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5.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6.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7.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8.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9.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10.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11.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6" r:id="rId1"/>
    <p:sldMasterId id="2147483693" r:id="rId2"/>
    <p:sldMasterId id="2147483659" r:id="rId3"/>
    <p:sldMasterId id="2147483648" r:id="rId4"/>
    <p:sldMasterId id="2147483664" r:id="rId5"/>
    <p:sldMasterId id="2147483671" r:id="rId6"/>
    <p:sldMasterId id="2147483676" r:id="rId7"/>
    <p:sldMasterId id="2147483681" r:id="rId8"/>
    <p:sldMasterId id="2147483654" r:id="rId9"/>
    <p:sldMasterId id="2147483737" r:id="rId10"/>
    <p:sldMasterId id="2147483739" r:id="rId11"/>
    <p:sldMasterId id="2147483738" r:id="rId12"/>
  </p:sldMasterIdLst>
  <p:notesMasterIdLst>
    <p:notesMasterId r:id="rId40"/>
  </p:notesMasterIdLst>
  <p:handoutMasterIdLst>
    <p:handoutMasterId r:id="rId41"/>
  </p:handoutMasterIdLst>
  <p:sldIdLst>
    <p:sldId id="519" r:id="rId13"/>
    <p:sldId id="576" r:id="rId14"/>
    <p:sldId id="585" r:id="rId15"/>
    <p:sldId id="589" r:id="rId16"/>
    <p:sldId id="590" r:id="rId17"/>
    <p:sldId id="591" r:id="rId18"/>
    <p:sldId id="592" r:id="rId19"/>
    <p:sldId id="593" r:id="rId20"/>
    <p:sldId id="594" r:id="rId21"/>
    <p:sldId id="595" r:id="rId22"/>
    <p:sldId id="596" r:id="rId23"/>
    <p:sldId id="597" r:id="rId24"/>
    <p:sldId id="598" r:id="rId25"/>
    <p:sldId id="599" r:id="rId26"/>
    <p:sldId id="600" r:id="rId27"/>
    <p:sldId id="601" r:id="rId28"/>
    <p:sldId id="602" r:id="rId29"/>
    <p:sldId id="603" r:id="rId30"/>
    <p:sldId id="604" r:id="rId31"/>
    <p:sldId id="605" r:id="rId32"/>
    <p:sldId id="606" r:id="rId33"/>
    <p:sldId id="607" r:id="rId34"/>
    <p:sldId id="608" r:id="rId35"/>
    <p:sldId id="586" r:id="rId36"/>
    <p:sldId id="609" r:id="rId37"/>
    <p:sldId id="563" r:id="rId38"/>
    <p:sldId id="577" r:id="rId39"/>
  </p:sldIdLst>
  <p:sldSz cx="12192000" cy="6858000"/>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80FF80"/>
    <a:srgbClr val="0C4A6D"/>
    <a:srgbClr val="99FF66"/>
    <a:srgbClr val="99FF33"/>
    <a:srgbClr val="66FF33"/>
    <a:srgbClr val="0000FF"/>
    <a:srgbClr val="CCFF66"/>
    <a:srgbClr val="FFFF66"/>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E5918-D2F7-378D-6E7E-2ECA978F10C8}" v="2" dt="2023-04-26T18:19:12.250"/>
    <p1510:client id="{05BC8C87-65EE-FBA4-9353-07FDB220D60E}" v="260" dt="2023-05-08T19:54:10.639"/>
    <p1510:client id="{05CDBFE0-7696-DC52-8FF4-23B24EA4580A}" v="35" dt="2022-10-27T15:30:48.261"/>
    <p1510:client id="{07634D46-2075-8F58-4611-2F4A71757846}" v="4" dt="2022-10-27T17:27:10.777"/>
    <p1510:client id="{0A478948-C9EE-68FB-E20B-00A544E58D3C}" v="1" dt="2022-12-14T17:33:10.292"/>
    <p1510:client id="{0A8BAA6F-622C-1014-05E1-93E4E320B830}" v="3" dt="2022-10-10T16:58:41.182"/>
    <p1510:client id="{113AB75C-3830-953A-4CC8-0C5E7D60A7D7}" v="5" dt="2022-12-13T21:19:27.697"/>
    <p1510:client id="{1B6CFEA5-0ADA-6BF6-544F-576C44463572}" v="2" dt="2023-03-24T15:16:49.421"/>
    <p1510:client id="{1F769A54-602F-B13F-CAB5-927D24D4B855}" v="124" dt="2022-10-26T15:36:53.285"/>
    <p1510:client id="{202EFD32-FE09-FA8B-1D54-5FDDCF98C1F8}" v="3" dt="2023-04-23T06:27:43.963"/>
    <p1510:client id="{2081B19E-4D92-E702-2609-470924024E51}" v="848" dt="2023-04-20T14:54:20.788"/>
    <p1510:client id="{225DC66B-CBCF-C533-F44E-631ED857CFFC}" v="24" dt="2023-03-15T16:24:11.407"/>
    <p1510:client id="{26674B40-5077-3D2F-8EB0-09E90562D867}" v="74" dt="2022-10-06T15:42:45.246"/>
    <p1510:client id="{29D00C84-5C39-78B9-C04B-A31E0FC5DC43}" v="23" dt="2022-09-12T15:19:51.852"/>
    <p1510:client id="{2F0748D1-6A1A-891D-CED2-47EC7AAF8A42}" v="7" dt="2022-10-17T19:55:17.381"/>
    <p1510:client id="{373CEB58-DDAB-B47E-9AA0-97C71E96EDAF}" v="919" dt="2022-12-13T01:11:51.422"/>
    <p1510:client id="{3805950F-E2DF-2A58-3F9A-988F73DEE838}" v="1" dt="2023-05-12T16:46:22.845"/>
    <p1510:client id="{381BA5A9-781A-7687-610F-00D756AD38AC}" v="3" dt="2023-01-31T23:30:31.732"/>
    <p1510:client id="{397F4E08-A7D4-8F43-01E6-71D8979B6207}" v="79" dt="2023-04-27T21:12:16.924"/>
    <p1510:client id="{3E917AF8-7F10-E531-6E6A-22473446AFD2}" v="6" dt="2023-05-16T21:37:56.045"/>
    <p1510:client id="{41761944-E33C-92AB-C83E-BD7356E360CC}" v="11" dt="2023-04-27T20:42:57.143"/>
    <p1510:client id="{434CCCF7-6BFA-7388-4A2F-6FDD73CA2006}" v="95" dt="2023-03-23T15:09:17.367"/>
    <p1510:client id="{45585109-6508-3414-F070-FC3BC8711745}" v="90" dt="2023-04-26T05:03:54.273"/>
    <p1510:client id="{471014FE-6A72-0F15-3784-2B020C857B9E}" v="322" dt="2023-04-22T04:18:23.192"/>
    <p1510:client id="{4A1E8B3B-F3C5-9F01-7791-D41FB3D2967F}" v="2" dt="2023-05-16T21:05:46.629"/>
    <p1510:client id="{510C6F8E-0873-C411-AA16-1001B69F11B8}" v="6" dt="2022-12-12T21:45:13.355"/>
    <p1510:client id="{5738FCE0-238C-FF61-9FB0-CC63371A72EC}" v="197" dt="2023-04-16T19:59:19.658"/>
    <p1510:client id="{5A95499E-5639-AE21-1E3D-180B606C8282}" v="211" dt="2022-09-26T14:25:42.635"/>
    <p1510:client id="{5E8CE4F3-5588-1E5B-CEA2-A13B00A3233A}" v="4" dt="2023-03-21T00:12:11.774"/>
    <p1510:client id="{60D39264-14C3-BFAD-470A-8E41C5B5EDA1}" v="124" dt="2023-03-23T23:31:32.505"/>
    <p1510:client id="{6B45F221-EAA4-8D64-2431-DAC47C8FFD80}" v="4" dt="2022-10-26T00:37:45.623"/>
    <p1510:client id="{74EF1FF6-03DE-0F92-1BBD-4279B64DFFBD}" v="1" dt="2022-10-26T15:18:31.349"/>
    <p1510:client id="{75BCF735-757B-D587-ED23-F97183540FC5}" v="146" dt="2023-03-14T20:46:53.939"/>
    <p1510:client id="{7686BFC4-9CF6-FC73-24E1-B265AF3C9513}" v="8" dt="2023-03-24T13:53:29.208"/>
    <p1510:client id="{76C9F26C-626C-A44F-EFAB-2158E8D0DFCA}" v="9" dt="2022-12-14T00:52:49.561"/>
    <p1510:client id="{7D78261E-9AAB-1787-EBEF-D4997BFCA8C8}" v="2" dt="2023-04-07T15:16:04.716"/>
    <p1510:client id="{7DB7CE22-29E9-64F4-FD94-277C1797105F}" v="62" dt="2022-10-03T17:42:16.626"/>
    <p1510:client id="{811E4A85-337E-8D44-053F-AB1564E60C2C}" v="49" dt="2023-05-10T21:57:32.424"/>
    <p1510:client id="{820F05AE-DD2F-A838-66FD-B51AAE0A6A81}" v="44" dt="2023-05-10T17:15:54.286"/>
    <p1510:client id="{8A9F02DA-A6EC-A594-6B03-88A25754CCE9}" v="1" dt="2023-05-16T21:01:26.912"/>
    <p1510:client id="{8B10094C-49C9-95E0-2751-873BBA4C57A0}" v="616" dt="2023-05-08T22:50:02.427"/>
    <p1510:client id="{8D064C86-D760-9616-ECAD-E0830D7BA271}" v="50" dt="2022-09-21T15:54:54.983"/>
    <p1510:client id="{8D113F76-3A55-D650-3B25-E001780E8CE6}" v="57" dt="2023-04-25T15:26:40.771"/>
    <p1510:client id="{97201FA3-1AB5-0595-C9DE-F68E7FC7CF20}" v="190" dt="2023-05-10T22:05:38.767"/>
    <p1510:client id="{98A24B02-E50F-0D5C-4507-CC633528C457}" v="8" dt="2022-12-12T22:15:54.212"/>
    <p1510:client id="{9AAB3562-9651-B865-E04C-C4E7B07A45C1}" v="354" dt="2023-03-22T22:20:28.825"/>
    <p1510:client id="{9D5C2117-A23A-B116-BF36-D8371B9D0271}" v="296" dt="2023-03-14T21:50:38.924"/>
    <p1510:client id="{9DE9A631-2EFE-91AE-0983-2C8AFE478AFB}" v="6" dt="2022-12-14T17:27:12.315"/>
    <p1510:client id="{A275DBFC-EE5E-05F8-A283-4EE560501F2D}" v="1" dt="2022-10-17T20:59:31.005"/>
    <p1510:client id="{A6A869B1-D3B5-0114-2F0D-CD36D1D91CAD}" v="39" dt="2023-03-17T19:43:27.480"/>
    <p1510:client id="{A7AF9E0B-048B-93D2-C0EE-7BA41ABA30A9}" v="1107" dt="2022-12-07T19:00:09.709"/>
    <p1510:client id="{A9B54424-9446-BDDB-ABD6-7E95E7A477AC}" v="1" dt="2023-05-08T22:54:31.812"/>
    <p1510:client id="{AB2DC9BA-A495-761E-9260-05EDC4CFD5FF}" v="180" dt="2023-03-23T23:15:33.134"/>
    <p1510:client id="{AB327284-705F-87E0-FF2E-C2B4150D7804}" v="7" dt="2023-04-25T19:47:46.586"/>
    <p1510:client id="{AC6E6B85-1A87-01FF-7663-822E0AEE26E1}" v="138" dt="2023-03-14T01:11:06.463"/>
    <p1510:client id="{B2A86C20-E69D-F06F-239C-EB24A580FE58}" v="113" dt="2023-03-21T16:05:03.279"/>
    <p1510:client id="{B2C601B2-CA69-D5BE-F738-4F9A7A7204B4}" v="89" dt="2022-12-12T21:41:01.197"/>
    <p1510:client id="{B2CD5107-A964-9FAD-5FE1-12CFF5873CF1}" v="255" dt="2023-03-22T21:18:36.828"/>
    <p1510:client id="{B671D9F7-E676-5C48-A3B6-DD674F21FF31}" v="111" dt="2022-12-14T01:31:06.722"/>
    <p1510:client id="{BAE0B340-DB6B-4E11-D38D-9A5E0F38879E}" v="22" dt="2023-05-08T21:32:06.603"/>
    <p1510:client id="{BB4AD57C-BCC5-0B43-2436-74F23CDF6277}" v="195" dt="2023-04-25T00:04:51.895"/>
    <p1510:client id="{BF1306CC-2D05-DC8D-5368-73BA96CF51CC}" v="54" dt="2023-03-17T22:25:25.696"/>
    <p1510:client id="{BF252D1C-DB3D-8977-AA15-30A350A7FA4D}" v="62" dt="2022-12-12T17:05:54.362"/>
    <p1510:client id="{BFBAFF48-26F9-AB46-ECC0-51E04609DA1D}" v="20" dt="2023-04-27T20:37:32.451"/>
    <p1510:client id="{C497C467-0DC7-3045-E2BC-A71D428FB563}" v="1171" dt="2022-12-12T20:03:10.923"/>
    <p1510:client id="{C564C96B-0BA5-842F-4623-65A5F1F3BD7F}" v="79" dt="2023-03-24T00:01:29.058"/>
    <p1510:client id="{C571069B-C8A8-7585-69A2-F90E60B9286D}" v="4" dt="2022-09-23T00:24:52.665"/>
    <p1510:client id="{C57DEB34-7725-0B2B-25B0-EC06DCE9FD68}" v="60" dt="2023-03-17T21:09:55.353"/>
    <p1510:client id="{C61EBCB2-6556-95DA-9FAA-46502BF7E0B5}" v="916" dt="2023-03-24T15:53:27.646"/>
    <p1510:client id="{C71C7792-C792-5BA9-F63D-0015F37E3DE7}" v="1" dt="2023-04-20T00:19:52.364"/>
    <p1510:client id="{C83BC73E-7061-A2AA-597F-2CC4ADD2C37C}" v="66" dt="2022-09-07T19:51:29.124"/>
    <p1510:client id="{C8576905-F799-8B82-BFB2-153ECA6E1348}" v="84" dt="2022-10-17T20:47:09.971"/>
    <p1510:client id="{D6D329E6-DDC5-2ECB-A0A6-587B57B6619B}" v="16" dt="2022-12-07T21:31:13.517"/>
    <p1510:client id="{D7ADAED7-EAAE-CF68-4427-7AE2ACF8C6A7}" v="1" dt="2022-10-26T01:04:51.898"/>
    <p1510:client id="{D86E41B0-B40B-6BA9-2B1D-19C86CEE0D1D}" v="3" dt="2022-10-26T03:21:54.150"/>
    <p1510:client id="{DCD16096-A463-E297-8E75-B8A5886C6BE4}" v="85" dt="2022-12-06T19:57:45.811"/>
    <p1510:client id="{DF7D9259-93CC-E1D1-D652-B428C5392FB8}" v="151" dt="2023-03-20T19:49:51.525"/>
    <p1510:client id="{E172B16F-0A95-0A54-C995-842D7F121F16}" v="1" dt="2023-05-08T22:24:57.509"/>
    <p1510:client id="{E39388DA-E516-1E74-B663-9F3CC6D2463A}" v="21" dt="2023-03-29T16:01:53.842"/>
    <p1510:client id="{E63F8CA2-A0C3-62A5-9DB8-6F0230BE52DA}" v="4" dt="2022-10-27T04:02:21.516"/>
    <p1510:client id="{E6867E70-0CA9-E524-752F-4FD7D7049067}" v="27" dt="2022-09-19T14:57:57.887"/>
    <p1510:client id="{E7D68F07-659A-A16B-11C6-4172FE5165F0}" v="1" dt="2022-10-26T15:37:39.783"/>
    <p1510:client id="{E849C021-FC3E-A286-7493-C9C0A19A4DB7}" v="427" dt="2022-09-22T22:30:08.354"/>
    <p1510:client id="{E84FD434-BDF9-8263-D9B7-000EEF959280}" v="73" dt="2023-04-19T23:53:24.776"/>
    <p1510:client id="{EA460D65-A8A5-CE4D-27A7-B818D98C4D1B}" v="2" dt="2023-04-25T19:40:15.851"/>
    <p1510:client id="{EB22C0E0-26AB-171D-672C-8DEDD4985337}" v="2" dt="2022-10-27T04:32:45.533"/>
    <p1510:client id="{F82C985F-08A7-8321-D6F8-37D8BA5B93F1}" v="12" dt="2022-12-13T17:19:48.546"/>
    <p1510:client id="{FA8E19B0-3C5D-7A11-5296-0995928849B8}" v="24" dt="2022-12-12T21:31:44.639"/>
    <p1510:client id="{FEAC1144-2408-5EF8-CB96-7C12E3CB1CD6}" v="20" dt="2023-05-16T21:44:50.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50" autoAdjust="0"/>
    <p:restoredTop sz="40957" autoAdjust="0"/>
  </p:normalViewPr>
  <p:slideViewPr>
    <p:cSldViewPr snapToGrid="0">
      <p:cViewPr varScale="1">
        <p:scale>
          <a:sx n="112" d="100"/>
          <a:sy n="112" d="100"/>
        </p:scale>
        <p:origin x="1296" y="13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3" Type="http://schemas.openxmlformats.org/officeDocument/2006/relationships/slideMaster" Target="slideMasters/slideMaster3.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commentAuthors" Target="commentAuthors.xml"/><Relationship Id="rId47" Type="http://schemas.microsoft.com/office/2015/10/relationships/revisionInfo" Target="revisionInfo.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presProps" Target="presProps.xml"/><Relationship Id="rId48"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967341" y="0"/>
            <a:ext cx="3035088" cy="466115"/>
          </a:xfrm>
          <a:prstGeom prst="rect">
            <a:avLst/>
          </a:prstGeom>
        </p:spPr>
        <p:txBody>
          <a:bodyPr vert="horz" lIns="93102" tIns="46552" rIns="93102" bIns="46552" rtlCol="0"/>
          <a:lstStyle>
            <a:lvl1pPr algn="r">
              <a:defRPr sz="1200"/>
            </a:lvl1pPr>
          </a:lstStyle>
          <a:p>
            <a:fld id="{8A08BE69-669F-416A-93EF-12E394687B13}" type="datetimeFigureOut">
              <a:rPr lang="en-US" smtClean="0"/>
              <a:t>4/7/2025</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967341" y="8823936"/>
            <a:ext cx="3035088" cy="466114"/>
          </a:xfrm>
          <a:prstGeom prst="rect">
            <a:avLst/>
          </a:prstGeom>
        </p:spPr>
        <p:txBody>
          <a:bodyPr vert="horz" lIns="93102" tIns="46552" rIns="93102" bIns="46552"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5"/>
          </a:xfrm>
          <a:prstGeom prst="rect">
            <a:avLst/>
          </a:prstGeom>
        </p:spPr>
        <p:txBody>
          <a:bodyPr vert="horz" lIns="93102" tIns="46552" rIns="93102" bIns="46552" rtlCol="0"/>
          <a:lstStyle>
            <a:lvl1pPr algn="l">
              <a:defRPr sz="1200"/>
            </a:lvl1pPr>
          </a:lstStyle>
          <a:p>
            <a:endParaRPr lang="en-US"/>
          </a:p>
        </p:txBody>
      </p:sp>
      <p:sp>
        <p:nvSpPr>
          <p:cNvPr id="3" name="Date Placeholder 2"/>
          <p:cNvSpPr>
            <a:spLocks noGrp="1"/>
          </p:cNvSpPr>
          <p:nvPr>
            <p:ph type="dt" idx="1"/>
          </p:nvPr>
        </p:nvSpPr>
        <p:spPr>
          <a:xfrm>
            <a:off x="3967341" y="0"/>
            <a:ext cx="3035088" cy="466115"/>
          </a:xfrm>
          <a:prstGeom prst="rect">
            <a:avLst/>
          </a:prstGeom>
        </p:spPr>
        <p:txBody>
          <a:bodyPr vert="horz" lIns="93102" tIns="46552" rIns="93102" bIns="46552" rtlCol="0"/>
          <a:lstStyle>
            <a:lvl1pPr algn="r">
              <a:defRPr sz="1200"/>
            </a:lvl1pPr>
          </a:lstStyle>
          <a:p>
            <a:fld id="{45110321-FE7C-41D5-A6A6-9361CA1AFD5B}" type="datetimeFigureOut">
              <a:rPr lang="en-US" smtClean="0"/>
              <a:t>4/7/2025</a:t>
            </a:fld>
            <a:endParaRPr lang="en-US"/>
          </a:p>
        </p:txBody>
      </p:sp>
      <p:sp>
        <p:nvSpPr>
          <p:cNvPr id="4" name="Slide Image Placeholder 3"/>
          <p:cNvSpPr>
            <a:spLocks noGrp="1" noRot="1" noChangeAspect="1"/>
          </p:cNvSpPr>
          <p:nvPr>
            <p:ph type="sldImg" idx="2"/>
          </p:nvPr>
        </p:nvSpPr>
        <p:spPr>
          <a:xfrm>
            <a:off x="715963" y="1160463"/>
            <a:ext cx="5572125" cy="3135312"/>
          </a:xfrm>
          <a:prstGeom prst="rect">
            <a:avLst/>
          </a:prstGeom>
          <a:noFill/>
          <a:ln w="12700">
            <a:solidFill>
              <a:prstClr val="black"/>
            </a:solidFill>
          </a:ln>
        </p:spPr>
        <p:txBody>
          <a:bodyPr vert="horz" lIns="93102" tIns="46552" rIns="93102" bIns="46552" rtlCol="0" anchor="ctr"/>
          <a:lstStyle/>
          <a:p>
            <a:endParaRPr lang="en-US"/>
          </a:p>
        </p:txBody>
      </p:sp>
      <p:sp>
        <p:nvSpPr>
          <p:cNvPr id="5" name="Notes Placeholder 4"/>
          <p:cNvSpPr>
            <a:spLocks noGrp="1"/>
          </p:cNvSpPr>
          <p:nvPr>
            <p:ph type="body" sz="quarter" idx="3"/>
          </p:nvPr>
        </p:nvSpPr>
        <p:spPr>
          <a:xfrm>
            <a:off x="700405" y="4470836"/>
            <a:ext cx="5603240" cy="3657958"/>
          </a:xfrm>
          <a:prstGeom prst="rect">
            <a:avLst/>
          </a:prstGeom>
        </p:spPr>
        <p:txBody>
          <a:bodyPr vert="horz" lIns="93102" tIns="46552" rIns="93102" bIns="465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3936"/>
            <a:ext cx="3035088" cy="466114"/>
          </a:xfrm>
          <a:prstGeom prst="rect">
            <a:avLst/>
          </a:prstGeom>
        </p:spPr>
        <p:txBody>
          <a:bodyPr vert="horz" lIns="93102" tIns="46552" rIns="93102"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7341" y="8823936"/>
            <a:ext cx="3035088" cy="466114"/>
          </a:xfrm>
          <a:prstGeom prst="rect">
            <a:avLst/>
          </a:prstGeom>
        </p:spPr>
        <p:txBody>
          <a:bodyPr vert="horz" lIns="93102" tIns="46552" rIns="93102" bIns="46552"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a:p>
        </p:txBody>
      </p:sp>
    </p:spTree>
    <p:extLst>
      <p:ext uri="{BB962C8B-B14F-4D97-AF65-F5344CB8AC3E}">
        <p14:creationId xmlns:p14="http://schemas.microsoft.com/office/powerpoint/2010/main" val="4279593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a:p>
        </p:txBody>
      </p:sp>
    </p:spTree>
    <p:extLst>
      <p:ext uri="{BB962C8B-B14F-4D97-AF65-F5344CB8AC3E}">
        <p14:creationId xmlns:p14="http://schemas.microsoft.com/office/powerpoint/2010/main" val="2607583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a:p>
        </p:txBody>
      </p:sp>
    </p:spTree>
    <p:extLst>
      <p:ext uri="{BB962C8B-B14F-4D97-AF65-F5344CB8AC3E}">
        <p14:creationId xmlns:p14="http://schemas.microsoft.com/office/powerpoint/2010/main" val="3063033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mn-lt"/>
            </a:endParaRPr>
          </a:p>
          <a:p>
            <a:endParaRPr lang="en-US"/>
          </a:p>
          <a:p>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a:p>
        </p:txBody>
      </p:sp>
    </p:spTree>
    <p:extLst>
      <p:ext uri="{BB962C8B-B14F-4D97-AF65-F5344CB8AC3E}">
        <p14:creationId xmlns:p14="http://schemas.microsoft.com/office/powerpoint/2010/main" val="598632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a:p>
            <a:endParaRPr lang="en-US">
              <a:cs typeface="Calibri"/>
            </a:endParaRPr>
          </a:p>
          <a:p>
            <a:endParaRPr lang="en-US"/>
          </a:p>
          <a:p>
            <a:endParaRPr lang="en-US"/>
          </a:p>
          <a:p>
            <a:endParaRPr lang="en-US">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27</a:t>
            </a:fld>
            <a:endParaRPr lang="en-US"/>
          </a:p>
        </p:txBody>
      </p:sp>
    </p:spTree>
    <p:extLst>
      <p:ext uri="{BB962C8B-B14F-4D97-AF65-F5344CB8AC3E}">
        <p14:creationId xmlns:p14="http://schemas.microsoft.com/office/powerpoint/2010/main" val="27638945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0.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0.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rgbClr val="99FF99"/>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C02D13CA-4EE1-4AEB-8DF1-98656C143E70}"/>
              </a:ext>
            </a:extLst>
          </p:cNvPr>
          <p:cNvSpPr>
            <a:spLocks noGrp="1"/>
          </p:cNvSpPr>
          <p:nvPr>
            <p:ph type="sldNum" sz="quarter" idx="10"/>
          </p:nvPr>
        </p:nvSpPr>
        <p:spPr/>
        <p:txBody>
          <a:bodyPr/>
          <a:lstStyle>
            <a:lvl1pPr>
              <a:defRPr>
                <a:solidFill>
                  <a:srgbClr val="0C4A6D"/>
                </a:solidFill>
              </a:defRPr>
            </a:lvl1pPr>
          </a:lstStyle>
          <a:p>
            <a:fld id="{43627AA6-F28E-4E07-9FB1-B47D85C72865}" type="slidenum">
              <a:rPr lang="en-US" smtClean="0"/>
              <a:pPr/>
              <a:t>‹#›</a:t>
            </a:fld>
            <a:endParaRPr lang="en-US"/>
          </a:p>
        </p:txBody>
      </p:sp>
    </p:spTree>
    <p:extLst>
      <p:ext uri="{BB962C8B-B14F-4D97-AF65-F5344CB8AC3E}">
        <p14:creationId xmlns:p14="http://schemas.microsoft.com/office/powerpoint/2010/main" val="2688209085"/>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hasCustomPrompt="1"/>
          </p:nvPr>
        </p:nvSpPr>
        <p:spPr>
          <a:xfrm>
            <a:off x="152400" y="1638300"/>
            <a:ext cx="11887200" cy="4650775"/>
          </a:xfrm>
        </p:spPr>
        <p:txBody>
          <a:bodyPr>
            <a:normAutofit/>
          </a:bodyPr>
          <a:lstStyle>
            <a:lvl1pPr>
              <a:defRPr sz="3200"/>
            </a:lvl1pPr>
            <a:lvl2pPr>
              <a:defRPr sz="2800"/>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Click to edit Master text styles</a:t>
            </a:r>
          </a:p>
          <a:p>
            <a:pPr lvl="1"/>
            <a:r>
              <a:rPr lang="en-US"/>
              <a:t>Second level</a:t>
            </a:r>
          </a:p>
          <a:p>
            <a:pPr lvl="2"/>
            <a:r>
              <a:rPr lang="en-US"/>
              <a:t>Third Level </a:t>
            </a:r>
          </a:p>
          <a:p>
            <a:pPr lvl="3"/>
            <a:r>
              <a:rPr lang="en-US"/>
              <a:t>Fourth Level</a:t>
            </a:r>
          </a:p>
          <a:p>
            <a:pPr lvl="4"/>
            <a:r>
              <a:rPr lang="en-US"/>
              <a:t>Fifth Level </a:t>
            </a:r>
          </a:p>
        </p:txBody>
      </p:sp>
      <p:sp>
        <p:nvSpPr>
          <p:cNvPr id="4" name="Slide Number Placeholder 3">
            <a:extLst>
              <a:ext uri="{FF2B5EF4-FFF2-40B4-BE49-F238E27FC236}">
                <a16:creationId xmlns:a16="http://schemas.microsoft.com/office/drawing/2014/main" id="{5A9090D4-DC51-40B7-8CEE-30FBE743A200}"/>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18829445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650776"/>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C49BD57F-1FCF-4D34-ADD9-8414F6777BD9}"/>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1834794577"/>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
        <p:nvSpPr>
          <p:cNvPr id="3" name="Slide Number Placeholder 2">
            <a:extLst>
              <a:ext uri="{FF2B5EF4-FFF2-40B4-BE49-F238E27FC236}">
                <a16:creationId xmlns:a16="http://schemas.microsoft.com/office/drawing/2014/main" id="{00BB6A88-46B3-4785-A181-8616E8D0D98B}"/>
              </a:ext>
            </a:extLst>
          </p:cNvPr>
          <p:cNvSpPr>
            <a:spLocks noGrp="1"/>
          </p:cNvSpPr>
          <p:nvPr>
            <p:ph type="sldNum" sz="quarter" idx="10"/>
          </p:nvPr>
        </p:nvSpPr>
        <p:spPr/>
        <p:txBody>
          <a:bodyPr/>
          <a:lstStyle/>
          <a:p>
            <a:fld id="{43627AA6-F28E-4E07-9FB1-B47D85C72865}" type="slidenum">
              <a:rPr lang="en-US" smtClean="0"/>
              <a:pPr/>
              <a:t>‹#›</a:t>
            </a:fld>
            <a:endParaRPr lang="en-US"/>
          </a:p>
        </p:txBody>
      </p:sp>
    </p:spTree>
    <p:extLst>
      <p:ext uri="{BB962C8B-B14F-4D97-AF65-F5344CB8AC3E}">
        <p14:creationId xmlns:p14="http://schemas.microsoft.com/office/powerpoint/2010/main" val="30053147"/>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2"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6"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21" y="3900878"/>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3"/>
            <a:ext cx="8477251" cy="646331"/>
          </a:xfrm>
          <a:prstGeom prst="rect">
            <a:avLst/>
          </a:prstGeom>
          <a:noFill/>
        </p:spPr>
        <p:txBody>
          <a:bodyPr wrap="square" rtlCol="0">
            <a:spAutoFit/>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CALIFORNIA DEPARTMENT OF EDUCATION</a:t>
            </a:r>
          </a:p>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4500">
                <a:solidFill>
                  <a:srgbClr val="99FF99"/>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94865E07-2A58-432E-BFE3-168CBC3B5A3B}"/>
              </a:ext>
            </a:extLst>
          </p:cNvPr>
          <p:cNvSpPr>
            <a:spLocks noGrp="1"/>
          </p:cNvSpPr>
          <p:nvPr>
            <p:ph sz="quarter" idx="10"/>
          </p:nvPr>
        </p:nvSpPr>
        <p:spPr>
          <a:xfrm>
            <a:off x="1514475" y="1628354"/>
            <a:ext cx="10463213" cy="31912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82552651"/>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lvl1pPr>
              <a:defRPr b="1"/>
            </a:lvl1p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2"/>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pPr defTabSz="685800"/>
            <a:fld id="{432ED76D-8188-4B28-B316-CD85396F47B0}" type="slidenum">
              <a:rPr lang="en-US" smtClean="0">
                <a:solidFill>
                  <a:srgbClr val="FFFFFF">
                    <a:tint val="75000"/>
                  </a:srgbClr>
                </a:solidFill>
              </a:rPr>
              <a:pPr defTabSz="685800"/>
              <a:t>‹#›</a:t>
            </a:fld>
            <a:endParaRPr lang="en-US">
              <a:solidFill>
                <a:srgbClr val="FFFFFF">
                  <a:tint val="75000"/>
                </a:srgbClr>
              </a:solidFill>
            </a:endParaRPr>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6"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6424610"/>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65858863"/>
      </p:ext>
    </p:extLst>
  </p:cSld>
  <p:clrMapOvr>
    <a:masterClrMapping/>
  </p:clrMapOvr>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4213720822"/>
      </p:ext>
    </p:extLst>
  </p:cSld>
  <p:clrMapOvr>
    <a:masterClrMapping/>
  </p:clrMapOvr>
  <p:hf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hf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hf hd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hf hd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748797022"/>
      </p:ext>
    </p:extLst>
  </p:cSld>
  <p:clrMapOvr>
    <a:masterClrMapping/>
  </p:clrMapOvr>
  <p:hf hd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hf hd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670992876"/>
      </p:ext>
    </p:extLst>
  </p:cSld>
  <p:clrMapOvr>
    <a:masterClrMapping/>
  </p:clrMapOvr>
  <p:hf hd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hf hd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hf hd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2789737822"/>
      </p:ext>
    </p:extLst>
  </p:cSld>
  <p:clrMapOvr>
    <a:masterClrMapping/>
  </p:clrMapOvr>
  <p:hf hd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hf hd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hf hdr="0" dt="0"/>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20" y="182881"/>
            <a:ext cx="11680022" cy="1478280"/>
          </a:xfrm>
        </p:spPr>
        <p:txBody>
          <a:bodyPr anchor="ctr"/>
          <a:lstStyle>
            <a:lvl1pPr algn="ctr">
              <a:defRPr sz="6000">
                <a:solidFill>
                  <a:schemeClr val="bg1"/>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77DEE983-71A8-42AF-8B02-DF032CB2DD26}"/>
              </a:ext>
            </a:extLst>
          </p:cNvPr>
          <p:cNvSpPr>
            <a:spLocks noGrp="1"/>
          </p:cNvSpPr>
          <p:nvPr>
            <p:ph sz="quarter" idx="10"/>
          </p:nvPr>
        </p:nvSpPr>
        <p:spPr>
          <a:xfrm>
            <a:off x="1514475" y="1800225"/>
            <a:ext cx="9260205" cy="31369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hasCustomPrompt="1"/>
          </p:nvPr>
        </p:nvSpPr>
        <p:spPr>
          <a:xfrm>
            <a:off x="152400" y="1638300"/>
            <a:ext cx="11887200" cy="5015901"/>
          </a:xfrm>
        </p:spPr>
        <p:txBody>
          <a:bodyPr>
            <a:normAutofit/>
          </a:bodyPr>
          <a:lstStyle>
            <a:lvl1pPr>
              <a:defRPr sz="3200">
                <a:solidFill>
                  <a:schemeClr val="bg1"/>
                </a:solidFill>
              </a:defRPr>
            </a:lvl1pPr>
            <a:lvl2pPr marL="685800" indent="-228600">
              <a:buFont typeface="Arial" panose="020B0604020202020204" pitchFamily="34" charset="0"/>
              <a:buChar char="‒"/>
              <a:defRPr sz="2800">
                <a:solidFill>
                  <a:schemeClr val="bg1"/>
                </a:solidFill>
              </a:defRPr>
            </a:lvl2pPr>
            <a:lvl3pPr marL="1143000" indent="-228600">
              <a:buFont typeface="Courier New" panose="02070309020205020404" pitchFamily="49" charset="0"/>
              <a:buChar char="o"/>
              <a:defRPr sz="2400">
                <a:solidFill>
                  <a:schemeClr val="bg1"/>
                </a:solidFill>
              </a:defRPr>
            </a:lvl3pPr>
            <a:lvl4pPr marL="1600200" indent="-228600">
              <a:buFont typeface="Wingdings" panose="05000000000000000000" pitchFamily="2" charset="2"/>
              <a:buChar char="§"/>
              <a:defRPr sz="24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p>
            <a:fld id="{2AA74813-043C-43CB-9E82-7CAA19F31821}" type="slidenum">
              <a:rPr lang="en-US" smtClean="0"/>
              <a:pPr/>
              <a:t>‹#›</a:t>
            </a:fld>
            <a:endParaRPr lang="en-US"/>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
        <p:nvSpPr>
          <p:cNvPr id="5" name="Slide Number Placeholder 4"/>
          <p:cNvSpPr>
            <a:spLocks noGrp="1"/>
          </p:cNvSpPr>
          <p:nvPr>
            <p:ph type="sldNum" sz="quarter" idx="10"/>
          </p:nvPr>
        </p:nvSpPr>
        <p:spPr/>
        <p:txBody>
          <a:bodyPr/>
          <a:lstStyle/>
          <a:p>
            <a:fld id="{2AA74813-043C-43CB-9E82-7CAA19F31821}" type="slidenum">
              <a:rPr lang="en-US" smtClean="0"/>
              <a:pPr/>
              <a:t>‹#›</a:t>
            </a:fld>
            <a:endParaRPr lang="en-US"/>
          </a:p>
        </p:txBody>
      </p:sp>
    </p:spTree>
    <p:extLst>
      <p:ext uri="{BB962C8B-B14F-4D97-AF65-F5344CB8AC3E}">
        <p14:creationId xmlns:p14="http://schemas.microsoft.com/office/powerpoint/2010/main" val="896593856"/>
      </p:ext>
    </p:extLst>
  </p:cSld>
  <p:clrMapOvr>
    <a:masterClrMapping/>
  </p:clrMapOvr>
  <p:hf hdr="0" dt="0"/>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2280557"/>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2280557"/>
          </a:xfrm>
        </p:spPr>
        <p:txBody>
          <a:bodyPr/>
          <a:lstStyle/>
          <a:p>
            <a:pPr lvl="0"/>
            <a:r>
              <a:rPr lang="en-US"/>
              <a:t>Click to edit Master text styles</a:t>
            </a:r>
          </a:p>
          <a:p>
            <a:pPr lvl="1"/>
            <a:r>
              <a:rPr lang="en-US"/>
              <a:t>Second level</a:t>
            </a:r>
          </a:p>
        </p:txBody>
      </p:sp>
      <p:sp>
        <p:nvSpPr>
          <p:cNvPr id="5" name="Slide Number Placeholder 4"/>
          <p:cNvSpPr>
            <a:spLocks noGrp="1"/>
          </p:cNvSpPr>
          <p:nvPr>
            <p:ph type="sldNum" sz="quarter" idx="10"/>
          </p:nvPr>
        </p:nvSpPr>
        <p:spPr/>
        <p:txBody>
          <a:bodyPr/>
          <a:lstStyle/>
          <a:p>
            <a:fld id="{2AA74813-043C-43CB-9E82-7CAA19F31821}" type="slidenum">
              <a:rPr lang="en-US" smtClean="0"/>
              <a:pPr/>
              <a:t>‹#›</a:t>
            </a:fld>
            <a:endParaRPr lang="en-US"/>
          </a:p>
        </p:txBody>
      </p:sp>
      <p:sp>
        <p:nvSpPr>
          <p:cNvPr id="7" name="Content Placeholder 6">
            <a:extLst>
              <a:ext uri="{FF2B5EF4-FFF2-40B4-BE49-F238E27FC236}">
                <a16:creationId xmlns:a16="http://schemas.microsoft.com/office/drawing/2014/main" id="{F1BA3769-9C0F-4F8D-A4FD-1D00A03775CE}"/>
              </a:ext>
            </a:extLst>
          </p:cNvPr>
          <p:cNvSpPr>
            <a:spLocks noGrp="1"/>
          </p:cNvSpPr>
          <p:nvPr>
            <p:ph sz="quarter" idx="11"/>
          </p:nvPr>
        </p:nvSpPr>
        <p:spPr>
          <a:xfrm>
            <a:off x="152400" y="4122738"/>
            <a:ext cx="5851525" cy="1973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a:extLst>
              <a:ext uri="{FF2B5EF4-FFF2-40B4-BE49-F238E27FC236}">
                <a16:creationId xmlns:a16="http://schemas.microsoft.com/office/drawing/2014/main" id="{D209AE68-C82E-40D7-A973-6A6322692771}"/>
              </a:ext>
            </a:extLst>
          </p:cNvPr>
          <p:cNvSpPr>
            <a:spLocks noGrp="1"/>
          </p:cNvSpPr>
          <p:nvPr>
            <p:ph sz="quarter" idx="12"/>
          </p:nvPr>
        </p:nvSpPr>
        <p:spPr>
          <a:xfrm>
            <a:off x="6188075" y="4122738"/>
            <a:ext cx="5851525" cy="1973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60034539"/>
      </p:ext>
    </p:extLst>
  </p:cSld>
  <p:clrMapOvr>
    <a:masterClrMapping/>
  </p:clrMapOvr>
  <p:hf hdr="0" dt="0"/>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p:cNvSpPr>
            <a:spLocks noGrp="1"/>
          </p:cNvSpPr>
          <p:nvPr>
            <p:ph type="sldNum" sz="quarter" idx="10"/>
          </p:nvPr>
        </p:nvSpPr>
        <p:spPr/>
        <p:txBody>
          <a:bodyPr/>
          <a:lstStyle/>
          <a:p>
            <a:fld id="{2AA74813-043C-43CB-9E82-7CAA19F31821}" type="slidenum">
              <a:rPr lang="en-US" smtClean="0"/>
              <a:pPr/>
              <a:t>‹#›</a:t>
            </a:fld>
            <a:endParaRPr lang="en-US"/>
          </a:p>
        </p:txBody>
      </p:sp>
    </p:spTree>
    <p:extLst>
      <p:ext uri="{BB962C8B-B14F-4D97-AF65-F5344CB8AC3E}">
        <p14:creationId xmlns:p14="http://schemas.microsoft.com/office/powerpoint/2010/main" val="2526991564"/>
      </p:ext>
    </p:extLst>
  </p:cSld>
  <p:clrMapOvr>
    <a:masterClrMapping/>
  </p:clrMapOvr>
  <p:hf hdr="0" dt="0"/>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matchingName="2_Title and Content 3">
  <p:cSld name="2_Title and Content 3">
    <p:spTree>
      <p:nvGrpSpPr>
        <p:cNvPr id="1" name="Shape 35"/>
        <p:cNvGrpSpPr/>
        <p:nvPr/>
      </p:nvGrpSpPr>
      <p:grpSpPr>
        <a:xfrm>
          <a:off x="0" y="0"/>
          <a:ext cx="0" cy="0"/>
          <a:chOff x="0" y="0"/>
          <a:chExt cx="0" cy="0"/>
        </a:xfrm>
      </p:grpSpPr>
      <p:sp>
        <p:nvSpPr>
          <p:cNvPr id="36" name="Google Shape;36;p5"/>
          <p:cNvSpPr/>
          <p:nvPr/>
        </p:nvSpPr>
        <p:spPr>
          <a:xfrm>
            <a:off x="11037977" y="4488954"/>
            <a:ext cx="1151255" cy="2369185"/>
          </a:xfrm>
          <a:custGeom>
            <a:avLst/>
            <a:gdLst/>
            <a:ahLst/>
            <a:cxnLst/>
            <a:rect l="l" t="t" r="r" b="b"/>
            <a:pathLst>
              <a:path w="1151254" h="2369184" extrusionOk="0">
                <a:moveTo>
                  <a:pt x="1150975" y="0"/>
                </a:moveTo>
                <a:lnTo>
                  <a:pt x="0" y="2369045"/>
                </a:lnTo>
                <a:lnTo>
                  <a:pt x="1150975" y="2369045"/>
                </a:lnTo>
                <a:lnTo>
                  <a:pt x="1150975" y="0"/>
                </a:lnTo>
                <a:close/>
              </a:path>
            </a:pathLst>
          </a:custGeom>
          <a:solidFill>
            <a:srgbClr val="386EA3"/>
          </a:solid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7" name="Google Shape;37;p5"/>
          <p:cNvSpPr txBox="1">
            <a:spLocks noGrp="1"/>
          </p:cNvSpPr>
          <p:nvPr>
            <p:ph type="title"/>
          </p:nvPr>
        </p:nvSpPr>
        <p:spPr>
          <a:xfrm>
            <a:off x="480152" y="603169"/>
            <a:ext cx="10035447" cy="492443"/>
          </a:xfrm>
          <a:prstGeom prst="rect">
            <a:avLst/>
          </a:prstGeom>
          <a:noFill/>
          <a:ln>
            <a:noFill/>
          </a:ln>
        </p:spPr>
        <p:txBody>
          <a:bodyPr spcFirstLastPara="1" wrap="square" lIns="0" tIns="0" rIns="0" bIns="0" anchor="ctr" anchorCtr="0">
            <a:normAutofit/>
          </a:bodyPr>
          <a:lstStyle>
            <a:lvl1pPr lvl="0" algn="l">
              <a:lnSpc>
                <a:spcPct val="90000"/>
              </a:lnSpc>
              <a:spcBef>
                <a:spcPts val="0"/>
              </a:spcBef>
              <a:spcAft>
                <a:spcPts val="0"/>
              </a:spcAft>
              <a:buSzPts val="4400"/>
              <a:buNone/>
              <a:defRPr sz="3200" b="1" i="0">
                <a:solidFill>
                  <a:srgbClr val="386EA3"/>
                </a:solidFill>
                <a:latin typeface="Cambria"/>
                <a:ea typeface="Cambria"/>
                <a:cs typeface="Cambria"/>
                <a:sym typeface="Cambri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
          <p:cNvSpPr txBox="1">
            <a:spLocks noGrp="1"/>
          </p:cNvSpPr>
          <p:nvPr>
            <p:ph type="body" idx="1"/>
          </p:nvPr>
        </p:nvSpPr>
        <p:spPr>
          <a:xfrm>
            <a:off x="479425" y="1527605"/>
            <a:ext cx="10036174" cy="4053092"/>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SzPts val="2800"/>
              <a:buChar char="•"/>
              <a:defRPr/>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pic>
        <p:nvPicPr>
          <p:cNvPr id="39" name="Google Shape;39;p5"/>
          <p:cNvPicPr preferRelativeResize="0"/>
          <p:nvPr/>
        </p:nvPicPr>
        <p:blipFill rotWithShape="1">
          <a:blip r:embed="rId2">
            <a:alphaModFix/>
          </a:blip>
          <a:srcRect r="42999" b="-301"/>
          <a:stretch/>
        </p:blipFill>
        <p:spPr>
          <a:xfrm>
            <a:off x="480152" y="5926166"/>
            <a:ext cx="3504597" cy="523033"/>
          </a:xfrm>
          <a:prstGeom prst="rect">
            <a:avLst/>
          </a:prstGeom>
          <a:noFill/>
          <a:ln>
            <a:noFill/>
          </a:ln>
        </p:spPr>
      </p:pic>
      <p:sp>
        <p:nvSpPr>
          <p:cNvPr id="40" name="Google Shape;40;p5"/>
          <p:cNvSpPr txBox="1">
            <a:spLocks noGrp="1"/>
          </p:cNvSpPr>
          <p:nvPr>
            <p:ph type="sldNum" idx="12"/>
          </p:nvPr>
        </p:nvSpPr>
        <p:spPr>
          <a:xfrm>
            <a:off x="10980260" y="6172200"/>
            <a:ext cx="906940" cy="276999"/>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1pPr>
            <a:lvl2pPr marL="0" lvl="1"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2pPr>
            <a:lvl3pPr marL="0" lvl="2"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3pPr>
            <a:lvl4pPr marL="0" lvl="3"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4pPr>
            <a:lvl5pPr marL="0" lvl="4"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5pPr>
            <a:lvl6pPr marL="0" lvl="5"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6pPr>
            <a:lvl7pPr marL="0" lvl="6"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7pPr>
            <a:lvl8pPr marL="0" lvl="7"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8pPr>
            <a:lvl9pPr marL="0" lvl="8"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683740071"/>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sldGuideLst>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2280557"/>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2280557"/>
          </a:xfrm>
        </p:spPr>
        <p:txBody>
          <a:bodyPr/>
          <a:lstStyle/>
          <a:p>
            <a:pPr lvl="0"/>
            <a:r>
              <a:rPr lang="en-US"/>
              <a:t>Click to edit Master text styles</a:t>
            </a:r>
          </a:p>
          <a:p>
            <a:pPr lvl="1"/>
            <a:r>
              <a:rPr lang="en-US"/>
              <a:t>Second level</a:t>
            </a:r>
          </a:p>
        </p:txBody>
      </p:sp>
      <p:sp>
        <p:nvSpPr>
          <p:cNvPr id="5" name="Slide Number Placeholder 4"/>
          <p:cNvSpPr>
            <a:spLocks noGrp="1"/>
          </p:cNvSpPr>
          <p:nvPr>
            <p:ph type="sldNum" sz="quarter" idx="10"/>
          </p:nvPr>
        </p:nvSpPr>
        <p:spPr/>
        <p:txBody>
          <a:bodyPr/>
          <a:lstStyle/>
          <a:p>
            <a:fld id="{2AA74813-043C-43CB-9E82-7CAA19F31821}" type="slidenum">
              <a:rPr lang="en-US" smtClean="0"/>
              <a:pPr/>
              <a:t>‹#›</a:t>
            </a:fld>
            <a:endParaRPr lang="en-US"/>
          </a:p>
        </p:txBody>
      </p:sp>
      <p:sp>
        <p:nvSpPr>
          <p:cNvPr id="7" name="Content Placeholder 6">
            <a:extLst>
              <a:ext uri="{FF2B5EF4-FFF2-40B4-BE49-F238E27FC236}">
                <a16:creationId xmlns:a16="http://schemas.microsoft.com/office/drawing/2014/main" id="{F1BA3769-9C0F-4F8D-A4FD-1D00A03775CE}"/>
              </a:ext>
            </a:extLst>
          </p:cNvPr>
          <p:cNvSpPr>
            <a:spLocks noGrp="1"/>
          </p:cNvSpPr>
          <p:nvPr>
            <p:ph sz="quarter" idx="11"/>
          </p:nvPr>
        </p:nvSpPr>
        <p:spPr>
          <a:xfrm>
            <a:off x="152400" y="4122738"/>
            <a:ext cx="5851525" cy="1973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a:extLst>
              <a:ext uri="{FF2B5EF4-FFF2-40B4-BE49-F238E27FC236}">
                <a16:creationId xmlns:a16="http://schemas.microsoft.com/office/drawing/2014/main" id="{D209AE68-C82E-40D7-A973-6A6322692771}"/>
              </a:ext>
            </a:extLst>
          </p:cNvPr>
          <p:cNvSpPr>
            <a:spLocks noGrp="1"/>
          </p:cNvSpPr>
          <p:nvPr>
            <p:ph sz="quarter" idx="12"/>
          </p:nvPr>
        </p:nvSpPr>
        <p:spPr>
          <a:xfrm>
            <a:off x="6188075" y="4122738"/>
            <a:ext cx="5851525" cy="19732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3843892"/>
      </p:ext>
    </p:extLst>
  </p:cSld>
  <p:clrMapOvr>
    <a:masterClrMapping/>
  </p:clrMapOvr>
  <p:hf hdr="0" dt="0"/>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
        <p:nvSpPr>
          <p:cNvPr id="5" name="Google Shape;40;p5">
            <a:extLst>
              <a:ext uri="{FF2B5EF4-FFF2-40B4-BE49-F238E27FC236}">
                <a16:creationId xmlns:a16="http://schemas.microsoft.com/office/drawing/2014/main" id="{BD089685-8E3D-4FD0-8556-D9F8CF86050D}"/>
              </a:ext>
            </a:extLst>
          </p:cNvPr>
          <p:cNvSpPr txBox="1">
            <a:spLocks noGrp="1"/>
          </p:cNvSpPr>
          <p:nvPr>
            <p:ph type="sldNum" idx="12"/>
          </p:nvPr>
        </p:nvSpPr>
        <p:spPr>
          <a:xfrm>
            <a:off x="10980260" y="6172200"/>
            <a:ext cx="906940" cy="276999"/>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1pPr>
            <a:lvl2pPr marL="0" lvl="1"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2pPr>
            <a:lvl3pPr marL="0" lvl="2"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3pPr>
            <a:lvl4pPr marL="0" lvl="3"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4pPr>
            <a:lvl5pPr marL="0" lvl="4"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5pPr>
            <a:lvl6pPr marL="0" lvl="5"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6pPr>
            <a:lvl7pPr marL="0" lvl="6"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7pPr>
            <a:lvl8pPr marL="0" lvl="7"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8pPr>
            <a:lvl9pPr marL="0" lvl="8"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Google Shape;40;p5">
            <a:extLst>
              <a:ext uri="{FF2B5EF4-FFF2-40B4-BE49-F238E27FC236}">
                <a16:creationId xmlns:a16="http://schemas.microsoft.com/office/drawing/2014/main" id="{9FD6E66A-D84D-45A9-93BA-C134ECF80DD4}"/>
              </a:ext>
            </a:extLst>
          </p:cNvPr>
          <p:cNvSpPr txBox="1">
            <a:spLocks noGrp="1"/>
          </p:cNvSpPr>
          <p:nvPr>
            <p:ph type="sldNum" idx="12"/>
          </p:nvPr>
        </p:nvSpPr>
        <p:spPr>
          <a:xfrm>
            <a:off x="10980260" y="6172200"/>
            <a:ext cx="906940" cy="276999"/>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1pPr>
            <a:lvl2pPr marL="0" lvl="1"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2pPr>
            <a:lvl3pPr marL="0" lvl="2"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3pPr>
            <a:lvl4pPr marL="0" lvl="3"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4pPr>
            <a:lvl5pPr marL="0" lvl="4"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5pPr>
            <a:lvl6pPr marL="0" lvl="5"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6pPr>
            <a:lvl7pPr marL="0" lvl="6"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7pPr>
            <a:lvl8pPr marL="0" lvl="7"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8pPr>
            <a:lvl9pPr marL="0" lvl="8"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65.xml"/><Relationship Id="rId7" Type="http://schemas.openxmlformats.org/officeDocument/2006/relationships/theme" Target="../theme/theme10.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5" Type="http://schemas.openxmlformats.org/officeDocument/2006/relationships/slideLayout" Target="../slideLayouts/slideLayout67.xml"/><Relationship Id="rId4" Type="http://schemas.openxmlformats.org/officeDocument/2006/relationships/slideLayout" Target="../slideLayouts/slideLayout66.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71.xml"/><Relationship Id="rId2" Type="http://schemas.openxmlformats.org/officeDocument/2006/relationships/slideLayout" Target="../slideLayouts/slideLayout70.xml"/><Relationship Id="rId1" Type="http://schemas.openxmlformats.org/officeDocument/2006/relationships/slideLayout" Target="../slideLayouts/slideLayout69.xml"/><Relationship Id="rId5" Type="http://schemas.openxmlformats.org/officeDocument/2006/relationships/theme" Target="../theme/theme11.xml"/><Relationship Id="rId4" Type="http://schemas.openxmlformats.org/officeDocument/2006/relationships/slideLayout" Target="../slideLayouts/slideLayout72.xml"/></Relationships>
</file>

<file path=ppt/slideMasters/_rels/slideMaster12.xml.rels><?xml version="1.0" encoding="UTF-8" standalone="yes"?>
<Relationships xmlns="http://schemas.openxmlformats.org/package/2006/relationships"><Relationship Id="rId3" Type="http://schemas.openxmlformats.org/officeDocument/2006/relationships/theme" Target="../theme/theme12.xml"/><Relationship Id="rId2" Type="http://schemas.openxmlformats.org/officeDocument/2006/relationships/slideLayout" Target="../slideLayouts/slideLayout74.xml"/><Relationship Id="rId1" Type="http://schemas.openxmlformats.org/officeDocument/2006/relationships/slideLayout" Target="../slideLayouts/slideLayout73.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theme" Target="../theme/theme2.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slideLayout" Target="../slideLayouts/slideLayout35.xml"/><Relationship Id="rId1" Type="http://schemas.openxmlformats.org/officeDocument/2006/relationships/slideLayout" Target="../slideLayouts/slideLayout34.xml"/><Relationship Id="rId5" Type="http://schemas.openxmlformats.org/officeDocument/2006/relationships/theme" Target="../theme/theme3.xml"/><Relationship Id="rId4"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5" Type="http://schemas.openxmlformats.org/officeDocument/2006/relationships/theme" Target="../theme/theme4.xml"/><Relationship Id="rId4"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5" Type="http://schemas.openxmlformats.org/officeDocument/2006/relationships/theme" Target="../theme/theme5.xml"/><Relationship Id="rId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5" Type="http://schemas.openxmlformats.org/officeDocument/2006/relationships/theme" Target="../theme/theme6.xml"/><Relationship Id="rId4" Type="http://schemas.openxmlformats.org/officeDocument/2006/relationships/slideLayout" Target="../slideLayouts/slideLayout4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5" Type="http://schemas.openxmlformats.org/officeDocument/2006/relationships/theme" Target="../theme/theme7.xml"/><Relationship Id="rId4" Type="http://schemas.openxmlformats.org/officeDocument/2006/relationships/slideLayout" Target="../slideLayouts/slideLayout53.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56.xml"/><Relationship Id="rId2" Type="http://schemas.openxmlformats.org/officeDocument/2006/relationships/slideLayout" Target="../slideLayouts/slideLayout55.xml"/><Relationship Id="rId1" Type="http://schemas.openxmlformats.org/officeDocument/2006/relationships/slideLayout" Target="../slideLayouts/slideLayout54.xml"/><Relationship Id="rId5" Type="http://schemas.openxmlformats.org/officeDocument/2006/relationships/theme" Target="../theme/theme8.xml"/><Relationship Id="rId4" Type="http://schemas.openxmlformats.org/officeDocument/2006/relationships/slideLayout" Target="../slideLayouts/slideLayout57.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60.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theme" Target="../theme/theme9.xml"/><Relationship Id="rId5" Type="http://schemas.openxmlformats.org/officeDocument/2006/relationships/slideLayout" Target="../slideLayouts/slideLayout62.xml"/><Relationship Id="rId4" Type="http://schemas.openxmlformats.org/officeDocument/2006/relationships/slideLayout" Target="../slideLayouts/slideLayout6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710" r:id="rId5"/>
    <p:sldLayoutId id="2147483722" r:id="rId6"/>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
        <p:nvSpPr>
          <p:cNvPr id="5" name="Google Shape;40;p5">
            <a:extLst>
              <a:ext uri="{FF2B5EF4-FFF2-40B4-BE49-F238E27FC236}">
                <a16:creationId xmlns:a16="http://schemas.microsoft.com/office/drawing/2014/main" id="{BB33C76D-A160-4E3E-9140-EE2DE7105F15}"/>
              </a:ext>
            </a:extLst>
          </p:cNvPr>
          <p:cNvSpPr txBox="1">
            <a:spLocks noGrp="1"/>
          </p:cNvSpPr>
          <p:nvPr>
            <p:ph type="sldNum" idx="4"/>
          </p:nvPr>
        </p:nvSpPr>
        <p:spPr>
          <a:xfrm>
            <a:off x="10980260" y="6172200"/>
            <a:ext cx="906940" cy="276999"/>
          </a:xfrm>
          <a:prstGeom prst="rect">
            <a:avLst/>
          </a:prstGeom>
          <a:noFill/>
          <a:ln>
            <a:noFill/>
          </a:ln>
        </p:spPr>
        <p:txBody>
          <a:bodyPr spcFirstLastPara="1" wrap="square" lIns="0" tIns="0" rIns="0" bIns="0" anchor="b" anchorCtr="0">
            <a:noAutofit/>
          </a:bodyPr>
          <a:lstStyle>
            <a:lvl1pPr marL="0" lvl="0"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1pPr>
            <a:lvl2pPr marL="0" lvl="1"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2pPr>
            <a:lvl3pPr marL="0" lvl="2"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3pPr>
            <a:lvl4pPr marL="0" lvl="3"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4pPr>
            <a:lvl5pPr marL="0" lvl="4"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5pPr>
            <a:lvl6pPr marL="0" lvl="5"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6pPr>
            <a:lvl7pPr marL="0" lvl="6"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7pPr>
            <a:lvl8pPr marL="0" lvl="7"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8pPr>
            <a:lvl9pPr marL="0" lvl="8" indent="0" algn="r">
              <a:lnSpc>
                <a:spcPct val="100000"/>
              </a:lnSpc>
              <a:spcBef>
                <a:spcPts val="0"/>
              </a:spcBef>
              <a:spcAft>
                <a:spcPts val="0"/>
              </a:spcAft>
              <a:buSzPts val="1600"/>
              <a:buNone/>
              <a:defRPr sz="16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35" r:id="rId1"/>
    <p:sldLayoutId id="2147483734" r:id="rId2"/>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 </a:t>
            </a:r>
          </a:p>
          <a:p>
            <a:pPr lvl="3"/>
            <a:r>
              <a:rPr lang="en-US"/>
              <a:t>Fourth Level</a:t>
            </a:r>
          </a:p>
          <a:p>
            <a:pPr lvl="4"/>
            <a:r>
              <a:rPr lang="en-US"/>
              <a:t>Fifth Level </a:t>
            </a:r>
          </a:p>
        </p:txBody>
      </p:sp>
      <p:sp>
        <p:nvSpPr>
          <p:cNvPr id="4" name="Slide Number Placeholder 3">
            <a:extLst>
              <a:ext uri="{FF2B5EF4-FFF2-40B4-BE49-F238E27FC236}">
                <a16:creationId xmlns:a16="http://schemas.microsoft.com/office/drawing/2014/main" id="{2FF2D152-6EF6-4B00-A676-C86DE6C6E820}"/>
              </a:ext>
            </a:extLst>
          </p:cNvPr>
          <p:cNvSpPr>
            <a:spLocks noGrp="1"/>
          </p:cNvSpPr>
          <p:nvPr>
            <p:ph type="sldNum" sz="quarter" idx="4"/>
          </p:nvPr>
        </p:nvSpPr>
        <p:spPr>
          <a:xfrm>
            <a:off x="9296400" y="6289075"/>
            <a:ext cx="2743200" cy="365125"/>
          </a:xfrm>
          <a:prstGeom prst="rect">
            <a:avLst/>
          </a:prstGeom>
        </p:spPr>
        <p:txBody>
          <a:bodyPr vert="horz" lIns="91440" tIns="45720" rIns="91440" bIns="45720" rtlCol="0" anchor="ctr"/>
          <a:lstStyle>
            <a:lvl1pPr algn="r">
              <a:defRPr sz="2400">
                <a:solidFill>
                  <a:schemeClr val="bg1"/>
                </a:solidFill>
              </a:defRPr>
            </a:lvl1pPr>
          </a:lstStyle>
          <a:p>
            <a:fld id="{43627AA6-F28E-4E07-9FB1-B47D85C72865}" type="slidenum">
              <a:rPr lang="en-US" smtClean="0"/>
              <a:pPr/>
              <a:t>‹#›</a:t>
            </a:fld>
            <a:endParaRPr lang="en-US"/>
          </a:p>
        </p:txBody>
      </p:sp>
    </p:spTree>
    <p:extLst>
      <p:ext uri="{BB962C8B-B14F-4D97-AF65-F5344CB8AC3E}">
        <p14:creationId xmlns:p14="http://schemas.microsoft.com/office/powerpoint/2010/main" val="208203032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700" r:id="rId6"/>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b="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b="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v"/>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hf hd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70" r:id="rId1"/>
    <p:sldLayoutId id="2147483666" r:id="rId2"/>
    <p:sldLayoutId id="2147483667" r:id="rId3"/>
    <p:sldLayoutId id="2147483668" r:id="rId4"/>
  </p:sldLayoutIdLst>
  <p:hf hd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hd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bg1"/>
                </a:solidFill>
              </a:defRPr>
            </a:lvl1pPr>
          </a:lstStyle>
          <a:p>
            <a:fld id="{2AA74813-043C-43CB-9E82-7CAA19F31821}" type="slidenum">
              <a:rPr lang="en-US" smtClean="0"/>
              <a:pPr/>
              <a:t>‹#›</a:t>
            </a:fld>
            <a:endParaRPr lang="en-US"/>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04" r:id="rId4"/>
    <p:sldLayoutId id="2147483727" r:id="rId5"/>
  </p:sldLayoutIdLst>
  <p:hf hdr="0" dt="0"/>
  <p:txStyles>
    <p:titleStyle>
      <a:lvl1pPr algn="ctr" defTabSz="914400" rtl="0" eaLnBrk="1" latinLnBrk="0" hangingPunct="1">
        <a:lnSpc>
          <a:spcPct val="90000"/>
        </a:lnSpc>
        <a:spcBef>
          <a:spcPct val="0"/>
        </a:spcBef>
        <a:buNone/>
        <a:defRPr sz="38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Courier New" panose="02070309020205020404" pitchFamily="49" charset="0"/>
        <a:buChar char="o"/>
        <a:defRPr sz="2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600" kern="1200">
          <a:solidFill>
            <a:schemeClr val="bg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mailto:PLIS@cde.ca.gov" TargetMode="Externa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hyperlink" Target="https://www.cde.ca.gov/sp/cd/ci/mb2303.asp"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5" Type="http://schemas.openxmlformats.org/officeDocument/2006/relationships/hyperlink" Target="https://www.cde.ca.gov/sp/cd/ci/plissupportlanding.asp" TargetMode="External"/><Relationship Id="rId4" Type="http://schemas.openxmlformats.org/officeDocument/2006/relationships/hyperlink" Target="https://www.cde.ca.gov/sp/cd/ci/csppdlltools.asp"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3.cde.ca.gov/plis" TargetMode="External"/><Relationship Id="rId2" Type="http://schemas.openxmlformats.org/officeDocument/2006/relationships/notesSlide" Target="../notesSlides/notesSlide6.xml"/><Relationship Id="rId1" Type="http://schemas.openxmlformats.org/officeDocument/2006/relationships/slideLayout" Target="../slideLayouts/slideLayout17.xml"/><Relationship Id="rId5" Type="http://schemas.openxmlformats.org/officeDocument/2006/relationships/hyperlink" Target="mailto:PLIS@cde.ca.gov" TargetMode="External"/><Relationship Id="rId4" Type="http://schemas.openxmlformats.org/officeDocument/2006/relationships/hyperlink" Target="https://www.cde.ca.gov/sp/cd/ci/plissupportlanding.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453079" y="495798"/>
            <a:ext cx="11636368" cy="1329610"/>
          </a:xfrm>
        </p:spPr>
        <p:txBody>
          <a:bodyPr vert="horz" lIns="91440" tIns="45720" rIns="91440" bIns="45720" rtlCol="0" anchor="ctr">
            <a:noAutofit/>
          </a:bodyPr>
          <a:lstStyle/>
          <a:p>
            <a:r>
              <a:rPr lang="en-US" sz="4800">
                <a:solidFill>
                  <a:schemeClr val="tx1"/>
                </a:solidFill>
                <a:cs typeface="Arial"/>
              </a:rPr>
              <a:t>Data Reporting Dual Language Learners in California State Preschool Programs</a:t>
            </a: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1899692" y="2622138"/>
            <a:ext cx="10123488" cy="3171825"/>
          </a:xfrm>
        </p:spPr>
        <p:txBody>
          <a:bodyPr vert="horz" lIns="91440" tIns="45720" rIns="91440" bIns="45720" rtlCol="0" anchor="t">
            <a:normAutofit/>
          </a:bodyPr>
          <a:lstStyle/>
          <a:p>
            <a:pPr marL="0" indent="0" algn="ctr">
              <a:buNone/>
            </a:pPr>
            <a:r>
              <a:rPr lang="en-US" sz="3600" b="1" dirty="0">
                <a:ea typeface="+mn-lt"/>
                <a:cs typeface="+mn-lt"/>
              </a:rPr>
              <a:t>Early Education Division (EED)</a:t>
            </a:r>
          </a:p>
          <a:p>
            <a:pPr marL="0" indent="0" algn="ctr">
              <a:buNone/>
            </a:pPr>
            <a:endParaRPr lang="en-US" sz="3600" b="1" dirty="0">
              <a:ea typeface="+mn-lt"/>
              <a:cs typeface="+mn-lt"/>
            </a:endParaRPr>
          </a:p>
          <a:p>
            <a:pPr marL="0" indent="0" algn="ctr">
              <a:buNone/>
            </a:pPr>
            <a:r>
              <a:rPr lang="en-US" sz="3600" b="1" dirty="0">
                <a:ea typeface="+mn-lt"/>
                <a:cs typeface="+mn-lt"/>
              </a:rPr>
              <a:t>Date: May 16, 2023</a:t>
            </a:r>
            <a:endParaRPr lang="en-US" sz="3600" dirty="0">
              <a:ea typeface="+mn-lt"/>
              <a:cs typeface="+mn-lt"/>
            </a:endParaRPr>
          </a:p>
          <a:p>
            <a:pPr marL="0" indent="0" algn="ctr">
              <a:buNone/>
            </a:pPr>
            <a:r>
              <a:rPr lang="en-US" sz="3600" b="1" dirty="0">
                <a:ea typeface="+mn-lt"/>
                <a:cs typeface="+mn-lt"/>
              </a:rPr>
              <a:t>Time: 3:00 - 4:30 p.m.</a:t>
            </a:r>
            <a:endParaRPr lang="en-US" sz="3600" dirty="0">
              <a:cs typeface="Arial" panose="020B0604020202020204"/>
            </a:endParaRPr>
          </a:p>
        </p:txBody>
      </p:sp>
    </p:spTree>
    <p:extLst>
      <p:ext uri="{BB962C8B-B14F-4D97-AF65-F5344CB8AC3E}">
        <p14:creationId xmlns:p14="http://schemas.microsoft.com/office/powerpoint/2010/main" val="221524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F78-DB26-4A44-9E4A-D6E1523175BB}"/>
              </a:ext>
            </a:extLst>
          </p:cNvPr>
          <p:cNvSpPr>
            <a:spLocks noGrp="1"/>
          </p:cNvSpPr>
          <p:nvPr>
            <p:ph type="title"/>
          </p:nvPr>
        </p:nvSpPr>
        <p:spPr/>
        <p:txBody>
          <a:bodyPr/>
          <a:lstStyle/>
          <a:p>
            <a:r>
              <a:rPr lang="en-US" dirty="0">
                <a:solidFill>
                  <a:schemeClr val="bg1"/>
                </a:solidFill>
              </a:rPr>
              <a:t>New PLIS Report Fields:</a:t>
            </a:r>
            <a:br>
              <a:rPr lang="en-US" dirty="0">
                <a:solidFill>
                  <a:schemeClr val="bg1"/>
                </a:solidFill>
              </a:rPr>
            </a:br>
            <a:r>
              <a:rPr lang="en-US" dirty="0">
                <a:solidFill>
                  <a:schemeClr val="bg1"/>
                </a:solidFill>
              </a:rPr>
              <a:t> Site Address Information (2)</a:t>
            </a:r>
          </a:p>
        </p:txBody>
      </p:sp>
      <p:sp>
        <p:nvSpPr>
          <p:cNvPr id="3" name="Content Placeholder 2">
            <a:extLst>
              <a:ext uri="{FF2B5EF4-FFF2-40B4-BE49-F238E27FC236}">
                <a16:creationId xmlns:a16="http://schemas.microsoft.com/office/drawing/2014/main" id="{D1E932A0-5C24-4A30-BC2E-B0177CA61595}"/>
              </a:ext>
            </a:extLst>
          </p:cNvPr>
          <p:cNvSpPr>
            <a:spLocks noGrp="1"/>
          </p:cNvSpPr>
          <p:nvPr>
            <p:ph idx="1"/>
          </p:nvPr>
        </p:nvSpPr>
        <p:spPr>
          <a:xfrm>
            <a:off x="152400" y="1638300"/>
            <a:ext cx="11459497" cy="4516694"/>
          </a:xfrm>
        </p:spPr>
        <p:txBody>
          <a:bodyPr/>
          <a:lstStyle/>
          <a:p>
            <a:pPr lvl="1"/>
            <a:r>
              <a:rPr lang="en-US" dirty="0">
                <a:ea typeface="+mn-lt"/>
                <a:cs typeface="+mn-lt"/>
              </a:rPr>
              <a:t>Zip Code: The zip code where the site is located. This must contain nine digits: the primary five-digit zip code and the four-digit extension.</a:t>
            </a:r>
          </a:p>
          <a:p>
            <a:pPr lvl="2"/>
            <a:r>
              <a:rPr lang="en-US" sz="2400" dirty="0">
                <a:solidFill>
                  <a:srgbClr val="FFFFFF"/>
                </a:solidFill>
                <a:ea typeface="+mn-lt"/>
                <a:cs typeface="+mn-lt"/>
              </a:rPr>
              <a:t>Example: 123456789</a:t>
            </a:r>
            <a:endParaRPr lang="en-US" sz="2400" dirty="0">
              <a:ea typeface="+mn-lt"/>
              <a:cs typeface="+mn-lt"/>
            </a:endParaRPr>
          </a:p>
          <a:p>
            <a:pPr lvl="1"/>
            <a:r>
              <a:rPr lang="en-US" dirty="0">
                <a:ea typeface="+mn-lt"/>
                <a:cs typeface="+mn-lt"/>
              </a:rPr>
              <a:t>City: The city in which the site is located.</a:t>
            </a:r>
          </a:p>
          <a:p>
            <a:pPr lvl="1"/>
            <a:r>
              <a:rPr lang="en-US" dirty="0">
                <a:ea typeface="+mn-lt"/>
                <a:cs typeface="+mn-lt"/>
              </a:rPr>
              <a:t>State: The state in which the site is located. Please abbreviate with the state’s two letter abbreviation.</a:t>
            </a:r>
          </a:p>
          <a:p>
            <a:pPr lvl="2"/>
            <a:r>
              <a:rPr lang="en-US" sz="2400" dirty="0">
                <a:solidFill>
                  <a:srgbClr val="FFFFFF"/>
                </a:solidFill>
                <a:cs typeface="Arial"/>
              </a:rPr>
              <a:t>Example: California = CA</a:t>
            </a:r>
            <a:endParaRPr lang="en-US" sz="2400" dirty="0">
              <a:cs typeface="Arial"/>
            </a:endParaRPr>
          </a:p>
          <a:p>
            <a:pPr marL="0" indent="0">
              <a:buNone/>
            </a:pPr>
            <a:endParaRPr lang="en-US" dirty="0"/>
          </a:p>
        </p:txBody>
      </p:sp>
      <p:sp>
        <p:nvSpPr>
          <p:cNvPr id="4" name="Slide Number Placeholder 3">
            <a:extLst>
              <a:ext uri="{FF2B5EF4-FFF2-40B4-BE49-F238E27FC236}">
                <a16:creationId xmlns:a16="http://schemas.microsoft.com/office/drawing/2014/main" id="{D7D95A0C-6C76-4ACC-B033-750B9A81B2FE}"/>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99344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4C95-095C-4B64-B415-DDC84F4197D0}"/>
              </a:ext>
            </a:extLst>
          </p:cNvPr>
          <p:cNvSpPr>
            <a:spLocks noGrp="1"/>
          </p:cNvSpPr>
          <p:nvPr>
            <p:ph type="title"/>
          </p:nvPr>
        </p:nvSpPr>
        <p:spPr/>
        <p:txBody>
          <a:bodyPr/>
          <a:lstStyle/>
          <a:p>
            <a:r>
              <a:rPr lang="en-US" dirty="0">
                <a:solidFill>
                  <a:schemeClr val="bg1"/>
                </a:solidFill>
              </a:rPr>
              <a:t>Updated PLIS Report Fields: Head-of-Household</a:t>
            </a:r>
          </a:p>
        </p:txBody>
      </p:sp>
      <p:sp>
        <p:nvSpPr>
          <p:cNvPr id="3" name="Content Placeholder 2">
            <a:extLst>
              <a:ext uri="{FF2B5EF4-FFF2-40B4-BE49-F238E27FC236}">
                <a16:creationId xmlns:a16="http://schemas.microsoft.com/office/drawing/2014/main" id="{887F1356-BAAF-4FCD-A0C7-5EE5377F8A43}"/>
              </a:ext>
            </a:extLst>
          </p:cNvPr>
          <p:cNvSpPr>
            <a:spLocks noGrp="1"/>
          </p:cNvSpPr>
          <p:nvPr>
            <p:ph idx="1"/>
          </p:nvPr>
        </p:nvSpPr>
        <p:spPr/>
        <p:txBody>
          <a:bodyPr>
            <a:normAutofit lnSpcReduction="10000"/>
          </a:bodyPr>
          <a:lstStyle/>
          <a:p>
            <a:r>
              <a:rPr lang="en-US" dirty="0">
                <a:cs typeface="Arial"/>
              </a:rPr>
              <a:t>Head-of-Household Full Name now split into three fields</a:t>
            </a:r>
          </a:p>
          <a:p>
            <a:r>
              <a:rPr lang="en-US" dirty="0">
                <a:cs typeface="Arial"/>
              </a:rPr>
              <a:t>Head-of-Household Last Name</a:t>
            </a:r>
          </a:p>
          <a:p>
            <a:pPr lvl="1">
              <a:buFont typeface="Wingdings" panose="05000000000000000000" pitchFamily="2" charset="2"/>
              <a:buChar char="§"/>
            </a:pPr>
            <a:r>
              <a:rPr lang="en-US" dirty="0">
                <a:ea typeface="+mn-lt"/>
                <a:cs typeface="+mn-lt"/>
              </a:rPr>
              <a:t>1</a:t>
            </a:r>
            <a:r>
              <a:rPr lang="en-US" dirty="0"/>
              <a:t>–</a:t>
            </a:r>
            <a:r>
              <a:rPr lang="en-US" dirty="0">
                <a:ea typeface="+mn-lt"/>
                <a:cs typeface="+mn-lt"/>
              </a:rPr>
              <a:t>100 characters, no numbers or special characters</a:t>
            </a:r>
          </a:p>
          <a:p>
            <a:r>
              <a:rPr lang="en-US" dirty="0">
                <a:ea typeface="+mn-lt"/>
                <a:cs typeface="+mn-lt"/>
              </a:rPr>
              <a:t>Head-of-Household </a:t>
            </a:r>
            <a:r>
              <a:rPr lang="en-US" dirty="0">
                <a:cs typeface="Arial"/>
              </a:rPr>
              <a:t>First Name</a:t>
            </a:r>
          </a:p>
          <a:p>
            <a:pPr lvl="1">
              <a:buFont typeface="Wingdings" panose="05000000000000000000" pitchFamily="2" charset="2"/>
              <a:buChar char="§"/>
            </a:pPr>
            <a:r>
              <a:rPr lang="en-US" dirty="0">
                <a:ea typeface="+mn-lt"/>
                <a:cs typeface="+mn-lt"/>
              </a:rPr>
              <a:t>1</a:t>
            </a:r>
            <a:r>
              <a:rPr lang="en-US" dirty="0"/>
              <a:t>–</a:t>
            </a:r>
            <a:r>
              <a:rPr lang="en-US" dirty="0">
                <a:ea typeface="+mn-lt"/>
                <a:cs typeface="+mn-lt"/>
              </a:rPr>
              <a:t>100 characters, no numbers or special characters</a:t>
            </a:r>
          </a:p>
          <a:p>
            <a:r>
              <a:rPr lang="en-US" dirty="0">
                <a:ea typeface="+mn-lt"/>
                <a:cs typeface="+mn-lt"/>
              </a:rPr>
              <a:t>Head-of-Household </a:t>
            </a:r>
            <a:r>
              <a:rPr lang="en-US" dirty="0">
                <a:cs typeface="Arial"/>
              </a:rPr>
              <a:t>Middle Initial</a:t>
            </a:r>
          </a:p>
          <a:p>
            <a:pPr lvl="1">
              <a:buFont typeface="Wingdings" panose="05000000000000000000" pitchFamily="2" charset="2"/>
              <a:buChar char="§"/>
            </a:pPr>
            <a:r>
              <a:rPr lang="en-US" dirty="0">
                <a:cs typeface="Arial"/>
              </a:rPr>
              <a:t>Optional field</a:t>
            </a:r>
          </a:p>
          <a:p>
            <a:pPr lvl="1">
              <a:buFont typeface="Wingdings" panose="05000000000000000000" pitchFamily="2" charset="2"/>
              <a:buChar char="§"/>
            </a:pPr>
            <a:r>
              <a:rPr lang="en-US" dirty="0">
                <a:cs typeface="Arial"/>
              </a:rPr>
              <a:t>Maximum one character</a:t>
            </a:r>
          </a:p>
          <a:p>
            <a:pPr lvl="1">
              <a:buFont typeface="Wingdings" panose="05000000000000000000" pitchFamily="2" charset="2"/>
              <a:buChar char="§"/>
            </a:pPr>
            <a:r>
              <a:rPr lang="en-US" dirty="0">
                <a:cs typeface="Arial"/>
              </a:rPr>
              <a:t>If left blank, must have a tab delimiter</a:t>
            </a:r>
          </a:p>
          <a:p>
            <a:pPr marL="0" indent="0">
              <a:buNone/>
            </a:pPr>
            <a:endParaRPr lang="en-US" dirty="0"/>
          </a:p>
        </p:txBody>
      </p:sp>
      <p:sp>
        <p:nvSpPr>
          <p:cNvPr id="4" name="Slide Number Placeholder 3">
            <a:extLst>
              <a:ext uri="{FF2B5EF4-FFF2-40B4-BE49-F238E27FC236}">
                <a16:creationId xmlns:a16="http://schemas.microsoft.com/office/drawing/2014/main" id="{1BB33D9B-6193-4384-9654-D290C31BF732}"/>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40291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C1371-8F51-4C68-8409-9887218959CF}"/>
              </a:ext>
            </a:extLst>
          </p:cNvPr>
          <p:cNvSpPr>
            <a:spLocks noGrp="1"/>
          </p:cNvSpPr>
          <p:nvPr>
            <p:ph type="title"/>
          </p:nvPr>
        </p:nvSpPr>
        <p:spPr/>
        <p:txBody>
          <a:bodyPr/>
          <a:lstStyle/>
          <a:p>
            <a:r>
              <a:rPr lang="en-US" dirty="0">
                <a:solidFill>
                  <a:schemeClr val="bg1"/>
                </a:solidFill>
              </a:rPr>
              <a:t>Common PLIS Reporting</a:t>
            </a:r>
            <a:br>
              <a:rPr lang="en-US" dirty="0">
                <a:solidFill>
                  <a:schemeClr val="bg1"/>
                </a:solidFill>
              </a:rPr>
            </a:br>
            <a:r>
              <a:rPr lang="en-US" dirty="0">
                <a:solidFill>
                  <a:schemeClr val="bg1"/>
                </a:solidFill>
              </a:rPr>
              <a:t> Electronic File Errors (1)</a:t>
            </a:r>
          </a:p>
        </p:txBody>
      </p:sp>
      <p:sp>
        <p:nvSpPr>
          <p:cNvPr id="3" name="Content Placeholder 2">
            <a:extLst>
              <a:ext uri="{FF2B5EF4-FFF2-40B4-BE49-F238E27FC236}">
                <a16:creationId xmlns:a16="http://schemas.microsoft.com/office/drawing/2014/main" id="{737E61D5-A027-4842-A628-DBA08A2E3479}"/>
              </a:ext>
            </a:extLst>
          </p:cNvPr>
          <p:cNvSpPr>
            <a:spLocks noGrp="1"/>
          </p:cNvSpPr>
          <p:nvPr>
            <p:ph idx="1"/>
          </p:nvPr>
        </p:nvSpPr>
        <p:spPr/>
        <p:txBody>
          <a:bodyPr/>
          <a:lstStyle/>
          <a:p>
            <a:r>
              <a:rPr lang="en-US" dirty="0">
                <a:cs typeface="Arial"/>
              </a:rPr>
              <a:t>When attempting to submit multiple codes in one data field</a:t>
            </a:r>
          </a:p>
          <a:p>
            <a:pPr lvl="1"/>
            <a:r>
              <a:rPr lang="en-US" dirty="0">
                <a:cs typeface="Arial"/>
              </a:rPr>
              <a:t>Race and language (excluding most-used language or written or verbal communication preference) codes</a:t>
            </a:r>
          </a:p>
          <a:p>
            <a:pPr lvl="1"/>
            <a:r>
              <a:rPr lang="en-US" dirty="0">
                <a:cs typeface="Arial"/>
              </a:rPr>
              <a:t>Data must be submitted without any errant characters included</a:t>
            </a:r>
          </a:p>
          <a:p>
            <a:pPr lvl="2">
              <a:buFont typeface="Arial" panose="020B0604020202020204" pitchFamily="34" charset="0"/>
              <a:buChar char="•"/>
            </a:pPr>
            <a:r>
              <a:rPr lang="en-US" sz="2400" dirty="0">
                <a:solidFill>
                  <a:srgbClr val="FFFFFF"/>
                </a:solidFill>
                <a:cs typeface="Arial"/>
              </a:rPr>
              <a:t>This includes quotation marks or spacing between codes</a:t>
            </a:r>
            <a:endParaRPr lang="en-US" sz="2400" dirty="0">
              <a:cs typeface="Arial"/>
            </a:endParaRPr>
          </a:p>
          <a:p>
            <a:pPr lvl="1"/>
            <a:r>
              <a:rPr lang="en-US" dirty="0">
                <a:cs typeface="Arial"/>
              </a:rPr>
              <a:t>Incorrect examples of multiple codes: "00, 01"</a:t>
            </a:r>
          </a:p>
          <a:p>
            <a:pPr lvl="2">
              <a:buFont typeface="Arial" panose="020B0604020202020204" pitchFamily="34" charset="0"/>
              <a:buChar char="•"/>
            </a:pPr>
            <a:r>
              <a:rPr lang="en-US" sz="2400" dirty="0">
                <a:solidFill>
                  <a:srgbClr val="FFFFFF"/>
                </a:solidFill>
                <a:cs typeface="Arial"/>
              </a:rPr>
              <a:t>Quotation marks surrounding the multiple codes</a:t>
            </a:r>
          </a:p>
          <a:p>
            <a:pPr lvl="2">
              <a:buFont typeface="Arial" panose="020B0604020202020204" pitchFamily="34" charset="0"/>
              <a:buChar char="•"/>
            </a:pPr>
            <a:r>
              <a:rPr lang="en-US" sz="2400" dirty="0">
                <a:solidFill>
                  <a:srgbClr val="FFFFFF"/>
                </a:solidFill>
                <a:cs typeface="Arial"/>
              </a:rPr>
              <a:t>Spacing between the first and second value</a:t>
            </a:r>
          </a:p>
          <a:p>
            <a:pPr lvl="1"/>
            <a:r>
              <a:rPr lang="en-US" dirty="0">
                <a:solidFill>
                  <a:srgbClr val="FFFFFF"/>
                </a:solidFill>
                <a:cs typeface="Arial"/>
              </a:rPr>
              <a:t>Correct examples of multiple codes: “00,01” or “200,700”</a:t>
            </a:r>
          </a:p>
          <a:p>
            <a:pPr lvl="2">
              <a:buFont typeface="Arial" panose="020B0604020202020204" pitchFamily="34" charset="0"/>
              <a:buChar char="•"/>
            </a:pPr>
            <a:r>
              <a:rPr lang="en-US" sz="2400" dirty="0">
                <a:solidFill>
                  <a:srgbClr val="FFFFFF"/>
                </a:solidFill>
                <a:cs typeface="Arial"/>
              </a:rPr>
              <a:t>This code can be used in fields in which multiple codes are accepted</a:t>
            </a:r>
          </a:p>
          <a:p>
            <a:pPr marL="0" indent="0">
              <a:buNone/>
            </a:pPr>
            <a:endParaRPr lang="en-US" dirty="0"/>
          </a:p>
        </p:txBody>
      </p:sp>
      <p:sp>
        <p:nvSpPr>
          <p:cNvPr id="4" name="Slide Number Placeholder 3">
            <a:extLst>
              <a:ext uri="{FF2B5EF4-FFF2-40B4-BE49-F238E27FC236}">
                <a16:creationId xmlns:a16="http://schemas.microsoft.com/office/drawing/2014/main" id="{F1DACD25-ADD2-47E1-A31A-DDCFDC948BF1}"/>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1685801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AE24E-761C-4269-821E-1A15428FA79B}"/>
              </a:ext>
            </a:extLst>
          </p:cNvPr>
          <p:cNvSpPr>
            <a:spLocks noGrp="1"/>
          </p:cNvSpPr>
          <p:nvPr>
            <p:ph type="title"/>
          </p:nvPr>
        </p:nvSpPr>
        <p:spPr/>
        <p:txBody>
          <a:bodyPr/>
          <a:lstStyle/>
          <a:p>
            <a:r>
              <a:rPr lang="en-US" dirty="0">
                <a:solidFill>
                  <a:schemeClr val="bg1"/>
                </a:solidFill>
              </a:rPr>
              <a:t>Common PLIS Reporting</a:t>
            </a:r>
            <a:br>
              <a:rPr lang="en-US" dirty="0">
                <a:solidFill>
                  <a:schemeClr val="bg1"/>
                </a:solidFill>
              </a:rPr>
            </a:br>
            <a:r>
              <a:rPr lang="en-US" dirty="0">
                <a:solidFill>
                  <a:schemeClr val="bg1"/>
                </a:solidFill>
              </a:rPr>
              <a:t> Electronic File Errors (2)</a:t>
            </a:r>
          </a:p>
        </p:txBody>
      </p:sp>
      <p:sp>
        <p:nvSpPr>
          <p:cNvPr id="3" name="Content Placeholder 2">
            <a:extLst>
              <a:ext uri="{FF2B5EF4-FFF2-40B4-BE49-F238E27FC236}">
                <a16:creationId xmlns:a16="http://schemas.microsoft.com/office/drawing/2014/main" id="{02EEAC29-BD72-42EC-ACCE-B0E681727EA5}"/>
              </a:ext>
            </a:extLst>
          </p:cNvPr>
          <p:cNvSpPr>
            <a:spLocks noGrp="1"/>
          </p:cNvSpPr>
          <p:nvPr>
            <p:ph idx="1"/>
          </p:nvPr>
        </p:nvSpPr>
        <p:spPr/>
        <p:txBody>
          <a:bodyPr/>
          <a:lstStyle/>
          <a:p>
            <a:r>
              <a:rPr lang="en-US" dirty="0">
                <a:cs typeface="Arial"/>
              </a:rPr>
              <a:t>Site Zip Code</a:t>
            </a:r>
          </a:p>
          <a:p>
            <a:pPr lvl="1"/>
            <a:r>
              <a:rPr lang="en-US" dirty="0">
                <a:cs typeface="Arial"/>
              </a:rPr>
              <a:t>Please ensure the site zip code contains both the five-digit zip code </a:t>
            </a:r>
            <a:r>
              <a:rPr lang="en-US" b="1" dirty="0">
                <a:cs typeface="Arial"/>
              </a:rPr>
              <a:t>and </a:t>
            </a:r>
            <a:r>
              <a:rPr lang="en-US" dirty="0">
                <a:cs typeface="Arial"/>
              </a:rPr>
              <a:t>the four-digit extension</a:t>
            </a:r>
          </a:p>
          <a:p>
            <a:pPr lvl="1"/>
            <a:r>
              <a:rPr lang="en-US" dirty="0">
                <a:cs typeface="Arial"/>
              </a:rPr>
              <a:t>Please double check your file to ensure there is no dash in your zip code</a:t>
            </a:r>
          </a:p>
          <a:p>
            <a:pPr lvl="1"/>
            <a:r>
              <a:rPr lang="en-US" dirty="0">
                <a:cs typeface="Arial"/>
              </a:rPr>
              <a:t>Incorrect examples: 95814; 95814-5901</a:t>
            </a:r>
          </a:p>
          <a:p>
            <a:pPr lvl="1"/>
            <a:r>
              <a:rPr lang="en-US" dirty="0">
                <a:cs typeface="Arial"/>
              </a:rPr>
              <a:t>Correct example: </a:t>
            </a:r>
            <a:r>
              <a:rPr lang="en-US" b="1" dirty="0">
                <a:cs typeface="Arial"/>
              </a:rPr>
              <a:t>958145901</a:t>
            </a:r>
          </a:p>
          <a:p>
            <a:pPr marL="0" indent="0">
              <a:buNone/>
            </a:pPr>
            <a:endParaRPr lang="en-US" dirty="0"/>
          </a:p>
        </p:txBody>
      </p:sp>
      <p:sp>
        <p:nvSpPr>
          <p:cNvPr id="4" name="Slide Number Placeholder 3">
            <a:extLst>
              <a:ext uri="{FF2B5EF4-FFF2-40B4-BE49-F238E27FC236}">
                <a16:creationId xmlns:a16="http://schemas.microsoft.com/office/drawing/2014/main" id="{C5EA80B8-8F18-4A1F-99DE-96E1E822F6B1}"/>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1083363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BB8D0-145D-40AC-8158-5DF137749DED}"/>
              </a:ext>
            </a:extLst>
          </p:cNvPr>
          <p:cNvSpPr>
            <a:spLocks noGrp="1"/>
          </p:cNvSpPr>
          <p:nvPr>
            <p:ph type="title"/>
          </p:nvPr>
        </p:nvSpPr>
        <p:spPr/>
        <p:txBody>
          <a:bodyPr/>
          <a:lstStyle/>
          <a:p>
            <a:r>
              <a:rPr lang="en-US" dirty="0">
                <a:solidFill>
                  <a:schemeClr val="bg1"/>
                </a:solidFill>
              </a:rPr>
              <a:t>Common PLIS Reporting</a:t>
            </a:r>
            <a:br>
              <a:rPr lang="en-US" dirty="0">
                <a:solidFill>
                  <a:schemeClr val="bg1"/>
                </a:solidFill>
              </a:rPr>
            </a:br>
            <a:r>
              <a:rPr lang="en-US" dirty="0">
                <a:solidFill>
                  <a:schemeClr val="bg1"/>
                </a:solidFill>
              </a:rPr>
              <a:t> Electronic File Errors (3)</a:t>
            </a:r>
          </a:p>
        </p:txBody>
      </p:sp>
      <p:sp>
        <p:nvSpPr>
          <p:cNvPr id="3" name="Content Placeholder 2">
            <a:extLst>
              <a:ext uri="{FF2B5EF4-FFF2-40B4-BE49-F238E27FC236}">
                <a16:creationId xmlns:a16="http://schemas.microsoft.com/office/drawing/2014/main" id="{E4D416C3-B3BB-4C79-A46C-DA441DC61B8D}"/>
              </a:ext>
            </a:extLst>
          </p:cNvPr>
          <p:cNvSpPr>
            <a:spLocks noGrp="1"/>
          </p:cNvSpPr>
          <p:nvPr>
            <p:ph idx="1"/>
          </p:nvPr>
        </p:nvSpPr>
        <p:spPr/>
        <p:txBody>
          <a:bodyPr/>
          <a:lstStyle/>
          <a:p>
            <a:r>
              <a:rPr lang="en-US" dirty="0">
                <a:cs typeface="Arial"/>
              </a:rPr>
              <a:t>Teacher Designation (TD) of DLL </a:t>
            </a:r>
          </a:p>
          <a:p>
            <a:pPr lvl="1"/>
            <a:r>
              <a:rPr lang="en-US" dirty="0">
                <a:cs typeface="Arial"/>
              </a:rPr>
              <a:t>This field is required if the child is a DLL</a:t>
            </a:r>
          </a:p>
          <a:p>
            <a:pPr lvl="2"/>
            <a:r>
              <a:rPr lang="en-US" sz="2400" dirty="0">
                <a:solidFill>
                  <a:srgbClr val="FFFFFF"/>
                </a:solidFill>
                <a:cs typeface="Arial"/>
              </a:rPr>
              <a:t>This can be found in the Dual Language Learner field; if there is a Y (yes) in the field, the teacher designation field is required to have a Y (yes) or N (no) response</a:t>
            </a:r>
            <a:endParaRPr lang="en-US" sz="2400" dirty="0">
              <a:cs typeface="Arial"/>
            </a:endParaRPr>
          </a:p>
          <a:p>
            <a:pPr lvl="1"/>
            <a:r>
              <a:rPr lang="en-US" dirty="0">
                <a:cs typeface="Arial"/>
              </a:rPr>
              <a:t>This field must be left blank if the child is </a:t>
            </a:r>
            <a:r>
              <a:rPr lang="en-US" b="1" dirty="0">
                <a:cs typeface="Arial"/>
              </a:rPr>
              <a:t>not </a:t>
            </a:r>
            <a:r>
              <a:rPr lang="en-US" dirty="0">
                <a:cs typeface="Arial"/>
              </a:rPr>
              <a:t>a DLL</a:t>
            </a:r>
          </a:p>
          <a:p>
            <a:pPr lvl="2"/>
            <a:r>
              <a:rPr lang="en-US" sz="2400" dirty="0">
                <a:solidFill>
                  <a:srgbClr val="FFFFFF"/>
                </a:solidFill>
                <a:cs typeface="Arial"/>
              </a:rPr>
              <a:t>This can be found in the Dual Language Learner field; if there is an N in the field, the teacher designation field must be blank but have a tab delimiter</a:t>
            </a:r>
            <a:endParaRPr lang="en-US" sz="2400" dirty="0">
              <a:cs typeface="Arial"/>
            </a:endParaRPr>
          </a:p>
          <a:p>
            <a:pPr lvl="1"/>
            <a:r>
              <a:rPr lang="en-US" dirty="0">
                <a:cs typeface="Arial"/>
              </a:rPr>
              <a:t>Incorrect examples: DLL: N TD: Y; DLL: Y TD: </a:t>
            </a:r>
          </a:p>
          <a:p>
            <a:pPr lvl="1"/>
            <a:r>
              <a:rPr lang="en-US" dirty="0">
                <a:cs typeface="Arial"/>
              </a:rPr>
              <a:t>Correct example: </a:t>
            </a:r>
            <a:r>
              <a:rPr lang="en-US" b="1" dirty="0">
                <a:cs typeface="Arial"/>
              </a:rPr>
              <a:t>DLL: Y TD: N; DLL: Y TD: Y; DLL: N TD: </a:t>
            </a:r>
          </a:p>
          <a:p>
            <a:pPr marL="0" indent="0">
              <a:buNone/>
            </a:pPr>
            <a:endParaRPr lang="en-US" dirty="0"/>
          </a:p>
        </p:txBody>
      </p:sp>
      <p:sp>
        <p:nvSpPr>
          <p:cNvPr id="4" name="Slide Number Placeholder 3">
            <a:extLst>
              <a:ext uri="{FF2B5EF4-FFF2-40B4-BE49-F238E27FC236}">
                <a16:creationId xmlns:a16="http://schemas.microsoft.com/office/drawing/2014/main" id="{71E715EB-AD2E-44E6-94E6-032981C8E4CC}"/>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4128700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AEA99-AB64-446E-AB35-8D9D8FD27ED4}"/>
              </a:ext>
            </a:extLst>
          </p:cNvPr>
          <p:cNvSpPr>
            <a:spLocks noGrp="1"/>
          </p:cNvSpPr>
          <p:nvPr>
            <p:ph type="title"/>
          </p:nvPr>
        </p:nvSpPr>
        <p:spPr/>
        <p:txBody>
          <a:bodyPr/>
          <a:lstStyle/>
          <a:p>
            <a:r>
              <a:rPr lang="en-US" dirty="0">
                <a:solidFill>
                  <a:schemeClr val="bg1"/>
                </a:solidFill>
              </a:rPr>
              <a:t>Common PLIS Reporting</a:t>
            </a:r>
            <a:br>
              <a:rPr lang="en-US" dirty="0">
                <a:solidFill>
                  <a:schemeClr val="bg1"/>
                </a:solidFill>
              </a:rPr>
            </a:br>
            <a:r>
              <a:rPr lang="en-US" dirty="0">
                <a:solidFill>
                  <a:schemeClr val="bg1"/>
                </a:solidFill>
              </a:rPr>
              <a:t> Electronic File Errors (4)</a:t>
            </a:r>
          </a:p>
        </p:txBody>
      </p:sp>
      <p:sp>
        <p:nvSpPr>
          <p:cNvPr id="3" name="Content Placeholder 2">
            <a:extLst>
              <a:ext uri="{FF2B5EF4-FFF2-40B4-BE49-F238E27FC236}">
                <a16:creationId xmlns:a16="http://schemas.microsoft.com/office/drawing/2014/main" id="{AB16774B-EB7B-49F2-952D-2733F1812B48}"/>
              </a:ext>
            </a:extLst>
          </p:cNvPr>
          <p:cNvSpPr>
            <a:spLocks noGrp="1"/>
          </p:cNvSpPr>
          <p:nvPr>
            <p:ph idx="1"/>
          </p:nvPr>
        </p:nvSpPr>
        <p:spPr/>
        <p:txBody>
          <a:bodyPr/>
          <a:lstStyle/>
          <a:p>
            <a:r>
              <a:rPr lang="en-US" dirty="0">
                <a:cs typeface="Arial"/>
              </a:rPr>
              <a:t>Date Fields in the PLIS Report</a:t>
            </a:r>
          </a:p>
          <a:p>
            <a:pPr lvl="1"/>
            <a:r>
              <a:rPr lang="en-US" dirty="0">
                <a:cs typeface="Arial"/>
              </a:rPr>
              <a:t>Date of Birth, Date of Enrollment, Date of Instrument</a:t>
            </a:r>
          </a:p>
          <a:p>
            <a:pPr lvl="1"/>
            <a:r>
              <a:rPr lang="en-US" dirty="0">
                <a:cs typeface="Arial"/>
              </a:rPr>
              <a:t>Must be submitted as month/day/year (MM/DD/YYYY) format</a:t>
            </a:r>
          </a:p>
          <a:p>
            <a:pPr lvl="1"/>
            <a:r>
              <a:rPr lang="en-US" dirty="0">
                <a:cs typeface="Arial"/>
              </a:rPr>
              <a:t>Must include leading zeroes</a:t>
            </a:r>
          </a:p>
          <a:p>
            <a:pPr lvl="1"/>
            <a:r>
              <a:rPr lang="en-US" dirty="0">
                <a:cs typeface="Arial"/>
              </a:rPr>
              <a:t>Must include full year</a:t>
            </a:r>
            <a:endParaRPr lang="en-US" dirty="0"/>
          </a:p>
          <a:p>
            <a:pPr lvl="1"/>
            <a:r>
              <a:rPr lang="en-US" dirty="0">
                <a:cs typeface="Arial"/>
              </a:rPr>
              <a:t>Incorrect: 1/1/22; 11/20/19; 10/2/18</a:t>
            </a:r>
          </a:p>
          <a:p>
            <a:pPr lvl="1"/>
            <a:r>
              <a:rPr lang="en-US" dirty="0">
                <a:cs typeface="Arial"/>
              </a:rPr>
              <a:t>Correct Format: </a:t>
            </a:r>
            <a:r>
              <a:rPr lang="en-US" b="1" dirty="0">
                <a:cs typeface="Arial"/>
              </a:rPr>
              <a:t>01/01/2022</a:t>
            </a:r>
            <a:r>
              <a:rPr lang="en-US" dirty="0">
                <a:cs typeface="Arial"/>
              </a:rPr>
              <a:t>; </a:t>
            </a:r>
            <a:r>
              <a:rPr lang="en-US" b="1" dirty="0">
                <a:cs typeface="Arial"/>
              </a:rPr>
              <a:t>11/20/2019</a:t>
            </a:r>
            <a:r>
              <a:rPr lang="en-US" dirty="0">
                <a:cs typeface="Arial"/>
              </a:rPr>
              <a:t>; </a:t>
            </a:r>
            <a:r>
              <a:rPr lang="en-US" b="1" dirty="0">
                <a:cs typeface="Arial"/>
              </a:rPr>
              <a:t>10/02/2018</a:t>
            </a:r>
          </a:p>
          <a:p>
            <a:pPr marL="0" indent="0">
              <a:buNone/>
            </a:pPr>
            <a:endParaRPr lang="en-US" dirty="0"/>
          </a:p>
        </p:txBody>
      </p:sp>
      <p:sp>
        <p:nvSpPr>
          <p:cNvPr id="4" name="Slide Number Placeholder 3">
            <a:extLst>
              <a:ext uri="{FF2B5EF4-FFF2-40B4-BE49-F238E27FC236}">
                <a16:creationId xmlns:a16="http://schemas.microsoft.com/office/drawing/2014/main" id="{2B771BC4-5E68-4399-AB91-5B0D018A17EB}"/>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2694224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A2100-FEA6-4AFF-988F-5194B69AAAD0}"/>
              </a:ext>
            </a:extLst>
          </p:cNvPr>
          <p:cNvSpPr>
            <a:spLocks noGrp="1"/>
          </p:cNvSpPr>
          <p:nvPr>
            <p:ph type="title"/>
          </p:nvPr>
        </p:nvSpPr>
        <p:spPr/>
        <p:txBody>
          <a:bodyPr>
            <a:normAutofit/>
          </a:bodyPr>
          <a:lstStyle/>
          <a:p>
            <a:r>
              <a:rPr lang="en-US" sz="4000" dirty="0">
                <a:solidFill>
                  <a:schemeClr val="bg1"/>
                </a:solidFill>
              </a:rPr>
              <a:t>PLIS Frequently Asked Questions (FAQs)</a:t>
            </a:r>
          </a:p>
        </p:txBody>
      </p:sp>
      <p:sp>
        <p:nvSpPr>
          <p:cNvPr id="3" name="Content Placeholder 2">
            <a:extLst>
              <a:ext uri="{FF2B5EF4-FFF2-40B4-BE49-F238E27FC236}">
                <a16:creationId xmlns:a16="http://schemas.microsoft.com/office/drawing/2014/main" id="{A57D52B1-4BFA-46EC-AFA7-F8295EBCC6DB}"/>
              </a:ext>
            </a:extLst>
          </p:cNvPr>
          <p:cNvSpPr>
            <a:spLocks noGrp="1"/>
          </p:cNvSpPr>
          <p:nvPr>
            <p:ph idx="1"/>
          </p:nvPr>
        </p:nvSpPr>
        <p:spPr/>
        <p:txBody>
          <a:bodyPr/>
          <a:lstStyle/>
          <a:p>
            <a:r>
              <a:rPr lang="en-US" b="1" dirty="0">
                <a:cs typeface="Arial"/>
              </a:rPr>
              <a:t>Question</a:t>
            </a:r>
            <a:r>
              <a:rPr lang="en-US" dirty="0">
                <a:cs typeface="Arial"/>
              </a:rPr>
              <a:t>: Who should be reported in the PLIS Report?</a:t>
            </a:r>
          </a:p>
          <a:p>
            <a:endParaRPr lang="en-US" dirty="0">
              <a:cs typeface="Arial"/>
            </a:endParaRPr>
          </a:p>
          <a:p>
            <a:r>
              <a:rPr lang="en-US" b="1" dirty="0">
                <a:cs typeface="Arial"/>
              </a:rPr>
              <a:t>Answer</a:t>
            </a:r>
            <a:r>
              <a:rPr lang="en-US" dirty="0">
                <a:cs typeface="Arial"/>
              </a:rPr>
              <a:t>: All children, both part-day and full-day, and both children designated as DLL or non-DLL, should be reported in the PLIS Report. </a:t>
            </a:r>
            <a:r>
              <a:rPr lang="en-US" dirty="0">
                <a:ea typeface="+mn-lt"/>
                <a:cs typeface="+mn-lt"/>
              </a:rPr>
              <a:t>Please report all children that were enrolled for at least one day during the period of January 1</a:t>
            </a:r>
            <a:r>
              <a:rPr lang="en-US" dirty="0"/>
              <a:t>–</a:t>
            </a:r>
            <a:r>
              <a:rPr lang="en-US" dirty="0">
                <a:ea typeface="+mn-lt"/>
                <a:cs typeface="+mn-lt"/>
              </a:rPr>
              <a:t>March 31. This includes newly enrolled children during the quarter, and children that are continuing to be enrolled through the quarter. </a:t>
            </a:r>
          </a:p>
          <a:p>
            <a:pPr marL="0" indent="0">
              <a:buNone/>
            </a:pPr>
            <a:endParaRPr lang="en-US" dirty="0"/>
          </a:p>
        </p:txBody>
      </p:sp>
      <p:sp>
        <p:nvSpPr>
          <p:cNvPr id="4" name="Slide Number Placeholder 3">
            <a:extLst>
              <a:ext uri="{FF2B5EF4-FFF2-40B4-BE49-F238E27FC236}">
                <a16:creationId xmlns:a16="http://schemas.microsoft.com/office/drawing/2014/main" id="{54072E89-1CD5-4F98-BA78-EFCBC752A6B5}"/>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1227830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F78E-5BA0-45EC-BD4E-6456AE2B1930}"/>
              </a:ext>
            </a:extLst>
          </p:cNvPr>
          <p:cNvSpPr>
            <a:spLocks noGrp="1"/>
          </p:cNvSpPr>
          <p:nvPr>
            <p:ph type="title"/>
          </p:nvPr>
        </p:nvSpPr>
        <p:spPr/>
        <p:txBody>
          <a:bodyPr>
            <a:normAutofit/>
          </a:bodyPr>
          <a:lstStyle/>
          <a:p>
            <a:r>
              <a:rPr lang="en-US" sz="4000" dirty="0">
                <a:solidFill>
                  <a:schemeClr val="bg1"/>
                </a:solidFill>
              </a:rPr>
              <a:t>PLIS FAQs (2)</a:t>
            </a:r>
          </a:p>
        </p:txBody>
      </p:sp>
      <p:sp>
        <p:nvSpPr>
          <p:cNvPr id="3" name="Content Placeholder 2">
            <a:extLst>
              <a:ext uri="{FF2B5EF4-FFF2-40B4-BE49-F238E27FC236}">
                <a16:creationId xmlns:a16="http://schemas.microsoft.com/office/drawing/2014/main" id="{BAEB5D86-3475-4C7C-AF40-95BD2F82E407}"/>
              </a:ext>
            </a:extLst>
          </p:cNvPr>
          <p:cNvSpPr>
            <a:spLocks noGrp="1"/>
          </p:cNvSpPr>
          <p:nvPr>
            <p:ph idx="1"/>
          </p:nvPr>
        </p:nvSpPr>
        <p:spPr/>
        <p:txBody>
          <a:bodyPr>
            <a:normAutofit lnSpcReduction="10000"/>
          </a:bodyPr>
          <a:lstStyle/>
          <a:p>
            <a:r>
              <a:rPr lang="en-US" b="1" dirty="0">
                <a:cs typeface="Arial"/>
              </a:rPr>
              <a:t>Question</a:t>
            </a:r>
            <a:r>
              <a:rPr lang="en-US" dirty="0">
                <a:cs typeface="Arial"/>
              </a:rPr>
              <a:t>: What is the difference between Family Identification Case Number (FICN) and Child Identification Case Number (CICN)?</a:t>
            </a:r>
          </a:p>
          <a:p>
            <a:endParaRPr lang="en-US" dirty="0">
              <a:cs typeface="Arial"/>
            </a:endParaRPr>
          </a:p>
          <a:p>
            <a:r>
              <a:rPr lang="en-US" b="1" dirty="0">
                <a:cs typeface="Arial"/>
              </a:rPr>
              <a:t>Answer</a:t>
            </a:r>
            <a:r>
              <a:rPr lang="en-US" dirty="0">
                <a:cs typeface="Arial"/>
              </a:rPr>
              <a:t>: The FICN is retained at the family level; siblings of the same family must have the same FICN. The FICN must be the same FICN used in the 801A report. The CICN is retained at the child level; each child within your agency must have a different CICN (even siblings). The CICN is unique to the PLIS Report.</a:t>
            </a:r>
          </a:p>
          <a:p>
            <a:pPr marL="0" indent="0">
              <a:buNone/>
            </a:pPr>
            <a:endParaRPr lang="en-US" dirty="0"/>
          </a:p>
        </p:txBody>
      </p:sp>
      <p:sp>
        <p:nvSpPr>
          <p:cNvPr id="4" name="Slide Number Placeholder 3">
            <a:extLst>
              <a:ext uri="{FF2B5EF4-FFF2-40B4-BE49-F238E27FC236}">
                <a16:creationId xmlns:a16="http://schemas.microsoft.com/office/drawing/2014/main" id="{1CB34C28-D743-41E7-B5E2-7469AD2EADBB}"/>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4051524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991F7-6BF3-43B7-86C1-220293AA32DD}"/>
              </a:ext>
            </a:extLst>
          </p:cNvPr>
          <p:cNvSpPr>
            <a:spLocks noGrp="1"/>
          </p:cNvSpPr>
          <p:nvPr>
            <p:ph type="title"/>
          </p:nvPr>
        </p:nvSpPr>
        <p:spPr/>
        <p:txBody>
          <a:bodyPr>
            <a:normAutofit/>
          </a:bodyPr>
          <a:lstStyle/>
          <a:p>
            <a:r>
              <a:rPr lang="en-US" sz="4000" dirty="0">
                <a:solidFill>
                  <a:schemeClr val="bg1"/>
                </a:solidFill>
              </a:rPr>
              <a:t>PLIS FAQs (3)</a:t>
            </a:r>
          </a:p>
        </p:txBody>
      </p:sp>
      <p:sp>
        <p:nvSpPr>
          <p:cNvPr id="3" name="Content Placeholder 2">
            <a:extLst>
              <a:ext uri="{FF2B5EF4-FFF2-40B4-BE49-F238E27FC236}">
                <a16:creationId xmlns:a16="http://schemas.microsoft.com/office/drawing/2014/main" id="{478C2B88-3B63-400D-A5F4-9C63708084B9}"/>
              </a:ext>
            </a:extLst>
          </p:cNvPr>
          <p:cNvSpPr>
            <a:spLocks noGrp="1"/>
          </p:cNvSpPr>
          <p:nvPr>
            <p:ph idx="1"/>
          </p:nvPr>
        </p:nvSpPr>
        <p:spPr>
          <a:xfrm>
            <a:off x="152400" y="1638300"/>
            <a:ext cx="11547987" cy="4422866"/>
          </a:xfrm>
        </p:spPr>
        <p:txBody>
          <a:bodyPr/>
          <a:lstStyle/>
          <a:p>
            <a:r>
              <a:rPr lang="en-US" b="1" dirty="0">
                <a:cs typeface="Arial"/>
              </a:rPr>
              <a:t>Question</a:t>
            </a:r>
            <a:r>
              <a:rPr lang="en-US" dirty="0">
                <a:cs typeface="Arial"/>
              </a:rPr>
              <a:t>: How should I report a child who receives services in multiple sites or classroom during the quarter?</a:t>
            </a:r>
          </a:p>
          <a:p>
            <a:endParaRPr lang="en-US" dirty="0">
              <a:cs typeface="Arial"/>
            </a:endParaRPr>
          </a:p>
          <a:p>
            <a:r>
              <a:rPr lang="en-US" b="1" dirty="0">
                <a:cs typeface="Arial"/>
              </a:rPr>
              <a:t>Answer</a:t>
            </a:r>
            <a:r>
              <a:rPr lang="en-US" dirty="0">
                <a:cs typeface="Arial"/>
              </a:rPr>
              <a:t>: Please report the classroom in which the child spent the </a:t>
            </a:r>
            <a:r>
              <a:rPr lang="en-US" b="1" dirty="0">
                <a:cs typeface="Arial"/>
              </a:rPr>
              <a:t>majority </a:t>
            </a:r>
            <a:r>
              <a:rPr lang="en-US" dirty="0">
                <a:cs typeface="Arial"/>
              </a:rPr>
              <a:t>of the quarter enrolled. For example, if a child was enrolled in Site A from January 1 to February 20, and enrolled in Site B from February 21 to March 31, please report Site A in your Quarter 3 PLIS Report.</a:t>
            </a:r>
          </a:p>
          <a:p>
            <a:pPr marL="0" indent="0">
              <a:buNone/>
            </a:pPr>
            <a:endParaRPr lang="en-US" dirty="0"/>
          </a:p>
        </p:txBody>
      </p:sp>
      <p:sp>
        <p:nvSpPr>
          <p:cNvPr id="4" name="Slide Number Placeholder 3">
            <a:extLst>
              <a:ext uri="{FF2B5EF4-FFF2-40B4-BE49-F238E27FC236}">
                <a16:creationId xmlns:a16="http://schemas.microsoft.com/office/drawing/2014/main" id="{261072DE-9B25-46EA-A2C0-A9B5C2763490}"/>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213097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88C83-FEBB-489D-95AD-ACFA6E8414EB}"/>
              </a:ext>
            </a:extLst>
          </p:cNvPr>
          <p:cNvSpPr>
            <a:spLocks noGrp="1"/>
          </p:cNvSpPr>
          <p:nvPr>
            <p:ph type="title"/>
          </p:nvPr>
        </p:nvSpPr>
        <p:spPr/>
        <p:txBody>
          <a:bodyPr>
            <a:normAutofit/>
          </a:bodyPr>
          <a:lstStyle/>
          <a:p>
            <a:r>
              <a:rPr lang="en-US" sz="4000" dirty="0">
                <a:solidFill>
                  <a:schemeClr val="bg1"/>
                </a:solidFill>
              </a:rPr>
              <a:t>PLIS FAQs (4)</a:t>
            </a:r>
          </a:p>
        </p:txBody>
      </p:sp>
      <p:sp>
        <p:nvSpPr>
          <p:cNvPr id="3" name="Content Placeholder 2">
            <a:extLst>
              <a:ext uri="{FF2B5EF4-FFF2-40B4-BE49-F238E27FC236}">
                <a16:creationId xmlns:a16="http://schemas.microsoft.com/office/drawing/2014/main" id="{D96078A7-7FA3-450A-824F-761060727BCB}"/>
              </a:ext>
            </a:extLst>
          </p:cNvPr>
          <p:cNvSpPr>
            <a:spLocks noGrp="1"/>
          </p:cNvSpPr>
          <p:nvPr>
            <p:ph idx="1"/>
          </p:nvPr>
        </p:nvSpPr>
        <p:spPr/>
        <p:txBody>
          <a:bodyPr/>
          <a:lstStyle/>
          <a:p>
            <a:r>
              <a:rPr lang="en-US" b="1" dirty="0">
                <a:cs typeface="Arial"/>
              </a:rPr>
              <a:t>Question</a:t>
            </a:r>
            <a:r>
              <a:rPr lang="en-US" dirty="0">
                <a:cs typeface="Arial"/>
              </a:rPr>
              <a:t>: In the “Classroom/Facility” section, who is considered "Other Program Staff"?</a:t>
            </a:r>
          </a:p>
          <a:p>
            <a:endParaRPr lang="en-US" dirty="0">
              <a:cs typeface="Arial"/>
            </a:endParaRPr>
          </a:p>
          <a:p>
            <a:r>
              <a:rPr lang="en-US" b="1" dirty="0">
                <a:cs typeface="Arial"/>
              </a:rPr>
              <a:t>Answer</a:t>
            </a:r>
            <a:r>
              <a:rPr lang="en-US" dirty="0">
                <a:cs typeface="Arial"/>
              </a:rPr>
              <a:t>: </a:t>
            </a:r>
            <a:r>
              <a:rPr lang="en-US" dirty="0">
                <a:ea typeface="+mn-lt"/>
                <a:cs typeface="+mn-lt"/>
              </a:rPr>
              <a:t>Other program staff refers to adults who are </a:t>
            </a:r>
            <a:r>
              <a:rPr lang="en-US" b="1" dirty="0">
                <a:ea typeface="+mn-lt"/>
                <a:cs typeface="+mn-lt"/>
              </a:rPr>
              <a:t>hired to work</a:t>
            </a:r>
            <a:r>
              <a:rPr lang="en-US" dirty="0">
                <a:ea typeface="+mn-lt"/>
                <a:cs typeface="+mn-lt"/>
              </a:rPr>
              <a:t> in the classroom and work with the children daily (or almost daily) for a substantial portion of the day. This does not apply to parents, volunteers, therapists, or others who may interact with children for short or irregular periods of the day. </a:t>
            </a:r>
          </a:p>
          <a:p>
            <a:pPr marL="0" indent="0">
              <a:buNone/>
            </a:pPr>
            <a:endParaRPr lang="en-US" dirty="0"/>
          </a:p>
        </p:txBody>
      </p:sp>
      <p:sp>
        <p:nvSpPr>
          <p:cNvPr id="4" name="Slide Number Placeholder 3">
            <a:extLst>
              <a:ext uri="{FF2B5EF4-FFF2-40B4-BE49-F238E27FC236}">
                <a16:creationId xmlns:a16="http://schemas.microsoft.com/office/drawing/2014/main" id="{677CB5D7-D8E7-4B92-A734-097A6B032692}"/>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2597281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1DADC-856C-4755-89F4-567790C59E17}"/>
              </a:ext>
            </a:extLst>
          </p:cNvPr>
          <p:cNvSpPr>
            <a:spLocks noGrp="1"/>
          </p:cNvSpPr>
          <p:nvPr>
            <p:ph type="title"/>
          </p:nvPr>
        </p:nvSpPr>
        <p:spPr>
          <a:xfrm>
            <a:off x="152400" y="-218565"/>
            <a:ext cx="11887200" cy="1325563"/>
          </a:xfrm>
        </p:spPr>
        <p:txBody>
          <a:bodyPr/>
          <a:lstStyle/>
          <a:p>
            <a:r>
              <a:rPr lang="en-US">
                <a:solidFill>
                  <a:schemeClr val="bg1"/>
                </a:solidFill>
                <a:cs typeface="Arial"/>
              </a:rPr>
              <a:t>Webinar Overview</a:t>
            </a:r>
          </a:p>
        </p:txBody>
      </p:sp>
      <p:sp>
        <p:nvSpPr>
          <p:cNvPr id="3" name="Content Placeholder 2">
            <a:extLst>
              <a:ext uri="{FF2B5EF4-FFF2-40B4-BE49-F238E27FC236}">
                <a16:creationId xmlns:a16="http://schemas.microsoft.com/office/drawing/2014/main" id="{3E206C4E-A8DE-4A7D-BF7F-49CF08D6CDE1}"/>
              </a:ext>
            </a:extLst>
          </p:cNvPr>
          <p:cNvSpPr>
            <a:spLocks noGrp="1"/>
          </p:cNvSpPr>
          <p:nvPr>
            <p:ph sz="half" idx="1"/>
          </p:nvPr>
        </p:nvSpPr>
        <p:spPr>
          <a:xfrm>
            <a:off x="467206" y="690176"/>
            <a:ext cx="10952320" cy="4597180"/>
          </a:xfrm>
        </p:spPr>
        <p:txBody>
          <a:bodyPr vert="horz" lIns="91440" tIns="45720" rIns="91440" bIns="45720" rtlCol="0" anchor="t">
            <a:noAutofit/>
          </a:bodyPr>
          <a:lstStyle/>
          <a:p>
            <a:r>
              <a:rPr lang="en-US" sz="3100" dirty="0">
                <a:cs typeface="Arial"/>
              </a:rPr>
              <a:t>Review the Preschool Language Information System (PLIS)</a:t>
            </a:r>
          </a:p>
          <a:p>
            <a:r>
              <a:rPr lang="en-US" sz="3100" dirty="0">
                <a:cs typeface="Arial"/>
              </a:rPr>
              <a:t>Review updated PLIS data reporting instructions</a:t>
            </a:r>
          </a:p>
          <a:p>
            <a:r>
              <a:rPr lang="en-US" sz="3100" dirty="0">
                <a:cs typeface="Arial"/>
              </a:rPr>
              <a:t>Review the PLIS reporting schedule</a:t>
            </a:r>
          </a:p>
          <a:p>
            <a:r>
              <a:rPr lang="en-US" sz="3100" dirty="0">
                <a:cs typeface="Arial"/>
              </a:rPr>
              <a:t>Provide information on new PLIS Report data fields</a:t>
            </a:r>
          </a:p>
          <a:p>
            <a:r>
              <a:rPr lang="en-US" sz="3100" dirty="0">
                <a:cs typeface="Arial"/>
              </a:rPr>
              <a:t>Talk through common errors received from electronic file uploads</a:t>
            </a:r>
          </a:p>
          <a:p>
            <a:r>
              <a:rPr lang="en-US" sz="3100" dirty="0">
                <a:cs typeface="Arial"/>
              </a:rPr>
              <a:t>Address select PLIS frequently asked questions</a:t>
            </a:r>
          </a:p>
          <a:p>
            <a:r>
              <a:rPr lang="en-US" sz="3100" dirty="0">
                <a:cs typeface="Arial"/>
              </a:rPr>
              <a:t>Share Dual Language Learner (DLL) Management Bulletin (MB) and PLIS Resources</a:t>
            </a:r>
          </a:p>
          <a:p>
            <a:r>
              <a:rPr lang="en-US" sz="3100" dirty="0">
                <a:cs typeface="Arial"/>
              </a:rPr>
              <a:t>Question and Answer (Q&amp;A) Session</a:t>
            </a:r>
          </a:p>
        </p:txBody>
      </p:sp>
      <p:sp>
        <p:nvSpPr>
          <p:cNvPr id="5" name="Slide Number Placeholder 4">
            <a:extLst>
              <a:ext uri="{FF2B5EF4-FFF2-40B4-BE49-F238E27FC236}">
                <a16:creationId xmlns:a16="http://schemas.microsoft.com/office/drawing/2014/main" id="{192BD3FE-5770-915E-1305-B1623B465BC7}"/>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910418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B975B-97B9-4779-A6AD-A2839A981322}"/>
              </a:ext>
            </a:extLst>
          </p:cNvPr>
          <p:cNvSpPr>
            <a:spLocks noGrp="1"/>
          </p:cNvSpPr>
          <p:nvPr>
            <p:ph type="title"/>
          </p:nvPr>
        </p:nvSpPr>
        <p:spPr/>
        <p:txBody>
          <a:bodyPr>
            <a:normAutofit/>
          </a:bodyPr>
          <a:lstStyle/>
          <a:p>
            <a:r>
              <a:rPr lang="en-US" sz="4000" dirty="0">
                <a:solidFill>
                  <a:schemeClr val="bg1"/>
                </a:solidFill>
              </a:rPr>
              <a:t>PLIS FAQs (5)</a:t>
            </a:r>
          </a:p>
        </p:txBody>
      </p:sp>
      <p:sp>
        <p:nvSpPr>
          <p:cNvPr id="3" name="Content Placeholder 2">
            <a:extLst>
              <a:ext uri="{FF2B5EF4-FFF2-40B4-BE49-F238E27FC236}">
                <a16:creationId xmlns:a16="http://schemas.microsoft.com/office/drawing/2014/main" id="{CD0A65D0-0EF9-4B78-9CF6-CB2454C374DD}"/>
              </a:ext>
            </a:extLst>
          </p:cNvPr>
          <p:cNvSpPr>
            <a:spLocks noGrp="1"/>
          </p:cNvSpPr>
          <p:nvPr>
            <p:ph idx="1"/>
          </p:nvPr>
        </p:nvSpPr>
        <p:spPr/>
        <p:txBody>
          <a:bodyPr>
            <a:normAutofit fontScale="92500" lnSpcReduction="10000"/>
          </a:bodyPr>
          <a:lstStyle/>
          <a:p>
            <a:r>
              <a:rPr lang="en-US" b="1" dirty="0">
                <a:cs typeface="Arial"/>
              </a:rPr>
              <a:t>Question</a:t>
            </a:r>
            <a:r>
              <a:rPr lang="en-US" dirty="0">
                <a:cs typeface="Arial"/>
              </a:rPr>
              <a:t>: What happens if an agency does not submit the PLIS Report by the due date?</a:t>
            </a:r>
          </a:p>
          <a:p>
            <a:endParaRPr lang="en-US" dirty="0">
              <a:cs typeface="Arial"/>
            </a:endParaRPr>
          </a:p>
          <a:p>
            <a:r>
              <a:rPr lang="en-US" b="1" dirty="0">
                <a:cs typeface="Arial"/>
              </a:rPr>
              <a:t>Answer</a:t>
            </a:r>
            <a:r>
              <a:rPr lang="en-US" dirty="0">
                <a:cs typeface="Arial"/>
              </a:rPr>
              <a:t>: </a:t>
            </a:r>
            <a:r>
              <a:rPr lang="en-US" dirty="0">
                <a:ea typeface="+mn-lt"/>
                <a:cs typeface="+mn-lt"/>
              </a:rPr>
              <a:t>Currently, if an agency has an outstanding PLIS Report, the PLIS Support Team will send an email to agency executive and program directors notifying them of the outstanding report. The PLIS Support Team will work with the agency to ensure the report is successfully submitted. The CDE will integrate PLIS reporting requirements into established payment withhold procedures, similar to the payment withhold procedures for non-submission of 801A Report.</a:t>
            </a:r>
          </a:p>
          <a:p>
            <a:pPr marL="0" indent="0">
              <a:buNone/>
            </a:pPr>
            <a:endParaRPr lang="en-US" dirty="0"/>
          </a:p>
        </p:txBody>
      </p:sp>
      <p:sp>
        <p:nvSpPr>
          <p:cNvPr id="4" name="Slide Number Placeholder 3">
            <a:extLst>
              <a:ext uri="{FF2B5EF4-FFF2-40B4-BE49-F238E27FC236}">
                <a16:creationId xmlns:a16="http://schemas.microsoft.com/office/drawing/2014/main" id="{41FB32AB-9614-4649-9AAA-EA084329A670}"/>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3906139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ECDCE-7506-4E16-B56A-0203EE43A0FE}"/>
              </a:ext>
            </a:extLst>
          </p:cNvPr>
          <p:cNvSpPr>
            <a:spLocks noGrp="1"/>
          </p:cNvSpPr>
          <p:nvPr>
            <p:ph type="title"/>
          </p:nvPr>
        </p:nvSpPr>
        <p:spPr/>
        <p:txBody>
          <a:bodyPr>
            <a:normAutofit/>
          </a:bodyPr>
          <a:lstStyle/>
          <a:p>
            <a:r>
              <a:rPr lang="en-US" sz="4000" dirty="0">
                <a:solidFill>
                  <a:schemeClr val="bg1"/>
                </a:solidFill>
              </a:rPr>
              <a:t>PLIS FAQs (6)</a:t>
            </a:r>
          </a:p>
        </p:txBody>
      </p:sp>
      <p:sp>
        <p:nvSpPr>
          <p:cNvPr id="3" name="Content Placeholder 2">
            <a:extLst>
              <a:ext uri="{FF2B5EF4-FFF2-40B4-BE49-F238E27FC236}">
                <a16:creationId xmlns:a16="http://schemas.microsoft.com/office/drawing/2014/main" id="{7C91023F-86C8-4FE9-9D88-646762C5E64C}"/>
              </a:ext>
            </a:extLst>
          </p:cNvPr>
          <p:cNvSpPr>
            <a:spLocks noGrp="1"/>
          </p:cNvSpPr>
          <p:nvPr>
            <p:ph idx="1"/>
          </p:nvPr>
        </p:nvSpPr>
        <p:spPr>
          <a:xfrm>
            <a:off x="152400" y="1529362"/>
            <a:ext cx="11887200" cy="4531804"/>
          </a:xfrm>
        </p:spPr>
        <p:txBody>
          <a:bodyPr/>
          <a:lstStyle/>
          <a:p>
            <a:r>
              <a:rPr lang="en-US" b="1" dirty="0">
                <a:cs typeface="Arial"/>
              </a:rPr>
              <a:t>Question</a:t>
            </a:r>
            <a:r>
              <a:rPr lang="en-US" dirty="0">
                <a:cs typeface="Arial"/>
              </a:rPr>
              <a:t>: What should I do if a child is found to be a dual language learner, but disenrolls before Attachment B, the Family Language and Interest Interview, is implemented?  </a:t>
            </a:r>
          </a:p>
          <a:p>
            <a:endParaRPr lang="en-US" dirty="0">
              <a:cs typeface="Arial"/>
            </a:endParaRPr>
          </a:p>
          <a:p>
            <a:r>
              <a:rPr lang="en-US" dirty="0">
                <a:cs typeface="Arial"/>
              </a:rPr>
              <a:t>Answer: Please still report this child in your PLIS Report for the pertinent quarter. If responses derived from Attachment B are unavailable, including Home Language(s), Most-Used Language, Written and Verbal Communication Preference, please submit the code UU – Unknown.</a:t>
            </a:r>
          </a:p>
          <a:p>
            <a:pPr marL="0" indent="0">
              <a:buNone/>
            </a:pPr>
            <a:endParaRPr lang="en-US" dirty="0"/>
          </a:p>
        </p:txBody>
      </p:sp>
      <p:sp>
        <p:nvSpPr>
          <p:cNvPr id="4" name="Slide Number Placeholder 3">
            <a:extLst>
              <a:ext uri="{FF2B5EF4-FFF2-40B4-BE49-F238E27FC236}">
                <a16:creationId xmlns:a16="http://schemas.microsoft.com/office/drawing/2014/main" id="{0FCB10E9-8AE2-472E-B16C-777A0E488CDA}"/>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2864269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F7AD1-DE39-4006-933F-02D33F9CAC04}"/>
              </a:ext>
            </a:extLst>
          </p:cNvPr>
          <p:cNvSpPr>
            <a:spLocks noGrp="1"/>
          </p:cNvSpPr>
          <p:nvPr>
            <p:ph type="title"/>
          </p:nvPr>
        </p:nvSpPr>
        <p:spPr/>
        <p:txBody>
          <a:bodyPr>
            <a:normAutofit/>
          </a:bodyPr>
          <a:lstStyle/>
          <a:p>
            <a:r>
              <a:rPr lang="en-US" sz="4000" dirty="0">
                <a:solidFill>
                  <a:schemeClr val="bg1"/>
                </a:solidFill>
              </a:rPr>
              <a:t>Important Reminders!</a:t>
            </a:r>
          </a:p>
        </p:txBody>
      </p:sp>
      <p:sp>
        <p:nvSpPr>
          <p:cNvPr id="3" name="Content Placeholder 2">
            <a:extLst>
              <a:ext uri="{FF2B5EF4-FFF2-40B4-BE49-F238E27FC236}">
                <a16:creationId xmlns:a16="http://schemas.microsoft.com/office/drawing/2014/main" id="{BBFA9DA5-CF2E-45D2-A0FB-26B9B6EFFDA2}"/>
              </a:ext>
            </a:extLst>
          </p:cNvPr>
          <p:cNvSpPr>
            <a:spLocks noGrp="1"/>
          </p:cNvSpPr>
          <p:nvPr>
            <p:ph idx="1"/>
          </p:nvPr>
        </p:nvSpPr>
        <p:spPr>
          <a:xfrm>
            <a:off x="152400" y="1415845"/>
            <a:ext cx="11887200" cy="4645321"/>
          </a:xfrm>
        </p:spPr>
        <p:txBody>
          <a:bodyPr>
            <a:normAutofit fontScale="92500" lnSpcReduction="10000"/>
          </a:bodyPr>
          <a:lstStyle/>
          <a:p>
            <a:r>
              <a:rPr lang="en-US" dirty="0">
                <a:cs typeface="Arial"/>
              </a:rPr>
              <a:t>Please submit your Quarter 3 (Q3) PLIS Report as soon as possible if you haven't already. </a:t>
            </a:r>
            <a:endParaRPr lang="en-US" dirty="0"/>
          </a:p>
          <a:p>
            <a:endParaRPr lang="en-US" dirty="0">
              <a:cs typeface="Arial"/>
            </a:endParaRPr>
          </a:p>
          <a:p>
            <a:r>
              <a:rPr lang="en-US" dirty="0">
                <a:cs typeface="Arial"/>
              </a:rPr>
              <a:t>If you need to make updates to the data (e.g., Corrected FICN numbers to match monthly child care population report [CDD-801A]), please ensure these updates are made by June 30.</a:t>
            </a:r>
          </a:p>
          <a:p>
            <a:endParaRPr lang="en-US" dirty="0">
              <a:cs typeface="Arial"/>
            </a:endParaRPr>
          </a:p>
          <a:p>
            <a:r>
              <a:rPr lang="en-US" dirty="0">
                <a:cs typeface="Arial"/>
              </a:rPr>
              <a:t>If you previously reported only DLL children, please add all other CSPP children to your Q3 PLIS Report. You should report the same CSPP children in the PLIS Report as your CDD-801A Report. </a:t>
            </a:r>
          </a:p>
          <a:p>
            <a:pPr marL="0" indent="0">
              <a:buNone/>
            </a:pPr>
            <a:endParaRPr lang="en-US" dirty="0"/>
          </a:p>
        </p:txBody>
      </p:sp>
      <p:sp>
        <p:nvSpPr>
          <p:cNvPr id="4" name="Slide Number Placeholder 3">
            <a:extLst>
              <a:ext uri="{FF2B5EF4-FFF2-40B4-BE49-F238E27FC236}">
                <a16:creationId xmlns:a16="http://schemas.microsoft.com/office/drawing/2014/main" id="{BFE1B9D7-D7A4-4E4E-AC95-948E5621FCC0}"/>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3281023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0F93-B955-48F7-B817-72EA7B169B1B}"/>
              </a:ext>
            </a:extLst>
          </p:cNvPr>
          <p:cNvSpPr>
            <a:spLocks noGrp="1"/>
          </p:cNvSpPr>
          <p:nvPr>
            <p:ph type="title"/>
          </p:nvPr>
        </p:nvSpPr>
        <p:spPr/>
        <p:txBody>
          <a:bodyPr>
            <a:normAutofit/>
          </a:bodyPr>
          <a:lstStyle/>
          <a:p>
            <a:r>
              <a:rPr lang="en-US" sz="4400" dirty="0">
                <a:solidFill>
                  <a:schemeClr val="bg1"/>
                </a:solidFill>
              </a:rPr>
              <a:t>PLIS Q&amp;A</a:t>
            </a:r>
          </a:p>
        </p:txBody>
      </p:sp>
      <p:pic>
        <p:nvPicPr>
          <p:cNvPr id="9" name="Content Placeholder 8" descr="Graphic of a blue question mark in a bubble.">
            <a:extLst>
              <a:ext uri="{FF2B5EF4-FFF2-40B4-BE49-F238E27FC236}">
                <a16:creationId xmlns:a16="http://schemas.microsoft.com/office/drawing/2014/main" id="{0F1E855F-7AC2-4134-84F3-5EAAC351D2DD}"/>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316511" y="1427654"/>
            <a:ext cx="1973262" cy="2589305"/>
          </a:xfrm>
        </p:spPr>
      </p:pic>
      <p:sp>
        <p:nvSpPr>
          <p:cNvPr id="4" name="Content Placeholder 3">
            <a:extLst>
              <a:ext uri="{FF2B5EF4-FFF2-40B4-BE49-F238E27FC236}">
                <a16:creationId xmlns:a16="http://schemas.microsoft.com/office/drawing/2014/main" id="{FC2C3928-79A4-410F-876C-51276225B177}"/>
              </a:ext>
            </a:extLst>
          </p:cNvPr>
          <p:cNvSpPr>
            <a:spLocks noGrp="1"/>
          </p:cNvSpPr>
          <p:nvPr>
            <p:ph sz="half" idx="2"/>
          </p:nvPr>
        </p:nvSpPr>
        <p:spPr>
          <a:xfrm>
            <a:off x="3257426" y="4371668"/>
            <a:ext cx="6437179" cy="1940642"/>
          </a:xfrm>
        </p:spPr>
        <p:txBody>
          <a:bodyPr/>
          <a:lstStyle/>
          <a:p>
            <a:pPr marL="0" indent="0" algn="ctr">
              <a:buNone/>
            </a:pPr>
            <a:r>
              <a:rPr lang="en-US" dirty="0">
                <a:cs typeface="Arial"/>
              </a:rPr>
              <a:t>Questions can also be directed to:</a:t>
            </a:r>
          </a:p>
          <a:p>
            <a:pPr marL="0" indent="0" algn="ctr">
              <a:buNone/>
            </a:pPr>
            <a:r>
              <a:rPr lang="en-US" dirty="0">
                <a:solidFill>
                  <a:schemeClr val="accent4">
                    <a:lumMod val="40000"/>
                    <a:lumOff val="60000"/>
                  </a:schemeClr>
                </a:solidFill>
                <a:cs typeface="Arial"/>
                <a:hlinkClick r:id="rId3">
                  <a:extLst>
                    <a:ext uri="{A12FA001-AC4F-418D-AE19-62706E023703}">
                      <ahyp:hlinkClr xmlns:ahyp="http://schemas.microsoft.com/office/drawing/2018/hyperlinkcolor" val="tx"/>
                    </a:ext>
                  </a:extLst>
                </a:hlinkClick>
              </a:rPr>
              <a:t>PLIS@cde.ca.gov</a:t>
            </a:r>
            <a:r>
              <a:rPr lang="en-US" dirty="0">
                <a:solidFill>
                  <a:schemeClr val="accent4">
                    <a:lumMod val="40000"/>
                    <a:lumOff val="60000"/>
                  </a:schemeClr>
                </a:solidFill>
                <a:cs typeface="Arial"/>
              </a:rPr>
              <a:t> </a:t>
            </a:r>
          </a:p>
          <a:p>
            <a:pPr marL="0" indent="0">
              <a:buNone/>
            </a:pPr>
            <a:endParaRPr lang="en-US" dirty="0"/>
          </a:p>
        </p:txBody>
      </p:sp>
      <p:sp>
        <p:nvSpPr>
          <p:cNvPr id="5" name="Slide Number Placeholder 4">
            <a:extLst>
              <a:ext uri="{FF2B5EF4-FFF2-40B4-BE49-F238E27FC236}">
                <a16:creationId xmlns:a16="http://schemas.microsoft.com/office/drawing/2014/main" id="{4EE754A3-07DE-473E-B0E5-629DD4236BF3}"/>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1566143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1DADC-856C-4755-89F4-567790C59E17}"/>
              </a:ext>
            </a:extLst>
          </p:cNvPr>
          <p:cNvSpPr>
            <a:spLocks noGrp="1"/>
          </p:cNvSpPr>
          <p:nvPr>
            <p:ph type="title"/>
          </p:nvPr>
        </p:nvSpPr>
        <p:spPr>
          <a:xfrm>
            <a:off x="152400" y="-218565"/>
            <a:ext cx="11887200" cy="1325563"/>
          </a:xfrm>
        </p:spPr>
        <p:txBody>
          <a:bodyPr/>
          <a:lstStyle/>
          <a:p>
            <a:r>
              <a:rPr lang="en-US" dirty="0">
                <a:solidFill>
                  <a:schemeClr val="bg1"/>
                </a:solidFill>
                <a:cs typeface="Arial"/>
              </a:rPr>
              <a:t>Upcoming Webinars</a:t>
            </a:r>
            <a:endParaRPr lang="en-US" dirty="0">
              <a:solidFill>
                <a:schemeClr val="bg1"/>
              </a:solidFill>
            </a:endParaRPr>
          </a:p>
        </p:txBody>
      </p:sp>
      <p:sp>
        <p:nvSpPr>
          <p:cNvPr id="3" name="Content Placeholder 2">
            <a:extLst>
              <a:ext uri="{FF2B5EF4-FFF2-40B4-BE49-F238E27FC236}">
                <a16:creationId xmlns:a16="http://schemas.microsoft.com/office/drawing/2014/main" id="{3E206C4E-A8DE-4A7D-BF7F-49CF08D6CDE1}"/>
              </a:ext>
            </a:extLst>
          </p:cNvPr>
          <p:cNvSpPr>
            <a:spLocks noGrp="1"/>
          </p:cNvSpPr>
          <p:nvPr>
            <p:ph sz="half" idx="1"/>
          </p:nvPr>
        </p:nvSpPr>
        <p:spPr>
          <a:xfrm>
            <a:off x="610980" y="1193383"/>
            <a:ext cx="10952320" cy="5291524"/>
          </a:xfrm>
        </p:spPr>
        <p:txBody>
          <a:bodyPr vert="horz" lIns="91440" tIns="45720" rIns="91440" bIns="45720" rtlCol="0" anchor="t">
            <a:noAutofit/>
          </a:bodyPr>
          <a:lstStyle/>
          <a:p>
            <a:pPr marL="457200" lvl="1" indent="0">
              <a:buNone/>
            </a:pPr>
            <a:r>
              <a:rPr lang="en-US" sz="3100" b="1" dirty="0">
                <a:cs typeface="Arial"/>
              </a:rPr>
              <a:t>Part Three:</a:t>
            </a:r>
            <a:r>
              <a:rPr lang="en-US" sz="3100" dirty="0">
                <a:cs typeface="Arial"/>
              </a:rPr>
              <a:t> Supporting Dual Language Learners in California State Preschool Programs</a:t>
            </a:r>
            <a:endParaRPr lang="en-US" dirty="0">
              <a:cs typeface="Arial"/>
            </a:endParaRPr>
          </a:p>
          <a:p>
            <a:pPr marL="914400" lvl="1" indent="-457200"/>
            <a:r>
              <a:rPr lang="en-US" sz="3100" dirty="0">
                <a:cs typeface="Arial"/>
              </a:rPr>
              <a:t>June 13, 2023, 3:00 - 4:30 p.m.</a:t>
            </a:r>
            <a:r>
              <a:rPr lang="en-US" sz="2900" dirty="0">
                <a:cs typeface="Arial"/>
              </a:rPr>
              <a:t>  </a:t>
            </a:r>
          </a:p>
          <a:p>
            <a:endParaRPr lang="en-US" sz="3100" dirty="0">
              <a:cs typeface="Arial"/>
            </a:endParaRPr>
          </a:p>
          <a:p>
            <a:endParaRPr lang="en-US" sz="3100" dirty="0">
              <a:cs typeface="Arial"/>
            </a:endParaRPr>
          </a:p>
          <a:p>
            <a:endParaRPr lang="en-US" sz="3100" dirty="0">
              <a:cs typeface="Arial"/>
            </a:endParaRPr>
          </a:p>
          <a:p>
            <a:pPr marL="0" indent="0">
              <a:buNone/>
            </a:pPr>
            <a:endParaRPr lang="en-US" sz="3100" dirty="0">
              <a:cs typeface="Arial"/>
            </a:endParaRPr>
          </a:p>
        </p:txBody>
      </p:sp>
      <p:sp>
        <p:nvSpPr>
          <p:cNvPr id="5" name="Slide Number Placeholder 4">
            <a:extLst>
              <a:ext uri="{FF2B5EF4-FFF2-40B4-BE49-F238E27FC236}">
                <a16:creationId xmlns:a16="http://schemas.microsoft.com/office/drawing/2014/main" id="{192BD3FE-5770-915E-1305-B1623B465BC7}"/>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1070463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57BB-2192-49F7-80A2-C1F887436AA5}"/>
              </a:ext>
            </a:extLst>
          </p:cNvPr>
          <p:cNvSpPr>
            <a:spLocks noGrp="1"/>
          </p:cNvSpPr>
          <p:nvPr>
            <p:ph type="title"/>
          </p:nvPr>
        </p:nvSpPr>
        <p:spPr/>
        <p:txBody>
          <a:bodyPr>
            <a:normAutofit/>
          </a:bodyPr>
          <a:lstStyle/>
          <a:p>
            <a:r>
              <a:rPr lang="en-US" sz="4400" dirty="0">
                <a:solidFill>
                  <a:schemeClr val="bg1"/>
                </a:solidFill>
              </a:rPr>
              <a:t>Thank you!</a:t>
            </a:r>
          </a:p>
        </p:txBody>
      </p:sp>
      <p:sp>
        <p:nvSpPr>
          <p:cNvPr id="3" name="Slide Number Placeholder 2">
            <a:extLst>
              <a:ext uri="{FF2B5EF4-FFF2-40B4-BE49-F238E27FC236}">
                <a16:creationId xmlns:a16="http://schemas.microsoft.com/office/drawing/2014/main" id="{DAA094ED-8CF1-4294-AD44-8C924160B445}"/>
              </a:ext>
            </a:extLst>
          </p:cNvPr>
          <p:cNvSpPr>
            <a:spLocks noGrp="1"/>
          </p:cNvSpPr>
          <p:nvPr>
            <p:ph type="sldNum" sz="quarter" idx="10"/>
          </p:nvPr>
        </p:nvSpPr>
        <p:spPr/>
        <p:txBody>
          <a:bodyPr/>
          <a:lstStyle/>
          <a:p>
            <a:fld id="{432ED76D-8188-4B28-B316-CD85396F47B0}" type="slidenum">
              <a:rPr lang="en-US" smtClean="0"/>
              <a:pPr/>
              <a:t>25</a:t>
            </a:fld>
            <a:endParaRPr lang="en-US"/>
          </a:p>
        </p:txBody>
      </p:sp>
    </p:spTree>
    <p:extLst>
      <p:ext uri="{BB962C8B-B14F-4D97-AF65-F5344CB8AC3E}">
        <p14:creationId xmlns:p14="http://schemas.microsoft.com/office/powerpoint/2010/main" val="10397676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C5EB-ED72-5E05-BC2C-EB7968921114}"/>
              </a:ext>
            </a:extLst>
          </p:cNvPr>
          <p:cNvSpPr>
            <a:spLocks noGrp="1"/>
          </p:cNvSpPr>
          <p:nvPr>
            <p:ph type="title"/>
          </p:nvPr>
        </p:nvSpPr>
        <p:spPr>
          <a:xfrm>
            <a:off x="-5751" y="2516"/>
            <a:ext cx="11887200" cy="1325563"/>
          </a:xfrm>
        </p:spPr>
        <p:txBody>
          <a:bodyPr>
            <a:normAutofit/>
          </a:bodyPr>
          <a:lstStyle/>
          <a:p>
            <a:r>
              <a:rPr lang="en-US" sz="4000">
                <a:solidFill>
                  <a:schemeClr val="bg1"/>
                </a:solidFill>
                <a:cs typeface="Arial"/>
              </a:rPr>
              <a:t>Resources</a:t>
            </a:r>
          </a:p>
        </p:txBody>
      </p:sp>
      <p:sp>
        <p:nvSpPr>
          <p:cNvPr id="3" name="Content Placeholder 2">
            <a:extLst>
              <a:ext uri="{FF2B5EF4-FFF2-40B4-BE49-F238E27FC236}">
                <a16:creationId xmlns:a16="http://schemas.microsoft.com/office/drawing/2014/main" id="{81C8C273-192E-A35D-89D9-A35DA7443C77}"/>
              </a:ext>
            </a:extLst>
          </p:cNvPr>
          <p:cNvSpPr>
            <a:spLocks noGrp="1"/>
          </p:cNvSpPr>
          <p:nvPr>
            <p:ph idx="1"/>
          </p:nvPr>
        </p:nvSpPr>
        <p:spPr>
          <a:xfrm>
            <a:off x="152400" y="1020074"/>
            <a:ext cx="11887200" cy="5271130"/>
          </a:xfrm>
        </p:spPr>
        <p:txBody>
          <a:bodyPr vert="horz" lIns="91440" tIns="45720" rIns="91440" bIns="45720" rtlCol="0" anchor="t">
            <a:normAutofit/>
          </a:bodyPr>
          <a:lstStyle/>
          <a:p>
            <a:r>
              <a:rPr lang="en-US" sz="3600" dirty="0">
                <a:ea typeface="+mn-lt"/>
                <a:cs typeface="+mn-lt"/>
              </a:rPr>
              <a:t>Management Bulletin 23-03: </a:t>
            </a:r>
            <a:r>
              <a:rPr lang="en-US" sz="3600" dirty="0">
                <a:solidFill>
                  <a:schemeClr val="accent4">
                    <a:lumMod val="40000"/>
                    <a:lumOff val="60000"/>
                  </a:schemeClr>
                </a:solidFill>
                <a:ea typeface="+mn-lt"/>
                <a:cs typeface="+mn-lt"/>
                <a:hlinkClick r:id="rId3" tooltip="Management Bulletin 23-03 Updated Guidance">
                  <a:extLst>
                    <a:ext uri="{A12FA001-AC4F-418D-AE19-62706E023703}">
                      <ahyp:hlinkClr xmlns:ahyp="http://schemas.microsoft.com/office/drawing/2018/hyperlinkcolor" val="tx"/>
                    </a:ext>
                  </a:extLst>
                </a:hlinkClick>
              </a:rPr>
              <a:t>https://www.cde.ca.gov/sp/cd/ci/mb2303.asp</a:t>
            </a:r>
            <a:endParaRPr lang="en-US" sz="3600" dirty="0">
              <a:solidFill>
                <a:schemeClr val="accent4">
                  <a:lumMod val="40000"/>
                  <a:lumOff val="60000"/>
                </a:schemeClr>
              </a:solidFill>
              <a:ea typeface="+mn-lt"/>
              <a:cs typeface="+mn-lt"/>
            </a:endParaRPr>
          </a:p>
          <a:p>
            <a:r>
              <a:rPr lang="en-US" sz="3600" dirty="0">
                <a:cs typeface="Arial"/>
              </a:rPr>
              <a:t>CSPP DLL Identification Tools Translations: </a:t>
            </a:r>
            <a:r>
              <a:rPr lang="en-US" sz="3600" dirty="0">
                <a:solidFill>
                  <a:schemeClr val="accent4">
                    <a:lumMod val="40000"/>
                    <a:lumOff val="60000"/>
                  </a:schemeClr>
                </a:solidFill>
                <a:cs typeface="Arial"/>
                <a:hlinkClick r:id="rId4" tooltip="CSPP DLL Identification Tools Translations">
                  <a:extLst>
                    <a:ext uri="{A12FA001-AC4F-418D-AE19-62706E023703}">
                      <ahyp:hlinkClr xmlns:ahyp="http://schemas.microsoft.com/office/drawing/2018/hyperlinkcolor" val="tx"/>
                    </a:ext>
                  </a:extLst>
                </a:hlinkClick>
              </a:rPr>
              <a:t>https://www.cde.ca.gov/sp/cd/ci/csppdlltools.asp</a:t>
            </a:r>
            <a:endParaRPr lang="en-US" sz="3600" dirty="0">
              <a:solidFill>
                <a:schemeClr val="accent4">
                  <a:lumMod val="40000"/>
                  <a:lumOff val="60000"/>
                </a:schemeClr>
              </a:solidFill>
              <a:cs typeface="Arial"/>
            </a:endParaRPr>
          </a:p>
          <a:p>
            <a:r>
              <a:rPr lang="en-US" sz="3600" dirty="0">
                <a:cs typeface="Arial"/>
              </a:rPr>
              <a:t>Management Bulletin 23-03 and the PLIS FAQs: </a:t>
            </a:r>
            <a:r>
              <a:rPr lang="en-US" sz="3600" dirty="0">
                <a:solidFill>
                  <a:schemeClr val="accent4">
                    <a:lumMod val="40000"/>
                    <a:lumOff val="60000"/>
                  </a:schemeClr>
                </a:solidFill>
                <a:ea typeface="+mn-lt"/>
                <a:cs typeface="+mn-lt"/>
                <a:hlinkClick r:id="rId5" tooltip="Preschool Language Information System Support">
                  <a:extLst>
                    <a:ext uri="{A12FA001-AC4F-418D-AE19-62706E023703}">
                      <ahyp:hlinkClr xmlns:ahyp="http://schemas.microsoft.com/office/drawing/2018/hyperlinkcolor" val="tx"/>
                    </a:ext>
                  </a:extLst>
                </a:hlinkClick>
              </a:rPr>
              <a:t>https://www.cde.ca.gov/sp/cd/ci/plissupportlanding.asp</a:t>
            </a:r>
            <a:endParaRPr lang="en-US" sz="3600" dirty="0">
              <a:solidFill>
                <a:schemeClr val="accent4">
                  <a:lumMod val="40000"/>
                  <a:lumOff val="60000"/>
                </a:schemeClr>
              </a:solidFill>
              <a:ea typeface="+mn-lt"/>
              <a:cs typeface="+mn-lt"/>
            </a:endParaRPr>
          </a:p>
          <a:p>
            <a:pPr marL="0" indent="0">
              <a:buNone/>
            </a:pPr>
            <a:endParaRPr lang="en-US" sz="3600" u="sng" dirty="0">
              <a:cs typeface="Arial"/>
            </a:endParaRPr>
          </a:p>
          <a:p>
            <a:endParaRPr lang="en-US" sz="3600" u="sng" dirty="0">
              <a:cs typeface="Arial"/>
            </a:endParaRPr>
          </a:p>
          <a:p>
            <a:endParaRPr lang="en-US" dirty="0">
              <a:cs typeface="Arial"/>
            </a:endParaRPr>
          </a:p>
          <a:p>
            <a:endParaRPr lang="en-US" dirty="0">
              <a:cs typeface="Arial"/>
            </a:endParaRPr>
          </a:p>
          <a:p>
            <a:endParaRPr lang="en-US" dirty="0">
              <a:cs typeface="Arial"/>
            </a:endParaRPr>
          </a:p>
        </p:txBody>
      </p:sp>
      <p:sp>
        <p:nvSpPr>
          <p:cNvPr id="4" name="Slide Number Placeholder 3">
            <a:extLst>
              <a:ext uri="{FF2B5EF4-FFF2-40B4-BE49-F238E27FC236}">
                <a16:creationId xmlns:a16="http://schemas.microsoft.com/office/drawing/2014/main" id="{2D6546C0-B342-DCAA-6C7F-3FB04DC5F2C4}"/>
              </a:ext>
            </a:extLst>
          </p:cNvPr>
          <p:cNvSpPr>
            <a:spLocks noGrp="1"/>
          </p:cNvSpPr>
          <p:nvPr>
            <p:ph type="sldNum" sz="quarter" idx="10"/>
          </p:nvPr>
        </p:nvSpPr>
        <p:spPr>
          <a:xfrm>
            <a:off x="9138249" y="6295299"/>
            <a:ext cx="2743200" cy="365125"/>
          </a:xfrm>
        </p:spPr>
        <p:txBody>
          <a:bodyPr/>
          <a:lstStyle/>
          <a:p>
            <a:fld id="{432ED76D-8188-4B28-B316-CD85396F47B0}" type="slidenum">
              <a:rPr lang="en-US" smtClean="0"/>
              <a:pPr/>
              <a:t>26</a:t>
            </a:fld>
            <a:endParaRPr lang="en-US"/>
          </a:p>
        </p:txBody>
      </p:sp>
    </p:spTree>
    <p:extLst>
      <p:ext uri="{BB962C8B-B14F-4D97-AF65-F5344CB8AC3E}">
        <p14:creationId xmlns:p14="http://schemas.microsoft.com/office/powerpoint/2010/main" val="4029421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C5EB-ED72-5E05-BC2C-EB7968921114}"/>
              </a:ext>
            </a:extLst>
          </p:cNvPr>
          <p:cNvSpPr>
            <a:spLocks noGrp="1"/>
          </p:cNvSpPr>
          <p:nvPr>
            <p:ph type="title"/>
          </p:nvPr>
        </p:nvSpPr>
        <p:spPr>
          <a:xfrm>
            <a:off x="-5751" y="2516"/>
            <a:ext cx="11887200" cy="1325563"/>
          </a:xfrm>
        </p:spPr>
        <p:txBody>
          <a:bodyPr>
            <a:normAutofit/>
          </a:bodyPr>
          <a:lstStyle/>
          <a:p>
            <a:r>
              <a:rPr lang="en-US" sz="4000">
                <a:solidFill>
                  <a:schemeClr val="bg1"/>
                </a:solidFill>
                <a:cs typeface="Arial"/>
              </a:rPr>
              <a:t>PLIS Resources</a:t>
            </a:r>
          </a:p>
        </p:txBody>
      </p:sp>
      <p:sp>
        <p:nvSpPr>
          <p:cNvPr id="3" name="Content Placeholder 2">
            <a:extLst>
              <a:ext uri="{FF2B5EF4-FFF2-40B4-BE49-F238E27FC236}">
                <a16:creationId xmlns:a16="http://schemas.microsoft.com/office/drawing/2014/main" id="{81C8C273-192E-A35D-89D9-A35DA7443C77}"/>
              </a:ext>
            </a:extLst>
          </p:cNvPr>
          <p:cNvSpPr>
            <a:spLocks noGrp="1"/>
          </p:cNvSpPr>
          <p:nvPr>
            <p:ph idx="1"/>
          </p:nvPr>
        </p:nvSpPr>
        <p:spPr>
          <a:xfrm>
            <a:off x="310551" y="976471"/>
            <a:ext cx="11887200" cy="5271130"/>
          </a:xfrm>
        </p:spPr>
        <p:txBody>
          <a:bodyPr vert="horz" lIns="91440" tIns="45720" rIns="91440" bIns="45720" rtlCol="0" anchor="t">
            <a:normAutofit/>
          </a:bodyPr>
          <a:lstStyle/>
          <a:p>
            <a:pPr marL="0" indent="0">
              <a:buNone/>
            </a:pPr>
            <a:endParaRPr lang="en-US" sz="3600" dirty="0">
              <a:cs typeface="Arial"/>
            </a:endParaRPr>
          </a:p>
          <a:p>
            <a:r>
              <a:rPr lang="en-US" sz="3600" dirty="0">
                <a:cs typeface="Arial"/>
              </a:rPr>
              <a:t>Preschool Language Information System (PLIS) Site: </a:t>
            </a:r>
            <a:r>
              <a:rPr lang="en-US" sz="3600" dirty="0">
                <a:solidFill>
                  <a:schemeClr val="accent4">
                    <a:lumMod val="40000"/>
                    <a:lumOff val="60000"/>
                  </a:schemeClr>
                </a:solidFill>
                <a:ea typeface="+mn-lt"/>
                <a:cs typeface="+mn-lt"/>
                <a:hlinkClick r:id="rId3" tooltip="Preschool Language Information System login page">
                  <a:extLst>
                    <a:ext uri="{A12FA001-AC4F-418D-AE19-62706E023703}">
                      <ahyp:hlinkClr xmlns:ahyp="http://schemas.microsoft.com/office/drawing/2018/hyperlinkcolor" val="tx"/>
                    </a:ext>
                  </a:extLst>
                </a:hlinkClick>
              </a:rPr>
              <a:t>https://www3.cde.ca.gov/plis</a:t>
            </a:r>
            <a:endParaRPr lang="en-US" dirty="0">
              <a:solidFill>
                <a:schemeClr val="accent4">
                  <a:lumMod val="40000"/>
                  <a:lumOff val="60000"/>
                </a:schemeClr>
              </a:solidFill>
              <a:cs typeface="Arial" panose="020B0604020202020204"/>
            </a:endParaRPr>
          </a:p>
          <a:p>
            <a:r>
              <a:rPr lang="en-US" sz="3600" dirty="0">
                <a:cs typeface="Arial"/>
              </a:rPr>
              <a:t>Preschool Language Information System (PLIS) Landing Page: </a:t>
            </a:r>
            <a:r>
              <a:rPr lang="en-US" sz="3600" dirty="0">
                <a:solidFill>
                  <a:schemeClr val="accent4">
                    <a:lumMod val="40000"/>
                    <a:lumOff val="60000"/>
                  </a:schemeClr>
                </a:solidFill>
                <a:ea typeface="+mn-lt"/>
                <a:cs typeface="+mn-lt"/>
                <a:hlinkClick r:id="rId4" tooltip="Preschool Language Information System Support">
                  <a:extLst>
                    <a:ext uri="{A12FA001-AC4F-418D-AE19-62706E023703}">
                      <ahyp:hlinkClr xmlns:ahyp="http://schemas.microsoft.com/office/drawing/2018/hyperlinkcolor" val="tx"/>
                    </a:ext>
                  </a:extLst>
                </a:hlinkClick>
              </a:rPr>
              <a:t>https://www.cde.ca.gov/sp/cd/ci/plissupportlanding.asp</a:t>
            </a:r>
            <a:endParaRPr lang="en-US" sz="3600" dirty="0">
              <a:solidFill>
                <a:schemeClr val="accent4">
                  <a:lumMod val="40000"/>
                  <a:lumOff val="60000"/>
                </a:schemeClr>
              </a:solidFill>
              <a:ea typeface="+mn-lt"/>
              <a:cs typeface="+mn-lt"/>
            </a:endParaRPr>
          </a:p>
          <a:p>
            <a:r>
              <a:rPr lang="en-US" sz="3600" dirty="0">
                <a:ea typeface="+mn-lt"/>
                <a:cs typeface="+mn-lt"/>
              </a:rPr>
              <a:t>PLIS Email Support Inbox: </a:t>
            </a:r>
            <a:r>
              <a:rPr lang="en-US" sz="3600" dirty="0">
                <a:solidFill>
                  <a:schemeClr val="accent4">
                    <a:lumMod val="40000"/>
                    <a:lumOff val="60000"/>
                  </a:schemeClr>
                </a:solidFill>
                <a:ea typeface="+mn-lt"/>
                <a:cs typeface="+mn-lt"/>
                <a:hlinkClick r:id="rId5">
                  <a:extLst>
                    <a:ext uri="{A12FA001-AC4F-418D-AE19-62706E023703}">
                      <ahyp:hlinkClr xmlns:ahyp="http://schemas.microsoft.com/office/drawing/2018/hyperlinkcolor" val="tx"/>
                    </a:ext>
                  </a:extLst>
                </a:hlinkClick>
              </a:rPr>
              <a:t>PLIS@cde.ca.gov</a:t>
            </a:r>
            <a:r>
              <a:rPr lang="en-US" sz="3600" dirty="0">
                <a:solidFill>
                  <a:schemeClr val="accent4">
                    <a:lumMod val="40000"/>
                    <a:lumOff val="60000"/>
                  </a:schemeClr>
                </a:solidFill>
                <a:ea typeface="+mn-lt"/>
                <a:cs typeface="+mn-lt"/>
              </a:rPr>
              <a:t> </a:t>
            </a:r>
            <a:endParaRPr lang="en-US" sz="3600" u="sng" dirty="0">
              <a:solidFill>
                <a:schemeClr val="accent4">
                  <a:lumMod val="40000"/>
                  <a:lumOff val="60000"/>
                </a:schemeClr>
              </a:solidFill>
              <a:cs typeface="Arial"/>
            </a:endParaRPr>
          </a:p>
          <a:p>
            <a:endParaRPr lang="en-US" sz="3600" u="sng" dirty="0">
              <a:cs typeface="Arial"/>
            </a:endParaRPr>
          </a:p>
          <a:p>
            <a:endParaRPr lang="en-US" dirty="0">
              <a:cs typeface="Arial"/>
            </a:endParaRPr>
          </a:p>
          <a:p>
            <a:endParaRPr lang="en-US" dirty="0">
              <a:cs typeface="Arial"/>
            </a:endParaRPr>
          </a:p>
          <a:p>
            <a:endParaRPr lang="en-US" dirty="0">
              <a:cs typeface="Arial"/>
            </a:endParaRPr>
          </a:p>
        </p:txBody>
      </p:sp>
      <p:sp>
        <p:nvSpPr>
          <p:cNvPr id="4" name="Slide Number Placeholder 3">
            <a:extLst>
              <a:ext uri="{FF2B5EF4-FFF2-40B4-BE49-F238E27FC236}">
                <a16:creationId xmlns:a16="http://schemas.microsoft.com/office/drawing/2014/main" id="{2D6546C0-B342-DCAA-6C7F-3FB04DC5F2C4}"/>
              </a:ext>
            </a:extLst>
          </p:cNvPr>
          <p:cNvSpPr>
            <a:spLocks noGrp="1"/>
          </p:cNvSpPr>
          <p:nvPr>
            <p:ph type="sldNum" sz="quarter" idx="10"/>
          </p:nvPr>
        </p:nvSpPr>
        <p:spPr/>
        <p:txBody>
          <a:bodyPr/>
          <a:lstStyle/>
          <a:p>
            <a:fld id="{432ED76D-8188-4B28-B316-CD85396F47B0}" type="slidenum">
              <a:rPr lang="en-US" smtClean="0"/>
              <a:pPr/>
              <a:t>27</a:t>
            </a:fld>
            <a:endParaRPr lang="en-US"/>
          </a:p>
        </p:txBody>
      </p:sp>
    </p:spTree>
    <p:extLst>
      <p:ext uri="{BB962C8B-B14F-4D97-AF65-F5344CB8AC3E}">
        <p14:creationId xmlns:p14="http://schemas.microsoft.com/office/powerpoint/2010/main" val="26843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24B00C9-9E38-444D-B95F-8C799B6A713A}"/>
              </a:ext>
            </a:extLst>
          </p:cNvPr>
          <p:cNvSpPr>
            <a:spLocks noGrp="1"/>
          </p:cNvSpPr>
          <p:nvPr>
            <p:ph type="title"/>
          </p:nvPr>
        </p:nvSpPr>
        <p:spPr>
          <a:xfrm>
            <a:off x="153263" y="-6614"/>
            <a:ext cx="11887200" cy="1137321"/>
          </a:xfrm>
        </p:spPr>
        <p:txBody>
          <a:bodyPr>
            <a:normAutofit fontScale="90000"/>
          </a:bodyPr>
          <a:lstStyle/>
          <a:p>
            <a:r>
              <a:rPr lang="en-US" sz="4000">
                <a:solidFill>
                  <a:schemeClr val="bg1"/>
                </a:solidFill>
                <a:ea typeface="+mj-lt"/>
                <a:cs typeface="+mj-lt"/>
              </a:rPr>
              <a:t>Preschool Dual Language Learners MB</a:t>
            </a:r>
            <a:endParaRPr lang="en-US" sz="4000" b="0">
              <a:ea typeface="+mj-lt"/>
              <a:cs typeface="+mj-lt"/>
            </a:endParaRPr>
          </a:p>
          <a:p>
            <a:r>
              <a:rPr lang="en-US" sz="4000">
                <a:solidFill>
                  <a:schemeClr val="bg1"/>
                </a:solidFill>
              </a:rPr>
              <a:t> Data Collection</a:t>
            </a:r>
            <a:endParaRPr lang="en-US">
              <a:solidFill>
                <a:schemeClr val="bg1"/>
              </a:solidFill>
            </a:endParaRPr>
          </a:p>
        </p:txBody>
      </p:sp>
      <p:sp>
        <p:nvSpPr>
          <p:cNvPr id="3" name="Content Placeholder 2">
            <a:extLst>
              <a:ext uri="{FF2B5EF4-FFF2-40B4-BE49-F238E27FC236}">
                <a16:creationId xmlns:a16="http://schemas.microsoft.com/office/drawing/2014/main" id="{FE1F625F-5946-E6A5-38A2-49F78137DDFB}"/>
              </a:ext>
            </a:extLst>
          </p:cNvPr>
          <p:cNvSpPr>
            <a:spLocks noGrp="1"/>
          </p:cNvSpPr>
          <p:nvPr>
            <p:ph idx="1"/>
          </p:nvPr>
        </p:nvSpPr>
        <p:spPr>
          <a:xfrm>
            <a:off x="152400" y="1073475"/>
            <a:ext cx="11887200" cy="5084224"/>
          </a:xfrm>
        </p:spPr>
        <p:txBody>
          <a:bodyPr vert="horz" lIns="91440" tIns="45720" rIns="91440" bIns="45720" rtlCol="0" anchor="t">
            <a:noAutofit/>
          </a:bodyPr>
          <a:lstStyle/>
          <a:p>
            <a:pPr marL="0" indent="0">
              <a:buNone/>
            </a:pPr>
            <a:r>
              <a:rPr lang="en-US" sz="2400" dirty="0">
                <a:cs typeface="Arial"/>
              </a:rPr>
              <a:t>Data Collection Components</a:t>
            </a:r>
          </a:p>
          <a:p>
            <a:pPr lvl="1">
              <a:buFont typeface="Wingdings" panose="020B0604020202020204" pitchFamily="34" charset="0"/>
              <a:buChar char="§"/>
            </a:pPr>
            <a:r>
              <a:rPr lang="en-US" sz="2400" dirty="0">
                <a:cs typeface="Arial"/>
              </a:rPr>
              <a:t>Child home language, language the child uses most, and family or guardian preferred language to receive verbal/written communication </a:t>
            </a:r>
          </a:p>
          <a:p>
            <a:pPr lvl="1">
              <a:buFont typeface="Wingdings" panose="020B0604020202020204" pitchFamily="34" charset="0"/>
              <a:buChar char="§"/>
            </a:pPr>
            <a:r>
              <a:rPr lang="en-US" sz="2400" dirty="0">
                <a:cs typeface="Arial"/>
              </a:rPr>
              <a:t>Race or ethnicity </a:t>
            </a:r>
          </a:p>
          <a:p>
            <a:pPr lvl="1">
              <a:buFont typeface="Wingdings" panose="020B0604020202020204" pitchFamily="34" charset="0"/>
              <a:buChar char="§"/>
            </a:pPr>
            <a:r>
              <a:rPr lang="en-US" sz="2400" dirty="0">
                <a:cs typeface="Arial"/>
              </a:rPr>
              <a:t>Language characteristics of program including but not limited to, whether the program uses the home language for instruction, such as DLL, or other program that supports the development of home languages. </a:t>
            </a:r>
          </a:p>
          <a:p>
            <a:pPr lvl="1">
              <a:buFont typeface="Wingdings" panose="020B0604020202020204" pitchFamily="34" charset="0"/>
              <a:buChar char="§"/>
            </a:pPr>
            <a:r>
              <a:rPr lang="en-US" sz="2400" dirty="0">
                <a:cs typeface="Arial"/>
              </a:rPr>
              <a:t>The language composition of the program staff. </a:t>
            </a:r>
          </a:p>
          <a:p>
            <a:pPr marL="0" indent="0">
              <a:buNone/>
            </a:pPr>
            <a:r>
              <a:rPr lang="en-US" sz="2400" dirty="0">
                <a:cs typeface="Arial"/>
              </a:rPr>
              <a:t>Preschool Language Information System (PLIS)</a:t>
            </a:r>
          </a:p>
          <a:p>
            <a:pPr lvl="1">
              <a:buFont typeface="Wingdings" panose="020B0604020202020204" pitchFamily="34" charset="0"/>
              <a:buChar char="§"/>
            </a:pPr>
            <a:r>
              <a:rPr lang="en-US" sz="2400" dirty="0">
                <a:cs typeface="Arial"/>
              </a:rPr>
              <a:t>Contractors will enter in their user credentials (the same credentials used for the Child Development Management Information System [CDMIS] and 801A Data). </a:t>
            </a:r>
          </a:p>
          <a:p>
            <a:pPr lvl="1">
              <a:buFont typeface="Wingdings" panose="020B0604020202020204" pitchFamily="34" charset="0"/>
              <a:buChar char="§"/>
            </a:pPr>
            <a:r>
              <a:rPr lang="en-US" sz="2400" dirty="0">
                <a:cs typeface="Arial"/>
              </a:rPr>
              <a:t>Contractors have the option to enter the data directly into PLIS or upload a file.</a:t>
            </a:r>
          </a:p>
          <a:p>
            <a:endParaRPr lang="en-US" dirty="0">
              <a:cs typeface="Arial"/>
            </a:endParaRPr>
          </a:p>
        </p:txBody>
      </p:sp>
      <p:sp>
        <p:nvSpPr>
          <p:cNvPr id="5" name="Slide Number Placeholder 4">
            <a:extLst>
              <a:ext uri="{FF2B5EF4-FFF2-40B4-BE49-F238E27FC236}">
                <a16:creationId xmlns:a16="http://schemas.microsoft.com/office/drawing/2014/main" id="{1E28E18C-ABB2-4FFF-AB51-2041AED44F82}"/>
              </a:ext>
            </a:extLst>
          </p:cNvPr>
          <p:cNvSpPr>
            <a:spLocks noGrp="1"/>
          </p:cNvSpPr>
          <p:nvPr>
            <p:ph type="sldNum" sz="quarter" idx="10"/>
          </p:nvPr>
        </p:nvSpPr>
        <p:spPr>
          <a:xfrm>
            <a:off x="10927080" y="6156960"/>
            <a:ext cx="1112520" cy="517841"/>
          </a:xfrm>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2935091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FA781-E3F1-495A-B23B-D5AD8BF17282}"/>
              </a:ext>
            </a:extLst>
          </p:cNvPr>
          <p:cNvSpPr>
            <a:spLocks noGrp="1"/>
          </p:cNvSpPr>
          <p:nvPr>
            <p:ph type="title"/>
          </p:nvPr>
        </p:nvSpPr>
        <p:spPr/>
        <p:txBody>
          <a:bodyPr/>
          <a:lstStyle/>
          <a:p>
            <a:r>
              <a:rPr lang="en-US" sz="4000" dirty="0">
                <a:solidFill>
                  <a:schemeClr val="bg1"/>
                </a:solidFill>
                <a:cs typeface="Arial"/>
              </a:rPr>
              <a:t>Preschool Language Information System (PLIS) Overview</a:t>
            </a:r>
            <a:endParaRPr lang="en-US" dirty="0">
              <a:solidFill>
                <a:schemeClr val="bg1"/>
              </a:solidFill>
            </a:endParaRPr>
          </a:p>
        </p:txBody>
      </p:sp>
      <p:sp>
        <p:nvSpPr>
          <p:cNvPr id="3" name="Content Placeholder 2">
            <a:extLst>
              <a:ext uri="{FF2B5EF4-FFF2-40B4-BE49-F238E27FC236}">
                <a16:creationId xmlns:a16="http://schemas.microsoft.com/office/drawing/2014/main" id="{B49A8594-A3AF-4351-BC3F-32DA0B3D8E69}"/>
              </a:ext>
            </a:extLst>
          </p:cNvPr>
          <p:cNvSpPr>
            <a:spLocks noGrp="1"/>
          </p:cNvSpPr>
          <p:nvPr>
            <p:ph idx="1"/>
          </p:nvPr>
        </p:nvSpPr>
        <p:spPr>
          <a:xfrm>
            <a:off x="152400" y="1638300"/>
            <a:ext cx="11567652" cy="4025081"/>
          </a:xfrm>
        </p:spPr>
        <p:txBody>
          <a:bodyPr>
            <a:normAutofit fontScale="92500" lnSpcReduction="10000"/>
          </a:bodyPr>
          <a:lstStyle/>
          <a:p>
            <a:r>
              <a:rPr lang="en-US" dirty="0">
                <a:cs typeface="Arial"/>
              </a:rPr>
              <a:t>The PLIS was created to collect the PLIS Report, which will contain all of the required data collection components outlined in MB 23-03.</a:t>
            </a:r>
          </a:p>
          <a:p>
            <a:r>
              <a:rPr lang="en-US" dirty="0">
                <a:cs typeface="Arial"/>
              </a:rPr>
              <a:t>The PLIS Report will be due quarterly (due every three months for three months' data) during a 20-day submission period.</a:t>
            </a:r>
          </a:p>
          <a:p>
            <a:r>
              <a:rPr lang="en-US" dirty="0">
                <a:cs typeface="Arial"/>
              </a:rPr>
              <a:t>The first official submission period was from April 1 to April 28, 2023. Please note, we extended the Quarter 3 due date from April 20 to April 28. All other reports will be due within the regular 20-day submission period, unless otherwise stated.</a:t>
            </a:r>
          </a:p>
          <a:p>
            <a:pPr marL="0" indent="0">
              <a:buNone/>
            </a:pPr>
            <a:endParaRPr lang="en-US" dirty="0"/>
          </a:p>
        </p:txBody>
      </p:sp>
      <p:sp>
        <p:nvSpPr>
          <p:cNvPr id="4" name="Slide Number Placeholder 3">
            <a:extLst>
              <a:ext uri="{FF2B5EF4-FFF2-40B4-BE49-F238E27FC236}">
                <a16:creationId xmlns:a16="http://schemas.microsoft.com/office/drawing/2014/main" id="{736BF8EC-4D8B-4755-8C83-C1A9BD23F083}"/>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3639171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618A-EF0F-47DD-9370-285DA6463CF3}"/>
              </a:ext>
            </a:extLst>
          </p:cNvPr>
          <p:cNvSpPr>
            <a:spLocks noGrp="1"/>
          </p:cNvSpPr>
          <p:nvPr>
            <p:ph type="title"/>
          </p:nvPr>
        </p:nvSpPr>
        <p:spPr/>
        <p:txBody>
          <a:bodyPr>
            <a:normAutofit/>
          </a:bodyPr>
          <a:lstStyle/>
          <a:p>
            <a:r>
              <a:rPr lang="en-US" sz="4000" dirty="0">
                <a:solidFill>
                  <a:schemeClr val="bg1"/>
                </a:solidFill>
                <a:cs typeface="Arial"/>
              </a:rPr>
              <a:t>PLIS Data Reporting Instructions</a:t>
            </a:r>
            <a:endParaRPr lang="en-US" sz="4000" dirty="0">
              <a:solidFill>
                <a:schemeClr val="bg1"/>
              </a:solidFill>
            </a:endParaRPr>
          </a:p>
        </p:txBody>
      </p:sp>
      <p:sp>
        <p:nvSpPr>
          <p:cNvPr id="3" name="Content Placeholder 2">
            <a:extLst>
              <a:ext uri="{FF2B5EF4-FFF2-40B4-BE49-F238E27FC236}">
                <a16:creationId xmlns:a16="http://schemas.microsoft.com/office/drawing/2014/main" id="{E7D89A19-CBD2-477D-90E6-611F1E82F23A}"/>
              </a:ext>
            </a:extLst>
          </p:cNvPr>
          <p:cNvSpPr>
            <a:spLocks noGrp="1"/>
          </p:cNvSpPr>
          <p:nvPr>
            <p:ph idx="1"/>
          </p:nvPr>
        </p:nvSpPr>
        <p:spPr/>
        <p:txBody>
          <a:bodyPr>
            <a:normAutofit fontScale="92500" lnSpcReduction="10000"/>
          </a:bodyPr>
          <a:lstStyle/>
          <a:p>
            <a:r>
              <a:rPr lang="en-US" dirty="0">
                <a:cs typeface="Arial"/>
              </a:rPr>
              <a:t>Manual Input</a:t>
            </a:r>
          </a:p>
          <a:p>
            <a:pPr lvl="1"/>
            <a:r>
              <a:rPr lang="en-US" dirty="0">
                <a:cs typeface="Arial"/>
              </a:rPr>
              <a:t>Click "Add Child" </a:t>
            </a:r>
          </a:p>
          <a:p>
            <a:pPr lvl="1"/>
            <a:r>
              <a:rPr lang="en-US" dirty="0">
                <a:cs typeface="Arial"/>
              </a:rPr>
              <a:t>Report is separated into three fields: Child, Family, Classroom and Facility</a:t>
            </a:r>
          </a:p>
          <a:p>
            <a:pPr lvl="1"/>
            <a:r>
              <a:rPr lang="en-US" dirty="0">
                <a:cs typeface="Arial"/>
              </a:rPr>
              <a:t>Once all information is input, click "Add Child Record" to save</a:t>
            </a:r>
          </a:p>
          <a:p>
            <a:r>
              <a:rPr lang="en-US" dirty="0">
                <a:cs typeface="Arial"/>
              </a:rPr>
              <a:t>Electronic File Input</a:t>
            </a:r>
          </a:p>
          <a:p>
            <a:pPr lvl="1"/>
            <a:r>
              <a:rPr lang="en-US" dirty="0">
                <a:cs typeface="Arial"/>
              </a:rPr>
              <a:t>Click "Upload Child Records"</a:t>
            </a:r>
          </a:p>
          <a:p>
            <a:pPr lvl="1"/>
            <a:r>
              <a:rPr lang="en-US" dirty="0">
                <a:cs typeface="Arial"/>
              </a:rPr>
              <a:t>If a previous quarter has already been reported on, there's an option to download the previous report as a tab-delimited file to reupload</a:t>
            </a:r>
          </a:p>
          <a:p>
            <a:pPr lvl="1"/>
            <a:r>
              <a:rPr lang="en-US" dirty="0">
                <a:cs typeface="Arial"/>
              </a:rPr>
              <a:t>After uploading, if there are errors, all errors will pop up on the screen</a:t>
            </a:r>
          </a:p>
          <a:p>
            <a:pPr lvl="1"/>
            <a:r>
              <a:rPr lang="en-US" dirty="0">
                <a:cs typeface="Arial"/>
              </a:rPr>
              <a:t>Upon successful upload, a message will populate, and all information will be available in manual input</a:t>
            </a:r>
          </a:p>
          <a:p>
            <a:pPr marL="0" indent="0">
              <a:buNone/>
            </a:pPr>
            <a:endParaRPr lang="en-US" dirty="0"/>
          </a:p>
        </p:txBody>
      </p:sp>
      <p:sp>
        <p:nvSpPr>
          <p:cNvPr id="4" name="Slide Number Placeholder 3">
            <a:extLst>
              <a:ext uri="{FF2B5EF4-FFF2-40B4-BE49-F238E27FC236}">
                <a16:creationId xmlns:a16="http://schemas.microsoft.com/office/drawing/2014/main" id="{DBC7CCB7-71A8-4BAA-A42B-3BE52946C45D}"/>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417951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9E13E-88B8-4739-AD1D-C76FF5A80FFF}"/>
              </a:ext>
            </a:extLst>
          </p:cNvPr>
          <p:cNvSpPr>
            <a:spLocks noGrp="1"/>
          </p:cNvSpPr>
          <p:nvPr>
            <p:ph type="title"/>
          </p:nvPr>
        </p:nvSpPr>
        <p:spPr>
          <a:xfrm>
            <a:off x="152400" y="-150160"/>
            <a:ext cx="11887200" cy="1325563"/>
          </a:xfrm>
        </p:spPr>
        <p:txBody>
          <a:bodyPr/>
          <a:lstStyle/>
          <a:p>
            <a:r>
              <a:rPr lang="en-US" dirty="0">
                <a:solidFill>
                  <a:schemeClr val="bg1"/>
                </a:solidFill>
              </a:rPr>
              <a:t>PLIS Reporting Schedule</a:t>
            </a:r>
          </a:p>
        </p:txBody>
      </p:sp>
      <p:sp>
        <p:nvSpPr>
          <p:cNvPr id="3" name="Content Placeholder 2">
            <a:extLst>
              <a:ext uri="{FF2B5EF4-FFF2-40B4-BE49-F238E27FC236}">
                <a16:creationId xmlns:a16="http://schemas.microsoft.com/office/drawing/2014/main" id="{EAF310F8-FFED-4D77-B5B0-1550226E97CD}"/>
              </a:ext>
            </a:extLst>
          </p:cNvPr>
          <p:cNvSpPr>
            <a:spLocks noGrp="1"/>
          </p:cNvSpPr>
          <p:nvPr>
            <p:ph sz="half" idx="1"/>
          </p:nvPr>
        </p:nvSpPr>
        <p:spPr>
          <a:xfrm>
            <a:off x="299879" y="969708"/>
            <a:ext cx="11538155" cy="829597"/>
          </a:xfrm>
        </p:spPr>
        <p:txBody>
          <a:bodyPr>
            <a:normAutofit fontScale="92500" lnSpcReduction="10000"/>
          </a:bodyPr>
          <a:lstStyle/>
          <a:p>
            <a:pPr marL="0" indent="0">
              <a:buNone/>
            </a:pPr>
            <a:r>
              <a:rPr lang="en-US" sz="3000" dirty="0"/>
              <a:t>The reporting schedule for the rest of Fiscal Year 2022–23 will be as follows:</a:t>
            </a:r>
            <a:r>
              <a:rPr lang="en-US" sz="3000" dirty="0">
                <a:cs typeface="Arial"/>
              </a:rPr>
              <a:t> </a:t>
            </a:r>
          </a:p>
          <a:p>
            <a:pPr marL="0" indent="0">
              <a:buNone/>
            </a:pPr>
            <a:endParaRPr lang="en-US" dirty="0"/>
          </a:p>
        </p:txBody>
      </p:sp>
      <p:graphicFrame>
        <p:nvGraphicFramePr>
          <p:cNvPr id="6" name="Content Placeholder 5" descr="A table indicating the PLIS reporting schedule for quarters three and four of the 2022-23 fiscal year. ">
            <a:extLst>
              <a:ext uri="{FF2B5EF4-FFF2-40B4-BE49-F238E27FC236}">
                <a16:creationId xmlns:a16="http://schemas.microsoft.com/office/drawing/2014/main" id="{C6F23FF5-AD16-4C4F-A495-B7AF700680DD}"/>
              </a:ext>
            </a:extLst>
          </p:cNvPr>
          <p:cNvGraphicFramePr>
            <a:graphicFrameLocks noGrp="1"/>
          </p:cNvGraphicFramePr>
          <p:nvPr>
            <p:ph sz="half" idx="2"/>
            <p:extLst>
              <p:ext uri="{D42A27DB-BD31-4B8C-83A1-F6EECF244321}">
                <p14:modId xmlns:p14="http://schemas.microsoft.com/office/powerpoint/2010/main" val="316738127"/>
              </p:ext>
            </p:extLst>
          </p:nvPr>
        </p:nvGraphicFramePr>
        <p:xfrm>
          <a:off x="299878" y="1711687"/>
          <a:ext cx="11739720" cy="4297680"/>
        </p:xfrm>
        <a:graphic>
          <a:graphicData uri="http://schemas.openxmlformats.org/drawingml/2006/table">
            <a:tbl>
              <a:tblPr firstRow="1" bandRow="1">
                <a:tableStyleId>{5C22544A-7EE6-4342-B048-85BDC9FD1C3A}</a:tableStyleId>
              </a:tblPr>
              <a:tblGrid>
                <a:gridCol w="2347944">
                  <a:extLst>
                    <a:ext uri="{9D8B030D-6E8A-4147-A177-3AD203B41FA5}">
                      <a16:colId xmlns:a16="http://schemas.microsoft.com/office/drawing/2014/main" val="2656193460"/>
                    </a:ext>
                  </a:extLst>
                </a:gridCol>
                <a:gridCol w="2347944">
                  <a:extLst>
                    <a:ext uri="{9D8B030D-6E8A-4147-A177-3AD203B41FA5}">
                      <a16:colId xmlns:a16="http://schemas.microsoft.com/office/drawing/2014/main" val="1387048491"/>
                    </a:ext>
                  </a:extLst>
                </a:gridCol>
                <a:gridCol w="2347944">
                  <a:extLst>
                    <a:ext uri="{9D8B030D-6E8A-4147-A177-3AD203B41FA5}">
                      <a16:colId xmlns:a16="http://schemas.microsoft.com/office/drawing/2014/main" val="2086248854"/>
                    </a:ext>
                  </a:extLst>
                </a:gridCol>
                <a:gridCol w="2347944">
                  <a:extLst>
                    <a:ext uri="{9D8B030D-6E8A-4147-A177-3AD203B41FA5}">
                      <a16:colId xmlns:a16="http://schemas.microsoft.com/office/drawing/2014/main" val="1913846324"/>
                    </a:ext>
                  </a:extLst>
                </a:gridCol>
                <a:gridCol w="2347944">
                  <a:extLst>
                    <a:ext uri="{9D8B030D-6E8A-4147-A177-3AD203B41FA5}">
                      <a16:colId xmlns:a16="http://schemas.microsoft.com/office/drawing/2014/main" val="1530528629"/>
                    </a:ext>
                  </a:extLst>
                </a:gridCol>
              </a:tblGrid>
              <a:tr h="1471568">
                <a:tc>
                  <a:txBody>
                    <a:bodyPr/>
                    <a:lstStyle/>
                    <a:p>
                      <a:pPr algn="ctr" fontAlgn="t"/>
                      <a:endParaRPr lang="en-US" sz="2400" dirty="0">
                        <a:solidFill>
                          <a:schemeClr val="bg1"/>
                        </a:solidFill>
                        <a:effectLst/>
                      </a:endParaRPr>
                    </a:p>
                    <a:p>
                      <a:pPr algn="ctr" rtl="0" fontAlgn="base"/>
                      <a:r>
                        <a:rPr lang="en-US" sz="2400" dirty="0">
                          <a:solidFill>
                            <a:schemeClr val="bg1"/>
                          </a:solidFill>
                          <a:effectLst/>
                        </a:rPr>
                        <a:t>Report Quarter </a:t>
                      </a:r>
                      <a:endParaRPr lang="en-US" sz="2400" b="0" i="0" dirty="0">
                        <a:solidFill>
                          <a:schemeClr val="bg1"/>
                        </a:solidFill>
                        <a:effectLst/>
                      </a:endParaRPr>
                    </a:p>
                  </a:txBody>
                  <a:tcPr/>
                </a:tc>
                <a:tc>
                  <a:txBody>
                    <a:bodyPr/>
                    <a:lstStyle/>
                    <a:p>
                      <a:pPr algn="ctr" fontAlgn="t"/>
                      <a:endParaRPr lang="en-US" sz="2400" dirty="0">
                        <a:solidFill>
                          <a:schemeClr val="bg1"/>
                        </a:solidFill>
                        <a:effectLst/>
                      </a:endParaRPr>
                    </a:p>
                    <a:p>
                      <a:pPr algn="ctr" rtl="0" fontAlgn="base"/>
                      <a:r>
                        <a:rPr lang="en-US" sz="2400" dirty="0">
                          <a:solidFill>
                            <a:schemeClr val="bg1"/>
                          </a:solidFill>
                          <a:effectLst/>
                        </a:rPr>
                        <a:t>Reporting Period </a:t>
                      </a:r>
                      <a:endParaRPr lang="en-US" sz="2400" b="0" i="0" dirty="0">
                        <a:solidFill>
                          <a:schemeClr val="bg1"/>
                        </a:solidFill>
                        <a:effectLst/>
                      </a:endParaRPr>
                    </a:p>
                  </a:txBody>
                  <a:tcPr/>
                </a:tc>
                <a:tc>
                  <a:txBody>
                    <a:bodyPr/>
                    <a:lstStyle/>
                    <a:p>
                      <a:pPr algn="ctr" fontAlgn="t"/>
                      <a:endParaRPr lang="en-US" sz="2400" dirty="0">
                        <a:solidFill>
                          <a:schemeClr val="bg1"/>
                        </a:solidFill>
                        <a:effectLst/>
                      </a:endParaRPr>
                    </a:p>
                    <a:p>
                      <a:pPr algn="ctr" rtl="0" fontAlgn="base"/>
                      <a:r>
                        <a:rPr lang="en-US" sz="2400" dirty="0">
                          <a:solidFill>
                            <a:schemeClr val="bg1"/>
                          </a:solidFill>
                          <a:effectLst/>
                        </a:rPr>
                        <a:t>First Day Reports May Be Submitted </a:t>
                      </a:r>
                      <a:endParaRPr lang="en-US" sz="2400" b="0" i="0" dirty="0">
                        <a:solidFill>
                          <a:schemeClr val="bg1"/>
                        </a:solidFill>
                        <a:effectLst/>
                      </a:endParaRPr>
                    </a:p>
                  </a:txBody>
                  <a:tcPr/>
                </a:tc>
                <a:tc>
                  <a:txBody>
                    <a:bodyPr/>
                    <a:lstStyle/>
                    <a:p>
                      <a:pPr algn="ctr" fontAlgn="t"/>
                      <a:endParaRPr lang="en-US" sz="2400" dirty="0">
                        <a:solidFill>
                          <a:schemeClr val="bg1"/>
                        </a:solidFill>
                        <a:effectLst/>
                      </a:endParaRPr>
                    </a:p>
                    <a:p>
                      <a:pPr algn="ctr" rtl="0" fontAlgn="base"/>
                      <a:r>
                        <a:rPr lang="en-US" sz="2400" dirty="0">
                          <a:solidFill>
                            <a:schemeClr val="bg1"/>
                          </a:solidFill>
                          <a:effectLst/>
                        </a:rPr>
                        <a:t>Report Due Date </a:t>
                      </a:r>
                      <a:endParaRPr lang="en-US" sz="2400" b="0" i="0" dirty="0">
                        <a:solidFill>
                          <a:schemeClr val="bg1"/>
                        </a:solidFill>
                        <a:effectLst/>
                      </a:endParaRPr>
                    </a:p>
                  </a:txBody>
                  <a:tcPr/>
                </a:tc>
                <a:tc>
                  <a:txBody>
                    <a:bodyPr/>
                    <a:lstStyle/>
                    <a:p>
                      <a:pPr lvl="0" algn="ctr">
                        <a:buNone/>
                      </a:pPr>
                      <a:endParaRPr lang="en-US" sz="2400" dirty="0">
                        <a:solidFill>
                          <a:schemeClr val="bg1"/>
                        </a:solidFill>
                        <a:effectLst/>
                      </a:endParaRPr>
                    </a:p>
                    <a:p>
                      <a:pPr lvl="0" algn="ctr">
                        <a:buNone/>
                      </a:pPr>
                      <a:r>
                        <a:rPr lang="en-US" sz="2400" dirty="0">
                          <a:solidFill>
                            <a:schemeClr val="bg1"/>
                          </a:solidFill>
                          <a:effectLst/>
                        </a:rPr>
                        <a:t>Report Lock Date</a:t>
                      </a:r>
                    </a:p>
                  </a:txBody>
                  <a:tcPr/>
                </a:tc>
                <a:extLst>
                  <a:ext uri="{0D108BD9-81ED-4DB2-BD59-A6C34878D82A}">
                    <a16:rowId xmlns:a16="http://schemas.microsoft.com/office/drawing/2014/main" val="471626732"/>
                  </a:ext>
                </a:extLst>
              </a:tr>
              <a:tr h="1471568">
                <a:tc>
                  <a:txBody>
                    <a:bodyPr/>
                    <a:lstStyle/>
                    <a:p>
                      <a:pPr fontAlgn="t"/>
                      <a:endParaRPr lang="en-US" sz="2400">
                        <a:solidFill>
                          <a:schemeClr val="bg2">
                            <a:lumMod val="10000"/>
                          </a:schemeClr>
                        </a:solidFill>
                        <a:effectLst/>
                      </a:endParaRPr>
                    </a:p>
                    <a:p>
                      <a:pPr algn="l" rtl="0" fontAlgn="base"/>
                      <a:r>
                        <a:rPr lang="en-US" sz="2400">
                          <a:solidFill>
                            <a:schemeClr val="bg2">
                              <a:lumMod val="10000"/>
                            </a:schemeClr>
                          </a:solidFill>
                          <a:effectLst/>
                        </a:rPr>
                        <a:t>Quarter 3  </a:t>
                      </a:r>
                      <a:endParaRPr lang="en-US" sz="2400" b="0" i="0">
                        <a:solidFill>
                          <a:schemeClr val="bg2">
                            <a:lumMod val="10000"/>
                          </a:schemeClr>
                        </a:solidFill>
                        <a:effectLst/>
                      </a:endParaRPr>
                    </a:p>
                  </a:txBody>
                  <a:tcPr/>
                </a:tc>
                <a:tc>
                  <a:txBody>
                    <a:bodyPr/>
                    <a:lstStyle/>
                    <a:p>
                      <a:pPr algn="ctr" fontAlgn="t"/>
                      <a:endParaRPr lang="en-US" sz="2400" dirty="0">
                        <a:solidFill>
                          <a:schemeClr val="bg2">
                            <a:lumMod val="10000"/>
                          </a:schemeClr>
                        </a:solidFill>
                        <a:effectLst/>
                      </a:endParaRPr>
                    </a:p>
                    <a:p>
                      <a:pPr algn="ctr" rtl="0" fontAlgn="base"/>
                      <a:r>
                        <a:rPr lang="en-US" sz="2400" dirty="0">
                          <a:solidFill>
                            <a:schemeClr val="bg2">
                              <a:lumMod val="10000"/>
                            </a:schemeClr>
                          </a:solidFill>
                          <a:effectLst/>
                        </a:rPr>
                        <a:t>January 1, 2023</a:t>
                      </a:r>
                      <a:r>
                        <a:rPr lang="en-US" sz="2400" b="0" i="0" u="none" strike="noStrike" noProof="0" dirty="0">
                          <a:solidFill>
                            <a:schemeClr val="bg2">
                              <a:lumMod val="10000"/>
                            </a:schemeClr>
                          </a:solidFill>
                          <a:effectLst/>
                          <a:latin typeface="Arial"/>
                        </a:rPr>
                        <a:t>–</a:t>
                      </a:r>
                      <a:r>
                        <a:rPr lang="en-US" sz="2400" dirty="0">
                          <a:solidFill>
                            <a:schemeClr val="bg2">
                              <a:lumMod val="10000"/>
                            </a:schemeClr>
                          </a:solidFill>
                          <a:effectLst/>
                        </a:rPr>
                        <a:t>March 31, 2023 </a:t>
                      </a:r>
                      <a:endParaRPr lang="en-US" sz="2400" b="0" i="0" dirty="0">
                        <a:solidFill>
                          <a:schemeClr val="bg2">
                            <a:lumMod val="10000"/>
                          </a:schemeClr>
                        </a:solidFill>
                        <a:effectLst/>
                      </a:endParaRPr>
                    </a:p>
                  </a:txBody>
                  <a:tcPr/>
                </a:tc>
                <a:tc>
                  <a:txBody>
                    <a:bodyPr/>
                    <a:lstStyle/>
                    <a:p>
                      <a:pPr algn="ctr" fontAlgn="t"/>
                      <a:endParaRPr lang="en-US" sz="2400">
                        <a:solidFill>
                          <a:schemeClr val="bg2">
                            <a:lumMod val="10000"/>
                          </a:schemeClr>
                        </a:solidFill>
                        <a:effectLst/>
                      </a:endParaRPr>
                    </a:p>
                    <a:p>
                      <a:pPr algn="ctr" rtl="0" fontAlgn="base"/>
                      <a:r>
                        <a:rPr lang="en-US" sz="2400">
                          <a:solidFill>
                            <a:schemeClr val="bg2">
                              <a:lumMod val="10000"/>
                            </a:schemeClr>
                          </a:solidFill>
                          <a:effectLst/>
                        </a:rPr>
                        <a:t>April 1, 2023 </a:t>
                      </a:r>
                      <a:endParaRPr lang="en-US" sz="2400" b="0" i="0">
                        <a:solidFill>
                          <a:schemeClr val="bg2">
                            <a:lumMod val="10000"/>
                          </a:schemeClr>
                        </a:solidFill>
                        <a:effectLst/>
                      </a:endParaRPr>
                    </a:p>
                  </a:txBody>
                  <a:tcPr/>
                </a:tc>
                <a:tc>
                  <a:txBody>
                    <a:bodyPr/>
                    <a:lstStyle/>
                    <a:p>
                      <a:pPr algn="ctr" fontAlgn="t"/>
                      <a:endParaRPr lang="en-US" sz="2400" dirty="0">
                        <a:solidFill>
                          <a:schemeClr val="bg2">
                            <a:lumMod val="10000"/>
                          </a:schemeClr>
                        </a:solidFill>
                        <a:effectLst/>
                      </a:endParaRPr>
                    </a:p>
                    <a:p>
                      <a:pPr algn="ctr" rtl="0" fontAlgn="base"/>
                      <a:r>
                        <a:rPr lang="en-US" sz="2400" dirty="0">
                          <a:solidFill>
                            <a:schemeClr val="bg2">
                              <a:lumMod val="10000"/>
                            </a:schemeClr>
                          </a:solidFill>
                          <a:effectLst/>
                        </a:rPr>
                        <a:t>April 28, 2023 </a:t>
                      </a:r>
                      <a:endParaRPr lang="en-US" sz="2400" b="0" i="0" dirty="0">
                        <a:solidFill>
                          <a:schemeClr val="bg2">
                            <a:lumMod val="10000"/>
                          </a:schemeClr>
                        </a:solidFill>
                        <a:effectLst/>
                      </a:endParaRPr>
                    </a:p>
                  </a:txBody>
                  <a:tcPr/>
                </a:tc>
                <a:tc>
                  <a:txBody>
                    <a:bodyPr/>
                    <a:lstStyle/>
                    <a:p>
                      <a:pPr lvl="0" algn="ctr">
                        <a:buNone/>
                      </a:pPr>
                      <a:endParaRPr lang="en-US" sz="2400" dirty="0">
                        <a:solidFill>
                          <a:schemeClr val="bg2">
                            <a:lumMod val="10000"/>
                          </a:schemeClr>
                        </a:solidFill>
                        <a:effectLst/>
                      </a:endParaRPr>
                    </a:p>
                    <a:p>
                      <a:pPr lvl="0" algn="ctr">
                        <a:buNone/>
                      </a:pPr>
                      <a:r>
                        <a:rPr lang="en-US" sz="2400" dirty="0">
                          <a:solidFill>
                            <a:schemeClr val="bg2">
                              <a:lumMod val="10000"/>
                            </a:schemeClr>
                          </a:solidFill>
                          <a:effectLst/>
                        </a:rPr>
                        <a:t>June 30, 2023</a:t>
                      </a:r>
                    </a:p>
                  </a:txBody>
                  <a:tcPr/>
                </a:tc>
                <a:extLst>
                  <a:ext uri="{0D108BD9-81ED-4DB2-BD59-A6C34878D82A}">
                    <a16:rowId xmlns:a16="http://schemas.microsoft.com/office/drawing/2014/main" val="668241833"/>
                  </a:ext>
                </a:extLst>
              </a:tr>
              <a:tr h="1125317">
                <a:tc>
                  <a:txBody>
                    <a:bodyPr/>
                    <a:lstStyle/>
                    <a:p>
                      <a:pPr fontAlgn="t"/>
                      <a:endParaRPr lang="en-US" sz="2400">
                        <a:solidFill>
                          <a:schemeClr val="bg2">
                            <a:lumMod val="10000"/>
                          </a:schemeClr>
                        </a:solidFill>
                        <a:effectLst/>
                      </a:endParaRPr>
                    </a:p>
                    <a:p>
                      <a:pPr algn="l" rtl="0" fontAlgn="base"/>
                      <a:r>
                        <a:rPr lang="en-US" sz="2400">
                          <a:solidFill>
                            <a:schemeClr val="bg2">
                              <a:lumMod val="10000"/>
                            </a:schemeClr>
                          </a:solidFill>
                          <a:effectLst/>
                        </a:rPr>
                        <a:t>Quarter 4 </a:t>
                      </a:r>
                      <a:endParaRPr lang="en-US" sz="2400" b="0" i="0">
                        <a:solidFill>
                          <a:schemeClr val="bg2">
                            <a:lumMod val="10000"/>
                          </a:schemeClr>
                        </a:solidFill>
                        <a:effectLst/>
                      </a:endParaRPr>
                    </a:p>
                  </a:txBody>
                  <a:tcPr/>
                </a:tc>
                <a:tc>
                  <a:txBody>
                    <a:bodyPr/>
                    <a:lstStyle/>
                    <a:p>
                      <a:pPr algn="ctr" fontAlgn="t"/>
                      <a:endParaRPr lang="en-US" sz="2400" dirty="0">
                        <a:solidFill>
                          <a:schemeClr val="bg2">
                            <a:lumMod val="10000"/>
                          </a:schemeClr>
                        </a:solidFill>
                        <a:effectLst/>
                      </a:endParaRPr>
                    </a:p>
                    <a:p>
                      <a:pPr algn="ctr" rtl="0" fontAlgn="base"/>
                      <a:r>
                        <a:rPr lang="en-US" sz="2400" dirty="0">
                          <a:solidFill>
                            <a:schemeClr val="bg2">
                              <a:lumMod val="10000"/>
                            </a:schemeClr>
                          </a:solidFill>
                          <a:effectLst/>
                        </a:rPr>
                        <a:t>April 1, 2023</a:t>
                      </a:r>
                      <a:r>
                        <a:rPr lang="en-US" sz="2400" b="0" i="0" u="none" strike="noStrike" noProof="0" dirty="0">
                          <a:solidFill>
                            <a:schemeClr val="bg2">
                              <a:lumMod val="10000"/>
                            </a:schemeClr>
                          </a:solidFill>
                          <a:effectLst/>
                          <a:latin typeface="Arial"/>
                        </a:rPr>
                        <a:t>–</a:t>
                      </a:r>
                      <a:r>
                        <a:rPr lang="en-US" sz="2400" dirty="0">
                          <a:solidFill>
                            <a:schemeClr val="bg2">
                              <a:lumMod val="10000"/>
                            </a:schemeClr>
                          </a:solidFill>
                          <a:effectLst/>
                        </a:rPr>
                        <a:t>June 30, 2023 </a:t>
                      </a:r>
                      <a:endParaRPr lang="en-US" sz="2400" b="0" i="0" dirty="0">
                        <a:solidFill>
                          <a:schemeClr val="bg2">
                            <a:lumMod val="10000"/>
                          </a:schemeClr>
                        </a:solidFill>
                        <a:effectLst/>
                      </a:endParaRPr>
                    </a:p>
                  </a:txBody>
                  <a:tcPr/>
                </a:tc>
                <a:tc>
                  <a:txBody>
                    <a:bodyPr/>
                    <a:lstStyle/>
                    <a:p>
                      <a:pPr algn="ctr" fontAlgn="t"/>
                      <a:endParaRPr lang="en-US" sz="2400" dirty="0">
                        <a:solidFill>
                          <a:schemeClr val="bg2">
                            <a:lumMod val="10000"/>
                          </a:schemeClr>
                        </a:solidFill>
                        <a:effectLst/>
                      </a:endParaRPr>
                    </a:p>
                    <a:p>
                      <a:pPr algn="ctr" rtl="0" fontAlgn="base"/>
                      <a:r>
                        <a:rPr lang="en-US" sz="2400" dirty="0">
                          <a:solidFill>
                            <a:schemeClr val="bg2">
                              <a:lumMod val="10000"/>
                            </a:schemeClr>
                          </a:solidFill>
                          <a:effectLst/>
                        </a:rPr>
                        <a:t>July 1, 2023 </a:t>
                      </a:r>
                      <a:endParaRPr lang="en-US" sz="2400" b="0" i="0" dirty="0">
                        <a:solidFill>
                          <a:schemeClr val="bg2">
                            <a:lumMod val="10000"/>
                          </a:schemeClr>
                        </a:solidFill>
                        <a:effectLst/>
                      </a:endParaRPr>
                    </a:p>
                  </a:txBody>
                  <a:tcPr/>
                </a:tc>
                <a:tc>
                  <a:txBody>
                    <a:bodyPr/>
                    <a:lstStyle/>
                    <a:p>
                      <a:pPr algn="ctr" fontAlgn="t"/>
                      <a:endParaRPr lang="en-US" sz="2400">
                        <a:solidFill>
                          <a:schemeClr val="bg2">
                            <a:lumMod val="10000"/>
                          </a:schemeClr>
                        </a:solidFill>
                        <a:effectLst/>
                      </a:endParaRPr>
                    </a:p>
                    <a:p>
                      <a:pPr algn="ctr" rtl="0" fontAlgn="base"/>
                      <a:r>
                        <a:rPr lang="en-US" sz="2400">
                          <a:solidFill>
                            <a:schemeClr val="bg2">
                              <a:lumMod val="10000"/>
                            </a:schemeClr>
                          </a:solidFill>
                          <a:effectLst/>
                        </a:rPr>
                        <a:t>July 20, 2023 </a:t>
                      </a:r>
                      <a:endParaRPr lang="en-US" sz="2400" b="0" i="0">
                        <a:solidFill>
                          <a:schemeClr val="bg2">
                            <a:lumMod val="10000"/>
                          </a:schemeClr>
                        </a:solidFill>
                        <a:effectLst/>
                      </a:endParaRPr>
                    </a:p>
                  </a:txBody>
                  <a:tcPr/>
                </a:tc>
                <a:tc>
                  <a:txBody>
                    <a:bodyPr/>
                    <a:lstStyle/>
                    <a:p>
                      <a:pPr lvl="0" algn="ctr">
                        <a:buNone/>
                      </a:pPr>
                      <a:endParaRPr lang="en-US" sz="2400" dirty="0">
                        <a:solidFill>
                          <a:schemeClr val="bg2">
                            <a:lumMod val="10000"/>
                          </a:schemeClr>
                        </a:solidFill>
                        <a:effectLst/>
                      </a:endParaRPr>
                    </a:p>
                    <a:p>
                      <a:pPr lvl="0" algn="ctr">
                        <a:buNone/>
                      </a:pPr>
                      <a:r>
                        <a:rPr lang="en-US" sz="2400" dirty="0">
                          <a:solidFill>
                            <a:schemeClr val="bg2">
                              <a:lumMod val="10000"/>
                            </a:schemeClr>
                          </a:solidFill>
                          <a:effectLst/>
                        </a:rPr>
                        <a:t>September 30, 2023</a:t>
                      </a:r>
                    </a:p>
                  </a:txBody>
                  <a:tcPr/>
                </a:tc>
                <a:extLst>
                  <a:ext uri="{0D108BD9-81ED-4DB2-BD59-A6C34878D82A}">
                    <a16:rowId xmlns:a16="http://schemas.microsoft.com/office/drawing/2014/main" val="2200651136"/>
                  </a:ext>
                </a:extLst>
              </a:tr>
            </a:tbl>
          </a:graphicData>
        </a:graphic>
      </p:graphicFrame>
      <p:sp>
        <p:nvSpPr>
          <p:cNvPr id="5" name="Slide Number Placeholder 4">
            <a:extLst>
              <a:ext uri="{FF2B5EF4-FFF2-40B4-BE49-F238E27FC236}">
                <a16:creationId xmlns:a16="http://schemas.microsoft.com/office/drawing/2014/main" id="{A445FDF8-D979-47CD-955E-7EAF18E53942}"/>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2712890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5221B-BF4C-464A-9CED-45888A784D8C}"/>
              </a:ext>
            </a:extLst>
          </p:cNvPr>
          <p:cNvSpPr>
            <a:spLocks noGrp="1"/>
          </p:cNvSpPr>
          <p:nvPr>
            <p:ph type="title"/>
          </p:nvPr>
        </p:nvSpPr>
        <p:spPr/>
        <p:txBody>
          <a:bodyPr/>
          <a:lstStyle/>
          <a:p>
            <a:r>
              <a:rPr lang="en-US" dirty="0">
                <a:solidFill>
                  <a:schemeClr val="bg1"/>
                </a:solidFill>
              </a:rPr>
              <a:t>Important Dates for Quarter 3 PLIS Report</a:t>
            </a:r>
          </a:p>
        </p:txBody>
      </p:sp>
      <p:sp>
        <p:nvSpPr>
          <p:cNvPr id="3" name="Content Placeholder 2">
            <a:extLst>
              <a:ext uri="{FF2B5EF4-FFF2-40B4-BE49-F238E27FC236}">
                <a16:creationId xmlns:a16="http://schemas.microsoft.com/office/drawing/2014/main" id="{15A622EA-3227-4B49-8E94-2303E3595DDF}"/>
              </a:ext>
            </a:extLst>
          </p:cNvPr>
          <p:cNvSpPr>
            <a:spLocks noGrp="1"/>
          </p:cNvSpPr>
          <p:nvPr>
            <p:ph idx="1"/>
          </p:nvPr>
        </p:nvSpPr>
        <p:spPr>
          <a:xfrm>
            <a:off x="152400" y="1366684"/>
            <a:ext cx="11887200" cy="4694482"/>
          </a:xfrm>
        </p:spPr>
        <p:txBody>
          <a:bodyPr>
            <a:normAutofit fontScale="92500" lnSpcReduction="10000"/>
          </a:bodyPr>
          <a:lstStyle/>
          <a:p>
            <a:r>
              <a:rPr lang="en-US" sz="2800" dirty="0">
                <a:cs typeface="Arial"/>
              </a:rPr>
              <a:t>April 1 </a:t>
            </a:r>
          </a:p>
          <a:p>
            <a:pPr lvl="1"/>
            <a:r>
              <a:rPr lang="en-US" dirty="0">
                <a:cs typeface="Arial"/>
              </a:rPr>
              <a:t>Quarter 3 Submission Period Opens</a:t>
            </a:r>
          </a:p>
          <a:p>
            <a:r>
              <a:rPr lang="en-US" sz="2800" dirty="0">
                <a:cs typeface="Arial"/>
              </a:rPr>
              <a:t>April 28</a:t>
            </a:r>
          </a:p>
          <a:p>
            <a:pPr lvl="1"/>
            <a:r>
              <a:rPr lang="en-US" dirty="0">
                <a:cs typeface="Arial"/>
              </a:rPr>
              <a:t>Extended due date for submitting Quarter 3 PLIS Report</a:t>
            </a:r>
          </a:p>
          <a:p>
            <a:r>
              <a:rPr lang="en-US" sz="2800" dirty="0">
                <a:cs typeface="Arial"/>
              </a:rPr>
              <a:t>May 2 and the week of May 15; June 1 and 15 </a:t>
            </a:r>
          </a:p>
          <a:p>
            <a:pPr lvl="1"/>
            <a:r>
              <a:rPr lang="en-US" dirty="0">
                <a:cs typeface="Arial"/>
              </a:rPr>
              <a:t>Late notice emails sent to agencies who have not submitted any children on their Quarter 3 PLIS Report</a:t>
            </a:r>
          </a:p>
          <a:p>
            <a:r>
              <a:rPr lang="en-US" sz="2800" dirty="0">
                <a:cs typeface="Arial"/>
              </a:rPr>
              <a:t>June 1 and 15</a:t>
            </a:r>
          </a:p>
          <a:p>
            <a:pPr lvl="1"/>
            <a:r>
              <a:rPr lang="en-US" dirty="0">
                <a:cs typeface="Arial"/>
              </a:rPr>
              <a:t>Delinquent contractors added to withholding of apportionments list</a:t>
            </a:r>
          </a:p>
          <a:p>
            <a:r>
              <a:rPr lang="en-US" sz="2800" dirty="0">
                <a:cs typeface="Arial"/>
              </a:rPr>
              <a:t>June 30</a:t>
            </a:r>
          </a:p>
          <a:p>
            <a:pPr lvl="1"/>
            <a:r>
              <a:rPr lang="en-US" dirty="0">
                <a:cs typeface="Arial"/>
              </a:rPr>
              <a:t>Last day of submitting or revising data for Quarter 3 before lock</a:t>
            </a:r>
          </a:p>
          <a:p>
            <a:pPr marL="0" indent="0">
              <a:buNone/>
            </a:pPr>
            <a:endParaRPr lang="en-US" dirty="0"/>
          </a:p>
        </p:txBody>
      </p:sp>
      <p:sp>
        <p:nvSpPr>
          <p:cNvPr id="4" name="Slide Number Placeholder 3">
            <a:extLst>
              <a:ext uri="{FF2B5EF4-FFF2-40B4-BE49-F238E27FC236}">
                <a16:creationId xmlns:a16="http://schemas.microsoft.com/office/drawing/2014/main" id="{F3F219E0-2CE2-426F-8AA0-A3EF1F9A8D8F}"/>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78176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663AF-EEC4-4277-A1AA-8AB091C85264}"/>
              </a:ext>
            </a:extLst>
          </p:cNvPr>
          <p:cNvSpPr>
            <a:spLocks noGrp="1"/>
          </p:cNvSpPr>
          <p:nvPr>
            <p:ph type="title"/>
          </p:nvPr>
        </p:nvSpPr>
        <p:spPr/>
        <p:txBody>
          <a:bodyPr/>
          <a:lstStyle/>
          <a:p>
            <a:r>
              <a:rPr lang="en-US" dirty="0">
                <a:solidFill>
                  <a:schemeClr val="bg1"/>
                </a:solidFill>
              </a:rPr>
              <a:t>New PLIS Report Fields: Teacher Designation</a:t>
            </a:r>
          </a:p>
        </p:txBody>
      </p:sp>
      <p:sp>
        <p:nvSpPr>
          <p:cNvPr id="3" name="Content Placeholder 2">
            <a:extLst>
              <a:ext uri="{FF2B5EF4-FFF2-40B4-BE49-F238E27FC236}">
                <a16:creationId xmlns:a16="http://schemas.microsoft.com/office/drawing/2014/main" id="{90EB6C97-F5CC-4650-9AD8-73175207D893}"/>
              </a:ext>
            </a:extLst>
          </p:cNvPr>
          <p:cNvSpPr>
            <a:spLocks noGrp="1"/>
          </p:cNvSpPr>
          <p:nvPr>
            <p:ph idx="1"/>
          </p:nvPr>
        </p:nvSpPr>
        <p:spPr>
          <a:xfrm>
            <a:off x="152400" y="1579308"/>
            <a:ext cx="11887200" cy="4422866"/>
          </a:xfrm>
        </p:spPr>
        <p:txBody>
          <a:bodyPr/>
          <a:lstStyle/>
          <a:p>
            <a:r>
              <a:rPr lang="en-US" dirty="0">
                <a:cs typeface="Arial"/>
              </a:rPr>
              <a:t>DLL Teacher Designated Field (New)</a:t>
            </a:r>
          </a:p>
          <a:p>
            <a:pPr lvl="1"/>
            <a:r>
              <a:rPr lang="en-US" dirty="0">
                <a:cs typeface="Arial"/>
              </a:rPr>
              <a:t>Indicates that the child's teacher was the one who designated the child as a Dual Language Learner</a:t>
            </a:r>
          </a:p>
          <a:p>
            <a:pPr lvl="1"/>
            <a:r>
              <a:rPr lang="en-US" dirty="0">
                <a:cs typeface="Arial"/>
              </a:rPr>
              <a:t>This field is </a:t>
            </a:r>
            <a:r>
              <a:rPr lang="en-US" b="1" dirty="0">
                <a:cs typeface="Arial"/>
              </a:rPr>
              <a:t>only</a:t>
            </a:r>
            <a:r>
              <a:rPr lang="en-US" dirty="0">
                <a:cs typeface="Arial"/>
              </a:rPr>
              <a:t> for children who are indicated as Dual Language Learners</a:t>
            </a:r>
          </a:p>
          <a:p>
            <a:r>
              <a:rPr lang="en-US" dirty="0">
                <a:cs typeface="Arial"/>
              </a:rPr>
              <a:t>Possible responses (if DLL is "Yes")</a:t>
            </a:r>
          </a:p>
          <a:p>
            <a:pPr lvl="1"/>
            <a:r>
              <a:rPr lang="en-US" dirty="0">
                <a:cs typeface="Arial"/>
              </a:rPr>
              <a:t>"Yes" = Teacher designated the child as a DLL</a:t>
            </a:r>
          </a:p>
          <a:p>
            <a:pPr lvl="1"/>
            <a:r>
              <a:rPr lang="en-US" dirty="0">
                <a:cs typeface="Arial"/>
              </a:rPr>
              <a:t>"No" = Teacher did not designate the child as a DLL or child was designated as a DLL based on responses in the Family Language Instrument</a:t>
            </a:r>
          </a:p>
          <a:p>
            <a:pPr marL="0" indent="0">
              <a:buNone/>
            </a:pPr>
            <a:endParaRPr lang="en-US" dirty="0"/>
          </a:p>
        </p:txBody>
      </p:sp>
      <p:sp>
        <p:nvSpPr>
          <p:cNvPr id="4" name="Slide Number Placeholder 3">
            <a:extLst>
              <a:ext uri="{FF2B5EF4-FFF2-40B4-BE49-F238E27FC236}">
                <a16:creationId xmlns:a16="http://schemas.microsoft.com/office/drawing/2014/main" id="{4D2968ED-25A8-46E0-882C-57290ED05C98}"/>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2804998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B6B8F-5A2D-4F0D-87AC-6299CF5753CA}"/>
              </a:ext>
            </a:extLst>
          </p:cNvPr>
          <p:cNvSpPr>
            <a:spLocks noGrp="1"/>
          </p:cNvSpPr>
          <p:nvPr>
            <p:ph type="title"/>
          </p:nvPr>
        </p:nvSpPr>
        <p:spPr/>
        <p:txBody>
          <a:bodyPr/>
          <a:lstStyle/>
          <a:p>
            <a:r>
              <a:rPr lang="en-US" dirty="0">
                <a:solidFill>
                  <a:schemeClr val="bg1"/>
                </a:solidFill>
              </a:rPr>
              <a:t>New PLIS Report Fields:</a:t>
            </a:r>
            <a:br>
              <a:rPr lang="en-US" dirty="0">
                <a:solidFill>
                  <a:schemeClr val="bg1"/>
                </a:solidFill>
              </a:rPr>
            </a:br>
            <a:r>
              <a:rPr lang="en-US" dirty="0">
                <a:solidFill>
                  <a:schemeClr val="bg1"/>
                </a:solidFill>
              </a:rPr>
              <a:t> Site Address Information (1)</a:t>
            </a:r>
          </a:p>
        </p:txBody>
      </p:sp>
      <p:sp>
        <p:nvSpPr>
          <p:cNvPr id="3" name="Content Placeholder 2">
            <a:extLst>
              <a:ext uri="{FF2B5EF4-FFF2-40B4-BE49-F238E27FC236}">
                <a16:creationId xmlns:a16="http://schemas.microsoft.com/office/drawing/2014/main" id="{AE7E7455-3657-4510-B135-A1B5A21FA2E1}"/>
              </a:ext>
            </a:extLst>
          </p:cNvPr>
          <p:cNvSpPr>
            <a:spLocks noGrp="1"/>
          </p:cNvSpPr>
          <p:nvPr>
            <p:ph idx="1"/>
          </p:nvPr>
        </p:nvSpPr>
        <p:spPr/>
        <p:txBody>
          <a:bodyPr/>
          <a:lstStyle/>
          <a:p>
            <a:r>
              <a:rPr lang="en-US" dirty="0">
                <a:cs typeface="Arial"/>
              </a:rPr>
              <a:t>Site Address Information (New)</a:t>
            </a:r>
          </a:p>
          <a:p>
            <a:r>
              <a:rPr lang="en-US" dirty="0">
                <a:ea typeface="+mn-lt"/>
                <a:cs typeface="+mn-lt"/>
              </a:rPr>
              <a:t>Required only if a site does not have a license number or Local Educational Agency (LEA) County-District-School (CDS) code.</a:t>
            </a:r>
            <a:r>
              <a:rPr lang="en-US" sz="2400" dirty="0">
                <a:ea typeface="+mn-lt"/>
                <a:cs typeface="+mn-lt"/>
              </a:rPr>
              <a:t> </a:t>
            </a:r>
          </a:p>
          <a:p>
            <a:r>
              <a:rPr lang="en-US" dirty="0">
                <a:ea typeface="+mn-lt"/>
                <a:cs typeface="+mn-lt"/>
              </a:rPr>
              <a:t>Site Address Subfields</a:t>
            </a:r>
          </a:p>
          <a:p>
            <a:pPr lvl="1"/>
            <a:r>
              <a:rPr lang="en-US" dirty="0">
                <a:ea typeface="+mn-lt"/>
                <a:cs typeface="+mn-lt"/>
              </a:rPr>
              <a:t>Address 1: The main street address where the site is located; this address must be the physical street address where the child receives services.</a:t>
            </a:r>
          </a:p>
          <a:p>
            <a:pPr lvl="1"/>
            <a:r>
              <a:rPr lang="en-US" dirty="0">
                <a:ea typeface="+mn-lt"/>
                <a:cs typeface="+mn-lt"/>
              </a:rPr>
              <a:t>Address 2: The unit, apartment, suite, or space number of the main address, if needed. Optional field.</a:t>
            </a:r>
          </a:p>
          <a:p>
            <a:pPr marL="0" indent="0">
              <a:buNone/>
            </a:pPr>
            <a:endParaRPr lang="en-US" dirty="0"/>
          </a:p>
        </p:txBody>
      </p:sp>
      <p:sp>
        <p:nvSpPr>
          <p:cNvPr id="4" name="Slide Number Placeholder 3">
            <a:extLst>
              <a:ext uri="{FF2B5EF4-FFF2-40B4-BE49-F238E27FC236}">
                <a16:creationId xmlns:a16="http://schemas.microsoft.com/office/drawing/2014/main" id="{69A64725-E513-4259-B05F-8B80B528AE63}"/>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863528627"/>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CDE Set 1">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CDE Set 1">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CDE Set 8">
  <a:themeElements>
    <a:clrScheme name="Custom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CDE Set 1">
  <a:themeElements>
    <a:clrScheme name="Custom 3">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E1E180"/>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2153</Words>
  <Application>Microsoft Office PowerPoint</Application>
  <PresentationFormat>Widescreen</PresentationFormat>
  <Paragraphs>232</Paragraphs>
  <Slides>27</Slides>
  <Notes>6</Notes>
  <HiddenSlides>0</HiddenSlides>
  <MMClips>0</MMClips>
  <ScaleCrop>false</ScaleCrop>
  <HeadingPairs>
    <vt:vector size="6" baseType="variant">
      <vt:variant>
        <vt:lpstr>Fonts Used</vt:lpstr>
      </vt:variant>
      <vt:variant>
        <vt:i4>5</vt:i4>
      </vt:variant>
      <vt:variant>
        <vt:lpstr>Theme</vt:lpstr>
      </vt:variant>
      <vt:variant>
        <vt:i4>12</vt:i4>
      </vt:variant>
      <vt:variant>
        <vt:lpstr>Slide Titles</vt:lpstr>
      </vt:variant>
      <vt:variant>
        <vt:i4>27</vt:i4>
      </vt:variant>
    </vt:vector>
  </HeadingPairs>
  <TitlesOfParts>
    <vt:vector size="44" baseType="lpstr">
      <vt:lpstr>Arial</vt:lpstr>
      <vt:lpstr>Calibri</vt:lpstr>
      <vt:lpstr>Cambria</vt:lpstr>
      <vt:lpstr>Courier New</vt:lpstr>
      <vt:lpstr>Wingdings</vt:lpstr>
      <vt:lpstr>CDE Set 1</vt:lpstr>
      <vt:lpstr>CDE Set 2</vt:lpstr>
      <vt:lpstr>CDE Set 3</vt:lpstr>
      <vt:lpstr>CDE Set 4</vt:lpstr>
      <vt:lpstr>CDE Set 5</vt:lpstr>
      <vt:lpstr>CDE Set 6</vt:lpstr>
      <vt:lpstr>CDE Set 7</vt:lpstr>
      <vt:lpstr>CDE Set 8</vt:lpstr>
      <vt:lpstr>CDE Set 1</vt:lpstr>
      <vt:lpstr>CDE Set 1</vt:lpstr>
      <vt:lpstr>CDE Set 1</vt:lpstr>
      <vt:lpstr>CDE Set 1</vt:lpstr>
      <vt:lpstr>Data Reporting Dual Language Learners in California State Preschool Programs</vt:lpstr>
      <vt:lpstr>Webinar Overview</vt:lpstr>
      <vt:lpstr>Preschool Dual Language Learners MB  Data Collection</vt:lpstr>
      <vt:lpstr>Preschool Language Information System (PLIS) Overview</vt:lpstr>
      <vt:lpstr>PLIS Data Reporting Instructions</vt:lpstr>
      <vt:lpstr>PLIS Reporting Schedule</vt:lpstr>
      <vt:lpstr>Important Dates for Quarter 3 PLIS Report</vt:lpstr>
      <vt:lpstr>New PLIS Report Fields: Teacher Designation</vt:lpstr>
      <vt:lpstr>New PLIS Report Fields:  Site Address Information (1)</vt:lpstr>
      <vt:lpstr>New PLIS Report Fields:  Site Address Information (2)</vt:lpstr>
      <vt:lpstr>Updated PLIS Report Fields: Head-of-Household</vt:lpstr>
      <vt:lpstr>Common PLIS Reporting  Electronic File Errors (1)</vt:lpstr>
      <vt:lpstr>Common PLIS Reporting  Electronic File Errors (2)</vt:lpstr>
      <vt:lpstr>Common PLIS Reporting  Electronic File Errors (3)</vt:lpstr>
      <vt:lpstr>Common PLIS Reporting  Electronic File Errors (4)</vt:lpstr>
      <vt:lpstr>PLIS Frequently Asked Questions (FAQs)</vt:lpstr>
      <vt:lpstr>PLIS FAQs (2)</vt:lpstr>
      <vt:lpstr>PLIS FAQs (3)</vt:lpstr>
      <vt:lpstr>PLIS FAQs (4)</vt:lpstr>
      <vt:lpstr>PLIS FAQs (5)</vt:lpstr>
      <vt:lpstr>PLIS FAQs (6)</vt:lpstr>
      <vt:lpstr>Important Reminders!</vt:lpstr>
      <vt:lpstr>PLIS Q&amp;A</vt:lpstr>
      <vt:lpstr>Upcoming Webinars</vt:lpstr>
      <vt:lpstr>Thank you!</vt:lpstr>
      <vt:lpstr>Resources</vt:lpstr>
      <vt:lpstr>PLIS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Dual Language Learner Webinar Series Part Two - Contractor Information (CA Dept of Education)</dc:title>
  <dc:subject>Resources on Supporting Dual Language Learners in California State Preschool Programs.</dc:subject>
  <dc:creator/>
  <cp:lastModifiedBy/>
  <cp:revision>1</cp:revision>
  <dcterms:created xsi:type="dcterms:W3CDTF">2025-04-07T21:21:12Z</dcterms:created>
  <dcterms:modified xsi:type="dcterms:W3CDTF">2025-04-07T21:23:04Z</dcterms:modified>
</cp:coreProperties>
</file>