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8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9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10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11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6" r:id="rId1"/>
    <p:sldMasterId id="2147483693" r:id="rId2"/>
    <p:sldMasterId id="2147483659" r:id="rId3"/>
    <p:sldMasterId id="2147483648" r:id="rId4"/>
    <p:sldMasterId id="2147483664" r:id="rId5"/>
    <p:sldMasterId id="2147483671" r:id="rId6"/>
    <p:sldMasterId id="2147483676" r:id="rId7"/>
    <p:sldMasterId id="2147483681" r:id="rId8"/>
    <p:sldMasterId id="2147483654" r:id="rId9"/>
    <p:sldMasterId id="2147483737" r:id="rId10"/>
    <p:sldMasterId id="2147483739" r:id="rId11"/>
    <p:sldMasterId id="2147483738" r:id="rId12"/>
  </p:sldMasterIdLst>
  <p:notesMasterIdLst>
    <p:notesMasterId r:id="rId26"/>
  </p:notesMasterIdLst>
  <p:handoutMasterIdLst>
    <p:handoutMasterId r:id="rId27"/>
  </p:handoutMasterIdLst>
  <p:sldIdLst>
    <p:sldId id="519" r:id="rId13"/>
    <p:sldId id="594" r:id="rId14"/>
    <p:sldId id="521" r:id="rId15"/>
    <p:sldId id="595" r:id="rId16"/>
    <p:sldId id="587" r:id="rId17"/>
    <p:sldId id="593" r:id="rId18"/>
    <p:sldId id="589" r:id="rId19"/>
    <p:sldId id="591" r:id="rId20"/>
    <p:sldId id="590" r:id="rId21"/>
    <p:sldId id="592" r:id="rId22"/>
    <p:sldId id="588" r:id="rId23"/>
    <p:sldId id="577" r:id="rId24"/>
    <p:sldId id="531" r:id="rId25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80FF80"/>
    <a:srgbClr val="0C4A6D"/>
    <a:srgbClr val="99FF66"/>
    <a:srgbClr val="99FF33"/>
    <a:srgbClr val="66FF33"/>
    <a:srgbClr val="0000FF"/>
    <a:srgbClr val="CCFF66"/>
    <a:srgbClr val="FFFF66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3BF74F-E431-97CE-F8EB-AC3933DD3214}" v="425" dt="2023-06-28T23:41:32.153"/>
    <p1510:client id="{32C7BE1A-431D-448B-2613-2812C3442CE6}" v="1" dt="2023-07-05T17:04:38.060"/>
    <p1510:client id="{3607D27D-4636-D719-CF3D-B52FFB5B95C3}" v="240" dt="2023-07-02T17:45:17.078"/>
    <p1510:client id="{4870A425-6EB7-61DD-D10C-96114DB2076A}" v="171" dt="2023-06-29T23:40:21.621"/>
    <p1510:client id="{6A277A8F-947F-C77A-C546-BF0FE0965FB1}" v="315" dt="2023-07-01T00:17:41.014"/>
    <p1510:client id="{816770B4-20BD-2B45-04FD-A177A5467957}" v="3" dt="2023-07-05T15:24:16.580"/>
    <p1510:client id="{838E8CC9-4937-6F74-3456-03F1FCBEF740}" v="13" dt="2023-07-05T16:51:46.803"/>
    <p1510:client id="{89A220E3-1FBB-02EE-F21F-2A39D27FF9EB}" v="7" dt="2023-07-05T16:51:08.961"/>
    <p1510:client id="{8E979B53-A75B-D4FA-7B00-FF1269980C3B}" v="86" dt="2023-06-27T20:09:59.029"/>
    <p1510:client id="{8FF889F4-745E-4EB9-9C02-048750AB9A5B}" v="469" dt="2023-06-27T23:55:06.803"/>
    <p1510:client id="{B7E5F588-DE9C-D409-6969-4DD6CEDE6EC8}" v="163" dt="2023-06-28T19:53:20.533"/>
    <p1510:client id="{EC4EEDB1-2A93-6B01-593F-9710F47B5990}" v="3" dt="2023-06-29T20:33:53.212"/>
    <p1510:client id="{EFCA5510-71DB-B2F3-0FBC-C72503EB316D}" v="13" dt="2023-07-03T19:28:30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microsoft.com/office/2018/10/relationships/authors" Target="author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5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5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4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4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5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5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0463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2" tIns="46552" rIns="93102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6"/>
            <a:ext cx="5603240" cy="3657958"/>
          </a:xfrm>
          <a:prstGeom prst="rect">
            <a:avLst/>
          </a:prstGeom>
        </p:spPr>
        <p:txBody>
          <a:bodyPr vert="horz" lIns="93102" tIns="46552" rIns="93102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4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4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8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4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90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3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29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8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42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6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1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17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8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C063-05E6-4B81-9F11-8D88327370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10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2F62-2E1A-415E-8588-0D10ECAD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3B0444-9EC7-4457-9BF5-9298D13FA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838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60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7157-E2D8-4A79-B927-A9CF00A4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35E358-2197-48B2-9A26-4B6D1F40DA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9400" y="18399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0157CF-C48E-48AD-8925-20983337A9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24350" y="1839913"/>
            <a:ext cx="284003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5AE4EE2-60BD-4146-90ED-AD7B882E4F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89912" y="19923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60ECB-197D-4597-B97F-D5D29B0131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D07944D-C9BC-4802-887A-2451CC20832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9094" y="3830881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8764562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323-0A4B-4291-A37F-4135FE20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34D7B9-365F-4C6A-B80F-15C87BBCF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07E85D-F070-4B7F-9FE4-CDAEB177F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7919" y="1714500"/>
            <a:ext cx="5003311" cy="228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B35A39-33A5-4793-8D4D-18E01C3254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02350" y="1749425"/>
            <a:ext cx="5476875" cy="2462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7DBBE6-0E4C-4A49-A93B-C4312111E2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9375" y="4343400"/>
            <a:ext cx="6076950" cy="1952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27544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C063-05E6-4B81-9F11-8D88327370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107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2F62-2E1A-415E-8588-0D10ECAD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3B0444-9EC7-4457-9BF5-9298D13FA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8384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607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2D13CA-4EE1-4AEB-8DF1-98656C143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627AA6-F28E-4E07-9FB1-B47D85C7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09085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400" y="1638300"/>
            <a:ext cx="11887200" cy="46507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 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090D4-DC51-40B7-8CEE-30FBE743A2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27AA6-F28E-4E07-9FB1-B47D85C7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4455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650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57F-1FCF-4D34-ADD9-8414F6777B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27AA6-F28E-4E07-9FB1-B47D85C7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94577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BB6A88-46B3-4785-A181-8616E8D0D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27AA6-F28E-4E07-9FB1-B47D85C7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147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2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6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21" y="3900878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3"/>
            <a:ext cx="8477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CALIFORNIA DEPARTMENT OF EDUCATION</a:t>
            </a: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45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65E07-2A58-432E-BFE3-168CBC3B5A3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14475" y="1628354"/>
            <a:ext cx="10463213" cy="3191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552651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2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/>
            <a:fld id="{432ED76D-8188-4B28-B316-CD85396F47B0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 defTabSz="685800"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6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6424610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5858863"/>
      </p:ext>
    </p:extLst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  <p:hf hd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3720822"/>
      </p:ext>
    </p:extLst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8797022"/>
      </p:ext>
    </p:extLst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  <p:hf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992876"/>
      </p:ext>
    </p:extLst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  <p:hf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  <p:hf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9737822"/>
      </p:ext>
    </p:extLst>
  </p:cSld>
  <p:clrMapOvr>
    <a:masterClrMapping/>
  </p:clrMapOvr>
  <p:hf hd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  <p:hf hd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  <p:hf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  <p:hf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20" y="182881"/>
            <a:ext cx="11680022" cy="147828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EE983-71A8-42AF-8B02-DF032CB2DD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14475" y="1800225"/>
            <a:ext cx="9260205" cy="3136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  <p:hf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28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4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  <p:hf hd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A3769-9C0F-4F8D-A4FD-1D00A03775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209AE68-C82E-40D7-A973-6A63226927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0034539"/>
      </p:ext>
    </p:extLst>
  </p:cSld>
  <p:clrMapOvr>
    <a:masterClrMapping/>
  </p:clrMapOvr>
  <p:hf hd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  <p:hf hd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  <p:hf hd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  <p:hf hd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  <p:hf hd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  <p:hf hd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and Content 3">
  <p:cSld name="2_Title and Content 3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11037977" y="4488954"/>
            <a:ext cx="1151255" cy="2369185"/>
          </a:xfrm>
          <a:custGeom>
            <a:avLst/>
            <a:gdLst/>
            <a:ahLst/>
            <a:cxnLst/>
            <a:rect l="l" t="t" r="r" b="b"/>
            <a:pathLst>
              <a:path w="1151254" h="2369184" extrusionOk="0">
                <a:moveTo>
                  <a:pt x="1150975" y="0"/>
                </a:moveTo>
                <a:lnTo>
                  <a:pt x="0" y="2369045"/>
                </a:lnTo>
                <a:lnTo>
                  <a:pt x="1150975" y="2369045"/>
                </a:lnTo>
                <a:lnTo>
                  <a:pt x="1150975" y="0"/>
                </a:lnTo>
                <a:close/>
              </a:path>
            </a:pathLst>
          </a:custGeom>
          <a:solidFill>
            <a:srgbClr val="386EA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80152" y="603169"/>
            <a:ext cx="10035447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200" b="1" i="0">
                <a:solidFill>
                  <a:srgbClr val="386EA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479425" y="1527605"/>
            <a:ext cx="10036174" cy="4053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2">
            <a:alphaModFix/>
          </a:blip>
          <a:srcRect r="42999" b="-301"/>
          <a:stretch/>
        </p:blipFill>
        <p:spPr>
          <a:xfrm>
            <a:off x="480152" y="5926166"/>
            <a:ext cx="3504597" cy="523033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3740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A3769-9C0F-4F8D-A4FD-1D00A03775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209AE68-C82E-40D7-A973-6A63226927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3843892"/>
      </p:ext>
    </p:extLst>
  </p:cSld>
  <p:clrMapOvr>
    <a:masterClrMapping/>
  </p:clrMapOvr>
  <p:hf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7157-E2D8-4A79-B927-A9CF00A4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35E358-2197-48B2-9A26-4B6D1F40DA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9400" y="18399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0157CF-C48E-48AD-8925-20983337A9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24350" y="1839913"/>
            <a:ext cx="284003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5AE4EE2-60BD-4146-90ED-AD7B882E4F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89912" y="19923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60ECB-197D-4597-B97F-D5D29B0131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D07944D-C9BC-4802-887A-2451CC20832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9094" y="3830881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8764562"/>
      </p:ext>
    </p:extLst>
  </p:cSld>
  <p:clrMapOvr>
    <a:masterClrMapping/>
  </p:clrMapOvr>
  <p:hf hd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  <p:hf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  <p:hf hd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  <p:hf hd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Google Shape;40;p5">
            <a:extLst>
              <a:ext uri="{FF2B5EF4-FFF2-40B4-BE49-F238E27FC236}">
                <a16:creationId xmlns:a16="http://schemas.microsoft.com/office/drawing/2014/main" id="{BD089685-8E3D-4FD0-8556-D9F8CF86050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  <p:hf hd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Google Shape;40;p5">
            <a:extLst>
              <a:ext uri="{FF2B5EF4-FFF2-40B4-BE49-F238E27FC236}">
                <a16:creationId xmlns:a16="http://schemas.microsoft.com/office/drawing/2014/main" id="{9FD6E66A-D84D-45A9-93BA-C134ECF80DD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323-0A4B-4291-A37F-4135FE20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34D7B9-365F-4C6A-B80F-15C87BBCF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07E85D-F070-4B7F-9FE4-CDAEB177F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7919" y="1714500"/>
            <a:ext cx="5003311" cy="228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B35A39-33A5-4793-8D4D-18E01C3254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02350" y="1749425"/>
            <a:ext cx="5476875" cy="2462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7DBBE6-0E4C-4A49-A93B-C4312111E2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9375" y="4343400"/>
            <a:ext cx="6076950" cy="1952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275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6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1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72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5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5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1"/>
            <a:ext cx="11887200" cy="4488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94452-BD1E-480D-83DF-78B1FFBA8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309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2" r:id="rId5"/>
    <p:sldLayoutId id="2147483773" r:id="rId6"/>
    <p:sldLayoutId id="2147483774" r:id="rId7"/>
    <p:sldLayoutId id="2147483779" r:id="rId8"/>
    <p:sldLayoutId id="2147483766" r:id="rId9"/>
    <p:sldLayoutId id="2147483780" r:id="rId10"/>
    <p:sldLayoutId id="2147483767" r:id="rId11"/>
    <p:sldLayoutId id="2147483771" r:id="rId12"/>
    <p:sldLayoutId id="2147483781" r:id="rId13"/>
    <p:sldLayoutId id="2147483753" r:id="rId14"/>
    <p:sldLayoutId id="2147483687" r:id="rId15"/>
    <p:sldLayoutId id="2147483752" r:id="rId16"/>
    <p:sldLayoutId id="2147483688" r:id="rId17"/>
    <p:sldLayoutId id="2147483689" r:id="rId18"/>
    <p:sldLayoutId id="2147483745" r:id="rId19"/>
    <p:sldLayoutId id="2147483746" r:id="rId20"/>
    <p:sldLayoutId id="2147483751" r:id="rId21"/>
    <p:sldLayoutId id="2147483703" r:id="rId22"/>
    <p:sldLayoutId id="2147483690" r:id="rId23"/>
    <p:sldLayoutId id="2147483736" r:id="rId24"/>
    <p:sldLayoutId id="2147483691" r:id="rId25"/>
    <p:sldLayoutId id="2147483744" r:id="rId26"/>
    <p:sldLayoutId id="2147483692" r:id="rId2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99FF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710" r:id="rId5"/>
    <p:sldLayoutId id="2147483722" r:id="rId6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1" r:id="rId3"/>
    <p:sldLayoutId id="2147483740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Google Shape;40;p5">
            <a:extLst>
              <a:ext uri="{FF2B5EF4-FFF2-40B4-BE49-F238E27FC236}">
                <a16:creationId xmlns:a16="http://schemas.microsoft.com/office/drawing/2014/main" id="{BB33C76D-A160-4E3E-9140-EE2DE7105F15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4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 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2D152-6EF6-4B00-A676-C86DE6C6E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43627AA6-F28E-4E07-9FB1-B47D85C7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3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700" r:id="rId6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99FF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6" r:id="rId2"/>
    <p:sldLayoutId id="2147483667" r:id="rId3"/>
    <p:sldLayoutId id="2147483668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96400" y="6309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04" r:id="rId4"/>
    <p:sldLayoutId id="2147483727" r:id="rId5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cde.ca.gov/pli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hyperlink" Target="mailto:PLIS@cde.ca.gov" TargetMode="External"/><Relationship Id="rId4" Type="http://schemas.openxmlformats.org/officeDocument/2006/relationships/hyperlink" Target="https://www.cde.ca.gov/sp/cd/ci/plissupportlanding.as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F3EB5-52DB-3A87-4E5A-8BF18FC65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812" y="608921"/>
            <a:ext cx="11636368" cy="132961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  <a:cs typeface="Arial"/>
              </a:rPr>
              <a:t>Preschool Language Information System (PLIS) 2022-23 Quarter 4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EDB00-97B2-E5B2-FB4A-CF57994B5B1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99692" y="2622138"/>
            <a:ext cx="10123488" cy="31718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ea typeface="+mn-lt"/>
                <a:cs typeface="+mn-lt"/>
              </a:rPr>
              <a:t>Early Education Division (EED)</a:t>
            </a:r>
          </a:p>
          <a:p>
            <a:pPr marL="0" indent="0" algn="ctr">
              <a:buNone/>
            </a:pPr>
            <a:endParaRPr lang="en-US" sz="3600" b="1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3600" b="1" dirty="0">
                <a:ea typeface="+mn-lt"/>
                <a:cs typeface="+mn-lt"/>
              </a:rPr>
              <a:t>Date: July 5, 2023</a:t>
            </a:r>
            <a:endParaRPr lang="en-US" sz="3600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3600" b="1" dirty="0">
                <a:ea typeface="+mn-lt"/>
                <a:cs typeface="+mn-lt"/>
              </a:rPr>
              <a:t>Time: 10:00-11:30 a.m.</a:t>
            </a:r>
            <a:endParaRPr lang="en-US" sz="36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1524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8C352-F5A0-CCB0-5C1C-1B2A8B3A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Arial"/>
              </a:rPr>
              <a:t>PLIS to 801A-CDMIS Data Crosswalk Updates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902B5-2295-E044-3454-543C463F4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Most-Used Language (no longer linked to Primary Language)</a:t>
            </a:r>
            <a:endParaRPr lang="en-US" dirty="0"/>
          </a:p>
          <a:p>
            <a:pPr lvl="1"/>
            <a:r>
              <a:rPr lang="en-US" dirty="0">
                <a:solidFill>
                  <a:srgbClr val="FFFFFF"/>
                </a:solidFill>
                <a:cs typeface="Arial"/>
              </a:rPr>
              <a:t>Previously linked to "Child's Primary Language" in 801A</a:t>
            </a:r>
          </a:p>
          <a:p>
            <a:pPr lvl="1"/>
            <a:r>
              <a:rPr lang="en-US" dirty="0">
                <a:solidFill>
                  <a:srgbClr val="FFFFFF"/>
                </a:solidFill>
                <a:cs typeface="Arial"/>
              </a:rPr>
              <a:t>Now should reflect the language spoken the most overall, as seen in Question #6 in the Family Language and Interest Interview</a:t>
            </a:r>
          </a:p>
          <a:p>
            <a:pPr lvl="1"/>
            <a:r>
              <a:rPr lang="en-US" dirty="0">
                <a:solidFill>
                  <a:srgbClr val="FFFFFF"/>
                </a:solidFill>
                <a:cs typeface="Arial"/>
              </a:rPr>
              <a:t>Incorrect: "Child's Primary Language field" in the 801A</a:t>
            </a:r>
          </a:p>
          <a:p>
            <a:pPr lvl="1"/>
            <a:r>
              <a:rPr lang="en-US" dirty="0">
                <a:solidFill>
                  <a:srgbClr val="FFFFFF"/>
                </a:solidFill>
                <a:cs typeface="Arial"/>
              </a:rPr>
              <a:t>Correct: Family Language and Interest Interview Question 6: Which language does your child speak the most overall?</a:t>
            </a:r>
            <a:endParaRPr lang="en-US" dirty="0">
              <a:cs typeface="Arial"/>
            </a:endParaRPr>
          </a:p>
          <a:p>
            <a:pPr lvl="1"/>
            <a:r>
              <a:rPr lang="en-US" dirty="0">
                <a:solidFill>
                  <a:srgbClr val="FFFFFF"/>
                </a:solidFill>
                <a:cs typeface="Arial"/>
              </a:rPr>
              <a:t>Field still required if Dual Language Learner (DLL) Field is Yes/"Y"</a:t>
            </a:r>
          </a:p>
        </p:txBody>
      </p:sp>
    </p:spTree>
    <p:extLst>
      <p:ext uri="{BB962C8B-B14F-4D97-AF65-F5344CB8AC3E}">
        <p14:creationId xmlns:p14="http://schemas.microsoft.com/office/powerpoint/2010/main" val="3371383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C6F8B-E463-FA13-9A8B-498E042B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Arial"/>
              </a:rPr>
              <a:t>Important Reminders!</a:t>
            </a:r>
            <a:br>
              <a:rPr lang="en-US">
                <a:cs typeface="Arial"/>
              </a:rPr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C145D-C45F-4B96-3E56-C91EE9C4E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92955"/>
            <a:ext cx="11887200" cy="501590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Please submit your Quarter 4 PLIS Report by July 20th, and ensure your report is fully accurate by September 30th</a:t>
            </a:r>
            <a:endParaRPr lang="en-US" dirty="0"/>
          </a:p>
          <a:p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While you are enrolling new students for the 2023-24 school year, ensure you are conducting the Family Language Instrument for all families (unless they are TK/K and have the Home Language Survey).</a:t>
            </a:r>
          </a:p>
          <a:p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Ensure that children identified as DLL on the Family Language Instrument are also assessed with the Family Language and Interest Interview</a:t>
            </a:r>
          </a:p>
        </p:txBody>
      </p:sp>
    </p:spTree>
    <p:extLst>
      <p:ext uri="{BB962C8B-B14F-4D97-AF65-F5344CB8AC3E}">
        <p14:creationId xmlns:p14="http://schemas.microsoft.com/office/powerpoint/2010/main" val="653385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7C5EB-ED72-5E05-BC2C-EB7968921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751" y="2516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  <a:cs typeface="Arial"/>
              </a:rPr>
              <a:t>PLIS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8C273-192E-A35D-89D9-A35DA7443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1" y="976471"/>
            <a:ext cx="11887200" cy="527113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>
              <a:cs typeface="Arial"/>
            </a:endParaRPr>
          </a:p>
          <a:p>
            <a:r>
              <a:rPr lang="en-US" sz="3600" dirty="0">
                <a:cs typeface="Arial"/>
              </a:rPr>
              <a:t>Preschool Language Information System (PLIS) Site: </a:t>
            </a:r>
            <a:r>
              <a:rPr lang="en-US" sz="3600" dirty="0">
                <a:ea typeface="+mn-lt"/>
                <a:cs typeface="+mn-lt"/>
                <a:hlinkClick r:id="rId3" tooltip="PLIS Site"/>
              </a:rPr>
              <a:t>https://www3.cde.ca.gov/plis</a:t>
            </a:r>
            <a:endParaRPr lang="en-US" dirty="0">
              <a:cs typeface="Arial" panose="020B0604020202020204"/>
            </a:endParaRPr>
          </a:p>
          <a:p>
            <a:r>
              <a:rPr lang="en-US" sz="3600" dirty="0">
                <a:cs typeface="Arial"/>
              </a:rPr>
              <a:t>Preschool Language Information System (PLIS) Landing Page: </a:t>
            </a:r>
            <a:r>
              <a:rPr lang="en-US" sz="3600" dirty="0">
                <a:ea typeface="+mn-lt"/>
                <a:cs typeface="+mn-lt"/>
                <a:hlinkClick r:id="rId4" tooltip="PLIS Support Landing Page"/>
              </a:rPr>
              <a:t>https://www.cde.ca.gov/sp/cd/ci/plissupportlanding.asp</a:t>
            </a:r>
            <a:endParaRPr lang="en-US" sz="3600" dirty="0">
              <a:ea typeface="+mn-lt"/>
              <a:cs typeface="+mn-lt"/>
            </a:endParaRPr>
          </a:p>
          <a:p>
            <a:r>
              <a:rPr lang="en-US" sz="3600" dirty="0">
                <a:ea typeface="+mn-lt"/>
                <a:cs typeface="+mn-lt"/>
              </a:rPr>
              <a:t>PLIS Email Support Inbox: </a:t>
            </a:r>
            <a:r>
              <a:rPr lang="en-US" sz="3600" dirty="0">
                <a:ea typeface="+mn-lt"/>
                <a:cs typeface="+mn-lt"/>
                <a:hlinkClick r:id="rId5"/>
              </a:rPr>
              <a:t>PLIS@cde.ca.gov</a:t>
            </a:r>
            <a:endParaRPr lang="en-US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43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07F6-86D8-49A7-A2B3-B6853421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Arial"/>
              </a:rPr>
              <a:t>Thank you!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80786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4B7C0-20F4-5F48-85C3-00D6553B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cs typeface="Arial"/>
              </a:rPr>
              <a:t>Webinar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9E6F3-B0A9-33A0-200C-21ECD9B1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500" dirty="0">
                <a:cs typeface="Arial"/>
              </a:rPr>
              <a:t>PLIS Data Reporting Instructions</a:t>
            </a:r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Quarter 4 Reporting Schedule</a:t>
            </a:r>
            <a:endParaRPr lang="en-US" dirty="0"/>
          </a:p>
          <a:p>
            <a:r>
              <a:rPr lang="en-US" dirty="0">
                <a:cs typeface="Arial"/>
              </a:rPr>
              <a:t>Electronic File Error List Update</a:t>
            </a:r>
          </a:p>
          <a:p>
            <a:r>
              <a:rPr lang="en-US" sz="3500" dirty="0">
                <a:cs typeface="Arial"/>
              </a:rPr>
              <a:t>Demonstration of download/upload features and updated error list</a:t>
            </a:r>
          </a:p>
          <a:p>
            <a:r>
              <a:rPr lang="en-US" dirty="0">
                <a:cs typeface="Arial"/>
              </a:rPr>
              <a:t>PLIS and CDMIS/801A Record Match</a:t>
            </a:r>
          </a:p>
          <a:p>
            <a:r>
              <a:rPr lang="en-US" dirty="0">
                <a:cs typeface="Arial"/>
              </a:rPr>
              <a:t>PLIS to 801A/CDMIS Data Crosswalk Updates</a:t>
            </a:r>
          </a:p>
          <a:p>
            <a:r>
              <a:rPr lang="en-US" dirty="0">
                <a:cs typeface="Arial"/>
              </a:rPr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122287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3AF29-8653-45C1-BB00-1E8E88217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4968"/>
            <a:ext cx="11887200" cy="1325563"/>
          </a:xfrm>
        </p:spPr>
        <p:txBody>
          <a:bodyPr/>
          <a:lstStyle/>
          <a:p>
            <a:r>
              <a:rPr lang="en-US" b="1">
                <a:cs typeface="Arial"/>
              </a:rPr>
              <a:t>PLIS Data Reporting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1" y="1043117"/>
            <a:ext cx="11887200" cy="49109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Manual Input</a:t>
            </a:r>
          </a:p>
          <a:p>
            <a:pPr lvl="1"/>
            <a:r>
              <a:rPr lang="en-US" dirty="0">
                <a:cs typeface="Arial"/>
              </a:rPr>
              <a:t>Click "Add Child" </a:t>
            </a:r>
          </a:p>
          <a:p>
            <a:pPr lvl="1"/>
            <a:r>
              <a:rPr lang="en-US" dirty="0">
                <a:cs typeface="Arial"/>
              </a:rPr>
              <a:t>Report is separated into three fields: Child, Family, Classroom and Facility</a:t>
            </a:r>
          </a:p>
          <a:p>
            <a:pPr lvl="1"/>
            <a:r>
              <a:rPr lang="en-US" dirty="0">
                <a:cs typeface="Arial"/>
              </a:rPr>
              <a:t>Once all information is input, click "Add Child Record" to save</a:t>
            </a:r>
          </a:p>
          <a:p>
            <a:r>
              <a:rPr lang="en-US" dirty="0">
                <a:cs typeface="Arial"/>
              </a:rPr>
              <a:t>Electronic File Input</a:t>
            </a:r>
          </a:p>
          <a:p>
            <a:pPr lvl="1"/>
            <a:r>
              <a:rPr lang="en-US" dirty="0">
                <a:cs typeface="Arial"/>
              </a:rPr>
              <a:t>Click "Upload Child Records"</a:t>
            </a:r>
          </a:p>
          <a:p>
            <a:pPr lvl="1"/>
            <a:r>
              <a:rPr lang="en-US" dirty="0">
                <a:cs typeface="Arial"/>
              </a:rPr>
              <a:t>If a previous quarter has already been reported on, there's an option to download the previous report as a tab-delimited file to reupload</a:t>
            </a:r>
          </a:p>
          <a:p>
            <a:pPr lvl="1"/>
            <a:r>
              <a:rPr lang="en-US" dirty="0">
                <a:cs typeface="Arial"/>
              </a:rPr>
              <a:t>After uploading, if there are errors, all errors will pop up on the screen</a:t>
            </a:r>
          </a:p>
          <a:p>
            <a:pPr lvl="1"/>
            <a:r>
              <a:rPr lang="en-US" dirty="0">
                <a:cs typeface="Arial"/>
              </a:rPr>
              <a:t>Upon successful upload, a message will populate, and all information will be available in manual input</a:t>
            </a:r>
          </a:p>
        </p:txBody>
      </p:sp>
    </p:spTree>
    <p:extLst>
      <p:ext uri="{BB962C8B-B14F-4D97-AF65-F5344CB8AC3E}">
        <p14:creationId xmlns:p14="http://schemas.microsoft.com/office/powerpoint/2010/main" val="164014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A047D-39E6-2DA8-B0D4-812710B4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Arial"/>
              </a:rPr>
              <a:t>PLIS Reporting Schedule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85CDB-8774-09E7-735E-34C826AE8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693" y="1298409"/>
            <a:ext cx="11887200" cy="1161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The reporting schedule for the next two reporting quarter for PLIS:</a:t>
            </a:r>
            <a:endParaRPr lang="en-US" sz="2800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0ED42BC-34C5-4FAE-68FB-319A6815539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2365602"/>
              </p:ext>
            </p:extLst>
          </p:nvPr>
        </p:nvGraphicFramePr>
        <p:xfrm>
          <a:off x="311561" y="1956091"/>
          <a:ext cx="1140023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047">
                  <a:extLst>
                    <a:ext uri="{9D8B030D-6E8A-4147-A177-3AD203B41FA5}">
                      <a16:colId xmlns:a16="http://schemas.microsoft.com/office/drawing/2014/main" val="3151897459"/>
                    </a:ext>
                  </a:extLst>
                </a:gridCol>
                <a:gridCol w="2280047">
                  <a:extLst>
                    <a:ext uri="{9D8B030D-6E8A-4147-A177-3AD203B41FA5}">
                      <a16:colId xmlns:a16="http://schemas.microsoft.com/office/drawing/2014/main" val="1502339424"/>
                    </a:ext>
                  </a:extLst>
                </a:gridCol>
                <a:gridCol w="2280047">
                  <a:extLst>
                    <a:ext uri="{9D8B030D-6E8A-4147-A177-3AD203B41FA5}">
                      <a16:colId xmlns:a16="http://schemas.microsoft.com/office/drawing/2014/main" val="365157436"/>
                    </a:ext>
                  </a:extLst>
                </a:gridCol>
                <a:gridCol w="2280047">
                  <a:extLst>
                    <a:ext uri="{9D8B030D-6E8A-4147-A177-3AD203B41FA5}">
                      <a16:colId xmlns:a16="http://schemas.microsoft.com/office/drawing/2014/main" val="512564369"/>
                    </a:ext>
                  </a:extLst>
                </a:gridCol>
                <a:gridCol w="2280047">
                  <a:extLst>
                    <a:ext uri="{9D8B030D-6E8A-4147-A177-3AD203B41FA5}">
                      <a16:colId xmlns:a16="http://schemas.microsoft.com/office/drawing/2014/main" val="2825657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dirty="0">
                          <a:effectLst/>
                        </a:rPr>
                        <a:t>Report Quarter </a:t>
                      </a:r>
                      <a:endParaRPr lang="en-US" sz="24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dirty="0">
                          <a:effectLst/>
                        </a:rPr>
                        <a:t>Reporting Period </a:t>
                      </a:r>
                      <a:endParaRPr lang="en-US" sz="24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>
                          <a:effectLst/>
                        </a:rPr>
                        <a:t>First Day Reports May Be Submitted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dirty="0">
                          <a:effectLst/>
                        </a:rPr>
                        <a:t>Report Due Date </a:t>
                      </a:r>
                      <a:endParaRPr lang="en-US" sz="24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>
                          <a:effectLst/>
                        </a:rPr>
                        <a:t>Report Lock 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298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2400">
                        <a:effectLst/>
                      </a:endParaRPr>
                    </a:p>
                    <a:p>
                      <a:pPr lvl="0" algn="ctr" rtl="0">
                        <a:buNone/>
                      </a:pPr>
                      <a:r>
                        <a:rPr lang="en-US" sz="2400">
                          <a:effectLst/>
                        </a:rPr>
                        <a:t>FY 2022-23 Quarter 4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2400">
                        <a:effectLst/>
                      </a:endParaRPr>
                    </a:p>
                    <a:p>
                      <a:pPr lvl="0" algn="ctr" rtl="0">
                        <a:buNone/>
                      </a:pPr>
                      <a:r>
                        <a:rPr lang="en-US" sz="2400">
                          <a:effectLst/>
                        </a:rPr>
                        <a:t>April 1, 2023</a:t>
                      </a:r>
                      <a:r>
                        <a:rPr lang="en-US" sz="2400" b="0" i="0" u="none" strike="noStrike" noProof="0">
                          <a:effectLst/>
                          <a:latin typeface="Arial"/>
                        </a:rPr>
                        <a:t>–</a:t>
                      </a:r>
                      <a:r>
                        <a:rPr lang="en-US" sz="2400">
                          <a:effectLst/>
                        </a:rPr>
                        <a:t>June 30, 2023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US" sz="2400">
                          <a:effectLst/>
                        </a:rPr>
                        <a:t>July 1, 2023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US" sz="2400">
                          <a:effectLst/>
                        </a:rPr>
                        <a:t>July 20, 2023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>
                          <a:effectLst/>
                        </a:rPr>
                        <a:t>September 30, 2023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1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dirty="0">
                          <a:effectLst/>
                        </a:rPr>
                        <a:t>FY 2023-24 Quarter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2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2400" dirty="0">
                          <a:effectLst/>
                        </a:rPr>
                        <a:t>July 1, 2023</a:t>
                      </a:r>
                      <a:r>
                        <a:rPr lang="en-US" sz="2400" b="0" i="0" u="none" strike="noStrike" noProof="0" dirty="0">
                          <a:effectLst/>
                          <a:latin typeface="Arial"/>
                        </a:rPr>
                        <a:t>–</a:t>
                      </a:r>
                      <a:r>
                        <a:rPr lang="en-US" sz="2400" dirty="0">
                          <a:effectLst/>
                        </a:rPr>
                        <a:t>September 30, 2023</a:t>
                      </a:r>
                      <a:endParaRPr lang="en-US" sz="24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>
                          <a:effectLst/>
                        </a:rPr>
                        <a:t>October 1, 2023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>
                          <a:effectLst/>
                        </a:rPr>
                        <a:t>October 20, 2023 </a:t>
                      </a:r>
                      <a:endParaRPr lang="en-US" sz="2400" b="0" i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>
                          <a:effectLst/>
                        </a:rPr>
                        <a:t>December 31,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8049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8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7B3C0-76AE-9588-1E97-14961384C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145656" y="-127699"/>
            <a:ext cx="22483312" cy="1325563"/>
          </a:xfrm>
        </p:spPr>
        <p:txBody>
          <a:bodyPr/>
          <a:lstStyle/>
          <a:p>
            <a:r>
              <a:rPr lang="en-US" b="1">
                <a:cs typeface="Arial"/>
              </a:rPr>
              <a:t>Important Dates for Quarter 4 PLIS Report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C0B7B-DD93-2CF4-BB64-2C339F97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664" y="968016"/>
            <a:ext cx="11887200" cy="551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cs typeface="Arial"/>
              </a:rPr>
              <a:t>July 1st </a:t>
            </a:r>
          </a:p>
          <a:p>
            <a:pPr lvl="1"/>
            <a:r>
              <a:rPr lang="en-US" dirty="0">
                <a:cs typeface="Arial"/>
              </a:rPr>
              <a:t>Quarter 4 Submission Period Opens</a:t>
            </a:r>
          </a:p>
          <a:p>
            <a:r>
              <a:rPr lang="en-US" sz="2800" dirty="0">
                <a:cs typeface="Arial"/>
              </a:rPr>
              <a:t>July 20 </a:t>
            </a:r>
          </a:p>
          <a:p>
            <a:pPr lvl="1"/>
            <a:r>
              <a:rPr lang="en-US" dirty="0">
                <a:cs typeface="Arial"/>
              </a:rPr>
              <a:t>Due date for submitting Quarter 4 PLIS Report</a:t>
            </a:r>
          </a:p>
          <a:p>
            <a:r>
              <a:rPr lang="en-US" sz="2800" dirty="0">
                <a:cs typeface="Arial"/>
              </a:rPr>
              <a:t>July 21</a:t>
            </a:r>
          </a:p>
          <a:p>
            <a:pPr lvl="1"/>
            <a:r>
              <a:rPr lang="en-US" dirty="0">
                <a:cs typeface="Arial"/>
              </a:rPr>
              <a:t>Late notice email sent to agencies who have not submitted any children on their Quarter 4 PLIS Report</a:t>
            </a:r>
          </a:p>
          <a:p>
            <a:r>
              <a:rPr lang="en-US" sz="2800" dirty="0">
                <a:cs typeface="Arial"/>
              </a:rPr>
              <a:t>August 1st and 15th; September 1st and 15th </a:t>
            </a:r>
          </a:p>
          <a:p>
            <a:pPr lvl="1"/>
            <a:r>
              <a:rPr lang="en-US" dirty="0">
                <a:cs typeface="Arial"/>
              </a:rPr>
              <a:t>Delinquent contractors will have their apportionments withheld</a:t>
            </a:r>
          </a:p>
          <a:p>
            <a:r>
              <a:rPr lang="en-US" sz="2800" dirty="0">
                <a:cs typeface="Arial"/>
              </a:rPr>
              <a:t>September 30th </a:t>
            </a:r>
          </a:p>
          <a:p>
            <a:pPr lvl="1"/>
            <a:r>
              <a:rPr lang="en-US" dirty="0">
                <a:cs typeface="Arial"/>
              </a:rPr>
              <a:t>Last day of submitting or revising data for Quarter 4 before lock</a:t>
            </a:r>
          </a:p>
        </p:txBody>
      </p:sp>
    </p:spTree>
    <p:extLst>
      <p:ext uri="{BB962C8B-B14F-4D97-AF65-F5344CB8AC3E}">
        <p14:creationId xmlns:p14="http://schemas.microsoft.com/office/powerpoint/2010/main" val="3394867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A6AD-7EC6-4C4A-F2A5-C2982B014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Arial"/>
              </a:rPr>
              <a:t>Electronic File Error List Update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96CCB-1795-B5BF-CFD6-A2981D69F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 PLIS Electronic File Upload feature has been updated to provide a list of the first 100 errors contained in an electronic file upload; this is increased from the 10 it previously populated.</a:t>
            </a:r>
          </a:p>
          <a:p>
            <a:r>
              <a:rPr lang="en-US" dirty="0">
                <a:cs typeface="Arial"/>
              </a:rPr>
              <a:t>Tip: although there is no "Download File" option to view the errors, if you click "Ctrl + A" then "Ctrl + C", and open a new Microsoft Word document, then "Ctrl + V" in the document, you can create an external error list for reference.</a:t>
            </a:r>
          </a:p>
        </p:txBody>
      </p:sp>
    </p:spTree>
    <p:extLst>
      <p:ext uri="{BB962C8B-B14F-4D97-AF65-F5344CB8AC3E}">
        <p14:creationId xmlns:p14="http://schemas.microsoft.com/office/powerpoint/2010/main" val="25779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0AC7A-3916-68F7-5D13-B88A9A97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Arial"/>
              </a:rPr>
              <a:t>Demonstration of Q4 Submission and PLIS Error List Update</a:t>
            </a:r>
            <a:endParaRPr lang="en-US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A1410-C200-99C5-CDF7-881CF9AC6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Move to PLIS to demonstrate the Download/Upload feature and Error List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4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4C78F-3AEB-C355-6C66-14C99F98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90782"/>
            <a:ext cx="12039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PLIS to 801A Data Matching Common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180CE-B285-F545-920A-713A1DD09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1" y="1514380"/>
            <a:ext cx="5852160" cy="501590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/>
              <a:t>Users reporting children into both the CDD-801A report and PLIS report need to ensure that the Child’s First Name, Child’s Last Name, Date of Birth, and Family Identification Case Number (FICN) are identical.</a:t>
            </a:r>
          </a:p>
          <a:p>
            <a:r>
              <a:rPr lang="en-US" sz="3000" dirty="0"/>
              <a:t>These four fields are used for data matching and must be the same.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C56AFDA-904B-AEAF-FCDE-2816C15E908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7403898"/>
              </p:ext>
            </p:extLst>
          </p:nvPr>
        </p:nvGraphicFramePr>
        <p:xfrm>
          <a:off x="6188075" y="1514379"/>
          <a:ext cx="5851524" cy="437737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950508">
                  <a:extLst>
                    <a:ext uri="{9D8B030D-6E8A-4147-A177-3AD203B41FA5}">
                      <a16:colId xmlns:a16="http://schemas.microsoft.com/office/drawing/2014/main" val="1736644146"/>
                    </a:ext>
                  </a:extLst>
                </a:gridCol>
                <a:gridCol w="1950508">
                  <a:extLst>
                    <a:ext uri="{9D8B030D-6E8A-4147-A177-3AD203B41FA5}">
                      <a16:colId xmlns:a16="http://schemas.microsoft.com/office/drawing/2014/main" val="2109760563"/>
                    </a:ext>
                  </a:extLst>
                </a:gridCol>
                <a:gridCol w="1950508">
                  <a:extLst>
                    <a:ext uri="{9D8B030D-6E8A-4147-A177-3AD203B41FA5}">
                      <a16:colId xmlns:a16="http://schemas.microsoft.com/office/drawing/2014/main" val="1023730637"/>
                    </a:ext>
                  </a:extLst>
                </a:gridCol>
              </a:tblGrid>
              <a:tr h="86255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Field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CDD-801A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PLIS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338649"/>
                  </a:ext>
                </a:extLst>
              </a:tr>
              <a:tr h="862555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First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Steven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Stephen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41243"/>
                  </a:ext>
                </a:extLst>
              </a:tr>
              <a:tr h="862555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Last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Granados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>
                          <a:solidFill>
                            <a:schemeClr val="tx1"/>
                          </a:solidFill>
                        </a:rPr>
                        <a:t>Grnados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582650"/>
                  </a:ext>
                </a:extLst>
              </a:tr>
              <a:tr h="862555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Date of Birth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02/15/2019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02/05/2019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05227"/>
                  </a:ext>
                </a:extLst>
              </a:tr>
              <a:tr h="927153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Family Identification Case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GRAN123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GRAN213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76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66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8C352-F5A0-CCB0-5C1C-1B2A8B3A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Arial"/>
              </a:rPr>
              <a:t>PLIS to 801A-CDMIS Data Crosswalk Updates</a:t>
            </a:r>
            <a:r>
              <a:rPr lang="en-US" b="1">
                <a:solidFill>
                  <a:schemeClr val="accent6"/>
                </a:solidFill>
                <a:cs typeface="Arial"/>
              </a:rPr>
              <a:t> </a:t>
            </a:r>
            <a:r>
              <a:rPr lang="en-US" b="1">
                <a:cs typeface="Arial"/>
              </a:rPr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902B5-2295-E044-3454-543C463F4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Date of Enrollment (CSPP Enrollment Date)</a:t>
            </a:r>
          </a:p>
          <a:p>
            <a:pPr lvl="1"/>
            <a:r>
              <a:rPr lang="en-US" dirty="0">
                <a:cs typeface="Arial"/>
              </a:rPr>
              <a:t>Previously described as the Child's Start Date</a:t>
            </a:r>
          </a:p>
          <a:p>
            <a:pPr lvl="1"/>
            <a:r>
              <a:rPr lang="en-US" dirty="0">
                <a:cs typeface="Arial"/>
              </a:rPr>
              <a:t>Should reflect the Child's Date of Enrollment into CSPP</a:t>
            </a:r>
            <a:endParaRPr lang="en-US" dirty="0"/>
          </a:p>
          <a:p>
            <a:pPr lvl="1"/>
            <a:r>
              <a:rPr lang="en-US" dirty="0">
                <a:cs typeface="Arial"/>
              </a:rPr>
              <a:t>Incorrect: Child's Start Date</a:t>
            </a:r>
          </a:p>
          <a:p>
            <a:pPr lvl="1"/>
            <a:r>
              <a:rPr lang="en-US" dirty="0">
                <a:cs typeface="Arial"/>
              </a:rPr>
              <a:t>Correct: Child's Date of Enrollment into CSPP</a:t>
            </a:r>
          </a:p>
          <a:p>
            <a:pPr lvl="1"/>
            <a:r>
              <a:rPr lang="en-US" dirty="0">
                <a:cs typeface="Arial"/>
              </a:rPr>
              <a:t>Required</a:t>
            </a:r>
          </a:p>
          <a:p>
            <a:pPr lvl="1"/>
            <a:r>
              <a:rPr lang="en-US" dirty="0">
                <a:cs typeface="Arial"/>
              </a:rPr>
              <a:t>Must be formatted as MM/DD/YY</a:t>
            </a:r>
          </a:p>
        </p:txBody>
      </p:sp>
    </p:spTree>
    <p:extLst>
      <p:ext uri="{BB962C8B-B14F-4D97-AF65-F5344CB8AC3E}">
        <p14:creationId xmlns:p14="http://schemas.microsoft.com/office/powerpoint/2010/main" val="4235941701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ustom 20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66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CDE Set 1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DE Set 1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DE Set 8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DE Set 1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1E180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853</Words>
  <Application>Microsoft Office PowerPoint</Application>
  <PresentationFormat>Widescreen</PresentationFormat>
  <Paragraphs>115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13</vt:i4>
      </vt:variant>
    </vt:vector>
  </HeadingPairs>
  <TitlesOfParts>
    <vt:vector size="30" baseType="lpstr">
      <vt:lpstr>Arial</vt:lpstr>
      <vt:lpstr>Calibri</vt:lpstr>
      <vt:lpstr>Cambria</vt:lpstr>
      <vt:lpstr>Courier New</vt:lpstr>
      <vt:lpstr>Wingdings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CDE Set 8</vt:lpstr>
      <vt:lpstr>CDE Set 1</vt:lpstr>
      <vt:lpstr>CDE Set 1</vt:lpstr>
      <vt:lpstr>CDE Set 1</vt:lpstr>
      <vt:lpstr>CDE Set 1</vt:lpstr>
      <vt:lpstr>Preschool Language Information System (PLIS) 2022-23 Quarter 4 Reporting</vt:lpstr>
      <vt:lpstr>Webinar Overview</vt:lpstr>
      <vt:lpstr>PLIS Data Reporting Instructions</vt:lpstr>
      <vt:lpstr>PLIS Reporting Schedule</vt:lpstr>
      <vt:lpstr>Important Dates for Quarter 4 PLIS Report</vt:lpstr>
      <vt:lpstr>Electronic File Error List Update</vt:lpstr>
      <vt:lpstr>Demonstration of Q4 Submission and PLIS Error List Update</vt:lpstr>
      <vt:lpstr>PLIS to 801A Data Matching Common Errors</vt:lpstr>
      <vt:lpstr>PLIS to 801A-CDMIS Data Crosswalk Updates (1)</vt:lpstr>
      <vt:lpstr>PLIS to 801A-CDMIS Data Crosswalk Updates (2)</vt:lpstr>
      <vt:lpstr>Important Reminders! </vt:lpstr>
      <vt:lpstr>PLIS Resources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PLIS TA Training Webinar - Child Development (CA Dept of Education)</dc:title>
  <dc:subject>CDE PowerPoint template for presentations posted on the CDE website and webinar video recording.</dc:subject>
  <dc:creator/>
  <dc:description/>
  <cp:lastModifiedBy/>
  <cp:revision>1</cp:revision>
  <dcterms:created xsi:type="dcterms:W3CDTF">2024-10-10T15:26:01Z</dcterms:created>
  <dcterms:modified xsi:type="dcterms:W3CDTF">2024-10-10T15:28:30Z</dcterms:modified>
</cp:coreProperties>
</file>