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  <p:sldMasterId id="2147483659" r:id="rId5"/>
    <p:sldMasterId id="2147483648" r:id="rId6"/>
    <p:sldMasterId id="2147483723" r:id="rId7"/>
    <p:sldMasterId id="2147483671" r:id="rId8"/>
    <p:sldMasterId id="2147483676" r:id="rId9"/>
    <p:sldMasterId id="2147483681" r:id="rId10"/>
    <p:sldMasterId id="2147483699" r:id="rId11"/>
    <p:sldMasterId id="2147483705" r:id="rId12"/>
    <p:sldMasterId id="2147483710" r:id="rId13"/>
    <p:sldMasterId id="2147483715" r:id="rId14"/>
  </p:sldMasterIdLst>
  <p:notesMasterIdLst>
    <p:notesMasterId r:id="rId31"/>
  </p:notesMasterIdLst>
  <p:handoutMasterIdLst>
    <p:handoutMasterId r:id="rId32"/>
  </p:handoutMasterIdLst>
  <p:sldIdLst>
    <p:sldId id="256" r:id="rId15"/>
    <p:sldId id="257" r:id="rId16"/>
    <p:sldId id="264" r:id="rId17"/>
    <p:sldId id="353" r:id="rId18"/>
    <p:sldId id="354" r:id="rId19"/>
    <p:sldId id="359" r:id="rId20"/>
    <p:sldId id="357" r:id="rId21"/>
    <p:sldId id="355" r:id="rId22"/>
    <p:sldId id="356" r:id="rId23"/>
    <p:sldId id="358" r:id="rId24"/>
    <p:sldId id="351" r:id="rId25"/>
    <p:sldId id="352" r:id="rId26"/>
    <p:sldId id="339" r:id="rId27"/>
    <p:sldId id="342" r:id="rId28"/>
    <p:sldId id="341" r:id="rId29"/>
    <p:sldId id="32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C3F33A-708E-1B43-C893-CD8FF36A412A}" name="Virginia Early" initials="VE" userId="S::vearly@cde.ca.gov::42929ea7-4389-4ffc-bd0b-f8133d7ef99f" providerId="AD"/>
  <p188:author id="{5FE3017A-E5DB-B171-9214-28469186A366}" name="Alana Andrade" initials="AA" userId="S::aandrade@cde.ca.gov::d336b2b8-3478-4328-8ca2-dbdae80dba75" providerId="AD"/>
  <p188:author id="{19A4E8D3-7556-E75D-58B0-40467B081C92}" name="Jordan Clegg" initials="JC" userId="S::jclegg@cde.ca.gov::337849d6-6fc7-4f05-a7ed-c724ee339b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sa Velarde" initials="LV" lastIdx="2" clrIdx="6">
    <p:extLst>
      <p:ext uri="{19B8F6BF-5375-455C-9EA6-DF929625EA0E}">
        <p15:presenceInfo xmlns:p15="http://schemas.microsoft.com/office/powerpoint/2012/main" userId="S::lvelarde@cde.ca.gov::b29271e0-9596-4652-8d1f-ee6415fef153" providerId="AD"/>
      </p:ext>
    </p:extLst>
  </p:cmAuthor>
  <p:cmAuthor id="1" name="Stephen Propheter" initials="SP" lastIdx="6" clrIdx="0">
    <p:extLst>
      <p:ext uri="{19B8F6BF-5375-455C-9EA6-DF929625EA0E}">
        <p15:presenceInfo xmlns:p15="http://schemas.microsoft.com/office/powerpoint/2012/main" userId="Stephen Propheter" providerId="None"/>
      </p:ext>
    </p:extLst>
  </p:cmAuthor>
  <p:cmAuthor id="8" name="Virginia Early" initials="VE" lastIdx="10" clrIdx="7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2" name="Stephen Propheter" initials="SP [2]" lastIdx="1" clrIdx="1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9" name="Deborah Rawson" initials="DR" lastIdx="1" clrIdx="8">
    <p:extLst>
      <p:ext uri="{19B8F6BF-5375-455C-9EA6-DF929625EA0E}">
        <p15:presenceInfo xmlns:p15="http://schemas.microsoft.com/office/powerpoint/2012/main" userId="S::drawson@cde.ca.gov::2f0d460a-3495-447f-b659-97078766951f" providerId="AD"/>
      </p:ext>
    </p:extLst>
  </p:cmAuthor>
  <p:cmAuthor id="3" name="Alana Andrade" initials="AA" lastIdx="13" clrIdx="2">
    <p:extLst>
      <p:ext uri="{19B8F6BF-5375-455C-9EA6-DF929625EA0E}">
        <p15:presenceInfo xmlns:p15="http://schemas.microsoft.com/office/powerpoint/2012/main" userId="S::aandrade@cde.ca.gov::d336b2b8-3478-4328-8ca2-dbdae80dba75" providerId="AD"/>
      </p:ext>
    </p:extLst>
  </p:cmAuthor>
  <p:cmAuthor id="10" name="Crystal Devlin" initials="CD" lastIdx="2" clrIdx="9">
    <p:extLst>
      <p:ext uri="{19B8F6BF-5375-455C-9EA6-DF929625EA0E}">
        <p15:presenceInfo xmlns:p15="http://schemas.microsoft.com/office/powerpoint/2012/main" userId="S::cdevlin@cde.ca.gov::45766686-1411-4f66-8b4e-ae85f8cf4551" providerId="AD"/>
      </p:ext>
    </p:extLst>
  </p:cmAuthor>
  <p:cmAuthor id="4" name="Guadalupe Romo-Zendejas" initials="GR" lastIdx="4" clrIdx="3">
    <p:extLst>
      <p:ext uri="{19B8F6BF-5375-455C-9EA6-DF929625EA0E}">
        <p15:presenceInfo xmlns:p15="http://schemas.microsoft.com/office/powerpoint/2012/main" userId="S::gromozen@cde.ca.gov::5e4ed504-c1ee-4638-9087-8619f31f710a" providerId="AD"/>
      </p:ext>
    </p:extLst>
  </p:cmAuthor>
  <p:cmAuthor id="5" name="Barbara Lindsay" initials="BL" lastIdx="7" clrIdx="4">
    <p:extLst>
      <p:ext uri="{19B8F6BF-5375-455C-9EA6-DF929625EA0E}">
        <p15:presenceInfo xmlns:p15="http://schemas.microsoft.com/office/powerpoint/2012/main" userId="S::blindsay@cde.ca.gov::f58b8608-a674-4040-9f2a-f7fe56db570d" providerId="AD"/>
      </p:ext>
    </p:extLst>
  </p:cmAuthor>
  <p:cmAuthor id="6" name="Erica Otiono" initials="EO" lastIdx="3" clrIdx="5">
    <p:extLst>
      <p:ext uri="{19B8F6BF-5375-455C-9EA6-DF929625EA0E}">
        <p15:presenceInfo xmlns:p15="http://schemas.microsoft.com/office/powerpoint/2012/main" userId="S::eotiono@cde.ca.gov::e3afcc2f-f1f8-4d0d-baeb-5e275a816c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0"/>
    <a:srgbClr val="0C4A6D"/>
    <a:srgbClr val="80FF80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814" autoAdjust="0"/>
    <p:restoredTop sz="94608" autoAdjust="0"/>
  </p:normalViewPr>
  <p:slideViewPr>
    <p:cSldViewPr snapToGrid="0">
      <p:cViewPr varScale="1">
        <p:scale>
          <a:sx n="109" d="100"/>
          <a:sy n="109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1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06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52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6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5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1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11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0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7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4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65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23D04-3364-48A1-8C52-3E096EB1D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E33-0FEF-4AEF-BB15-35E38E99C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ED103B-1061-4ECB-8ABC-3201A14B7F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64E71-7449-4903-AD7B-86B66FDFD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9501A-B345-47C2-B9AC-C16D979C7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907EB-609B-4428-ACD3-90246188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70A05-58F7-4F52-9875-CBBCA8B5E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645B7-F339-415C-9DE7-347D9B05E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E7ADF-5D38-40A1-9364-DE3CA5509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5D82-F00D-4AD9-9A23-92CD90EA7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FF536-4803-4D5C-8502-AB818EA5A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DED18-332A-429B-A990-C9E1F271C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F0585-08F3-4740-8B27-11E3B730B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F78FC-3606-4592-8589-3CD4761A1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555" y="2015632"/>
            <a:ext cx="2355839" cy="238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4732" y="320530"/>
            <a:ext cx="6262536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42E7CEF-D6BE-404A-BE66-1210F77C8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6479" y="1494205"/>
            <a:ext cx="1798266" cy="34356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1E088-9862-4D49-B4FB-C4A8EB4E8B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65450" y="3998913"/>
            <a:ext cx="6261100" cy="641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672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138C-049F-453B-89D6-4FE4E464A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59DA1F0A-11FE-4048-9856-F99DA11F8AD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424" y="4298650"/>
            <a:ext cx="1209151" cy="2405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8E45E-5814-4922-8D60-6F04340A6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4196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C242D72-02E1-47EB-8FAF-3685D1108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6478" y="4586502"/>
            <a:ext cx="2043830" cy="20697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B8A22-0D02-45A6-83C4-BF53EB5C1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6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EFF30-79C0-43AC-B860-EE9CC409D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1FDC-B69D-412F-A388-FAB53FDC0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76382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1563003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7170700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499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49D08-6696-4DD8-8389-FE964538D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D2AC5-D2D1-4593-881B-E17BEFD05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CDC82-488F-49A3-92EE-BB31606E9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61E7B-5EF9-49CF-B66F-D2E8237E8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704" r:id="rId4"/>
    <p:sldLayoutId id="2147483658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11" r:id="rId5"/>
    <p:sldLayoutId id="2147483712" r:id="rId6"/>
    <p:sldLayoutId id="2147483713" r:id="rId7"/>
    <p:sldLayoutId id="2147483714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BEA52-1562-4A7C-84BB-21667EAB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20" r:id="rId2"/>
    <p:sldLayoutId id="2147483721" r:id="rId3"/>
    <p:sldLayoutId id="2147483722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623EC-2457-4914-A400-1D728416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6EDA0-B6A1-4573-BF3B-ADCA166C1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3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A9887-BBF3-4C9A-A7D5-50596165F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54025-CD00-4B2F-9506-BCDF1A80D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67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AE943-1104-4299-9673-BEF3CACA3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23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6" r:id="rId2"/>
    <p:sldLayoutId id="2147483701" r:id="rId3"/>
    <p:sldLayoutId id="2147483698" r:id="rId4"/>
    <p:sldLayoutId id="2147483697" r:id="rId5"/>
    <p:sldLayoutId id="2147483702" r:id="rId6"/>
    <p:sldLayoutId id="2147483703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elcdcovid19.as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sp/cd/ci/assignments.asp" TargetMode="External"/><Relationship Id="rId4" Type="http://schemas.openxmlformats.org/officeDocument/2006/relationships/hyperlink" Target="mailto:ELCDEmergency@cde.ca.g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hs.ca.gov/home/master-plan-for-early-learning-and-car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Webinar on COVID-19 Guidance for </a:t>
            </a:r>
            <a:br>
              <a:rPr lang="en-US" sz="3800">
                <a:cs typeface="Arial"/>
              </a:rPr>
            </a:br>
            <a:r>
              <a:rPr lang="en-US" sz="3800" b="1"/>
              <a:t>Early Learning and Care Contractors</a:t>
            </a:r>
            <a:endParaRPr lang="en-US" sz="3800"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57D74-972F-4C24-B1AE-01E7E3D66C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Early Learning and Care Division and </a:t>
            </a:r>
          </a:p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Fiscal and Administrative Services Division</a:t>
            </a:r>
            <a:endParaRPr lang="en-US" sz="2800" b="1">
              <a:cs typeface="Arial"/>
            </a:endParaRPr>
          </a:p>
          <a:p>
            <a:pPr algn="ctr"/>
            <a:endParaRPr lang="en-US" sz="2800" b="1">
              <a:cs typeface="Arial"/>
            </a:endParaRP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Date:  February 19, 2021</a:t>
            </a: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Time:  10:00 AM – 11:00 AM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435F-8854-4A79-84F0-57C1EEE5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Management Bulletin 21-03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Rescinding Revised Guidance on 12-Month Eligibility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F7A09-D7DF-49FB-BA00-BCB8806AE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Management Bulletin 21-03 was rescinded on February 12, 2021</a:t>
            </a:r>
          </a:p>
          <a:p>
            <a:r>
              <a:rPr lang="en-US">
                <a:cs typeface="Arial"/>
              </a:rPr>
              <a:t>MB 17-14: 12-Month Eligibility and Implementation Guidance is reinstated</a:t>
            </a:r>
          </a:p>
          <a:p>
            <a:r>
              <a:rPr lang="en-US">
                <a:cs typeface="Arial"/>
              </a:rPr>
              <a:t>12-Month Eligibility Regulations are in the proposed stage </a:t>
            </a:r>
          </a:p>
          <a:p>
            <a:r>
              <a:rPr lang="en-US">
                <a:cs typeface="Arial"/>
              </a:rPr>
              <a:t>The policy changes in MB 21-03 are in the proposed regulations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0BAF6-2D45-43D4-9EAB-8E2C2F9C0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1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9634-B8DF-45CB-B2FE-868691BD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7966"/>
            <a:ext cx="11887200" cy="1325563"/>
          </a:xfrm>
        </p:spPr>
        <p:txBody>
          <a:bodyPr/>
          <a:lstStyle/>
          <a:p>
            <a:r>
              <a:rPr lang="en-US">
                <a:cs typeface="Arial"/>
              </a:rPr>
              <a:t>Fiscal Updates: Stipends or Hazardous Pay an Allowable Expense?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902D-152B-44A6-A68B-BA19C622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18446"/>
            <a:ext cx="11887200" cy="52377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 b="1" dirty="0">
                <a:ea typeface="+mn-lt"/>
                <a:cs typeface="+mn-lt"/>
              </a:rPr>
              <a:t>Using Contract Funds for Stipends:</a:t>
            </a:r>
            <a:r>
              <a:rPr lang="en-US" b="1" dirty="0">
                <a:ea typeface="+mn-lt"/>
                <a:cs typeface="+mn-lt"/>
              </a:rPr>
              <a:t> </a:t>
            </a:r>
            <a:endParaRPr lang="en-US" b="1" dirty="0">
              <a:cs typeface="Arial"/>
            </a:endParaRPr>
          </a:p>
          <a:p>
            <a:pPr lvl="1"/>
            <a:r>
              <a:rPr lang="en-US" sz="2400" dirty="0">
                <a:ea typeface="+mn-lt"/>
                <a:cs typeface="+mn-lt"/>
              </a:rPr>
              <a:t>Federal Regulations require stipends to be a pre-approved expenditure</a:t>
            </a:r>
            <a:endParaRPr lang="en-US" sz="2400" dirty="0">
              <a:cs typeface="Arial"/>
            </a:endParaRPr>
          </a:p>
          <a:p>
            <a:pPr lvl="1"/>
            <a:r>
              <a:rPr lang="en-US" sz="2400" dirty="0">
                <a:ea typeface="+mn-lt"/>
                <a:cs typeface="+mn-lt"/>
              </a:rPr>
              <a:t>Given that pre-approval was not authorized, contractors should not issue stipends to employees utilizing CDE contract funds</a:t>
            </a:r>
          </a:p>
          <a:p>
            <a:pPr lvl="1"/>
            <a:r>
              <a:rPr lang="en-US" sz="2400" dirty="0">
                <a:cs typeface="Arial"/>
              </a:rPr>
              <a:t>These stipends are not related to the stipends referenced in AB 82 and SB 93 </a:t>
            </a:r>
          </a:p>
          <a:p>
            <a:pPr marL="0" indent="0">
              <a:buNone/>
            </a:pPr>
            <a:r>
              <a:rPr lang="en-US" sz="3000" b="1" dirty="0">
                <a:cs typeface="Arial"/>
              </a:rPr>
              <a:t>Hazardous Pay to Employees</a:t>
            </a:r>
            <a:r>
              <a:rPr lang="en-US" b="1" dirty="0">
                <a:cs typeface="Arial"/>
              </a:rPr>
              <a:t>:</a:t>
            </a:r>
            <a:endParaRPr lang="en-US" dirty="0"/>
          </a:p>
          <a:p>
            <a:pPr lvl="1"/>
            <a:r>
              <a:rPr lang="en-US" sz="2400" dirty="0">
                <a:cs typeface="Arial"/>
              </a:rPr>
              <a:t>Consistent with the </a:t>
            </a:r>
            <a:r>
              <a:rPr lang="en-US" sz="2400" i="1" dirty="0">
                <a:cs typeface="Arial"/>
              </a:rPr>
              <a:t>Code of Federal Regulations </a:t>
            </a:r>
            <a:r>
              <a:rPr lang="en-US" sz="2400" dirty="0">
                <a:cs typeface="Arial"/>
              </a:rPr>
              <a:t>(2</a:t>
            </a:r>
            <a:r>
              <a:rPr lang="en-US" sz="2400" i="1" dirty="0">
                <a:cs typeface="Arial"/>
              </a:rPr>
              <a:t> CFR) </a:t>
            </a:r>
            <a:r>
              <a:rPr lang="en-US" sz="2400" dirty="0">
                <a:cs typeface="Arial"/>
              </a:rPr>
              <a:t>200.430, contractors may issue hazardous pay to employees if they have the funding to do so</a:t>
            </a:r>
          </a:p>
          <a:p>
            <a:pPr lvl="1"/>
            <a:r>
              <a:rPr lang="en-US" sz="2400" dirty="0">
                <a:cs typeface="Arial"/>
              </a:rPr>
              <a:t>Hazardous pay applies to those directly employed by the contracting agency and does not apply to providers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739DA-5EAF-4A18-8AAA-837066C3A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1C55-C4B8-4DD3-8675-D40F01B2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83748"/>
            <a:ext cx="11887200" cy="1056622"/>
          </a:xfrm>
        </p:spPr>
        <p:txBody>
          <a:bodyPr/>
          <a:lstStyle/>
          <a:p>
            <a:r>
              <a:rPr lang="en-US">
                <a:cs typeface="Arial"/>
              </a:rPr>
              <a:t>Fiscal Updates: Hazardous Pay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3170-3ED6-4F1E-B8EE-20E5331F9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7397"/>
            <a:ext cx="11887200" cy="60223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n-lt"/>
                <a:cs typeface="+mn-lt"/>
              </a:rPr>
              <a:t>2 </a:t>
            </a:r>
            <a:r>
              <a:rPr lang="en-US" sz="2800" i="1" dirty="0">
                <a:ea typeface="+mn-lt"/>
                <a:cs typeface="+mn-lt"/>
              </a:rPr>
              <a:t>CFR</a:t>
            </a:r>
            <a:r>
              <a:rPr lang="en-US" sz="2800" dirty="0">
                <a:ea typeface="+mn-lt"/>
                <a:cs typeface="+mn-lt"/>
              </a:rPr>
              <a:t> 200.430 and subsequent guidance provided throughout the COVID-19 pandemic supports compensation and extra pay so long as the agency ensures that the compensation: 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</a:rPr>
              <a:t>Is reasonable for the services rendered 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</a:rPr>
              <a:t>Is paid pursuant to an agreement entered in good faith between the agency and the employee 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</a:rPr>
              <a:t>Conform to established written policies and procedures of the agency 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 dirty="0">
                <a:ea typeface="+mn-lt"/>
                <a:cs typeface="+mn-lt"/>
              </a:rPr>
              <a:t>Is consistent applied to both federal and non-federal activities </a:t>
            </a:r>
          </a:p>
          <a:p>
            <a:r>
              <a:rPr lang="en-US" sz="2800" dirty="0">
                <a:ea typeface="+mn-lt"/>
                <a:cs typeface="+mn-lt"/>
              </a:rPr>
              <a:t>Contractors may develop written policies and procedures that include the beginning of the pandemic, if necessary, in order to comply with these regulations and issue hazard pay: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Contractors must not differentiate between the funding source of each employee for the purpose of determining hazardous pay for each employee</a:t>
            </a:r>
            <a:endParaRPr lang="en-US" sz="24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15860-322C-42DE-83AF-C2979B39F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503B-2397-4BBD-8E0A-0AA1152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394" y="2017272"/>
            <a:ext cx="3592011" cy="862576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Questions</a:t>
            </a:r>
          </a:p>
        </p:txBody>
      </p:sp>
      <p:pic>
        <p:nvPicPr>
          <p:cNvPr id="8" name="Picture 7" descr="Two little boys eating cereal">
            <a:extLst>
              <a:ext uri="{FF2B5EF4-FFF2-40B4-BE49-F238E27FC236}">
                <a16:creationId xmlns:a16="http://schemas.microsoft.com/office/drawing/2014/main" id="{53335CE4-0ED3-41D8-BDC9-469609ACA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268288"/>
            <a:ext cx="6421872" cy="552799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1B36E-31D8-4F6B-A342-9C966135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5040" y="4409440"/>
            <a:ext cx="4520307" cy="15124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600"/>
              <a:t>Photo Credit: Catholic Charities, Treasure Island Child Development Center; San Francisco, CA</a:t>
            </a:r>
            <a:endParaRPr lang="en-US" sz="2600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327-3A17-46EA-BDFD-7B15909AB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8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5D0A-ACE7-4573-90AC-0580A20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853"/>
            <a:ext cx="11887200" cy="842552"/>
          </a:xfrm>
        </p:spPr>
        <p:txBody>
          <a:bodyPr>
            <a:normAutofit/>
          </a:bodyPr>
          <a:lstStyle/>
          <a:p>
            <a:r>
              <a:rPr lang="en-US" b="1">
                <a:cs typeface="Arial"/>
              </a:rPr>
              <a:t>Resources</a:t>
            </a:r>
            <a:endParaRPr lang="en-US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AFC1-8BE9-4377-8016-60D03747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2903"/>
            <a:ext cx="11887200" cy="52899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ea typeface="+mn-lt"/>
                <a:cs typeface="+mn-lt"/>
              </a:rPr>
              <a:t>The ELCD COVID-19 Guidance webpage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FF80"/>
                </a:solidFill>
                <a:ea typeface="+mn-lt"/>
                <a:cs typeface="+mn-lt"/>
                <a:hlinkClick r:id="rId3" tooltip="ELCD COVID-19 Guidance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https://www.cde.ca.gov/sp/cd/re/elcdcovid19.asp</a:t>
            </a:r>
            <a:endParaRPr lang="en-US" dirty="0">
              <a:solidFill>
                <a:srgbClr val="FFFF80"/>
              </a:solidFill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ea typeface="+mn-lt"/>
                <a:cs typeface="+mn-lt"/>
              </a:rPr>
              <a:t>Webinar slides, MBs, Frequently Asked Questions (FAQs)</a:t>
            </a:r>
            <a:endParaRPr lang="en-US" u="sng" dirty="0">
              <a:solidFill>
                <a:srgbClr val="FFFF80"/>
              </a:solidFill>
              <a:ea typeface="+mn-lt"/>
              <a:cs typeface="+mn-lt"/>
            </a:endParaRPr>
          </a:p>
          <a:p>
            <a:pPr>
              <a:buFont typeface="Arial"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b="1" dirty="0">
                <a:ea typeface="+mn-lt"/>
                <a:cs typeface="+mn-lt"/>
              </a:rPr>
              <a:t>The ELCD Emergency email inbox</a:t>
            </a:r>
            <a:endParaRPr lang="en-US" sz="2800" b="1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FF80"/>
                </a:solidFill>
                <a:ea typeface="+mn-lt"/>
                <a:cs typeface="+mn-lt"/>
                <a:hlinkClick r:id="rId4" tooltip="ELCD Emergency e-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ELCDEmergency@cde.ca.gov</a:t>
            </a:r>
            <a:endParaRPr lang="en-US" dirty="0">
              <a:solidFill>
                <a:srgbClr val="FFFF80"/>
              </a:solidFill>
              <a:ea typeface="+mn-lt"/>
              <a:cs typeface="+mn-lt"/>
            </a:endParaRPr>
          </a:p>
          <a:p>
            <a:pPr>
              <a:buFont typeface="Arial"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b="1" dirty="0">
                <a:ea typeface="+mn-lt"/>
                <a:cs typeface="+mn-lt"/>
              </a:rPr>
              <a:t>The PQI Office Regional Consultants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u="sng" dirty="0">
              <a:solidFill>
                <a:srgbClr val="FFFF80"/>
              </a:solidFill>
              <a:cs typeface="Arial" panose="020B0604020202020204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 u="sng" dirty="0">
                <a:solidFill>
                  <a:srgbClr val="FFFF80"/>
                </a:solidFill>
                <a:cs typeface="Arial" panose="020B0604020202020204"/>
                <a:hlinkClick r:id="rId5" tooltip="ELCD Consultant Regional Assignments 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https://www.cde.ca.gov/sp/cd/ci/assignments.asp</a:t>
            </a:r>
            <a:endParaRPr lang="en-US" u="sng" dirty="0">
              <a:solidFill>
                <a:srgbClr val="FFFF80"/>
              </a:solidFill>
              <a:cs typeface="Arial" panose="020B0604020202020204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/>
              </a:rPr>
              <a:t>Consultants are most easily reached by email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/>
              </a:rPr>
              <a:t>or</a:t>
            </a:r>
            <a:r>
              <a:rPr lang="en-US" dirty="0">
                <a:ea typeface="+mn-lt"/>
                <a:cs typeface="+mn-lt"/>
              </a:rPr>
              <a:t> by phone at (916) 322-6233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6E97-30F5-4F91-BF6E-C98F7B1A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Resources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667B-3874-437E-9D99-A1734A1E0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21357"/>
            <a:ext cx="11887200" cy="5432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ea typeface="+mn-lt"/>
                <a:cs typeface="+mn-lt"/>
              </a:rPr>
              <a:t>The Child and Adult Care Food Program County Analyst list: </a:t>
            </a:r>
            <a:endParaRPr lang="en-US" sz="24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trike="sngStrike" dirty="0">
                <a:ea typeface="+mn-lt"/>
                <a:cs typeface="+mn-lt"/>
              </a:rPr>
              <a:t>https://www.cde.ca.gov/ls/nu/cc/cacfpcontact.asp</a:t>
            </a:r>
            <a:r>
              <a:rPr lang="en-US" sz="2400" dirty="0">
                <a:ea typeface="+mn-lt"/>
                <a:cs typeface="+mn-lt"/>
              </a:rPr>
              <a:t> [Link no longer available]</a:t>
            </a:r>
          </a:p>
          <a:p>
            <a:pPr marL="457200" lvl="1" indent="0">
              <a:buNone/>
            </a:pPr>
            <a:endParaRPr lang="en-US" sz="24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sz="2800" b="1" dirty="0">
                <a:cs typeface="Arial" panose="020B0604020202020204"/>
              </a:rPr>
              <a:t>The Child and Adult Care Food Program webpage: </a:t>
            </a:r>
            <a:endParaRPr lang="en-US" sz="2800" dirty="0">
              <a:solidFill>
                <a:srgbClr val="FFFFFF"/>
              </a:solidFill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trike="sngStrike" dirty="0">
                <a:ea typeface="+mn-lt"/>
                <a:cs typeface="+mn-lt"/>
              </a:rPr>
              <a:t>https://www.cde.ca.gov/ls/nu/cc/</a:t>
            </a:r>
            <a:r>
              <a:rPr lang="en-US" dirty="0">
                <a:ea typeface="+mn-lt"/>
                <a:cs typeface="+mn-lt"/>
              </a:rPr>
              <a:t> [Link no longer available]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ea typeface="+mn-lt"/>
                <a:cs typeface="+mn-lt"/>
              </a:rPr>
              <a:t>Links to trainings and much more  </a:t>
            </a:r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  <a:p>
            <a:pPr marL="457200" lvl="1">
              <a:buFont typeface="Wingdings" panose="020B0604020202020204" pitchFamily="34" charset="0"/>
              <a:buChar char="Ø"/>
            </a:pPr>
            <a:endParaRPr lang="en-US" sz="2400" u="sng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sz="2800" b="1" dirty="0">
                <a:cs typeface="Arial" panose="020B0604020202020204"/>
              </a:rPr>
              <a:t>The Master Plan for Early Learning and Care:</a:t>
            </a:r>
            <a:endParaRPr lang="en-US" sz="2800" b="1" dirty="0">
              <a:ea typeface="+mn-lt"/>
              <a:cs typeface="+mn-lt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>
                <a:solidFill>
                  <a:srgbClr val="FFFF80"/>
                </a:solidFill>
                <a:ea typeface="+mn-lt"/>
                <a:cs typeface="+mn-lt"/>
                <a:hlinkClick r:id="rId3" tooltip="ELC Master Plan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https://www.chhs.ca.gov/home/master-plan-for-early-learning-and-care/</a:t>
            </a:r>
            <a:r>
              <a:rPr lang="en-US" dirty="0">
                <a:solidFill>
                  <a:srgbClr val="FFFF80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FFFF80"/>
              </a:solidFill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71115-F472-4E06-8ED7-EDD5767FD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FA7D-562D-4984-95BF-99CDB808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25" y="1511374"/>
            <a:ext cx="4685612" cy="708081"/>
          </a:xfrm>
        </p:spPr>
        <p:txBody>
          <a:bodyPr/>
          <a:lstStyle/>
          <a:p>
            <a:r>
              <a:rPr lang="en-US"/>
              <a:t>Closing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E2CA6-0A54-4186-A030-A4A26B5C9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965" y="4848199"/>
            <a:ext cx="5546072" cy="14614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800">
                <a:cs typeface="Arial" panose="020B0604020202020204"/>
              </a:rPr>
              <a:t>Photo Credit: </a:t>
            </a:r>
            <a:r>
              <a:rPr lang="en-US" sz="2800">
                <a:ea typeface="+mn-lt"/>
                <a:cs typeface="+mn-lt"/>
              </a:rPr>
              <a:t>Lighthouse for Children CDC</a:t>
            </a:r>
            <a:r>
              <a:rPr lang="en-US" sz="2800">
                <a:ea typeface="+mn-lt"/>
                <a:cs typeface="Arial" panose="020B0604020202020204"/>
              </a:rPr>
              <a:t>;</a:t>
            </a:r>
            <a:r>
              <a:rPr lang="en-US" sz="2800">
                <a:cs typeface="Arial" panose="020B0604020202020204"/>
              </a:rPr>
              <a:t> Fresno, 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C38F1-3A0E-4DBB-BE0D-52FB51B22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7" descr="A little girl playing with building blocks">
            <a:extLst>
              <a:ext uri="{FF2B5EF4-FFF2-40B4-BE49-F238E27FC236}">
                <a16:creationId xmlns:a16="http://schemas.microsoft.com/office/drawing/2014/main" id="{9A9F1771-5E61-4B2D-BBD4-5F176823A8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65" y="271384"/>
            <a:ext cx="4294445" cy="5651579"/>
          </a:xfrm>
        </p:spPr>
      </p:pic>
    </p:spTree>
    <p:extLst>
      <p:ext uri="{BB962C8B-B14F-4D97-AF65-F5344CB8AC3E}">
        <p14:creationId xmlns:p14="http://schemas.microsoft.com/office/powerpoint/2010/main" val="173541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Welcome and </a:t>
            </a:r>
            <a:r>
              <a:rPr lang="en-US">
                <a:cs typeface="Arial"/>
              </a:rPr>
              <a:t>Introductions</a:t>
            </a:r>
            <a:endParaRPr lang="en-US" sz="3800" b="1">
              <a:cs typeface="Arial"/>
            </a:endParaRPr>
          </a:p>
        </p:txBody>
      </p:sp>
      <p:pic>
        <p:nvPicPr>
          <p:cNvPr id="4" name="Picture 4" descr="A collage of children. &quot;Everyone Belongs. Todos Somos Unidos&quot;">
            <a:extLst>
              <a:ext uri="{FF2B5EF4-FFF2-40B4-BE49-F238E27FC236}">
                <a16:creationId xmlns:a16="http://schemas.microsoft.com/office/drawing/2014/main" id="{AEEDEEF5-836A-479E-9CAA-0D355D04D8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0" r="2037" b="3858"/>
          <a:stretch/>
        </p:blipFill>
        <p:spPr>
          <a:xfrm>
            <a:off x="2622742" y="1674726"/>
            <a:ext cx="6917719" cy="42542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AFC1-43B5-4C3E-9AC1-44AB5E1D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191"/>
            <a:ext cx="11887200" cy="1347636"/>
          </a:xfrm>
        </p:spPr>
        <p:txBody>
          <a:bodyPr>
            <a:normAutofit/>
          </a:bodyPr>
          <a:lstStyle/>
          <a:p>
            <a:r>
              <a:rPr lang="en-US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9FDF7-D849-46D6-A060-473F9A2E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82600"/>
            <a:ext cx="11887200" cy="44136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Introduction and Director's Welcome</a:t>
            </a:r>
            <a:endParaRPr lang="en-US" sz="2800">
              <a:cs typeface="Arial"/>
            </a:endParaRPr>
          </a:p>
          <a:p>
            <a:r>
              <a:rPr lang="en-US" sz="2800">
                <a:cs typeface="Arial"/>
              </a:rPr>
              <a:t>California Department of Education (CDE) Updates</a:t>
            </a:r>
          </a:p>
          <a:p>
            <a:r>
              <a:rPr lang="en-US" sz="2800">
                <a:cs typeface="Arial"/>
              </a:rPr>
              <a:t>Fiscal Updates</a:t>
            </a:r>
          </a:p>
          <a:p>
            <a:r>
              <a:rPr lang="en-US" sz="2800"/>
              <a:t>Questions</a:t>
            </a:r>
            <a:endParaRPr lang="en-US" sz="2800">
              <a:cs typeface="Arial"/>
            </a:endParaRPr>
          </a:p>
          <a:p>
            <a:r>
              <a:rPr lang="en-US" sz="2800">
                <a:cs typeface="Arial"/>
              </a:rPr>
              <a:t>Closing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ED17-4533-4FFC-8F26-08E653E4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16"/>
            <a:ext cx="11887200" cy="1325563"/>
          </a:xfrm>
        </p:spPr>
        <p:txBody>
          <a:bodyPr/>
          <a:lstStyle/>
          <a:p>
            <a:r>
              <a:rPr lang="en-US">
                <a:cs typeface="Arial"/>
              </a:rPr>
              <a:t>Update on Federal Funds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1FE7-2D84-4C4D-B135-C3513286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34452"/>
            <a:ext cx="11887200" cy="56197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>
                <a:cs typeface="Arial"/>
              </a:rPr>
              <a:t>In early February 2021, California was awarded $964 million in federal Child Care and Development Fund (CCDF) </a:t>
            </a:r>
            <a:endParaRPr lang="en-US"/>
          </a:p>
          <a:p>
            <a:pPr>
              <a:spcAft>
                <a:spcPts val="1200"/>
              </a:spcAft>
            </a:pPr>
            <a:r>
              <a:rPr lang="en-US">
                <a:cs typeface="Arial"/>
              </a:rPr>
              <a:t>In fall 2020, the Administration and the Legislature set priorities for $300 million of any additional federal funding in Senate Bill (SB) 820; Section 61 through six priorities – three (3) of those priorities were met with federal Coronavirus Relief Funds in fall 2020. </a:t>
            </a:r>
          </a:p>
          <a:p>
            <a:pPr>
              <a:spcAft>
                <a:spcPts val="1200"/>
              </a:spcAft>
            </a:pPr>
            <a:r>
              <a:rPr lang="en-US">
                <a:cs typeface="Arial"/>
              </a:rPr>
              <a:t>The Legislature is now considering Assembly Bill (AB) 82 and SB 93. The bills are identical and contain different elements than the ones originally contained in SB 820.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210B4-F72C-4AE0-BA4A-B4AC2D4F0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EDC7-02F7-455B-966D-3065EF37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1" y="117535"/>
            <a:ext cx="11887200" cy="951752"/>
          </a:xfrm>
        </p:spPr>
        <p:txBody>
          <a:bodyPr/>
          <a:lstStyle/>
          <a:p>
            <a:r>
              <a:rPr lang="en-US">
                <a:cs typeface="Arial"/>
              </a:rPr>
              <a:t>Summary of AB 82 and SB 93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5B361-ECF9-4304-9DDA-024B7AD9D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9471"/>
            <a:ext cx="11887200" cy="53322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cs typeface="Arial"/>
              </a:rPr>
              <a:t>Bills are identical— any final changes must be approved by both houses, which is why there is an Assembly version and a Senate version</a:t>
            </a:r>
            <a:endParaRPr lang="en-US" dirty="0"/>
          </a:p>
          <a:p>
            <a:r>
              <a:rPr lang="en-US" sz="2800" dirty="0">
                <a:cs typeface="Arial"/>
              </a:rPr>
              <a:t>Language appropriates $402 million in federal Child Care and Development Fund for the following: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cs typeface="Arial"/>
              </a:rPr>
              <a:t> </a:t>
            </a:r>
            <a:r>
              <a:rPr lang="en-US" dirty="0">
                <a:ea typeface="+mn-lt"/>
                <a:cs typeface="+mn-lt"/>
              </a:rPr>
              <a:t>$244 million for one-time stipends of $525 per child enrolled in any early learning and care program</a:t>
            </a:r>
          </a:p>
          <a:p>
            <a:pPr lvl="1"/>
            <a:r>
              <a:rPr lang="en-US" dirty="0">
                <a:ea typeface="+mn-lt"/>
                <a:cs typeface="+mn-lt"/>
              </a:rPr>
              <a:t>$76 million for Alternative Payment (AP) programs to extend Emergency Childcare for already enrolled families 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$80 million to provide additional emergency AP/Migrant AP vouchers </a:t>
            </a:r>
          </a:p>
          <a:p>
            <a:pPr lvl="1"/>
            <a:r>
              <a:rPr lang="en-US" dirty="0">
                <a:ea typeface="+mn-lt"/>
                <a:cs typeface="+mn-lt"/>
              </a:rPr>
              <a:t>Funding for the CDE and California Department of Social Services (CDSS) in administrative costs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cs typeface="Arial"/>
              </a:rPr>
              <a:t>Additional non-operational days due to COVID-19 for AP and CFCC providers</a:t>
            </a:r>
          </a:p>
          <a:p>
            <a:pPr>
              <a:spcBef>
                <a:spcPts val="500"/>
              </a:spcBef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091D1-7D4C-41CB-9C49-F83511D7F0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F6B3-0818-4CC1-B8D9-6228F8FE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799"/>
            <a:ext cx="11887200" cy="817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More Detail on Stipends in AB 82 and SB 93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88A0A-E44E-4055-9F2A-A7855D9C4966}"/>
              </a:ext>
            </a:extLst>
          </p:cNvPr>
          <p:cNvSpPr txBox="1"/>
          <p:nvPr/>
        </p:nvSpPr>
        <p:spPr>
          <a:xfrm>
            <a:off x="279400" y="1231753"/>
            <a:ext cx="11834283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000" dirty="0">
                <a:solidFill>
                  <a:schemeClr val="bg1"/>
                </a:solidFill>
              </a:rPr>
              <a:t>Language includes stipends for the following programs:</a:t>
            </a:r>
            <a:endParaRPr lang="en-US" sz="3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013CE-FDFC-49C0-9DF6-B10CB4A6B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67" y="2135717"/>
            <a:ext cx="5852160" cy="40576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cs typeface="Arial"/>
              </a:rPr>
              <a:t>Direct Service Programs</a:t>
            </a:r>
            <a:endParaRPr lang="en-US" sz="2800" dirty="0">
              <a:ea typeface="+mn-lt"/>
              <a:cs typeface="+mn-lt"/>
            </a:endParaRPr>
          </a:p>
          <a:p>
            <a:pPr lvl="1"/>
            <a:r>
              <a:rPr lang="en-US" sz="2400" dirty="0">
                <a:cs typeface="Arial"/>
              </a:rPr>
              <a:t>General Child Care and Development Programs (CCTR)</a:t>
            </a:r>
            <a:endParaRPr lang="en-US" sz="2400" dirty="0">
              <a:ea typeface="+mn-lt"/>
              <a:cs typeface="+mn-lt"/>
            </a:endParaRPr>
          </a:p>
          <a:p>
            <a:pPr lvl="1"/>
            <a:r>
              <a:rPr lang="en-US" sz="2400" dirty="0">
                <a:cs typeface="Arial"/>
              </a:rPr>
              <a:t>California State Preschool Programs (CSPP)</a:t>
            </a:r>
            <a:endParaRPr lang="en-US" sz="2400" dirty="0">
              <a:ea typeface="+mn-lt"/>
              <a:cs typeface="+mn-lt"/>
            </a:endParaRPr>
          </a:p>
          <a:p>
            <a:pPr lvl="1"/>
            <a:r>
              <a:rPr lang="en-US" sz="2400" dirty="0">
                <a:cs typeface="Arial"/>
              </a:rPr>
              <a:t>Family Child Care Homes Education Networks (CFCC)</a:t>
            </a:r>
            <a:endParaRPr lang="en-US" sz="2400" dirty="0">
              <a:ea typeface="+mn-lt"/>
              <a:cs typeface="+mn-lt"/>
            </a:endParaRPr>
          </a:p>
          <a:p>
            <a:pPr lvl="1"/>
            <a:r>
              <a:rPr lang="en-US" sz="2400" dirty="0">
                <a:cs typeface="Arial"/>
              </a:rPr>
              <a:t>Severely Disabled Programs (CHAN)</a:t>
            </a:r>
            <a:endParaRPr lang="en-US" sz="2400" dirty="0">
              <a:ea typeface="+mn-lt"/>
              <a:cs typeface="+mn-lt"/>
            </a:endParaRPr>
          </a:p>
          <a:p>
            <a:pPr lvl="1"/>
            <a:r>
              <a:rPr lang="en-US" sz="2400" dirty="0">
                <a:cs typeface="Arial"/>
              </a:rPr>
              <a:t>Migrant Child Care and Development Program (CMIG)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DEBC6-D00D-4611-AA0C-C031A19F5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1523" y="2135716"/>
            <a:ext cx="5852160" cy="50159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>
                <a:cs typeface="Arial"/>
              </a:rPr>
              <a:t>Alternative Payment Programs</a:t>
            </a:r>
            <a:endParaRPr lang="en-US" sz="2800">
              <a:ea typeface="+mn-lt"/>
              <a:cs typeface="+mn-lt"/>
            </a:endParaRPr>
          </a:p>
          <a:p>
            <a:pPr lvl="1"/>
            <a:r>
              <a:rPr lang="en-US" sz="2400">
                <a:cs typeface="Arial"/>
              </a:rPr>
              <a:t>CalWORKs Stage One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US" sz="2400">
                <a:cs typeface="Arial"/>
              </a:rPr>
              <a:t>CalWORKs Stage 2 (C2AP)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US" sz="2400">
                <a:cs typeface="Arial"/>
              </a:rPr>
              <a:t>CalWORKs Stage 3 (C3AP)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US" sz="2400">
                <a:cs typeface="Arial"/>
              </a:rPr>
              <a:t>Alternative Payment Program (CAPP)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US" sz="2400">
                <a:cs typeface="Arial"/>
              </a:rPr>
              <a:t>Migrant Alternative Payment Program (CMAP)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3067D-A135-4ABD-BD66-90E11B86F9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0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2155-7FA8-4AAE-8A73-D4F212CD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Data Validation for Stipends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8EF7C-C05A-4066-83D4-E2E89CE81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Arial"/>
              </a:rPr>
              <a:t>Proposed language indicates stipends will be based on November 2020 subsidized child enrollment data</a:t>
            </a:r>
          </a:p>
          <a:p>
            <a:pPr lvl="1"/>
            <a:r>
              <a:rPr lang="en-US" sz="2400" dirty="0">
                <a:cs typeface="Arial"/>
              </a:rPr>
              <a:t>Direct Service Programs: CDD-801A child enrollment data</a:t>
            </a:r>
          </a:p>
          <a:p>
            <a:pPr lvl="1"/>
            <a:r>
              <a:rPr lang="en-US" sz="2400" dirty="0">
                <a:cs typeface="Arial"/>
              </a:rPr>
              <a:t>AP Programs: caseload data submitted via the online CalWORKs/AP reporting system</a:t>
            </a:r>
          </a:p>
          <a:p>
            <a:pPr marL="457200" lvl="1" indent="0">
              <a:buNone/>
            </a:pPr>
            <a:endParaRPr lang="en-US" sz="24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Contractors have until </a:t>
            </a:r>
            <a:r>
              <a:rPr lang="en-US" sz="2800" b="1" dirty="0">
                <a:ea typeface="+mn-lt"/>
                <a:cs typeface="+mn-lt"/>
              </a:rPr>
              <a:t>Wednesday, February 24, 2021,</a:t>
            </a:r>
            <a:r>
              <a:rPr lang="en-US" sz="2800" dirty="0">
                <a:ea typeface="+mn-lt"/>
                <a:cs typeface="+mn-lt"/>
              </a:rPr>
              <a:t> to review and/or revise the submitted CDD-801A data or CalWORKs/AP caseload data for November 2020</a:t>
            </a:r>
            <a:endParaRPr lang="en-US" sz="28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8DB6A-09C3-420D-A839-7CA9C93A6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401A-0313-4A3F-8167-DD207ECF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Child Care Bargaining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4ED1E-07A4-4EA2-A334-8058A3D3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33184"/>
            <a:ext cx="11887200" cy="55766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cs typeface="Arial"/>
              </a:rPr>
              <a:t>The Child Care Providers United (CCPU) Union was ratified in July 2020, after it was passed by Assembly Bill 378 in 2019-20.</a:t>
            </a:r>
          </a:p>
          <a:p>
            <a:r>
              <a:rPr lang="en-US" sz="2800">
                <a:cs typeface="Arial"/>
              </a:rPr>
              <a:t>The union began collectively bargaining with the State last Fall.</a:t>
            </a:r>
          </a:p>
          <a:p>
            <a:r>
              <a:rPr lang="en-US" sz="2800">
                <a:cs typeface="Arial"/>
              </a:rPr>
              <a:t>The California Department of Human Resources (</a:t>
            </a:r>
            <a:r>
              <a:rPr lang="en-US" sz="2800" err="1">
                <a:cs typeface="Arial"/>
              </a:rPr>
              <a:t>CalHR</a:t>
            </a:r>
            <a:r>
              <a:rPr lang="en-US" sz="2800">
                <a:cs typeface="Arial"/>
              </a:rPr>
              <a:t>) is the lead negotiator on bargaining, and bargains on behalf of the Governor's office. </a:t>
            </a:r>
          </a:p>
          <a:p>
            <a:r>
              <a:rPr lang="en-US" sz="2800">
                <a:cs typeface="Arial"/>
              </a:rPr>
              <a:t>Other members of the state's bargaining team include staff from the Department of Finance (DOF), Department of Social Services (DSS), and the CDE.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14342-9899-47FB-B4FF-9B4276DB7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1370-FA9C-4939-9E80-CA19DF57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1107439"/>
          </a:xfrm>
        </p:spPr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What Can You Tell Me About Ongoing Discussions?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056A4-ED98-4011-A0DD-20ED9F69A5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8815" y="987697"/>
            <a:ext cx="10834370" cy="143562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cs typeface="Arial"/>
              </a:rPr>
              <a:t>You, as an engaged member of the early learning and care community, might have questions. </a:t>
            </a:r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10A11A-2FEF-4C9B-8967-326B6B5919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9437" y="2423326"/>
            <a:ext cx="6248399" cy="3848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3000">
                <a:cs typeface="Arial"/>
              </a:rPr>
              <a:t>The CDE is unable to speak to any ongoing conversations happening at the bargaining table.</a:t>
            </a:r>
          </a:p>
          <a:p>
            <a:pPr marL="457200" indent="-457200"/>
            <a:r>
              <a:rPr lang="en-US" sz="3000">
                <a:cs typeface="Arial"/>
              </a:rPr>
              <a:t>The CDE has not changed any of our processes in getting information out to the field.</a:t>
            </a:r>
            <a:r>
              <a:rPr lang="en-US">
                <a:cs typeface="Arial"/>
              </a:rPr>
              <a:t> </a:t>
            </a:r>
          </a:p>
          <a:p>
            <a:endParaRPr lang="en-US"/>
          </a:p>
        </p:txBody>
      </p:sp>
      <p:pic>
        <p:nvPicPr>
          <p:cNvPr id="13" name="Picture 12" descr="A small child playing with a toy truck">
            <a:extLst>
              <a:ext uri="{FF2B5EF4-FFF2-40B4-BE49-F238E27FC236}">
                <a16:creationId xmlns:a16="http://schemas.microsoft.com/office/drawing/2014/main" id="{294E0684-D874-4813-A55D-747032030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33" y="1709091"/>
            <a:ext cx="3531279" cy="34038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31CEF0-EAC2-4249-BDE5-4E618D99C8D9}"/>
              </a:ext>
            </a:extLst>
          </p:cNvPr>
          <p:cNvSpPr txBox="1"/>
          <p:nvPr/>
        </p:nvSpPr>
        <p:spPr>
          <a:xfrm>
            <a:off x="7514251" y="5381338"/>
            <a:ext cx="399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0"/>
            <a:r>
              <a:rPr lang="en-US">
                <a:solidFill>
                  <a:schemeClr val="bg1"/>
                </a:solidFill>
                <a:cs typeface="Arial" panose="020B0604020202020204"/>
              </a:rPr>
              <a:t>Photo Credit: 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Lighthouse for Children CDC</a:t>
            </a:r>
            <a:r>
              <a:rPr lang="en-US">
                <a:solidFill>
                  <a:schemeClr val="bg1"/>
                </a:solidFill>
                <a:ea typeface="+mn-lt"/>
                <a:cs typeface="Arial" panose="020B0604020202020204"/>
              </a:rPr>
              <a:t>;</a:t>
            </a:r>
            <a:r>
              <a:rPr lang="en-US">
                <a:solidFill>
                  <a:schemeClr val="bg1"/>
                </a:solidFill>
                <a:cs typeface="Arial" panose="020B0604020202020204"/>
              </a:rPr>
              <a:t> Fresno,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18696-31DB-41A5-B941-3CAF58ECD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42455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ED83EA0B5E468033F72E96A6CA4D" ma:contentTypeVersion="12" ma:contentTypeDescription="Create a new document." ma:contentTypeScope="" ma:versionID="3f12b9fb6a82d53c8f045e9df70566d4">
  <xsd:schema xmlns:xsd="http://www.w3.org/2001/XMLSchema" xmlns:xs="http://www.w3.org/2001/XMLSchema" xmlns:p="http://schemas.microsoft.com/office/2006/metadata/properties" xmlns:ns2="f89dec18-d0c2-45d2-8a15-31051f2519f8" xmlns:ns3="1aae30ff-d7bc-47e3-882e-cd3423d00d62" targetNamespace="http://schemas.microsoft.com/office/2006/metadata/properties" ma:root="true" ma:fieldsID="67c2e0de8315951159b03addbfd79343" ns2:_="" ns3:_="">
    <xsd:import namespace="f89dec18-d0c2-45d2-8a15-31051f2519f8"/>
    <xsd:import namespace="1aae30ff-d7bc-47e3-882e-cd3423d00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dec18-d0c2-45d2-8a15-31051f251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30ff-d7bc-47e3-882e-cd3423d00d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24223-1B0F-4CD5-B668-16E6DC505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E1FD2-2660-4B81-9AF6-B47E34FB289B}">
  <ds:schemaRefs>
    <ds:schemaRef ds:uri="http://schemas.microsoft.com/office/2006/metadata/properties"/>
    <ds:schemaRef ds:uri="1aae30ff-d7bc-47e3-882e-cd3423d00d62"/>
    <ds:schemaRef ds:uri="http://schemas.microsoft.com/office/2006/documentManagement/types"/>
    <ds:schemaRef ds:uri="http://purl.org/dc/terms/"/>
    <ds:schemaRef ds:uri="f89dec18-d0c2-45d2-8a15-31051f2519f8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BBE173-A3C3-46E9-B17F-C3B4B2202C3F}">
  <ds:schemaRefs>
    <ds:schemaRef ds:uri="1aae30ff-d7bc-47e3-882e-cd3423d00d62"/>
    <ds:schemaRef ds:uri="f89dec18-d0c2-45d2-8a15-31051f2519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1143</Words>
  <Application>Microsoft Office PowerPoint</Application>
  <PresentationFormat>Widescreen</PresentationFormat>
  <Paragraphs>133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Arial,Sans-Serif</vt:lpstr>
      <vt:lpstr>Calibri</vt:lpstr>
      <vt:lpstr>Courier New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1</vt:lpstr>
      <vt:lpstr>CDE Set 1</vt:lpstr>
      <vt:lpstr>Webinar on COVID-19 Guidance for  Early Learning and Care Contractors</vt:lpstr>
      <vt:lpstr>Welcome and Introductions</vt:lpstr>
      <vt:lpstr>Meeting Agenda</vt:lpstr>
      <vt:lpstr>Update on Federal Funds </vt:lpstr>
      <vt:lpstr>Summary of AB 82 and SB 93</vt:lpstr>
      <vt:lpstr>More Detail on Stipends in AB 82 and SB 93</vt:lpstr>
      <vt:lpstr>Data Validation for Stipends</vt:lpstr>
      <vt:lpstr>Child Care Bargaining</vt:lpstr>
      <vt:lpstr>What Can You Tell Me About Ongoing Discussions?</vt:lpstr>
      <vt:lpstr>Management Bulletin 21-03 Rescinding Revised Guidance on 12-Month Eligibility</vt:lpstr>
      <vt:lpstr>Fiscal Updates: Stipends or Hazardous Pay an Allowable Expense?</vt:lpstr>
      <vt:lpstr>Fiscal Updates: Hazardous Pay</vt:lpstr>
      <vt:lpstr>Questions</vt:lpstr>
      <vt:lpstr>Resources</vt:lpstr>
      <vt:lpstr>Resources (2)</vt:lpstr>
      <vt:lpstr>Closing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Guidance 02/19 - Resources (CA Dept of Education)</dc:title>
  <dc:subject>Early Learning and Care Division Webinar on COVID-19 Guidance February 19, 2021</dc:subject>
  <dc:creator>Eric Dunk</dc:creator>
  <cp:lastModifiedBy>Alice Ludwig</cp:lastModifiedBy>
  <cp:revision>14</cp:revision>
  <dcterms:created xsi:type="dcterms:W3CDTF">2020-08-25T03:09:04Z</dcterms:created>
  <dcterms:modified xsi:type="dcterms:W3CDTF">2023-11-16T21:51:18Z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0x0101003534ED83EA0B5E468033F72E96A6CA4D</vt:lpwstr>
  </property>
</Properties>
</file>