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9.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1.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 id="2147483693" r:id="rId2"/>
    <p:sldMasterId id="2147483659" r:id="rId3"/>
    <p:sldMasterId id="2147483648" r:id="rId4"/>
    <p:sldMasterId id="2147483664" r:id="rId5"/>
    <p:sldMasterId id="2147483671" r:id="rId6"/>
    <p:sldMasterId id="2147483676" r:id="rId7"/>
    <p:sldMasterId id="2147483681" r:id="rId8"/>
    <p:sldMasterId id="2147483737" r:id="rId9"/>
    <p:sldMasterId id="2147483738" r:id="rId10"/>
    <p:sldMasterId id="2147483756" r:id="rId11"/>
    <p:sldMasterId id="2147483654" r:id="rId12"/>
  </p:sldMasterIdLst>
  <p:notesMasterIdLst>
    <p:notesMasterId r:id="rId57"/>
  </p:notesMasterIdLst>
  <p:handoutMasterIdLst>
    <p:handoutMasterId r:id="rId58"/>
  </p:handoutMasterIdLst>
  <p:sldIdLst>
    <p:sldId id="257" r:id="rId13"/>
    <p:sldId id="484" r:id="rId14"/>
    <p:sldId id="571" r:id="rId15"/>
    <p:sldId id="561" r:id="rId16"/>
    <p:sldId id="566" r:id="rId17"/>
    <p:sldId id="495" r:id="rId18"/>
    <p:sldId id="497" r:id="rId19"/>
    <p:sldId id="496" r:id="rId20"/>
    <p:sldId id="494" r:id="rId21"/>
    <p:sldId id="553" r:id="rId22"/>
    <p:sldId id="485" r:id="rId23"/>
    <p:sldId id="568" r:id="rId24"/>
    <p:sldId id="569" r:id="rId25"/>
    <p:sldId id="570" r:id="rId26"/>
    <p:sldId id="563" r:id="rId27"/>
    <p:sldId id="500" r:id="rId28"/>
    <p:sldId id="562" r:id="rId29"/>
    <p:sldId id="557" r:id="rId30"/>
    <p:sldId id="533" r:id="rId31"/>
    <p:sldId id="529" r:id="rId32"/>
    <p:sldId id="560" r:id="rId33"/>
    <p:sldId id="542" r:id="rId34"/>
    <p:sldId id="543" r:id="rId35"/>
    <p:sldId id="545" r:id="rId36"/>
    <p:sldId id="546" r:id="rId37"/>
    <p:sldId id="564" r:id="rId38"/>
    <p:sldId id="544" r:id="rId39"/>
    <p:sldId id="532" r:id="rId40"/>
    <p:sldId id="539" r:id="rId41"/>
    <p:sldId id="531" r:id="rId42"/>
    <p:sldId id="530" r:id="rId43"/>
    <p:sldId id="547" r:id="rId44"/>
    <p:sldId id="549" r:id="rId45"/>
    <p:sldId id="550" r:id="rId46"/>
    <p:sldId id="551" r:id="rId47"/>
    <p:sldId id="555" r:id="rId48"/>
    <p:sldId id="528" r:id="rId49"/>
    <p:sldId id="552" r:id="rId50"/>
    <p:sldId id="524" r:id="rId51"/>
    <p:sldId id="523" r:id="rId52"/>
    <p:sldId id="572" r:id="rId53"/>
    <p:sldId id="574" r:id="rId54"/>
    <p:sldId id="573" r:id="rId55"/>
    <p:sldId id="565" r:id="rId56"/>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495F2E-1CCD-8923-A9DC-D5961B6843C7}" name="Crystal Devlin" initials="CD" userId="S::cdevlin@cde.ca.gov::45766686-1411-4f66-8b4e-ae85f8cf4551" providerId="AD"/>
  <p188:author id="{DCE31E2F-6F03-F1D3-E60F-A744B03A8487}" name="Danielle Davis" initials="DD" userId="S::ddavis@cde.ca.gov::ac010a00-31ad-49d6-9a54-e5464cd5e671" providerId="AD"/>
  <p188:author id="{D5C5E035-7AFA-54FA-06CB-5A30120D5F89}" name="Jennifer Osalbo" initials="JO" userId="S::josalbo@cde.ca.gov::01bce0eb-f15d-40d4-8858-3c9510062403" providerId="AD"/>
  <p188:author id="{26C3F33A-708E-1B43-C893-CD8FF36A412A}" name="Virginia Early" initials="VE" userId="S::vearly@cde.ca.gov::42929ea7-4389-4ffc-bd0b-f8133d7ef99f" providerId="AD"/>
  <p188:author id="{C3CA5A46-1297-DDE6-3329-99C1D58DC654}" name="Linda Morales" initials="LM" userId="S::lmorales@cde.ca.gov::4f8acfe5-5529-4224-8e16-99c662a6ddef" providerId="AD"/>
  <p188:author id="{71DE8B82-86F3-D347-77B8-90173B47AE5F}" name="Yashima Daniels" initials="YD" userId="S::ydaniels@cde.ca.gov::f8e4e961-5ca2-4c02-b18d-f9ff7c8b1052" providerId="AD"/>
  <p188:author id="{1EB07CA0-931E-6257-0DC5-268E91B327C5}" name="Carly Nodohara" initials="CN" userId="S::cnodohara@cde.ca.gov::c457829e-bd1c-4ec4-8a59-04d03b35fbb1" providerId="AD"/>
  <p188:author id="{B85648A5-2E6D-ADDF-C117-8205246166C2}" name="Nadia Kersey" initials="NK" userId="S::nkersey@cde.ca.gov::cbd63f9b-9c0f-4b91-9616-7dbf9d0817f9" providerId="AD"/>
  <p188:author id="{6C788EB1-EEEC-CD89-6A62-9BEB1E1D9CFC}" name="Mai Thao" initials="MT" userId="S::mthao@cde.ca.gov::a1f588c4-1fd5-47ad-9f59-ef46fe4cb68b" providerId="AD"/>
  <p188:author id="{BEF515CA-B842-4219-4D76-DCA9AB71D0E9}" name="Amira Elmallah" initials="AE" userId="S::aelmallah@cde.ca.gov::ecf64c99-c793-4fac-aa63-7d31ce807c57" providerId="AD"/>
  <p188:author id="{80CDEDEE-94CB-D862-6098-71D2C64340D5}" name="Angela Data" initials="AD" userId="S::adata@cde.ca.gov::ec94e811-808f-4def-9e33-21c6de2dd6a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CCFF66"/>
    <a:srgbClr val="66FF33"/>
    <a:srgbClr val="00FFFF"/>
    <a:srgbClr val="80FF80"/>
    <a:srgbClr val="0C4A6D"/>
    <a:srgbClr val="99FF66"/>
    <a:srgbClr val="0000FF"/>
    <a:srgbClr val="FFFF66"/>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0" autoAdjust="0"/>
    <p:restoredTop sz="96374" autoAdjust="0"/>
  </p:normalViewPr>
  <p:slideViewPr>
    <p:cSldViewPr snapToGrid="0">
      <p:cViewPr varScale="1">
        <p:scale>
          <a:sx n="114" d="100"/>
          <a:sy n="114" d="100"/>
        </p:scale>
        <p:origin x="396"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handoutMaster" Target="handoutMasters/handoutMaster1.xml"/><Relationship Id="rId66"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967341" y="0"/>
            <a:ext cx="3035088" cy="466115"/>
          </a:xfrm>
          <a:prstGeom prst="rect">
            <a:avLst/>
          </a:prstGeom>
        </p:spPr>
        <p:txBody>
          <a:bodyPr vert="horz" lIns="93102" tIns="46552" rIns="93102" bIns="46552" rtlCol="0"/>
          <a:lstStyle>
            <a:lvl1pPr algn="r">
              <a:defRPr sz="1200"/>
            </a:lvl1pPr>
          </a:lstStyle>
          <a:p>
            <a:fld id="{8A08BE69-669F-416A-93EF-12E394687B13}" type="datetimeFigureOut">
              <a:rPr lang="en-US" smtClean="0"/>
              <a:t>2/15/2023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967341" y="8823936"/>
            <a:ext cx="3035088" cy="466114"/>
          </a:xfrm>
          <a:prstGeom prst="rect">
            <a:avLst/>
          </a:prstGeom>
        </p:spPr>
        <p:txBody>
          <a:bodyPr vert="horz" lIns="93102" tIns="46552" rIns="93102" bIns="46552"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45110321-FE7C-41D5-A6A6-9361CA1AFD5B}" type="datetimeFigureOut">
              <a:rPr lang="en-US" smtClean="0"/>
              <a:t>2/15/2023</a:t>
            </a:fld>
            <a:endParaRPr lang="en-US"/>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1802955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3121613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3023805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1131208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4068694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988730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90000"/>
              </a:lnSpc>
              <a:spcBef>
                <a:spcPts val="5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377687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790118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452784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1258984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1450643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3919896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2714976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4178607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1189518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3223330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93054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236328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2056248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2547703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3561009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92618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3877794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10380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3067607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a:p>
        </p:txBody>
      </p:sp>
    </p:spTree>
    <p:extLst>
      <p:ext uri="{BB962C8B-B14F-4D97-AF65-F5344CB8AC3E}">
        <p14:creationId xmlns:p14="http://schemas.microsoft.com/office/powerpoint/2010/main" val="1636609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2088236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848898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3665929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37</a:t>
            </a:fld>
            <a:endParaRPr lang="en-US"/>
          </a:p>
        </p:txBody>
      </p:sp>
    </p:spTree>
    <p:extLst>
      <p:ext uri="{BB962C8B-B14F-4D97-AF65-F5344CB8AC3E}">
        <p14:creationId xmlns:p14="http://schemas.microsoft.com/office/powerpoint/2010/main" val="2429537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38</a:t>
            </a:fld>
            <a:endParaRPr lang="en-US"/>
          </a:p>
        </p:txBody>
      </p:sp>
    </p:spTree>
    <p:extLst>
      <p:ext uri="{BB962C8B-B14F-4D97-AF65-F5344CB8AC3E}">
        <p14:creationId xmlns:p14="http://schemas.microsoft.com/office/powerpoint/2010/main" val="4052484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39</a:t>
            </a:fld>
            <a:endParaRPr lang="en-US"/>
          </a:p>
        </p:txBody>
      </p:sp>
    </p:spTree>
    <p:extLst>
      <p:ext uri="{BB962C8B-B14F-4D97-AF65-F5344CB8AC3E}">
        <p14:creationId xmlns:p14="http://schemas.microsoft.com/office/powerpoint/2010/main" val="4248585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40</a:t>
            </a:fld>
            <a:endParaRPr lang="en-US"/>
          </a:p>
        </p:txBody>
      </p:sp>
    </p:spTree>
    <p:extLst>
      <p:ext uri="{BB962C8B-B14F-4D97-AF65-F5344CB8AC3E}">
        <p14:creationId xmlns:p14="http://schemas.microsoft.com/office/powerpoint/2010/main" val="3730056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39770611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44</a:t>
            </a:fld>
            <a:endParaRPr lang="en-US"/>
          </a:p>
        </p:txBody>
      </p:sp>
    </p:spTree>
    <p:extLst>
      <p:ext uri="{BB962C8B-B14F-4D97-AF65-F5344CB8AC3E}">
        <p14:creationId xmlns:p14="http://schemas.microsoft.com/office/powerpoint/2010/main" val="20178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2982263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1196200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156383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75615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3464244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B8498729-8E0E-452C-9DE5-20C4280E6809}"/>
              </a:ext>
            </a:extLst>
          </p:cNvPr>
          <p:cNvSpPr>
            <a:spLocks noGrp="1"/>
          </p:cNvSpPr>
          <p:nvPr>
            <p:ph type="body" sz="quarter" idx="11" hasCustomPrompt="1"/>
          </p:nvPr>
        </p:nvSpPr>
        <p:spPr>
          <a:xfrm>
            <a:off x="3638339" y="5310000"/>
            <a:ext cx="4536000" cy="1548000"/>
          </a:xfrm>
          <a:solidFill>
            <a:schemeClr val="bg1">
              <a:lumMod val="85000"/>
              <a:alpha val="80000"/>
            </a:schemeClr>
          </a:solidFill>
        </p:spPr>
        <p:txBody>
          <a:bodyPr lIns="288000" tIns="252000"/>
          <a:lstStyle>
            <a:lvl1pPr marL="0" indent="0">
              <a:spcBef>
                <a:spcPts val="500"/>
              </a:spcBef>
              <a:buNone/>
              <a:defRPr sz="1300" b="1">
                <a:solidFill>
                  <a:schemeClr val="tx2"/>
                </a:solidFill>
                <a:latin typeface="+mj-lt"/>
              </a:defRPr>
            </a:lvl1pPr>
            <a:lvl2pPr marL="0" indent="0">
              <a:spcBef>
                <a:spcPts val="500"/>
              </a:spcBef>
              <a:buNone/>
              <a:defRPr sz="1000">
                <a:solidFill>
                  <a:schemeClr val="bg2"/>
                </a:solidFill>
              </a:defRPr>
            </a:lvl2pPr>
          </a:lstStyle>
          <a:p>
            <a:pPr lvl="0"/>
            <a:r>
              <a:rPr lang="en-US" noProof="0"/>
              <a:t>Additional Stage Title 02</a:t>
            </a:r>
          </a:p>
          <a:p>
            <a:pPr lvl="1"/>
            <a:r>
              <a:rPr lang="en-US" noProof="0"/>
              <a:t>Lorem ipsum dolor sit amet, consectetuer adipiscing elit, sed diam nonummy</a:t>
            </a:r>
          </a:p>
        </p:txBody>
      </p:sp>
      <p:sp>
        <p:nvSpPr>
          <p:cNvPr id="17" name="Text Placeholder 16">
            <a:extLst>
              <a:ext uri="{FF2B5EF4-FFF2-40B4-BE49-F238E27FC236}">
                <a16:creationId xmlns:a16="http://schemas.microsoft.com/office/drawing/2014/main" id="{6F6ED01E-03BA-4CB7-BDDB-4A7F0B0DA414}"/>
              </a:ext>
            </a:extLst>
          </p:cNvPr>
          <p:cNvSpPr>
            <a:spLocks noGrp="1"/>
          </p:cNvSpPr>
          <p:nvPr>
            <p:ph type="body" sz="quarter" idx="10" hasCustomPrompt="1"/>
          </p:nvPr>
        </p:nvSpPr>
        <p:spPr>
          <a:xfrm>
            <a:off x="787583" y="5310000"/>
            <a:ext cx="2778470" cy="1548000"/>
          </a:xfrm>
          <a:solidFill>
            <a:schemeClr val="bg1">
              <a:lumMod val="95000"/>
            </a:schemeClr>
          </a:solidFill>
        </p:spPr>
        <p:txBody>
          <a:bodyPr lIns="288000" tIns="252000"/>
          <a:lstStyle>
            <a:lvl1pPr marL="0" indent="0">
              <a:spcBef>
                <a:spcPts val="500"/>
              </a:spcBef>
              <a:buNone/>
              <a:defRPr sz="1300" b="1">
                <a:solidFill>
                  <a:schemeClr val="tx2"/>
                </a:solidFill>
                <a:latin typeface="+mj-lt"/>
              </a:defRPr>
            </a:lvl1pPr>
            <a:lvl2pPr marL="0" indent="0">
              <a:spcBef>
                <a:spcPts val="500"/>
              </a:spcBef>
              <a:buNone/>
              <a:defRPr sz="1000">
                <a:solidFill>
                  <a:schemeClr val="bg2"/>
                </a:solidFill>
              </a:defRPr>
            </a:lvl2pPr>
          </a:lstStyle>
          <a:p>
            <a:pPr lvl="0"/>
            <a:r>
              <a:rPr lang="en-US" noProof="0"/>
              <a:t>Additional Stage Title 01</a:t>
            </a:r>
          </a:p>
          <a:p>
            <a:pPr lvl="1"/>
            <a:r>
              <a:rPr lang="en-US" noProof="0"/>
              <a:t>Lorem ipsum dolor sit amet, consectetuer adipiscing elit, sed diam nonummy</a:t>
            </a:r>
          </a:p>
        </p:txBody>
      </p:sp>
      <p:sp>
        <p:nvSpPr>
          <p:cNvPr id="2" name="Title 1">
            <a:extLst>
              <a:ext uri="{FF2B5EF4-FFF2-40B4-BE49-F238E27FC236}">
                <a16:creationId xmlns:a16="http://schemas.microsoft.com/office/drawing/2014/main" id="{D3060639-BF2D-41F8-822B-DED03338D288}"/>
              </a:ext>
            </a:extLst>
          </p:cNvPr>
          <p:cNvSpPr>
            <a:spLocks noGrp="1"/>
          </p:cNvSpPr>
          <p:nvPr userDrawn="1">
            <p:ph type="title" hasCustomPrompt="1"/>
          </p:nvPr>
        </p:nvSpPr>
        <p:spPr>
          <a:xfrm>
            <a:off x="680354" y="197121"/>
            <a:ext cx="10711545" cy="1325563"/>
          </a:xfrm>
        </p:spPr>
        <p:txBody>
          <a:bodyPr>
            <a:normAutofit/>
          </a:bodyPr>
          <a:lstStyle>
            <a:lvl1pPr>
              <a:defRPr sz="3000"/>
            </a:lvl1pPr>
          </a:lstStyle>
          <a:p>
            <a:r>
              <a:rPr lang="en-US" noProof="0"/>
              <a:t>Project Timeline</a:t>
            </a:r>
          </a:p>
        </p:txBody>
      </p:sp>
      <p:sp>
        <p:nvSpPr>
          <p:cNvPr id="3" name="Content Placeholder 2">
            <a:extLst>
              <a:ext uri="{FF2B5EF4-FFF2-40B4-BE49-F238E27FC236}">
                <a16:creationId xmlns:a16="http://schemas.microsoft.com/office/drawing/2014/main" id="{0F474091-9EA2-47C8-AAA9-6DFE207852E4}"/>
              </a:ext>
            </a:extLst>
          </p:cNvPr>
          <p:cNvSpPr>
            <a:spLocks noGrp="1"/>
          </p:cNvSpPr>
          <p:nvPr userDrawn="1">
            <p:ph idx="1"/>
          </p:nvPr>
        </p:nvSpPr>
        <p:spPr>
          <a:xfrm>
            <a:off x="680354" y="1786436"/>
            <a:ext cx="10711545" cy="330606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6">
            <a:extLst>
              <a:ext uri="{FF2B5EF4-FFF2-40B4-BE49-F238E27FC236}">
                <a16:creationId xmlns:a16="http://schemas.microsoft.com/office/drawing/2014/main" id="{1C51713D-9A60-48EF-A25A-764AEDE9E672}"/>
              </a:ext>
            </a:extLst>
          </p:cNvPr>
          <p:cNvSpPr>
            <a:spLocks noGrp="1"/>
          </p:cNvSpPr>
          <p:nvPr>
            <p:ph type="body" sz="quarter" idx="12" hasCustomPrompt="1"/>
          </p:nvPr>
        </p:nvSpPr>
        <p:spPr>
          <a:xfrm>
            <a:off x="8246626" y="5310000"/>
            <a:ext cx="3103200" cy="1548000"/>
          </a:xfrm>
          <a:solidFill>
            <a:schemeClr val="bg1">
              <a:lumMod val="95000"/>
            </a:schemeClr>
          </a:solidFill>
        </p:spPr>
        <p:txBody>
          <a:bodyPr lIns="288000" tIns="252000"/>
          <a:lstStyle>
            <a:lvl1pPr marL="0" indent="0">
              <a:spcBef>
                <a:spcPts val="500"/>
              </a:spcBef>
              <a:buNone/>
              <a:defRPr sz="1300" b="1">
                <a:solidFill>
                  <a:schemeClr val="tx2"/>
                </a:solidFill>
                <a:latin typeface="+mj-lt"/>
              </a:defRPr>
            </a:lvl1pPr>
            <a:lvl2pPr marL="0" indent="0">
              <a:spcBef>
                <a:spcPts val="500"/>
              </a:spcBef>
              <a:buNone/>
              <a:defRPr sz="1000">
                <a:solidFill>
                  <a:schemeClr val="bg2"/>
                </a:solidFill>
              </a:defRPr>
            </a:lvl2pPr>
          </a:lstStyle>
          <a:p>
            <a:pPr lvl="0"/>
            <a:r>
              <a:rPr lang="en-US" noProof="0"/>
              <a:t>Additional Stage Title 3</a:t>
            </a:r>
          </a:p>
          <a:p>
            <a:pPr lvl="1"/>
            <a:r>
              <a:rPr lang="en-US" noProof="0"/>
              <a:t>Lorem ipsum dolor sit amet, consectetuer adipiscing elit, sed diam nonummy</a:t>
            </a:r>
          </a:p>
        </p:txBody>
      </p:sp>
      <p:cxnSp>
        <p:nvCxnSpPr>
          <p:cNvPr id="21" name="Straight Connector 20">
            <a:extLst>
              <a:ext uri="{FF2B5EF4-FFF2-40B4-BE49-F238E27FC236}">
                <a16:creationId xmlns:a16="http://schemas.microsoft.com/office/drawing/2014/main" id="{303706AB-7768-4239-93C0-28F2AC35B71A}"/>
              </a:ext>
            </a:extLst>
          </p:cNvPr>
          <p:cNvCxnSpPr/>
          <p:nvPr userDrawn="1"/>
        </p:nvCxnSpPr>
        <p:spPr>
          <a:xfrm>
            <a:off x="787583" y="1181100"/>
            <a:ext cx="2880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824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rgbClr val="99FF99"/>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02D13CA-4EE1-4AEB-8DF1-98656C143E70}"/>
              </a:ext>
            </a:extLst>
          </p:cNvPr>
          <p:cNvSpPr>
            <a:spLocks noGrp="1"/>
          </p:cNvSpPr>
          <p:nvPr>
            <p:ph type="sldNum" sz="quarter" idx="10"/>
          </p:nvPr>
        </p:nvSpPr>
        <p:spPr/>
        <p:txBody>
          <a:bodyPr/>
          <a:lstStyle>
            <a:lvl1pPr>
              <a:defRPr>
                <a:solidFill>
                  <a:srgbClr val="0C4A6D"/>
                </a:solidFill>
              </a:defRPr>
            </a:lvl1pPr>
          </a:lstStyle>
          <a:p>
            <a:fld id="{43627AA6-F28E-4E07-9FB1-B47D85C72865}" type="slidenum">
              <a:rPr lang="en-US" smtClean="0"/>
              <a:pPr/>
              <a:t>‹#›</a:t>
            </a:fld>
            <a:endParaRPr lang="en-US"/>
          </a:p>
        </p:txBody>
      </p:sp>
    </p:spTree>
    <p:extLst>
      <p:ext uri="{BB962C8B-B14F-4D97-AF65-F5344CB8AC3E}">
        <p14:creationId xmlns:p14="http://schemas.microsoft.com/office/powerpoint/2010/main" val="2688209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4650775"/>
          </a:xfrm>
        </p:spPr>
        <p:txBody>
          <a:bodyPr>
            <a:normAutofit/>
          </a:bodyPr>
          <a:lstStyle>
            <a:lvl1pPr>
              <a:defRPr sz="3200"/>
            </a:lvl1pPr>
            <a:lvl2pPr>
              <a:defRPr sz="2800"/>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5A9090D4-DC51-40B7-8CEE-30FBE743A200}"/>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1882944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650776"/>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C49BD57F-1FCF-4D34-ADD9-8414F6777BD9}"/>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1834794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00BB6A88-46B3-4785-A181-8616E8D0D98B}"/>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30053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CALIFORNIA DEPARTMENT OF EDUCATION</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4500">
                <a:solidFill>
                  <a:srgbClr val="99FF99"/>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4865E07-2A58-432E-BFE3-168CBC3B5A3B}"/>
              </a:ext>
            </a:extLst>
          </p:cNvPr>
          <p:cNvSpPr>
            <a:spLocks noGrp="1"/>
          </p:cNvSpPr>
          <p:nvPr>
            <p:ph sz="quarter" idx="10"/>
          </p:nvPr>
        </p:nvSpPr>
        <p:spPr>
          <a:xfrm>
            <a:off x="1514475" y="1628354"/>
            <a:ext cx="10463213" cy="3191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55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2"/>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pPr defTabSz="685800"/>
            <a:fld id="{432ED76D-8188-4B28-B316-CD85396F47B0}" type="slidenum">
              <a:rPr lang="en-US" smtClean="0">
                <a:solidFill>
                  <a:srgbClr val="FFFFFF">
                    <a:tint val="75000"/>
                  </a:srgbClr>
                </a:solidFill>
              </a:rPr>
              <a:pPr defTabSz="685800"/>
              <a:t>‹#›</a:t>
            </a:fld>
            <a:endParaRPr lang="en-US">
              <a:solidFill>
                <a:srgbClr val="FFFFFF">
                  <a:tint val="75000"/>
                </a:srgbClr>
              </a:solidFill>
            </a:endParaRP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6"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6424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843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D089685-8E3D-4FD0-8556-D9F8CF86050D}"/>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6593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ster Slide 4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BD7B-14AB-4126-A7D9-5B72261A46E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823D966-52AB-413E-AD45-4A1E9C211017}"/>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5" name="Content Placeholder 4">
            <a:extLst>
              <a:ext uri="{FF2B5EF4-FFF2-40B4-BE49-F238E27FC236}">
                <a16:creationId xmlns:a16="http://schemas.microsoft.com/office/drawing/2014/main" id="{DE01CC0A-3AAD-4840-A6FB-94CB054D50E2}"/>
              </a:ext>
            </a:extLst>
          </p:cNvPr>
          <p:cNvSpPr>
            <a:spLocks noGrp="1"/>
          </p:cNvSpPr>
          <p:nvPr>
            <p:ph sz="quarter" idx="11"/>
          </p:nvPr>
        </p:nvSpPr>
        <p:spPr>
          <a:xfrm>
            <a:off x="384175" y="1792288"/>
            <a:ext cx="4068763" cy="2487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6FE5670-5B17-48D0-BF50-2D5AAFF4FE52}"/>
              </a:ext>
            </a:extLst>
          </p:cNvPr>
          <p:cNvSpPr>
            <a:spLocks noGrp="1"/>
          </p:cNvSpPr>
          <p:nvPr>
            <p:ph sz="quarter" idx="12"/>
          </p:nvPr>
        </p:nvSpPr>
        <p:spPr>
          <a:xfrm>
            <a:off x="5394325" y="1792288"/>
            <a:ext cx="4133850" cy="2643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1C6C9F9-BA0F-44E2-979C-2AE63F1D0474}"/>
              </a:ext>
            </a:extLst>
          </p:cNvPr>
          <p:cNvSpPr>
            <a:spLocks noGrp="1"/>
          </p:cNvSpPr>
          <p:nvPr>
            <p:ph sz="quarter" idx="13"/>
          </p:nvPr>
        </p:nvSpPr>
        <p:spPr>
          <a:xfrm>
            <a:off x="914400" y="4435475"/>
            <a:ext cx="3667125" cy="160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DBD0BD0-BB01-4FFD-96BF-9FB032ABA0D1}"/>
              </a:ext>
            </a:extLst>
          </p:cNvPr>
          <p:cNvSpPr>
            <a:spLocks noGrp="1"/>
          </p:cNvSpPr>
          <p:nvPr>
            <p:ph sz="quarter" idx="14"/>
          </p:nvPr>
        </p:nvSpPr>
        <p:spPr>
          <a:xfrm>
            <a:off x="6172200" y="4608513"/>
            <a:ext cx="4808538" cy="143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6258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67056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88"/>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67056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Google Shape;40;p5">
            <a:extLst>
              <a:ext uri="{FF2B5EF4-FFF2-40B4-BE49-F238E27FC236}">
                <a16:creationId xmlns:a16="http://schemas.microsoft.com/office/drawing/2014/main" id="{9FD6E66A-D84D-45A9-93BA-C134ECF80DD4}"/>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07964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theme" Target="../theme/theme11.xml"/><Relationship Id="rId4" Type="http://schemas.openxmlformats.org/officeDocument/2006/relationships/slideLayout" Target="../slideLayouts/slideLayout6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5" Type="http://schemas.openxmlformats.org/officeDocument/2006/relationships/theme" Target="../theme/theme12.xml"/><Relationship Id="rId4"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3.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4.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5.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6.xml"/><Relationship Id="rId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7.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theme" Target="../theme/theme8.xml"/><Relationship Id="rId4"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theme" Target="../theme/theme9.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687" r:id="rId1"/>
    <p:sldLayoutId id="2147483752" r:id="rId2"/>
    <p:sldLayoutId id="2147483688" r:id="rId3"/>
    <p:sldLayoutId id="2147483689" r:id="rId4"/>
    <p:sldLayoutId id="2147483762" r:id="rId5"/>
    <p:sldLayoutId id="2147483754" r:id="rId6"/>
    <p:sldLayoutId id="2147483751" r:id="rId7"/>
    <p:sldLayoutId id="2147483703" r:id="rId8"/>
    <p:sldLayoutId id="2147483690" r:id="rId9"/>
    <p:sldLayoutId id="2147483736" r:id="rId10"/>
    <p:sldLayoutId id="2147483691" r:id="rId11"/>
    <p:sldLayoutId id="2147483753" r:id="rId12"/>
    <p:sldLayoutId id="2147483692" r:id="rId13"/>
    <p:sldLayoutId id="2147483761" r:id="rId14"/>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B33C76D-A160-4E3E-9140-EE2DE7105F15}"/>
              </a:ext>
            </a:extLst>
          </p:cNvPr>
          <p:cNvSpPr txBox="1">
            <a:spLocks noGrp="1"/>
          </p:cNvSpPr>
          <p:nvPr>
            <p:ph type="sldNum" idx="4"/>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39" r:id="rId1"/>
    <p:sldLayoutId id="2147483735" r:id="rId2"/>
    <p:sldLayoutId id="2147483730" r:id="rId3"/>
    <p:sldLayoutId id="2147483755" r:id="rId4"/>
    <p:sldLayoutId id="2147483757" r:id="rId5"/>
    <p:sldLayoutId id="2147483729" r:id="rId6"/>
    <p:sldLayoutId id="2147483723" r:id="rId7"/>
    <p:sldLayoutId id="2147483734"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763" r:id="rId1"/>
    <p:sldLayoutId id="2147483758" r:id="rId2"/>
    <p:sldLayoutId id="2147483759" r:id="rId3"/>
    <p:sldLayoutId id="2147483760"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2FF2D152-6EF6-4B00-A676-C86DE6C6E820}"/>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chemeClr val="bg1"/>
                </a:solidFill>
              </a:defRPr>
            </a:lvl1pPr>
          </a:lstStyle>
          <a:p>
            <a:fld id="{43627AA6-F28E-4E07-9FB1-B47D85C72865}" type="slidenum">
              <a:rPr lang="en-US" smtClean="0"/>
              <a:pPr/>
              <a:t>‹#›</a:t>
            </a:fld>
            <a:endParaRPr lang="en-US"/>
          </a:p>
        </p:txBody>
      </p:sp>
    </p:spTree>
    <p:extLst>
      <p:ext uri="{BB962C8B-B14F-4D97-AF65-F5344CB8AC3E}">
        <p14:creationId xmlns:p14="http://schemas.microsoft.com/office/powerpoint/2010/main" val="20820303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710" r:id="rId5"/>
    <p:sldLayoutId id="2147483722" r:id="rId6"/>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slide" Target="slide4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ca.gov/fg/aa/cd/"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e.ca.gov/sp/cd/op/ieeresources.asp"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hyperlink" Target="https://www.dds.ca.gov/services/early-start/family-resource-center/regional-center-early-start-intake-and-family-resource-center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dds.ca.gov/services/early-start/family-resource-center/" TargetMode="External"/><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hyperlink" Target="https://www.cde.ca.gov/sp/se/as/caselpas.asp"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3.xml"/><Relationship Id="rId1" Type="http://schemas.openxmlformats.org/officeDocument/2006/relationships/slideLayout" Target="../slideLayouts/slideLayout5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s://caeducation.sharepoint.com/:p:/s/PolicyOfficeTeam/Ed4f8cDqWIZPhafJKwRH6iEBQhn2hxYVeirCnuibnj5B6w?e=bW88ES&amp;nav=eyJzSWQiOjUzNiwiY0lkIjozNDAwNTYzNTY3f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slide" Target="slide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4EFD7-AC21-4E20-BCA1-467365153C90}"/>
              </a:ext>
            </a:extLst>
          </p:cNvPr>
          <p:cNvSpPr>
            <a:spLocks noGrp="1"/>
          </p:cNvSpPr>
          <p:nvPr>
            <p:ph type="ctrTitle"/>
          </p:nvPr>
        </p:nvSpPr>
        <p:spPr>
          <a:xfrm>
            <a:off x="341319" y="909304"/>
            <a:ext cx="11636368" cy="1792331"/>
          </a:xfrm>
        </p:spPr>
        <p:txBody>
          <a:bodyPr>
            <a:normAutofit fontScale="90000"/>
          </a:bodyPr>
          <a:lstStyle/>
          <a:p>
            <a:r>
              <a:rPr lang="en-US" dirty="0">
                <a:solidFill>
                  <a:srgbClr val="FFFFFF"/>
                </a:solidFill>
                <a:cs typeface="Arial"/>
              </a:rPr>
              <a:t>Serving Children with Disabilities (Exceptional Needs) in California State Preschool Program (CSPP)</a:t>
            </a:r>
            <a:endParaRPr lang="en-US" dirty="0">
              <a:solidFill>
                <a:srgbClr val="FFFFFF"/>
              </a:solidFill>
            </a:endParaRPr>
          </a:p>
        </p:txBody>
      </p:sp>
      <p:sp>
        <p:nvSpPr>
          <p:cNvPr id="5" name="Content Placeholder 4">
            <a:extLst>
              <a:ext uri="{FF2B5EF4-FFF2-40B4-BE49-F238E27FC236}">
                <a16:creationId xmlns:a16="http://schemas.microsoft.com/office/drawing/2014/main" id="{9DF31E1A-50D1-4607-B4A1-C18D612F7A12}"/>
              </a:ext>
            </a:extLst>
          </p:cNvPr>
          <p:cNvSpPr>
            <a:spLocks noGrp="1"/>
          </p:cNvSpPr>
          <p:nvPr>
            <p:ph sz="quarter" idx="10"/>
          </p:nvPr>
        </p:nvSpPr>
        <p:spPr>
          <a:xfrm>
            <a:off x="1854200" y="3154569"/>
            <a:ext cx="10123488" cy="1920995"/>
          </a:xfrm>
        </p:spPr>
        <p:txBody>
          <a:bodyPr vert="horz" lIns="91440" tIns="45720" rIns="91440" bIns="45720" rtlCol="0" anchor="t">
            <a:normAutofit lnSpcReduction="10000"/>
          </a:bodyPr>
          <a:lstStyle/>
          <a:p>
            <a:pPr marL="0" indent="0" algn="ctr">
              <a:buNone/>
            </a:pPr>
            <a:r>
              <a:rPr lang="en-US" altLang="en-US" b="1" dirty="0"/>
              <a:t>Early Education Division (EED)</a:t>
            </a:r>
            <a:br>
              <a:rPr lang="en-US" altLang="en-US" b="1" dirty="0"/>
            </a:br>
            <a:endParaRPr lang="en-US" altLang="en-US" b="1" dirty="0">
              <a:cs typeface="Arial"/>
            </a:endParaRPr>
          </a:p>
          <a:p>
            <a:pPr marL="0" indent="0" algn="ctr">
              <a:buNone/>
            </a:pPr>
            <a:r>
              <a:rPr lang="en-US" b="1" dirty="0"/>
              <a:t>Date: February 10, 2023</a:t>
            </a:r>
            <a:endParaRPr lang="en-US" b="1" dirty="0">
              <a:cs typeface="Arial"/>
            </a:endParaRPr>
          </a:p>
          <a:p>
            <a:pPr marL="0" indent="0" algn="ctr">
              <a:buNone/>
            </a:pPr>
            <a:r>
              <a:rPr lang="en-US" b="1" dirty="0"/>
              <a:t>Time: 10:00 a.m. to 11:30 a.m.</a:t>
            </a:r>
            <a:endParaRPr lang="en-US" b="1" dirty="0">
              <a:cs typeface="Arial"/>
            </a:endParaRPr>
          </a:p>
          <a:p>
            <a:endParaRPr lang="en-US" dirty="0"/>
          </a:p>
        </p:txBody>
      </p:sp>
    </p:spTree>
    <p:extLst>
      <p:ext uri="{BB962C8B-B14F-4D97-AF65-F5344CB8AC3E}">
        <p14:creationId xmlns:p14="http://schemas.microsoft.com/office/powerpoint/2010/main" val="3042723923"/>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CE0E5-A3C0-4101-B34A-BD42339DDBC4}"/>
              </a:ext>
            </a:extLst>
          </p:cNvPr>
          <p:cNvSpPr>
            <a:spLocks noGrp="1"/>
          </p:cNvSpPr>
          <p:nvPr>
            <p:ph type="title"/>
          </p:nvPr>
        </p:nvSpPr>
        <p:spPr/>
        <p:txBody>
          <a:bodyPr/>
          <a:lstStyle/>
          <a:p>
            <a:r>
              <a:rPr lang="en-US">
                <a:solidFill>
                  <a:schemeClr val="tx1"/>
                </a:solidFill>
              </a:rPr>
              <a:t>Counting Children Towards the Set Aside and Receiving the Adjustment Factor</a:t>
            </a:r>
          </a:p>
        </p:txBody>
      </p:sp>
      <p:sp>
        <p:nvSpPr>
          <p:cNvPr id="3" name="Content Placeholder 2">
            <a:extLst>
              <a:ext uri="{FF2B5EF4-FFF2-40B4-BE49-F238E27FC236}">
                <a16:creationId xmlns:a16="http://schemas.microsoft.com/office/drawing/2014/main" id="{F6B9F1D5-E7C7-40F3-BC8C-3A6EA01AC6BE}"/>
              </a:ext>
            </a:extLst>
          </p:cNvPr>
          <p:cNvSpPr>
            <a:spLocks noGrp="1"/>
          </p:cNvSpPr>
          <p:nvPr>
            <p:ph idx="1"/>
          </p:nvPr>
        </p:nvSpPr>
        <p:spPr/>
        <p:txBody>
          <a:bodyPr>
            <a:normAutofit lnSpcReduction="10000"/>
          </a:bodyPr>
          <a:lstStyle/>
          <a:p>
            <a:r>
              <a:rPr lang="en-US" dirty="0">
                <a:cs typeface="Arial"/>
              </a:rPr>
              <a:t>A child (without an IFSP, already enrolled in CSPP) referred for a special education assessment, does not count toward the set aside and will not receive the adjustment factor </a:t>
            </a:r>
          </a:p>
          <a:p>
            <a:r>
              <a:rPr lang="en-US" dirty="0">
                <a:cs typeface="Arial"/>
              </a:rPr>
              <a:t>Contractors are required to have a copy of the current IFSP or IEP </a:t>
            </a:r>
          </a:p>
          <a:p>
            <a:r>
              <a:rPr lang="en-US" dirty="0">
                <a:cs typeface="Arial"/>
              </a:rPr>
              <a:t>Contractors must develop and implement a written policy to inform families of the family’s obligation to provide up-to-date copies of the IFSP or IEP, and status changes</a:t>
            </a:r>
          </a:p>
          <a:p>
            <a:r>
              <a:rPr lang="en-US" dirty="0">
                <a:cs typeface="Arial"/>
              </a:rPr>
              <a:t>Contractors must keep case notes in the family data file about the status of children</a:t>
            </a:r>
          </a:p>
        </p:txBody>
      </p:sp>
      <p:sp>
        <p:nvSpPr>
          <p:cNvPr id="4" name="Slide Number Placeholder 3">
            <a:extLst>
              <a:ext uri="{FF2B5EF4-FFF2-40B4-BE49-F238E27FC236}">
                <a16:creationId xmlns:a16="http://schemas.microsoft.com/office/drawing/2014/main" id="{EEE0DA47-26E1-45DD-B639-F5378AB64AE2}"/>
              </a:ext>
            </a:extLst>
          </p:cNvPr>
          <p:cNvSpPr>
            <a:spLocks noGrp="1"/>
          </p:cNvSpPr>
          <p:nvPr>
            <p:ph type="sldNum" sz="quarter" idx="10"/>
          </p:nvPr>
        </p:nvSpPr>
        <p:spPr/>
        <p:txBody>
          <a:bodyPr/>
          <a:lstStyle/>
          <a:p>
            <a:fld id="{432ED76D-8188-4B28-B316-CD85396F47B0}" type="slidenum">
              <a:rPr lang="en-US" smtClean="0"/>
              <a:pPr/>
              <a:t>10</a:t>
            </a:fld>
            <a:endParaRPr lang="en-US"/>
          </a:p>
        </p:txBody>
      </p:sp>
    </p:spTree>
    <p:extLst>
      <p:ext uri="{BB962C8B-B14F-4D97-AF65-F5344CB8AC3E}">
        <p14:creationId xmlns:p14="http://schemas.microsoft.com/office/powerpoint/2010/main" val="3611222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152400" y="241028"/>
            <a:ext cx="11887200" cy="1325563"/>
          </a:xfrm>
        </p:spPr>
        <p:txBody>
          <a:bodyPr>
            <a:normAutofit/>
          </a:bodyPr>
          <a:lstStyle/>
          <a:p>
            <a:r>
              <a:rPr lang="en-US" sz="3800" b="1">
                <a:cs typeface="Arial"/>
              </a:rPr>
              <a:t>Children with Exceptional Needs as </a:t>
            </a:r>
            <a:br>
              <a:rPr lang="en-US" sz="3800" b="1">
                <a:cs typeface="Arial"/>
              </a:rPr>
            </a:br>
            <a:r>
              <a:rPr lang="en-US" sz="3800" b="1">
                <a:cs typeface="Arial"/>
              </a:rPr>
              <a:t>an Eligibility Category for CSPP</a:t>
            </a: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20549" y="1833457"/>
            <a:ext cx="12174746" cy="4219871"/>
          </a:xfrm>
        </p:spPr>
        <p:txBody>
          <a:bodyPr vert="horz" lIns="91440" tIns="45720" rIns="91440" bIns="45720" rtlCol="0" anchor="t">
            <a:noAutofit/>
          </a:bodyPr>
          <a:lstStyle/>
          <a:p>
            <a:pPr marL="514350">
              <a:buFont typeface="Arial"/>
              <a:buChar char="•"/>
            </a:pPr>
            <a:r>
              <a:rPr lang="en-US" sz="3000" dirty="0">
                <a:ea typeface="+mn-lt"/>
                <a:cs typeface="+mn-lt"/>
              </a:rPr>
              <a:t>Children with exceptional needs do not have to qualify with income eligibility</a:t>
            </a:r>
          </a:p>
          <a:p>
            <a:pPr marL="514350">
              <a:buFont typeface="Arial"/>
              <a:buChar char="•"/>
            </a:pPr>
            <a:r>
              <a:rPr lang="en-US" sz="3000" b="1" dirty="0">
                <a:ea typeface="+mn-lt"/>
                <a:cs typeface="+mn-lt"/>
              </a:rPr>
              <a:t>Families must self-certify their income</a:t>
            </a:r>
            <a:endParaRPr lang="en-US" sz="3000" b="1" dirty="0">
              <a:cs typeface="Arial"/>
            </a:endParaRPr>
          </a:p>
          <a:p>
            <a:pPr marL="514350">
              <a:buFont typeface="Arial"/>
              <a:buChar char="•"/>
            </a:pPr>
            <a:r>
              <a:rPr lang="en-US" sz="3000" dirty="0">
                <a:ea typeface="+mn-lt"/>
                <a:cs typeface="+mn-lt"/>
              </a:rPr>
              <a:t>For full-day CSPP, families must still establish a need for services</a:t>
            </a:r>
            <a:endParaRPr lang="en-US" sz="3000" dirty="0">
              <a:cs typeface="Arial"/>
            </a:endParaRPr>
          </a:p>
          <a:p>
            <a:pPr marL="514350">
              <a:buFont typeface="Arial"/>
              <a:buChar char="•"/>
            </a:pPr>
            <a:r>
              <a:rPr lang="en-US" sz="3000" dirty="0">
                <a:ea typeface="+mn-lt"/>
                <a:cs typeface="+mn-lt"/>
              </a:rPr>
              <a:t>Only children with exceptional needs may be enrolled under this eligibility category. Any other children in the family who do not meet the definition of exceptional needs may be enrolled based on any of the other eligibility categories for which the family is otherwise eligible</a:t>
            </a: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0"/>
          </p:nvPr>
        </p:nvSpPr>
        <p:spPr>
          <a:xfrm>
            <a:off x="9296400" y="63096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A74813-043C-43CB-9E82-7CAA19F31821}" type="slidenum">
              <a:rPr lang="en-US" smtClean="0"/>
              <a:pPr/>
              <a:t>11</a:t>
            </a:fld>
            <a:endParaRPr lang="en-US"/>
          </a:p>
        </p:txBody>
      </p:sp>
    </p:spTree>
    <p:extLst>
      <p:ext uri="{BB962C8B-B14F-4D97-AF65-F5344CB8AC3E}">
        <p14:creationId xmlns:p14="http://schemas.microsoft.com/office/powerpoint/2010/main" val="1841845312"/>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4003-67DD-925D-F39A-AD5665809160}"/>
              </a:ext>
            </a:extLst>
          </p:cNvPr>
          <p:cNvSpPr>
            <a:spLocks noGrp="1"/>
          </p:cNvSpPr>
          <p:nvPr>
            <p:ph type="title"/>
          </p:nvPr>
        </p:nvSpPr>
        <p:spPr/>
        <p:txBody>
          <a:bodyPr/>
          <a:lstStyle/>
          <a:p>
            <a:r>
              <a:rPr lang="en-US" dirty="0">
                <a:solidFill>
                  <a:schemeClr val="bg1"/>
                </a:solidFill>
                <a:ea typeface="+mj-lt"/>
                <a:cs typeface="+mj-lt"/>
              </a:rPr>
              <a:t>Family Fees for Children with Exceptional Needs Enrolled in Full-day CSPP (1)</a:t>
            </a:r>
            <a:endParaRPr lang="en-US" dirty="0">
              <a:solidFill>
                <a:schemeClr val="bg1"/>
              </a:solidFill>
              <a:cs typeface="Arial"/>
            </a:endParaRPr>
          </a:p>
        </p:txBody>
      </p:sp>
      <p:sp>
        <p:nvSpPr>
          <p:cNvPr id="3" name="Content Placeholder 2">
            <a:extLst>
              <a:ext uri="{FF2B5EF4-FFF2-40B4-BE49-F238E27FC236}">
                <a16:creationId xmlns:a16="http://schemas.microsoft.com/office/drawing/2014/main" id="{6ED693E8-84DF-9769-AAF2-BF4C3481C166}"/>
              </a:ext>
            </a:extLst>
          </p:cNvPr>
          <p:cNvSpPr>
            <a:spLocks noGrp="1"/>
          </p:cNvSpPr>
          <p:nvPr>
            <p:ph idx="1"/>
          </p:nvPr>
        </p:nvSpPr>
        <p:spPr>
          <a:xfrm>
            <a:off x="90054" y="1659082"/>
            <a:ext cx="11887200" cy="4422866"/>
          </a:xfrm>
        </p:spPr>
        <p:txBody>
          <a:bodyPr vert="horz" lIns="91440" tIns="45720" rIns="91440" bIns="45720" rtlCol="0" anchor="t">
            <a:normAutofit/>
          </a:bodyPr>
          <a:lstStyle/>
          <a:p>
            <a:pPr>
              <a:buFont typeface="Arial"/>
            </a:pPr>
            <a:r>
              <a:rPr lang="en-US" dirty="0">
                <a:cs typeface="Arial"/>
              </a:rPr>
              <a:t>All contractors must assess a family fee for families qualifying for full-day CSPP</a:t>
            </a:r>
            <a:endParaRPr lang="en-US" dirty="0">
              <a:ea typeface="+mn-lt"/>
              <a:cs typeface="+mn-lt"/>
            </a:endParaRPr>
          </a:p>
          <a:p>
            <a:pPr>
              <a:buFont typeface="Arial"/>
            </a:pPr>
            <a:r>
              <a:rPr lang="en-US" dirty="0">
                <a:cs typeface="Arial"/>
              </a:rPr>
              <a:t>All families are required to self-certify their income</a:t>
            </a:r>
            <a:endParaRPr lang="en-US" dirty="0">
              <a:ea typeface="+mn-lt"/>
              <a:cs typeface="+mn-lt"/>
            </a:endParaRPr>
          </a:p>
          <a:p>
            <a:pPr>
              <a:buFont typeface="Arial"/>
            </a:pPr>
            <a:r>
              <a:rPr lang="en-US" dirty="0">
                <a:ea typeface="+mn-lt"/>
                <a:cs typeface="+mn-lt"/>
              </a:rPr>
              <a:t>Family fees are waived for all families through June 30, 2023</a:t>
            </a:r>
            <a:endParaRPr lang="en-US" dirty="0"/>
          </a:p>
        </p:txBody>
      </p:sp>
      <p:sp>
        <p:nvSpPr>
          <p:cNvPr id="4" name="Slide Number Placeholder 3">
            <a:extLst>
              <a:ext uri="{FF2B5EF4-FFF2-40B4-BE49-F238E27FC236}">
                <a16:creationId xmlns:a16="http://schemas.microsoft.com/office/drawing/2014/main" id="{B9FD79E2-DA49-61DC-C20E-1EB2F35A6545}"/>
              </a:ext>
            </a:extLst>
          </p:cNvPr>
          <p:cNvSpPr>
            <a:spLocks noGrp="1"/>
          </p:cNvSpPr>
          <p:nvPr>
            <p:ph type="sldNum" sz="quarter" idx="10"/>
          </p:nvPr>
        </p:nvSpPr>
        <p:spPr/>
        <p:txBody>
          <a:bodyPr/>
          <a:lstStyle/>
          <a:p>
            <a:fld id="{432ED76D-8188-4B28-B316-CD85396F47B0}" type="slidenum">
              <a:rPr lang="en-US" smtClean="0"/>
              <a:pPr/>
              <a:t>12</a:t>
            </a:fld>
            <a:endParaRPr lang="en-US" dirty="0"/>
          </a:p>
        </p:txBody>
      </p:sp>
    </p:spTree>
    <p:extLst>
      <p:ext uri="{BB962C8B-B14F-4D97-AF65-F5344CB8AC3E}">
        <p14:creationId xmlns:p14="http://schemas.microsoft.com/office/powerpoint/2010/main" val="2670960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AB347-C6FE-AD59-33BD-059810636291}"/>
              </a:ext>
            </a:extLst>
          </p:cNvPr>
          <p:cNvSpPr>
            <a:spLocks noGrp="1"/>
          </p:cNvSpPr>
          <p:nvPr>
            <p:ph type="title"/>
          </p:nvPr>
        </p:nvSpPr>
        <p:spPr/>
        <p:txBody>
          <a:bodyPr/>
          <a:lstStyle/>
          <a:p>
            <a:r>
              <a:rPr lang="en-US">
                <a:solidFill>
                  <a:schemeClr val="bg1"/>
                </a:solidFill>
                <a:ea typeface="+mj-lt"/>
                <a:cs typeface="+mj-lt"/>
              </a:rPr>
              <a:t>Family Fees for Children with Exceptional Needs Enrolled in Full-day CSPP (2)</a:t>
            </a:r>
            <a:endParaRPr lang="en-US" b="0">
              <a:solidFill>
                <a:schemeClr val="bg1"/>
              </a:solidFill>
              <a:ea typeface="+mj-lt"/>
              <a:cs typeface="+mj-lt"/>
            </a:endParaRPr>
          </a:p>
          <a:p>
            <a:endParaRPr lang="en-US">
              <a:cs typeface="Arial"/>
            </a:endParaRPr>
          </a:p>
        </p:txBody>
      </p:sp>
      <p:sp>
        <p:nvSpPr>
          <p:cNvPr id="3" name="Content Placeholder 2">
            <a:extLst>
              <a:ext uri="{FF2B5EF4-FFF2-40B4-BE49-F238E27FC236}">
                <a16:creationId xmlns:a16="http://schemas.microsoft.com/office/drawing/2014/main" id="{57052A14-2817-4F8B-3D54-0922D82CEE89}"/>
              </a:ext>
            </a:extLst>
          </p:cNvPr>
          <p:cNvSpPr>
            <a:spLocks noGrp="1"/>
          </p:cNvSpPr>
          <p:nvPr>
            <p:ph idx="1"/>
          </p:nvPr>
        </p:nvSpPr>
        <p:spPr/>
        <p:txBody>
          <a:bodyPr vert="horz" lIns="91440" tIns="45720" rIns="91440" bIns="45720" rtlCol="0" anchor="t">
            <a:normAutofit/>
          </a:bodyPr>
          <a:lstStyle/>
          <a:p>
            <a:pPr>
              <a:buFont typeface="Arial"/>
            </a:pPr>
            <a:r>
              <a:rPr lang="en-US" dirty="0">
                <a:ea typeface="+mn-lt"/>
                <a:cs typeface="+mn-lt"/>
              </a:rPr>
              <a:t>For children with exceptional needs who are </a:t>
            </a:r>
            <a:r>
              <a:rPr lang="en-US" b="1" dirty="0">
                <a:ea typeface="+mn-lt"/>
                <a:cs typeface="+mn-lt"/>
              </a:rPr>
              <a:t>placed </a:t>
            </a:r>
            <a:r>
              <a:rPr lang="en-US" dirty="0">
                <a:ea typeface="+mn-lt"/>
                <a:cs typeface="+mn-lt"/>
              </a:rPr>
              <a:t>in a CSPP pursuant to an IEP, no fees shall be collected from the family</a:t>
            </a:r>
          </a:p>
          <a:p>
            <a:pPr marL="971550" lvl="1" indent="-285750">
              <a:buFont typeface="Arial"/>
              <a:buChar char="‒"/>
            </a:pPr>
            <a:r>
              <a:rPr lang="en-US" dirty="0">
                <a:ea typeface="+mn-lt"/>
                <a:cs typeface="+mn-lt"/>
              </a:rPr>
              <a:t>Any family fee shall be paid by the local educational agency (LEA) placing the child in the CSPP because the LEA placing the child in the CSPP is responsible for providing the child with a free appropriate public education (FAPE)</a:t>
            </a:r>
            <a:endParaRPr lang="en-US" dirty="0"/>
          </a:p>
        </p:txBody>
      </p:sp>
      <p:sp>
        <p:nvSpPr>
          <p:cNvPr id="4" name="Slide Number Placeholder 3">
            <a:extLst>
              <a:ext uri="{FF2B5EF4-FFF2-40B4-BE49-F238E27FC236}">
                <a16:creationId xmlns:a16="http://schemas.microsoft.com/office/drawing/2014/main" id="{FD9A33F4-5609-EBE7-09D3-9BD4BB8E632F}"/>
              </a:ext>
            </a:extLst>
          </p:cNvPr>
          <p:cNvSpPr>
            <a:spLocks noGrp="1"/>
          </p:cNvSpPr>
          <p:nvPr>
            <p:ph type="sldNum" sz="quarter" idx="10"/>
          </p:nvPr>
        </p:nvSpPr>
        <p:spPr/>
        <p:txBody>
          <a:bodyPr/>
          <a:lstStyle/>
          <a:p>
            <a:fld id="{432ED76D-8188-4B28-B316-CD85396F47B0}" type="slidenum">
              <a:rPr lang="en-US" smtClean="0"/>
              <a:pPr/>
              <a:t>13</a:t>
            </a:fld>
            <a:endParaRPr lang="en-US"/>
          </a:p>
        </p:txBody>
      </p:sp>
    </p:spTree>
    <p:extLst>
      <p:ext uri="{BB962C8B-B14F-4D97-AF65-F5344CB8AC3E}">
        <p14:creationId xmlns:p14="http://schemas.microsoft.com/office/powerpoint/2010/main" val="2022708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32D2-05B3-7152-11F5-45542BB81466}"/>
              </a:ext>
            </a:extLst>
          </p:cNvPr>
          <p:cNvSpPr>
            <a:spLocks noGrp="1"/>
          </p:cNvSpPr>
          <p:nvPr>
            <p:ph type="title"/>
          </p:nvPr>
        </p:nvSpPr>
        <p:spPr/>
        <p:txBody>
          <a:bodyPr/>
          <a:lstStyle/>
          <a:p>
            <a:r>
              <a:rPr lang="en-US" sz="4400">
                <a:solidFill>
                  <a:schemeClr val="bg1"/>
                </a:solidFill>
                <a:ea typeface="+mj-lt"/>
                <a:cs typeface="+mj-lt"/>
              </a:rPr>
              <a:t>24-Month Eligibility</a:t>
            </a:r>
            <a:endParaRPr lang="en-US" sz="4400" b="0">
              <a:solidFill>
                <a:schemeClr val="bg1"/>
              </a:solidFill>
              <a:ea typeface="+mj-lt"/>
              <a:cs typeface="+mj-lt"/>
            </a:endParaRPr>
          </a:p>
          <a:p>
            <a:endParaRPr lang="en-US">
              <a:cs typeface="Arial"/>
            </a:endParaRPr>
          </a:p>
        </p:txBody>
      </p:sp>
      <p:sp>
        <p:nvSpPr>
          <p:cNvPr id="3" name="Content Placeholder 2">
            <a:extLst>
              <a:ext uri="{FF2B5EF4-FFF2-40B4-BE49-F238E27FC236}">
                <a16:creationId xmlns:a16="http://schemas.microsoft.com/office/drawing/2014/main" id="{CA73A4A6-CA07-3453-7ABD-0588B8F127D3}"/>
              </a:ext>
            </a:extLst>
          </p:cNvPr>
          <p:cNvSpPr>
            <a:spLocks noGrp="1"/>
          </p:cNvSpPr>
          <p:nvPr>
            <p:ph idx="1"/>
          </p:nvPr>
        </p:nvSpPr>
        <p:spPr/>
        <p:txBody>
          <a:bodyPr vert="horz" lIns="91440" tIns="45720" rIns="91440" bIns="45720" rtlCol="0" anchor="t">
            <a:normAutofit/>
          </a:bodyPr>
          <a:lstStyle/>
          <a:p>
            <a:pPr>
              <a:buFont typeface="Arial"/>
              <a:buChar char="•"/>
            </a:pPr>
            <a:r>
              <a:rPr lang="en-US" dirty="0">
                <a:cs typeface="Arial" panose="020B0604020202020204"/>
              </a:rPr>
              <a:t>If a child’s status of being a child with exceptional needs changes during their 24-month eligibility period, the family is not required to provide additional eligibility documentation nor recertify early.</a:t>
            </a:r>
            <a:endParaRPr lang="en-US" dirty="0">
              <a:ea typeface="+mn-lt"/>
              <a:cs typeface="+mn-lt"/>
            </a:endParaRPr>
          </a:p>
          <a:p>
            <a:pPr>
              <a:buFont typeface="Arial"/>
              <a:buChar char="•"/>
            </a:pPr>
            <a:r>
              <a:rPr lang="en-US" dirty="0">
                <a:cs typeface="Arial" panose="020B0604020202020204"/>
              </a:rPr>
              <a:t>Once a child is no longer classified as a child with exceptional needs, then that child does not count in the required set aside of funded enrollment and the exceptional needs adjustment factor cannot be used for that child.</a:t>
            </a:r>
            <a:endParaRPr lang="en-US" dirty="0"/>
          </a:p>
        </p:txBody>
      </p:sp>
      <p:sp>
        <p:nvSpPr>
          <p:cNvPr id="4" name="Slide Number Placeholder 3">
            <a:extLst>
              <a:ext uri="{FF2B5EF4-FFF2-40B4-BE49-F238E27FC236}">
                <a16:creationId xmlns:a16="http://schemas.microsoft.com/office/drawing/2014/main" id="{9DE0A613-050C-59EF-FCDE-B41EC6C586BF}"/>
              </a:ext>
            </a:extLst>
          </p:cNvPr>
          <p:cNvSpPr>
            <a:spLocks noGrp="1"/>
          </p:cNvSpPr>
          <p:nvPr>
            <p:ph type="sldNum" sz="quarter" idx="10"/>
          </p:nvPr>
        </p:nvSpPr>
        <p:spPr/>
        <p:txBody>
          <a:bodyPr/>
          <a:lstStyle/>
          <a:p>
            <a:fld id="{432ED76D-8188-4B28-B316-CD85396F47B0}" type="slidenum">
              <a:rPr lang="en-US" smtClean="0"/>
              <a:pPr/>
              <a:t>14</a:t>
            </a:fld>
            <a:endParaRPr lang="en-US"/>
          </a:p>
        </p:txBody>
      </p:sp>
    </p:spTree>
    <p:extLst>
      <p:ext uri="{BB962C8B-B14F-4D97-AF65-F5344CB8AC3E}">
        <p14:creationId xmlns:p14="http://schemas.microsoft.com/office/powerpoint/2010/main" val="3906284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1057-A6A9-87AA-3ADC-BE352B7CECDA}"/>
              </a:ext>
            </a:extLst>
          </p:cNvPr>
          <p:cNvSpPr>
            <a:spLocks noGrp="1"/>
          </p:cNvSpPr>
          <p:nvPr>
            <p:ph type="title"/>
          </p:nvPr>
        </p:nvSpPr>
        <p:spPr>
          <a:xfrm>
            <a:off x="1860331" y="164385"/>
            <a:ext cx="8471339" cy="1325563"/>
          </a:xfrm>
        </p:spPr>
        <p:txBody>
          <a:bodyPr/>
          <a:lstStyle/>
          <a:p>
            <a:r>
              <a:rPr lang="en-US" dirty="0">
                <a:solidFill>
                  <a:schemeClr val="bg1"/>
                </a:solidFill>
                <a:cs typeface="Arial"/>
              </a:rPr>
              <a:t>Set Aside Reserved for Children with Exceptional Needs (1)</a:t>
            </a:r>
          </a:p>
        </p:txBody>
      </p:sp>
      <p:sp>
        <p:nvSpPr>
          <p:cNvPr id="3" name="Content Placeholder 2">
            <a:extLst>
              <a:ext uri="{FF2B5EF4-FFF2-40B4-BE49-F238E27FC236}">
                <a16:creationId xmlns:a16="http://schemas.microsoft.com/office/drawing/2014/main" id="{02324E77-B455-59A3-7522-8662691AF738}"/>
              </a:ext>
            </a:extLst>
          </p:cNvPr>
          <p:cNvSpPr>
            <a:spLocks noGrp="1"/>
          </p:cNvSpPr>
          <p:nvPr>
            <p:ph sz="half" idx="1"/>
          </p:nvPr>
        </p:nvSpPr>
        <p:spPr>
          <a:xfrm>
            <a:off x="152400" y="1520059"/>
            <a:ext cx="11028504" cy="1572010"/>
          </a:xfrm>
        </p:spPr>
        <p:txBody>
          <a:bodyPr vert="horz" lIns="91440" tIns="45720" rIns="91440" bIns="45720" rtlCol="0" anchor="t">
            <a:normAutofit/>
          </a:bodyPr>
          <a:lstStyle/>
          <a:p>
            <a:pPr marL="457200" indent="-457200"/>
            <a:r>
              <a:rPr lang="en-US" dirty="0">
                <a:cs typeface="Arial" panose="020B0604020202020204"/>
              </a:rPr>
              <a:t>All CSPP contractors must set aside and reserve a percentage of their funded enrollment, for both part-day and full-day programs, for children with exceptional needs</a:t>
            </a:r>
          </a:p>
        </p:txBody>
      </p:sp>
      <p:graphicFrame>
        <p:nvGraphicFramePr>
          <p:cNvPr id="6" name="Table 6">
            <a:extLst>
              <a:ext uri="{FF2B5EF4-FFF2-40B4-BE49-F238E27FC236}">
                <a16:creationId xmlns:a16="http://schemas.microsoft.com/office/drawing/2014/main" id="{AC1F965E-43FF-8B68-98B2-227C60E3C7E0}"/>
              </a:ext>
            </a:extLst>
          </p:cNvPr>
          <p:cNvGraphicFramePr>
            <a:graphicFrameLocks noGrp="1"/>
          </p:cNvGraphicFramePr>
          <p:nvPr>
            <p:ph sz="half" idx="2"/>
            <p:extLst>
              <p:ext uri="{D42A27DB-BD31-4B8C-83A1-F6EECF244321}">
                <p14:modId xmlns:p14="http://schemas.microsoft.com/office/powerpoint/2010/main" val="386398941"/>
              </p:ext>
            </p:extLst>
          </p:nvPr>
        </p:nvGraphicFramePr>
        <p:xfrm>
          <a:off x="1497834" y="3070334"/>
          <a:ext cx="8925914" cy="2950664"/>
        </p:xfrm>
        <a:graphic>
          <a:graphicData uri="http://schemas.openxmlformats.org/drawingml/2006/table">
            <a:tbl>
              <a:tblPr firstRow="1" bandRow="1">
                <a:tableStyleId>{5C22544A-7EE6-4342-B048-85BDC9FD1C3A}</a:tableStyleId>
              </a:tblPr>
              <a:tblGrid>
                <a:gridCol w="4462957">
                  <a:extLst>
                    <a:ext uri="{9D8B030D-6E8A-4147-A177-3AD203B41FA5}">
                      <a16:colId xmlns:a16="http://schemas.microsoft.com/office/drawing/2014/main" val="560435290"/>
                    </a:ext>
                  </a:extLst>
                </a:gridCol>
                <a:gridCol w="4462957">
                  <a:extLst>
                    <a:ext uri="{9D8B030D-6E8A-4147-A177-3AD203B41FA5}">
                      <a16:colId xmlns:a16="http://schemas.microsoft.com/office/drawing/2014/main" val="3129081714"/>
                    </a:ext>
                  </a:extLst>
                </a:gridCol>
              </a:tblGrid>
              <a:tr h="737666">
                <a:tc>
                  <a:txBody>
                    <a:bodyPr/>
                    <a:lstStyle/>
                    <a:p>
                      <a:r>
                        <a:rPr lang="en-US" sz="2800" dirty="0"/>
                        <a:t>Fiscal Year</a:t>
                      </a:r>
                    </a:p>
                  </a:txBody>
                  <a:tcPr/>
                </a:tc>
                <a:tc>
                  <a:txBody>
                    <a:bodyPr/>
                    <a:lstStyle/>
                    <a:p>
                      <a:r>
                        <a:rPr lang="en-US" sz="2800">
                          <a:latin typeface="Arial"/>
                        </a:rPr>
                        <a:t>Set Aside Percentage</a:t>
                      </a:r>
                    </a:p>
                  </a:txBody>
                  <a:tcPr/>
                </a:tc>
                <a:extLst>
                  <a:ext uri="{0D108BD9-81ED-4DB2-BD59-A6C34878D82A}">
                    <a16:rowId xmlns:a16="http://schemas.microsoft.com/office/drawing/2014/main" val="267040733"/>
                  </a:ext>
                </a:extLst>
              </a:tr>
              <a:tr h="737666">
                <a:tc>
                  <a:txBody>
                    <a:bodyPr/>
                    <a:lstStyle/>
                    <a:p>
                      <a:pPr lvl="0">
                        <a:buNone/>
                      </a:pPr>
                      <a:r>
                        <a:rPr lang="en-US" sz="2800" u="none">
                          <a:solidFill>
                            <a:schemeClr val="bg2">
                              <a:lumMod val="10000"/>
                            </a:schemeClr>
                          </a:solidFill>
                          <a:effectLst/>
                        </a:rPr>
                        <a:t>2022</a:t>
                      </a:r>
                      <a:r>
                        <a:rPr lang="en-US" sz="2800" b="0" i="0" u="none" strike="noStrike" noProof="0">
                          <a:solidFill>
                            <a:schemeClr val="bg2">
                              <a:lumMod val="10000"/>
                            </a:schemeClr>
                          </a:solidFill>
                          <a:effectLst/>
                          <a:latin typeface="Arial"/>
                        </a:rPr>
                        <a:t>–</a:t>
                      </a:r>
                      <a:r>
                        <a:rPr lang="en-US" sz="2800" u="none">
                          <a:solidFill>
                            <a:schemeClr val="bg2">
                              <a:lumMod val="10000"/>
                            </a:schemeClr>
                          </a:solidFill>
                          <a:effectLst/>
                        </a:rPr>
                        <a:t>23 </a:t>
                      </a:r>
                      <a:endParaRPr lang="en-US"/>
                    </a:p>
                  </a:txBody>
                  <a:tcPr/>
                </a:tc>
                <a:tc>
                  <a:txBody>
                    <a:bodyPr/>
                    <a:lstStyle/>
                    <a:p>
                      <a:pPr lvl="0">
                        <a:buNone/>
                      </a:pPr>
                      <a:r>
                        <a:rPr lang="en-US" sz="2800" u="none">
                          <a:solidFill>
                            <a:schemeClr val="bg2">
                              <a:lumMod val="10000"/>
                            </a:schemeClr>
                          </a:solidFill>
                          <a:effectLst/>
                        </a:rPr>
                        <a:t>At least 5% </a:t>
                      </a:r>
                      <a:endParaRPr lang="en-US"/>
                    </a:p>
                  </a:txBody>
                  <a:tcPr/>
                </a:tc>
                <a:extLst>
                  <a:ext uri="{0D108BD9-81ED-4DB2-BD59-A6C34878D82A}">
                    <a16:rowId xmlns:a16="http://schemas.microsoft.com/office/drawing/2014/main" val="1986437330"/>
                  </a:ext>
                </a:extLst>
              </a:tr>
              <a:tr h="737666">
                <a:tc>
                  <a:txBody>
                    <a:bodyPr/>
                    <a:lstStyle/>
                    <a:p>
                      <a:pPr lvl="0">
                        <a:buNone/>
                      </a:pPr>
                      <a:r>
                        <a:rPr lang="en-US" sz="2800" u="none">
                          <a:solidFill>
                            <a:schemeClr val="bg2">
                              <a:lumMod val="10000"/>
                            </a:schemeClr>
                          </a:solidFill>
                          <a:effectLst/>
                        </a:rPr>
                        <a:t>2023</a:t>
                      </a:r>
                      <a:r>
                        <a:rPr lang="en-US" sz="2800" b="0" i="0" u="none" strike="noStrike" noProof="0">
                          <a:solidFill>
                            <a:schemeClr val="bg2">
                              <a:lumMod val="10000"/>
                            </a:schemeClr>
                          </a:solidFill>
                          <a:effectLst/>
                          <a:latin typeface="Arial"/>
                        </a:rPr>
                        <a:t>–</a:t>
                      </a:r>
                      <a:r>
                        <a:rPr lang="en-US" sz="2800" u="none">
                          <a:solidFill>
                            <a:schemeClr val="bg2">
                              <a:lumMod val="10000"/>
                            </a:schemeClr>
                          </a:solidFill>
                          <a:effectLst/>
                        </a:rPr>
                        <a:t>24 </a:t>
                      </a:r>
                      <a:endParaRPr lang="en-US"/>
                    </a:p>
                  </a:txBody>
                  <a:tcPr/>
                </a:tc>
                <a:tc>
                  <a:txBody>
                    <a:bodyPr/>
                    <a:lstStyle/>
                    <a:p>
                      <a:pPr lvl="0">
                        <a:buNone/>
                      </a:pPr>
                      <a:r>
                        <a:rPr lang="en-US" sz="2800" u="none">
                          <a:solidFill>
                            <a:schemeClr val="bg2">
                              <a:lumMod val="10000"/>
                            </a:schemeClr>
                          </a:solidFill>
                          <a:effectLst/>
                        </a:rPr>
                        <a:t>At least 7.5% </a:t>
                      </a:r>
                      <a:endParaRPr lang="en-US"/>
                    </a:p>
                  </a:txBody>
                  <a:tcPr/>
                </a:tc>
                <a:extLst>
                  <a:ext uri="{0D108BD9-81ED-4DB2-BD59-A6C34878D82A}">
                    <a16:rowId xmlns:a16="http://schemas.microsoft.com/office/drawing/2014/main" val="3123124166"/>
                  </a:ext>
                </a:extLst>
              </a:tr>
              <a:tr h="737666">
                <a:tc>
                  <a:txBody>
                    <a:bodyPr/>
                    <a:lstStyle/>
                    <a:p>
                      <a:pPr lvl="0">
                        <a:buNone/>
                      </a:pPr>
                      <a:r>
                        <a:rPr lang="en-US" sz="2800" u="none">
                          <a:solidFill>
                            <a:schemeClr val="bg2">
                              <a:lumMod val="10000"/>
                            </a:schemeClr>
                          </a:solidFill>
                          <a:effectLst/>
                        </a:rPr>
                        <a:t>2024</a:t>
                      </a:r>
                      <a:r>
                        <a:rPr lang="en-US" sz="2800" b="0" i="0" u="none" strike="noStrike" noProof="0">
                          <a:solidFill>
                            <a:schemeClr val="bg2">
                              <a:lumMod val="10000"/>
                            </a:schemeClr>
                          </a:solidFill>
                          <a:effectLst/>
                          <a:latin typeface="Arial"/>
                        </a:rPr>
                        <a:t>–</a:t>
                      </a:r>
                      <a:r>
                        <a:rPr lang="en-US" sz="2800" u="none">
                          <a:solidFill>
                            <a:schemeClr val="bg2">
                              <a:lumMod val="10000"/>
                            </a:schemeClr>
                          </a:solidFill>
                          <a:effectLst/>
                        </a:rPr>
                        <a:t>25 and beyond </a:t>
                      </a:r>
                      <a:endParaRPr lang="en-US"/>
                    </a:p>
                  </a:txBody>
                  <a:tcPr/>
                </a:tc>
                <a:tc>
                  <a:txBody>
                    <a:bodyPr/>
                    <a:lstStyle/>
                    <a:p>
                      <a:pPr lvl="0">
                        <a:buNone/>
                      </a:pPr>
                      <a:r>
                        <a:rPr lang="en-US" sz="2800" u="none" dirty="0">
                          <a:solidFill>
                            <a:schemeClr val="bg2">
                              <a:lumMod val="10000"/>
                            </a:schemeClr>
                          </a:solidFill>
                          <a:effectLst/>
                        </a:rPr>
                        <a:t>At least 10% </a:t>
                      </a:r>
                      <a:endParaRPr lang="en-US" dirty="0"/>
                    </a:p>
                  </a:txBody>
                  <a:tcPr/>
                </a:tc>
                <a:extLst>
                  <a:ext uri="{0D108BD9-81ED-4DB2-BD59-A6C34878D82A}">
                    <a16:rowId xmlns:a16="http://schemas.microsoft.com/office/drawing/2014/main" val="3362599664"/>
                  </a:ext>
                </a:extLst>
              </a:tr>
            </a:tbl>
          </a:graphicData>
        </a:graphic>
      </p:graphicFrame>
      <p:sp>
        <p:nvSpPr>
          <p:cNvPr id="5" name="Slide Number Placeholder 4">
            <a:extLst>
              <a:ext uri="{FF2B5EF4-FFF2-40B4-BE49-F238E27FC236}">
                <a16:creationId xmlns:a16="http://schemas.microsoft.com/office/drawing/2014/main" id="{9D5215FF-186A-641D-58D6-3B2D6F7B040D}"/>
              </a:ext>
            </a:extLst>
          </p:cNvPr>
          <p:cNvSpPr>
            <a:spLocks noGrp="1"/>
          </p:cNvSpPr>
          <p:nvPr>
            <p:ph type="sldNum" sz="quarter" idx="10"/>
          </p:nvPr>
        </p:nvSpPr>
        <p:spPr/>
        <p:txBody>
          <a:bodyPr/>
          <a:lstStyle/>
          <a:p>
            <a:fld id="{432ED76D-8188-4B28-B316-CD85396F47B0}" type="slidenum">
              <a:rPr lang="en-US" smtClean="0"/>
              <a:pPr/>
              <a:t>15</a:t>
            </a:fld>
            <a:endParaRPr lang="en-US"/>
          </a:p>
        </p:txBody>
      </p:sp>
    </p:spTree>
    <p:extLst>
      <p:ext uri="{BB962C8B-B14F-4D97-AF65-F5344CB8AC3E}">
        <p14:creationId xmlns:p14="http://schemas.microsoft.com/office/powerpoint/2010/main" val="2859830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327101-6B85-409D-AA7E-824C7D931B27}"/>
              </a:ext>
            </a:extLst>
          </p:cNvPr>
          <p:cNvSpPr>
            <a:spLocks noGrp="1"/>
          </p:cNvSpPr>
          <p:nvPr>
            <p:ph type="title"/>
          </p:nvPr>
        </p:nvSpPr>
        <p:spPr/>
        <p:txBody>
          <a:bodyPr>
            <a:normAutofit/>
          </a:bodyPr>
          <a:lstStyle/>
          <a:p>
            <a:r>
              <a:rPr lang="en-US" sz="4000">
                <a:solidFill>
                  <a:srgbClr val="FFFFFF"/>
                </a:solidFill>
                <a:ea typeface="+mj-lt"/>
                <a:cs typeface="+mj-lt"/>
              </a:rPr>
              <a:t>Set Aside Reserved for</a:t>
            </a:r>
            <a:br>
              <a:rPr lang="en-US" sz="4000">
                <a:ea typeface="+mj-lt"/>
                <a:cs typeface="+mj-lt"/>
              </a:rPr>
            </a:br>
            <a:r>
              <a:rPr lang="en-US" sz="4000">
                <a:solidFill>
                  <a:srgbClr val="FFFFFF"/>
                </a:solidFill>
                <a:ea typeface="+mj-lt"/>
                <a:cs typeface="+mj-lt"/>
              </a:rPr>
              <a:t>Children with Exceptional Needs (2)</a:t>
            </a:r>
            <a:endParaRPr lang="en-US" sz="4000" b="0">
              <a:solidFill>
                <a:srgbClr val="FFFFFF"/>
              </a:solidFill>
              <a:cs typeface="Arial"/>
            </a:endParaRPr>
          </a:p>
        </p:txBody>
      </p:sp>
      <p:sp>
        <p:nvSpPr>
          <p:cNvPr id="8" name="Content Placeholder 7">
            <a:extLst>
              <a:ext uri="{FF2B5EF4-FFF2-40B4-BE49-F238E27FC236}">
                <a16:creationId xmlns:a16="http://schemas.microsoft.com/office/drawing/2014/main" id="{8E8A6002-0232-4FAF-97B1-F429D25C7EC3}"/>
              </a:ext>
            </a:extLst>
          </p:cNvPr>
          <p:cNvSpPr>
            <a:spLocks noGrp="1"/>
          </p:cNvSpPr>
          <p:nvPr>
            <p:ph sz="half" idx="1"/>
          </p:nvPr>
        </p:nvSpPr>
        <p:spPr>
          <a:xfrm>
            <a:off x="152400" y="1638300"/>
            <a:ext cx="11883583" cy="4409803"/>
          </a:xfrm>
        </p:spPr>
        <p:txBody>
          <a:bodyPr vert="horz" lIns="91440" tIns="45720" rIns="91440" bIns="45720" rtlCol="0" anchor="t">
            <a:normAutofit/>
          </a:bodyPr>
          <a:lstStyle/>
          <a:p>
            <a:r>
              <a:rPr lang="en-US" dirty="0">
                <a:ea typeface="+mn-lt"/>
                <a:cs typeface="+mn-lt"/>
              </a:rPr>
              <a:t>Within the set aside of funded enrollment, contractors are required to enroll children with exceptional needs from families with the lowest income, according to the income ranking table, first</a:t>
            </a:r>
          </a:p>
          <a:p>
            <a:r>
              <a:rPr lang="en-US" dirty="0">
                <a:ea typeface="+mn-lt"/>
                <a:cs typeface="+mn-lt"/>
              </a:rPr>
              <a:t>Children with exceptional needs from families with incomes above the income eligibility threshold as described in </a:t>
            </a:r>
            <a:r>
              <a:rPr lang="en-US" i="1" dirty="0">
                <a:ea typeface="+mn-lt"/>
                <a:cs typeface="+mn-lt"/>
              </a:rPr>
              <a:t>EC </a:t>
            </a:r>
            <a:r>
              <a:rPr lang="en-US" dirty="0">
                <a:ea typeface="+mn-lt"/>
                <a:cs typeface="+mn-lt"/>
              </a:rPr>
              <a:t>Section 8213, shall not count towards the 10 percent limit of families above the income eligibility threshold</a:t>
            </a:r>
          </a:p>
        </p:txBody>
      </p:sp>
      <p:sp>
        <p:nvSpPr>
          <p:cNvPr id="5" name="Slide Number Placeholder 4">
            <a:extLst>
              <a:ext uri="{FF2B5EF4-FFF2-40B4-BE49-F238E27FC236}">
                <a16:creationId xmlns:a16="http://schemas.microsoft.com/office/drawing/2014/main" id="{2E88DFEC-79E9-475C-A65B-10C015303C99}"/>
              </a:ext>
            </a:extLst>
          </p:cNvPr>
          <p:cNvSpPr>
            <a:spLocks noGrp="1"/>
          </p:cNvSpPr>
          <p:nvPr>
            <p:ph type="sldNum" sz="quarter" idx="10"/>
          </p:nvPr>
        </p:nvSpPr>
        <p:spPr/>
        <p:txBody>
          <a:bodyPr/>
          <a:lstStyle/>
          <a:p>
            <a:fld id="{432ED76D-8188-4B28-B316-CD85396F47B0}" type="slidenum">
              <a:rPr lang="en-US" smtClean="0"/>
              <a:pPr/>
              <a:t>16</a:t>
            </a:fld>
            <a:endParaRPr lang="en-US"/>
          </a:p>
        </p:txBody>
      </p:sp>
    </p:spTree>
    <p:extLst>
      <p:ext uri="{BB962C8B-B14F-4D97-AF65-F5344CB8AC3E}">
        <p14:creationId xmlns:p14="http://schemas.microsoft.com/office/powerpoint/2010/main" val="783326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47186-2EB6-3025-F702-D6C4F35752C2}"/>
              </a:ext>
            </a:extLst>
          </p:cNvPr>
          <p:cNvSpPr>
            <a:spLocks noGrp="1"/>
          </p:cNvSpPr>
          <p:nvPr>
            <p:ph type="title"/>
          </p:nvPr>
        </p:nvSpPr>
        <p:spPr>
          <a:xfrm>
            <a:off x="984250" y="0"/>
            <a:ext cx="9918700" cy="1325563"/>
          </a:xfrm>
        </p:spPr>
        <p:txBody>
          <a:bodyPr/>
          <a:lstStyle/>
          <a:p>
            <a:r>
              <a:rPr lang="en-US" dirty="0">
                <a:solidFill>
                  <a:schemeClr val="bg1"/>
                </a:solidFill>
                <a:cs typeface="Arial"/>
              </a:rPr>
              <a:t>CSPP Enrollment for Children with Exceptional Needs</a:t>
            </a:r>
          </a:p>
        </p:txBody>
      </p:sp>
      <p:pic>
        <p:nvPicPr>
          <p:cNvPr id="9" name="Content Placeholder 8" descr="Diagram with instructions for enrolling children with exceptional needs in the California State Preschool Program. Link to long description immediately follows this image on slide 44. ">
            <a:extLst>
              <a:ext uri="{FF2B5EF4-FFF2-40B4-BE49-F238E27FC236}">
                <a16:creationId xmlns:a16="http://schemas.microsoft.com/office/drawing/2014/main" id="{C0434B91-CF0E-4FAD-890D-FD004506533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76425" y="1247776"/>
            <a:ext cx="8572500" cy="4543424"/>
          </a:xfrm>
        </p:spPr>
      </p:pic>
      <p:sp>
        <p:nvSpPr>
          <p:cNvPr id="4" name="Content Placeholder 3">
            <a:extLst>
              <a:ext uri="{FF2B5EF4-FFF2-40B4-BE49-F238E27FC236}">
                <a16:creationId xmlns:a16="http://schemas.microsoft.com/office/drawing/2014/main" id="{2CA4FD3A-2CF1-C973-8636-F0AF4B0DA14D}"/>
              </a:ext>
            </a:extLst>
          </p:cNvPr>
          <p:cNvSpPr>
            <a:spLocks noGrp="1"/>
          </p:cNvSpPr>
          <p:nvPr>
            <p:ph sz="half" idx="2"/>
          </p:nvPr>
        </p:nvSpPr>
        <p:spPr>
          <a:xfrm>
            <a:off x="1813279" y="5825084"/>
            <a:ext cx="4315669" cy="623341"/>
          </a:xfrm>
        </p:spPr>
        <p:txBody>
          <a:bodyPr vert="horz" lIns="91440" tIns="45720" rIns="91440" bIns="45720" rtlCol="0" anchor="t">
            <a:normAutofit/>
          </a:bodyPr>
          <a:lstStyle/>
          <a:p>
            <a:pPr marL="0" indent="0">
              <a:buNone/>
            </a:pPr>
            <a:r>
              <a:rPr lang="en-US" sz="2400" dirty="0">
                <a:solidFill>
                  <a:schemeClr val="accent4">
                    <a:lumMod val="40000"/>
                    <a:lumOff val="60000"/>
                  </a:schemeClr>
                </a:solidFill>
                <a:ea typeface="+mn-lt"/>
                <a:cs typeface="+mn-lt"/>
                <a:hlinkClick r:id="rId4" action="ppaction://hlinksldjump">
                  <a:extLst>
                    <a:ext uri="{A12FA001-AC4F-418D-AE19-62706E023703}">
                      <ahyp:hlinkClr xmlns:ahyp="http://schemas.microsoft.com/office/drawing/2018/hyperlinkcolor" val="tx"/>
                    </a:ext>
                  </a:extLst>
                </a:hlinkClick>
              </a:rPr>
              <a:t>Long description slide 44 </a:t>
            </a:r>
            <a:endParaRPr lang="en-US" sz="2400" dirty="0">
              <a:solidFill>
                <a:schemeClr val="accent4">
                  <a:lumMod val="40000"/>
                  <a:lumOff val="60000"/>
                </a:schemeClr>
              </a:solidFill>
            </a:endParaRPr>
          </a:p>
        </p:txBody>
      </p:sp>
      <p:sp>
        <p:nvSpPr>
          <p:cNvPr id="5" name="Slide Number Placeholder 4">
            <a:extLst>
              <a:ext uri="{FF2B5EF4-FFF2-40B4-BE49-F238E27FC236}">
                <a16:creationId xmlns:a16="http://schemas.microsoft.com/office/drawing/2014/main" id="{5267D470-A374-558F-D8A9-9634C3BEC52B}"/>
              </a:ext>
            </a:extLst>
          </p:cNvPr>
          <p:cNvSpPr>
            <a:spLocks noGrp="1"/>
          </p:cNvSpPr>
          <p:nvPr>
            <p:ph type="sldNum" sz="quarter" idx="10"/>
          </p:nvPr>
        </p:nvSpPr>
        <p:spPr/>
        <p:txBody>
          <a:bodyPr/>
          <a:lstStyle/>
          <a:p>
            <a:fld id="{432ED76D-8188-4B28-B316-CD85396F47B0}" type="slidenum">
              <a:rPr lang="en-US" smtClean="0"/>
              <a:pPr/>
              <a:t>17</a:t>
            </a:fld>
            <a:endParaRPr lang="en-US"/>
          </a:p>
        </p:txBody>
      </p:sp>
    </p:spTree>
    <p:extLst>
      <p:ext uri="{BB962C8B-B14F-4D97-AF65-F5344CB8AC3E}">
        <p14:creationId xmlns:p14="http://schemas.microsoft.com/office/powerpoint/2010/main" val="4050867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20D7-D975-793E-9168-CB2E37962ECA}"/>
              </a:ext>
            </a:extLst>
          </p:cNvPr>
          <p:cNvSpPr>
            <a:spLocks noGrp="1"/>
          </p:cNvSpPr>
          <p:nvPr>
            <p:ph type="title"/>
          </p:nvPr>
        </p:nvSpPr>
        <p:spPr/>
        <p:txBody>
          <a:bodyPr/>
          <a:lstStyle/>
          <a:p>
            <a:r>
              <a:rPr lang="en-US" dirty="0">
                <a:solidFill>
                  <a:schemeClr val="bg1"/>
                </a:solidFill>
                <a:cs typeface="Arial"/>
              </a:rPr>
              <a:t>Enrollment Priorities for </a:t>
            </a:r>
            <a:br>
              <a:rPr lang="en-US" dirty="0">
                <a:solidFill>
                  <a:schemeClr val="bg1"/>
                </a:solidFill>
                <a:cs typeface="Arial"/>
              </a:rPr>
            </a:br>
            <a:r>
              <a:rPr lang="en-US" dirty="0">
                <a:solidFill>
                  <a:schemeClr val="bg1"/>
                </a:solidFill>
                <a:cs typeface="Arial"/>
              </a:rPr>
              <a:t>Children with Exceptional Needs</a:t>
            </a:r>
            <a:endParaRPr lang="en-US" dirty="0">
              <a:solidFill>
                <a:schemeClr val="bg1"/>
              </a:solidFill>
            </a:endParaRPr>
          </a:p>
        </p:txBody>
      </p:sp>
      <p:sp>
        <p:nvSpPr>
          <p:cNvPr id="3" name="Content Placeholder 2">
            <a:extLst>
              <a:ext uri="{FF2B5EF4-FFF2-40B4-BE49-F238E27FC236}">
                <a16:creationId xmlns:a16="http://schemas.microsoft.com/office/drawing/2014/main" id="{EB3AEBF9-43B6-0DFF-4972-83C2052976F7}"/>
              </a:ext>
            </a:extLst>
          </p:cNvPr>
          <p:cNvSpPr>
            <a:spLocks noGrp="1"/>
          </p:cNvSpPr>
          <p:nvPr>
            <p:ph idx="1"/>
          </p:nvPr>
        </p:nvSpPr>
        <p:spPr/>
        <p:txBody>
          <a:bodyPr vert="horz" lIns="91440" tIns="45720" rIns="91440" bIns="45720" rtlCol="0" anchor="t">
            <a:normAutofit fontScale="85000" lnSpcReduction="10000"/>
          </a:bodyPr>
          <a:lstStyle/>
          <a:p>
            <a:pPr>
              <a:spcAft>
                <a:spcPts val="1000"/>
              </a:spcAft>
            </a:pPr>
            <a:r>
              <a:rPr lang="en-US" sz="3300" dirty="0">
                <a:cs typeface="Arial"/>
              </a:rPr>
              <a:t>Contractors must set aside a percentage of their funded enrollment for children with exceptional needs</a:t>
            </a:r>
            <a:endParaRPr lang="en-US" sz="3300" dirty="0"/>
          </a:p>
          <a:p>
            <a:pPr lvl="1"/>
            <a:r>
              <a:rPr lang="en-US" sz="3100" dirty="0">
                <a:cs typeface="Arial"/>
              </a:rPr>
              <a:t>Children enrolled in the set aside will be prioritized by income</a:t>
            </a:r>
          </a:p>
          <a:p>
            <a:pPr>
              <a:spcAft>
                <a:spcPts val="1000"/>
              </a:spcAft>
            </a:pPr>
            <a:r>
              <a:rPr lang="en-US" sz="3300" dirty="0">
                <a:cs typeface="Arial"/>
              </a:rPr>
              <a:t>After the set aside is filled:</a:t>
            </a:r>
            <a:endParaRPr lang="en-US" sz="3300" dirty="0"/>
          </a:p>
          <a:p>
            <a:pPr lvl="1">
              <a:spcAft>
                <a:spcPts val="1000"/>
              </a:spcAft>
            </a:pPr>
            <a:r>
              <a:rPr lang="en-US" sz="3100" dirty="0">
                <a:cs typeface="Arial"/>
              </a:rPr>
              <a:t>Children with exceptional needs from families with income below the eligibility threshold get second priority</a:t>
            </a:r>
          </a:p>
          <a:p>
            <a:pPr lvl="1">
              <a:spcAft>
                <a:spcPts val="1000"/>
              </a:spcAft>
            </a:pPr>
            <a:r>
              <a:rPr lang="en-US" sz="3100" dirty="0">
                <a:cs typeface="Arial"/>
              </a:rPr>
              <a:t>Children with exceptional needs from families with incomes up to 15 percent above the eligibility threshold get fifth priority</a:t>
            </a:r>
          </a:p>
          <a:p>
            <a:pPr lvl="1">
              <a:spcAft>
                <a:spcPts val="1000"/>
              </a:spcAft>
            </a:pPr>
            <a:r>
              <a:rPr lang="en-US" sz="3100" dirty="0">
                <a:cs typeface="Arial"/>
              </a:rPr>
              <a:t>Children with exceptional needs from families with incomes higher than 15 percent above the income threshold are not prioritized for services</a:t>
            </a:r>
          </a:p>
        </p:txBody>
      </p:sp>
      <p:sp>
        <p:nvSpPr>
          <p:cNvPr id="5" name="Slide Number Placeholder 4">
            <a:extLst>
              <a:ext uri="{FF2B5EF4-FFF2-40B4-BE49-F238E27FC236}">
                <a16:creationId xmlns:a16="http://schemas.microsoft.com/office/drawing/2014/main" id="{F2E38E06-4D5F-DDE0-9AA8-DB6BBB4B48C5}"/>
              </a:ext>
            </a:extLst>
          </p:cNvPr>
          <p:cNvSpPr>
            <a:spLocks noGrp="1"/>
          </p:cNvSpPr>
          <p:nvPr>
            <p:ph type="sldNum" sz="quarter" idx="10"/>
          </p:nvPr>
        </p:nvSpPr>
        <p:spPr/>
        <p:txBody>
          <a:bodyPr/>
          <a:lstStyle/>
          <a:p>
            <a:fld id="{432ED76D-8188-4B28-B316-CD85396F47B0}" type="slidenum">
              <a:rPr lang="en-US" smtClean="0"/>
              <a:pPr/>
              <a:t>18</a:t>
            </a:fld>
            <a:endParaRPr lang="en-US"/>
          </a:p>
        </p:txBody>
      </p:sp>
    </p:spTree>
    <p:extLst>
      <p:ext uri="{BB962C8B-B14F-4D97-AF65-F5344CB8AC3E}">
        <p14:creationId xmlns:p14="http://schemas.microsoft.com/office/powerpoint/2010/main" val="2853622308"/>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E39AB-2A37-2D48-1351-3C06659DFD23}"/>
              </a:ext>
            </a:extLst>
          </p:cNvPr>
          <p:cNvSpPr>
            <a:spLocks noGrp="1"/>
          </p:cNvSpPr>
          <p:nvPr>
            <p:ph type="title"/>
          </p:nvPr>
        </p:nvSpPr>
        <p:spPr/>
        <p:txBody>
          <a:bodyPr/>
          <a:lstStyle/>
          <a:p>
            <a:r>
              <a:rPr lang="en-US">
                <a:solidFill>
                  <a:srgbClr val="FFFFFF"/>
                </a:solidFill>
                <a:cs typeface="Arial"/>
              </a:rPr>
              <a:t>Monitoring and Technical Assistance</a:t>
            </a:r>
            <a:endParaRPr lang="en-US">
              <a:solidFill>
                <a:srgbClr val="FFFFFF"/>
              </a:solidFill>
            </a:endParaRPr>
          </a:p>
        </p:txBody>
      </p:sp>
      <p:sp>
        <p:nvSpPr>
          <p:cNvPr id="3" name="Content Placeholder 2">
            <a:extLst>
              <a:ext uri="{FF2B5EF4-FFF2-40B4-BE49-F238E27FC236}">
                <a16:creationId xmlns:a16="http://schemas.microsoft.com/office/drawing/2014/main" id="{682F96E3-7B88-2591-C517-C65FAEED443B}"/>
              </a:ext>
            </a:extLst>
          </p:cNvPr>
          <p:cNvSpPr>
            <a:spLocks noGrp="1"/>
          </p:cNvSpPr>
          <p:nvPr>
            <p:ph idx="1"/>
          </p:nvPr>
        </p:nvSpPr>
        <p:spPr>
          <a:xfrm>
            <a:off x="152400" y="1393885"/>
            <a:ext cx="11887200" cy="4422866"/>
          </a:xfrm>
        </p:spPr>
        <p:txBody>
          <a:bodyPr vert="horz" lIns="91440" tIns="45720" rIns="91440" bIns="45720" rtlCol="0" anchor="t">
            <a:normAutofit fontScale="92500"/>
          </a:bodyPr>
          <a:lstStyle/>
          <a:p>
            <a:r>
              <a:rPr lang="en-US" dirty="0">
                <a:cs typeface="Arial"/>
              </a:rPr>
              <a:t>Consultants will receive quarterly reports from the Child Development Provider Accounting Reporting Information System (CPARIS) and the Child Development Management Information System (CDMIS). These reports will provide the Program Quality Implementation (PQI) consultant with the enrollment </a:t>
            </a:r>
            <a:r>
              <a:rPr lang="en-US" dirty="0">
                <a:ea typeface="+mn-lt"/>
                <a:cs typeface="+mn-lt"/>
              </a:rPr>
              <a:t>percentages </a:t>
            </a:r>
            <a:r>
              <a:rPr lang="en-US" dirty="0">
                <a:cs typeface="Arial"/>
              </a:rPr>
              <a:t>of children with exceptional needs for each contractor.  </a:t>
            </a:r>
            <a:endParaRPr lang="en-US" dirty="0"/>
          </a:p>
          <a:p>
            <a:r>
              <a:rPr lang="en-US" dirty="0">
                <a:cs typeface="Arial"/>
              </a:rPr>
              <a:t>When the minimum set aside is not met, the PQI consultant will reach out to the contractor and provide technical assistance and support, to help the CSPP contractor attain the minimum requirements.</a:t>
            </a:r>
            <a:endParaRPr lang="en-US" dirty="0"/>
          </a:p>
        </p:txBody>
      </p:sp>
      <p:sp>
        <p:nvSpPr>
          <p:cNvPr id="4" name="Slide Number Placeholder 3">
            <a:extLst>
              <a:ext uri="{FF2B5EF4-FFF2-40B4-BE49-F238E27FC236}">
                <a16:creationId xmlns:a16="http://schemas.microsoft.com/office/drawing/2014/main" id="{CD31D473-284B-7FDA-AD94-119A56DA5E16}"/>
              </a:ext>
            </a:extLst>
          </p:cNvPr>
          <p:cNvSpPr>
            <a:spLocks noGrp="1"/>
          </p:cNvSpPr>
          <p:nvPr>
            <p:ph type="sldNum" sz="quarter" idx="10"/>
          </p:nvPr>
        </p:nvSpPr>
        <p:spPr/>
        <p:txBody>
          <a:bodyPr/>
          <a:lstStyle/>
          <a:p>
            <a:fld id="{432ED76D-8188-4B28-B316-CD85396F47B0}" type="slidenum">
              <a:rPr lang="en-US" smtClean="0"/>
              <a:pPr/>
              <a:t>19</a:t>
            </a:fld>
            <a:endParaRPr lang="en-US"/>
          </a:p>
        </p:txBody>
      </p:sp>
    </p:spTree>
    <p:extLst>
      <p:ext uri="{BB962C8B-B14F-4D97-AF65-F5344CB8AC3E}">
        <p14:creationId xmlns:p14="http://schemas.microsoft.com/office/powerpoint/2010/main" val="2532960951"/>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A8E1-F29F-43E9-95CA-2912C3F5DE49}"/>
              </a:ext>
            </a:extLst>
          </p:cNvPr>
          <p:cNvSpPr>
            <a:spLocks noGrp="1"/>
          </p:cNvSpPr>
          <p:nvPr>
            <p:ph type="title"/>
          </p:nvPr>
        </p:nvSpPr>
        <p:spPr/>
        <p:txBody>
          <a:bodyPr>
            <a:normAutofit/>
          </a:bodyPr>
          <a:lstStyle/>
          <a:p>
            <a:r>
              <a:rPr lang="en-US" sz="4000" b="1" dirty="0">
                <a:solidFill>
                  <a:srgbClr val="FFFFFF"/>
                </a:solidFill>
              </a:rPr>
              <a:t>Welcome and Introductions</a:t>
            </a:r>
          </a:p>
        </p:txBody>
      </p:sp>
      <p:pic>
        <p:nvPicPr>
          <p:cNvPr id="7" name="Content Placeholder 6" descr="A picture collage containing children and early learning and care (ELC) programs with the words &quot;Everyone Belongs, Todos Somos Unidos&quot;&#10;">
            <a:extLst>
              <a:ext uri="{FF2B5EF4-FFF2-40B4-BE49-F238E27FC236}">
                <a16:creationId xmlns:a16="http://schemas.microsoft.com/office/drawing/2014/main" id="{3062F786-B3B6-4E54-894E-18B8B96C14F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144086" y="1576826"/>
            <a:ext cx="5851525" cy="4388643"/>
          </a:xfrm>
        </p:spPr>
      </p:pic>
      <p:sp>
        <p:nvSpPr>
          <p:cNvPr id="4" name="Slide Number Placeholder 3"/>
          <p:cNvSpPr>
            <a:spLocks noGrp="1"/>
          </p:cNvSpPr>
          <p:nvPr>
            <p:ph type="sldNum" sz="quarter" idx="10"/>
          </p:nvPr>
        </p:nvSpPr>
        <p:spPr/>
        <p:txBody>
          <a:bodyPr/>
          <a:lstStyle/>
          <a:p>
            <a:fld id="{B69ECBBE-C740-4DC6-AD12-BF9691A6AD0E}" type="slidenum">
              <a:rPr lang="en-US" smtClean="0"/>
              <a:pPr/>
              <a:t>2</a:t>
            </a:fld>
            <a:endParaRPr lang="en-US"/>
          </a:p>
        </p:txBody>
      </p:sp>
    </p:spTree>
    <p:extLst>
      <p:ext uri="{BB962C8B-B14F-4D97-AF65-F5344CB8AC3E}">
        <p14:creationId xmlns:p14="http://schemas.microsoft.com/office/powerpoint/2010/main" val="476479358"/>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DAD9-408E-C5D0-ABA1-B4C53F88368D}"/>
              </a:ext>
            </a:extLst>
          </p:cNvPr>
          <p:cNvSpPr>
            <a:spLocks noGrp="1"/>
          </p:cNvSpPr>
          <p:nvPr>
            <p:ph type="title"/>
          </p:nvPr>
        </p:nvSpPr>
        <p:spPr/>
        <p:txBody>
          <a:bodyPr/>
          <a:lstStyle/>
          <a:p>
            <a:r>
              <a:rPr lang="en-US">
                <a:solidFill>
                  <a:schemeClr val="bg1"/>
                </a:solidFill>
                <a:cs typeface="Arial"/>
              </a:rPr>
              <a:t>Creating Inclusive Classrooms and </a:t>
            </a:r>
            <a:br>
              <a:rPr lang="en-US">
                <a:solidFill>
                  <a:schemeClr val="bg1"/>
                </a:solidFill>
                <a:cs typeface="Arial"/>
              </a:rPr>
            </a:br>
            <a:r>
              <a:rPr lang="en-US">
                <a:solidFill>
                  <a:schemeClr val="bg1"/>
                </a:solidFill>
                <a:cs typeface="Arial"/>
              </a:rPr>
              <a:t>Providing the Least Restrictive Environment</a:t>
            </a:r>
          </a:p>
        </p:txBody>
      </p:sp>
      <p:sp>
        <p:nvSpPr>
          <p:cNvPr id="3" name="Content Placeholder 2">
            <a:extLst>
              <a:ext uri="{FF2B5EF4-FFF2-40B4-BE49-F238E27FC236}">
                <a16:creationId xmlns:a16="http://schemas.microsoft.com/office/drawing/2014/main" id="{8B0A34DB-0DC4-0347-B392-FFE94355DFE7}"/>
              </a:ext>
            </a:extLst>
          </p:cNvPr>
          <p:cNvSpPr>
            <a:spLocks noGrp="1"/>
          </p:cNvSpPr>
          <p:nvPr>
            <p:ph idx="1"/>
          </p:nvPr>
        </p:nvSpPr>
        <p:spPr/>
        <p:txBody>
          <a:bodyPr vert="horz" lIns="91440" tIns="45720" rIns="91440" bIns="45720" rtlCol="0" anchor="t">
            <a:normAutofit/>
          </a:bodyPr>
          <a:lstStyle/>
          <a:p>
            <a:r>
              <a:rPr lang="en-US" dirty="0">
                <a:ea typeface="+mn-lt"/>
                <a:cs typeface="+mn-lt"/>
              </a:rPr>
              <a:t>Contractors must make every effort to equally distribute their enrollment of children with exceptional needs across throughout their program, across all contracted counties, sites, and classrooms.</a:t>
            </a:r>
          </a:p>
          <a:p>
            <a:r>
              <a:rPr lang="en-US" dirty="0">
                <a:ea typeface="+mn-lt"/>
                <a:cs typeface="+mn-lt"/>
              </a:rPr>
              <a:t>The CDE will be continuously looking at program data in order to monitor that children with exceptional needs are not concentrated in selected counties, sites, or classrooms.</a:t>
            </a:r>
            <a:endParaRPr lang="en-US" dirty="0">
              <a:cs typeface="Arial"/>
            </a:endParaRPr>
          </a:p>
        </p:txBody>
      </p:sp>
      <p:sp>
        <p:nvSpPr>
          <p:cNvPr id="4" name="Slide Number Placeholder 3">
            <a:extLst>
              <a:ext uri="{FF2B5EF4-FFF2-40B4-BE49-F238E27FC236}">
                <a16:creationId xmlns:a16="http://schemas.microsoft.com/office/drawing/2014/main" id="{B475BFA8-EB06-2E11-AE67-4C19950097B6}"/>
              </a:ext>
            </a:extLst>
          </p:cNvPr>
          <p:cNvSpPr>
            <a:spLocks noGrp="1"/>
          </p:cNvSpPr>
          <p:nvPr>
            <p:ph type="sldNum" sz="quarter" idx="10"/>
          </p:nvPr>
        </p:nvSpPr>
        <p:spPr/>
        <p:txBody>
          <a:bodyPr/>
          <a:lstStyle/>
          <a:p>
            <a:fld id="{432ED76D-8188-4B28-B316-CD85396F47B0}" type="slidenum">
              <a:rPr lang="en-US" smtClean="0"/>
              <a:pPr/>
              <a:t>20</a:t>
            </a:fld>
            <a:endParaRPr lang="en-US"/>
          </a:p>
        </p:txBody>
      </p:sp>
    </p:spTree>
    <p:extLst>
      <p:ext uri="{BB962C8B-B14F-4D97-AF65-F5344CB8AC3E}">
        <p14:creationId xmlns:p14="http://schemas.microsoft.com/office/powerpoint/2010/main" val="449873105"/>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8867A-3949-5485-45A8-1CF4C6FDECF8}"/>
              </a:ext>
            </a:extLst>
          </p:cNvPr>
          <p:cNvSpPr>
            <a:spLocks noGrp="1"/>
          </p:cNvSpPr>
          <p:nvPr>
            <p:ph type="title"/>
          </p:nvPr>
        </p:nvSpPr>
        <p:spPr/>
        <p:txBody>
          <a:bodyPr/>
          <a:lstStyle/>
          <a:p>
            <a:r>
              <a:rPr lang="en-US">
                <a:solidFill>
                  <a:srgbClr val="FFFFFF"/>
                </a:solidFill>
                <a:cs typeface="Arial"/>
              </a:rPr>
              <a:t>CSPP Staff on IFSP and IEP Teams</a:t>
            </a:r>
          </a:p>
        </p:txBody>
      </p:sp>
      <p:sp>
        <p:nvSpPr>
          <p:cNvPr id="3" name="Content Placeholder 2">
            <a:extLst>
              <a:ext uri="{FF2B5EF4-FFF2-40B4-BE49-F238E27FC236}">
                <a16:creationId xmlns:a16="http://schemas.microsoft.com/office/drawing/2014/main" id="{246F5CE2-F1F9-069E-1FAA-81C8E9245C2E}"/>
              </a:ext>
            </a:extLst>
          </p:cNvPr>
          <p:cNvSpPr>
            <a:spLocks noGrp="1"/>
          </p:cNvSpPr>
          <p:nvPr>
            <p:ph idx="1"/>
          </p:nvPr>
        </p:nvSpPr>
        <p:spPr/>
        <p:txBody>
          <a:bodyPr vert="horz" lIns="91440" tIns="45720" rIns="91440" bIns="45720" rtlCol="0" anchor="t">
            <a:normAutofit/>
          </a:bodyPr>
          <a:lstStyle/>
          <a:p>
            <a:r>
              <a:rPr lang="en-US" dirty="0">
                <a:cs typeface="Arial"/>
              </a:rPr>
              <a:t>The Individual with Disabilities Education Act (IDEA) requires for the IEP team: not less than one regular education teacher, if the child is, or may be, participating in the regular education environment. Therefore, CSPP staff may be required as part of the IEP team.</a:t>
            </a:r>
            <a:endParaRPr lang="en-US" dirty="0">
              <a:ea typeface="+mn-lt"/>
              <a:cs typeface="+mn-lt"/>
            </a:endParaRPr>
          </a:p>
        </p:txBody>
      </p:sp>
      <p:sp>
        <p:nvSpPr>
          <p:cNvPr id="4" name="Slide Number Placeholder 3">
            <a:extLst>
              <a:ext uri="{FF2B5EF4-FFF2-40B4-BE49-F238E27FC236}">
                <a16:creationId xmlns:a16="http://schemas.microsoft.com/office/drawing/2014/main" id="{7E343780-3350-1B8D-76FD-5006BC8B0944}"/>
              </a:ext>
            </a:extLst>
          </p:cNvPr>
          <p:cNvSpPr>
            <a:spLocks noGrp="1"/>
          </p:cNvSpPr>
          <p:nvPr>
            <p:ph type="sldNum" sz="quarter" idx="10"/>
          </p:nvPr>
        </p:nvSpPr>
        <p:spPr/>
        <p:txBody>
          <a:bodyPr/>
          <a:lstStyle/>
          <a:p>
            <a:fld id="{432ED76D-8188-4B28-B316-CD85396F47B0}" type="slidenum">
              <a:rPr lang="en-US" smtClean="0"/>
              <a:pPr/>
              <a:t>21</a:t>
            </a:fld>
            <a:endParaRPr lang="en-US"/>
          </a:p>
        </p:txBody>
      </p:sp>
    </p:spTree>
    <p:extLst>
      <p:ext uri="{BB962C8B-B14F-4D97-AF65-F5344CB8AC3E}">
        <p14:creationId xmlns:p14="http://schemas.microsoft.com/office/powerpoint/2010/main" val="934106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6ECA2-5FCC-077C-BEDC-F5A365F747B4}"/>
              </a:ext>
            </a:extLst>
          </p:cNvPr>
          <p:cNvSpPr>
            <a:spLocks noGrp="1"/>
          </p:cNvSpPr>
          <p:nvPr>
            <p:ph type="title"/>
          </p:nvPr>
        </p:nvSpPr>
        <p:spPr/>
        <p:txBody>
          <a:bodyPr/>
          <a:lstStyle/>
          <a:p>
            <a:r>
              <a:rPr lang="en-US">
                <a:solidFill>
                  <a:srgbClr val="FFFFFF"/>
                </a:solidFill>
                <a:ea typeface="+mj-lt"/>
                <a:cs typeface="+mj-lt"/>
              </a:rPr>
              <a:t>Enrollment, Attendance, and Fiscal Report Updates</a:t>
            </a:r>
            <a:endParaRPr lang="en-US"/>
          </a:p>
        </p:txBody>
      </p:sp>
      <p:sp>
        <p:nvSpPr>
          <p:cNvPr id="3" name="Content Placeholder 2">
            <a:extLst>
              <a:ext uri="{FF2B5EF4-FFF2-40B4-BE49-F238E27FC236}">
                <a16:creationId xmlns:a16="http://schemas.microsoft.com/office/drawing/2014/main" id="{32B49636-30C3-32F1-822F-4775E45210FE}"/>
              </a:ext>
            </a:extLst>
          </p:cNvPr>
          <p:cNvSpPr>
            <a:spLocks noGrp="1"/>
          </p:cNvSpPr>
          <p:nvPr>
            <p:ph idx="1"/>
          </p:nvPr>
        </p:nvSpPr>
        <p:spPr/>
        <p:txBody>
          <a:bodyPr vert="horz" lIns="91440" tIns="45720" rIns="91440" bIns="45720" rtlCol="0" anchor="t">
            <a:normAutofit fontScale="85000" lnSpcReduction="20000"/>
          </a:bodyPr>
          <a:lstStyle/>
          <a:p>
            <a:pPr marL="171450" indent="-171450">
              <a:lnSpc>
                <a:spcPct val="100000"/>
              </a:lnSpc>
              <a:spcBef>
                <a:spcPts val="0"/>
              </a:spcBef>
            </a:pPr>
            <a:r>
              <a:rPr lang="en-US" dirty="0">
                <a:cs typeface="Arial"/>
              </a:rPr>
              <a:t>The adjustment factor for children with exceptional needs and children with severe disabilities increased to 2.4</a:t>
            </a:r>
            <a:endParaRPr lang="en-US" dirty="0">
              <a:ea typeface="+mn-lt"/>
              <a:cs typeface="+mn-lt"/>
            </a:endParaRPr>
          </a:p>
          <a:p>
            <a:pPr>
              <a:lnSpc>
                <a:spcPct val="100000"/>
              </a:lnSpc>
              <a:spcBef>
                <a:spcPts val="0"/>
              </a:spcBef>
            </a:pPr>
            <a:endParaRPr lang="en-US" dirty="0">
              <a:ea typeface="+mn-lt"/>
              <a:cs typeface="+mn-lt"/>
            </a:endParaRPr>
          </a:p>
          <a:p>
            <a:pPr marL="171450" indent="-171450">
              <a:lnSpc>
                <a:spcPct val="100000"/>
              </a:lnSpc>
              <a:spcBef>
                <a:spcPts val="0"/>
              </a:spcBef>
            </a:pPr>
            <a:r>
              <a:rPr lang="en-US" dirty="0">
                <a:cs typeface="Arial"/>
              </a:rPr>
              <a:t>The</a:t>
            </a:r>
            <a:r>
              <a:rPr lang="en-US" dirty="0">
                <a:ea typeface="+mn-lt"/>
                <a:cs typeface="+mn-lt"/>
              </a:rPr>
              <a:t> Child Development Provider Accounting Reporting Information System (CPARIS) Enrollment, Attendance, and Fiscal Report has been updated to reflect the new adjustment factors for Fiscal Year (FY) 2022–23</a:t>
            </a:r>
          </a:p>
          <a:p>
            <a:pPr marL="171450" indent="-171450">
              <a:lnSpc>
                <a:spcPct val="100000"/>
              </a:lnSpc>
              <a:spcBef>
                <a:spcPts val="0"/>
              </a:spcBef>
            </a:pPr>
            <a:endParaRPr lang="en-US" dirty="0">
              <a:ea typeface="+mn-lt"/>
              <a:cs typeface="+mn-lt"/>
            </a:endParaRPr>
          </a:p>
          <a:p>
            <a:pPr marL="171450" indent="-171450">
              <a:lnSpc>
                <a:spcPct val="100000"/>
              </a:lnSpc>
              <a:spcBef>
                <a:spcPts val="0"/>
              </a:spcBef>
            </a:pPr>
            <a:r>
              <a:rPr lang="en-US" dirty="0">
                <a:ea typeface="+mn-lt"/>
                <a:cs typeface="+mn-lt"/>
              </a:rPr>
              <a:t>There is no change to reporting, as contractors will continue to report subsidized children enrolled as exceptional needs or severely disabled under the applicable reporting categories </a:t>
            </a:r>
          </a:p>
          <a:p>
            <a:pPr marL="628650" lvl="1" indent="-171450">
              <a:lnSpc>
                <a:spcPct val="100000"/>
              </a:lnSpc>
              <a:spcBef>
                <a:spcPts val="0"/>
              </a:spcBef>
              <a:buFont typeface="Arial,Sans-Serif" panose="020B0604020202020204" pitchFamily="34" charset="0"/>
            </a:pPr>
            <a:r>
              <a:rPr lang="en-US" dirty="0">
                <a:cs typeface="Arial"/>
              </a:rPr>
              <a:t>Reporting the child’s days of enrollment in these adjustment factor categories will provide additional reimbursement due to the application of the adjustment factor</a:t>
            </a:r>
            <a:endParaRPr lang="en-US" dirty="0"/>
          </a:p>
        </p:txBody>
      </p:sp>
      <p:sp>
        <p:nvSpPr>
          <p:cNvPr id="4" name="Slide Number Placeholder 3">
            <a:extLst>
              <a:ext uri="{FF2B5EF4-FFF2-40B4-BE49-F238E27FC236}">
                <a16:creationId xmlns:a16="http://schemas.microsoft.com/office/drawing/2014/main" id="{DEA6683E-027A-7295-81A7-F77C7FDEC3C1}"/>
              </a:ext>
            </a:extLst>
          </p:cNvPr>
          <p:cNvSpPr>
            <a:spLocks noGrp="1"/>
          </p:cNvSpPr>
          <p:nvPr>
            <p:ph type="sldNum" sz="quarter" idx="10"/>
          </p:nvPr>
        </p:nvSpPr>
        <p:spPr/>
        <p:txBody>
          <a:bodyPr/>
          <a:lstStyle/>
          <a:p>
            <a:fld id="{432ED76D-8188-4B28-B316-CD85396F47B0}" type="slidenum">
              <a:rPr lang="en-US" smtClean="0"/>
              <a:pPr/>
              <a:t>22</a:t>
            </a:fld>
            <a:endParaRPr lang="en-US"/>
          </a:p>
        </p:txBody>
      </p:sp>
    </p:spTree>
    <p:extLst>
      <p:ext uri="{BB962C8B-B14F-4D97-AF65-F5344CB8AC3E}">
        <p14:creationId xmlns:p14="http://schemas.microsoft.com/office/powerpoint/2010/main" val="1963634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64A2-749A-7730-5CA6-00474AEDEEFC}"/>
              </a:ext>
            </a:extLst>
          </p:cNvPr>
          <p:cNvSpPr>
            <a:spLocks noGrp="1"/>
          </p:cNvSpPr>
          <p:nvPr>
            <p:ph type="title"/>
          </p:nvPr>
        </p:nvSpPr>
        <p:spPr/>
        <p:txBody>
          <a:bodyPr/>
          <a:lstStyle/>
          <a:p>
            <a:r>
              <a:rPr lang="en-US">
                <a:solidFill>
                  <a:schemeClr val="tx1"/>
                </a:solidFill>
                <a:ea typeface="+mj-lt"/>
                <a:cs typeface="+mj-lt"/>
              </a:rPr>
              <a:t>Calculating the Set Asid</a:t>
            </a:r>
            <a:r>
              <a:rPr lang="en-US" b="0">
                <a:solidFill>
                  <a:schemeClr val="tx1"/>
                </a:solidFill>
                <a:ea typeface="+mj-lt"/>
                <a:cs typeface="+mj-lt"/>
              </a:rPr>
              <a:t>e</a:t>
            </a:r>
          </a:p>
          <a:p>
            <a:endParaRPr lang="en-US">
              <a:cs typeface="Arial"/>
            </a:endParaRPr>
          </a:p>
        </p:txBody>
      </p:sp>
      <p:sp>
        <p:nvSpPr>
          <p:cNvPr id="3" name="Content Placeholder 2">
            <a:extLst>
              <a:ext uri="{FF2B5EF4-FFF2-40B4-BE49-F238E27FC236}">
                <a16:creationId xmlns:a16="http://schemas.microsoft.com/office/drawing/2014/main" id="{72566698-569C-EB56-BA3D-A71A40AEB099}"/>
              </a:ext>
            </a:extLst>
          </p:cNvPr>
          <p:cNvSpPr>
            <a:spLocks noGrp="1"/>
          </p:cNvSpPr>
          <p:nvPr>
            <p:ph idx="1"/>
          </p:nvPr>
        </p:nvSpPr>
        <p:spPr>
          <a:xfrm>
            <a:off x="152400" y="1240735"/>
            <a:ext cx="11963400" cy="5014592"/>
          </a:xfrm>
        </p:spPr>
        <p:txBody>
          <a:bodyPr vert="horz" lIns="91440" tIns="45720" rIns="91440" bIns="45720" rtlCol="0" anchor="t">
            <a:normAutofit fontScale="77500" lnSpcReduction="20000"/>
          </a:bodyPr>
          <a:lstStyle/>
          <a:p>
            <a:pPr marL="285750" indent="-285750">
              <a:lnSpc>
                <a:spcPct val="100000"/>
              </a:lnSpc>
              <a:spcBef>
                <a:spcPts val="0"/>
              </a:spcBef>
              <a:spcAft>
                <a:spcPts val="1800"/>
              </a:spcAft>
              <a:buFont typeface="Arial,Sans-Serif" panose="020B0604020202020204" pitchFamily="34" charset="0"/>
            </a:pPr>
            <a:r>
              <a:rPr lang="en-US" sz="3300" dirty="0">
                <a:ea typeface="+mn-lt"/>
                <a:cs typeface="+mn-lt"/>
              </a:rPr>
              <a:t>Pursuant to </a:t>
            </a:r>
            <a:r>
              <a:rPr lang="en-US" sz="3300" i="1" dirty="0">
                <a:ea typeface="+mn-lt"/>
                <a:cs typeface="+mn-lt"/>
              </a:rPr>
              <a:t>EC</a:t>
            </a:r>
            <a:r>
              <a:rPr lang="en-US" sz="3300" dirty="0">
                <a:ea typeface="+mn-lt"/>
                <a:cs typeface="+mn-lt"/>
              </a:rPr>
              <a:t> Section 8208(c)(1), in FY 2022–23, CSPP contractors are required to set aside five percent of funded enrollment for children with exceptional needs as defined in </a:t>
            </a:r>
            <a:r>
              <a:rPr lang="en-US" sz="3300" i="1" dirty="0">
                <a:ea typeface="+mn-lt"/>
                <a:cs typeface="+mn-lt"/>
              </a:rPr>
              <a:t>EC</a:t>
            </a:r>
            <a:r>
              <a:rPr lang="en-US" sz="3300" dirty="0">
                <a:ea typeface="+mn-lt"/>
                <a:cs typeface="+mn-lt"/>
              </a:rPr>
              <a:t> Section 8205.</a:t>
            </a:r>
          </a:p>
          <a:p>
            <a:pPr marL="285750" indent="-285750">
              <a:lnSpc>
                <a:spcPct val="100000"/>
              </a:lnSpc>
              <a:spcBef>
                <a:spcPts val="0"/>
              </a:spcBef>
              <a:spcAft>
                <a:spcPts val="1800"/>
              </a:spcAft>
              <a:buFont typeface="Arial,Sans-Serif" panose="020B0604020202020204" pitchFamily="34" charset="0"/>
            </a:pPr>
            <a:r>
              <a:rPr lang="en-US" sz="3300" dirty="0">
                <a:ea typeface="+mn-lt"/>
                <a:cs typeface="+mn-lt"/>
              </a:rPr>
              <a:t>For FY 2022–23, the five percent set aside will be calculated by multiplying the contract Maximum Reimbursable Amount (MRA) by the </a:t>
            </a:r>
            <a:r>
              <a:rPr lang="en-US" sz="3500" dirty="0">
                <a:ea typeface="+mn-lt"/>
                <a:cs typeface="+mn-lt"/>
              </a:rPr>
              <a:t>full-time exceptional needs adjustment factor of 2.4 by five percent.</a:t>
            </a:r>
          </a:p>
          <a:p>
            <a:pPr marL="0" indent="0">
              <a:lnSpc>
                <a:spcPct val="100000"/>
              </a:lnSpc>
              <a:spcBef>
                <a:spcPts val="0"/>
              </a:spcBef>
              <a:spcAft>
                <a:spcPts val="1800"/>
              </a:spcAft>
              <a:buNone/>
            </a:pPr>
            <a:r>
              <a:rPr lang="en-US" sz="3900" b="1" dirty="0">
                <a:ea typeface="+mn-lt"/>
                <a:cs typeface="+mn-lt"/>
              </a:rPr>
              <a:t>Example: </a:t>
            </a:r>
            <a:r>
              <a:rPr lang="en-US" sz="3900" dirty="0">
                <a:ea typeface="+mn-lt"/>
                <a:cs typeface="+mn-lt"/>
              </a:rPr>
              <a:t>A contractor has a CSPP contract MRA of $1,000,000. For FY 2022–23, $120,000 will be reserved to serve children with exceptional needs, which is a result of the following calculation:</a:t>
            </a:r>
          </a:p>
          <a:p>
            <a:pPr marL="0" indent="0">
              <a:lnSpc>
                <a:spcPct val="100000"/>
              </a:lnSpc>
              <a:spcBef>
                <a:spcPts val="0"/>
              </a:spcBef>
              <a:buNone/>
            </a:pPr>
            <a:r>
              <a:rPr lang="en-US" sz="3900" dirty="0">
                <a:ea typeface="+mn-lt"/>
                <a:cs typeface="+mn-lt"/>
              </a:rPr>
              <a:t>Required Set Aside = Contract MRA x 2.4 adjustment factor x 5 percent</a:t>
            </a:r>
          </a:p>
          <a:p>
            <a:pPr marL="0" indent="0">
              <a:lnSpc>
                <a:spcPct val="100000"/>
              </a:lnSpc>
              <a:spcBef>
                <a:spcPts val="0"/>
              </a:spcBef>
              <a:buNone/>
            </a:pPr>
            <a:r>
              <a:rPr lang="en-US" sz="3900" dirty="0">
                <a:ea typeface="+mn-lt"/>
                <a:cs typeface="+mn-lt"/>
              </a:rPr>
              <a:t>                                = $1,000,000 x 2.4 x 5 percent = </a:t>
            </a:r>
            <a:r>
              <a:rPr lang="en-US" sz="3900" b="1" dirty="0">
                <a:ea typeface="+mn-lt"/>
                <a:cs typeface="+mn-lt"/>
              </a:rPr>
              <a:t>$120,000</a:t>
            </a:r>
            <a:endParaRPr lang="en-US" sz="3900" dirty="0">
              <a:cs typeface="Arial" panose="020B0604020202020204"/>
            </a:endParaRPr>
          </a:p>
        </p:txBody>
      </p:sp>
      <p:sp>
        <p:nvSpPr>
          <p:cNvPr id="4" name="Slide Number Placeholder 3">
            <a:extLst>
              <a:ext uri="{FF2B5EF4-FFF2-40B4-BE49-F238E27FC236}">
                <a16:creationId xmlns:a16="http://schemas.microsoft.com/office/drawing/2014/main" id="{66713682-BF97-DC2F-5D18-8FEF025D219F}"/>
              </a:ext>
            </a:extLst>
          </p:cNvPr>
          <p:cNvSpPr>
            <a:spLocks noGrp="1"/>
          </p:cNvSpPr>
          <p:nvPr>
            <p:ph type="sldNum" sz="quarter" idx="10"/>
          </p:nvPr>
        </p:nvSpPr>
        <p:spPr/>
        <p:txBody>
          <a:bodyPr/>
          <a:lstStyle/>
          <a:p>
            <a:fld id="{432ED76D-8188-4B28-B316-CD85396F47B0}" type="slidenum">
              <a:rPr lang="en-US" smtClean="0"/>
              <a:pPr/>
              <a:t>23</a:t>
            </a:fld>
            <a:endParaRPr lang="en-US"/>
          </a:p>
        </p:txBody>
      </p:sp>
    </p:spTree>
    <p:extLst>
      <p:ext uri="{BB962C8B-B14F-4D97-AF65-F5344CB8AC3E}">
        <p14:creationId xmlns:p14="http://schemas.microsoft.com/office/powerpoint/2010/main" val="3225585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7593-D87F-D2D3-231E-2FDC19C96B2E}"/>
              </a:ext>
            </a:extLst>
          </p:cNvPr>
          <p:cNvSpPr>
            <a:spLocks noGrp="1"/>
          </p:cNvSpPr>
          <p:nvPr>
            <p:ph type="title"/>
          </p:nvPr>
        </p:nvSpPr>
        <p:spPr>
          <a:xfrm>
            <a:off x="152400" y="350103"/>
            <a:ext cx="11887200" cy="1325563"/>
          </a:xfrm>
        </p:spPr>
        <p:txBody>
          <a:bodyPr/>
          <a:lstStyle/>
          <a:p>
            <a:r>
              <a:rPr lang="en-US" dirty="0">
                <a:solidFill>
                  <a:schemeClr val="tx1"/>
                </a:solidFill>
                <a:ea typeface="+mj-lt"/>
                <a:cs typeface="+mj-lt"/>
              </a:rPr>
              <a:t>Determining the Number of Children Associated with the Set Aside Requirement</a:t>
            </a:r>
          </a:p>
          <a:p>
            <a:endParaRPr lang="en-US" dirty="0">
              <a:cs typeface="Arial"/>
            </a:endParaRPr>
          </a:p>
        </p:txBody>
      </p:sp>
      <p:sp>
        <p:nvSpPr>
          <p:cNvPr id="3" name="Content Placeholder 2">
            <a:extLst>
              <a:ext uri="{FF2B5EF4-FFF2-40B4-BE49-F238E27FC236}">
                <a16:creationId xmlns:a16="http://schemas.microsoft.com/office/drawing/2014/main" id="{4492391B-3BEC-8BD6-5CC3-DA481499F9F4}"/>
              </a:ext>
            </a:extLst>
          </p:cNvPr>
          <p:cNvSpPr>
            <a:spLocks noGrp="1"/>
          </p:cNvSpPr>
          <p:nvPr>
            <p:ph idx="1"/>
          </p:nvPr>
        </p:nvSpPr>
        <p:spPr/>
        <p:txBody>
          <a:bodyPr vert="horz" lIns="91440" tIns="45720" rIns="91440" bIns="45720" rtlCol="0" anchor="t">
            <a:normAutofit/>
          </a:bodyPr>
          <a:lstStyle/>
          <a:p>
            <a:pPr>
              <a:spcAft>
                <a:spcPts val="1200"/>
              </a:spcAft>
            </a:pPr>
            <a:r>
              <a:rPr lang="en-US" dirty="0">
                <a:cs typeface="Arial"/>
              </a:rPr>
              <a:t>Early Education and Nutrition Fiscal Services (EENFS) has developed an Exceptional Needs Funded Enrollment Calculator</a:t>
            </a:r>
            <a:r>
              <a:rPr lang="en-US" b="1" dirty="0">
                <a:cs typeface="Arial"/>
              </a:rPr>
              <a:t> </a:t>
            </a:r>
            <a:r>
              <a:rPr lang="en-US" dirty="0">
                <a:cs typeface="Arial"/>
              </a:rPr>
              <a:t>which contractors can use as a tool to determine the number of children associated with the five percent set aside requirement for this fiscal year.</a:t>
            </a:r>
            <a:endParaRPr lang="en-US" dirty="0">
              <a:ea typeface="+mn-lt"/>
              <a:cs typeface="+mn-lt"/>
            </a:endParaRPr>
          </a:p>
          <a:p>
            <a:r>
              <a:rPr lang="en-US" dirty="0">
                <a:cs typeface="Arial"/>
              </a:rPr>
              <a:t>The Exceptional Needs Funded Enrollment Calculator will be available on the EENFS web page at </a:t>
            </a:r>
            <a:r>
              <a:rPr lang="en-US" u="sng" dirty="0">
                <a:solidFill>
                  <a:schemeClr val="accent4">
                    <a:lumMod val="40000"/>
                    <a:lumOff val="60000"/>
                  </a:schemeClr>
                </a:solidFill>
                <a:cs typeface="Arial"/>
                <a:hlinkClick r:id="rId3" tooltip="The Exceptional Needs Funded Enrollment Calculator">
                  <a:extLst>
                    <a:ext uri="{A12FA001-AC4F-418D-AE19-62706E023703}">
                      <ahyp:hlinkClr xmlns:ahyp="http://schemas.microsoft.com/office/drawing/2018/hyperlinkcolor" val="tx"/>
                    </a:ext>
                  </a:extLst>
                </a:hlinkClick>
              </a:rPr>
              <a:t>https://www.cde.ca.gov/fg/aa/cd/</a:t>
            </a:r>
            <a:r>
              <a:rPr lang="en-US" dirty="0">
                <a:cs typeface="Arial"/>
              </a:rPr>
              <a:t>.</a:t>
            </a:r>
            <a:endParaRPr lang="en-US" dirty="0">
              <a:ea typeface="+mn-lt"/>
              <a:cs typeface="+mn-lt"/>
            </a:endParaRPr>
          </a:p>
        </p:txBody>
      </p:sp>
      <p:sp>
        <p:nvSpPr>
          <p:cNvPr id="4" name="Slide Number Placeholder 3">
            <a:extLst>
              <a:ext uri="{FF2B5EF4-FFF2-40B4-BE49-F238E27FC236}">
                <a16:creationId xmlns:a16="http://schemas.microsoft.com/office/drawing/2014/main" id="{3F184BC0-93FC-CA6B-5AC8-CCCD88922472}"/>
              </a:ext>
            </a:extLst>
          </p:cNvPr>
          <p:cNvSpPr>
            <a:spLocks noGrp="1"/>
          </p:cNvSpPr>
          <p:nvPr>
            <p:ph type="sldNum" sz="quarter" idx="10"/>
          </p:nvPr>
        </p:nvSpPr>
        <p:spPr/>
        <p:txBody>
          <a:bodyPr/>
          <a:lstStyle/>
          <a:p>
            <a:fld id="{432ED76D-8188-4B28-B316-CD85396F47B0}" type="slidenum">
              <a:rPr lang="en-US" smtClean="0"/>
              <a:pPr/>
              <a:t>24</a:t>
            </a:fld>
            <a:endParaRPr lang="en-US"/>
          </a:p>
        </p:txBody>
      </p:sp>
    </p:spTree>
    <p:extLst>
      <p:ext uri="{BB962C8B-B14F-4D97-AF65-F5344CB8AC3E}">
        <p14:creationId xmlns:p14="http://schemas.microsoft.com/office/powerpoint/2010/main" val="2032916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64A2-749A-7730-5CA6-00474AEDEEFC}"/>
              </a:ext>
            </a:extLst>
          </p:cNvPr>
          <p:cNvSpPr>
            <a:spLocks noGrp="1"/>
          </p:cNvSpPr>
          <p:nvPr>
            <p:ph type="title"/>
          </p:nvPr>
        </p:nvSpPr>
        <p:spPr>
          <a:xfrm>
            <a:off x="152400" y="57495"/>
            <a:ext cx="11887200" cy="1325563"/>
          </a:xfrm>
        </p:spPr>
        <p:txBody>
          <a:bodyPr/>
          <a:lstStyle/>
          <a:p>
            <a:r>
              <a:rPr lang="en-US">
                <a:solidFill>
                  <a:schemeClr val="tx1"/>
                </a:solidFill>
                <a:ea typeface="+mj-lt"/>
                <a:cs typeface="+mj-lt"/>
              </a:rPr>
              <a:t>Reimbursement for the Required Set Aside</a:t>
            </a:r>
          </a:p>
          <a:p>
            <a:endParaRPr lang="en-US">
              <a:cs typeface="Arial"/>
            </a:endParaRPr>
          </a:p>
        </p:txBody>
      </p:sp>
      <p:sp>
        <p:nvSpPr>
          <p:cNvPr id="3" name="Content Placeholder 2">
            <a:extLst>
              <a:ext uri="{FF2B5EF4-FFF2-40B4-BE49-F238E27FC236}">
                <a16:creationId xmlns:a16="http://schemas.microsoft.com/office/drawing/2014/main" id="{72566698-569C-EB56-BA3D-A71A40AEB099}"/>
              </a:ext>
            </a:extLst>
          </p:cNvPr>
          <p:cNvSpPr>
            <a:spLocks noGrp="1"/>
          </p:cNvSpPr>
          <p:nvPr>
            <p:ph idx="1"/>
          </p:nvPr>
        </p:nvSpPr>
        <p:spPr>
          <a:xfrm>
            <a:off x="78317" y="903931"/>
            <a:ext cx="11887200" cy="5305340"/>
          </a:xfrm>
        </p:spPr>
        <p:txBody>
          <a:bodyPr vert="horz" lIns="91440" tIns="45720" rIns="91440" bIns="45720" rtlCol="0" anchor="t">
            <a:normAutofit fontScale="92500" lnSpcReduction="20000"/>
          </a:bodyPr>
          <a:lstStyle/>
          <a:p>
            <a:pPr marL="285750" indent="-285750">
              <a:lnSpc>
                <a:spcPct val="100000"/>
              </a:lnSpc>
              <a:spcBef>
                <a:spcPts val="0"/>
              </a:spcBef>
              <a:spcAft>
                <a:spcPts val="1200"/>
              </a:spcAft>
              <a:buFont typeface="Arial,Sans-Serif" panose="020B0604020202020204" pitchFamily="34" charset="0"/>
            </a:pPr>
            <a:r>
              <a:rPr lang="en-US" dirty="0">
                <a:ea typeface="+mn-lt"/>
                <a:cs typeface="+mn-lt"/>
              </a:rPr>
              <a:t>To ensure funding is available to enroll children with exceptional needs within the required set aside, contractors will be fully funded for the percentage of funded enrollment set aside, pursuant to </a:t>
            </a:r>
            <a:r>
              <a:rPr lang="en-US" i="1" dirty="0">
                <a:ea typeface="+mn-lt"/>
                <a:cs typeface="+mn-lt"/>
              </a:rPr>
              <a:t>EC</a:t>
            </a:r>
            <a:r>
              <a:rPr lang="en-US" dirty="0">
                <a:ea typeface="+mn-lt"/>
                <a:cs typeface="+mn-lt"/>
              </a:rPr>
              <a:t> Section 8208(c)(2)(B).</a:t>
            </a:r>
          </a:p>
          <a:p>
            <a:pPr marL="285750" indent="-285750">
              <a:lnSpc>
                <a:spcPct val="100000"/>
              </a:lnSpc>
              <a:spcBef>
                <a:spcPts val="0"/>
              </a:spcBef>
              <a:spcAft>
                <a:spcPts val="1200"/>
              </a:spcAft>
              <a:buFont typeface="Arial,Sans-Serif" panose="020B0604020202020204" pitchFamily="34" charset="0"/>
            </a:pPr>
            <a:r>
              <a:rPr lang="en-US" dirty="0">
                <a:ea typeface="+mn-lt"/>
                <a:cs typeface="+mn-lt"/>
              </a:rPr>
              <a:t>The CDE will advance the funding set aside for children with exceptional needs based on the normal apportionment schedule, regardless of whether the contractor is fully earning their set aside amount.</a:t>
            </a:r>
          </a:p>
          <a:p>
            <a:pPr>
              <a:lnSpc>
                <a:spcPct val="100000"/>
              </a:lnSpc>
              <a:spcBef>
                <a:spcPts val="0"/>
              </a:spcBef>
            </a:pPr>
            <a:r>
              <a:rPr lang="en-US" dirty="0">
                <a:ea typeface="+mn-lt"/>
                <a:cs typeface="+mn-lt"/>
              </a:rPr>
              <a:t>Contractors who are not fully earning the amount set aside will receive a service-level exemption credit, which allows the contractor to be reimbursed for identified expenses without meeting the service requirement</a:t>
            </a:r>
          </a:p>
        </p:txBody>
      </p:sp>
      <p:sp>
        <p:nvSpPr>
          <p:cNvPr id="4" name="Slide Number Placeholder 3">
            <a:extLst>
              <a:ext uri="{FF2B5EF4-FFF2-40B4-BE49-F238E27FC236}">
                <a16:creationId xmlns:a16="http://schemas.microsoft.com/office/drawing/2014/main" id="{66713682-BF97-DC2F-5D18-8FEF025D219F}"/>
              </a:ext>
            </a:extLst>
          </p:cNvPr>
          <p:cNvSpPr>
            <a:spLocks noGrp="1"/>
          </p:cNvSpPr>
          <p:nvPr>
            <p:ph type="sldNum" sz="quarter" idx="10"/>
          </p:nvPr>
        </p:nvSpPr>
        <p:spPr/>
        <p:txBody>
          <a:bodyPr/>
          <a:lstStyle/>
          <a:p>
            <a:fld id="{432ED76D-8188-4B28-B316-CD85396F47B0}" type="slidenum">
              <a:rPr lang="en-US" smtClean="0"/>
              <a:pPr/>
              <a:t>25</a:t>
            </a:fld>
            <a:endParaRPr lang="en-US"/>
          </a:p>
        </p:txBody>
      </p:sp>
    </p:spTree>
    <p:extLst>
      <p:ext uri="{BB962C8B-B14F-4D97-AF65-F5344CB8AC3E}">
        <p14:creationId xmlns:p14="http://schemas.microsoft.com/office/powerpoint/2010/main" val="3364547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E81D-7966-2F5F-D81F-53F0B9708FD1}"/>
              </a:ext>
            </a:extLst>
          </p:cNvPr>
          <p:cNvSpPr>
            <a:spLocks noGrp="1"/>
          </p:cNvSpPr>
          <p:nvPr>
            <p:ph type="title"/>
          </p:nvPr>
        </p:nvSpPr>
        <p:spPr>
          <a:xfrm>
            <a:off x="-323850" y="-274644"/>
            <a:ext cx="12771664" cy="1325563"/>
          </a:xfrm>
        </p:spPr>
        <p:txBody>
          <a:bodyPr>
            <a:normAutofit/>
          </a:bodyPr>
          <a:lstStyle/>
          <a:p>
            <a:r>
              <a:rPr lang="en-US" sz="3600">
                <a:solidFill>
                  <a:schemeClr val="bg1"/>
                </a:solidFill>
                <a:cs typeface="Arial"/>
              </a:rPr>
              <a:t>Service-Level Exemption Credit Calculation Examples</a:t>
            </a:r>
          </a:p>
        </p:txBody>
      </p:sp>
      <p:graphicFrame>
        <p:nvGraphicFramePr>
          <p:cNvPr id="5" name="Table 5">
            <a:extLst>
              <a:ext uri="{FF2B5EF4-FFF2-40B4-BE49-F238E27FC236}">
                <a16:creationId xmlns:a16="http://schemas.microsoft.com/office/drawing/2014/main" id="{AADE6D7C-27D9-DB07-42EB-AD2FA5D34315}"/>
              </a:ext>
            </a:extLst>
          </p:cNvPr>
          <p:cNvGraphicFramePr>
            <a:graphicFrameLocks noGrp="1"/>
          </p:cNvGraphicFramePr>
          <p:nvPr>
            <p:ph idx="1"/>
            <p:extLst>
              <p:ext uri="{D42A27DB-BD31-4B8C-83A1-F6EECF244321}">
                <p14:modId xmlns:p14="http://schemas.microsoft.com/office/powerpoint/2010/main" val="2027395104"/>
              </p:ext>
            </p:extLst>
          </p:nvPr>
        </p:nvGraphicFramePr>
        <p:xfrm>
          <a:off x="152400" y="637317"/>
          <a:ext cx="11887174" cy="5425440"/>
        </p:xfrm>
        <a:graphic>
          <a:graphicData uri="http://schemas.openxmlformats.org/drawingml/2006/table">
            <a:tbl>
              <a:tblPr firstRow="1" bandRow="1">
                <a:tableStyleId>{5C22544A-7EE6-4342-B048-85BDC9FD1C3A}</a:tableStyleId>
              </a:tblPr>
              <a:tblGrid>
                <a:gridCol w="6761135">
                  <a:extLst>
                    <a:ext uri="{9D8B030D-6E8A-4147-A177-3AD203B41FA5}">
                      <a16:colId xmlns:a16="http://schemas.microsoft.com/office/drawing/2014/main" val="3118493914"/>
                    </a:ext>
                  </a:extLst>
                </a:gridCol>
                <a:gridCol w="1588576">
                  <a:extLst>
                    <a:ext uri="{9D8B030D-6E8A-4147-A177-3AD203B41FA5}">
                      <a16:colId xmlns:a16="http://schemas.microsoft.com/office/drawing/2014/main" val="840911869"/>
                    </a:ext>
                  </a:extLst>
                </a:gridCol>
                <a:gridCol w="1808328">
                  <a:extLst>
                    <a:ext uri="{9D8B030D-6E8A-4147-A177-3AD203B41FA5}">
                      <a16:colId xmlns:a16="http://schemas.microsoft.com/office/drawing/2014/main" val="4068721251"/>
                    </a:ext>
                  </a:extLst>
                </a:gridCol>
                <a:gridCol w="1729135">
                  <a:extLst>
                    <a:ext uri="{9D8B030D-6E8A-4147-A177-3AD203B41FA5}">
                      <a16:colId xmlns:a16="http://schemas.microsoft.com/office/drawing/2014/main" val="2092737412"/>
                    </a:ext>
                  </a:extLst>
                </a:gridCol>
              </a:tblGrid>
              <a:tr h="370840">
                <a:tc>
                  <a:txBody>
                    <a:bodyPr/>
                    <a:lstStyle/>
                    <a:p>
                      <a:pPr lvl="0" algn="ctr" rtl="0">
                        <a:buNone/>
                      </a:pPr>
                      <a:r>
                        <a:rPr lang="en-US" sz="2000">
                          <a:effectLst/>
                        </a:rPr>
                        <a:t>Contract Terms / Reported Data​</a:t>
                      </a:r>
                      <a:endParaRPr lang="en-US" sz="2000" b="1" i="0">
                        <a:solidFill>
                          <a:srgbClr val="FFFFFF"/>
                        </a:solidFill>
                        <a:effectLst/>
                      </a:endParaRPr>
                    </a:p>
                  </a:txBody>
                  <a:tcPr/>
                </a:tc>
                <a:tc>
                  <a:txBody>
                    <a:bodyPr/>
                    <a:lstStyle/>
                    <a:p>
                      <a:pPr lvl="0" algn="ctr" rtl="0">
                        <a:buNone/>
                      </a:pPr>
                      <a:r>
                        <a:rPr lang="en-US" sz="2000">
                          <a:effectLst/>
                        </a:rPr>
                        <a:t>Fully Earning​</a:t>
                      </a:r>
                      <a:endParaRPr lang="en-US" sz="2000"/>
                    </a:p>
                    <a:p>
                      <a:pPr lvl="0" algn="ctr" rtl="0">
                        <a:buNone/>
                      </a:pPr>
                      <a:r>
                        <a:rPr lang="en-US" sz="2000">
                          <a:effectLst/>
                        </a:rPr>
                        <a:t>Set Aside ​</a:t>
                      </a:r>
                      <a:endParaRPr lang="en-US" sz="2000" b="1" i="0">
                        <a:solidFill>
                          <a:srgbClr val="FFFFFF"/>
                        </a:solidFill>
                        <a:effectLst/>
                      </a:endParaRPr>
                    </a:p>
                  </a:txBody>
                  <a:tcPr/>
                </a:tc>
                <a:tc>
                  <a:txBody>
                    <a:bodyPr/>
                    <a:lstStyle/>
                    <a:p>
                      <a:pPr lvl="0" algn="ctr" rtl="0">
                        <a:buNone/>
                      </a:pPr>
                      <a:r>
                        <a:rPr lang="en-US" sz="2000">
                          <a:effectLst/>
                        </a:rPr>
                        <a:t>Partially Earning Set Aside​</a:t>
                      </a:r>
                      <a:endParaRPr lang="en-US" sz="2000" b="1" i="0">
                        <a:solidFill>
                          <a:srgbClr val="FFFFFF"/>
                        </a:solidFill>
                        <a:effectLst/>
                      </a:endParaRPr>
                    </a:p>
                  </a:txBody>
                  <a:tcPr/>
                </a:tc>
                <a:tc>
                  <a:txBody>
                    <a:bodyPr/>
                    <a:lstStyle/>
                    <a:p>
                      <a:pPr lvl="0" algn="ctr" rtl="0">
                        <a:buNone/>
                      </a:pPr>
                      <a:r>
                        <a:rPr lang="en-US" sz="2000">
                          <a:effectLst/>
                        </a:rPr>
                        <a:t>Not Earning Set Aside​</a:t>
                      </a:r>
                      <a:endParaRPr lang="en-US" sz="2000" b="1" i="0">
                        <a:solidFill>
                          <a:srgbClr val="FFFFFF"/>
                        </a:solidFill>
                        <a:effectLst/>
                      </a:endParaRPr>
                    </a:p>
                  </a:txBody>
                  <a:tcPr/>
                </a:tc>
                <a:extLst>
                  <a:ext uri="{0D108BD9-81ED-4DB2-BD59-A6C34878D82A}">
                    <a16:rowId xmlns:a16="http://schemas.microsoft.com/office/drawing/2014/main" val="2420260290"/>
                  </a:ext>
                </a:extLst>
              </a:tr>
              <a:tr h="370840">
                <a:tc>
                  <a:txBody>
                    <a:bodyPr/>
                    <a:lstStyle/>
                    <a:p>
                      <a:pPr lvl="0" algn="l" rtl="0">
                        <a:buNone/>
                      </a:pPr>
                      <a:r>
                        <a:rPr lang="en-US" sz="2000">
                          <a:solidFill>
                            <a:schemeClr val="bg2">
                              <a:lumMod val="10000"/>
                            </a:schemeClr>
                          </a:solidFill>
                          <a:effectLst/>
                        </a:rPr>
                        <a:t>Contract MRA ​</a:t>
                      </a:r>
                      <a:endParaRPr lang="en-US" sz="2000" b="0" i="0">
                        <a:solidFill>
                          <a:schemeClr val="bg2">
                            <a:lumMod val="10000"/>
                          </a:schemeClr>
                        </a:solidFill>
                        <a:effectLst/>
                      </a:endParaRPr>
                    </a:p>
                  </a:txBody>
                  <a:tcPr/>
                </a:tc>
                <a:tc>
                  <a:txBody>
                    <a:bodyPr/>
                    <a:lstStyle/>
                    <a:p>
                      <a:pPr lvl="0" algn="r" rtl="0">
                        <a:buNone/>
                      </a:pPr>
                      <a:r>
                        <a:rPr lang="en-US" sz="2000">
                          <a:solidFill>
                            <a:schemeClr val="bg2">
                              <a:lumMod val="10000"/>
                            </a:schemeClr>
                          </a:solidFill>
                          <a:effectLst/>
                        </a:rPr>
                        <a:t>$1,000,000 ​</a:t>
                      </a:r>
                      <a:endParaRPr lang="en-US" sz="2000" b="0" i="0">
                        <a:solidFill>
                          <a:schemeClr val="bg2">
                            <a:lumMod val="10000"/>
                          </a:schemeClr>
                        </a:solidFill>
                        <a:effectLst/>
                      </a:endParaRPr>
                    </a:p>
                  </a:txBody>
                  <a:tcPr/>
                </a:tc>
                <a:tc>
                  <a:txBody>
                    <a:bodyPr/>
                    <a:lstStyle/>
                    <a:p>
                      <a:pPr lvl="0" algn="r" rtl="0">
                        <a:buNone/>
                      </a:pPr>
                      <a:r>
                        <a:rPr lang="en-US" sz="2000">
                          <a:solidFill>
                            <a:schemeClr val="bg2">
                              <a:lumMod val="10000"/>
                            </a:schemeClr>
                          </a:solidFill>
                          <a:effectLst/>
                        </a:rPr>
                        <a:t>$1,000,000 ​</a:t>
                      </a:r>
                      <a:endParaRPr lang="en-US" sz="2000" b="0" i="0">
                        <a:solidFill>
                          <a:schemeClr val="bg2">
                            <a:lumMod val="10000"/>
                          </a:schemeClr>
                        </a:solidFill>
                        <a:effectLst/>
                      </a:endParaRPr>
                    </a:p>
                  </a:txBody>
                  <a:tcPr/>
                </a:tc>
                <a:tc>
                  <a:txBody>
                    <a:bodyPr/>
                    <a:lstStyle/>
                    <a:p>
                      <a:pPr lvl="0" algn="r" rtl="0">
                        <a:buNone/>
                      </a:pPr>
                      <a:r>
                        <a:rPr lang="en-US" sz="2000">
                          <a:solidFill>
                            <a:schemeClr val="bg2">
                              <a:lumMod val="10000"/>
                            </a:schemeClr>
                          </a:solidFill>
                          <a:effectLst/>
                        </a:rPr>
                        <a:t>$1,000,000 ​</a:t>
                      </a:r>
                      <a:endParaRPr lang="en-US" sz="2000" b="0" i="0">
                        <a:solidFill>
                          <a:schemeClr val="bg2">
                            <a:lumMod val="10000"/>
                          </a:schemeClr>
                        </a:solidFill>
                        <a:effectLst/>
                      </a:endParaRPr>
                    </a:p>
                  </a:txBody>
                  <a:tcPr/>
                </a:tc>
                <a:extLst>
                  <a:ext uri="{0D108BD9-81ED-4DB2-BD59-A6C34878D82A}">
                    <a16:rowId xmlns:a16="http://schemas.microsoft.com/office/drawing/2014/main" val="2179445245"/>
                  </a:ext>
                </a:extLst>
              </a:tr>
              <a:tr h="370840">
                <a:tc>
                  <a:txBody>
                    <a:bodyPr/>
                    <a:lstStyle/>
                    <a:p>
                      <a:pPr lvl="0" algn="l" rtl="0">
                        <a:buNone/>
                      </a:pPr>
                      <a:r>
                        <a:rPr lang="en-US" sz="2000" dirty="0">
                          <a:solidFill>
                            <a:schemeClr val="bg2">
                              <a:lumMod val="10000"/>
                            </a:schemeClr>
                          </a:solidFill>
                          <a:effectLst/>
                        </a:rPr>
                        <a:t>Exceptional Needs and Severely Disabled Set Aside​ </a:t>
                      </a:r>
                      <a:r>
                        <a:rPr lang="en-US" sz="2000" i="0" dirty="0">
                          <a:solidFill>
                            <a:schemeClr val="bg2">
                              <a:lumMod val="10000"/>
                            </a:schemeClr>
                          </a:solidFill>
                          <a:effectLst/>
                        </a:rPr>
                        <a:t>(MRA x 2.4 x 5%)</a:t>
                      </a:r>
                      <a:endParaRPr lang="en-US" sz="2000" dirty="0"/>
                    </a:p>
                  </a:txBody>
                  <a:tcPr/>
                </a:tc>
                <a:tc>
                  <a:txBody>
                    <a:bodyPr/>
                    <a:lstStyle/>
                    <a:p>
                      <a:pPr lvl="0" algn="r" rtl="0">
                        <a:buNone/>
                      </a:pPr>
                      <a:r>
                        <a:rPr lang="en-US" sz="2000">
                          <a:solidFill>
                            <a:schemeClr val="bg2">
                              <a:lumMod val="10000"/>
                            </a:schemeClr>
                          </a:solidFill>
                          <a:effectLst/>
                        </a:rPr>
                        <a:t>$120,000 ​</a:t>
                      </a:r>
                      <a:endParaRPr lang="en-US" sz="2000" b="0" i="0">
                        <a:solidFill>
                          <a:schemeClr val="bg2">
                            <a:lumMod val="10000"/>
                          </a:schemeClr>
                        </a:solidFill>
                        <a:effectLst/>
                      </a:endParaRPr>
                    </a:p>
                  </a:txBody>
                  <a:tcPr/>
                </a:tc>
                <a:tc>
                  <a:txBody>
                    <a:bodyPr/>
                    <a:lstStyle/>
                    <a:p>
                      <a:pPr lvl="0" algn="r" rtl="0">
                        <a:buNone/>
                      </a:pPr>
                      <a:r>
                        <a:rPr lang="en-US" sz="2000">
                          <a:solidFill>
                            <a:schemeClr val="bg2">
                              <a:lumMod val="10000"/>
                            </a:schemeClr>
                          </a:solidFill>
                          <a:effectLst/>
                        </a:rPr>
                        <a:t>$120,000 ​</a:t>
                      </a:r>
                      <a:endParaRPr lang="en-US" sz="2000" b="0" i="0">
                        <a:solidFill>
                          <a:schemeClr val="bg2">
                            <a:lumMod val="10000"/>
                          </a:schemeClr>
                        </a:solidFill>
                        <a:effectLst/>
                      </a:endParaRPr>
                    </a:p>
                  </a:txBody>
                  <a:tcPr/>
                </a:tc>
                <a:tc>
                  <a:txBody>
                    <a:bodyPr/>
                    <a:lstStyle/>
                    <a:p>
                      <a:pPr lvl="0" algn="r" rtl="0">
                        <a:buNone/>
                      </a:pPr>
                      <a:r>
                        <a:rPr lang="en-US" sz="2000">
                          <a:solidFill>
                            <a:schemeClr val="bg2">
                              <a:lumMod val="10000"/>
                            </a:schemeClr>
                          </a:solidFill>
                          <a:effectLst/>
                        </a:rPr>
                        <a:t>$120,000 ​</a:t>
                      </a:r>
                      <a:endParaRPr lang="en-US" sz="2000" b="0" i="0">
                        <a:solidFill>
                          <a:schemeClr val="bg2">
                            <a:lumMod val="10000"/>
                          </a:schemeClr>
                        </a:solidFill>
                        <a:effectLst/>
                      </a:endParaRPr>
                    </a:p>
                  </a:txBody>
                  <a:tcPr/>
                </a:tc>
                <a:extLst>
                  <a:ext uri="{0D108BD9-81ED-4DB2-BD59-A6C34878D82A}">
                    <a16:rowId xmlns:a16="http://schemas.microsoft.com/office/drawing/2014/main" val="4047005454"/>
                  </a:ext>
                </a:extLst>
              </a:tr>
              <a:tr h="370840">
                <a:tc>
                  <a:txBody>
                    <a:bodyPr/>
                    <a:lstStyle/>
                    <a:p>
                      <a:pPr lvl="0" algn="l" rtl="0">
                        <a:buNone/>
                      </a:pPr>
                      <a:r>
                        <a:rPr lang="en-US" sz="2000" dirty="0">
                          <a:solidFill>
                            <a:schemeClr val="bg2">
                              <a:lumMod val="10000"/>
                            </a:schemeClr>
                          </a:solidFill>
                          <a:effectLst/>
                        </a:rPr>
                        <a:t>Projected FY Exceptional Needs and Severely Disabled Adjusted Days of Enrollment​ </a:t>
                      </a:r>
                      <a:endParaRPr lang="en-US" sz="2000" dirty="0"/>
                    </a:p>
                    <a:p>
                      <a:pPr lvl="0" algn="l">
                        <a:buNone/>
                      </a:pPr>
                      <a:r>
                        <a:rPr lang="en-US" sz="2000" dirty="0">
                          <a:solidFill>
                            <a:schemeClr val="bg2">
                              <a:lumMod val="10000"/>
                            </a:schemeClr>
                          </a:solidFill>
                          <a:effectLst/>
                        </a:rPr>
                        <a:t>(based on Enrollment, Attendance, and Fiscal Report)</a:t>
                      </a:r>
                      <a:endParaRPr lang="en-US" sz="2000" dirty="0"/>
                    </a:p>
                  </a:txBody>
                  <a:tcPr/>
                </a:tc>
                <a:tc>
                  <a:txBody>
                    <a:bodyPr/>
                    <a:lstStyle/>
                    <a:p>
                      <a:pPr lvl="0" algn="r" rtl="0">
                        <a:buNone/>
                      </a:pPr>
                      <a:r>
                        <a:rPr lang="en-US" sz="2000">
                          <a:solidFill>
                            <a:schemeClr val="bg2">
                              <a:lumMod val="10000"/>
                            </a:schemeClr>
                          </a:solidFill>
                          <a:effectLst/>
                        </a:rPr>
                        <a:t>2,171.1598 ​</a:t>
                      </a:r>
                      <a:endParaRPr lang="en-US" sz="2000" b="0" i="0">
                        <a:solidFill>
                          <a:schemeClr val="bg2">
                            <a:lumMod val="10000"/>
                          </a:schemeClr>
                        </a:solidFill>
                        <a:effectLst/>
                      </a:endParaRPr>
                    </a:p>
                  </a:txBody>
                  <a:tcPr/>
                </a:tc>
                <a:tc>
                  <a:txBody>
                    <a:bodyPr/>
                    <a:lstStyle/>
                    <a:p>
                      <a:pPr lvl="0" algn="r" rtl="0">
                        <a:buNone/>
                      </a:pPr>
                      <a:r>
                        <a:rPr lang="en-US" sz="2000">
                          <a:solidFill>
                            <a:schemeClr val="bg2">
                              <a:lumMod val="10000"/>
                            </a:schemeClr>
                          </a:solidFill>
                          <a:effectLst/>
                        </a:rPr>
                        <a:t>1,171.1598 ​</a:t>
                      </a:r>
                      <a:endParaRPr lang="en-US" sz="2000" b="0" i="0">
                        <a:solidFill>
                          <a:schemeClr val="bg2">
                            <a:lumMod val="10000"/>
                          </a:schemeClr>
                        </a:solidFill>
                        <a:effectLst/>
                      </a:endParaRPr>
                    </a:p>
                  </a:txBody>
                  <a:tcPr/>
                </a:tc>
                <a:tc>
                  <a:txBody>
                    <a:bodyPr/>
                    <a:lstStyle/>
                    <a:p>
                      <a:pPr lvl="0" algn="r" rtl="0">
                        <a:buNone/>
                      </a:pPr>
                      <a:r>
                        <a:rPr lang="en-US" sz="2000">
                          <a:solidFill>
                            <a:schemeClr val="bg2">
                              <a:lumMod val="10000"/>
                            </a:schemeClr>
                          </a:solidFill>
                          <a:effectLst/>
                        </a:rPr>
                        <a:t>0 ​</a:t>
                      </a:r>
                      <a:endParaRPr lang="en-US" sz="2000" b="0" i="0">
                        <a:solidFill>
                          <a:schemeClr val="bg2">
                            <a:lumMod val="10000"/>
                          </a:schemeClr>
                        </a:solidFill>
                        <a:effectLst/>
                      </a:endParaRPr>
                    </a:p>
                  </a:txBody>
                  <a:tcPr/>
                </a:tc>
                <a:extLst>
                  <a:ext uri="{0D108BD9-81ED-4DB2-BD59-A6C34878D82A}">
                    <a16:rowId xmlns:a16="http://schemas.microsoft.com/office/drawing/2014/main" val="761521939"/>
                  </a:ext>
                </a:extLst>
              </a:tr>
              <a:tr h="370840">
                <a:tc>
                  <a:txBody>
                    <a:bodyPr/>
                    <a:lstStyle/>
                    <a:p>
                      <a:pPr lvl="0" algn="l" rtl="0">
                        <a:buNone/>
                      </a:pPr>
                      <a:r>
                        <a:rPr lang="en-US" sz="2000" dirty="0">
                          <a:solidFill>
                            <a:schemeClr val="bg2">
                              <a:lumMod val="10000"/>
                            </a:schemeClr>
                          </a:solidFill>
                          <a:effectLst/>
                        </a:rPr>
                        <a:t>Projected FY County Exceptional Needs and Severely Disabled Service Earnings </a:t>
                      </a:r>
                      <a:endParaRPr lang="en-US" sz="2000" b="0" i="0" dirty="0">
                        <a:solidFill>
                          <a:schemeClr val="bg2">
                            <a:lumMod val="10000"/>
                          </a:schemeClr>
                        </a:solidFill>
                        <a:effectLst/>
                      </a:endParaRPr>
                    </a:p>
                    <a:p>
                      <a:pPr lvl="0" algn="l">
                        <a:buNone/>
                      </a:pPr>
                      <a:r>
                        <a:rPr lang="en-US" sz="2000" dirty="0">
                          <a:solidFill>
                            <a:schemeClr val="bg2">
                              <a:lumMod val="10000"/>
                            </a:schemeClr>
                          </a:solidFill>
                          <a:effectLst/>
                        </a:rPr>
                        <a:t>​</a:t>
                      </a:r>
                      <a:r>
                        <a:rPr lang="en-US" sz="2000" i="0" dirty="0">
                          <a:solidFill>
                            <a:schemeClr val="bg2">
                              <a:lumMod val="10000"/>
                            </a:schemeClr>
                          </a:solidFill>
                          <a:effectLst/>
                        </a:rPr>
                        <a:t>(projected adjusted days of enrollment x service county rate)</a:t>
                      </a:r>
                      <a:endParaRPr lang="en-US" sz="2000" b="0" i="0" dirty="0">
                        <a:solidFill>
                          <a:schemeClr val="bg2">
                            <a:lumMod val="10000"/>
                          </a:schemeClr>
                        </a:solidFill>
                        <a:effectLst/>
                      </a:endParaRPr>
                    </a:p>
                  </a:txBody>
                  <a:tcPr/>
                </a:tc>
                <a:tc>
                  <a:txBody>
                    <a:bodyPr/>
                    <a:lstStyle/>
                    <a:p>
                      <a:pPr lvl="0" algn="r" rtl="0">
                        <a:buNone/>
                      </a:pPr>
                      <a:r>
                        <a:rPr lang="en-US" sz="2000">
                          <a:solidFill>
                            <a:schemeClr val="bg2">
                              <a:lumMod val="10000"/>
                            </a:schemeClr>
                          </a:solidFill>
                          <a:effectLst/>
                        </a:rPr>
                        <a:t>$120,000 ​</a:t>
                      </a:r>
                      <a:endParaRPr lang="en-US" sz="2000" b="0" i="0">
                        <a:solidFill>
                          <a:schemeClr val="bg2">
                            <a:lumMod val="10000"/>
                          </a:schemeClr>
                        </a:solidFill>
                        <a:effectLst/>
                      </a:endParaRPr>
                    </a:p>
                  </a:txBody>
                  <a:tcPr/>
                </a:tc>
                <a:tc>
                  <a:txBody>
                    <a:bodyPr/>
                    <a:lstStyle/>
                    <a:p>
                      <a:pPr lvl="0" algn="r" rtl="0">
                        <a:buNone/>
                      </a:pPr>
                      <a:r>
                        <a:rPr lang="en-US" sz="2000">
                          <a:solidFill>
                            <a:schemeClr val="bg2">
                              <a:lumMod val="10000"/>
                            </a:schemeClr>
                          </a:solidFill>
                          <a:effectLst/>
                        </a:rPr>
                        <a:t>$64,730 ​</a:t>
                      </a:r>
                      <a:endParaRPr lang="en-US" sz="2000" b="0" i="0">
                        <a:solidFill>
                          <a:schemeClr val="bg2">
                            <a:lumMod val="10000"/>
                          </a:schemeClr>
                        </a:solidFill>
                        <a:effectLst/>
                      </a:endParaRPr>
                    </a:p>
                  </a:txBody>
                  <a:tcPr/>
                </a:tc>
                <a:tc>
                  <a:txBody>
                    <a:bodyPr/>
                    <a:lstStyle/>
                    <a:p>
                      <a:pPr lvl="0" algn="r" rtl="0">
                        <a:buNone/>
                      </a:pPr>
                      <a:r>
                        <a:rPr lang="en-US" sz="2000">
                          <a:solidFill>
                            <a:schemeClr val="bg2">
                              <a:lumMod val="10000"/>
                            </a:schemeClr>
                          </a:solidFill>
                          <a:effectLst/>
                        </a:rPr>
                        <a:t>$0 ​</a:t>
                      </a:r>
                      <a:endParaRPr lang="en-US" sz="2000" b="0" i="0">
                        <a:solidFill>
                          <a:schemeClr val="bg2">
                            <a:lumMod val="10000"/>
                          </a:schemeClr>
                        </a:solidFill>
                        <a:effectLst/>
                      </a:endParaRPr>
                    </a:p>
                  </a:txBody>
                  <a:tcPr/>
                </a:tc>
                <a:extLst>
                  <a:ext uri="{0D108BD9-81ED-4DB2-BD59-A6C34878D82A}">
                    <a16:rowId xmlns:a16="http://schemas.microsoft.com/office/drawing/2014/main" val="2270927601"/>
                  </a:ext>
                </a:extLst>
              </a:tr>
              <a:tr h="370840">
                <a:tc>
                  <a:txBody>
                    <a:bodyPr/>
                    <a:lstStyle/>
                    <a:p>
                      <a:pPr lvl="0" algn="l" rtl="0">
                        <a:buNone/>
                      </a:pPr>
                      <a:r>
                        <a:rPr lang="en-US" sz="2000" dirty="0">
                          <a:solidFill>
                            <a:schemeClr val="bg2">
                              <a:lumMod val="10000"/>
                            </a:schemeClr>
                          </a:solidFill>
                          <a:effectLst/>
                        </a:rPr>
                        <a:t>Exceptional Needs and Severely Disabled Service Level Exemption </a:t>
                      </a:r>
                      <a:endParaRPr lang="en-US" sz="2000" dirty="0"/>
                    </a:p>
                    <a:p>
                      <a:pPr lvl="0" algn="l">
                        <a:buNone/>
                      </a:pPr>
                      <a:r>
                        <a:rPr lang="en-US" sz="2000" i="0" dirty="0">
                          <a:solidFill>
                            <a:schemeClr val="bg2">
                              <a:lumMod val="10000"/>
                            </a:schemeClr>
                          </a:solidFill>
                          <a:effectLst/>
                        </a:rPr>
                        <a:t>(set aside – projected service earnings)</a:t>
                      </a:r>
                      <a:endParaRPr lang="en-US" sz="2000" dirty="0"/>
                    </a:p>
                  </a:txBody>
                  <a:tcPr/>
                </a:tc>
                <a:tc>
                  <a:txBody>
                    <a:bodyPr/>
                    <a:lstStyle/>
                    <a:p>
                      <a:pPr lvl="0" algn="r" rtl="0">
                        <a:buNone/>
                      </a:pPr>
                      <a:r>
                        <a:rPr lang="en-US" sz="2000">
                          <a:solidFill>
                            <a:schemeClr val="bg2">
                              <a:lumMod val="10000"/>
                            </a:schemeClr>
                          </a:solidFill>
                          <a:effectLst/>
                        </a:rPr>
                        <a:t>$0​</a:t>
                      </a:r>
                      <a:endParaRPr lang="en-US" sz="2000" b="0" i="0">
                        <a:solidFill>
                          <a:schemeClr val="bg2">
                            <a:lumMod val="10000"/>
                          </a:schemeClr>
                        </a:solidFill>
                        <a:effectLst/>
                      </a:endParaRPr>
                    </a:p>
                  </a:txBody>
                  <a:tcPr/>
                </a:tc>
                <a:tc>
                  <a:txBody>
                    <a:bodyPr/>
                    <a:lstStyle/>
                    <a:p>
                      <a:pPr lvl="0" algn="r" rtl="0">
                        <a:buNone/>
                      </a:pPr>
                      <a:r>
                        <a:rPr lang="en-US" sz="2000">
                          <a:solidFill>
                            <a:schemeClr val="bg2">
                              <a:lumMod val="10000"/>
                            </a:schemeClr>
                          </a:solidFill>
                          <a:effectLst/>
                        </a:rPr>
                        <a:t>$55,270 ​</a:t>
                      </a:r>
                      <a:endParaRPr lang="en-US" sz="2000" b="0" i="0">
                        <a:solidFill>
                          <a:schemeClr val="bg2">
                            <a:lumMod val="10000"/>
                          </a:schemeClr>
                        </a:solidFill>
                        <a:effectLst/>
                      </a:endParaRPr>
                    </a:p>
                  </a:txBody>
                  <a:tcPr/>
                </a:tc>
                <a:tc>
                  <a:txBody>
                    <a:bodyPr/>
                    <a:lstStyle/>
                    <a:p>
                      <a:pPr lvl="0" algn="r" rtl="0">
                        <a:buNone/>
                      </a:pPr>
                      <a:r>
                        <a:rPr lang="en-US" sz="2000" dirty="0">
                          <a:solidFill>
                            <a:schemeClr val="bg2">
                              <a:lumMod val="10000"/>
                            </a:schemeClr>
                          </a:solidFill>
                          <a:effectLst/>
                        </a:rPr>
                        <a:t>$120,000 ​</a:t>
                      </a:r>
                      <a:endParaRPr lang="en-US" sz="2000" b="0" i="0" dirty="0">
                        <a:solidFill>
                          <a:schemeClr val="bg2">
                            <a:lumMod val="10000"/>
                          </a:schemeClr>
                        </a:solidFill>
                        <a:effectLst/>
                      </a:endParaRPr>
                    </a:p>
                  </a:txBody>
                  <a:tcPr/>
                </a:tc>
                <a:extLst>
                  <a:ext uri="{0D108BD9-81ED-4DB2-BD59-A6C34878D82A}">
                    <a16:rowId xmlns:a16="http://schemas.microsoft.com/office/drawing/2014/main" val="536376096"/>
                  </a:ext>
                </a:extLst>
              </a:tr>
            </a:tbl>
          </a:graphicData>
        </a:graphic>
      </p:graphicFrame>
      <p:sp>
        <p:nvSpPr>
          <p:cNvPr id="4" name="Slide Number Placeholder 3">
            <a:extLst>
              <a:ext uri="{FF2B5EF4-FFF2-40B4-BE49-F238E27FC236}">
                <a16:creationId xmlns:a16="http://schemas.microsoft.com/office/drawing/2014/main" id="{479C648A-D00D-33D9-687E-5516D3DA3717}"/>
              </a:ext>
            </a:extLst>
          </p:cNvPr>
          <p:cNvSpPr>
            <a:spLocks noGrp="1"/>
          </p:cNvSpPr>
          <p:nvPr>
            <p:ph type="sldNum" sz="quarter" idx="10"/>
          </p:nvPr>
        </p:nvSpPr>
        <p:spPr/>
        <p:txBody>
          <a:bodyPr/>
          <a:lstStyle/>
          <a:p>
            <a:fld id="{432ED76D-8188-4B28-B316-CD85396F47B0}" type="slidenum">
              <a:rPr lang="en-US" smtClean="0"/>
              <a:pPr/>
              <a:t>26</a:t>
            </a:fld>
            <a:endParaRPr lang="en-US"/>
          </a:p>
        </p:txBody>
      </p:sp>
    </p:spTree>
    <p:extLst>
      <p:ext uri="{BB962C8B-B14F-4D97-AF65-F5344CB8AC3E}">
        <p14:creationId xmlns:p14="http://schemas.microsoft.com/office/powerpoint/2010/main" val="3640862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64A2-749A-7730-5CA6-00474AEDEEFC}"/>
              </a:ext>
            </a:extLst>
          </p:cNvPr>
          <p:cNvSpPr>
            <a:spLocks noGrp="1"/>
          </p:cNvSpPr>
          <p:nvPr>
            <p:ph type="title"/>
          </p:nvPr>
        </p:nvSpPr>
        <p:spPr/>
        <p:txBody>
          <a:bodyPr/>
          <a:lstStyle/>
          <a:p>
            <a:r>
              <a:rPr lang="en-US" dirty="0">
                <a:solidFill>
                  <a:schemeClr val="tx1"/>
                </a:solidFill>
                <a:ea typeface="+mj-lt"/>
                <a:cs typeface="+mj-lt"/>
              </a:rPr>
              <a:t>Monitoring Set Aside Earnings</a:t>
            </a:r>
          </a:p>
          <a:p>
            <a:endParaRPr lang="en-US" dirty="0">
              <a:cs typeface="Arial"/>
            </a:endParaRPr>
          </a:p>
        </p:txBody>
      </p:sp>
      <p:sp>
        <p:nvSpPr>
          <p:cNvPr id="3" name="Content Placeholder 2">
            <a:extLst>
              <a:ext uri="{FF2B5EF4-FFF2-40B4-BE49-F238E27FC236}">
                <a16:creationId xmlns:a16="http://schemas.microsoft.com/office/drawing/2014/main" id="{72566698-569C-EB56-BA3D-A71A40AEB099}"/>
              </a:ext>
            </a:extLst>
          </p:cNvPr>
          <p:cNvSpPr>
            <a:spLocks noGrp="1"/>
          </p:cNvSpPr>
          <p:nvPr>
            <p:ph idx="1"/>
          </p:nvPr>
        </p:nvSpPr>
        <p:spPr>
          <a:xfrm>
            <a:off x="152400" y="1916146"/>
            <a:ext cx="11887200" cy="2219438"/>
          </a:xfrm>
        </p:spPr>
        <p:txBody>
          <a:bodyPr vert="horz" lIns="91440" tIns="45720" rIns="91440" bIns="45720" rtlCol="0" anchor="t">
            <a:normAutofit/>
          </a:bodyPr>
          <a:lstStyle/>
          <a:p>
            <a:pPr>
              <a:lnSpc>
                <a:spcPct val="100000"/>
              </a:lnSpc>
              <a:spcBef>
                <a:spcPts val="0"/>
              </a:spcBef>
            </a:pPr>
            <a:r>
              <a:rPr lang="en-US" dirty="0">
                <a:ea typeface="+mn-lt"/>
                <a:cs typeface="+mn-lt"/>
              </a:rPr>
              <a:t>The CPARIS contract earnings calculation has been updated to include the required set aside amount, the earnings associated with the set aside amount, and the service-level exemption credit.</a:t>
            </a:r>
          </a:p>
        </p:txBody>
      </p:sp>
      <p:sp>
        <p:nvSpPr>
          <p:cNvPr id="4" name="Slide Number Placeholder 3">
            <a:extLst>
              <a:ext uri="{FF2B5EF4-FFF2-40B4-BE49-F238E27FC236}">
                <a16:creationId xmlns:a16="http://schemas.microsoft.com/office/drawing/2014/main" id="{66713682-BF97-DC2F-5D18-8FEF025D219F}"/>
              </a:ext>
            </a:extLst>
          </p:cNvPr>
          <p:cNvSpPr>
            <a:spLocks noGrp="1"/>
          </p:cNvSpPr>
          <p:nvPr>
            <p:ph type="sldNum" sz="quarter" idx="10"/>
          </p:nvPr>
        </p:nvSpPr>
        <p:spPr/>
        <p:txBody>
          <a:bodyPr/>
          <a:lstStyle/>
          <a:p>
            <a:fld id="{432ED76D-8188-4B28-B316-CD85396F47B0}" type="slidenum">
              <a:rPr lang="en-US" smtClean="0"/>
              <a:pPr/>
              <a:t>27</a:t>
            </a:fld>
            <a:endParaRPr lang="en-US"/>
          </a:p>
        </p:txBody>
      </p:sp>
    </p:spTree>
    <p:extLst>
      <p:ext uri="{BB962C8B-B14F-4D97-AF65-F5344CB8AC3E}">
        <p14:creationId xmlns:p14="http://schemas.microsoft.com/office/powerpoint/2010/main" val="671042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3E1B-A89A-7609-D6D8-BD8DEB2BE4E1}"/>
              </a:ext>
            </a:extLst>
          </p:cNvPr>
          <p:cNvSpPr>
            <a:spLocks noGrp="1"/>
          </p:cNvSpPr>
          <p:nvPr>
            <p:ph type="title"/>
          </p:nvPr>
        </p:nvSpPr>
        <p:spPr>
          <a:xfrm>
            <a:off x="152400" y="-145451"/>
            <a:ext cx="11887200" cy="1325563"/>
          </a:xfrm>
        </p:spPr>
        <p:txBody>
          <a:bodyPr/>
          <a:lstStyle/>
          <a:p>
            <a:r>
              <a:rPr lang="en-US">
                <a:solidFill>
                  <a:srgbClr val="FFFFFF"/>
                </a:solidFill>
                <a:cs typeface="Arial"/>
              </a:rPr>
              <a:t>Updates to 801A Reporting</a:t>
            </a:r>
            <a:endParaRPr lang="en-US">
              <a:solidFill>
                <a:srgbClr val="FFFFFF"/>
              </a:solidFill>
            </a:endParaRPr>
          </a:p>
        </p:txBody>
      </p:sp>
      <p:sp>
        <p:nvSpPr>
          <p:cNvPr id="3" name="Content Placeholder 2">
            <a:extLst>
              <a:ext uri="{FF2B5EF4-FFF2-40B4-BE49-F238E27FC236}">
                <a16:creationId xmlns:a16="http://schemas.microsoft.com/office/drawing/2014/main" id="{165A2E8B-F1C2-4DC5-9C1A-F53182A5ADA3}"/>
              </a:ext>
            </a:extLst>
          </p:cNvPr>
          <p:cNvSpPr>
            <a:spLocks noGrp="1"/>
          </p:cNvSpPr>
          <p:nvPr>
            <p:ph idx="1"/>
          </p:nvPr>
        </p:nvSpPr>
        <p:spPr>
          <a:xfrm>
            <a:off x="152400" y="933131"/>
            <a:ext cx="11887200" cy="5280116"/>
          </a:xfrm>
        </p:spPr>
        <p:txBody>
          <a:bodyPr vert="horz" lIns="91440" tIns="45720" rIns="91440" bIns="45720" rtlCol="0" anchor="t">
            <a:normAutofit/>
          </a:bodyPr>
          <a:lstStyle/>
          <a:p>
            <a:r>
              <a:rPr lang="en-US" sz="3000" dirty="0">
                <a:cs typeface="Arial"/>
              </a:rPr>
              <a:t>The Child Development Management Information System (CDMIS) has updated the "Child has an IEP" CDD-801A data field to reflect "Child has an IEP or IFSP."</a:t>
            </a:r>
          </a:p>
          <a:p>
            <a:pPr lvl="1"/>
            <a:r>
              <a:rPr lang="en-US" dirty="0">
                <a:ea typeface="+mn-lt"/>
                <a:cs typeface="+mn-lt"/>
              </a:rPr>
              <a:t>Current data collection directive: if a child has an IFSP or IEP, indicate "Y" in an electronic file, or check the applicable box in the 801A manually submitted report</a:t>
            </a:r>
            <a:endParaRPr lang="en-US" dirty="0">
              <a:cs typeface="Arial"/>
            </a:endParaRPr>
          </a:p>
          <a:p>
            <a:r>
              <a:rPr lang="en-US" sz="3000" dirty="0">
                <a:cs typeface="Arial"/>
              </a:rPr>
              <a:t>When submitting the CDD-801A report, ensure information related to IEP and IFSP is as up to date as possible.</a:t>
            </a:r>
          </a:p>
          <a:p>
            <a:pPr lvl="1"/>
            <a:r>
              <a:rPr lang="en-US" dirty="0">
                <a:ea typeface="+mn-lt"/>
                <a:cs typeface="+mn-lt"/>
              </a:rPr>
              <a:t>If IEP or IFSP status changes, this should be reflected in the respective 801A reporting period</a:t>
            </a:r>
          </a:p>
          <a:p>
            <a:r>
              <a:rPr lang="en-US" sz="3000" dirty="0">
                <a:cs typeface="Arial"/>
              </a:rPr>
              <a:t>The 801A will be used to determine the number of children with exceptional needs currently enrolled in CSPP per contractor.</a:t>
            </a:r>
          </a:p>
        </p:txBody>
      </p:sp>
      <p:sp>
        <p:nvSpPr>
          <p:cNvPr id="4" name="Slide Number Placeholder 3">
            <a:extLst>
              <a:ext uri="{FF2B5EF4-FFF2-40B4-BE49-F238E27FC236}">
                <a16:creationId xmlns:a16="http://schemas.microsoft.com/office/drawing/2014/main" id="{7139186D-56F3-A48C-82B6-3112C69CDFB5}"/>
              </a:ext>
            </a:extLst>
          </p:cNvPr>
          <p:cNvSpPr>
            <a:spLocks noGrp="1"/>
          </p:cNvSpPr>
          <p:nvPr>
            <p:ph type="sldNum" sz="quarter" idx="10"/>
          </p:nvPr>
        </p:nvSpPr>
        <p:spPr/>
        <p:txBody>
          <a:bodyPr/>
          <a:lstStyle/>
          <a:p>
            <a:fld id="{432ED76D-8188-4B28-B316-CD85396F47B0}" type="slidenum">
              <a:rPr lang="en-US" smtClean="0"/>
              <a:pPr/>
              <a:t>28</a:t>
            </a:fld>
            <a:endParaRPr lang="en-US"/>
          </a:p>
        </p:txBody>
      </p:sp>
    </p:spTree>
    <p:extLst>
      <p:ext uri="{BB962C8B-B14F-4D97-AF65-F5344CB8AC3E}">
        <p14:creationId xmlns:p14="http://schemas.microsoft.com/office/powerpoint/2010/main" val="4086593863"/>
      </p:ext>
    </p:extLst>
  </p:cSld>
  <p:clrMapOvr>
    <a:masterClrMapping/>
  </p:clrMapOvr>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1DDA-BF8E-CBD5-525C-693E5138E4F2}"/>
              </a:ext>
            </a:extLst>
          </p:cNvPr>
          <p:cNvSpPr>
            <a:spLocks noGrp="1"/>
          </p:cNvSpPr>
          <p:nvPr>
            <p:ph type="title"/>
          </p:nvPr>
        </p:nvSpPr>
        <p:spPr/>
        <p:txBody>
          <a:bodyPr/>
          <a:lstStyle/>
          <a:p>
            <a:r>
              <a:rPr lang="en-US">
                <a:solidFill>
                  <a:schemeClr val="bg1"/>
                </a:solidFill>
                <a:cs typeface="Arial"/>
              </a:rPr>
              <a:t>Reporting Children with an IEP in 801A</a:t>
            </a:r>
            <a:endParaRPr lang="en-US">
              <a:solidFill>
                <a:schemeClr val="bg1"/>
              </a:solidFill>
            </a:endParaRPr>
          </a:p>
        </p:txBody>
      </p:sp>
      <p:sp>
        <p:nvSpPr>
          <p:cNvPr id="3" name="Content Placeholder 2">
            <a:extLst>
              <a:ext uri="{FF2B5EF4-FFF2-40B4-BE49-F238E27FC236}">
                <a16:creationId xmlns:a16="http://schemas.microsoft.com/office/drawing/2014/main" id="{899C7E79-B909-590E-78BF-7DF6636D6A37}"/>
              </a:ext>
            </a:extLst>
          </p:cNvPr>
          <p:cNvSpPr>
            <a:spLocks noGrp="1"/>
          </p:cNvSpPr>
          <p:nvPr>
            <p:ph idx="1"/>
          </p:nvPr>
        </p:nvSpPr>
        <p:spPr>
          <a:xfrm>
            <a:off x="204354" y="2428009"/>
            <a:ext cx="11887200" cy="1427018"/>
          </a:xfrm>
        </p:spPr>
        <p:txBody>
          <a:bodyPr vert="horz" lIns="91440" tIns="45720" rIns="91440" bIns="45720" rtlCol="0" anchor="t">
            <a:normAutofit/>
          </a:bodyPr>
          <a:lstStyle/>
          <a:p>
            <a:r>
              <a:rPr lang="en-US" dirty="0">
                <a:cs typeface="Arial"/>
              </a:rPr>
              <a:t>Demonstration of the "Child has an IEP" field in the 801A</a:t>
            </a:r>
          </a:p>
        </p:txBody>
      </p:sp>
      <p:sp>
        <p:nvSpPr>
          <p:cNvPr id="4" name="Slide Number Placeholder 3">
            <a:extLst>
              <a:ext uri="{FF2B5EF4-FFF2-40B4-BE49-F238E27FC236}">
                <a16:creationId xmlns:a16="http://schemas.microsoft.com/office/drawing/2014/main" id="{B5E01CAB-DD50-18E8-FD40-E3561AC855D2}"/>
              </a:ext>
            </a:extLst>
          </p:cNvPr>
          <p:cNvSpPr>
            <a:spLocks noGrp="1"/>
          </p:cNvSpPr>
          <p:nvPr>
            <p:ph type="sldNum" sz="quarter" idx="10"/>
          </p:nvPr>
        </p:nvSpPr>
        <p:spPr/>
        <p:txBody>
          <a:bodyPr/>
          <a:lstStyle/>
          <a:p>
            <a:fld id="{432ED76D-8188-4B28-B316-CD85396F47B0}" type="slidenum">
              <a:rPr lang="en-US" smtClean="0"/>
              <a:pPr/>
              <a:t>29</a:t>
            </a:fld>
            <a:endParaRPr lang="en-US"/>
          </a:p>
        </p:txBody>
      </p:sp>
    </p:spTree>
    <p:extLst>
      <p:ext uri="{BB962C8B-B14F-4D97-AF65-F5344CB8AC3E}">
        <p14:creationId xmlns:p14="http://schemas.microsoft.com/office/powerpoint/2010/main" val="2767262102"/>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B18D0-28F2-4E1D-953A-BD7391519011}"/>
              </a:ext>
            </a:extLst>
          </p:cNvPr>
          <p:cNvSpPr>
            <a:spLocks noGrp="1"/>
          </p:cNvSpPr>
          <p:nvPr>
            <p:ph type="title"/>
          </p:nvPr>
        </p:nvSpPr>
        <p:spPr/>
        <p:txBody>
          <a:bodyPr>
            <a:normAutofit/>
          </a:bodyPr>
          <a:lstStyle/>
          <a:p>
            <a:r>
              <a:rPr lang="en-US" sz="4000" dirty="0">
                <a:solidFill>
                  <a:schemeClr val="bg1"/>
                </a:solidFill>
              </a:rPr>
              <a:t>A Holistic Approach for California's Schools</a:t>
            </a:r>
          </a:p>
        </p:txBody>
      </p:sp>
      <p:sp>
        <p:nvSpPr>
          <p:cNvPr id="3" name="Content Placeholder 2">
            <a:extLst>
              <a:ext uri="{FF2B5EF4-FFF2-40B4-BE49-F238E27FC236}">
                <a16:creationId xmlns:a16="http://schemas.microsoft.com/office/drawing/2014/main" id="{08D23220-C8BD-4074-8CEF-9C7CCCD4BA39}"/>
              </a:ext>
            </a:extLst>
          </p:cNvPr>
          <p:cNvSpPr>
            <a:spLocks noGrp="1"/>
          </p:cNvSpPr>
          <p:nvPr>
            <p:ph sz="half" idx="1"/>
          </p:nvPr>
        </p:nvSpPr>
        <p:spPr>
          <a:xfrm>
            <a:off x="152400" y="1638301"/>
            <a:ext cx="5852160" cy="2912918"/>
          </a:xfrm>
        </p:spPr>
        <p:txBody>
          <a:bodyPr/>
          <a:lstStyle/>
          <a:p>
            <a:r>
              <a:rPr lang="en-US" dirty="0"/>
              <a:t>Together in California we are transforming our education system to meet the needs of all children and set them up for success in learning and life.</a:t>
            </a:r>
          </a:p>
        </p:txBody>
      </p:sp>
      <p:pic>
        <p:nvPicPr>
          <p:cNvPr id="7" name="Content Placeholder 6" descr="Transforming California Schools picture diagram with seven segments: Universal Prekindergarten, Community Schools, Professional Learning, Antibias Education, Mental Health Programs, Expanded Learning Programs, and Universal Meals.">
            <a:extLst>
              <a:ext uri="{FF2B5EF4-FFF2-40B4-BE49-F238E27FC236}">
                <a16:creationId xmlns:a16="http://schemas.microsoft.com/office/drawing/2014/main" id="{6069DB84-79EA-4329-95BF-C2FF97FFB46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57688" y="1682375"/>
            <a:ext cx="4312299" cy="4321925"/>
          </a:xfrm>
        </p:spPr>
      </p:pic>
      <p:sp>
        <p:nvSpPr>
          <p:cNvPr id="5" name="Slide Number Placeholder 4">
            <a:extLst>
              <a:ext uri="{FF2B5EF4-FFF2-40B4-BE49-F238E27FC236}">
                <a16:creationId xmlns:a16="http://schemas.microsoft.com/office/drawing/2014/main" id="{181C90CC-C4BB-4EC6-99BF-F000FBC8E916}"/>
              </a:ext>
            </a:extLst>
          </p:cNvPr>
          <p:cNvSpPr>
            <a:spLocks noGrp="1"/>
          </p:cNvSpPr>
          <p:nvPr>
            <p:ph type="sldNum" sz="quarter" idx="10"/>
          </p:nvPr>
        </p:nvSpPr>
        <p:spPr/>
        <p:txBody>
          <a:bodyPr/>
          <a:lstStyle/>
          <a:p>
            <a:fld id="{432ED76D-8188-4B28-B316-CD85396F47B0}" type="slidenum">
              <a:rPr lang="en-US" smtClean="0"/>
              <a:pPr/>
              <a:t>3</a:t>
            </a:fld>
            <a:endParaRPr lang="en-US"/>
          </a:p>
        </p:txBody>
      </p:sp>
    </p:spTree>
    <p:extLst>
      <p:ext uri="{BB962C8B-B14F-4D97-AF65-F5344CB8AC3E}">
        <p14:creationId xmlns:p14="http://schemas.microsoft.com/office/powerpoint/2010/main" val="1606508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7AD0-F71A-0BE0-0263-2702032D6388}"/>
              </a:ext>
            </a:extLst>
          </p:cNvPr>
          <p:cNvSpPr>
            <a:spLocks noGrp="1"/>
          </p:cNvSpPr>
          <p:nvPr>
            <p:ph type="title"/>
          </p:nvPr>
        </p:nvSpPr>
        <p:spPr/>
        <p:txBody>
          <a:bodyPr/>
          <a:lstStyle/>
          <a:p>
            <a:r>
              <a:rPr lang="en-US">
                <a:solidFill>
                  <a:srgbClr val="FFFFFF"/>
                </a:solidFill>
                <a:ea typeface="+mj-lt"/>
                <a:cs typeface="+mj-lt"/>
              </a:rPr>
              <a:t>Collecting Data on </a:t>
            </a:r>
            <a:br>
              <a:rPr lang="en-US">
                <a:solidFill>
                  <a:srgbClr val="FFFFFF"/>
                </a:solidFill>
                <a:ea typeface="+mj-lt"/>
                <a:cs typeface="+mj-lt"/>
              </a:rPr>
            </a:br>
            <a:r>
              <a:rPr lang="en-US">
                <a:solidFill>
                  <a:srgbClr val="FFFFFF"/>
                </a:solidFill>
                <a:ea typeface="+mj-lt"/>
                <a:cs typeface="+mj-lt"/>
              </a:rPr>
              <a:t>Children with Exceptional Needs</a:t>
            </a:r>
            <a:endParaRPr lang="en-US" b="0">
              <a:ea typeface="+mj-lt"/>
              <a:cs typeface="+mj-lt"/>
            </a:endParaRPr>
          </a:p>
        </p:txBody>
      </p:sp>
      <p:sp>
        <p:nvSpPr>
          <p:cNvPr id="3" name="Content Placeholder 2">
            <a:extLst>
              <a:ext uri="{FF2B5EF4-FFF2-40B4-BE49-F238E27FC236}">
                <a16:creationId xmlns:a16="http://schemas.microsoft.com/office/drawing/2014/main" id="{DA36B886-8989-6194-313A-C0FAD0402AA6}"/>
              </a:ext>
            </a:extLst>
          </p:cNvPr>
          <p:cNvSpPr>
            <a:spLocks noGrp="1"/>
          </p:cNvSpPr>
          <p:nvPr>
            <p:ph idx="1"/>
          </p:nvPr>
        </p:nvSpPr>
        <p:spPr/>
        <p:txBody>
          <a:bodyPr vert="horz" lIns="91440" tIns="45720" rIns="91440" bIns="45720" rtlCol="0" anchor="t">
            <a:normAutofit/>
          </a:bodyPr>
          <a:lstStyle/>
          <a:p>
            <a:r>
              <a:rPr lang="en-US" dirty="0">
                <a:ea typeface="+mn-lt"/>
                <a:cs typeface="+mn-lt"/>
              </a:rPr>
              <a:t>Beginning in FY 2022–23, data on meeting and filling the set aside for children with exceptional needs will be collected </a:t>
            </a:r>
          </a:p>
          <a:p>
            <a:r>
              <a:rPr lang="en-US" dirty="0">
                <a:ea typeface="+mn-lt"/>
                <a:cs typeface="+mn-lt"/>
              </a:rPr>
              <a:t>Contractors must include how they were or were not able to fill the set-aside percentage of funded enrollment for children with exceptional needs</a:t>
            </a:r>
          </a:p>
          <a:p>
            <a:r>
              <a:rPr lang="en-US" dirty="0">
                <a:ea typeface="+mn-lt"/>
                <a:cs typeface="+mn-lt"/>
              </a:rPr>
              <a:t>If the set aside was not filled, the survey must include information about conducted community outreach to special education partners to recruit additional children with exceptional needs</a:t>
            </a:r>
            <a:endParaRPr lang="en-US" dirty="0">
              <a:cs typeface="Arial"/>
            </a:endParaRPr>
          </a:p>
        </p:txBody>
      </p:sp>
      <p:sp>
        <p:nvSpPr>
          <p:cNvPr id="4" name="Slide Number Placeholder 3">
            <a:extLst>
              <a:ext uri="{FF2B5EF4-FFF2-40B4-BE49-F238E27FC236}">
                <a16:creationId xmlns:a16="http://schemas.microsoft.com/office/drawing/2014/main" id="{B2CAA457-D7C1-204C-67C7-9EE62CD51BD9}"/>
              </a:ext>
            </a:extLst>
          </p:cNvPr>
          <p:cNvSpPr>
            <a:spLocks noGrp="1"/>
          </p:cNvSpPr>
          <p:nvPr>
            <p:ph type="sldNum" sz="quarter" idx="10"/>
          </p:nvPr>
        </p:nvSpPr>
        <p:spPr/>
        <p:txBody>
          <a:bodyPr/>
          <a:lstStyle/>
          <a:p>
            <a:fld id="{432ED76D-8188-4B28-B316-CD85396F47B0}" type="slidenum">
              <a:rPr lang="en-US" smtClean="0"/>
              <a:pPr/>
              <a:t>30</a:t>
            </a:fld>
            <a:endParaRPr lang="en-US"/>
          </a:p>
        </p:txBody>
      </p:sp>
    </p:spTree>
    <p:extLst>
      <p:ext uri="{BB962C8B-B14F-4D97-AF65-F5344CB8AC3E}">
        <p14:creationId xmlns:p14="http://schemas.microsoft.com/office/powerpoint/2010/main" val="1918397037"/>
      </p:ext>
    </p:extLst>
  </p:cSld>
  <p:clrMapOvr>
    <a:masterClrMapping/>
  </p:clrMapOvr>
  <p:extLst mod="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A8451-25E2-7956-91C2-E2B11BDEFC06}"/>
              </a:ext>
            </a:extLst>
          </p:cNvPr>
          <p:cNvSpPr>
            <a:spLocks noGrp="1"/>
          </p:cNvSpPr>
          <p:nvPr>
            <p:ph type="title"/>
          </p:nvPr>
        </p:nvSpPr>
        <p:spPr>
          <a:xfrm>
            <a:off x="152400" y="-128710"/>
            <a:ext cx="11887200" cy="1325563"/>
          </a:xfrm>
        </p:spPr>
        <p:txBody>
          <a:bodyPr/>
          <a:lstStyle/>
          <a:p>
            <a:r>
              <a:rPr lang="en-US" dirty="0">
                <a:solidFill>
                  <a:srgbClr val="FFFFFF"/>
                </a:solidFill>
                <a:cs typeface="Arial"/>
              </a:rPr>
              <a:t>Upcoming Snap Survey</a:t>
            </a:r>
            <a:endParaRPr lang="en-US" dirty="0">
              <a:solidFill>
                <a:srgbClr val="FFFFFF"/>
              </a:solidFill>
            </a:endParaRPr>
          </a:p>
        </p:txBody>
      </p:sp>
      <p:sp>
        <p:nvSpPr>
          <p:cNvPr id="3" name="Content Placeholder 2">
            <a:extLst>
              <a:ext uri="{FF2B5EF4-FFF2-40B4-BE49-F238E27FC236}">
                <a16:creationId xmlns:a16="http://schemas.microsoft.com/office/drawing/2014/main" id="{D3628C0D-926E-8E84-0FB3-1B07E2F5AED3}"/>
              </a:ext>
            </a:extLst>
          </p:cNvPr>
          <p:cNvSpPr>
            <a:spLocks noGrp="1"/>
          </p:cNvSpPr>
          <p:nvPr>
            <p:ph idx="1"/>
          </p:nvPr>
        </p:nvSpPr>
        <p:spPr>
          <a:xfrm>
            <a:off x="144490" y="1649414"/>
            <a:ext cx="11887200" cy="3255096"/>
          </a:xfrm>
        </p:spPr>
        <p:txBody>
          <a:bodyPr vert="horz" lIns="91440" tIns="45720" rIns="91440" bIns="45720" rtlCol="0" anchor="t">
            <a:normAutofit/>
          </a:bodyPr>
          <a:lstStyle/>
          <a:p>
            <a:r>
              <a:rPr lang="en-US" dirty="0">
                <a:cs typeface="Arial"/>
              </a:rPr>
              <a:t>To assist in determining whether the set aside for funded enrollment</a:t>
            </a:r>
            <a:r>
              <a:rPr lang="en-US" dirty="0">
                <a:ea typeface="+mn-lt"/>
                <a:cs typeface="+mn-lt"/>
              </a:rPr>
              <a:t> per agency</a:t>
            </a:r>
            <a:r>
              <a:rPr lang="en-US" dirty="0">
                <a:cs typeface="Arial"/>
              </a:rPr>
              <a:t> is being met for children with exceptional needs, the EED is creating a survey for contractors to submit this information by September 30, 2023.</a:t>
            </a:r>
          </a:p>
          <a:p>
            <a:r>
              <a:rPr lang="en-US" dirty="0">
                <a:cs typeface="Arial"/>
              </a:rPr>
              <a:t>The survey questions will be uploaded on the Inclusive Early Education Resources webpage in the coming weeks.</a:t>
            </a:r>
          </a:p>
        </p:txBody>
      </p:sp>
      <p:sp>
        <p:nvSpPr>
          <p:cNvPr id="4" name="Slide Number Placeholder 3">
            <a:extLst>
              <a:ext uri="{FF2B5EF4-FFF2-40B4-BE49-F238E27FC236}">
                <a16:creationId xmlns:a16="http://schemas.microsoft.com/office/drawing/2014/main" id="{26C0DA51-8562-39AF-0EAE-940267C6D82D}"/>
              </a:ext>
            </a:extLst>
          </p:cNvPr>
          <p:cNvSpPr>
            <a:spLocks noGrp="1"/>
          </p:cNvSpPr>
          <p:nvPr>
            <p:ph type="sldNum" sz="quarter" idx="10"/>
          </p:nvPr>
        </p:nvSpPr>
        <p:spPr/>
        <p:txBody>
          <a:bodyPr/>
          <a:lstStyle/>
          <a:p>
            <a:fld id="{432ED76D-8188-4B28-B316-CD85396F47B0}" type="slidenum">
              <a:rPr lang="en-US" smtClean="0"/>
              <a:pPr/>
              <a:t>31</a:t>
            </a:fld>
            <a:endParaRPr lang="en-US"/>
          </a:p>
        </p:txBody>
      </p:sp>
    </p:spTree>
    <p:extLst>
      <p:ext uri="{BB962C8B-B14F-4D97-AF65-F5344CB8AC3E}">
        <p14:creationId xmlns:p14="http://schemas.microsoft.com/office/powerpoint/2010/main" val="330883636"/>
      </p:ext>
    </p:extLst>
  </p:cSld>
  <p:clrMapOvr>
    <a:masterClrMapping/>
  </p:clrMapOvr>
  <p:extLst mod="1"/>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C167-49F0-E85D-88EB-98B608DEB13D}"/>
              </a:ext>
            </a:extLst>
          </p:cNvPr>
          <p:cNvSpPr>
            <a:spLocks noGrp="1"/>
          </p:cNvSpPr>
          <p:nvPr>
            <p:ph type="title"/>
          </p:nvPr>
        </p:nvSpPr>
        <p:spPr/>
        <p:txBody>
          <a:bodyPr/>
          <a:lstStyle/>
          <a:p>
            <a:r>
              <a:rPr lang="en-US">
                <a:solidFill>
                  <a:schemeClr val="bg1"/>
                </a:solidFill>
                <a:cs typeface="Arial"/>
              </a:rPr>
              <a:t>Exceptional Needs Information</a:t>
            </a:r>
            <a:br>
              <a:rPr lang="en-US">
                <a:cs typeface="Arial"/>
              </a:rPr>
            </a:br>
            <a:r>
              <a:rPr lang="en-US">
                <a:solidFill>
                  <a:schemeClr val="bg1"/>
                </a:solidFill>
                <a:cs typeface="Arial"/>
              </a:rPr>
              <a:t>Snap Survey Questions (1)</a:t>
            </a:r>
          </a:p>
        </p:txBody>
      </p:sp>
      <p:sp>
        <p:nvSpPr>
          <p:cNvPr id="3" name="Content Placeholder 2">
            <a:extLst>
              <a:ext uri="{FF2B5EF4-FFF2-40B4-BE49-F238E27FC236}">
                <a16:creationId xmlns:a16="http://schemas.microsoft.com/office/drawing/2014/main" id="{3744811F-17CD-C68E-C504-B5A9E223287F}"/>
              </a:ext>
            </a:extLst>
          </p:cNvPr>
          <p:cNvSpPr>
            <a:spLocks noGrp="1"/>
          </p:cNvSpPr>
          <p:nvPr>
            <p:ph idx="1"/>
          </p:nvPr>
        </p:nvSpPr>
        <p:spPr/>
        <p:txBody>
          <a:bodyPr vert="horz" lIns="91440" tIns="45720" rIns="91440" bIns="45720" rtlCol="0" anchor="t">
            <a:normAutofit/>
          </a:bodyPr>
          <a:lstStyle/>
          <a:p>
            <a:r>
              <a:rPr lang="en-US" dirty="0">
                <a:cs typeface="Arial"/>
              </a:rPr>
              <a:t>Part 1: Contractor Information</a:t>
            </a:r>
          </a:p>
          <a:p>
            <a:r>
              <a:rPr lang="en-US" dirty="0">
                <a:cs typeface="Arial"/>
              </a:rPr>
              <a:t>Part 2: Total Funded Enrollment Information (Slots)</a:t>
            </a:r>
          </a:p>
          <a:p>
            <a:pPr lvl="1"/>
            <a:r>
              <a:rPr lang="en-US" dirty="0">
                <a:cs typeface="Arial"/>
              </a:rPr>
              <a:t>How many total children were funded to be enrolled at your agency during FY 2022–23?</a:t>
            </a:r>
          </a:p>
          <a:p>
            <a:pPr lvl="1"/>
            <a:r>
              <a:rPr lang="en-US" dirty="0">
                <a:cs typeface="Arial"/>
              </a:rPr>
              <a:t>How many children in specified county were funded to be enrolled?</a:t>
            </a:r>
          </a:p>
          <a:p>
            <a:pPr lvl="1"/>
            <a:r>
              <a:rPr lang="en-US" dirty="0">
                <a:cs typeface="Arial"/>
              </a:rPr>
              <a:t>What was your total number of classrooms?</a:t>
            </a:r>
          </a:p>
        </p:txBody>
      </p:sp>
      <p:sp>
        <p:nvSpPr>
          <p:cNvPr id="4" name="Slide Number Placeholder 3">
            <a:extLst>
              <a:ext uri="{FF2B5EF4-FFF2-40B4-BE49-F238E27FC236}">
                <a16:creationId xmlns:a16="http://schemas.microsoft.com/office/drawing/2014/main" id="{339BE172-0899-DC42-B0F3-DAE92958CD9C}"/>
              </a:ext>
            </a:extLst>
          </p:cNvPr>
          <p:cNvSpPr>
            <a:spLocks noGrp="1"/>
          </p:cNvSpPr>
          <p:nvPr>
            <p:ph type="sldNum" sz="quarter" idx="10"/>
          </p:nvPr>
        </p:nvSpPr>
        <p:spPr/>
        <p:txBody>
          <a:bodyPr/>
          <a:lstStyle/>
          <a:p>
            <a:fld id="{432ED76D-8188-4B28-B316-CD85396F47B0}" type="slidenum">
              <a:rPr lang="en-US" smtClean="0"/>
              <a:pPr/>
              <a:t>32</a:t>
            </a:fld>
            <a:endParaRPr lang="en-US"/>
          </a:p>
        </p:txBody>
      </p:sp>
    </p:spTree>
    <p:extLst>
      <p:ext uri="{BB962C8B-B14F-4D97-AF65-F5344CB8AC3E}">
        <p14:creationId xmlns:p14="http://schemas.microsoft.com/office/powerpoint/2010/main" val="913837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C167-49F0-E85D-88EB-98B608DEB13D}"/>
              </a:ext>
            </a:extLst>
          </p:cNvPr>
          <p:cNvSpPr>
            <a:spLocks noGrp="1"/>
          </p:cNvSpPr>
          <p:nvPr>
            <p:ph type="title"/>
          </p:nvPr>
        </p:nvSpPr>
        <p:spPr/>
        <p:txBody>
          <a:bodyPr/>
          <a:lstStyle/>
          <a:p>
            <a:r>
              <a:rPr lang="en-US">
                <a:solidFill>
                  <a:schemeClr val="bg1"/>
                </a:solidFill>
                <a:cs typeface="Arial"/>
              </a:rPr>
              <a:t>Snap Survey Questions (2)</a:t>
            </a:r>
          </a:p>
        </p:txBody>
      </p:sp>
      <p:sp>
        <p:nvSpPr>
          <p:cNvPr id="3" name="Content Placeholder 2">
            <a:extLst>
              <a:ext uri="{FF2B5EF4-FFF2-40B4-BE49-F238E27FC236}">
                <a16:creationId xmlns:a16="http://schemas.microsoft.com/office/drawing/2014/main" id="{3744811F-17CD-C68E-C504-B5A9E223287F}"/>
              </a:ext>
            </a:extLst>
          </p:cNvPr>
          <p:cNvSpPr>
            <a:spLocks noGrp="1"/>
          </p:cNvSpPr>
          <p:nvPr>
            <p:ph idx="1"/>
          </p:nvPr>
        </p:nvSpPr>
        <p:spPr/>
        <p:txBody>
          <a:bodyPr vert="horz" lIns="91440" tIns="45720" rIns="91440" bIns="45720" rtlCol="0" anchor="t">
            <a:normAutofit/>
          </a:bodyPr>
          <a:lstStyle/>
          <a:p>
            <a:r>
              <a:rPr lang="en-US" dirty="0">
                <a:cs typeface="Arial"/>
              </a:rPr>
              <a:t>Part 3: Enrollment of Children with Exceptional Needs Information</a:t>
            </a:r>
          </a:p>
          <a:p>
            <a:pPr lvl="1"/>
            <a:r>
              <a:rPr lang="en-US" dirty="0">
                <a:cs typeface="Arial"/>
              </a:rPr>
              <a:t>Of your total number of sites, how many served children with exceptional needs?</a:t>
            </a:r>
          </a:p>
          <a:p>
            <a:pPr lvl="1"/>
            <a:r>
              <a:rPr lang="en-US" dirty="0">
                <a:cs typeface="Arial"/>
              </a:rPr>
              <a:t>Of the total number of classrooms, how many of these served children with exceptional needs?</a:t>
            </a:r>
          </a:p>
          <a:p>
            <a:pPr lvl="1"/>
            <a:r>
              <a:rPr lang="en-US" dirty="0">
                <a:cs typeface="Arial"/>
              </a:rPr>
              <a:t>For FY 2022–23, the set aside reserve for children with exceptional needs is five percent. For your entire contract, what percent of children with exceptional needs did you serve?</a:t>
            </a:r>
          </a:p>
        </p:txBody>
      </p:sp>
      <p:sp>
        <p:nvSpPr>
          <p:cNvPr id="4" name="Slide Number Placeholder 3">
            <a:extLst>
              <a:ext uri="{FF2B5EF4-FFF2-40B4-BE49-F238E27FC236}">
                <a16:creationId xmlns:a16="http://schemas.microsoft.com/office/drawing/2014/main" id="{339BE172-0899-DC42-B0F3-DAE92958CD9C}"/>
              </a:ext>
            </a:extLst>
          </p:cNvPr>
          <p:cNvSpPr>
            <a:spLocks noGrp="1"/>
          </p:cNvSpPr>
          <p:nvPr>
            <p:ph type="sldNum" sz="quarter" idx="10"/>
          </p:nvPr>
        </p:nvSpPr>
        <p:spPr/>
        <p:txBody>
          <a:bodyPr/>
          <a:lstStyle/>
          <a:p>
            <a:fld id="{432ED76D-8188-4B28-B316-CD85396F47B0}" type="slidenum">
              <a:rPr lang="en-US" smtClean="0"/>
              <a:pPr/>
              <a:t>33</a:t>
            </a:fld>
            <a:endParaRPr lang="en-US"/>
          </a:p>
        </p:txBody>
      </p:sp>
    </p:spTree>
    <p:extLst>
      <p:ext uri="{BB962C8B-B14F-4D97-AF65-F5344CB8AC3E}">
        <p14:creationId xmlns:p14="http://schemas.microsoft.com/office/powerpoint/2010/main" val="2505048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C167-49F0-E85D-88EB-98B608DEB13D}"/>
              </a:ext>
            </a:extLst>
          </p:cNvPr>
          <p:cNvSpPr>
            <a:spLocks noGrp="1"/>
          </p:cNvSpPr>
          <p:nvPr>
            <p:ph type="title"/>
          </p:nvPr>
        </p:nvSpPr>
        <p:spPr>
          <a:xfrm>
            <a:off x="152400" y="2516"/>
            <a:ext cx="11887200" cy="1325563"/>
          </a:xfrm>
        </p:spPr>
        <p:txBody>
          <a:bodyPr/>
          <a:lstStyle/>
          <a:p>
            <a:r>
              <a:rPr lang="en-US">
                <a:solidFill>
                  <a:schemeClr val="bg1"/>
                </a:solidFill>
                <a:cs typeface="Arial"/>
              </a:rPr>
              <a:t>Snap Survey Questions (3)</a:t>
            </a:r>
          </a:p>
        </p:txBody>
      </p:sp>
      <p:sp>
        <p:nvSpPr>
          <p:cNvPr id="3" name="Content Placeholder 2">
            <a:extLst>
              <a:ext uri="{FF2B5EF4-FFF2-40B4-BE49-F238E27FC236}">
                <a16:creationId xmlns:a16="http://schemas.microsoft.com/office/drawing/2014/main" id="{3744811F-17CD-C68E-C504-B5A9E223287F}"/>
              </a:ext>
            </a:extLst>
          </p:cNvPr>
          <p:cNvSpPr>
            <a:spLocks noGrp="1"/>
          </p:cNvSpPr>
          <p:nvPr>
            <p:ph idx="1"/>
          </p:nvPr>
        </p:nvSpPr>
        <p:spPr>
          <a:xfrm>
            <a:off x="152400" y="1091960"/>
            <a:ext cx="11887200" cy="4422866"/>
          </a:xfrm>
        </p:spPr>
        <p:txBody>
          <a:bodyPr vert="horz" lIns="91440" tIns="45720" rIns="91440" bIns="45720" rtlCol="0" anchor="t">
            <a:normAutofit lnSpcReduction="10000"/>
          </a:bodyPr>
          <a:lstStyle/>
          <a:p>
            <a:r>
              <a:rPr lang="en-US" dirty="0">
                <a:cs typeface="Arial"/>
              </a:rPr>
              <a:t>Part 4: Barriers, Community Outreach, and Referrals</a:t>
            </a:r>
          </a:p>
          <a:p>
            <a:pPr lvl="1"/>
            <a:r>
              <a:rPr lang="en-US" dirty="0">
                <a:cs typeface="Arial"/>
              </a:rPr>
              <a:t>What barriers did you face in trying to enroll children with exceptional needs for 2022-23?</a:t>
            </a:r>
          </a:p>
          <a:p>
            <a:pPr lvl="1"/>
            <a:r>
              <a:rPr lang="en-US" dirty="0">
                <a:cs typeface="Arial"/>
              </a:rPr>
              <a:t>What community outreach did you do to recruit children with exceptional needs? If you met the set aside, in the narrative response, please include how you were able to enroll children with exceptional needs</a:t>
            </a:r>
          </a:p>
          <a:p>
            <a:pPr lvl="1"/>
            <a:r>
              <a:rPr lang="en-US" dirty="0">
                <a:cs typeface="Arial"/>
              </a:rPr>
              <a:t>Between July 1, 2022 – June 30, 2023, how many children did you refer to an LEA for an IEP assessment?</a:t>
            </a:r>
          </a:p>
          <a:p>
            <a:pPr lvl="2">
              <a:buFont typeface="Arial" panose="020B0604020202020204" pitchFamily="34" charset="0"/>
              <a:buChar char="•"/>
            </a:pPr>
            <a:r>
              <a:rPr lang="en-US" sz="2600" dirty="0">
                <a:cs typeface="Arial"/>
              </a:rPr>
              <a:t>Of these, how many qualified for an IEP</a:t>
            </a:r>
          </a:p>
          <a:p>
            <a:pPr lvl="2">
              <a:buFont typeface="Arial" panose="020B0604020202020204" pitchFamily="34" charset="0"/>
              <a:buChar char="•"/>
            </a:pPr>
            <a:r>
              <a:rPr lang="en-US" sz="2600" dirty="0">
                <a:cs typeface="Arial"/>
              </a:rPr>
              <a:t>Of these, how many are still pending an assessment?</a:t>
            </a:r>
          </a:p>
        </p:txBody>
      </p:sp>
      <p:sp>
        <p:nvSpPr>
          <p:cNvPr id="4" name="Slide Number Placeholder 3">
            <a:extLst>
              <a:ext uri="{FF2B5EF4-FFF2-40B4-BE49-F238E27FC236}">
                <a16:creationId xmlns:a16="http://schemas.microsoft.com/office/drawing/2014/main" id="{339BE172-0899-DC42-B0F3-DAE92958CD9C}"/>
              </a:ext>
            </a:extLst>
          </p:cNvPr>
          <p:cNvSpPr>
            <a:spLocks noGrp="1"/>
          </p:cNvSpPr>
          <p:nvPr>
            <p:ph type="sldNum" sz="quarter" idx="10"/>
          </p:nvPr>
        </p:nvSpPr>
        <p:spPr/>
        <p:txBody>
          <a:bodyPr/>
          <a:lstStyle/>
          <a:p>
            <a:fld id="{432ED76D-8188-4B28-B316-CD85396F47B0}" type="slidenum">
              <a:rPr lang="en-US" smtClean="0"/>
              <a:pPr/>
              <a:t>34</a:t>
            </a:fld>
            <a:endParaRPr lang="en-US"/>
          </a:p>
        </p:txBody>
      </p:sp>
    </p:spTree>
    <p:extLst>
      <p:ext uri="{BB962C8B-B14F-4D97-AF65-F5344CB8AC3E}">
        <p14:creationId xmlns:p14="http://schemas.microsoft.com/office/powerpoint/2010/main" val="3797812553"/>
      </p:ext>
    </p:extLst>
  </p:cSld>
  <p:clrMapOvr>
    <a:masterClrMapping/>
  </p:clrMapOvr>
  <p:extLst mod="1"/>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C167-49F0-E85D-88EB-98B608DEB13D}"/>
              </a:ext>
            </a:extLst>
          </p:cNvPr>
          <p:cNvSpPr>
            <a:spLocks noGrp="1"/>
          </p:cNvSpPr>
          <p:nvPr>
            <p:ph type="title"/>
          </p:nvPr>
        </p:nvSpPr>
        <p:spPr>
          <a:xfrm>
            <a:off x="152400" y="2516"/>
            <a:ext cx="11887200" cy="1325563"/>
          </a:xfrm>
        </p:spPr>
        <p:txBody>
          <a:bodyPr/>
          <a:lstStyle/>
          <a:p>
            <a:r>
              <a:rPr lang="en-US">
                <a:solidFill>
                  <a:schemeClr val="bg1"/>
                </a:solidFill>
                <a:cs typeface="Arial"/>
              </a:rPr>
              <a:t>Snap Survey Questions (4)</a:t>
            </a:r>
          </a:p>
        </p:txBody>
      </p:sp>
      <p:sp>
        <p:nvSpPr>
          <p:cNvPr id="3" name="Content Placeholder 2">
            <a:extLst>
              <a:ext uri="{FF2B5EF4-FFF2-40B4-BE49-F238E27FC236}">
                <a16:creationId xmlns:a16="http://schemas.microsoft.com/office/drawing/2014/main" id="{3744811F-17CD-C68E-C504-B5A9E223287F}"/>
              </a:ext>
            </a:extLst>
          </p:cNvPr>
          <p:cNvSpPr>
            <a:spLocks noGrp="1"/>
          </p:cNvSpPr>
          <p:nvPr>
            <p:ph idx="1"/>
          </p:nvPr>
        </p:nvSpPr>
        <p:spPr>
          <a:xfrm>
            <a:off x="152400" y="1091960"/>
            <a:ext cx="11887200" cy="4422866"/>
          </a:xfrm>
        </p:spPr>
        <p:txBody>
          <a:bodyPr vert="horz" lIns="91440" tIns="45720" rIns="91440" bIns="45720" rtlCol="0" anchor="t">
            <a:normAutofit/>
          </a:bodyPr>
          <a:lstStyle/>
          <a:p>
            <a:r>
              <a:rPr lang="en-US" sz="3000" dirty="0">
                <a:cs typeface="Arial"/>
              </a:rPr>
              <a:t>Part 5: Optional Additional Information</a:t>
            </a:r>
          </a:p>
          <a:p>
            <a:pPr lvl="1"/>
            <a:r>
              <a:rPr lang="en-US" dirty="0">
                <a:cs typeface="Arial"/>
              </a:rPr>
              <a:t>The CDE is collecting information on topics of technical assistance, and will use this information to leverage existing resources and inform future technical assistance opportunities. What technical assistance would be most helpful related to serving children with exceptional needs?</a:t>
            </a:r>
            <a:endParaRPr lang="en-US" dirty="0">
              <a:ea typeface="+mn-lt"/>
              <a:cs typeface="+mn-lt"/>
            </a:endParaRPr>
          </a:p>
          <a:p>
            <a:pPr lvl="1"/>
            <a:r>
              <a:rPr lang="en-US" dirty="0">
                <a:ea typeface="+mn-lt"/>
                <a:cs typeface="+mn-lt"/>
              </a:rPr>
              <a:t>Is there any other information related to the questions in this survey you would like to add?</a:t>
            </a:r>
            <a:endParaRPr lang="en-US" dirty="0"/>
          </a:p>
          <a:p>
            <a:r>
              <a:rPr lang="en-US" sz="3000" dirty="0">
                <a:cs typeface="Arial"/>
              </a:rPr>
              <a:t>Part 6: Certification Page</a:t>
            </a:r>
          </a:p>
        </p:txBody>
      </p:sp>
      <p:sp>
        <p:nvSpPr>
          <p:cNvPr id="4" name="Slide Number Placeholder 3">
            <a:extLst>
              <a:ext uri="{FF2B5EF4-FFF2-40B4-BE49-F238E27FC236}">
                <a16:creationId xmlns:a16="http://schemas.microsoft.com/office/drawing/2014/main" id="{339BE172-0899-DC42-B0F3-DAE92958CD9C}"/>
              </a:ext>
            </a:extLst>
          </p:cNvPr>
          <p:cNvSpPr>
            <a:spLocks noGrp="1"/>
          </p:cNvSpPr>
          <p:nvPr>
            <p:ph type="sldNum" sz="quarter" idx="10"/>
          </p:nvPr>
        </p:nvSpPr>
        <p:spPr/>
        <p:txBody>
          <a:bodyPr/>
          <a:lstStyle/>
          <a:p>
            <a:fld id="{432ED76D-8188-4B28-B316-CD85396F47B0}" type="slidenum">
              <a:rPr lang="en-US" smtClean="0"/>
              <a:pPr/>
              <a:t>35</a:t>
            </a:fld>
            <a:endParaRPr lang="en-US"/>
          </a:p>
        </p:txBody>
      </p:sp>
    </p:spTree>
    <p:extLst>
      <p:ext uri="{BB962C8B-B14F-4D97-AF65-F5344CB8AC3E}">
        <p14:creationId xmlns:p14="http://schemas.microsoft.com/office/powerpoint/2010/main" val="368084912"/>
      </p:ext>
    </p:extLst>
  </p:cSld>
  <p:clrMapOvr>
    <a:masterClrMapping/>
  </p:clrMapOvr>
  <p:extLst mod="1"/>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DC489-D011-299B-99A3-7A5D3ADF7CC8}"/>
              </a:ext>
            </a:extLst>
          </p:cNvPr>
          <p:cNvSpPr>
            <a:spLocks noGrp="1"/>
          </p:cNvSpPr>
          <p:nvPr>
            <p:ph type="title"/>
          </p:nvPr>
        </p:nvSpPr>
        <p:spPr>
          <a:xfrm>
            <a:off x="142009" y="-128710"/>
            <a:ext cx="11887200" cy="1325563"/>
          </a:xfrm>
        </p:spPr>
        <p:txBody>
          <a:bodyPr/>
          <a:lstStyle/>
          <a:p>
            <a:r>
              <a:rPr lang="en-US">
                <a:solidFill>
                  <a:schemeClr val="bg1"/>
                </a:solidFill>
                <a:cs typeface="Arial"/>
              </a:rPr>
              <a:t>Upcoming Interest Holder Feedback Sessions</a:t>
            </a:r>
            <a:endParaRPr lang="en-US">
              <a:solidFill>
                <a:schemeClr val="bg1"/>
              </a:solidFill>
            </a:endParaRPr>
          </a:p>
        </p:txBody>
      </p:sp>
      <p:sp>
        <p:nvSpPr>
          <p:cNvPr id="3" name="Content Placeholder 2">
            <a:extLst>
              <a:ext uri="{FF2B5EF4-FFF2-40B4-BE49-F238E27FC236}">
                <a16:creationId xmlns:a16="http://schemas.microsoft.com/office/drawing/2014/main" id="{BEE83679-732B-A776-E3CC-0EEB5CBD5E9A}"/>
              </a:ext>
            </a:extLst>
          </p:cNvPr>
          <p:cNvSpPr>
            <a:spLocks noGrp="1"/>
          </p:cNvSpPr>
          <p:nvPr>
            <p:ph idx="1"/>
          </p:nvPr>
        </p:nvSpPr>
        <p:spPr>
          <a:xfrm>
            <a:off x="79663" y="1233054"/>
            <a:ext cx="11887200" cy="4422866"/>
          </a:xfrm>
        </p:spPr>
        <p:txBody>
          <a:bodyPr vert="horz" lIns="91440" tIns="45720" rIns="91440" bIns="45720" rtlCol="0" anchor="t">
            <a:normAutofit lnSpcReduction="10000"/>
          </a:bodyPr>
          <a:lstStyle/>
          <a:p>
            <a:r>
              <a:rPr lang="en-US" dirty="0">
                <a:cs typeface="Arial"/>
              </a:rPr>
              <a:t>The CDE is planning on having Interest Holder Sessions to get feedback related to children with exceptional needs, specifically on the set aside and waiver process</a:t>
            </a:r>
          </a:p>
          <a:p>
            <a:r>
              <a:rPr lang="en-US" dirty="0">
                <a:cs typeface="Arial"/>
              </a:rPr>
              <a:t>The purpose of these input sessions is to inform CDE when developing regulations related to the set aside and the waiver process</a:t>
            </a:r>
          </a:p>
          <a:p>
            <a:r>
              <a:rPr lang="en-US" dirty="0">
                <a:cs typeface="Arial"/>
              </a:rPr>
              <a:t>These sessions will be split up into small groups led by a CDE facilitator</a:t>
            </a:r>
          </a:p>
          <a:p>
            <a:r>
              <a:rPr lang="en-US" dirty="0">
                <a:cs typeface="Arial"/>
              </a:rPr>
              <a:t>An email with more details and registration information will be sent via the EED email distribution list</a:t>
            </a:r>
          </a:p>
        </p:txBody>
      </p:sp>
      <p:sp>
        <p:nvSpPr>
          <p:cNvPr id="4" name="Slide Number Placeholder 3">
            <a:extLst>
              <a:ext uri="{FF2B5EF4-FFF2-40B4-BE49-F238E27FC236}">
                <a16:creationId xmlns:a16="http://schemas.microsoft.com/office/drawing/2014/main" id="{40C0980E-010E-58E0-48E2-48CD687E0F55}"/>
              </a:ext>
            </a:extLst>
          </p:cNvPr>
          <p:cNvSpPr>
            <a:spLocks noGrp="1"/>
          </p:cNvSpPr>
          <p:nvPr>
            <p:ph type="sldNum" sz="quarter" idx="10"/>
          </p:nvPr>
        </p:nvSpPr>
        <p:spPr/>
        <p:txBody>
          <a:bodyPr/>
          <a:lstStyle/>
          <a:p>
            <a:fld id="{432ED76D-8188-4B28-B316-CD85396F47B0}" type="slidenum">
              <a:rPr lang="en-US" smtClean="0"/>
              <a:pPr/>
              <a:t>36</a:t>
            </a:fld>
            <a:endParaRPr lang="en-US"/>
          </a:p>
        </p:txBody>
      </p:sp>
    </p:spTree>
    <p:extLst>
      <p:ext uri="{BB962C8B-B14F-4D97-AF65-F5344CB8AC3E}">
        <p14:creationId xmlns:p14="http://schemas.microsoft.com/office/powerpoint/2010/main" val="1559231520"/>
      </p:ext>
    </p:extLst>
  </p:cSld>
  <p:clrMapOvr>
    <a:masterClrMapping/>
  </p:clrMapOvr>
  <p:extLst mod="1"/>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83D607B-23E8-4280-A999-21B8F7BAABDF}"/>
              </a:ext>
            </a:extLst>
          </p:cNvPr>
          <p:cNvSpPr>
            <a:spLocks noGrp="1"/>
          </p:cNvSpPr>
          <p:nvPr>
            <p:ph type="title"/>
          </p:nvPr>
        </p:nvSpPr>
        <p:spPr>
          <a:xfrm>
            <a:off x="152400" y="-141258"/>
            <a:ext cx="11887200" cy="1325563"/>
          </a:xfrm>
        </p:spPr>
        <p:txBody>
          <a:bodyPr/>
          <a:lstStyle/>
          <a:p>
            <a:r>
              <a:rPr lang="en-US">
                <a:solidFill>
                  <a:srgbClr val="FFFFFF"/>
                </a:solidFill>
                <a:cs typeface="Arial"/>
              </a:rPr>
              <a:t>Resources (1)</a:t>
            </a:r>
          </a:p>
        </p:txBody>
      </p:sp>
      <p:sp>
        <p:nvSpPr>
          <p:cNvPr id="10" name="Content Placeholder 9">
            <a:extLst>
              <a:ext uri="{FF2B5EF4-FFF2-40B4-BE49-F238E27FC236}">
                <a16:creationId xmlns:a16="http://schemas.microsoft.com/office/drawing/2014/main" id="{D9D0B9DA-D515-4E12-9104-EDB47C362375}"/>
              </a:ext>
            </a:extLst>
          </p:cNvPr>
          <p:cNvSpPr>
            <a:spLocks noGrp="1"/>
          </p:cNvSpPr>
          <p:nvPr>
            <p:ph sz="half" idx="1"/>
          </p:nvPr>
        </p:nvSpPr>
        <p:spPr>
          <a:xfrm>
            <a:off x="70755" y="1145143"/>
            <a:ext cx="12052585" cy="4880096"/>
          </a:xfrm>
        </p:spPr>
        <p:txBody>
          <a:bodyPr vert="horz" lIns="91440" tIns="45720" rIns="91440" bIns="45720" rtlCol="0" anchor="t">
            <a:noAutofit/>
          </a:bodyPr>
          <a:lstStyle/>
          <a:p>
            <a:r>
              <a:rPr lang="en-US" sz="2800" b="1" dirty="0">
                <a:ea typeface="+mn-lt"/>
                <a:cs typeface="+mn-lt"/>
              </a:rPr>
              <a:t>Inclusive Early Education Resources</a:t>
            </a:r>
          </a:p>
          <a:p>
            <a:pPr lvl="1"/>
            <a:r>
              <a:rPr lang="en-US" sz="2800" dirty="0">
                <a:ea typeface="+mn-lt"/>
                <a:cs typeface="+mn-lt"/>
              </a:rPr>
              <a:t>Resources to support inclusive policies and practices for early care and education</a:t>
            </a:r>
            <a:endParaRPr lang="en-US" sz="2800" dirty="0"/>
          </a:p>
          <a:p>
            <a:pPr lvl="1">
              <a:buFont typeface="Wingdings" panose="05000000000000000000" pitchFamily="2" charset="2"/>
              <a:buChar char="Ø"/>
            </a:pPr>
            <a:r>
              <a:rPr lang="en-US" sz="2800" dirty="0">
                <a:solidFill>
                  <a:schemeClr val="accent4">
                    <a:lumMod val="40000"/>
                    <a:lumOff val="60000"/>
                  </a:schemeClr>
                </a:solidFill>
                <a:ea typeface="+mn-lt"/>
                <a:cs typeface="+mn-lt"/>
                <a:hlinkClick r:id="rId3" tooltip="Inclusive Early Education Resources">
                  <a:extLst>
                    <a:ext uri="{A12FA001-AC4F-418D-AE19-62706E023703}">
                      <ahyp:hlinkClr xmlns:ahyp="http://schemas.microsoft.com/office/drawing/2018/hyperlinkcolor" val="tx"/>
                    </a:ext>
                  </a:extLst>
                </a:hlinkClick>
              </a:rPr>
              <a:t>https://www.cde.ca.gov/sp/cd/op/ieeresources.asp</a:t>
            </a:r>
            <a:endParaRPr lang="en-US" sz="2800" b="1" dirty="0">
              <a:solidFill>
                <a:schemeClr val="accent4">
                  <a:lumMod val="40000"/>
                  <a:lumOff val="60000"/>
                </a:schemeClr>
              </a:solidFill>
              <a:ea typeface="+mn-lt"/>
              <a:cs typeface="+mn-lt"/>
            </a:endParaRPr>
          </a:p>
          <a:p>
            <a:r>
              <a:rPr lang="en-US" sz="2800" b="1" dirty="0">
                <a:ea typeface="+mn-lt"/>
                <a:cs typeface="+mn-lt"/>
              </a:rPr>
              <a:t>Regional Centers </a:t>
            </a:r>
            <a:endParaRPr lang="en-US" sz="2800" dirty="0">
              <a:solidFill>
                <a:srgbClr val="FFF2CC"/>
              </a:solidFill>
              <a:ea typeface="+mn-lt"/>
              <a:cs typeface="+mn-lt"/>
            </a:endParaRPr>
          </a:p>
          <a:p>
            <a:pPr lvl="1"/>
            <a:r>
              <a:rPr lang="en-US" sz="2800" dirty="0">
                <a:ea typeface="+mn-lt"/>
                <a:cs typeface="+mn-lt"/>
              </a:rPr>
              <a:t>Provide and coordinate services and supports for individuals with development disabilities </a:t>
            </a:r>
            <a:endParaRPr lang="en-US" sz="2800" dirty="0">
              <a:solidFill>
                <a:schemeClr val="accent4">
                  <a:lumMod val="20000"/>
                  <a:lumOff val="80000"/>
                </a:schemeClr>
              </a:solidFill>
              <a:ea typeface="+mn-lt"/>
              <a:cs typeface="+mn-lt"/>
            </a:endParaRPr>
          </a:p>
          <a:p>
            <a:pPr lvl="1">
              <a:buFont typeface="Wingdings" panose="05000000000000000000" pitchFamily="2" charset="2"/>
              <a:buChar char="Ø"/>
            </a:pPr>
            <a:r>
              <a:rPr lang="en-US" sz="2800" u="sng" dirty="0">
                <a:solidFill>
                  <a:schemeClr val="accent4">
                    <a:lumMod val="40000"/>
                    <a:lumOff val="60000"/>
                  </a:schemeClr>
                </a:solidFill>
                <a:ea typeface="+mn-lt"/>
                <a:cs typeface="+mn-lt"/>
                <a:hlinkClick r:id="rId4" tooltip="Regional Centers">
                  <a:extLst>
                    <a:ext uri="{A12FA001-AC4F-418D-AE19-62706E023703}">
                      <ahyp:hlinkClr xmlns:ahyp="http://schemas.microsoft.com/office/drawing/2018/hyperlinkcolor" val="tx"/>
                    </a:ext>
                  </a:extLst>
                </a:hlinkClick>
              </a:rPr>
              <a:t>https://www.dds.ca.gov/services/early-start/family-resource-center/regional-center-early-start-intake-and-family-resource-centers/</a:t>
            </a:r>
            <a:r>
              <a:rPr lang="en-US" sz="2800" dirty="0">
                <a:solidFill>
                  <a:schemeClr val="accent4">
                    <a:lumMod val="20000"/>
                    <a:lumOff val="80000"/>
                  </a:schemeClr>
                </a:solidFill>
                <a:ea typeface="+mn-lt"/>
                <a:cs typeface="+mn-lt"/>
              </a:rPr>
              <a:t> </a:t>
            </a:r>
            <a:endParaRPr lang="en-US" sz="2800" dirty="0">
              <a:solidFill>
                <a:schemeClr val="accent4">
                  <a:lumMod val="20000"/>
                  <a:lumOff val="80000"/>
                </a:schemeClr>
              </a:solidFill>
              <a:cs typeface="Arial"/>
            </a:endParaRPr>
          </a:p>
        </p:txBody>
      </p:sp>
      <p:sp>
        <p:nvSpPr>
          <p:cNvPr id="5" name="Slide Number Placeholder 4">
            <a:extLst>
              <a:ext uri="{FF2B5EF4-FFF2-40B4-BE49-F238E27FC236}">
                <a16:creationId xmlns:a16="http://schemas.microsoft.com/office/drawing/2014/main" id="{C744ED4E-8BC9-44D6-AB1D-7218E89A6518}"/>
              </a:ext>
            </a:extLst>
          </p:cNvPr>
          <p:cNvSpPr>
            <a:spLocks noGrp="1"/>
          </p:cNvSpPr>
          <p:nvPr>
            <p:ph type="sldNum" sz="quarter" idx="10"/>
          </p:nvPr>
        </p:nvSpPr>
        <p:spPr/>
        <p:txBody>
          <a:bodyPr/>
          <a:lstStyle/>
          <a:p>
            <a:fld id="{432ED76D-8188-4B28-B316-CD85396F47B0}" type="slidenum">
              <a:rPr lang="en-US" smtClean="0"/>
              <a:pPr/>
              <a:t>37</a:t>
            </a:fld>
            <a:endParaRPr lang="en-US"/>
          </a:p>
        </p:txBody>
      </p:sp>
    </p:spTree>
    <p:extLst>
      <p:ext uri="{BB962C8B-B14F-4D97-AF65-F5344CB8AC3E}">
        <p14:creationId xmlns:p14="http://schemas.microsoft.com/office/powerpoint/2010/main" val="730485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83D607B-23E8-4280-A999-21B8F7BAABDF}"/>
              </a:ext>
            </a:extLst>
          </p:cNvPr>
          <p:cNvSpPr>
            <a:spLocks noGrp="1"/>
          </p:cNvSpPr>
          <p:nvPr>
            <p:ph type="title"/>
          </p:nvPr>
        </p:nvSpPr>
        <p:spPr>
          <a:xfrm>
            <a:off x="152400" y="-141258"/>
            <a:ext cx="11887200" cy="1325563"/>
          </a:xfrm>
        </p:spPr>
        <p:txBody>
          <a:bodyPr/>
          <a:lstStyle/>
          <a:p>
            <a:r>
              <a:rPr lang="en-US">
                <a:solidFill>
                  <a:srgbClr val="FFFFFF"/>
                </a:solidFill>
                <a:cs typeface="Arial"/>
              </a:rPr>
              <a:t>Resources (2)</a:t>
            </a:r>
          </a:p>
        </p:txBody>
      </p:sp>
      <p:sp>
        <p:nvSpPr>
          <p:cNvPr id="10" name="Content Placeholder 9">
            <a:extLst>
              <a:ext uri="{FF2B5EF4-FFF2-40B4-BE49-F238E27FC236}">
                <a16:creationId xmlns:a16="http://schemas.microsoft.com/office/drawing/2014/main" id="{D9D0B9DA-D515-4E12-9104-EDB47C362375}"/>
              </a:ext>
            </a:extLst>
          </p:cNvPr>
          <p:cNvSpPr>
            <a:spLocks noGrp="1"/>
          </p:cNvSpPr>
          <p:nvPr>
            <p:ph sz="half" idx="1"/>
          </p:nvPr>
        </p:nvSpPr>
        <p:spPr>
          <a:xfrm>
            <a:off x="139415" y="1266537"/>
            <a:ext cx="12052585" cy="4324925"/>
          </a:xfrm>
        </p:spPr>
        <p:txBody>
          <a:bodyPr vert="horz" lIns="91440" tIns="45720" rIns="91440" bIns="45720" rtlCol="0" anchor="t">
            <a:noAutofit/>
          </a:bodyPr>
          <a:lstStyle/>
          <a:p>
            <a:r>
              <a:rPr lang="en-US" sz="2800" b="1" dirty="0">
                <a:ea typeface="+mn-lt"/>
                <a:cs typeface="+mn-lt"/>
              </a:rPr>
              <a:t>Early Start</a:t>
            </a:r>
            <a:r>
              <a:rPr lang="en-US" sz="2800" dirty="0">
                <a:ea typeface="+mn-lt"/>
                <a:cs typeface="+mn-lt"/>
              </a:rPr>
              <a:t> </a:t>
            </a:r>
          </a:p>
          <a:p>
            <a:pPr lvl="1"/>
            <a:r>
              <a:rPr lang="en-US" sz="2800" dirty="0">
                <a:ea typeface="+mn-lt"/>
                <a:cs typeface="+mn-lt"/>
              </a:rPr>
              <a:t>California's early intervention program for infants and toddlers with disabilities and their families</a:t>
            </a:r>
            <a:endParaRPr lang="en-US" sz="2800" dirty="0">
              <a:solidFill>
                <a:schemeClr val="accent4">
                  <a:lumMod val="20000"/>
                  <a:lumOff val="80000"/>
                </a:schemeClr>
              </a:solidFill>
              <a:ea typeface="+mn-lt"/>
              <a:cs typeface="+mn-lt"/>
            </a:endParaRPr>
          </a:p>
          <a:p>
            <a:pPr lvl="1">
              <a:buFont typeface="Wingdings" panose="05000000000000000000" pitchFamily="2" charset="2"/>
              <a:buChar char="Ø"/>
            </a:pPr>
            <a:r>
              <a:rPr lang="en-US" sz="2800" u="sng" dirty="0">
                <a:solidFill>
                  <a:schemeClr val="accent4">
                    <a:lumMod val="40000"/>
                    <a:lumOff val="60000"/>
                  </a:schemeClr>
                </a:solidFill>
                <a:ea typeface="+mn-lt"/>
                <a:cs typeface="+mn-lt"/>
                <a:hlinkClick r:id="rId3" tooltip="California's early intervention program">
                  <a:extLst>
                    <a:ext uri="{A12FA001-AC4F-418D-AE19-62706E023703}">
                      <ahyp:hlinkClr xmlns:ahyp="http://schemas.microsoft.com/office/drawing/2018/hyperlinkcolor" val="tx"/>
                    </a:ext>
                  </a:extLst>
                </a:hlinkClick>
              </a:rPr>
              <a:t>https://www.dds.ca.gov/services/early-start/family-resource-center/</a:t>
            </a:r>
            <a:endParaRPr lang="en-US" sz="2800" dirty="0">
              <a:solidFill>
                <a:schemeClr val="accent4">
                  <a:lumMod val="40000"/>
                  <a:lumOff val="60000"/>
                </a:schemeClr>
              </a:solidFill>
              <a:cs typeface="Arial"/>
            </a:endParaRPr>
          </a:p>
          <a:p>
            <a:r>
              <a:rPr lang="en-US" sz="2800" b="1" dirty="0">
                <a:ea typeface="+mn-lt"/>
                <a:cs typeface="+mn-lt"/>
              </a:rPr>
              <a:t>Special Education Local Plan Areas (SELPAs) </a:t>
            </a:r>
            <a:endParaRPr lang="en-US" sz="2800" dirty="0">
              <a:solidFill>
                <a:srgbClr val="FFF2CC"/>
              </a:solidFill>
              <a:ea typeface="+mn-lt"/>
              <a:cs typeface="+mn-lt"/>
            </a:endParaRPr>
          </a:p>
          <a:p>
            <a:pPr lvl="1"/>
            <a:r>
              <a:rPr lang="en-US" sz="2800" dirty="0">
                <a:ea typeface="+mn-lt"/>
                <a:cs typeface="+mn-lt"/>
              </a:rPr>
              <a:t>Provide all special education service needs of children residing within the region</a:t>
            </a:r>
            <a:endParaRPr lang="en-US" sz="2800" dirty="0">
              <a:solidFill>
                <a:srgbClr val="FFFFFF"/>
              </a:solidFill>
              <a:ea typeface="+mn-lt"/>
              <a:cs typeface="+mn-lt"/>
            </a:endParaRPr>
          </a:p>
          <a:p>
            <a:pPr lvl="1">
              <a:buFont typeface="Wingdings" panose="05000000000000000000" pitchFamily="2" charset="2"/>
              <a:buChar char="Ø"/>
            </a:pPr>
            <a:r>
              <a:rPr lang="en-US" sz="2800" u="sng" dirty="0">
                <a:solidFill>
                  <a:schemeClr val="accent4">
                    <a:lumMod val="40000"/>
                    <a:lumOff val="60000"/>
                  </a:schemeClr>
                </a:solidFill>
                <a:ea typeface="+mn-lt"/>
                <a:cs typeface="+mn-lt"/>
                <a:hlinkClick r:id="rId4">
                  <a:extLst>
                    <a:ext uri="{A12FA001-AC4F-418D-AE19-62706E023703}">
                      <ahyp:hlinkClr xmlns:ahyp="http://schemas.microsoft.com/office/drawing/2018/hyperlinkcolor" val="tx"/>
                    </a:ext>
                  </a:extLst>
                </a:hlinkClick>
              </a:rPr>
              <a:t>https</a:t>
            </a:r>
            <a:r>
              <a:rPr lang="en-US" sz="2800" u="sng" dirty="0">
                <a:solidFill>
                  <a:schemeClr val="accent4">
                    <a:lumMod val="40000"/>
                    <a:lumOff val="60000"/>
                  </a:schemeClr>
                </a:solidFill>
                <a:ea typeface="+mn-lt"/>
                <a:cs typeface="+mn-lt"/>
                <a:hlinkClick r:id="rId4" tooltip="Special Education Local Plan Areas ">
                  <a:extLst>
                    <a:ext uri="{A12FA001-AC4F-418D-AE19-62706E023703}">
                      <ahyp:hlinkClr xmlns:ahyp="http://schemas.microsoft.com/office/drawing/2018/hyperlinkcolor" val="tx"/>
                    </a:ext>
                  </a:extLst>
                </a:hlinkClick>
              </a:rPr>
              <a:t>://www.cde.ca.gov/sp/se/as/caselpas.asp</a:t>
            </a:r>
            <a:r>
              <a:rPr lang="en-US" sz="2800" u="sng" dirty="0">
                <a:solidFill>
                  <a:schemeClr val="accent4">
                    <a:lumMod val="40000"/>
                    <a:lumOff val="60000"/>
                  </a:schemeClr>
                </a:solidFill>
                <a:ea typeface="+mn-lt"/>
                <a:cs typeface="+mn-lt"/>
              </a:rPr>
              <a:t>as/caselpas.asp</a:t>
            </a:r>
            <a:endParaRPr lang="en-US" sz="2800" dirty="0">
              <a:solidFill>
                <a:schemeClr val="accent4">
                  <a:lumMod val="40000"/>
                  <a:lumOff val="60000"/>
                </a:schemeClr>
              </a:solidFill>
              <a:cs typeface="Arial"/>
            </a:endParaRPr>
          </a:p>
        </p:txBody>
      </p:sp>
      <p:sp>
        <p:nvSpPr>
          <p:cNvPr id="5" name="Slide Number Placeholder 4">
            <a:extLst>
              <a:ext uri="{FF2B5EF4-FFF2-40B4-BE49-F238E27FC236}">
                <a16:creationId xmlns:a16="http://schemas.microsoft.com/office/drawing/2014/main" id="{C744ED4E-8BC9-44D6-AB1D-7218E89A6518}"/>
              </a:ext>
            </a:extLst>
          </p:cNvPr>
          <p:cNvSpPr>
            <a:spLocks noGrp="1"/>
          </p:cNvSpPr>
          <p:nvPr>
            <p:ph type="sldNum" sz="quarter" idx="10"/>
          </p:nvPr>
        </p:nvSpPr>
        <p:spPr/>
        <p:txBody>
          <a:bodyPr/>
          <a:lstStyle/>
          <a:p>
            <a:fld id="{432ED76D-8188-4B28-B316-CD85396F47B0}" type="slidenum">
              <a:rPr lang="en-US" smtClean="0"/>
              <a:pPr/>
              <a:t>38</a:t>
            </a:fld>
            <a:endParaRPr lang="en-US"/>
          </a:p>
        </p:txBody>
      </p:sp>
    </p:spTree>
    <p:extLst>
      <p:ext uri="{BB962C8B-B14F-4D97-AF65-F5344CB8AC3E}">
        <p14:creationId xmlns:p14="http://schemas.microsoft.com/office/powerpoint/2010/main" val="975629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906139" y="2116575"/>
            <a:ext cx="4037045" cy="1960903"/>
          </a:xfrm>
        </p:spPr>
        <p:txBody>
          <a:bodyPr>
            <a:normAutofit/>
          </a:bodyPr>
          <a:lstStyle/>
          <a:p>
            <a:r>
              <a:rPr lang="en-US" sz="4000">
                <a:solidFill>
                  <a:schemeClr val="bg1"/>
                </a:solidFill>
                <a:cs typeface="Arial"/>
              </a:rPr>
              <a:t>Questions</a:t>
            </a:r>
          </a:p>
        </p:txBody>
      </p:sp>
      <p:pic>
        <p:nvPicPr>
          <p:cNvPr id="8" name="Content Placeholder 8" descr="Child, outdoor in front of water table playing with a rubber water toy.">
            <a:extLst>
              <a:ext uri="{FF2B5EF4-FFF2-40B4-BE49-F238E27FC236}">
                <a16:creationId xmlns:a16="http://schemas.microsoft.com/office/drawing/2014/main" id="{627D138C-718F-47A7-9ACB-E9D6B57F090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8343" y="438539"/>
            <a:ext cx="7140668" cy="4772361"/>
          </a:xfr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185522" y="5341775"/>
            <a:ext cx="7942477" cy="843643"/>
          </a:xfrm>
        </p:spPr>
        <p:txBody>
          <a:bodyPr vert="horz" lIns="91440" tIns="45720" rIns="91440" bIns="45720" rtlCol="0" anchor="t">
            <a:normAutofit/>
          </a:bodyPr>
          <a:lstStyle/>
          <a:p>
            <a:pPr marL="0" indent="-1828800">
              <a:buNone/>
            </a:pPr>
            <a:r>
              <a:rPr lang="en-US" sz="2400" dirty="0">
                <a:ea typeface="+mn-lt"/>
                <a:cs typeface="+mn-lt"/>
              </a:rPr>
              <a:t>Photo Credit: </a:t>
            </a:r>
            <a:r>
              <a:rPr lang="en-US" sz="2400" dirty="0" err="1">
                <a:ea typeface="+mn-lt"/>
                <a:cs typeface="+mn-lt"/>
              </a:rPr>
              <a:t>Kidango</a:t>
            </a:r>
            <a:r>
              <a:rPr lang="en-US" sz="2400" dirty="0">
                <a:ea typeface="+mn-lt"/>
                <a:cs typeface="+mn-lt"/>
              </a:rPr>
              <a:t> </a:t>
            </a:r>
            <a:r>
              <a:rPr lang="en-US" sz="2400" dirty="0" err="1">
                <a:ea typeface="+mn-lt"/>
                <a:cs typeface="+mn-lt"/>
              </a:rPr>
              <a:t>Decoto</a:t>
            </a:r>
            <a:r>
              <a:rPr lang="en-US" sz="2400" dirty="0">
                <a:ea typeface="+mn-lt"/>
                <a:cs typeface="+mn-lt"/>
              </a:rPr>
              <a:t> Center; Union City, CA</a:t>
            </a: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39</a:t>
            </a:fld>
            <a:endParaRPr lang="en-US"/>
          </a:p>
        </p:txBody>
      </p:sp>
    </p:spTree>
    <p:extLst>
      <p:ext uri="{BB962C8B-B14F-4D97-AF65-F5344CB8AC3E}">
        <p14:creationId xmlns:p14="http://schemas.microsoft.com/office/powerpoint/2010/main" val="4107604039"/>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25A8F-576C-86C4-B6FC-A7515BFC4242}"/>
              </a:ext>
            </a:extLst>
          </p:cNvPr>
          <p:cNvSpPr>
            <a:spLocks noGrp="1"/>
          </p:cNvSpPr>
          <p:nvPr>
            <p:ph type="title"/>
          </p:nvPr>
        </p:nvSpPr>
        <p:spPr>
          <a:xfrm>
            <a:off x="152400" y="203799"/>
            <a:ext cx="6423804" cy="1325563"/>
          </a:xfrm>
        </p:spPr>
        <p:txBody>
          <a:bodyPr/>
          <a:lstStyle/>
          <a:p>
            <a:r>
              <a:rPr lang="en-US" sz="3800" b="1" dirty="0">
                <a:latin typeface="Arial"/>
                <a:cs typeface="Calibri"/>
              </a:rPr>
              <a:t>What is Universal </a:t>
            </a:r>
            <a:r>
              <a:rPr lang="en-US" sz="3800" b="1" dirty="0" err="1">
                <a:latin typeface="Arial"/>
                <a:cs typeface="Calibri"/>
              </a:rPr>
              <a:t>PreKindergarten</a:t>
            </a:r>
            <a:r>
              <a:rPr lang="en-US" sz="3800" b="1" dirty="0">
                <a:latin typeface="Arial"/>
                <a:cs typeface="Calibri"/>
              </a:rPr>
              <a:t> (UPK)?</a:t>
            </a:r>
            <a:endParaRPr lang="en-US" sz="3800" b="1" dirty="0">
              <a:latin typeface="Arial"/>
              <a:cs typeface="Arial"/>
            </a:endParaRPr>
          </a:p>
        </p:txBody>
      </p:sp>
      <p:sp>
        <p:nvSpPr>
          <p:cNvPr id="3" name="Content Placeholder 2">
            <a:extLst>
              <a:ext uri="{FF2B5EF4-FFF2-40B4-BE49-F238E27FC236}">
                <a16:creationId xmlns:a16="http://schemas.microsoft.com/office/drawing/2014/main" id="{A4D8ADBE-3501-1909-3DB8-C85682CE18E8}"/>
              </a:ext>
            </a:extLst>
          </p:cNvPr>
          <p:cNvSpPr>
            <a:spLocks noGrp="1"/>
          </p:cNvSpPr>
          <p:nvPr>
            <p:ph sz="half" idx="1"/>
          </p:nvPr>
        </p:nvSpPr>
        <p:spPr>
          <a:xfrm>
            <a:off x="483079" y="1710187"/>
            <a:ext cx="6096576" cy="5015901"/>
          </a:xfrm>
        </p:spPr>
        <p:txBody>
          <a:bodyPr vert="horz" lIns="91440" tIns="45720" rIns="91440" bIns="45720" rtlCol="0" anchor="t">
            <a:normAutofit/>
          </a:bodyPr>
          <a:lstStyle/>
          <a:p>
            <a:pPr marL="0" indent="0">
              <a:buNone/>
            </a:pPr>
            <a:r>
              <a:rPr lang="en-US" sz="2800" dirty="0">
                <a:latin typeface="Arial"/>
                <a:cs typeface="Arial"/>
              </a:rPr>
              <a:t>UPK brings together Transitional Kindergarten (TK) and all existing state preschools and federal early education (include CSPP and Head Start), private child care, and expanded learning opportunities, including before and after school programs, into the same system. </a:t>
            </a:r>
            <a:r>
              <a:rPr lang="en-US" sz="2800" dirty="0">
                <a:solidFill>
                  <a:schemeClr val="accent4">
                    <a:lumMod val="40000"/>
                    <a:lumOff val="60000"/>
                  </a:schemeClr>
                </a:solidFill>
                <a:latin typeface="Arial"/>
                <a:cs typeface="Arial"/>
                <a:hlinkClick r:id="rId3" action="ppaction://hlinksldjump">
                  <a:extLst>
                    <a:ext uri="{A12FA001-AC4F-418D-AE19-62706E023703}">
                      <ahyp:hlinkClr xmlns:ahyp="http://schemas.microsoft.com/office/drawing/2018/hyperlinkcolor" val="tx"/>
                    </a:ext>
                  </a:extLst>
                </a:hlinkClick>
              </a:rPr>
              <a:t>Long description slide 42</a:t>
            </a:r>
            <a:endParaRPr lang="en-US" sz="2800" dirty="0">
              <a:solidFill>
                <a:schemeClr val="accent4">
                  <a:lumMod val="40000"/>
                  <a:lumOff val="60000"/>
                </a:schemeClr>
              </a:solidFill>
              <a:latin typeface="Arial"/>
              <a:cs typeface="Arial"/>
            </a:endParaRPr>
          </a:p>
        </p:txBody>
      </p:sp>
      <p:pic>
        <p:nvPicPr>
          <p:cNvPr id="9" name="Content Placeholder 8" descr="What is Universal PreKindergarten (UPK)? UPK Funnel. Link to long description immediately follows this image on slide 42. ">
            <a:extLst>
              <a:ext uri="{FF2B5EF4-FFF2-40B4-BE49-F238E27FC236}">
                <a16:creationId xmlns:a16="http://schemas.microsoft.com/office/drawing/2014/main" id="{DB0D9932-6DB7-4E52-81BB-9947D05D1CE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45980" y="772885"/>
            <a:ext cx="4699000" cy="5016500"/>
          </a:xfrm>
        </p:spPr>
      </p:pic>
      <p:sp>
        <p:nvSpPr>
          <p:cNvPr id="5" name="Slide Number Placeholder 4">
            <a:extLst>
              <a:ext uri="{FF2B5EF4-FFF2-40B4-BE49-F238E27FC236}">
                <a16:creationId xmlns:a16="http://schemas.microsoft.com/office/drawing/2014/main" id="{B7E40696-EEA6-7026-068A-C522F2AD3745}"/>
              </a:ext>
            </a:extLst>
          </p:cNvPr>
          <p:cNvSpPr>
            <a:spLocks noGrp="1"/>
          </p:cNvSpPr>
          <p:nvPr>
            <p:ph type="sldNum" idx="12"/>
          </p:nvPr>
        </p:nvSpPr>
        <p:spPr>
          <a:xfrm>
            <a:off x="11061903" y="5943600"/>
            <a:ext cx="906940" cy="685800"/>
          </a:xfrm>
        </p:spPr>
        <p:txBody>
          <a:bodyPr/>
          <a:lstStyle/>
          <a:p>
            <a:pPr marL="0" lvl="0" indent="0" algn="r" rtl="0">
              <a:spcBef>
                <a:spcPts val="0"/>
              </a:spcBef>
              <a:spcAft>
                <a:spcPts val="0"/>
              </a:spcAft>
              <a:buNone/>
            </a:pPr>
            <a:fld id="{00000000-1234-1234-1234-123412341234}" type="slidenum">
              <a:rPr lang="en-US" sz="2400">
                <a:latin typeface="Arial" panose="020B0604020202020204" pitchFamily="34" charset="0"/>
                <a:cs typeface="Arial" panose="020B0604020202020204" pitchFamily="34" charset="0"/>
              </a:rPr>
              <a:t>4</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9832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2A3CB4-0EA8-4604-9E5E-0163DA69650B}"/>
              </a:ext>
            </a:extLst>
          </p:cNvPr>
          <p:cNvSpPr>
            <a:spLocks noGrp="1"/>
          </p:cNvSpPr>
          <p:nvPr>
            <p:ph type="title"/>
          </p:nvPr>
        </p:nvSpPr>
        <p:spPr/>
        <p:txBody>
          <a:bodyPr/>
          <a:lstStyle/>
          <a:p>
            <a:r>
              <a:rPr lang="en-US">
                <a:solidFill>
                  <a:srgbClr val="FFFFFF"/>
                </a:solidFill>
                <a:cs typeface="Arial"/>
              </a:rPr>
              <a:t>Thank you!</a:t>
            </a:r>
            <a:endParaRPr lang="en-US">
              <a:solidFill>
                <a:srgbClr val="FFFFFF"/>
              </a:solidFill>
            </a:endParaRPr>
          </a:p>
        </p:txBody>
      </p:sp>
      <p:sp>
        <p:nvSpPr>
          <p:cNvPr id="3" name="Slide Number Placeholder 2">
            <a:extLst>
              <a:ext uri="{FF2B5EF4-FFF2-40B4-BE49-F238E27FC236}">
                <a16:creationId xmlns:a16="http://schemas.microsoft.com/office/drawing/2014/main" id="{EAD04483-B5F0-4803-A316-8DB32AC83C59}"/>
              </a:ext>
            </a:extLst>
          </p:cNvPr>
          <p:cNvSpPr>
            <a:spLocks noGrp="1"/>
          </p:cNvSpPr>
          <p:nvPr>
            <p:ph type="sldNum" sz="quarter" idx="10"/>
          </p:nvPr>
        </p:nvSpPr>
        <p:spPr/>
        <p:txBody>
          <a:bodyPr/>
          <a:lstStyle/>
          <a:p>
            <a:fld id="{432ED76D-8188-4B28-B316-CD85396F47B0}" type="slidenum">
              <a:rPr lang="en-US" smtClean="0"/>
              <a:pPr/>
              <a:t>40</a:t>
            </a:fld>
            <a:endParaRPr lang="en-US"/>
          </a:p>
        </p:txBody>
      </p:sp>
    </p:spTree>
    <p:extLst>
      <p:ext uri="{BB962C8B-B14F-4D97-AF65-F5344CB8AC3E}">
        <p14:creationId xmlns:p14="http://schemas.microsoft.com/office/powerpoint/2010/main" val="809468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DE38C-A7C5-4211-85D5-4B1989EAC6B0}"/>
              </a:ext>
            </a:extLst>
          </p:cNvPr>
          <p:cNvSpPr>
            <a:spLocks noGrp="1"/>
          </p:cNvSpPr>
          <p:nvPr>
            <p:ph type="title"/>
          </p:nvPr>
        </p:nvSpPr>
        <p:spPr/>
        <p:txBody>
          <a:bodyPr/>
          <a:lstStyle/>
          <a:p>
            <a:r>
              <a:rPr lang="en-US" dirty="0">
                <a:solidFill>
                  <a:schemeClr val="bg1"/>
                </a:solidFill>
              </a:rPr>
              <a:t>Appendix A – Image Text Descriptions</a:t>
            </a:r>
          </a:p>
        </p:txBody>
      </p:sp>
      <p:sp>
        <p:nvSpPr>
          <p:cNvPr id="3" name="Slide Number Placeholder 2">
            <a:extLst>
              <a:ext uri="{FF2B5EF4-FFF2-40B4-BE49-F238E27FC236}">
                <a16:creationId xmlns:a16="http://schemas.microsoft.com/office/drawing/2014/main" id="{04E661AB-CA4B-438B-800D-DE2363A024B5}"/>
              </a:ext>
            </a:extLst>
          </p:cNvPr>
          <p:cNvSpPr>
            <a:spLocks noGrp="1"/>
          </p:cNvSpPr>
          <p:nvPr>
            <p:ph type="sldNum" sz="quarter" idx="10"/>
          </p:nvPr>
        </p:nvSpPr>
        <p:spPr/>
        <p:txBody>
          <a:bodyPr/>
          <a:lstStyle/>
          <a:p>
            <a:fld id="{432ED76D-8188-4B28-B316-CD85396F47B0}" type="slidenum">
              <a:rPr lang="en-US" smtClean="0"/>
              <a:pPr/>
              <a:t>41</a:t>
            </a:fld>
            <a:endParaRPr lang="en-US"/>
          </a:p>
        </p:txBody>
      </p:sp>
    </p:spTree>
    <p:extLst>
      <p:ext uri="{BB962C8B-B14F-4D97-AF65-F5344CB8AC3E}">
        <p14:creationId xmlns:p14="http://schemas.microsoft.com/office/powerpoint/2010/main" val="4109673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AB1D-34BE-4F9C-A9A5-0B24F71C203F}"/>
              </a:ext>
            </a:extLst>
          </p:cNvPr>
          <p:cNvSpPr>
            <a:spLocks noGrp="1"/>
          </p:cNvSpPr>
          <p:nvPr>
            <p:ph type="title"/>
          </p:nvPr>
        </p:nvSpPr>
        <p:spPr/>
        <p:txBody>
          <a:bodyPr/>
          <a:lstStyle/>
          <a:p>
            <a:r>
              <a:rPr lang="en-US" dirty="0">
                <a:solidFill>
                  <a:schemeClr val="bg1"/>
                </a:solidFill>
                <a:cs typeface="Calibri"/>
              </a:rPr>
              <a:t>Long description of what is UPK image</a:t>
            </a:r>
            <a:endParaRPr lang="en-US" dirty="0">
              <a:solidFill>
                <a:schemeClr val="bg1"/>
              </a:solidFill>
            </a:endParaRPr>
          </a:p>
        </p:txBody>
      </p:sp>
      <p:sp>
        <p:nvSpPr>
          <p:cNvPr id="4" name="Content Placeholder 3">
            <a:extLst>
              <a:ext uri="{FF2B5EF4-FFF2-40B4-BE49-F238E27FC236}">
                <a16:creationId xmlns:a16="http://schemas.microsoft.com/office/drawing/2014/main" id="{ADE7CD88-C608-4696-859E-07C2AF2EB9CA}"/>
              </a:ext>
            </a:extLst>
          </p:cNvPr>
          <p:cNvSpPr>
            <a:spLocks noGrp="1"/>
          </p:cNvSpPr>
          <p:nvPr>
            <p:ph idx="1"/>
          </p:nvPr>
        </p:nvSpPr>
        <p:spPr/>
        <p:txBody>
          <a:bodyPr/>
          <a:lstStyle/>
          <a:p>
            <a:pPr marL="0" indent="0">
              <a:buNone/>
            </a:pPr>
            <a:r>
              <a:rPr lang="en-US" dirty="0"/>
              <a:t>A picture of a funnel with UPK at the bottom of the funnel, and five circles inside the funnel at the top of the picture representing Expanded learning, Private Child Care, Transitional Kindergarten, the California State Preschool Program and Head Start. </a:t>
            </a:r>
            <a:r>
              <a:rPr lang="en-US" dirty="0">
                <a:solidFill>
                  <a:schemeClr val="accent4">
                    <a:lumMod val="40000"/>
                    <a:lumOff val="60000"/>
                  </a:schemeClr>
                </a:solidFill>
                <a:hlinkClick r:id="rId2" action="ppaction://hlinksldjump">
                  <a:extLst>
                    <a:ext uri="{A12FA001-AC4F-418D-AE19-62706E023703}">
                      <ahyp:hlinkClr xmlns:ahyp="http://schemas.microsoft.com/office/drawing/2018/hyperlinkcolor" val="tx"/>
                    </a:ext>
                  </a:extLst>
                </a:hlinkClick>
              </a:rPr>
              <a:t>Back to figure</a:t>
            </a:r>
            <a:endParaRPr lang="en-US" dirty="0">
              <a:solidFill>
                <a:schemeClr val="accent4">
                  <a:lumMod val="40000"/>
                  <a:lumOff val="60000"/>
                </a:schemeClr>
              </a:solidFill>
            </a:endParaRPr>
          </a:p>
        </p:txBody>
      </p:sp>
      <p:sp>
        <p:nvSpPr>
          <p:cNvPr id="3" name="Slide Number Placeholder 2">
            <a:extLst>
              <a:ext uri="{FF2B5EF4-FFF2-40B4-BE49-F238E27FC236}">
                <a16:creationId xmlns:a16="http://schemas.microsoft.com/office/drawing/2014/main" id="{EB496DFD-0B05-4884-9E90-D04AB28A24D6}"/>
              </a:ext>
            </a:extLst>
          </p:cNvPr>
          <p:cNvSpPr>
            <a:spLocks noGrp="1"/>
          </p:cNvSpPr>
          <p:nvPr>
            <p:ph type="sldNum" sz="quarter" idx="10"/>
          </p:nvPr>
        </p:nvSpPr>
        <p:spPr/>
        <p:txBody>
          <a:bodyPr/>
          <a:lstStyle/>
          <a:p>
            <a:fld id="{432ED76D-8188-4B28-B316-CD85396F47B0}" type="slidenum">
              <a:rPr lang="en-US" smtClean="0"/>
              <a:pPr/>
              <a:t>42</a:t>
            </a:fld>
            <a:endParaRPr lang="en-US"/>
          </a:p>
        </p:txBody>
      </p:sp>
    </p:spTree>
    <p:extLst>
      <p:ext uri="{BB962C8B-B14F-4D97-AF65-F5344CB8AC3E}">
        <p14:creationId xmlns:p14="http://schemas.microsoft.com/office/powerpoint/2010/main" val="1431187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4122-81BA-401F-B8E6-1AFF0F6869B0}"/>
              </a:ext>
            </a:extLst>
          </p:cNvPr>
          <p:cNvSpPr>
            <a:spLocks noGrp="1"/>
          </p:cNvSpPr>
          <p:nvPr>
            <p:ph type="title"/>
          </p:nvPr>
        </p:nvSpPr>
        <p:spPr/>
        <p:txBody>
          <a:bodyPr/>
          <a:lstStyle/>
          <a:p>
            <a:r>
              <a:rPr lang="en-US" dirty="0">
                <a:solidFill>
                  <a:schemeClr val="tx1"/>
                </a:solidFill>
              </a:rPr>
              <a:t>Long description of timeline graphic</a:t>
            </a:r>
          </a:p>
        </p:txBody>
      </p:sp>
      <p:sp>
        <p:nvSpPr>
          <p:cNvPr id="3" name="Content Placeholder 2">
            <a:extLst>
              <a:ext uri="{FF2B5EF4-FFF2-40B4-BE49-F238E27FC236}">
                <a16:creationId xmlns:a16="http://schemas.microsoft.com/office/drawing/2014/main" id="{932DB40E-ACF2-4E75-A334-A63F87F0E731}"/>
              </a:ext>
            </a:extLst>
          </p:cNvPr>
          <p:cNvSpPr>
            <a:spLocks noGrp="1"/>
          </p:cNvSpPr>
          <p:nvPr>
            <p:ph idx="1"/>
          </p:nvPr>
        </p:nvSpPr>
        <p:spPr/>
        <p:txBody>
          <a:bodyPr/>
          <a:lstStyle/>
          <a:p>
            <a:pPr marL="0" indent="0">
              <a:buNone/>
            </a:pPr>
            <a:r>
              <a:rPr lang="en-US" sz="3000" dirty="0"/>
              <a:t>A graphic of a timeline showing stages from 2022–2023 when contractors must set aside 5% of funded enrollment and initial monitoring and technical assistance begins, to early 2023 when the Management Bulletin is published and the webinar is hosted, to September 2023 when the first annual snap survey is due to the Early Education Division, to 2023–2024 when the set aside increases to 7.5%, to 2024–2025 when the set aside increases to 10% and remains at 10%, to July 2026 when the process for obtaining a waiver for the set aside has been implemented. </a:t>
            </a:r>
            <a:r>
              <a:rPr lang="en-US" sz="3000" dirty="0">
                <a:solidFill>
                  <a:schemeClr val="accent4">
                    <a:lumMod val="40000"/>
                    <a:lumOff val="60000"/>
                  </a:schemeClr>
                </a:solidFill>
                <a:hlinkClick r:id="rId2" action="ppaction://hlinksldjump">
                  <a:extLst>
                    <a:ext uri="{A12FA001-AC4F-418D-AE19-62706E023703}">
                      <ahyp:hlinkClr xmlns:ahyp="http://schemas.microsoft.com/office/drawing/2018/hyperlinkcolor" val="tx"/>
                    </a:ext>
                  </a:extLst>
                </a:hlinkClick>
              </a:rPr>
              <a:t>Back to figure</a:t>
            </a:r>
            <a:endParaRPr lang="en-US" sz="3000" dirty="0">
              <a:solidFill>
                <a:schemeClr val="accent4">
                  <a:lumMod val="40000"/>
                  <a:lumOff val="60000"/>
                </a:schemeClr>
              </a:solidFill>
            </a:endParaRPr>
          </a:p>
        </p:txBody>
      </p:sp>
      <p:sp>
        <p:nvSpPr>
          <p:cNvPr id="4" name="Slide Number Placeholder 3">
            <a:extLst>
              <a:ext uri="{FF2B5EF4-FFF2-40B4-BE49-F238E27FC236}">
                <a16:creationId xmlns:a16="http://schemas.microsoft.com/office/drawing/2014/main" id="{1AC87292-D5F8-429C-B65A-534A90DE9473}"/>
              </a:ext>
            </a:extLst>
          </p:cNvPr>
          <p:cNvSpPr>
            <a:spLocks noGrp="1"/>
          </p:cNvSpPr>
          <p:nvPr>
            <p:ph type="sldNum" sz="quarter" idx="10"/>
          </p:nvPr>
        </p:nvSpPr>
        <p:spPr/>
        <p:txBody>
          <a:bodyPr/>
          <a:lstStyle/>
          <a:p>
            <a:fld id="{432ED76D-8188-4B28-B316-CD85396F47B0}" type="slidenum">
              <a:rPr lang="en-US" smtClean="0"/>
              <a:pPr/>
              <a:t>43</a:t>
            </a:fld>
            <a:endParaRPr lang="en-US"/>
          </a:p>
        </p:txBody>
      </p:sp>
    </p:spTree>
    <p:extLst>
      <p:ext uri="{BB962C8B-B14F-4D97-AF65-F5344CB8AC3E}">
        <p14:creationId xmlns:p14="http://schemas.microsoft.com/office/powerpoint/2010/main" val="2453267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EE56-73BE-C4FD-8915-70130ADAB4E1}"/>
              </a:ext>
            </a:extLst>
          </p:cNvPr>
          <p:cNvSpPr>
            <a:spLocks noGrp="1"/>
          </p:cNvSpPr>
          <p:nvPr>
            <p:ph type="title"/>
          </p:nvPr>
        </p:nvSpPr>
        <p:spPr/>
        <p:txBody>
          <a:bodyPr/>
          <a:lstStyle/>
          <a:p>
            <a:r>
              <a:rPr lang="en-US" dirty="0">
                <a:solidFill>
                  <a:schemeClr val="bg1"/>
                </a:solidFill>
                <a:cs typeface="Arial"/>
              </a:rPr>
              <a:t>Long description of diagram</a:t>
            </a:r>
            <a:endParaRPr lang="en-US" dirty="0">
              <a:solidFill>
                <a:schemeClr val="bg1"/>
              </a:solidFill>
            </a:endParaRPr>
          </a:p>
        </p:txBody>
      </p:sp>
      <p:sp>
        <p:nvSpPr>
          <p:cNvPr id="3" name="Content Placeholder 2">
            <a:extLst>
              <a:ext uri="{FF2B5EF4-FFF2-40B4-BE49-F238E27FC236}">
                <a16:creationId xmlns:a16="http://schemas.microsoft.com/office/drawing/2014/main" id="{E9104CC0-1FF5-E2CD-7ECA-3062F1B2BA3F}"/>
              </a:ext>
            </a:extLst>
          </p:cNvPr>
          <p:cNvSpPr>
            <a:spLocks noGrp="1"/>
          </p:cNvSpPr>
          <p:nvPr>
            <p:ph idx="1"/>
          </p:nvPr>
        </p:nvSpPr>
        <p:spPr>
          <a:xfrm>
            <a:off x="733586" y="1599553"/>
            <a:ext cx="11151031" cy="4409951"/>
          </a:xfrm>
        </p:spPr>
        <p:txBody>
          <a:bodyPr vert="horz" lIns="91440" tIns="45720" rIns="91440" bIns="45720" rtlCol="0" anchor="t">
            <a:noAutofit/>
          </a:bodyPr>
          <a:lstStyle/>
          <a:p>
            <a:pPr marL="0" indent="0">
              <a:buNone/>
            </a:pPr>
            <a:r>
              <a:rPr lang="en-US" sz="2400" dirty="0">
                <a:cs typeface="Arial" panose="020B0604020202020204"/>
              </a:rPr>
              <a:t>The diagram uses a depiction of three shapes with connecting arrows to indicate how to enroll children with exceptional needs based on whether the set aside is filled or not. A diamond with a blue outline in the upper left of the visual contains a question asking if the set aside is filled. It indicates with an arrow leading from the blue diamond to a rectangle with an orange outline beneath it that if the answer is yes, the contractor should look at enrollment priorities to enroll additional children with exceptional needs. It indicates with an arrow leading from the blue diamond to an oval with a green outline to the right that if the answer is no, the contractor should enroll the child with exceptional needs at any income in the set aside, enrolling children with the lowest income first.</a:t>
            </a:r>
            <a:r>
              <a:rPr lang="en-US" sz="2400" dirty="0">
                <a:solidFill>
                  <a:schemeClr val="accent4">
                    <a:lumMod val="40000"/>
                    <a:lumOff val="60000"/>
                  </a:schemeClr>
                </a:solidFill>
                <a:cs typeface="Arial" panose="020B0604020202020204"/>
              </a:rPr>
              <a:t> </a:t>
            </a:r>
            <a:r>
              <a:rPr lang="en-US" sz="2400" dirty="0">
                <a:solidFill>
                  <a:schemeClr val="accent4">
                    <a:lumMod val="40000"/>
                    <a:lumOff val="60000"/>
                  </a:schemeClr>
                </a:solidFill>
                <a:cs typeface="Arial" panose="020B0604020202020204"/>
                <a:hlinkClick r:id="rId3" action="ppaction://hlinksldjump">
                  <a:extLst>
                    <a:ext uri="{A12FA001-AC4F-418D-AE19-62706E023703}">
                      <ahyp:hlinkClr xmlns:ahyp="http://schemas.microsoft.com/office/drawing/2018/hyperlinkcolor" val="tx"/>
                    </a:ext>
                  </a:extLst>
                </a:hlinkClick>
              </a:rPr>
              <a:t>Back to figure.</a:t>
            </a:r>
            <a:endParaRPr lang="en-US" sz="2400" dirty="0">
              <a:solidFill>
                <a:schemeClr val="accent4">
                  <a:lumMod val="40000"/>
                  <a:lumOff val="60000"/>
                </a:schemeClr>
              </a:solidFill>
              <a:hlinkClick r:id="rId4">
                <a:extLst>
                  <a:ext uri="{A12FA001-AC4F-418D-AE19-62706E023703}">
                    <ahyp:hlinkClr xmlns:ahyp="http://schemas.microsoft.com/office/drawing/2018/hyperlinkcolor" val="tx"/>
                  </a:ext>
                </a:extLst>
              </a:hlinkClick>
            </a:endParaRPr>
          </a:p>
        </p:txBody>
      </p:sp>
      <p:sp>
        <p:nvSpPr>
          <p:cNvPr id="4" name="Slide Number Placeholder 3">
            <a:extLst>
              <a:ext uri="{FF2B5EF4-FFF2-40B4-BE49-F238E27FC236}">
                <a16:creationId xmlns:a16="http://schemas.microsoft.com/office/drawing/2014/main" id="{0D714F01-8813-9A14-173A-C7AD03F2842A}"/>
              </a:ext>
            </a:extLst>
          </p:cNvPr>
          <p:cNvSpPr>
            <a:spLocks noGrp="1"/>
          </p:cNvSpPr>
          <p:nvPr>
            <p:ph type="sldNum" sz="quarter" idx="10"/>
          </p:nvPr>
        </p:nvSpPr>
        <p:spPr/>
        <p:txBody>
          <a:bodyPr/>
          <a:lstStyle/>
          <a:p>
            <a:fld id="{432ED76D-8188-4B28-B316-CD85396F47B0}" type="slidenum">
              <a:rPr lang="en-US" smtClean="0"/>
              <a:pPr/>
              <a:t>44</a:t>
            </a:fld>
            <a:endParaRPr lang="en-US"/>
          </a:p>
        </p:txBody>
      </p:sp>
    </p:spTree>
    <p:extLst>
      <p:ext uri="{BB962C8B-B14F-4D97-AF65-F5344CB8AC3E}">
        <p14:creationId xmlns:p14="http://schemas.microsoft.com/office/powerpoint/2010/main" val="4242874509"/>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DB822-1AC6-4963-A507-3EABBAF9186F}"/>
              </a:ext>
            </a:extLst>
          </p:cNvPr>
          <p:cNvSpPr>
            <a:spLocks noGrp="1"/>
          </p:cNvSpPr>
          <p:nvPr>
            <p:ph type="title"/>
          </p:nvPr>
        </p:nvSpPr>
        <p:spPr>
          <a:xfrm>
            <a:off x="127000" y="0"/>
            <a:ext cx="11887200" cy="1325563"/>
          </a:xfrm>
        </p:spPr>
        <p:txBody>
          <a:bodyPr/>
          <a:lstStyle/>
          <a:p>
            <a:r>
              <a:rPr lang="en-US" dirty="0">
                <a:solidFill>
                  <a:schemeClr val="tx1"/>
                </a:solidFill>
              </a:rPr>
              <a:t>Implementation Timeline for Serving </a:t>
            </a:r>
            <a:br>
              <a:rPr lang="en-US" dirty="0">
                <a:solidFill>
                  <a:schemeClr val="tx1"/>
                </a:solidFill>
              </a:rPr>
            </a:br>
            <a:r>
              <a:rPr lang="en-US" dirty="0">
                <a:solidFill>
                  <a:schemeClr val="tx1"/>
                </a:solidFill>
              </a:rPr>
              <a:t>Children with Disabilities</a:t>
            </a:r>
          </a:p>
        </p:txBody>
      </p:sp>
      <p:pic>
        <p:nvPicPr>
          <p:cNvPr id="6" name="Content Placeholder 5" descr="Implementation Timeline for Serving Children with Disabilities. Link to long description immediately follows this image on slide 43. ">
            <a:extLst>
              <a:ext uri="{FF2B5EF4-FFF2-40B4-BE49-F238E27FC236}">
                <a16:creationId xmlns:a16="http://schemas.microsoft.com/office/drawing/2014/main" id="{FAF0BE3E-1C23-400B-82E3-8D1DBEBF0D3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02238" y="1181100"/>
            <a:ext cx="11019862" cy="4587575"/>
          </a:xfrm>
        </p:spPr>
      </p:pic>
      <p:sp>
        <p:nvSpPr>
          <p:cNvPr id="9" name="Content Placeholder 8">
            <a:extLst>
              <a:ext uri="{FF2B5EF4-FFF2-40B4-BE49-F238E27FC236}">
                <a16:creationId xmlns:a16="http://schemas.microsoft.com/office/drawing/2014/main" id="{7ED0A29B-F707-45AC-AD2D-83ED1BDAF5BB}"/>
              </a:ext>
            </a:extLst>
          </p:cNvPr>
          <p:cNvSpPr>
            <a:spLocks noGrp="1"/>
          </p:cNvSpPr>
          <p:nvPr>
            <p:ph sz="half" idx="2"/>
          </p:nvPr>
        </p:nvSpPr>
        <p:spPr>
          <a:xfrm>
            <a:off x="0" y="5810250"/>
            <a:ext cx="5852160" cy="485504"/>
          </a:xfrm>
        </p:spPr>
        <p:txBody>
          <a:bodyPr>
            <a:normAutofit/>
          </a:bodyPr>
          <a:lstStyle/>
          <a:p>
            <a:pPr marL="0" indent="0">
              <a:buNone/>
            </a:pPr>
            <a:r>
              <a:rPr lang="en-US" sz="2400" dirty="0">
                <a:solidFill>
                  <a:schemeClr val="accent4">
                    <a:lumMod val="40000"/>
                    <a:lumOff val="60000"/>
                  </a:schemeClr>
                </a:solidFill>
                <a:hlinkClick r:id="rId4" action="ppaction://hlinksldjump">
                  <a:extLst>
                    <a:ext uri="{A12FA001-AC4F-418D-AE19-62706E023703}">
                      <ahyp:hlinkClr xmlns:ahyp="http://schemas.microsoft.com/office/drawing/2018/hyperlinkcolor" val="tx"/>
                    </a:ext>
                  </a:extLst>
                </a:hlinkClick>
              </a:rPr>
              <a:t>Long description slide 43</a:t>
            </a:r>
            <a:endParaRPr lang="en-US" sz="2400" dirty="0">
              <a:solidFill>
                <a:schemeClr val="accent4">
                  <a:lumMod val="40000"/>
                  <a:lumOff val="60000"/>
                </a:schemeClr>
              </a:solidFill>
            </a:endParaRPr>
          </a:p>
        </p:txBody>
      </p:sp>
      <p:sp>
        <p:nvSpPr>
          <p:cNvPr id="4" name="Slide Number Placeholder 3">
            <a:extLst>
              <a:ext uri="{FF2B5EF4-FFF2-40B4-BE49-F238E27FC236}">
                <a16:creationId xmlns:a16="http://schemas.microsoft.com/office/drawing/2014/main" id="{21006D39-34AD-4E9A-AF9A-154005B3CD54}"/>
              </a:ext>
            </a:extLst>
          </p:cNvPr>
          <p:cNvSpPr>
            <a:spLocks noGrp="1"/>
          </p:cNvSpPr>
          <p:nvPr>
            <p:ph type="sldNum" sz="quarter" idx="10"/>
          </p:nvPr>
        </p:nvSpPr>
        <p:spPr/>
        <p:txBody>
          <a:bodyPr/>
          <a:lstStyle/>
          <a:p>
            <a:fld id="{432ED76D-8188-4B28-B316-CD85396F47B0}" type="slidenum">
              <a:rPr lang="en-US" smtClean="0"/>
              <a:pPr/>
              <a:t>5</a:t>
            </a:fld>
            <a:endParaRPr lang="en-US"/>
          </a:p>
        </p:txBody>
      </p:sp>
    </p:spTree>
    <p:extLst>
      <p:ext uri="{BB962C8B-B14F-4D97-AF65-F5344CB8AC3E}">
        <p14:creationId xmlns:p14="http://schemas.microsoft.com/office/powerpoint/2010/main" val="1737584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06361-C282-0B4B-F58C-615F5E0CAE8F}"/>
              </a:ext>
            </a:extLst>
          </p:cNvPr>
          <p:cNvSpPr>
            <a:spLocks noGrp="1"/>
          </p:cNvSpPr>
          <p:nvPr>
            <p:ph type="title"/>
          </p:nvPr>
        </p:nvSpPr>
        <p:spPr>
          <a:xfrm>
            <a:off x="152400" y="5471"/>
            <a:ext cx="11887200" cy="887152"/>
          </a:xfrm>
        </p:spPr>
        <p:txBody>
          <a:bodyPr/>
          <a:lstStyle/>
          <a:p>
            <a:r>
              <a:rPr lang="en-US">
                <a:solidFill>
                  <a:srgbClr val="FFFFFF"/>
                </a:solidFill>
                <a:cs typeface="Arial"/>
              </a:rPr>
              <a:t>Children with Exceptional Needs</a:t>
            </a:r>
            <a:endParaRPr lang="en-US">
              <a:solidFill>
                <a:srgbClr val="FFFFFF"/>
              </a:solidFill>
            </a:endParaRPr>
          </a:p>
        </p:txBody>
      </p:sp>
      <p:sp>
        <p:nvSpPr>
          <p:cNvPr id="3" name="Content Placeholder 2">
            <a:extLst>
              <a:ext uri="{FF2B5EF4-FFF2-40B4-BE49-F238E27FC236}">
                <a16:creationId xmlns:a16="http://schemas.microsoft.com/office/drawing/2014/main" id="{473A2550-26A5-AED7-AC5C-E8C648A6735C}"/>
              </a:ext>
            </a:extLst>
          </p:cNvPr>
          <p:cNvSpPr>
            <a:spLocks noGrp="1"/>
          </p:cNvSpPr>
          <p:nvPr>
            <p:ph idx="1"/>
          </p:nvPr>
        </p:nvSpPr>
        <p:spPr>
          <a:xfrm>
            <a:off x="152400" y="903281"/>
            <a:ext cx="12217879" cy="5393609"/>
          </a:xfrm>
        </p:spPr>
        <p:txBody>
          <a:bodyPr vert="horz" lIns="91440" tIns="45720" rIns="91440" bIns="45720" rtlCol="0" anchor="t">
            <a:noAutofit/>
          </a:bodyPr>
          <a:lstStyle/>
          <a:p>
            <a:pPr marL="0" indent="0">
              <a:lnSpc>
                <a:spcPct val="100000"/>
              </a:lnSpc>
              <a:spcBef>
                <a:spcPts val="0"/>
              </a:spcBef>
              <a:buNone/>
            </a:pPr>
            <a:r>
              <a:rPr lang="en-US" sz="3000" b="1" dirty="0">
                <a:ea typeface="+mn-lt"/>
                <a:cs typeface="+mn-lt"/>
              </a:rPr>
              <a:t>The Management Bulletin (MB) includes guidance on the following:</a:t>
            </a:r>
            <a:endParaRPr lang="en-US" sz="3000" b="1" dirty="0">
              <a:cs typeface="Arial"/>
            </a:endParaRPr>
          </a:p>
          <a:p>
            <a:pPr marL="514350" indent="-514350">
              <a:lnSpc>
                <a:spcPct val="100000"/>
              </a:lnSpc>
              <a:spcBef>
                <a:spcPts val="0"/>
              </a:spcBef>
              <a:buAutoNum type="arabicPeriod"/>
            </a:pPr>
            <a:r>
              <a:rPr lang="en-US" sz="2800" dirty="0">
                <a:ea typeface="+mn-lt"/>
                <a:cs typeface="+mn-lt"/>
              </a:rPr>
              <a:t>Change to the definition of children with exceptional needs </a:t>
            </a:r>
          </a:p>
          <a:p>
            <a:pPr marL="514350" indent="-514350">
              <a:lnSpc>
                <a:spcPct val="100000"/>
              </a:lnSpc>
              <a:spcBef>
                <a:spcPts val="0"/>
              </a:spcBef>
              <a:buAutoNum type="arabicPeriod"/>
            </a:pPr>
            <a:r>
              <a:rPr lang="en-US" sz="2800" dirty="0">
                <a:ea typeface="+mn-lt"/>
                <a:cs typeface="+mn-lt"/>
              </a:rPr>
              <a:t>New categorical eligibility for children with exceptional needs</a:t>
            </a:r>
          </a:p>
          <a:p>
            <a:pPr marL="514350" indent="-514350">
              <a:lnSpc>
                <a:spcPct val="100000"/>
              </a:lnSpc>
              <a:spcBef>
                <a:spcPts val="0"/>
              </a:spcBef>
              <a:buAutoNum type="arabicPeriod"/>
            </a:pPr>
            <a:r>
              <a:rPr lang="en-US" sz="2800" dirty="0">
                <a:ea typeface="+mn-lt"/>
                <a:cs typeface="+mn-lt"/>
              </a:rPr>
              <a:t>Enrollment set-aside and reserving space for children with exceptional needs</a:t>
            </a:r>
          </a:p>
          <a:p>
            <a:pPr marL="514350" indent="-514350">
              <a:lnSpc>
                <a:spcPct val="100000"/>
              </a:lnSpc>
              <a:spcBef>
                <a:spcPts val="0"/>
              </a:spcBef>
              <a:buAutoNum type="arabicPeriod"/>
            </a:pPr>
            <a:r>
              <a:rPr lang="en-US" sz="2800" dirty="0">
                <a:ea typeface="+mn-lt"/>
                <a:cs typeface="+mn-lt"/>
              </a:rPr>
              <a:t>Prioritizing and enrolling children with exceptional needs</a:t>
            </a:r>
            <a:endParaRPr lang="en-US" dirty="0"/>
          </a:p>
          <a:p>
            <a:pPr marL="514350" indent="-514350">
              <a:lnSpc>
                <a:spcPct val="100000"/>
              </a:lnSpc>
              <a:spcBef>
                <a:spcPts val="0"/>
              </a:spcBef>
              <a:buAutoNum type="arabicPeriod"/>
            </a:pPr>
            <a:r>
              <a:rPr lang="en-US" sz="2800" dirty="0">
                <a:ea typeface="+mn-lt"/>
                <a:cs typeface="+mn-lt"/>
              </a:rPr>
              <a:t>The increased adjustment factor for children with exceptional needs and severe disabilities </a:t>
            </a:r>
          </a:p>
          <a:p>
            <a:pPr marL="514350" indent="-514350">
              <a:lnSpc>
                <a:spcPct val="100000"/>
              </a:lnSpc>
              <a:spcBef>
                <a:spcPts val="0"/>
              </a:spcBef>
              <a:buAutoNum type="arabicPeriod"/>
            </a:pPr>
            <a:r>
              <a:rPr lang="en-US" sz="2800" dirty="0">
                <a:cs typeface="Arial"/>
              </a:rPr>
              <a:t>New data collection requirements for contractors</a:t>
            </a:r>
            <a:endParaRPr lang="en-US" dirty="0"/>
          </a:p>
          <a:p>
            <a:pPr marL="514350" indent="-514350">
              <a:lnSpc>
                <a:spcPct val="100000"/>
              </a:lnSpc>
              <a:spcBef>
                <a:spcPts val="0"/>
              </a:spcBef>
              <a:buAutoNum type="arabicPeriod"/>
            </a:pPr>
            <a:r>
              <a:rPr lang="en-US" sz="2800" dirty="0">
                <a:cs typeface="Arial"/>
              </a:rPr>
              <a:t>Children with exceptional needs being educated in the least restrictive environment (LRE)</a:t>
            </a:r>
          </a:p>
        </p:txBody>
      </p:sp>
      <p:sp>
        <p:nvSpPr>
          <p:cNvPr id="4" name="Slide Number Placeholder 3">
            <a:extLst>
              <a:ext uri="{FF2B5EF4-FFF2-40B4-BE49-F238E27FC236}">
                <a16:creationId xmlns:a16="http://schemas.microsoft.com/office/drawing/2014/main" id="{FD48D307-20C1-D307-8662-C5FD0372CE66}"/>
              </a:ext>
            </a:extLst>
          </p:cNvPr>
          <p:cNvSpPr>
            <a:spLocks noGrp="1"/>
          </p:cNvSpPr>
          <p:nvPr>
            <p:ph type="sldNum" sz="quarter" idx="10"/>
          </p:nvPr>
        </p:nvSpPr>
        <p:spPr/>
        <p:txBody>
          <a:bodyPr/>
          <a:lstStyle/>
          <a:p>
            <a:fld id="{432ED76D-8188-4B28-B316-CD85396F47B0}" type="slidenum">
              <a:rPr lang="en-US" smtClean="0"/>
              <a:pPr/>
              <a:t>6</a:t>
            </a:fld>
            <a:endParaRPr lang="en-US"/>
          </a:p>
        </p:txBody>
      </p:sp>
    </p:spTree>
    <p:extLst>
      <p:ext uri="{BB962C8B-B14F-4D97-AF65-F5344CB8AC3E}">
        <p14:creationId xmlns:p14="http://schemas.microsoft.com/office/powerpoint/2010/main" val="728622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6AB51-A4A0-798C-6C28-4915A219C775}"/>
              </a:ext>
            </a:extLst>
          </p:cNvPr>
          <p:cNvSpPr>
            <a:spLocks noGrp="1"/>
          </p:cNvSpPr>
          <p:nvPr>
            <p:ph type="title"/>
          </p:nvPr>
        </p:nvSpPr>
        <p:spPr>
          <a:xfrm>
            <a:off x="152400" y="-54993"/>
            <a:ext cx="11887200" cy="1325563"/>
          </a:xfrm>
        </p:spPr>
        <p:txBody>
          <a:bodyPr>
            <a:normAutofit/>
          </a:bodyPr>
          <a:lstStyle/>
          <a:p>
            <a:r>
              <a:rPr lang="en-US" sz="4000" dirty="0">
                <a:solidFill>
                  <a:schemeClr val="bg1"/>
                </a:solidFill>
                <a:cs typeface="Arial"/>
              </a:rPr>
              <a:t>Defining Children with Exceptional Needs</a:t>
            </a:r>
          </a:p>
        </p:txBody>
      </p:sp>
      <p:sp>
        <p:nvSpPr>
          <p:cNvPr id="3" name="Content Placeholder 2">
            <a:extLst>
              <a:ext uri="{FF2B5EF4-FFF2-40B4-BE49-F238E27FC236}">
                <a16:creationId xmlns:a16="http://schemas.microsoft.com/office/drawing/2014/main" id="{A6BBF022-1816-0C52-D594-7D76ECE3CBEB}"/>
              </a:ext>
            </a:extLst>
          </p:cNvPr>
          <p:cNvSpPr>
            <a:spLocks noGrp="1"/>
          </p:cNvSpPr>
          <p:nvPr>
            <p:ph idx="1"/>
          </p:nvPr>
        </p:nvSpPr>
        <p:spPr>
          <a:xfrm>
            <a:off x="152400" y="1163848"/>
            <a:ext cx="11887200" cy="4897318"/>
          </a:xfrm>
        </p:spPr>
        <p:txBody>
          <a:bodyPr vert="horz" lIns="91440" tIns="45720" rIns="91440" bIns="45720" rtlCol="0" anchor="t">
            <a:normAutofit lnSpcReduction="10000"/>
          </a:bodyPr>
          <a:lstStyle/>
          <a:p>
            <a:r>
              <a:rPr lang="en-US" dirty="0">
                <a:cs typeface="Arial"/>
              </a:rPr>
              <a:t>From </a:t>
            </a:r>
            <a:r>
              <a:rPr lang="en-US" i="1" dirty="0">
                <a:cs typeface="Arial"/>
              </a:rPr>
              <a:t>Education Code</a:t>
            </a:r>
            <a:r>
              <a:rPr lang="en-US" dirty="0">
                <a:cs typeface="Arial"/>
              </a:rPr>
              <a:t> (</a:t>
            </a:r>
            <a:r>
              <a:rPr lang="en-US" i="1" dirty="0">
                <a:cs typeface="Arial"/>
              </a:rPr>
              <a:t>EC</a:t>
            </a:r>
            <a:r>
              <a:rPr lang="en-US" dirty="0">
                <a:cs typeface="Arial"/>
              </a:rPr>
              <a:t>) Section 8205(h):</a:t>
            </a:r>
          </a:p>
          <a:p>
            <a:pPr lvl="1" algn="just"/>
            <a:r>
              <a:rPr lang="en-US" dirty="0">
                <a:ea typeface="+mn-lt"/>
                <a:cs typeface="+mn-lt"/>
              </a:rPr>
              <a:t>Children with an</a:t>
            </a:r>
            <a:r>
              <a:rPr lang="en-US" b="1" dirty="0">
                <a:ea typeface="+mn-lt"/>
                <a:cs typeface="+mn-lt"/>
              </a:rPr>
              <a:t> active individualized family service plan (IFSP) and receiving early intervention services,</a:t>
            </a:r>
            <a:r>
              <a:rPr lang="en-US" i="1" dirty="0">
                <a:ea typeface="+mn-lt"/>
                <a:cs typeface="+mn-lt"/>
              </a:rPr>
              <a:t> </a:t>
            </a:r>
            <a:r>
              <a:rPr lang="en-US" dirty="0">
                <a:ea typeface="+mn-lt"/>
                <a:cs typeface="+mn-lt"/>
              </a:rPr>
              <a:t>or</a:t>
            </a:r>
          </a:p>
          <a:p>
            <a:pPr lvl="1" algn="just"/>
            <a:r>
              <a:rPr lang="en-US" dirty="0">
                <a:ea typeface="+mn-lt"/>
                <a:cs typeface="+mn-lt"/>
              </a:rPr>
              <a:t>Children with </a:t>
            </a:r>
            <a:r>
              <a:rPr lang="en-US" b="1" dirty="0">
                <a:ea typeface="+mn-lt"/>
                <a:cs typeface="+mn-lt"/>
              </a:rPr>
              <a:t>an active individualized education program (IEP) and receiving early intervention services or appropriate special education</a:t>
            </a:r>
            <a:r>
              <a:rPr lang="en-US" dirty="0">
                <a:ea typeface="+mn-lt"/>
                <a:cs typeface="+mn-lt"/>
              </a:rPr>
              <a:t>.</a:t>
            </a:r>
            <a:endParaRPr lang="en-US" dirty="0">
              <a:cs typeface="Arial"/>
            </a:endParaRPr>
          </a:p>
          <a:p>
            <a:r>
              <a:rPr lang="en-US" b="1" dirty="0">
                <a:ea typeface="+mn-lt"/>
                <a:cs typeface="+mn-lt"/>
              </a:rPr>
              <a:t>Children with Disabilities</a:t>
            </a:r>
          </a:p>
          <a:p>
            <a:pPr lvl="1"/>
            <a:r>
              <a:rPr lang="en-US" dirty="0">
                <a:ea typeface="+mn-lt"/>
                <a:cs typeface="+mn-lt"/>
              </a:rPr>
              <a:t>Children with exceptional needs are also known as children with disabilities</a:t>
            </a:r>
            <a:endParaRPr lang="en-US" dirty="0">
              <a:cs typeface="Arial"/>
            </a:endParaRPr>
          </a:p>
          <a:p>
            <a:pPr lvl="1"/>
            <a:r>
              <a:rPr lang="en-US" dirty="0">
                <a:cs typeface="Arial"/>
              </a:rPr>
              <a:t>The California Department of Education (CDE) encourages contractors to use the term children with disabilities at the local level during implementation</a:t>
            </a:r>
          </a:p>
        </p:txBody>
      </p:sp>
      <p:sp>
        <p:nvSpPr>
          <p:cNvPr id="4" name="Slide Number Placeholder 3">
            <a:extLst>
              <a:ext uri="{FF2B5EF4-FFF2-40B4-BE49-F238E27FC236}">
                <a16:creationId xmlns:a16="http://schemas.microsoft.com/office/drawing/2014/main" id="{45EF0C05-60FB-1260-9A83-93C12041C2B2}"/>
              </a:ext>
            </a:extLst>
          </p:cNvPr>
          <p:cNvSpPr>
            <a:spLocks noGrp="1"/>
          </p:cNvSpPr>
          <p:nvPr>
            <p:ph type="sldNum" sz="quarter" idx="10"/>
          </p:nvPr>
        </p:nvSpPr>
        <p:spPr/>
        <p:txBody>
          <a:bodyPr/>
          <a:lstStyle/>
          <a:p>
            <a:fld id="{432ED76D-8188-4B28-B316-CD85396F47B0}" type="slidenum">
              <a:rPr lang="en-US" smtClean="0"/>
              <a:pPr/>
              <a:t>7</a:t>
            </a:fld>
            <a:endParaRPr lang="en-US"/>
          </a:p>
        </p:txBody>
      </p:sp>
    </p:spTree>
    <p:extLst>
      <p:ext uri="{BB962C8B-B14F-4D97-AF65-F5344CB8AC3E}">
        <p14:creationId xmlns:p14="http://schemas.microsoft.com/office/powerpoint/2010/main" val="4069967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DB2CE-6D6E-3F04-F4FA-6A4A575BD071}"/>
              </a:ext>
            </a:extLst>
          </p:cNvPr>
          <p:cNvSpPr>
            <a:spLocks noGrp="1"/>
          </p:cNvSpPr>
          <p:nvPr>
            <p:ph type="title"/>
          </p:nvPr>
        </p:nvSpPr>
        <p:spPr>
          <a:xfrm>
            <a:off x="0" y="2516"/>
            <a:ext cx="12122727" cy="1325563"/>
          </a:xfrm>
        </p:spPr>
        <p:txBody>
          <a:bodyPr/>
          <a:lstStyle/>
          <a:p>
            <a:r>
              <a:rPr lang="en-US" dirty="0">
                <a:solidFill>
                  <a:srgbClr val="FFFFFF"/>
                </a:solidFill>
                <a:cs typeface="Arial"/>
              </a:rPr>
              <a:t>Documentation Required for </a:t>
            </a:r>
            <a:br>
              <a:rPr lang="en-US" dirty="0">
                <a:solidFill>
                  <a:srgbClr val="FFFFFF"/>
                </a:solidFill>
                <a:cs typeface="Arial"/>
              </a:rPr>
            </a:br>
            <a:r>
              <a:rPr lang="en-US" dirty="0">
                <a:solidFill>
                  <a:srgbClr val="FFFFFF"/>
                </a:solidFill>
                <a:cs typeface="Arial"/>
              </a:rPr>
              <a:t>Children with Exceptional Needs</a:t>
            </a:r>
            <a:endParaRPr lang="en-US" dirty="0">
              <a:solidFill>
                <a:srgbClr val="FFFFFF"/>
              </a:solidFill>
            </a:endParaRPr>
          </a:p>
        </p:txBody>
      </p:sp>
      <p:sp>
        <p:nvSpPr>
          <p:cNvPr id="3" name="Content Placeholder 2">
            <a:extLst>
              <a:ext uri="{FF2B5EF4-FFF2-40B4-BE49-F238E27FC236}">
                <a16:creationId xmlns:a16="http://schemas.microsoft.com/office/drawing/2014/main" id="{FA108647-8C2C-282F-0AA1-22AFD6E2D21A}"/>
              </a:ext>
            </a:extLst>
          </p:cNvPr>
          <p:cNvSpPr>
            <a:spLocks noGrp="1"/>
          </p:cNvSpPr>
          <p:nvPr>
            <p:ph idx="1"/>
          </p:nvPr>
        </p:nvSpPr>
        <p:spPr>
          <a:xfrm>
            <a:off x="152400" y="1241815"/>
            <a:ext cx="11887200" cy="4422866"/>
          </a:xfrm>
        </p:spPr>
        <p:txBody>
          <a:bodyPr vert="horz" lIns="91440" tIns="45720" rIns="91440" bIns="45720" rtlCol="0" anchor="t">
            <a:noAutofit/>
          </a:bodyPr>
          <a:lstStyle/>
          <a:p>
            <a:r>
              <a:rPr lang="en-US" sz="3000" dirty="0">
                <a:cs typeface="Arial"/>
              </a:rPr>
              <a:t>Documentation must be kept in the family data file and should include a copy of the active IFSP or the IEP</a:t>
            </a:r>
          </a:p>
          <a:p>
            <a:pPr lvl="1"/>
            <a:r>
              <a:rPr lang="en-US" dirty="0">
                <a:cs typeface="Arial"/>
              </a:rPr>
              <a:t>Eligibility for the IFSP or IEP</a:t>
            </a:r>
          </a:p>
          <a:p>
            <a:pPr lvl="1"/>
            <a:r>
              <a:rPr lang="en-US" dirty="0">
                <a:cs typeface="Arial"/>
              </a:rPr>
              <a:t>Instructional goals or measurable outcomes</a:t>
            </a:r>
          </a:p>
          <a:p>
            <a:pPr lvl="1"/>
            <a:r>
              <a:rPr lang="en-US" dirty="0">
                <a:cs typeface="Arial"/>
              </a:rPr>
              <a:t>Special education or specific services</a:t>
            </a:r>
          </a:p>
          <a:p>
            <a:pPr lvl="1"/>
            <a:r>
              <a:rPr lang="en-US" dirty="0">
                <a:cs typeface="Arial"/>
              </a:rPr>
              <a:t>Parent consent for services</a:t>
            </a:r>
          </a:p>
          <a:p>
            <a:r>
              <a:rPr lang="en-US" sz="3000" dirty="0">
                <a:cs typeface="Arial"/>
              </a:rPr>
              <a:t>Contractors must develop and implement a written policy to inform families of the family's obligation to provide up-to-date copies of the IFSP or the IEP, as well as any changes to the status of the IFSP or the IEP</a:t>
            </a:r>
          </a:p>
        </p:txBody>
      </p:sp>
      <p:sp>
        <p:nvSpPr>
          <p:cNvPr id="4" name="Slide Number Placeholder 3">
            <a:extLst>
              <a:ext uri="{FF2B5EF4-FFF2-40B4-BE49-F238E27FC236}">
                <a16:creationId xmlns:a16="http://schemas.microsoft.com/office/drawing/2014/main" id="{869C5D3E-EB40-05A8-E005-971726CF549C}"/>
              </a:ext>
            </a:extLst>
          </p:cNvPr>
          <p:cNvSpPr>
            <a:spLocks noGrp="1"/>
          </p:cNvSpPr>
          <p:nvPr>
            <p:ph type="sldNum" sz="quarter" idx="10"/>
          </p:nvPr>
        </p:nvSpPr>
        <p:spPr/>
        <p:txBody>
          <a:bodyPr/>
          <a:lstStyle/>
          <a:p>
            <a:fld id="{432ED76D-8188-4B28-B316-CD85396F47B0}" type="slidenum">
              <a:rPr lang="en-US" smtClean="0"/>
              <a:pPr/>
              <a:t>8</a:t>
            </a:fld>
            <a:endParaRPr lang="en-US"/>
          </a:p>
        </p:txBody>
      </p:sp>
    </p:spTree>
    <p:extLst>
      <p:ext uri="{BB962C8B-B14F-4D97-AF65-F5344CB8AC3E}">
        <p14:creationId xmlns:p14="http://schemas.microsoft.com/office/powerpoint/2010/main" val="4278266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06361-C282-0B4B-F58C-615F5E0CAE8F}"/>
              </a:ext>
            </a:extLst>
          </p:cNvPr>
          <p:cNvSpPr>
            <a:spLocks noGrp="1"/>
          </p:cNvSpPr>
          <p:nvPr>
            <p:ph type="title"/>
          </p:nvPr>
        </p:nvSpPr>
        <p:spPr>
          <a:xfrm>
            <a:off x="152400" y="5471"/>
            <a:ext cx="11887200" cy="945505"/>
          </a:xfrm>
        </p:spPr>
        <p:txBody>
          <a:bodyPr>
            <a:normAutofit/>
          </a:bodyPr>
          <a:lstStyle/>
          <a:p>
            <a:r>
              <a:rPr lang="en-US">
                <a:solidFill>
                  <a:srgbClr val="FFFFFF"/>
                </a:solidFill>
                <a:cs typeface="Arial"/>
              </a:rPr>
              <a:t>Transitioning from an IFSP to an IEP</a:t>
            </a:r>
            <a:endParaRPr lang="en-US">
              <a:solidFill>
                <a:srgbClr val="FFFFFF"/>
              </a:solidFill>
            </a:endParaRPr>
          </a:p>
        </p:txBody>
      </p:sp>
      <p:sp>
        <p:nvSpPr>
          <p:cNvPr id="3" name="Content Placeholder 2">
            <a:extLst>
              <a:ext uri="{FF2B5EF4-FFF2-40B4-BE49-F238E27FC236}">
                <a16:creationId xmlns:a16="http://schemas.microsoft.com/office/drawing/2014/main" id="{473A2550-26A5-AED7-AC5C-E8C648A6735C}"/>
              </a:ext>
            </a:extLst>
          </p:cNvPr>
          <p:cNvSpPr>
            <a:spLocks noGrp="1"/>
          </p:cNvSpPr>
          <p:nvPr>
            <p:ph idx="1"/>
          </p:nvPr>
        </p:nvSpPr>
        <p:spPr>
          <a:xfrm>
            <a:off x="93518" y="899021"/>
            <a:ext cx="11887200" cy="5340096"/>
          </a:xfrm>
        </p:spPr>
        <p:txBody>
          <a:bodyPr vert="horz" lIns="91440" tIns="45720" rIns="91440" bIns="45720" rtlCol="0" anchor="t">
            <a:noAutofit/>
          </a:bodyPr>
          <a:lstStyle/>
          <a:p>
            <a:r>
              <a:rPr lang="en-US" sz="2800" dirty="0">
                <a:cs typeface="Arial"/>
              </a:rPr>
              <a:t>A child with an IFSP undergoing an assessment continues to </a:t>
            </a:r>
            <a:r>
              <a:rPr lang="en-US" sz="2800" b="1" dirty="0">
                <a:cs typeface="Arial"/>
              </a:rPr>
              <a:t>count toward the set aside and can receive the adjustment factor until the </a:t>
            </a:r>
            <a:r>
              <a:rPr lang="en-US" sz="2800" dirty="0">
                <a:cs typeface="Arial"/>
              </a:rPr>
              <a:t>determination is made whether the child is eligible for an IEP</a:t>
            </a:r>
            <a:endParaRPr lang="en-US" sz="2800" b="1" dirty="0">
              <a:ea typeface="+mn-lt"/>
              <a:cs typeface="+mn-lt"/>
            </a:endParaRPr>
          </a:p>
          <a:p>
            <a:pPr lvl="1"/>
            <a:r>
              <a:rPr lang="en-US" sz="2600" dirty="0">
                <a:cs typeface="Arial"/>
              </a:rPr>
              <a:t>If the child qualifies for an IEP, and the parent consents to services, the child continues to count towards the set aside and receive the adjustment factor</a:t>
            </a:r>
          </a:p>
          <a:p>
            <a:pPr lvl="1"/>
            <a:r>
              <a:rPr lang="en-US" sz="2600" dirty="0">
                <a:cs typeface="Arial"/>
              </a:rPr>
              <a:t>If the child qualifies for an IEP, but the parent does not consent to services, the child no longer counts toward the set aside and may not receive the adjustment factor</a:t>
            </a:r>
          </a:p>
          <a:p>
            <a:pPr lvl="1"/>
            <a:r>
              <a:rPr lang="en-US" sz="2600" dirty="0">
                <a:cs typeface="Arial"/>
              </a:rPr>
              <a:t>If the child does not qualify for an IEP or is determined eligible for an Individual Program Plan (IPP), the child no longer counts toward the set aside and may not receive the adjustment factor</a:t>
            </a:r>
          </a:p>
        </p:txBody>
      </p:sp>
      <p:sp>
        <p:nvSpPr>
          <p:cNvPr id="4" name="Slide Number Placeholder 3">
            <a:extLst>
              <a:ext uri="{FF2B5EF4-FFF2-40B4-BE49-F238E27FC236}">
                <a16:creationId xmlns:a16="http://schemas.microsoft.com/office/drawing/2014/main" id="{FD48D307-20C1-D307-8662-C5FD0372CE66}"/>
              </a:ext>
            </a:extLst>
          </p:cNvPr>
          <p:cNvSpPr>
            <a:spLocks noGrp="1"/>
          </p:cNvSpPr>
          <p:nvPr>
            <p:ph type="sldNum" sz="quarter" idx="10"/>
          </p:nvPr>
        </p:nvSpPr>
        <p:spPr/>
        <p:txBody>
          <a:bodyPr/>
          <a:lstStyle/>
          <a:p>
            <a:fld id="{432ED76D-8188-4B28-B316-CD85396F47B0}" type="slidenum">
              <a:rPr lang="en-US" smtClean="0"/>
              <a:pPr/>
              <a:t>9</a:t>
            </a:fld>
            <a:endParaRPr lang="en-US"/>
          </a:p>
        </p:txBody>
      </p:sp>
    </p:spTree>
    <p:extLst>
      <p:ext uri="{BB962C8B-B14F-4D97-AF65-F5344CB8AC3E}">
        <p14:creationId xmlns:p14="http://schemas.microsoft.com/office/powerpoint/2010/main" val="2548315004"/>
      </p:ext>
    </p:extLst>
  </p:cSld>
  <p:clrMapOvr>
    <a:masterClrMapping/>
  </p:clrMapOvr>
</p:sld>
</file>

<file path=ppt/theme/theme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8">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3512</Words>
  <Application>Microsoft Office PowerPoint</Application>
  <PresentationFormat>Widescreen</PresentationFormat>
  <Paragraphs>290</Paragraphs>
  <Slides>44</Slides>
  <Notes>40</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44</vt:i4>
      </vt:variant>
    </vt:vector>
  </HeadingPairs>
  <TitlesOfParts>
    <vt:vector size="64" baseType="lpstr">
      <vt:lpstr>Arial</vt:lpstr>
      <vt:lpstr>Arial,Sans-Serif</vt:lpstr>
      <vt:lpstr>Calibri</vt:lpstr>
      <vt:lpstr>Cambria</vt:lpstr>
      <vt:lpstr>Courier New</vt:lpstr>
      <vt:lpstr>DM Sans</vt:lpstr>
      <vt:lpstr>Noto Sans Symbols</vt:lpstr>
      <vt:lpstr>Wingdings</vt:lpstr>
      <vt:lpstr>CDE Set 1</vt:lpstr>
      <vt:lpstr>CDE Set 2</vt:lpstr>
      <vt:lpstr>CDE Set 3</vt:lpstr>
      <vt:lpstr>CDE Set 4</vt:lpstr>
      <vt:lpstr>CDE Set 5</vt:lpstr>
      <vt:lpstr>CDE Set 6</vt:lpstr>
      <vt:lpstr>CDE Set 7</vt:lpstr>
      <vt:lpstr>CDE Set 8</vt:lpstr>
      <vt:lpstr>CDE Set 1</vt:lpstr>
      <vt:lpstr>CDE Set 1</vt:lpstr>
      <vt:lpstr>CDE Set 2</vt:lpstr>
      <vt:lpstr>CDE Set 1</vt:lpstr>
      <vt:lpstr>Serving Children with Disabilities (Exceptional Needs) in California State Preschool Program (CSPP)</vt:lpstr>
      <vt:lpstr>Welcome and Introductions</vt:lpstr>
      <vt:lpstr>A Holistic Approach for California's Schools</vt:lpstr>
      <vt:lpstr>What is Universal PreKindergarten (UPK)?</vt:lpstr>
      <vt:lpstr>Implementation Timeline for Serving  Children with Disabilities</vt:lpstr>
      <vt:lpstr>Children with Exceptional Needs</vt:lpstr>
      <vt:lpstr>Defining Children with Exceptional Needs</vt:lpstr>
      <vt:lpstr>Documentation Required for  Children with Exceptional Needs</vt:lpstr>
      <vt:lpstr>Transitioning from an IFSP to an IEP</vt:lpstr>
      <vt:lpstr>Counting Children Towards the Set Aside and Receiving the Adjustment Factor</vt:lpstr>
      <vt:lpstr>Children with Exceptional Needs as  an Eligibility Category for CSPP</vt:lpstr>
      <vt:lpstr>Family Fees for Children with Exceptional Needs Enrolled in Full-day CSPP (1)</vt:lpstr>
      <vt:lpstr>Family Fees for Children with Exceptional Needs Enrolled in Full-day CSPP (2) </vt:lpstr>
      <vt:lpstr>24-Month Eligibility </vt:lpstr>
      <vt:lpstr>Set Aside Reserved for Children with Exceptional Needs (1)</vt:lpstr>
      <vt:lpstr>Set Aside Reserved for Children with Exceptional Needs (2)</vt:lpstr>
      <vt:lpstr>CSPP Enrollment for Children with Exceptional Needs</vt:lpstr>
      <vt:lpstr>Enrollment Priorities for  Children with Exceptional Needs</vt:lpstr>
      <vt:lpstr>Monitoring and Technical Assistance</vt:lpstr>
      <vt:lpstr>Creating Inclusive Classrooms and  Providing the Least Restrictive Environment</vt:lpstr>
      <vt:lpstr>CSPP Staff on IFSP and IEP Teams</vt:lpstr>
      <vt:lpstr>Enrollment, Attendance, and Fiscal Report Updates</vt:lpstr>
      <vt:lpstr>Calculating the Set Aside </vt:lpstr>
      <vt:lpstr>Determining the Number of Children Associated with the Set Aside Requirement </vt:lpstr>
      <vt:lpstr>Reimbursement for the Required Set Aside </vt:lpstr>
      <vt:lpstr>Service-Level Exemption Credit Calculation Examples</vt:lpstr>
      <vt:lpstr>Monitoring Set Aside Earnings </vt:lpstr>
      <vt:lpstr>Updates to 801A Reporting</vt:lpstr>
      <vt:lpstr>Reporting Children with an IEP in 801A</vt:lpstr>
      <vt:lpstr>Collecting Data on  Children with Exceptional Needs</vt:lpstr>
      <vt:lpstr>Upcoming Snap Survey</vt:lpstr>
      <vt:lpstr>Exceptional Needs Information Snap Survey Questions (1)</vt:lpstr>
      <vt:lpstr>Snap Survey Questions (2)</vt:lpstr>
      <vt:lpstr>Snap Survey Questions (3)</vt:lpstr>
      <vt:lpstr>Snap Survey Questions (4)</vt:lpstr>
      <vt:lpstr>Upcoming Interest Holder Feedback Sessions</vt:lpstr>
      <vt:lpstr>Resources (1)</vt:lpstr>
      <vt:lpstr>Resources (2)</vt:lpstr>
      <vt:lpstr>Questions</vt:lpstr>
      <vt:lpstr>Thank you!</vt:lpstr>
      <vt:lpstr>Appendix A – Image Text Descriptions</vt:lpstr>
      <vt:lpstr>Long description of what is UPK image</vt:lpstr>
      <vt:lpstr>Long description of timeline graphic</vt:lpstr>
      <vt:lpstr>Long description of diagram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Children with Exceptional Needs - Resources (CA Dept of Education)</dc:title>
  <dc:subject>Serving Children with Disabilities in California State Preschool Program PowerPoint presentation.</dc:subject>
  <dc:creator/>
  <cp:lastModifiedBy/>
  <cp:revision>1</cp:revision>
  <dcterms:created xsi:type="dcterms:W3CDTF">2023-02-13T21:39:10Z</dcterms:created>
  <dcterms:modified xsi:type="dcterms:W3CDTF">2023-02-16T01:24:03Z</dcterms:modified>
</cp:coreProperties>
</file>