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ty Colvin" initials="PC" lastIdx="1" clrIdx="0">
    <p:extLst>
      <p:ext uri="{19B8F6BF-5375-455C-9EA6-DF929625EA0E}">
        <p15:presenceInfo xmlns:p15="http://schemas.microsoft.com/office/powerpoint/2012/main" userId="S-1-5-21-2608872058-1432505909-2668327341-48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8B6F"/>
    <a:srgbClr val="F9D998"/>
    <a:srgbClr val="0C4A6D"/>
    <a:srgbClr val="F0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0"/>
    <p:restoredTop sz="93629" autoAdjust="0"/>
  </p:normalViewPr>
  <p:slideViewPr>
    <p:cSldViewPr snapToGrid="0" snapToObjects="1">
      <p:cViewPr varScale="1">
        <p:scale>
          <a:sx n="58" d="100"/>
          <a:sy n="58" d="100"/>
        </p:scale>
        <p:origin x="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2285-3A16-4243-8270-69D03DB0D970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FB341-1019-E14C-8A92-767F92368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00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6AAE075-31A5-4410-AC9D-959234891017}"/>
              </a:ext>
            </a:extLst>
          </p:cNvPr>
          <p:cNvGrpSpPr/>
          <p:nvPr userDrawn="1"/>
        </p:nvGrpSpPr>
        <p:grpSpPr>
          <a:xfrm>
            <a:off x="0" y="513684"/>
            <a:ext cx="12192000" cy="6183974"/>
            <a:chOff x="0" y="513684"/>
            <a:chExt cx="12192000" cy="618397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64B9DA5-0D34-4092-AE07-1890E9DA9DD5}"/>
                </a:ext>
              </a:extLst>
            </p:cNvPr>
            <p:cNvGrpSpPr/>
            <p:nvPr/>
          </p:nvGrpSpPr>
          <p:grpSpPr>
            <a:xfrm>
              <a:off x="0" y="513684"/>
              <a:ext cx="12192000" cy="6183974"/>
              <a:chOff x="0" y="513684"/>
              <a:chExt cx="12192000" cy="6183974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DCBC22C-B062-47A1-8CFA-A78D374CE5B6}"/>
                  </a:ext>
                </a:extLst>
              </p:cNvPr>
              <p:cNvGrpSpPr/>
              <p:nvPr userDrawn="1"/>
            </p:nvGrpSpPr>
            <p:grpSpPr>
              <a:xfrm>
                <a:off x="0" y="1265026"/>
                <a:ext cx="12192000" cy="5432632"/>
                <a:chOff x="0" y="1265026"/>
                <a:chExt cx="12192000" cy="5432632"/>
              </a:xfrm>
            </p:grpSpPr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7014E718-0EB8-46F9-81CB-7C1F8338F74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" y="1265026"/>
                  <a:ext cx="12191999" cy="4646097"/>
                </a:xfrm>
                <a:prstGeom prst="rect">
                  <a:avLst/>
                </a:prstGeom>
                <a:solidFill>
                  <a:srgbClr val="0C4A6D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71E0F2D-A219-4718-9EE5-0B76DCBCFC83}"/>
                    </a:ext>
                  </a:extLst>
                </p:cNvPr>
                <p:cNvSpPr txBox="1"/>
                <p:nvPr userDrawn="1"/>
              </p:nvSpPr>
              <p:spPr>
                <a:xfrm>
                  <a:off x="0" y="6266771"/>
                  <a:ext cx="12191999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dirty="0">
                      <a:solidFill>
                        <a:srgbClr val="0C4A6D"/>
                      </a:solidFill>
                      <a:latin typeface="Futura" panose="020B0602020204020303" pitchFamily="34" charset="-79"/>
                    </a:rPr>
                    <a:t>CALIFORNIA DEPARTMENT OF EDUCATION</a:t>
                  </a:r>
                </a:p>
                <a:p>
                  <a:pPr algn="ctr"/>
                  <a:r>
                    <a:rPr lang="en-US" sz="1100" dirty="0">
                      <a:solidFill>
                        <a:srgbClr val="0C4A6D"/>
                      </a:solidFill>
                      <a:latin typeface="Futura" panose="020B0602020204020303" pitchFamily="34" charset="-79"/>
                    </a:rPr>
                    <a:t>Tony Thurmond, State Superintendent of Public Instruction</a:t>
                  </a:r>
                </a:p>
              </p:txBody>
            </p:sp>
          </p:grpSp>
          <p:pic>
            <p:nvPicPr>
              <p:cNvPr id="16" name="Picture 15" descr="A close up of a sign&#10;&#10;Description automatically generated">
                <a:extLst>
                  <a:ext uri="{FF2B5EF4-FFF2-40B4-BE49-F238E27FC236}">
                    <a16:creationId xmlns:a16="http://schemas.microsoft.com/office/drawing/2014/main" id="{0BB8647C-FB86-4D81-8296-1F807E10E5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76653" y="513684"/>
                <a:ext cx="1638692" cy="1655762"/>
              </a:xfrm>
              <a:prstGeom prst="rect">
                <a:avLst/>
              </a:prstGeom>
            </p:spPr>
          </p:pic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C97EE4-C9DC-4069-B555-66DD20E2BFCB}"/>
                </a:ext>
              </a:extLst>
            </p:cNvPr>
            <p:cNvSpPr>
              <a:spLocks/>
            </p:cNvSpPr>
            <p:nvPr/>
          </p:nvSpPr>
          <p:spPr>
            <a:xfrm>
              <a:off x="0" y="5881815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E875E5C-702F-8947-A9AA-DFEE361CD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1522"/>
            <a:ext cx="9144000" cy="1887146"/>
          </a:xfrm>
        </p:spPr>
        <p:txBody>
          <a:bodyPr anchor="ctr"/>
          <a:lstStyle>
            <a:lvl1pPr algn="ctr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FC8270D-98E1-461D-8191-6C2F743C9E5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0" y="4258668"/>
            <a:ext cx="9144000" cy="1805582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defRPr sz="1800"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324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2F96-8561-BA4C-9506-D210486CB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6AE47E-D0F8-9648-9F21-0BE363C2C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AF0B5-7131-5242-BA8C-764624D4F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88692-BB41-CC46-BCE6-2E1782FAF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E29E3-CDEE-C042-AD4E-4FC9B2F4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5E126-2A75-B54B-A37B-9E50EC10A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4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CD662-BAEC-EC4E-804D-80D5FBFFC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793D7-DC9E-A646-B96D-24FD9064B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59CCD-AA45-FB42-B602-AD7C8D9DA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F6043-EA7C-8548-B813-FF88E3AC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F321C-9068-BB4D-8BAE-B35A405F2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1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706D79-794B-C843-8CB0-95084B008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DDCF01-EDDD-4644-8979-8765391F2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102F7-D8D1-5C45-8420-EC5D2008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185C5-BC0F-FC4C-8564-B6CA87D9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152CD-3863-AC4A-A5D2-41CCBDB7D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7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CAAF5FD3-8282-468A-8CCC-EA37F0EF25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1293A5-2B9E-7041-BBF9-AB8E74A6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 anchor="b"/>
          <a:lstStyle>
            <a:lvl1pPr algn="ctr">
              <a:lnSpc>
                <a:spcPct val="100000"/>
              </a:lnSpc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2E5C0-FFD7-E34D-8479-2C43F7833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64E9D-0006-494A-80E6-C1A1B567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C6127-365A-DE48-A56E-55170256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93E62-C00C-5442-8812-21F32636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CAAF5FD3-8282-468A-8CCC-EA37F0EF25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1293A5-2B9E-7041-BBF9-AB8E74A6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 anchor="b"/>
          <a:lstStyle>
            <a:lvl1pPr algn="ctr">
              <a:lnSpc>
                <a:spcPct val="100000"/>
              </a:lnSpc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2E5C0-FFD7-E34D-8479-2C43F7833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64E9D-0006-494A-80E6-C1A1B567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C6127-365A-DE48-A56E-55170256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93E62-C00C-5442-8812-21F32636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886869-02AA-42DE-8304-6BF66A6ED110}"/>
              </a:ext>
            </a:extLst>
          </p:cNvPr>
          <p:cNvSpPr/>
          <p:nvPr userDrawn="1"/>
        </p:nvSpPr>
        <p:spPr>
          <a:xfrm>
            <a:off x="0" y="0"/>
            <a:ext cx="341870" cy="6858000"/>
          </a:xfrm>
          <a:prstGeom prst="rect">
            <a:avLst/>
          </a:prstGeom>
          <a:solidFill>
            <a:srgbClr val="ED8B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2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943E-2712-9D40-B184-84FC81E08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B8793-3BD4-AD49-8607-D81F182D0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DA77F-A91F-E74A-B955-8823D571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67434-A85E-7548-B20B-C5361DA5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B964C-F28E-0E4C-8DB5-A5215114A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4A63-92AA-5947-B546-67B57E47B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E167F-3347-A347-B418-D66FF071F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BF8911-8F5A-7F4F-8E72-8C88CF7C5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185F2-347D-9744-A1EC-844730357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337D6-0309-D04E-952A-33BBEBF9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862BB-19E3-2141-B264-48A17C84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4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7C7C2-5AAE-C846-95C9-A16357A93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28DC4-D40D-6745-B011-DED3BD295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DF468-533C-3E46-A165-EE03817F2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C06D61-CCCA-D640-A578-49F65410AC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F7A42D-6A22-FB40-822D-F1C4ED806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4E3D5F-410A-7548-B9FC-21F632D4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91841-20F8-B94C-B804-9298EC0E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519D4E-1442-5D42-A2B4-3B090274B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0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E077D-2647-A24F-8FF2-3DD199BE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81B7D-C12C-394B-BBE2-6ADBE38D2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9818E-681E-9D43-A9EE-224FE4F0B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03ED3-95DF-684F-B891-BE500391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1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3D9617-E628-4C40-8388-A8FB8CDDE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6F80-31FE-C441-B6EA-38587096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BFE72-B348-2447-83D4-6CE9E1DF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4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101E5-8C3B-FD47-B50C-21A0302C1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A3212-F0E3-6C4B-AFCE-3F482D922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916983-72A1-6E47-8248-210AB2FB3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01A85-C642-1341-9B2C-65842DAE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467D9-CADA-5B4F-B206-A84C2DAD9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53B6F-6C49-9F4B-9A02-673804020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4586-6F43-814A-82AB-457BDF3B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0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CCA1F4-A510-1D43-A625-E740736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5D57C-0701-7240-A583-8E6D29326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B811E-7450-5645-8B56-B04154E21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CFFA-FA6D-1743-897F-595297EA9DEA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40815-6272-DF42-864F-F68310020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F966A-4356-C240-9D6A-E43F1057C6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94586-6F43-814A-82AB-457BDF3B25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8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1963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6363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290763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ca.gov/fg/cr/arpact.as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ca.gov/be/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ca.gov/sp/hs/cy/homelesslistserv.asp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sp/hs/documents/ehcyliaisonlist.xlsx" TargetMode="External"/><Relationship Id="rId2" Type="http://schemas.openxmlformats.org/officeDocument/2006/relationships/hyperlink" Target="https://www.cde.ca.gov/sp/hs/cy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1E69-1D1A-4A9A-AD58-0AFF4045B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1522"/>
            <a:ext cx="9144000" cy="1721893"/>
          </a:xfrm>
        </p:spPr>
        <p:txBody>
          <a:bodyPr>
            <a:noAutofit/>
          </a:bodyPr>
          <a:lstStyle/>
          <a:p>
            <a:r>
              <a:rPr lang="en-US" sz="4000" b="1" dirty="0"/>
              <a:t>Eliciting Stakeholder Input on California’s American Rescue Plan Act ESSER III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1E67D-8186-4045-B696-B06E98AD53D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05080" y="4093415"/>
            <a:ext cx="10796530" cy="1805582"/>
          </a:xfrm>
        </p:spPr>
        <p:txBody>
          <a:bodyPr>
            <a:noAutofit/>
          </a:bodyPr>
          <a:lstStyle/>
          <a:p>
            <a:r>
              <a:rPr lang="en-US" sz="2400" dirty="0"/>
              <a:t>Lindsay Tornatore, Director, Student Achievement and Support Division, CDE</a:t>
            </a:r>
          </a:p>
          <a:p>
            <a:r>
              <a:rPr lang="en-US" sz="2400" dirty="0"/>
              <a:t>Mindi Parsons, Administrator, Student Achievement and Support Division, Integrated Student Support and Programs Office, CDE</a:t>
            </a:r>
          </a:p>
          <a:p>
            <a:r>
              <a:rPr lang="en-US" sz="2400" dirty="0"/>
              <a:t>Joseph Saenz, Federal Policy Liaison, CDE</a:t>
            </a:r>
          </a:p>
        </p:txBody>
      </p:sp>
    </p:spTree>
    <p:extLst>
      <p:ext uri="{BB962C8B-B14F-4D97-AF65-F5344CB8AC3E}">
        <p14:creationId xmlns:p14="http://schemas.microsoft.com/office/powerpoint/2010/main" val="2319003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0387-0ADB-4C90-AA3D-0C4B8820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Homeless Children and Youth Funds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4244D-5947-4D5A-8BCC-086065AD1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ARP Homeless I Funds can also be used to:</a:t>
            </a:r>
          </a:p>
          <a:p>
            <a:r>
              <a:rPr lang="en-US" dirty="0"/>
              <a:t>Provide in-person instruction</a:t>
            </a:r>
          </a:p>
          <a:p>
            <a:r>
              <a:rPr lang="en-US" dirty="0"/>
              <a:t>Offer enrichment programs, including spring and summer learning</a:t>
            </a:r>
          </a:p>
          <a:p>
            <a:r>
              <a:rPr lang="en-US" dirty="0"/>
              <a:t>Award contracts to community-based organizations to identify and provide wraparound services to historically under-identified populations</a:t>
            </a:r>
          </a:p>
        </p:txBody>
      </p:sp>
    </p:spTree>
    <p:extLst>
      <p:ext uri="{BB962C8B-B14F-4D97-AF65-F5344CB8AC3E}">
        <p14:creationId xmlns:p14="http://schemas.microsoft.com/office/powerpoint/2010/main" val="386157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654E0-8D98-403A-91A8-F4E855FD0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Homeless Children and Youth Funds: SEA Plan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36FD4-B91A-4BF6-AE21-64C1E838D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ARP-HCY funds require SEAs to submit a plan explaining how the SEA will use the funds to do the following (summary of requirements):</a:t>
            </a:r>
          </a:p>
          <a:p>
            <a:pPr lvl="1"/>
            <a:r>
              <a:rPr lang="en-US" dirty="0"/>
              <a:t>Provide </a:t>
            </a:r>
            <a:r>
              <a:rPr lang="en-US" b="1" dirty="0"/>
              <a:t>training, technical assistance, capacity building, and engagement </a:t>
            </a:r>
            <a:r>
              <a:rPr lang="en-US" dirty="0"/>
              <a:t>at the State and LEA levels;</a:t>
            </a:r>
          </a:p>
          <a:p>
            <a:pPr lvl="1"/>
            <a:r>
              <a:rPr lang="en-US" b="1" dirty="0"/>
              <a:t>Support LEAs to increase access to summer programs and wrap-around services</a:t>
            </a:r>
            <a:r>
              <a:rPr lang="en-US" dirty="0"/>
              <a:t>, especially LEAs who have not received an EHCY subgrant in the past to ensure these LEAs are well-prepared to utilize the funds provided in ARP Homeless II;</a:t>
            </a:r>
          </a:p>
        </p:txBody>
      </p:sp>
    </p:spTree>
    <p:extLst>
      <p:ext uri="{BB962C8B-B14F-4D97-AF65-F5344CB8AC3E}">
        <p14:creationId xmlns:p14="http://schemas.microsoft.com/office/powerpoint/2010/main" val="4113618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BFD0E-7668-49B1-9AC9-721461860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ARP Homeless Children and Youth Funds: SEA Plan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B9E3C-F315-4221-87ED-E1D9618FA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State-level activities funds to </a:t>
            </a:r>
            <a:r>
              <a:rPr lang="en-US" b="1" dirty="0"/>
              <a:t>award subgrants or contracts to community-based organizations in historically underserved populations </a:t>
            </a:r>
            <a:r>
              <a:rPr lang="en-US" dirty="0"/>
              <a:t>and connect them to educationally-related support and wraparound services; and</a:t>
            </a:r>
          </a:p>
          <a:p>
            <a:r>
              <a:rPr lang="en-US" dirty="0"/>
              <a:t>Encourage LEAs to award contracts to community-based organizations to help </a:t>
            </a:r>
            <a:r>
              <a:rPr lang="en-US" b="1" dirty="0"/>
              <a:t>identify and support historically underserved populations experiencing homelessness</a:t>
            </a:r>
          </a:p>
        </p:txBody>
      </p:sp>
    </p:spTree>
    <p:extLst>
      <p:ext uri="{BB962C8B-B14F-4D97-AF65-F5344CB8AC3E}">
        <p14:creationId xmlns:p14="http://schemas.microsoft.com/office/powerpoint/2010/main" val="2706063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A0DF-1CD4-4177-A79A-A27C59B61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Elementary and Secondary School Emergency Relief III Fund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07E5-B0A6-4E21-B263-AFF3F844B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Enacted on March 11, 2021 through the ARP Act of 2021</a:t>
            </a:r>
          </a:p>
          <a:p>
            <a:r>
              <a:rPr lang="en-US" dirty="0"/>
              <a:t>Nearly $122 billion ESSER III:</a:t>
            </a:r>
          </a:p>
          <a:p>
            <a:pPr lvl="1"/>
            <a:r>
              <a:rPr lang="en-US" dirty="0"/>
              <a:t>California allocation = $15,068,884,546 (90 percent to LEAs = $13,561,996,091)</a:t>
            </a:r>
          </a:p>
          <a:p>
            <a:pPr lvl="1"/>
            <a:r>
              <a:rPr lang="en-US" dirty="0"/>
              <a:t>This does not include the HCY Fund Grant</a:t>
            </a:r>
          </a:p>
        </p:txBody>
      </p:sp>
    </p:spTree>
    <p:extLst>
      <p:ext uri="{BB962C8B-B14F-4D97-AF65-F5344CB8AC3E}">
        <p14:creationId xmlns:p14="http://schemas.microsoft.com/office/powerpoint/2010/main" val="958535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D6A2-3EEF-4D13-9851-E731FF60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Elementary and Secondary School Emergency Relief III Fund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FE8A1-01BD-4BCD-964B-0B7198343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LEAs will be required to submit plans for Safe Return to In-Person Instruction and Continuity of Services Plan and Expenditure Plan</a:t>
            </a:r>
          </a:p>
          <a:p>
            <a:pPr lvl="1"/>
            <a:r>
              <a:rPr lang="en-US" dirty="0"/>
              <a:t>Both plans require stakeholder input and public comment</a:t>
            </a:r>
          </a:p>
          <a:p>
            <a:r>
              <a:rPr lang="en-US" dirty="0"/>
              <a:t>More information:  </a:t>
            </a:r>
            <a:r>
              <a:rPr lang="en-US" dirty="0">
                <a:hlinkClick r:id="rId2" tooltip="This is a link to the CDE's American Rescue Plan Act Funding web page."/>
              </a:rPr>
              <a:t>https://www.cde.ca.gov/fg/cr/arpact.asp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5544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06EB-D966-4A89-8188-14C1E8A63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ESSER III SEA Plan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0F744-2336-4890-8EF9-02AE2545B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Requires SEAs to complete an ESSER III State Plan, necessary to receive remaining third of available funding, including all set asides</a:t>
            </a:r>
          </a:p>
          <a:p>
            <a:r>
              <a:rPr lang="en-US"/>
              <a:t>Developed in meaningful consultation with stakeholders, including specified groups</a:t>
            </a:r>
          </a:p>
          <a:p>
            <a:r>
              <a:rPr lang="en-US"/>
              <a:t>Provide the public opportunity to provide input and take that input into account (public comment)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42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4E940-0DA5-4620-BFFE-5A2E0FA8C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ESSER III SEA Plan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CC23C-890F-44E6-B122-A05E78869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CDE will be taking public comment at the State Board of Education meeting on July 14–15, 2021</a:t>
            </a:r>
          </a:p>
          <a:p>
            <a:r>
              <a:rPr lang="en-US" dirty="0"/>
              <a:t>More information at: </a:t>
            </a:r>
            <a:r>
              <a:rPr lang="en-US" dirty="0">
                <a:hlinkClick r:id="rId2" tooltip="This is a link to the CDE's State Board of Education web page."/>
              </a:rPr>
              <a:t>https://www.cde.ca.gov/be/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58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A284B-BB26-4E5F-B958-05B67099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4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16CF-4884-4C62-A1ED-60FB6961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Upcoming Conference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B776F-52AC-491D-9287-4D1189595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/>
              <a:t>California Department of Education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Student Achievement and Support Division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Integrated Student Support and Programs Office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i="1" dirty="0"/>
              <a:t>Educating California’s Children and Youth Experiencing Homelessness: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i="1" dirty="0"/>
              <a:t>From Identification to Implementation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Date: Tuesday, September 28, 2021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Time: 9 a.m. to noon</a:t>
            </a:r>
          </a:p>
        </p:txBody>
      </p:sp>
    </p:spTree>
    <p:extLst>
      <p:ext uri="{BB962C8B-B14F-4D97-AF65-F5344CB8AC3E}">
        <p14:creationId xmlns:p14="http://schemas.microsoft.com/office/powerpoint/2010/main" val="1618673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16CF-4884-4C62-A1ED-60FB6961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Conference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B776F-52AC-491D-9287-4D1189595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/>
              <a:t>Registration Information Coming Soon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Homeless Education Resource Listserv: </a:t>
            </a:r>
            <a:r>
              <a:rPr lang="en-US" dirty="0">
                <a:hlinkClick r:id="rId2" tooltip="This is a link to the CDE's Homeless Education Listserv web page."/>
              </a:rPr>
              <a:t>https://www.cde.ca.gov/sp/hs/cy/homelesslistserv.asp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6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3E665-5862-4B08-9A16-0F0E25C3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Acronyms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6E8B0-C80E-4117-B9CA-35BAA4A9A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HCY = Homeless Children and Youth </a:t>
            </a:r>
          </a:p>
          <a:p>
            <a:pPr marL="0" indent="0">
              <a:buNone/>
            </a:pPr>
            <a:r>
              <a:rPr lang="en-US" dirty="0"/>
              <a:t>ARP = American Rescue Plan Act</a:t>
            </a:r>
          </a:p>
          <a:p>
            <a:pPr marL="0" indent="0">
              <a:buNone/>
            </a:pPr>
            <a:r>
              <a:rPr lang="en-US" dirty="0"/>
              <a:t>ESSER III = Elementary and Secondary School Emergency Relief III Fund</a:t>
            </a:r>
          </a:p>
          <a:p>
            <a:pPr marL="0" indent="0">
              <a:buNone/>
            </a:pPr>
            <a:r>
              <a:rPr lang="en-US" dirty="0"/>
              <a:t>LEA = Local Educational Agency</a:t>
            </a:r>
          </a:p>
          <a:p>
            <a:pPr marL="0" indent="0">
              <a:buNone/>
            </a:pPr>
            <a:r>
              <a:rPr lang="en-US" dirty="0"/>
              <a:t>SEA = State Education Agency </a:t>
            </a:r>
          </a:p>
          <a:p>
            <a:pPr marL="0" indent="0">
              <a:buNone/>
            </a:pPr>
            <a:r>
              <a:rPr lang="en-US" dirty="0"/>
              <a:t>CDE = California Department of Education</a:t>
            </a:r>
          </a:p>
          <a:p>
            <a:pPr marL="0" indent="0">
              <a:buNone/>
            </a:pPr>
            <a:r>
              <a:rPr lang="en-US" dirty="0"/>
              <a:t>ED = United States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291195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CA145-8EBC-4C0A-A350-15576545D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Item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C079E-88D3-4835-A4E4-D11FD5DDA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0563" indent="-457200">
              <a:buFont typeface="+mj-lt"/>
              <a:buAutoNum type="arabicPeriod"/>
            </a:pPr>
            <a:r>
              <a:rPr lang="en-US" dirty="0"/>
              <a:t>Update on McKinney-Vento Homeless Assistance Act</a:t>
            </a:r>
          </a:p>
          <a:p>
            <a:pPr marL="690563" indent="-457200">
              <a:buFont typeface="+mj-lt"/>
              <a:buAutoNum type="arabicPeriod"/>
            </a:pPr>
            <a:r>
              <a:rPr lang="en-US" dirty="0"/>
              <a:t>ARP HCY Funds Background and Funding Update</a:t>
            </a:r>
          </a:p>
          <a:p>
            <a:pPr marL="690563" indent="-457200">
              <a:buFont typeface="+mj-lt"/>
              <a:buAutoNum type="arabicPeriod"/>
            </a:pPr>
            <a:r>
              <a:rPr lang="en-US" dirty="0"/>
              <a:t>ARP HCY SEA Plan (coming Summer 2021) Update</a:t>
            </a:r>
          </a:p>
          <a:p>
            <a:pPr marL="690563" indent="-457200">
              <a:buFont typeface="+mj-lt"/>
              <a:buAutoNum type="arabicPeriod"/>
            </a:pPr>
            <a:r>
              <a:rPr lang="en-US" dirty="0"/>
              <a:t>Background on ARP ESSER III</a:t>
            </a:r>
          </a:p>
          <a:p>
            <a:pPr marL="690563" indent="-457200">
              <a:buFont typeface="+mj-lt"/>
              <a:buAutoNum type="arabicPeriod"/>
            </a:pPr>
            <a:r>
              <a:rPr lang="en-US" dirty="0"/>
              <a:t>ARP ESSER III SEA Plan Update and Stakeholder Input</a:t>
            </a:r>
          </a:p>
        </p:txBody>
      </p:sp>
    </p:spTree>
    <p:extLst>
      <p:ext uri="{BB962C8B-B14F-4D97-AF65-F5344CB8AC3E}">
        <p14:creationId xmlns:p14="http://schemas.microsoft.com/office/powerpoint/2010/main" val="234003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F9740-A94F-457E-9641-844882FF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Educating Homeless Children and Youth Program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86071-C877-4288-B49B-9A53CB4AC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McKinney-Vento Homeless Assistance Act (McKinney-Vento Act) is federal legislation that ensures the educational rights and protections of children and youth experiencing homelessness</a:t>
            </a:r>
          </a:p>
          <a:p>
            <a:r>
              <a:rPr lang="en-US" dirty="0"/>
              <a:t>It requires all LEAs to ensure that HCY have access to the same free, appropriate public education, including public preschools, as provided to other children and youth</a:t>
            </a:r>
          </a:p>
        </p:txBody>
      </p:sp>
    </p:spTree>
    <p:extLst>
      <p:ext uri="{BB962C8B-B14F-4D97-AF65-F5344CB8AC3E}">
        <p14:creationId xmlns:p14="http://schemas.microsoft.com/office/powerpoint/2010/main" val="225896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9EFB2-B296-4B55-A2DD-542821D1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Educating Homeless Children and Youth Program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B5792-8958-45F2-8B7A-30B8CE83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CDE receives approximately $12 million from the ED to support the EHCY Program</a:t>
            </a:r>
          </a:p>
          <a:p>
            <a:r>
              <a:rPr lang="en-US" dirty="0"/>
              <a:t>Through a competitive grant process, 121 LEAs have been awarded EHCY funds for the 2021‒24 school years</a:t>
            </a:r>
          </a:p>
          <a:p>
            <a:r>
              <a:rPr lang="en-US" dirty="0"/>
              <a:t>Funds can be used to carry out the provisions of the McKinney-Vento Act, such as:</a:t>
            </a:r>
          </a:p>
          <a:p>
            <a:pPr lvl="1"/>
            <a:r>
              <a:rPr lang="en-US" dirty="0"/>
              <a:t>Identification, enrollment, transportation to and from school of origin</a:t>
            </a:r>
          </a:p>
        </p:txBody>
      </p:sp>
    </p:spTree>
    <p:extLst>
      <p:ext uri="{BB962C8B-B14F-4D97-AF65-F5344CB8AC3E}">
        <p14:creationId xmlns:p14="http://schemas.microsoft.com/office/powerpoint/2010/main" val="335784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F97B-603A-4BD1-824A-0B8A076C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Educating Homeless Children and Youth Program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76C52-200C-487A-BAC3-CD3796452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Direct services such as tutoring, referrals to medical and dental services, counseling, and connecting students and families to existing support services</a:t>
            </a:r>
          </a:p>
          <a:p>
            <a:pPr lvl="1"/>
            <a:r>
              <a:rPr lang="en-US"/>
              <a:t>Professional development, technical assistance, and support</a:t>
            </a:r>
          </a:p>
          <a:p>
            <a:r>
              <a:rPr lang="en-US"/>
              <a:t>Homeless Education Resources: </a:t>
            </a:r>
            <a:r>
              <a:rPr lang="en-US">
                <a:hlinkClick r:id="rId2" tooltip="This is a link to the California Department of Education's (CDE's) Homeless Education Resources web page."/>
              </a:rPr>
              <a:t>https://www.cde.ca.gov/sp/hs/cy/</a:t>
            </a:r>
            <a:r>
              <a:rPr lang="en-US"/>
              <a:t> </a:t>
            </a:r>
          </a:p>
          <a:p>
            <a:r>
              <a:rPr lang="en-US"/>
              <a:t>Homeless Liaisons: </a:t>
            </a:r>
            <a:r>
              <a:rPr lang="en-US">
                <a:hlinkClick r:id="rId3" tooltip="This is a link to download the CDE's List of Homeless Liaisons."/>
              </a:rPr>
              <a:t>https://www.cde.ca.gov/sp/hs/documents/ehcyliaisonlist.xlsx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167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DE2DA-9ED5-4226-B61B-390040545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ARP Homeless Children and Youth Funds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95BAF-EBC3-4468-8DCF-91DC2A543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Section 2001(b) of the ARP required the ED to reserve $800 million from the $122,774,800,000 for the ESSER Fund to support the ARP-HCY fund</a:t>
            </a:r>
          </a:p>
          <a:p>
            <a:pPr lvl="0"/>
            <a:r>
              <a:rPr lang="en-US"/>
              <a:t>California’s allocation of the ARP-HCY is $98 million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45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9BE29-44D9-4C3B-99AB-9146B236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Homeless Children and Youth Funds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E0E87-9E47-4698-A7E7-608A1C745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ARP-HCY is comprised of two allocations: ARP Homeless I and ARP Homeless II</a:t>
            </a:r>
          </a:p>
          <a:p>
            <a:pPr lvl="1"/>
            <a:r>
              <a:rPr lang="en-US" dirty="0"/>
              <a:t>ARP Homeless I will be distributed to the 2021‒24 EHCY grantees using a per pupil allocation, and 25 percent of the ARP Homeless I will be used for state-level activities</a:t>
            </a:r>
          </a:p>
          <a:p>
            <a:pPr lvl="1"/>
            <a:r>
              <a:rPr lang="en-US" dirty="0"/>
              <a:t>ARP Homeless II will be distributed to LEAs after the CDE receives additional guidance from the ED in Summer 2021</a:t>
            </a:r>
          </a:p>
        </p:txBody>
      </p:sp>
    </p:spTree>
    <p:extLst>
      <p:ext uri="{BB962C8B-B14F-4D97-AF65-F5344CB8AC3E}">
        <p14:creationId xmlns:p14="http://schemas.microsoft.com/office/powerpoint/2010/main" val="403792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856DA-5EE5-49F0-9959-E99FB55A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Homeless Children and Youth Funds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8F04A-C5CC-4FAD-BA33-B61E4C668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ARP Homeless I Funds can be used to:</a:t>
            </a:r>
          </a:p>
          <a:p>
            <a:r>
              <a:rPr lang="en-US" dirty="0"/>
              <a:t>Identify HCY</a:t>
            </a:r>
          </a:p>
          <a:p>
            <a:r>
              <a:rPr lang="en-US" dirty="0"/>
              <a:t>Provide wraparound services</a:t>
            </a:r>
          </a:p>
          <a:p>
            <a:r>
              <a:rPr lang="en-US" dirty="0"/>
              <a:t>Provide assistance needed to enable HCY to participate in school activities</a:t>
            </a:r>
          </a:p>
        </p:txBody>
      </p:sp>
    </p:spTree>
    <p:extLst>
      <p:ext uri="{BB962C8B-B14F-4D97-AF65-F5344CB8AC3E}">
        <p14:creationId xmlns:p14="http://schemas.microsoft.com/office/powerpoint/2010/main" val="2737508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070C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4ED83EA0B5E468033F72E96A6CA4D" ma:contentTypeVersion="11" ma:contentTypeDescription="Create a new document." ma:contentTypeScope="" ma:versionID="0c3d0e2d31445497600d682e5d5bebb1">
  <xsd:schema xmlns:xsd="http://www.w3.org/2001/XMLSchema" xmlns:xs="http://www.w3.org/2001/XMLSchema" xmlns:p="http://schemas.microsoft.com/office/2006/metadata/properties" xmlns:ns2="f89dec18-d0c2-45d2-8a15-31051f2519f8" xmlns:ns3="1aae30ff-d7bc-47e3-882e-cd3423d00d62" targetNamespace="http://schemas.microsoft.com/office/2006/metadata/properties" ma:root="true" ma:fieldsID="8c84ff1ade5bc715c789c14907b07d20" ns2:_="" ns3:_="">
    <xsd:import namespace="f89dec18-d0c2-45d2-8a15-31051f2519f8"/>
    <xsd:import namespace="1aae30ff-d7bc-47e3-882e-cd3423d00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9dec18-d0c2-45d2-8a15-31051f2519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30ff-d7bc-47e3-882e-cd3423d00d6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F7577B-1FA3-473C-9787-AE7FB766A5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9dec18-d0c2-45d2-8a15-31051f2519f8"/>
    <ds:schemaRef ds:uri="1aae30ff-d7bc-47e3-882e-cd3423d00d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B35A67-FB3A-41F0-8590-1C5C55467E19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aae30ff-d7bc-47e3-882e-cd3423d00d62"/>
    <ds:schemaRef ds:uri="http://schemas.openxmlformats.org/package/2006/metadata/core-properties"/>
    <ds:schemaRef ds:uri="f89dec18-d0c2-45d2-8a15-31051f2519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D2E471-204C-46B3-8E49-54987E4652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1004</Words>
  <Application>Microsoft Office PowerPoint</Application>
  <PresentationFormat>Widescreen</PresentationFormat>
  <Paragraphs>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Futura</vt:lpstr>
      <vt:lpstr>Wingdings</vt:lpstr>
      <vt:lpstr>Office Theme</vt:lpstr>
      <vt:lpstr>Eliciting Stakeholder Input on California’s American Rescue Plan Act ESSER III Plan</vt:lpstr>
      <vt:lpstr>Acronyms</vt:lpstr>
      <vt:lpstr>Overview of Item</vt:lpstr>
      <vt:lpstr>Educating Homeless Children and Youth Program (1)</vt:lpstr>
      <vt:lpstr>Educating Homeless Children and Youth Program (2)</vt:lpstr>
      <vt:lpstr>Educating Homeless Children and Youth Program (3)</vt:lpstr>
      <vt:lpstr>ARP Homeless Children and Youth Funds (1)</vt:lpstr>
      <vt:lpstr>ARP Homeless Children and Youth Funds (2)</vt:lpstr>
      <vt:lpstr>ARP Homeless Children and Youth Funds (3)</vt:lpstr>
      <vt:lpstr>ARP Homeless Children and Youth Funds (4)</vt:lpstr>
      <vt:lpstr>ARP Homeless Children and Youth Funds: SEA Plan (1)</vt:lpstr>
      <vt:lpstr>ARP Homeless Children and Youth Funds: SEA Plan (2)</vt:lpstr>
      <vt:lpstr>Elementary and Secondary School Emergency Relief III Fund (1)</vt:lpstr>
      <vt:lpstr>Elementary and Secondary School Emergency Relief III Fund (2)</vt:lpstr>
      <vt:lpstr>ARP ESSER III SEA Plan (1)</vt:lpstr>
      <vt:lpstr>ARP ESSER III SEA Plan (2)</vt:lpstr>
      <vt:lpstr>Questions</vt:lpstr>
      <vt:lpstr>Upcoming Conference (1)</vt:lpstr>
      <vt:lpstr>Upcoming Conference (2)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ARP Act ESSER III Plan - Homeless Youth (CA Dept of Education)</dc:title>
  <dc:subject>This will elicit stakeholder input on California’s American Rescue Plan (ARP) Elementary and Secondary School Emergency Relief (ESSER) Fund III Plan and the ARP Homeless Children and Youth fund.</dc:subject>
  <dc:creator>Leomel Castellano</dc:creator>
  <cp:keywords>American Rescue Plan Act, ARP, EHCY, ESSER III</cp:keywords>
  <cp:lastModifiedBy>John Cooper</cp:lastModifiedBy>
  <cp:revision>90</cp:revision>
  <dcterms:created xsi:type="dcterms:W3CDTF">2020-05-08T16:39:53Z</dcterms:created>
  <dcterms:modified xsi:type="dcterms:W3CDTF">2022-11-03T17:53:55Z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0x0101003534ED83EA0B5E468033F72E96A6CA4D</vt:lpwstr>
  </property>
</Properties>
</file>