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4"/>
  </p:sldMasterIdLst>
  <p:notesMasterIdLst>
    <p:notesMasterId r:id="rId53"/>
  </p:notesMasterIdLst>
  <p:handoutMasterIdLst>
    <p:handoutMasterId r:id="rId54"/>
  </p:handoutMasterIdLst>
  <p:sldIdLst>
    <p:sldId id="306" r:id="rId5"/>
    <p:sldId id="455" r:id="rId6"/>
    <p:sldId id="421" r:id="rId7"/>
    <p:sldId id="326" r:id="rId8"/>
    <p:sldId id="328" r:id="rId9"/>
    <p:sldId id="436" r:id="rId10"/>
    <p:sldId id="329" r:id="rId11"/>
    <p:sldId id="346" r:id="rId12"/>
    <p:sldId id="456" r:id="rId13"/>
    <p:sldId id="457" r:id="rId14"/>
    <p:sldId id="462" r:id="rId15"/>
    <p:sldId id="463" r:id="rId16"/>
    <p:sldId id="461" r:id="rId17"/>
    <p:sldId id="465" r:id="rId18"/>
    <p:sldId id="466" r:id="rId19"/>
    <p:sldId id="464" r:id="rId20"/>
    <p:sldId id="467" r:id="rId21"/>
    <p:sldId id="468" r:id="rId22"/>
    <p:sldId id="333" r:id="rId23"/>
    <p:sldId id="348" r:id="rId24"/>
    <p:sldId id="330" r:id="rId25"/>
    <p:sldId id="332" r:id="rId26"/>
    <p:sldId id="335" r:id="rId27"/>
    <p:sldId id="331" r:id="rId28"/>
    <p:sldId id="349" r:id="rId29"/>
    <p:sldId id="340" r:id="rId30"/>
    <p:sldId id="341" r:id="rId31"/>
    <p:sldId id="342" r:id="rId32"/>
    <p:sldId id="469" r:id="rId33"/>
    <p:sldId id="460" r:id="rId34"/>
    <p:sldId id="415" r:id="rId35"/>
    <p:sldId id="459" r:id="rId36"/>
    <p:sldId id="470" r:id="rId37"/>
    <p:sldId id="416" r:id="rId38"/>
    <p:sldId id="471" r:id="rId39"/>
    <p:sldId id="427" r:id="rId40"/>
    <p:sldId id="458" r:id="rId41"/>
    <p:sldId id="429" r:id="rId42"/>
    <p:sldId id="430" r:id="rId43"/>
    <p:sldId id="431" r:id="rId44"/>
    <p:sldId id="336" r:id="rId45"/>
    <p:sldId id="451" r:id="rId46"/>
    <p:sldId id="454" r:id="rId47"/>
    <p:sldId id="423" r:id="rId48"/>
    <p:sldId id="418" r:id="rId49"/>
    <p:sldId id="338" r:id="rId50"/>
    <p:sldId id="339" r:id="rId51"/>
    <p:sldId id="424" r:id="rId5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 Renteria" initials="LR" lastIdx="8" clrIdx="0">
    <p:extLst>
      <p:ext uri="{19B8F6BF-5375-455C-9EA6-DF929625EA0E}">
        <p15:presenceInfo xmlns:p15="http://schemas.microsoft.com/office/powerpoint/2012/main" userId="S::lrenteria@cde.ca.gov::4b796179-fa2b-49f3-b870-39a04ab25501" providerId="AD"/>
      </p:ext>
    </p:extLst>
  </p:cmAuthor>
  <p:cmAuthor id="2" name="Jeff Breshears" initials="JB" lastIdx="2" clrIdx="1">
    <p:extLst>
      <p:ext uri="{19B8F6BF-5375-455C-9EA6-DF929625EA0E}">
        <p15:presenceInfo xmlns:p15="http://schemas.microsoft.com/office/powerpoint/2012/main" userId="S::jbreshears@cde.ca.gov::46edb778-3bef-4084-89a6-2e1ef9cb03c4" providerId="AD"/>
      </p:ext>
    </p:extLst>
  </p:cmAuthor>
  <p:cmAuthor id="3" name="Microsoft Office User" initials="MOU" lastIdx="3" clrIdx="2">
    <p:extLst>
      <p:ext uri="{19B8F6BF-5375-455C-9EA6-DF929625EA0E}">
        <p15:presenceInfo xmlns:p15="http://schemas.microsoft.com/office/powerpoint/2012/main" userId="Microsoft Office User" providerId="None"/>
      </p:ext>
    </p:extLst>
  </p:cmAuthor>
  <p:cmAuthor id="4" name="Mindi Parsons" initials="MP" lastIdx="9" clrIdx="3">
    <p:extLst>
      <p:ext uri="{19B8F6BF-5375-455C-9EA6-DF929625EA0E}">
        <p15:presenceInfo xmlns:p15="http://schemas.microsoft.com/office/powerpoint/2012/main" userId="S-1-5-21-2608872058-1432505909-2668327341-11644" providerId="AD"/>
      </p:ext>
    </p:extLst>
  </p:cmAuthor>
  <p:cmAuthor id="5" name="Leanne Wheeler" initials="LW" lastIdx="14" clrIdx="4">
    <p:extLst>
      <p:ext uri="{19B8F6BF-5375-455C-9EA6-DF929625EA0E}">
        <p15:presenceInfo xmlns:p15="http://schemas.microsoft.com/office/powerpoint/2012/main" userId="S-1-5-21-2608872058-1432505909-2668327341-27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94"/>
  </p:normalViewPr>
  <p:slideViewPr>
    <p:cSldViewPr snapToGrid="0">
      <p:cViewPr>
        <p:scale>
          <a:sx n="60" d="100"/>
          <a:sy n="60" d="100"/>
        </p:scale>
        <p:origin x="412" y="8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9/19/2022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9/19/2022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2875466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3895792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37</a:t>
            </a:fld>
            <a:endParaRPr lang="en-US"/>
          </a:p>
        </p:txBody>
      </p:sp>
    </p:spTree>
    <p:extLst>
      <p:ext uri="{BB962C8B-B14F-4D97-AF65-F5344CB8AC3E}">
        <p14:creationId xmlns:p14="http://schemas.microsoft.com/office/powerpoint/2010/main" val="24272326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DBF03E-57CA-4E2E-90D6-5BBB412C91D4}" type="datetime1">
              <a:rPr lang="en-US" smtClean="0"/>
              <a:t>9/19/2022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958619A-EE51-4FB9-A7E3-AD32ABFC1ABB}" type="datetime1">
              <a:rPr lang="en-US" smtClean="0"/>
              <a:t>9/19/2022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E413AC4-69CF-4FFE-A01E-B888E910D9B8}" type="datetime1">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E413AC4-69CF-4FFE-A01E-B888E910D9B8}" type="datetime1">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029665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092C86-9386-4313-973B-86490930F076}" type="datetime1">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BE6DA6-AD83-4B26-AD52-E7BDBCA5FC38}" type="datetime1">
              <a:rPr lang="en-US" smtClean="0"/>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0260C9F2-06D1-42C1-81D2-E1E3A352E9D4}" type="datetime1">
              <a:rPr lang="en-US" smtClean="0"/>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DD6F590-6AF0-4F9F-ADE2-F1363822B331}" type="datetime1">
              <a:rPr lang="en-US" smtClean="0"/>
              <a:t>9/19/2022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5FF228F-6EE5-4D2B-8804-8B802BD8FECF}" type="datetime1">
              <a:rPr lang="en-US" smtClean="0"/>
              <a:t>9/19/2022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702" r:id="rId5"/>
    <p:sldLayoutId id="2147483692" r:id="rId6"/>
    <p:sldLayoutId id="2147483693" r:id="rId7"/>
    <p:sldLayoutId id="2147483699" r:id="rId8"/>
    <p:sldLayoutId id="2147483694" r:id="rId9"/>
    <p:sldLayoutId id="2147483695" r:id="rId10"/>
    <p:sldLayoutId id="2147483697" r:id="rId11"/>
  </p:sldLayoutIdLst>
  <p:hf hdr="0" ftr="0" dt="0"/>
  <p:txStyles>
    <p:titleStyle>
      <a:lvl1pPr algn="l" defTabSz="914400" rtl="0" eaLnBrk="1" latinLnBrk="0" hangingPunct="1">
        <a:lnSpc>
          <a:spcPct val="85000"/>
        </a:lnSpc>
        <a:spcBef>
          <a:spcPct val="0"/>
        </a:spcBef>
        <a:buNone/>
        <a:defRPr sz="4800" kern="1200" spc="-50" baseline="0">
          <a:solidFill>
            <a:schemeClr val="tx1"/>
          </a:solidFill>
          <a:latin typeface="+mj-lt"/>
          <a:ea typeface="+mj-ea"/>
          <a:cs typeface="+mj-cs"/>
        </a:defRPr>
      </a:lvl1pPr>
    </p:titleStyle>
    <p:bodyStyle>
      <a:lvl1pPr marL="457200" indent="-233363" algn="l" defTabSz="914400" rtl="0" eaLnBrk="1" latinLnBrk="0" hangingPunct="1">
        <a:lnSpc>
          <a:spcPct val="100000"/>
        </a:lnSpc>
        <a:spcBef>
          <a:spcPts val="1200"/>
        </a:spcBef>
        <a:spcAft>
          <a:spcPts val="200"/>
        </a:spcAft>
        <a:buClrTx/>
        <a:buSzPct val="100000"/>
        <a:buFont typeface="Arial" panose="020B0604020202020204" pitchFamily="34" charset="0"/>
        <a:buChar char="•"/>
        <a:defRPr sz="2400" kern="1200">
          <a:solidFill>
            <a:schemeClr val="tx1"/>
          </a:solidFill>
          <a:latin typeface="+mn-lt"/>
          <a:ea typeface="+mn-ea"/>
          <a:cs typeface="+mn-cs"/>
        </a:defRPr>
      </a:lvl1pPr>
      <a:lvl2pPr marL="914400" indent="-223838"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2pPr>
      <a:lvl3pPr marL="1371600" indent="-233363"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3pPr>
      <a:lvl4pPr marL="1828800" indent="-233363"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4pPr>
      <a:lvl5pPr marL="2286000" indent="-223838"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victoria.rochester@sanjuan.edu"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angela.urquidies@sbcusd.k12.ca.us"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hyperlink" Target="mailto:dsmith@montereycoe.org"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www.cde.ca.gov/sp/hs/arphcyresourceguide.asp"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victoria.rochester@sanjuan.edu" TargetMode="External"/><Relationship Id="rId2" Type="http://schemas.openxmlformats.org/officeDocument/2006/relationships/hyperlink" Target="mailto:lwheeler@cde.ca.gov" TargetMode="External"/><Relationship Id="rId1" Type="http://schemas.openxmlformats.org/officeDocument/2006/relationships/slideLayout" Target="../slideLayouts/slideLayout11.xml"/><Relationship Id="rId5" Type="http://schemas.openxmlformats.org/officeDocument/2006/relationships/hyperlink" Target="mailto:dsmith@montereycoe.org" TargetMode="External"/><Relationship Id="rId4" Type="http://schemas.openxmlformats.org/officeDocument/2006/relationships/hyperlink" Target="mailto:angela.urquidies@sbcusd.k12.ca.u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hyperlink" Target="https://www.hetac.org/resources/cards"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hyperlink" Target="https://www3.cde.ca.gov/caresactreporting/" TargetMode="Externa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hyperlink" Target="mailto:EDReliefFunds@cde.ca.gov" TargetMode="Externa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hyperlink" Target="https://www.cde.ca.gov/fg/fo/r14/arphcyii21result.asp" TargetMode="Externa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hyperlink" Target="https://www.cde.ca.gov/sp/hs/arphcyassurances.asp" TargetMode="External"/><Relationship Id="rId2" Type="http://schemas.openxmlformats.org/officeDocument/2006/relationships/hyperlink" Target="https://www.cde.ca.gov/fg/cr/reportinghelp.asp#HCYII" TargetMode="External"/><Relationship Id="rId1" Type="http://schemas.openxmlformats.org/officeDocument/2006/relationships/slideLayout" Target="../slideLayouts/slideLayout4.xml"/><Relationship Id="rId5" Type="http://schemas.openxmlformats.org/officeDocument/2006/relationships/hyperlink" Target="https://www.hetac.org/" TargetMode="External"/><Relationship Id="rId4" Type="http://schemas.openxmlformats.org/officeDocument/2006/relationships/hyperlink" Target="https://www.cde.ca.gov/sp/hs/arphcyresourceguide.asp"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schoolhouseconnection.org/how-to-use-arp-funds/" TargetMode="External"/><Relationship Id="rId2" Type="http://schemas.openxmlformats.org/officeDocument/2006/relationships/hyperlink" Target="https://nche.ed.gov/legislation/arp/" TargetMode="External"/><Relationship Id="rId1" Type="http://schemas.openxmlformats.org/officeDocument/2006/relationships/slideLayout" Target="../slideLayouts/slideLayout4.xml"/><Relationship Id="rId4" Type="http://schemas.openxmlformats.org/officeDocument/2006/relationships/hyperlink" Target="mailto:HomelessED@cde.ca.gov"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cde.ca.gov/fg/fo/r8/aprhcy21results.asp"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ca.gov/fg/fo/r14/arphcyii21result.asp" TargetMode="External"/><Relationship Id="rId2" Type="http://schemas.openxmlformats.org/officeDocument/2006/relationships/hyperlink" Target="https://www.cde.ca.gov/fg/fo/profile.asp?id=5745&amp;recID=5745"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670684-14FB-441E-BF12-8094708A6397}"/>
              </a:ext>
            </a:extLst>
          </p:cNvPr>
          <p:cNvSpPr>
            <a:spLocks noGrp="1"/>
          </p:cNvSpPr>
          <p:nvPr>
            <p:ph type="ctrTitle"/>
          </p:nvPr>
        </p:nvSpPr>
        <p:spPr>
          <a:xfrm>
            <a:off x="2485502" y="758952"/>
            <a:ext cx="9152313" cy="3226639"/>
          </a:xfrm>
        </p:spPr>
        <p:txBody>
          <a:bodyPr>
            <a:normAutofit/>
          </a:bodyPr>
          <a:lstStyle/>
          <a:p>
            <a:pPr algn="ctr"/>
            <a:r>
              <a:rPr lang="en-US" sz="4800" dirty="0">
                <a:solidFill>
                  <a:schemeClr val="tx1"/>
                </a:solidFill>
              </a:rPr>
              <a:t>It’s All About…</a:t>
            </a:r>
            <a:br>
              <a:rPr lang="en-US" sz="4800" dirty="0">
                <a:solidFill>
                  <a:schemeClr val="tx1"/>
                </a:solidFill>
              </a:rPr>
            </a:br>
            <a:r>
              <a:rPr lang="en-US" sz="4800" dirty="0">
                <a:solidFill>
                  <a:schemeClr val="tx1"/>
                </a:solidFill>
              </a:rPr>
              <a:t>American Rescue Plan – </a:t>
            </a:r>
            <a:br>
              <a:rPr lang="en-US" sz="4800" dirty="0">
                <a:solidFill>
                  <a:schemeClr val="tx1"/>
                </a:solidFill>
              </a:rPr>
            </a:br>
            <a:r>
              <a:rPr lang="en-US" sz="4800" dirty="0">
                <a:solidFill>
                  <a:schemeClr val="tx1"/>
                </a:solidFill>
              </a:rPr>
              <a:t>Homeless Children and Youth Funds</a:t>
            </a:r>
          </a:p>
        </p:txBody>
      </p:sp>
      <p:sp>
        <p:nvSpPr>
          <p:cNvPr id="3" name="Subtitle 2">
            <a:extLst>
              <a:ext uri="{FF2B5EF4-FFF2-40B4-BE49-F238E27FC236}">
                <a16:creationId xmlns:a16="http://schemas.microsoft.com/office/drawing/2014/main" id="{8E08D93C-088A-405C-8853-4D078B4FFF99}"/>
              </a:ext>
            </a:extLst>
          </p:cNvPr>
          <p:cNvSpPr>
            <a:spLocks noGrp="1"/>
          </p:cNvSpPr>
          <p:nvPr>
            <p:ph type="subTitle" idx="1"/>
          </p:nvPr>
        </p:nvSpPr>
        <p:spPr>
          <a:xfrm>
            <a:off x="2485501" y="4455621"/>
            <a:ext cx="9155085" cy="1643428"/>
          </a:xfrm>
        </p:spPr>
        <p:txBody>
          <a:bodyPr>
            <a:normAutofit/>
          </a:bodyPr>
          <a:lstStyle/>
          <a:p>
            <a:pPr algn="ctr"/>
            <a:r>
              <a:rPr lang="en-US" cap="none" dirty="0">
                <a:solidFill>
                  <a:schemeClr val="tx1"/>
                </a:solidFill>
              </a:rPr>
              <a:t>September 7, 2022</a:t>
            </a:r>
          </a:p>
          <a:p>
            <a:pPr algn="ctr"/>
            <a:r>
              <a:rPr lang="en-US" cap="none" dirty="0">
                <a:solidFill>
                  <a:schemeClr val="tx1"/>
                </a:solidFill>
              </a:rPr>
              <a:t>Integrated Student Support and Programs Office</a:t>
            </a:r>
          </a:p>
          <a:p>
            <a:pPr algn="ctr"/>
            <a:r>
              <a:rPr lang="en-US" cap="none" dirty="0">
                <a:solidFill>
                  <a:schemeClr val="tx1"/>
                </a:solidFill>
              </a:rPr>
              <a:t>California Department of Education</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C41E3-CB44-4FBE-98D1-D5C7FBF68A2D}"/>
              </a:ext>
            </a:extLst>
          </p:cNvPr>
          <p:cNvSpPr>
            <a:spLocks noGrp="1"/>
          </p:cNvSpPr>
          <p:nvPr>
            <p:ph type="title"/>
          </p:nvPr>
        </p:nvSpPr>
        <p:spPr/>
        <p:txBody>
          <a:bodyPr/>
          <a:lstStyle/>
          <a:p>
            <a:r>
              <a:rPr lang="en-US" dirty="0"/>
              <a:t>Strategies from the Field (1)</a:t>
            </a:r>
          </a:p>
        </p:txBody>
      </p:sp>
      <p:sp>
        <p:nvSpPr>
          <p:cNvPr id="3" name="Content Placeholder 2">
            <a:extLst>
              <a:ext uri="{FF2B5EF4-FFF2-40B4-BE49-F238E27FC236}">
                <a16:creationId xmlns:a16="http://schemas.microsoft.com/office/drawing/2014/main" id="{9B27CBAE-679C-4CAD-9E01-80B15F1A92BF}"/>
              </a:ext>
            </a:extLst>
          </p:cNvPr>
          <p:cNvSpPr>
            <a:spLocks noGrp="1"/>
          </p:cNvSpPr>
          <p:nvPr>
            <p:ph idx="1"/>
          </p:nvPr>
        </p:nvSpPr>
        <p:spPr/>
        <p:txBody>
          <a:bodyPr>
            <a:normAutofit/>
          </a:bodyPr>
          <a:lstStyle/>
          <a:p>
            <a:pPr marL="0" indent="-228600">
              <a:buNone/>
            </a:pPr>
            <a:r>
              <a:rPr lang="en-US" dirty="0"/>
              <a:t>Victoria E Rochester, Supervisor for Student Support Services, San Juan Unified School District (SJUSD) at </a:t>
            </a:r>
            <a:r>
              <a:rPr lang="en-US" dirty="0">
                <a:hlinkClick r:id="rId2"/>
              </a:rPr>
              <a:t>victoria.rochester@sanjuan.edu</a:t>
            </a:r>
            <a:r>
              <a:rPr lang="en-US" dirty="0"/>
              <a:t>  </a:t>
            </a:r>
          </a:p>
          <a:p>
            <a:pPr indent="-228600"/>
            <a:r>
              <a:rPr lang="en-US" dirty="0"/>
              <a:t>SJUSD utilized ARP-HCY I and II funding to conduct a full needs assessment for our McKinney-Vento Program. We focused on the following: </a:t>
            </a:r>
          </a:p>
          <a:p>
            <a:pPr lvl="1" indent="-228600">
              <a:spcBef>
                <a:spcPts val="1200"/>
              </a:spcBef>
              <a:spcAft>
                <a:spcPts val="200"/>
              </a:spcAft>
            </a:pPr>
            <a:r>
              <a:rPr lang="fr-FR" dirty="0"/>
              <a:t>Increasing liaison capacity</a:t>
            </a:r>
          </a:p>
          <a:p>
            <a:pPr lvl="1" indent="-228600">
              <a:spcBef>
                <a:spcPts val="1200"/>
              </a:spcBef>
              <a:spcAft>
                <a:spcPts val="200"/>
              </a:spcAft>
            </a:pPr>
            <a:r>
              <a:rPr lang="fr-FR" dirty="0"/>
              <a:t>Identification</a:t>
            </a:r>
          </a:p>
          <a:p>
            <a:pPr lvl="1" indent="-228600">
              <a:spcBef>
                <a:spcPts val="1200"/>
              </a:spcBef>
              <a:spcAft>
                <a:spcPts val="200"/>
              </a:spcAft>
            </a:pPr>
            <a:r>
              <a:rPr lang="fr-FR" dirty="0"/>
              <a:t>Increasing outreach and reengagement</a:t>
            </a:r>
            <a:endParaRPr lang="en-US" dirty="0"/>
          </a:p>
        </p:txBody>
      </p:sp>
      <p:pic>
        <p:nvPicPr>
          <p:cNvPr id="6" name="Picture 5" descr="San Juan Unified School District's logo that indicates Educate, Inspire, Succeed, Contribute">
            <a:extLst>
              <a:ext uri="{FF2B5EF4-FFF2-40B4-BE49-F238E27FC236}">
                <a16:creationId xmlns:a16="http://schemas.microsoft.com/office/drawing/2014/main" id="{8F71608E-B6A2-4EAF-8795-9AE1EE6B59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2931" y="4280182"/>
            <a:ext cx="1514723" cy="1921112"/>
          </a:xfrm>
          <a:prstGeom prst="rect">
            <a:avLst/>
          </a:prstGeom>
        </p:spPr>
      </p:pic>
      <p:sp>
        <p:nvSpPr>
          <p:cNvPr id="5" name="Slide Number Placeholder 4">
            <a:extLst>
              <a:ext uri="{FF2B5EF4-FFF2-40B4-BE49-F238E27FC236}">
                <a16:creationId xmlns:a16="http://schemas.microsoft.com/office/drawing/2014/main" id="{2F1BA36B-D647-407E-AF2D-371D3E63F3DB}"/>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443807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C41E3-CB44-4FBE-98D1-D5C7FBF68A2D}"/>
              </a:ext>
            </a:extLst>
          </p:cNvPr>
          <p:cNvSpPr>
            <a:spLocks noGrp="1"/>
          </p:cNvSpPr>
          <p:nvPr>
            <p:ph type="title"/>
          </p:nvPr>
        </p:nvSpPr>
        <p:spPr/>
        <p:txBody>
          <a:bodyPr/>
          <a:lstStyle/>
          <a:p>
            <a:r>
              <a:rPr lang="en-US" dirty="0"/>
              <a:t>San Juan Unified (1)</a:t>
            </a:r>
          </a:p>
        </p:txBody>
      </p:sp>
      <p:sp>
        <p:nvSpPr>
          <p:cNvPr id="3" name="Content Placeholder 2">
            <a:extLst>
              <a:ext uri="{FF2B5EF4-FFF2-40B4-BE49-F238E27FC236}">
                <a16:creationId xmlns:a16="http://schemas.microsoft.com/office/drawing/2014/main" id="{9B27CBAE-679C-4CAD-9E01-80B15F1A92BF}"/>
              </a:ext>
            </a:extLst>
          </p:cNvPr>
          <p:cNvSpPr>
            <a:spLocks noGrp="1"/>
          </p:cNvSpPr>
          <p:nvPr>
            <p:ph idx="1"/>
          </p:nvPr>
        </p:nvSpPr>
        <p:spPr/>
        <p:txBody>
          <a:bodyPr>
            <a:normAutofit/>
          </a:bodyPr>
          <a:lstStyle/>
          <a:p>
            <a:pPr marL="914400" indent="-228600">
              <a:buFont typeface="Calibri" panose="020F0502020204030204" pitchFamily="34" charset="0"/>
              <a:buChar char="◦"/>
            </a:pPr>
            <a:r>
              <a:rPr lang="en-US" dirty="0"/>
              <a:t>Addressing attendance and our homeless education chronic absenteeism rate </a:t>
            </a:r>
          </a:p>
          <a:p>
            <a:pPr marL="914400" indent="-228600">
              <a:buFont typeface="Calibri" panose="020F0502020204030204" pitchFamily="34" charset="0"/>
              <a:buChar char="◦"/>
            </a:pPr>
            <a:r>
              <a:rPr lang="en-US" dirty="0"/>
              <a:t>Transportation needs </a:t>
            </a:r>
          </a:p>
          <a:p>
            <a:pPr marL="914400" indent="-228600">
              <a:buFont typeface="Calibri" panose="020F0502020204030204" pitchFamily="34" charset="0"/>
              <a:buChar char="◦"/>
            </a:pPr>
            <a:r>
              <a:rPr lang="en-US" dirty="0"/>
              <a:t>Adaptation of space</a:t>
            </a:r>
          </a:p>
          <a:p>
            <a:pPr indent="-228600"/>
            <a:r>
              <a:rPr lang="en-US" dirty="0"/>
              <a:t>The needs assessment determined that we needed the following:</a:t>
            </a:r>
          </a:p>
          <a:p>
            <a:pPr lvl="1" indent="-228600">
              <a:spcBef>
                <a:spcPts val="1200"/>
              </a:spcBef>
              <a:spcAft>
                <a:spcPts val="200"/>
              </a:spcAft>
            </a:pPr>
            <a:r>
              <a:rPr lang="en-US" dirty="0"/>
              <a:t>Increase staffing, so we hired three additional staff members</a:t>
            </a:r>
          </a:p>
          <a:p>
            <a:pPr lvl="1" indent="-228600">
              <a:spcBef>
                <a:spcPts val="1200"/>
              </a:spcBef>
              <a:spcAft>
                <a:spcPts val="200"/>
              </a:spcAft>
            </a:pPr>
            <a:r>
              <a:rPr lang="en-US" dirty="0"/>
              <a:t>Provide additional transportation, food distribution, and program supplies</a:t>
            </a:r>
          </a:p>
        </p:txBody>
      </p:sp>
      <p:sp>
        <p:nvSpPr>
          <p:cNvPr id="5" name="Slide Number Placeholder 4">
            <a:extLst>
              <a:ext uri="{FF2B5EF4-FFF2-40B4-BE49-F238E27FC236}">
                <a16:creationId xmlns:a16="http://schemas.microsoft.com/office/drawing/2014/main" id="{B3820230-E780-4BE5-B501-0B3D9061AB81}"/>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173932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C41E3-CB44-4FBE-98D1-D5C7FBF68A2D}"/>
              </a:ext>
            </a:extLst>
          </p:cNvPr>
          <p:cNvSpPr>
            <a:spLocks noGrp="1"/>
          </p:cNvSpPr>
          <p:nvPr>
            <p:ph type="title"/>
          </p:nvPr>
        </p:nvSpPr>
        <p:spPr/>
        <p:txBody>
          <a:bodyPr/>
          <a:lstStyle/>
          <a:p>
            <a:r>
              <a:rPr lang="en-US" dirty="0"/>
              <a:t>San Juan </a:t>
            </a:r>
            <a:r>
              <a:rPr lang="en-US"/>
              <a:t>Unified (2)</a:t>
            </a:r>
            <a:endParaRPr lang="en-US" dirty="0"/>
          </a:p>
        </p:txBody>
      </p:sp>
      <p:sp>
        <p:nvSpPr>
          <p:cNvPr id="3" name="Content Placeholder 2">
            <a:extLst>
              <a:ext uri="{FF2B5EF4-FFF2-40B4-BE49-F238E27FC236}">
                <a16:creationId xmlns:a16="http://schemas.microsoft.com/office/drawing/2014/main" id="{9B27CBAE-679C-4CAD-9E01-80B15F1A92BF}"/>
              </a:ext>
            </a:extLst>
          </p:cNvPr>
          <p:cNvSpPr>
            <a:spLocks noGrp="1"/>
          </p:cNvSpPr>
          <p:nvPr>
            <p:ph idx="1"/>
          </p:nvPr>
        </p:nvSpPr>
        <p:spPr/>
        <p:txBody>
          <a:bodyPr>
            <a:normAutofit/>
          </a:bodyPr>
          <a:lstStyle/>
          <a:p>
            <a:pPr lvl="1" indent="-228600">
              <a:spcBef>
                <a:spcPts val="1200"/>
              </a:spcBef>
              <a:spcAft>
                <a:spcPts val="200"/>
              </a:spcAft>
            </a:pPr>
            <a:r>
              <a:rPr lang="en-US" dirty="0"/>
              <a:t>Provide student fees for program participation</a:t>
            </a:r>
          </a:p>
          <a:p>
            <a:pPr lvl="1" indent="-228600">
              <a:spcBef>
                <a:spcPts val="1200"/>
              </a:spcBef>
              <a:spcAft>
                <a:spcPts val="200"/>
              </a:spcAft>
            </a:pPr>
            <a:r>
              <a:rPr lang="en-US" dirty="0"/>
              <a:t>Develop a data-focused approach to increase professional development, collaboration, and translation services</a:t>
            </a:r>
          </a:p>
        </p:txBody>
      </p:sp>
      <p:sp>
        <p:nvSpPr>
          <p:cNvPr id="5" name="Slide Number Placeholder 4">
            <a:extLst>
              <a:ext uri="{FF2B5EF4-FFF2-40B4-BE49-F238E27FC236}">
                <a16:creationId xmlns:a16="http://schemas.microsoft.com/office/drawing/2014/main" id="{FE8FE788-7A8A-45B9-B74A-A113803E614F}"/>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2909140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C41E3-CB44-4FBE-98D1-D5C7FBF68A2D}"/>
              </a:ext>
            </a:extLst>
          </p:cNvPr>
          <p:cNvSpPr>
            <a:spLocks noGrp="1"/>
          </p:cNvSpPr>
          <p:nvPr>
            <p:ph type="title"/>
          </p:nvPr>
        </p:nvSpPr>
        <p:spPr/>
        <p:txBody>
          <a:bodyPr/>
          <a:lstStyle/>
          <a:p>
            <a:r>
              <a:rPr lang="en-US" dirty="0"/>
              <a:t>Strategies from the Field (2)</a:t>
            </a:r>
          </a:p>
        </p:txBody>
      </p:sp>
      <p:sp>
        <p:nvSpPr>
          <p:cNvPr id="3" name="Content Placeholder 2">
            <a:extLst>
              <a:ext uri="{FF2B5EF4-FFF2-40B4-BE49-F238E27FC236}">
                <a16:creationId xmlns:a16="http://schemas.microsoft.com/office/drawing/2014/main" id="{9B27CBAE-679C-4CAD-9E01-80B15F1A92BF}"/>
              </a:ext>
            </a:extLst>
          </p:cNvPr>
          <p:cNvSpPr>
            <a:spLocks noGrp="1"/>
          </p:cNvSpPr>
          <p:nvPr>
            <p:ph idx="1"/>
          </p:nvPr>
        </p:nvSpPr>
        <p:spPr/>
        <p:txBody>
          <a:bodyPr>
            <a:normAutofit/>
          </a:bodyPr>
          <a:lstStyle/>
          <a:p>
            <a:pPr marL="0" indent="-228600">
              <a:buNone/>
            </a:pPr>
            <a:r>
              <a:rPr lang="en-US" dirty="0"/>
              <a:t>Angela Urquidies, Director of Specialized Programs, San Bernardino City Unified, </a:t>
            </a:r>
            <a:r>
              <a:rPr lang="en-US" dirty="0">
                <a:hlinkClick r:id="rId2"/>
              </a:rPr>
              <a:t>angela.urquidies@sbcusd.k12.ca.us</a:t>
            </a:r>
            <a:r>
              <a:rPr lang="en-US" dirty="0"/>
              <a:t> </a:t>
            </a:r>
          </a:p>
        </p:txBody>
      </p:sp>
      <p:pic>
        <p:nvPicPr>
          <p:cNvPr id="6" name="Picture 5" descr="San Bernardino City Unified School District logo that indicates Making Hope Happen">
            <a:extLst>
              <a:ext uri="{FF2B5EF4-FFF2-40B4-BE49-F238E27FC236}">
                <a16:creationId xmlns:a16="http://schemas.microsoft.com/office/drawing/2014/main" id="{68EA9C90-EC7B-45EB-A7AE-48700219BC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1003" y="3563593"/>
            <a:ext cx="5764677" cy="1753842"/>
          </a:xfrm>
          <a:prstGeom prst="rect">
            <a:avLst/>
          </a:prstGeom>
        </p:spPr>
      </p:pic>
      <p:sp>
        <p:nvSpPr>
          <p:cNvPr id="5" name="Slide Number Placeholder 4">
            <a:extLst>
              <a:ext uri="{FF2B5EF4-FFF2-40B4-BE49-F238E27FC236}">
                <a16:creationId xmlns:a16="http://schemas.microsoft.com/office/drawing/2014/main" id="{53C8FBA4-2EBA-4FB3-9A9B-CDCF0B1B42E5}"/>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429711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EEF5F-698F-497E-B13D-B416A9B0E454}"/>
              </a:ext>
            </a:extLst>
          </p:cNvPr>
          <p:cNvSpPr>
            <a:spLocks noGrp="1"/>
          </p:cNvSpPr>
          <p:nvPr>
            <p:ph type="title"/>
          </p:nvPr>
        </p:nvSpPr>
        <p:spPr/>
        <p:txBody>
          <a:bodyPr/>
          <a:lstStyle/>
          <a:p>
            <a:r>
              <a:rPr lang="en-US" dirty="0"/>
              <a:t>San Bernardino City Unified (1)</a:t>
            </a:r>
          </a:p>
        </p:txBody>
      </p:sp>
      <p:sp>
        <p:nvSpPr>
          <p:cNvPr id="3" name="Content Placeholder 2">
            <a:extLst>
              <a:ext uri="{FF2B5EF4-FFF2-40B4-BE49-F238E27FC236}">
                <a16:creationId xmlns:a16="http://schemas.microsoft.com/office/drawing/2014/main" id="{730A9949-27F4-4A25-A882-522083F6DD09}"/>
              </a:ext>
            </a:extLst>
          </p:cNvPr>
          <p:cNvSpPr>
            <a:spLocks noGrp="1"/>
          </p:cNvSpPr>
          <p:nvPr>
            <p:ph idx="1"/>
          </p:nvPr>
        </p:nvSpPr>
        <p:spPr/>
        <p:txBody>
          <a:bodyPr>
            <a:normAutofit/>
          </a:bodyPr>
          <a:lstStyle/>
          <a:p>
            <a:pPr indent="-228600" fontAlgn="base"/>
            <a:r>
              <a:rPr lang="en-US" dirty="0"/>
              <a:t>What is A.T.L.A.S.?</a:t>
            </a:r>
          </a:p>
          <a:p>
            <a:pPr lvl="1" indent="-228600" fontAlgn="base"/>
            <a:r>
              <a:rPr lang="en-US" dirty="0"/>
              <a:t>Access to Learning for All Students</a:t>
            </a:r>
          </a:p>
          <a:p>
            <a:pPr indent="-228600" fontAlgn="base"/>
            <a:r>
              <a:rPr lang="en-US" dirty="0"/>
              <a:t>ARP-HCY</a:t>
            </a:r>
          </a:p>
          <a:p>
            <a:pPr lvl="1" indent="-228600" fontAlgn="base"/>
            <a:r>
              <a:rPr lang="en-US" dirty="0"/>
              <a:t>Van</a:t>
            </a:r>
          </a:p>
          <a:p>
            <a:pPr lvl="1" indent="-228600" fontAlgn="base"/>
            <a:r>
              <a:rPr lang="en-US" dirty="0"/>
              <a:t>Gift Cards</a:t>
            </a:r>
          </a:p>
          <a:p>
            <a:pPr lvl="1" indent="-228600" fontAlgn="base"/>
            <a:r>
              <a:rPr lang="en-US" dirty="0"/>
              <a:t>Transportation</a:t>
            </a:r>
          </a:p>
          <a:p>
            <a:pPr lvl="1" indent="-228600" fontAlgn="base"/>
            <a:r>
              <a:rPr lang="en-US" dirty="0"/>
              <a:t>Tutoring</a:t>
            </a:r>
            <a:endParaRPr lang="en-US" sz="1800" dirty="0"/>
          </a:p>
        </p:txBody>
      </p:sp>
      <p:pic>
        <p:nvPicPr>
          <p:cNvPr id="6" name="Picture 2" descr="A.T.L.A.S. logo that says Access to Learning for All Students">
            <a:extLst>
              <a:ext uri="{FF2B5EF4-FFF2-40B4-BE49-F238E27FC236}">
                <a16:creationId xmlns:a16="http://schemas.microsoft.com/office/drawing/2014/main" id="{DA2537A9-1B71-4452-9613-75A1A5EE23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7343" y="4461232"/>
            <a:ext cx="5238337" cy="1244986"/>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DDE1FAE3-CDFA-4368-9A41-85F64917754B}"/>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3905440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EEF5F-698F-497E-B13D-B416A9B0E454}"/>
              </a:ext>
            </a:extLst>
          </p:cNvPr>
          <p:cNvSpPr>
            <a:spLocks noGrp="1"/>
          </p:cNvSpPr>
          <p:nvPr>
            <p:ph type="title"/>
          </p:nvPr>
        </p:nvSpPr>
        <p:spPr/>
        <p:txBody>
          <a:bodyPr/>
          <a:lstStyle/>
          <a:p>
            <a:r>
              <a:rPr lang="en-US" dirty="0"/>
              <a:t>San Bernardino City Unified (2)</a:t>
            </a:r>
          </a:p>
        </p:txBody>
      </p:sp>
      <p:sp>
        <p:nvSpPr>
          <p:cNvPr id="3" name="Content Placeholder 2">
            <a:extLst>
              <a:ext uri="{FF2B5EF4-FFF2-40B4-BE49-F238E27FC236}">
                <a16:creationId xmlns:a16="http://schemas.microsoft.com/office/drawing/2014/main" id="{730A9949-27F4-4A25-A882-522083F6DD09}"/>
              </a:ext>
            </a:extLst>
          </p:cNvPr>
          <p:cNvSpPr>
            <a:spLocks noGrp="1"/>
          </p:cNvSpPr>
          <p:nvPr>
            <p:ph idx="1"/>
          </p:nvPr>
        </p:nvSpPr>
        <p:spPr/>
        <p:txBody>
          <a:bodyPr>
            <a:normAutofit/>
          </a:bodyPr>
          <a:lstStyle/>
          <a:p>
            <a:pPr lvl="1" indent="-228600" fontAlgn="base"/>
            <a:r>
              <a:rPr lang="en-US" dirty="0"/>
              <a:t>Community Partnerships and Collaboration</a:t>
            </a:r>
          </a:p>
          <a:p>
            <a:pPr lvl="2" indent="-228600" fontAlgn="base">
              <a:buFont typeface="Arial" panose="020B0604020202020204" pitchFamily="34" charset="0"/>
              <a:buChar char="•"/>
            </a:pPr>
            <a:r>
              <a:rPr lang="en-US" dirty="0"/>
              <a:t>Home and Neighborly Services – Storage / Donation and Supply Distribution</a:t>
            </a:r>
          </a:p>
          <a:p>
            <a:pPr lvl="2" indent="-228600" fontAlgn="base">
              <a:buFont typeface="Arial" panose="020B0604020202020204" pitchFamily="34" charset="0"/>
              <a:buChar char="•"/>
            </a:pPr>
            <a:r>
              <a:rPr lang="en-US" dirty="0"/>
              <a:t>Give Back – Mentoring</a:t>
            </a:r>
          </a:p>
          <a:p>
            <a:pPr lvl="2" indent="-228600" fontAlgn="base">
              <a:buFont typeface="Arial" panose="020B0604020202020204" pitchFamily="34" charset="0"/>
              <a:buChar char="•"/>
            </a:pPr>
            <a:r>
              <a:rPr lang="en-US" dirty="0"/>
              <a:t>Catholic Charities – Motel Vouchers / Wrap-Around Services</a:t>
            </a:r>
            <a:endParaRPr lang="en-US" sz="1800" dirty="0"/>
          </a:p>
        </p:txBody>
      </p:sp>
      <p:sp>
        <p:nvSpPr>
          <p:cNvPr id="5" name="Slide Number Placeholder 4">
            <a:extLst>
              <a:ext uri="{FF2B5EF4-FFF2-40B4-BE49-F238E27FC236}">
                <a16:creationId xmlns:a16="http://schemas.microsoft.com/office/drawing/2014/main" id="{C517C924-F47A-45BE-A023-AE61F741DCA2}"/>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38064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C41E3-CB44-4FBE-98D1-D5C7FBF68A2D}"/>
              </a:ext>
            </a:extLst>
          </p:cNvPr>
          <p:cNvSpPr>
            <a:spLocks noGrp="1"/>
          </p:cNvSpPr>
          <p:nvPr>
            <p:ph type="title"/>
          </p:nvPr>
        </p:nvSpPr>
        <p:spPr/>
        <p:txBody>
          <a:bodyPr/>
          <a:lstStyle/>
          <a:p>
            <a:r>
              <a:rPr lang="en-US" dirty="0"/>
              <a:t>Strategies from the Field (3)</a:t>
            </a:r>
          </a:p>
        </p:txBody>
      </p:sp>
      <p:sp>
        <p:nvSpPr>
          <p:cNvPr id="3" name="Content Placeholder 2">
            <a:extLst>
              <a:ext uri="{FF2B5EF4-FFF2-40B4-BE49-F238E27FC236}">
                <a16:creationId xmlns:a16="http://schemas.microsoft.com/office/drawing/2014/main" id="{9B27CBAE-679C-4CAD-9E01-80B15F1A92BF}"/>
              </a:ext>
            </a:extLst>
          </p:cNvPr>
          <p:cNvSpPr>
            <a:spLocks noGrp="1"/>
          </p:cNvSpPr>
          <p:nvPr>
            <p:ph idx="1"/>
          </p:nvPr>
        </p:nvSpPr>
        <p:spPr>
          <a:xfrm>
            <a:off x="1097280" y="1845733"/>
            <a:ext cx="10058400" cy="4355561"/>
          </a:xfrm>
        </p:spPr>
        <p:txBody>
          <a:bodyPr>
            <a:normAutofit/>
          </a:bodyPr>
          <a:lstStyle/>
          <a:p>
            <a:pPr marL="0" indent="0">
              <a:buNone/>
            </a:pPr>
            <a:r>
              <a:rPr lang="en-US" dirty="0"/>
              <a:t>Dr. Donna Smith, Program Coordinator, Monterey COE, </a:t>
            </a:r>
            <a:r>
              <a:rPr lang="en-US" u="sng" dirty="0">
                <a:hlinkClick r:id="rId2" tooltip="Donna Smith's Email Address"/>
              </a:rPr>
              <a:t>dsmith@montereycoe.org</a:t>
            </a:r>
            <a:endParaRPr lang="en-US" u="sng" dirty="0"/>
          </a:p>
          <a:p>
            <a:pPr indent="-228600"/>
            <a:r>
              <a:rPr lang="en-US" dirty="0"/>
              <a:t>Shelter Activities and Enrichment Program</a:t>
            </a:r>
          </a:p>
          <a:p>
            <a:pPr lvl="1" indent="-228600">
              <a:spcBef>
                <a:spcPts val="1200"/>
              </a:spcBef>
              <a:spcAft>
                <a:spcPts val="200"/>
              </a:spcAft>
            </a:pPr>
            <a:r>
              <a:rPr lang="en-US" dirty="0"/>
              <a:t>Needs assessments from shelters and LEAs</a:t>
            </a:r>
          </a:p>
          <a:p>
            <a:pPr lvl="1" indent="-228600">
              <a:spcBef>
                <a:spcPts val="1200"/>
              </a:spcBef>
              <a:spcAft>
                <a:spcPts val="200"/>
              </a:spcAft>
            </a:pPr>
            <a:r>
              <a:rPr lang="en-US" dirty="0"/>
              <a:t>Goals: What do we want to accomplish?</a:t>
            </a:r>
          </a:p>
          <a:p>
            <a:pPr lvl="1" indent="-228600">
              <a:spcBef>
                <a:spcPts val="1200"/>
              </a:spcBef>
              <a:spcAft>
                <a:spcPts val="200"/>
              </a:spcAft>
            </a:pPr>
            <a:r>
              <a:rPr lang="en-US" dirty="0"/>
              <a:t>Space design/layout</a:t>
            </a:r>
          </a:p>
          <a:p>
            <a:pPr lvl="1" indent="-228600">
              <a:spcBef>
                <a:spcPts val="1200"/>
              </a:spcBef>
              <a:spcAft>
                <a:spcPts val="200"/>
              </a:spcAft>
            </a:pPr>
            <a:r>
              <a:rPr lang="en-US" dirty="0"/>
              <a:t>Program development</a:t>
            </a:r>
          </a:p>
        </p:txBody>
      </p:sp>
      <p:pic>
        <p:nvPicPr>
          <p:cNvPr id="6" name="Picture 5" descr="Monterey County Office of Education's logo indicating Leadership, Support, and Service">
            <a:extLst>
              <a:ext uri="{FF2B5EF4-FFF2-40B4-BE49-F238E27FC236}">
                <a16:creationId xmlns:a16="http://schemas.microsoft.com/office/drawing/2014/main" id="{088EF583-F208-45C9-B0DA-118C00B19C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4548" y="3544956"/>
            <a:ext cx="2369448" cy="2369448"/>
          </a:xfrm>
          <a:prstGeom prst="rect">
            <a:avLst/>
          </a:prstGeom>
        </p:spPr>
      </p:pic>
      <p:sp>
        <p:nvSpPr>
          <p:cNvPr id="5" name="Slide Number Placeholder 4">
            <a:extLst>
              <a:ext uri="{FF2B5EF4-FFF2-40B4-BE49-F238E27FC236}">
                <a16:creationId xmlns:a16="http://schemas.microsoft.com/office/drawing/2014/main" id="{ED3B64E9-3F71-43CB-B5BD-F56E42302B74}"/>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3395864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56E11-ADA6-4EA8-9251-E74D6A044748}"/>
              </a:ext>
            </a:extLst>
          </p:cNvPr>
          <p:cNvSpPr>
            <a:spLocks noGrp="1"/>
          </p:cNvSpPr>
          <p:nvPr>
            <p:ph type="title"/>
          </p:nvPr>
        </p:nvSpPr>
        <p:spPr/>
        <p:txBody>
          <a:bodyPr>
            <a:normAutofit/>
          </a:bodyPr>
          <a:lstStyle/>
          <a:p>
            <a:r>
              <a:rPr lang="en-US" dirty="0"/>
              <a:t>Monterey COE (1)</a:t>
            </a:r>
          </a:p>
        </p:txBody>
      </p:sp>
      <p:sp>
        <p:nvSpPr>
          <p:cNvPr id="3" name="Content Placeholder 2">
            <a:extLst>
              <a:ext uri="{FF2B5EF4-FFF2-40B4-BE49-F238E27FC236}">
                <a16:creationId xmlns:a16="http://schemas.microsoft.com/office/drawing/2014/main" id="{A14B3AF5-1C33-4096-976D-CF97FCC9FDED}"/>
              </a:ext>
            </a:extLst>
          </p:cNvPr>
          <p:cNvSpPr>
            <a:spLocks noGrp="1"/>
          </p:cNvSpPr>
          <p:nvPr>
            <p:ph idx="1"/>
          </p:nvPr>
        </p:nvSpPr>
        <p:spPr/>
        <p:txBody>
          <a:bodyPr>
            <a:normAutofit/>
          </a:bodyPr>
          <a:lstStyle/>
          <a:p>
            <a:pPr lvl="1" indent="-228600">
              <a:spcBef>
                <a:spcPts val="1200"/>
              </a:spcBef>
              <a:spcAft>
                <a:spcPts val="200"/>
              </a:spcAft>
            </a:pPr>
            <a:r>
              <a:rPr lang="en-US" dirty="0"/>
              <a:t>Funding</a:t>
            </a:r>
          </a:p>
          <a:p>
            <a:pPr lvl="1" indent="-228600">
              <a:spcBef>
                <a:spcPts val="1200"/>
              </a:spcBef>
              <a:spcAft>
                <a:spcPts val="200"/>
              </a:spcAft>
            </a:pPr>
            <a:r>
              <a:rPr lang="en-US" dirty="0"/>
              <a:t>Staffing needs</a:t>
            </a:r>
          </a:p>
          <a:p>
            <a:pPr lvl="2" indent="-228600">
              <a:spcBef>
                <a:spcPts val="1200"/>
              </a:spcBef>
              <a:spcAft>
                <a:spcPts val="200"/>
              </a:spcAft>
              <a:buFont typeface="Arial" panose="020B0604020202020204" pitchFamily="34" charset="0"/>
              <a:buChar char="•"/>
            </a:pPr>
            <a:r>
              <a:rPr lang="en-US" dirty="0"/>
              <a:t>Job description</a:t>
            </a:r>
          </a:p>
          <a:p>
            <a:pPr lvl="2" indent="-228600">
              <a:spcBef>
                <a:spcPts val="1200"/>
              </a:spcBef>
              <a:spcAft>
                <a:spcPts val="200"/>
              </a:spcAft>
              <a:buFont typeface="Arial" panose="020B0604020202020204" pitchFamily="34" charset="0"/>
              <a:buChar char="•"/>
            </a:pPr>
            <a:r>
              <a:rPr lang="en-US" dirty="0"/>
              <a:t>Choosing the right fit for shelter work</a:t>
            </a:r>
          </a:p>
          <a:p>
            <a:pPr lvl="1" indent="-228600">
              <a:spcBef>
                <a:spcPts val="1200"/>
              </a:spcBef>
              <a:spcAft>
                <a:spcPts val="200"/>
              </a:spcAft>
            </a:pPr>
            <a:r>
              <a:rPr lang="en-US" dirty="0"/>
              <a:t>Materials and supplies</a:t>
            </a:r>
            <a:endParaRPr lang="en-US" sz="2000" dirty="0"/>
          </a:p>
        </p:txBody>
      </p:sp>
      <p:sp>
        <p:nvSpPr>
          <p:cNvPr id="5" name="Slide Number Placeholder 4">
            <a:extLst>
              <a:ext uri="{FF2B5EF4-FFF2-40B4-BE49-F238E27FC236}">
                <a16:creationId xmlns:a16="http://schemas.microsoft.com/office/drawing/2014/main" id="{CF3016FC-545C-4F9A-8512-342085F4C6E0}"/>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550160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56E11-ADA6-4EA8-9251-E74D6A044748}"/>
              </a:ext>
            </a:extLst>
          </p:cNvPr>
          <p:cNvSpPr>
            <a:spLocks noGrp="1"/>
          </p:cNvSpPr>
          <p:nvPr>
            <p:ph type="title"/>
          </p:nvPr>
        </p:nvSpPr>
        <p:spPr/>
        <p:txBody>
          <a:bodyPr>
            <a:normAutofit/>
          </a:bodyPr>
          <a:lstStyle/>
          <a:p>
            <a:r>
              <a:rPr lang="en-US" dirty="0"/>
              <a:t>Monterey COE (2)</a:t>
            </a:r>
          </a:p>
        </p:txBody>
      </p:sp>
      <p:sp>
        <p:nvSpPr>
          <p:cNvPr id="3" name="Content Placeholder 2">
            <a:extLst>
              <a:ext uri="{FF2B5EF4-FFF2-40B4-BE49-F238E27FC236}">
                <a16:creationId xmlns:a16="http://schemas.microsoft.com/office/drawing/2014/main" id="{A14B3AF5-1C33-4096-976D-CF97FCC9FDED}"/>
              </a:ext>
            </a:extLst>
          </p:cNvPr>
          <p:cNvSpPr>
            <a:spLocks noGrp="1"/>
          </p:cNvSpPr>
          <p:nvPr>
            <p:ph idx="1"/>
          </p:nvPr>
        </p:nvSpPr>
        <p:spPr/>
        <p:txBody>
          <a:bodyPr>
            <a:normAutofit/>
          </a:bodyPr>
          <a:lstStyle/>
          <a:p>
            <a:pPr lvl="1" indent="-228600">
              <a:spcBef>
                <a:spcPts val="1200"/>
              </a:spcBef>
              <a:spcAft>
                <a:spcPts val="200"/>
              </a:spcAft>
            </a:pPr>
            <a:r>
              <a:rPr lang="en-US" dirty="0"/>
              <a:t>Recruitment and program sign-up</a:t>
            </a:r>
          </a:p>
          <a:p>
            <a:pPr lvl="1" indent="-228600">
              <a:spcBef>
                <a:spcPts val="1200"/>
              </a:spcBef>
              <a:spcAft>
                <a:spcPts val="200"/>
              </a:spcAft>
            </a:pPr>
            <a:r>
              <a:rPr lang="en-US" dirty="0"/>
              <a:t>Parent and student involvement</a:t>
            </a:r>
          </a:p>
          <a:p>
            <a:pPr lvl="1" indent="-228600">
              <a:spcBef>
                <a:spcPts val="1200"/>
              </a:spcBef>
              <a:spcAft>
                <a:spcPts val="200"/>
              </a:spcAft>
            </a:pPr>
            <a:r>
              <a:rPr lang="en-US" dirty="0"/>
              <a:t>Implementation</a:t>
            </a:r>
          </a:p>
          <a:p>
            <a:pPr lvl="1" indent="-228600">
              <a:spcBef>
                <a:spcPts val="1200"/>
              </a:spcBef>
              <a:spcAft>
                <a:spcPts val="200"/>
              </a:spcAft>
            </a:pPr>
            <a:r>
              <a:rPr lang="en-US" dirty="0"/>
              <a:t>Evaluate and solicit feedback</a:t>
            </a:r>
          </a:p>
          <a:p>
            <a:pPr lvl="1" indent="-228600">
              <a:spcBef>
                <a:spcPts val="1200"/>
              </a:spcBef>
              <a:spcAft>
                <a:spcPts val="200"/>
              </a:spcAft>
            </a:pPr>
            <a:r>
              <a:rPr lang="en-US" dirty="0"/>
              <a:t>Modify program based on feedback</a:t>
            </a:r>
            <a:endParaRPr lang="en-US" sz="2000" dirty="0"/>
          </a:p>
        </p:txBody>
      </p:sp>
      <p:sp>
        <p:nvSpPr>
          <p:cNvPr id="5" name="Slide Number Placeholder 4">
            <a:extLst>
              <a:ext uri="{FF2B5EF4-FFF2-40B4-BE49-F238E27FC236}">
                <a16:creationId xmlns:a16="http://schemas.microsoft.com/office/drawing/2014/main" id="{CF3016FC-545C-4F9A-8512-342085F4C6E0}"/>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3332814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25E76-6F37-4443-9601-07F15E72BE34}"/>
              </a:ext>
            </a:extLst>
          </p:cNvPr>
          <p:cNvSpPr>
            <a:spLocks noGrp="1"/>
          </p:cNvSpPr>
          <p:nvPr>
            <p:ph type="title"/>
          </p:nvPr>
        </p:nvSpPr>
        <p:spPr/>
        <p:txBody>
          <a:bodyPr/>
          <a:lstStyle/>
          <a:p>
            <a:r>
              <a:rPr lang="en-US" dirty="0"/>
              <a:t>Uses of ARP-HCY Funds (1)</a:t>
            </a:r>
          </a:p>
        </p:txBody>
      </p:sp>
      <p:sp>
        <p:nvSpPr>
          <p:cNvPr id="3" name="Content Placeholder 2">
            <a:extLst>
              <a:ext uri="{FF2B5EF4-FFF2-40B4-BE49-F238E27FC236}">
                <a16:creationId xmlns:a16="http://schemas.microsoft.com/office/drawing/2014/main" id="{F886BF37-5340-4A4C-9069-10882A9FB5C6}"/>
              </a:ext>
            </a:extLst>
          </p:cNvPr>
          <p:cNvSpPr>
            <a:spLocks noGrp="1"/>
          </p:cNvSpPr>
          <p:nvPr>
            <p:ph idx="1"/>
          </p:nvPr>
        </p:nvSpPr>
        <p:spPr>
          <a:xfrm>
            <a:off x="1097280" y="1845733"/>
            <a:ext cx="10472286" cy="4355561"/>
          </a:xfrm>
        </p:spPr>
        <p:txBody>
          <a:bodyPr>
            <a:normAutofit/>
          </a:bodyPr>
          <a:lstStyle/>
          <a:p>
            <a:r>
              <a:rPr lang="en-US" dirty="0">
                <a:cs typeface="Arial"/>
              </a:rPr>
              <a:t>The CDE developed an ARP-HCY Resource Guide to guide LEAs on how to spend their ARP-HCY funds at  </a:t>
            </a:r>
            <a:r>
              <a:rPr lang="en-US" dirty="0">
                <a:cs typeface="Arial"/>
                <a:hlinkClick r:id="rId2" tooltip="CDE's ARP HCY Resource Guide Link"/>
              </a:rPr>
              <a:t>https://www.cde.ca.gov/sp/hs/arphcyresourceguide.asp</a:t>
            </a:r>
            <a:endParaRPr lang="en-US" dirty="0">
              <a:cs typeface="Arial"/>
            </a:endParaRPr>
          </a:p>
          <a:p>
            <a:r>
              <a:rPr lang="en-US" dirty="0">
                <a:cs typeface="Arial"/>
              </a:rPr>
              <a:t>LEAs may use ARP-HCY funds to supplement existing programs and funding streams, including:</a:t>
            </a:r>
          </a:p>
          <a:p>
            <a:pPr lvl="1">
              <a:spcBef>
                <a:spcPts val="1200"/>
              </a:spcBef>
              <a:spcAft>
                <a:spcPts val="200"/>
              </a:spcAft>
            </a:pPr>
            <a:r>
              <a:rPr lang="en-US" dirty="0">
                <a:cs typeface="Arial"/>
              </a:rPr>
              <a:t>Academic, social, emotional, and mental health needs</a:t>
            </a:r>
          </a:p>
          <a:p>
            <a:pPr lvl="1">
              <a:spcBef>
                <a:spcPts val="1200"/>
              </a:spcBef>
              <a:spcAft>
                <a:spcPts val="200"/>
              </a:spcAft>
            </a:pPr>
            <a:r>
              <a:rPr lang="en-US" dirty="0">
                <a:cs typeface="Arial"/>
              </a:rPr>
              <a:t>Hiring staff to increase capacity</a:t>
            </a:r>
          </a:p>
          <a:p>
            <a:pPr lvl="1">
              <a:spcBef>
                <a:spcPts val="1200"/>
              </a:spcBef>
              <a:spcAft>
                <a:spcPts val="200"/>
              </a:spcAft>
            </a:pPr>
            <a:r>
              <a:rPr lang="en-US" dirty="0">
                <a:cs typeface="Arial"/>
              </a:rPr>
              <a:t>Planning partnerships with community-based organizations (CBOs), among other strategies</a:t>
            </a:r>
            <a:endParaRPr lang="en-US" sz="2000" dirty="0"/>
          </a:p>
        </p:txBody>
      </p:sp>
      <p:sp>
        <p:nvSpPr>
          <p:cNvPr id="5" name="Slide Number Placeholder 4">
            <a:extLst>
              <a:ext uri="{FF2B5EF4-FFF2-40B4-BE49-F238E27FC236}">
                <a16:creationId xmlns:a16="http://schemas.microsoft.com/office/drawing/2014/main" id="{C3FD8F2C-BC62-415D-8AB6-52BF7694E7DA}"/>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1103190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665F21-CF2F-4FE6-83FC-05FA2AA3EB0F}"/>
              </a:ext>
            </a:extLst>
          </p:cNvPr>
          <p:cNvSpPr>
            <a:spLocks noGrp="1"/>
          </p:cNvSpPr>
          <p:nvPr>
            <p:ph type="title"/>
          </p:nvPr>
        </p:nvSpPr>
        <p:spPr>
          <a:xfrm>
            <a:off x="288176" y="2086495"/>
            <a:ext cx="3507971" cy="2506286"/>
          </a:xfrm>
        </p:spPr>
        <p:txBody>
          <a:bodyPr anchor="ctr">
            <a:normAutofit/>
          </a:bodyPr>
          <a:lstStyle/>
          <a:p>
            <a:pPr algn="ctr"/>
            <a:r>
              <a:rPr lang="en-US" sz="5400" dirty="0"/>
              <a:t>Please Welcome</a:t>
            </a:r>
          </a:p>
        </p:txBody>
      </p:sp>
      <p:sp>
        <p:nvSpPr>
          <p:cNvPr id="5" name="Content Placeholder 4">
            <a:extLst>
              <a:ext uri="{FF2B5EF4-FFF2-40B4-BE49-F238E27FC236}">
                <a16:creationId xmlns:a16="http://schemas.microsoft.com/office/drawing/2014/main" id="{A0B1FF4A-5124-4FB7-BABB-A7E5EA52DFB9}"/>
              </a:ext>
            </a:extLst>
          </p:cNvPr>
          <p:cNvSpPr>
            <a:spLocks noGrp="1"/>
          </p:cNvSpPr>
          <p:nvPr>
            <p:ph idx="1"/>
          </p:nvPr>
        </p:nvSpPr>
        <p:spPr/>
        <p:txBody>
          <a:bodyPr>
            <a:noAutofit/>
          </a:bodyPr>
          <a:lstStyle/>
          <a:p>
            <a:pPr marL="228600" indent="-228600"/>
            <a:r>
              <a:rPr lang="en-US" dirty="0">
                <a:latin typeface="Arial" panose="020B0604020202020204" pitchFamily="34" charset="0"/>
                <a:cs typeface="Arial" panose="020B0604020202020204" pitchFamily="34" charset="0"/>
              </a:rPr>
              <a:t>Leanne Wheeler, Education Programs Consultant, Student Achievement and Support Division, California Department of Education, </a:t>
            </a:r>
            <a:r>
              <a:rPr lang="en-US" dirty="0">
                <a:latin typeface="Arial" panose="020B0604020202020204" pitchFamily="34" charset="0"/>
                <a:cs typeface="Arial" panose="020B0604020202020204" pitchFamily="34" charset="0"/>
                <a:hlinkClick r:id="rId2" tooltip="Leanne Wheeler's Email Address"/>
              </a:rPr>
              <a:t>lwheeler@cde.ca.gov</a:t>
            </a:r>
            <a:r>
              <a:rPr lang="en-US" dirty="0">
                <a:latin typeface="Arial" panose="020B0604020202020204" pitchFamily="34" charset="0"/>
                <a:cs typeface="Arial" panose="020B0604020202020204" pitchFamily="34" charset="0"/>
              </a:rPr>
              <a:t>  </a:t>
            </a:r>
          </a:p>
          <a:p>
            <a:pPr marL="228600" indent="-228600"/>
            <a:r>
              <a:rPr lang="en-US" dirty="0"/>
              <a:t>Victoria E Rochester, Supervisor for Student Support Services, </a:t>
            </a:r>
            <a:r>
              <a:rPr lang="en-US" dirty="0">
                <a:latin typeface="Arial" panose="020B0604020202020204" pitchFamily="34" charset="0"/>
                <a:cs typeface="Arial" panose="020B0604020202020204" pitchFamily="34" charset="0"/>
              </a:rPr>
              <a:t>San Juan Unified School District, </a:t>
            </a:r>
            <a:r>
              <a:rPr lang="en-US" dirty="0">
                <a:latin typeface="Arial" panose="020B0604020202020204" pitchFamily="34" charset="0"/>
                <a:cs typeface="Arial" panose="020B0604020202020204" pitchFamily="34" charset="0"/>
                <a:hlinkClick r:id="rId3" tooltip="Victoria Rochester's Email Address"/>
              </a:rPr>
              <a:t>victoria.rochester@sanjuan.edu</a:t>
            </a:r>
            <a:r>
              <a:rPr lang="en-US" dirty="0">
                <a:latin typeface="Arial" panose="020B0604020202020204" pitchFamily="34" charset="0"/>
                <a:cs typeface="Arial" panose="020B0604020202020204" pitchFamily="34" charset="0"/>
              </a:rPr>
              <a:t> </a:t>
            </a:r>
          </a:p>
          <a:p>
            <a:pPr marL="228600" indent="-228600"/>
            <a:r>
              <a:rPr lang="en-US" dirty="0"/>
              <a:t>Angela Urquidies, Director of Specialized Programs, San Bernardino City Unified</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tooltip="Angela Urquidies' Email Address"/>
              </a:rPr>
              <a:t>angela.urquidies@sbcusd.k12.ca.us</a:t>
            </a:r>
            <a:r>
              <a:rPr lang="en-US" dirty="0">
                <a:latin typeface="Arial" panose="020B0604020202020204" pitchFamily="34" charset="0"/>
                <a:cs typeface="Arial" panose="020B0604020202020204" pitchFamily="34" charset="0"/>
              </a:rPr>
              <a:t> </a:t>
            </a:r>
          </a:p>
          <a:p>
            <a:pPr marL="228600" indent="-228600"/>
            <a:r>
              <a:rPr lang="en-US" dirty="0"/>
              <a:t>Dr. Donna Smith, Program Coordinator, Monterey County Office of Education, </a:t>
            </a:r>
            <a:r>
              <a:rPr lang="en-US" u="sng" dirty="0">
                <a:hlinkClick r:id="rId5" tooltip="Donna Smith's Email Address"/>
              </a:rPr>
              <a:t>dsmith@montereycoe.org</a:t>
            </a:r>
            <a:endParaRPr lang="en-US" dirty="0"/>
          </a:p>
        </p:txBody>
      </p:sp>
      <p:sp>
        <p:nvSpPr>
          <p:cNvPr id="2" name="Slide Number Placeholder 1">
            <a:extLst>
              <a:ext uri="{FF2B5EF4-FFF2-40B4-BE49-F238E27FC236}">
                <a16:creationId xmlns:a16="http://schemas.microsoft.com/office/drawing/2014/main" id="{6EECB6DE-46D8-4527-AE2C-77E4A84074F6}"/>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1030620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25E76-6F37-4443-9601-07F15E72BE34}"/>
              </a:ext>
            </a:extLst>
          </p:cNvPr>
          <p:cNvSpPr>
            <a:spLocks noGrp="1"/>
          </p:cNvSpPr>
          <p:nvPr>
            <p:ph type="title"/>
          </p:nvPr>
        </p:nvSpPr>
        <p:spPr/>
        <p:txBody>
          <a:bodyPr/>
          <a:lstStyle/>
          <a:p>
            <a:r>
              <a:rPr lang="en-US" dirty="0"/>
              <a:t>Uses of ARP-HCY Funds (2)</a:t>
            </a:r>
          </a:p>
        </p:txBody>
      </p:sp>
      <p:sp>
        <p:nvSpPr>
          <p:cNvPr id="3" name="Content Placeholder 2">
            <a:extLst>
              <a:ext uri="{FF2B5EF4-FFF2-40B4-BE49-F238E27FC236}">
                <a16:creationId xmlns:a16="http://schemas.microsoft.com/office/drawing/2014/main" id="{F886BF37-5340-4A4C-9069-10882A9FB5C6}"/>
              </a:ext>
            </a:extLst>
          </p:cNvPr>
          <p:cNvSpPr>
            <a:spLocks noGrp="1"/>
          </p:cNvSpPr>
          <p:nvPr>
            <p:ph idx="1"/>
          </p:nvPr>
        </p:nvSpPr>
        <p:spPr>
          <a:xfrm>
            <a:off x="1097280" y="1845733"/>
            <a:ext cx="10491536" cy="4355561"/>
          </a:xfrm>
        </p:spPr>
        <p:txBody>
          <a:bodyPr>
            <a:normAutofit/>
          </a:bodyPr>
          <a:lstStyle/>
          <a:p>
            <a:pPr lvl="1">
              <a:spcBef>
                <a:spcPts val="1200"/>
              </a:spcBef>
              <a:spcAft>
                <a:spcPts val="200"/>
              </a:spcAft>
            </a:pPr>
            <a:r>
              <a:rPr lang="en-US" dirty="0">
                <a:cs typeface="Arial"/>
              </a:rPr>
              <a:t>Dedicating resources</a:t>
            </a:r>
          </a:p>
          <a:p>
            <a:pPr lvl="1">
              <a:spcBef>
                <a:spcPts val="1200"/>
              </a:spcBef>
              <a:spcAft>
                <a:spcPts val="200"/>
              </a:spcAft>
            </a:pPr>
            <a:r>
              <a:rPr lang="en-US" dirty="0">
                <a:cs typeface="Arial"/>
              </a:rPr>
              <a:t>Identify, enrollment, retention, and educational success of children and youth experiencing homelessness</a:t>
            </a:r>
          </a:p>
          <a:p>
            <a:pPr indent="-223838"/>
            <a:r>
              <a:rPr lang="en-US" dirty="0">
                <a:cs typeface="Arial"/>
              </a:rPr>
              <a:t>Purchase needed supplies (e.g., personal protective equipment, eyeglasses, school supplies, personal care items) </a:t>
            </a:r>
          </a:p>
          <a:p>
            <a:pPr indent="-223838"/>
            <a:r>
              <a:rPr lang="en-US" dirty="0">
                <a:cs typeface="Arial"/>
              </a:rPr>
              <a:t>Purchase cell phones or other technological devices for unaccompanied youth to enable the youth to attend and fully participate in school activities</a:t>
            </a:r>
            <a:endParaRPr lang="en-US" sz="1800" dirty="0"/>
          </a:p>
        </p:txBody>
      </p:sp>
      <p:sp>
        <p:nvSpPr>
          <p:cNvPr id="5" name="Slide Number Placeholder 4">
            <a:extLst>
              <a:ext uri="{FF2B5EF4-FFF2-40B4-BE49-F238E27FC236}">
                <a16:creationId xmlns:a16="http://schemas.microsoft.com/office/drawing/2014/main" id="{4577F335-162F-4CB4-B3E8-8E8B53CEF2DA}"/>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2336282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B233A-8229-4AC0-A9A3-1F729A7F5F19}"/>
              </a:ext>
            </a:extLst>
          </p:cNvPr>
          <p:cNvSpPr>
            <a:spLocks noGrp="1"/>
          </p:cNvSpPr>
          <p:nvPr>
            <p:ph type="title"/>
          </p:nvPr>
        </p:nvSpPr>
        <p:spPr/>
        <p:txBody>
          <a:bodyPr/>
          <a:lstStyle/>
          <a:p>
            <a:r>
              <a:rPr lang="en-US" dirty="0"/>
              <a:t>Uses of ARP-HCY Funds (3)</a:t>
            </a:r>
          </a:p>
        </p:txBody>
      </p:sp>
      <p:sp>
        <p:nvSpPr>
          <p:cNvPr id="3" name="Content Placeholder 2">
            <a:extLst>
              <a:ext uri="{FF2B5EF4-FFF2-40B4-BE49-F238E27FC236}">
                <a16:creationId xmlns:a16="http://schemas.microsoft.com/office/drawing/2014/main" id="{E007F5E6-8656-4CEF-A8D9-F778686E2DBA}"/>
              </a:ext>
            </a:extLst>
          </p:cNvPr>
          <p:cNvSpPr>
            <a:spLocks noGrp="1"/>
          </p:cNvSpPr>
          <p:nvPr>
            <p:ph idx="1"/>
          </p:nvPr>
        </p:nvSpPr>
        <p:spPr>
          <a:xfrm>
            <a:off x="1097280" y="1845733"/>
            <a:ext cx="10462660" cy="4355561"/>
          </a:xfrm>
        </p:spPr>
        <p:txBody>
          <a:bodyPr>
            <a:normAutofit/>
          </a:bodyPr>
          <a:lstStyle/>
          <a:p>
            <a:r>
              <a:rPr lang="en-US" dirty="0">
                <a:cs typeface="Arial"/>
              </a:rPr>
              <a:t>Provide wraparound services (which could be provided in collaboration with and/or through contracts with CBOs, and could include academic supports, trauma-informed care, social-emotional support, and mental health services)</a:t>
            </a:r>
          </a:p>
          <a:p>
            <a:r>
              <a:rPr lang="en-US" dirty="0">
                <a:cs typeface="Arial"/>
              </a:rPr>
              <a:t>Provide transportation to enable children and youth to attend classes and participate fully in school activities</a:t>
            </a:r>
          </a:p>
          <a:p>
            <a:r>
              <a:rPr lang="en-US" dirty="0">
                <a:ea typeface="+mn-lt"/>
                <a:cs typeface="+mn-lt"/>
              </a:rPr>
              <a:t>Services to attract, engage, and retain students in programs</a:t>
            </a:r>
            <a:endParaRPr lang="en-US" dirty="0">
              <a:cs typeface="Arial"/>
            </a:endParaRPr>
          </a:p>
        </p:txBody>
      </p:sp>
      <p:sp>
        <p:nvSpPr>
          <p:cNvPr id="5" name="Slide Number Placeholder 4">
            <a:extLst>
              <a:ext uri="{FF2B5EF4-FFF2-40B4-BE49-F238E27FC236}">
                <a16:creationId xmlns:a16="http://schemas.microsoft.com/office/drawing/2014/main" id="{2B1D7A47-6EE2-4DB1-AC3E-F22280FFBAC3}"/>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3818137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133B1-B890-45F8-AC1D-2E7C304BDC39}"/>
              </a:ext>
            </a:extLst>
          </p:cNvPr>
          <p:cNvSpPr>
            <a:spLocks noGrp="1"/>
          </p:cNvSpPr>
          <p:nvPr>
            <p:ph type="title"/>
          </p:nvPr>
        </p:nvSpPr>
        <p:spPr/>
        <p:txBody>
          <a:bodyPr/>
          <a:lstStyle/>
          <a:p>
            <a:r>
              <a:rPr lang="en-US" dirty="0"/>
              <a:t>Uses of ARP-HCY Funds (4)</a:t>
            </a:r>
          </a:p>
        </p:txBody>
      </p:sp>
      <p:sp>
        <p:nvSpPr>
          <p:cNvPr id="3" name="Content Placeholder 2">
            <a:extLst>
              <a:ext uri="{FF2B5EF4-FFF2-40B4-BE49-F238E27FC236}">
                <a16:creationId xmlns:a16="http://schemas.microsoft.com/office/drawing/2014/main" id="{BA275D79-6C27-4277-9C30-69E1F2CE1CCF}"/>
              </a:ext>
            </a:extLst>
          </p:cNvPr>
          <p:cNvSpPr>
            <a:spLocks noGrp="1"/>
          </p:cNvSpPr>
          <p:nvPr>
            <p:ph idx="1"/>
          </p:nvPr>
        </p:nvSpPr>
        <p:spPr>
          <a:xfrm>
            <a:off x="1097280" y="1845733"/>
            <a:ext cx="10472286" cy="4355561"/>
          </a:xfrm>
        </p:spPr>
        <p:txBody>
          <a:bodyPr>
            <a:noAutofit/>
          </a:bodyPr>
          <a:lstStyle/>
          <a:p>
            <a:r>
              <a:rPr lang="en-US" dirty="0">
                <a:ea typeface="+mn-lt"/>
                <a:cs typeface="+mn-lt"/>
              </a:rPr>
              <a:t>Tutoring, supplemental services, and enriched educational services, including </a:t>
            </a:r>
            <a:r>
              <a:rPr lang="en-US" dirty="0">
                <a:ea typeface="+mn-lt"/>
                <a:cs typeface="Calibri" panose="020F0502020204030204"/>
              </a:rPr>
              <a:t>b</a:t>
            </a:r>
            <a:r>
              <a:rPr lang="en-US" dirty="0">
                <a:cs typeface="Calibri" panose="020F0502020204030204"/>
              </a:rPr>
              <a:t>efore school, after school, and summer programs</a:t>
            </a:r>
          </a:p>
          <a:p>
            <a:r>
              <a:rPr lang="en-US" dirty="0">
                <a:ea typeface="+mn-lt"/>
                <a:cs typeface="+mn-lt"/>
              </a:rPr>
              <a:t>Expedited evaluations</a:t>
            </a:r>
            <a:endParaRPr lang="en-US" dirty="0">
              <a:cs typeface="Arial"/>
            </a:endParaRPr>
          </a:p>
          <a:p>
            <a:r>
              <a:rPr lang="en-US" dirty="0">
                <a:ea typeface="+mn-lt"/>
                <a:cs typeface="+mn-lt"/>
              </a:rPr>
              <a:t>Professional development</a:t>
            </a:r>
            <a:endParaRPr lang="en-US" dirty="0">
              <a:cs typeface="Arial"/>
            </a:endParaRPr>
          </a:p>
          <a:p>
            <a:r>
              <a:rPr lang="en-US" dirty="0">
                <a:ea typeface="+mn-lt"/>
                <a:cs typeface="+mn-lt"/>
              </a:rPr>
              <a:t>Student referral and services</a:t>
            </a:r>
            <a:endParaRPr lang="en-US" dirty="0">
              <a:cs typeface="Arial"/>
            </a:endParaRPr>
          </a:p>
          <a:p>
            <a:r>
              <a:rPr lang="en-US" dirty="0">
                <a:ea typeface="+mn-lt"/>
                <a:cs typeface="+mn-lt"/>
              </a:rPr>
              <a:t>Assistance to defray the cost of transportation</a:t>
            </a:r>
            <a:endParaRPr lang="en-US" dirty="0">
              <a:cs typeface="Arial"/>
            </a:endParaRPr>
          </a:p>
          <a:p>
            <a:r>
              <a:rPr lang="en-US" dirty="0">
                <a:ea typeface="+mn-lt"/>
                <a:cs typeface="+mn-lt"/>
              </a:rPr>
              <a:t>Early childhood education programs</a:t>
            </a:r>
            <a:endParaRPr lang="en-US" dirty="0">
              <a:cs typeface="Arial"/>
            </a:endParaRPr>
          </a:p>
        </p:txBody>
      </p:sp>
      <p:sp>
        <p:nvSpPr>
          <p:cNvPr id="5" name="Slide Number Placeholder 4">
            <a:extLst>
              <a:ext uri="{FF2B5EF4-FFF2-40B4-BE49-F238E27FC236}">
                <a16:creationId xmlns:a16="http://schemas.microsoft.com/office/drawing/2014/main" id="{FA907E37-F0FD-4FF8-9E31-F49EC76F392F}"/>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3231242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92B92-9D1C-464F-BB98-75BFD013655D}"/>
              </a:ext>
            </a:extLst>
          </p:cNvPr>
          <p:cNvSpPr>
            <a:spLocks noGrp="1"/>
          </p:cNvSpPr>
          <p:nvPr>
            <p:ph type="title"/>
          </p:nvPr>
        </p:nvSpPr>
        <p:spPr/>
        <p:txBody>
          <a:bodyPr/>
          <a:lstStyle/>
          <a:p>
            <a:r>
              <a:rPr lang="en-US" dirty="0"/>
              <a:t>Uses of ARP-HCY Funds (5)</a:t>
            </a:r>
          </a:p>
        </p:txBody>
      </p:sp>
      <p:sp>
        <p:nvSpPr>
          <p:cNvPr id="3" name="Content Placeholder 2">
            <a:extLst>
              <a:ext uri="{FF2B5EF4-FFF2-40B4-BE49-F238E27FC236}">
                <a16:creationId xmlns:a16="http://schemas.microsoft.com/office/drawing/2014/main" id="{BBC165B6-7BA9-4196-9A2C-28B7099558DF}"/>
              </a:ext>
            </a:extLst>
          </p:cNvPr>
          <p:cNvSpPr>
            <a:spLocks noGrp="1"/>
          </p:cNvSpPr>
          <p:nvPr>
            <p:ph idx="1"/>
          </p:nvPr>
        </p:nvSpPr>
        <p:spPr>
          <a:xfrm>
            <a:off x="1097280" y="1845733"/>
            <a:ext cx="10491536" cy="4355561"/>
          </a:xfrm>
        </p:spPr>
        <p:txBody>
          <a:bodyPr>
            <a:normAutofit/>
          </a:bodyPr>
          <a:lstStyle/>
          <a:p>
            <a:r>
              <a:rPr lang="en-US" dirty="0">
                <a:ea typeface="+mn-lt"/>
                <a:cs typeface="+mn-lt"/>
              </a:rPr>
              <a:t>Fees for tracking, obtaining, and transferring records</a:t>
            </a:r>
            <a:endParaRPr lang="en-US" dirty="0">
              <a:cs typeface="Arial"/>
            </a:endParaRPr>
          </a:p>
          <a:p>
            <a:r>
              <a:rPr lang="en-US" dirty="0">
                <a:ea typeface="+mn-lt"/>
                <a:cs typeface="+mn-lt"/>
              </a:rPr>
              <a:t>Parent education and training</a:t>
            </a:r>
            <a:endParaRPr lang="en-US" dirty="0">
              <a:cs typeface="Arial"/>
            </a:endParaRPr>
          </a:p>
          <a:p>
            <a:r>
              <a:rPr lang="en-US" dirty="0">
                <a:ea typeface="+mn-lt"/>
                <a:cs typeface="+mn-lt"/>
              </a:rPr>
              <a:t>Coordination between school and outside agencies</a:t>
            </a:r>
            <a:endParaRPr lang="en-US" dirty="0">
              <a:cs typeface="Arial"/>
            </a:endParaRPr>
          </a:p>
          <a:p>
            <a:r>
              <a:rPr lang="en-US" dirty="0">
                <a:ea typeface="+mn-lt"/>
                <a:cs typeface="+mn-lt"/>
              </a:rPr>
              <a:t>Activities to address issues related to domestic violence</a:t>
            </a:r>
          </a:p>
          <a:p>
            <a:r>
              <a:rPr lang="en-US" dirty="0">
                <a:ea typeface="+mn-lt"/>
                <a:cs typeface="+mn-lt"/>
              </a:rPr>
              <a:t>Adaption of space and purchase of supplies for any non-school facility</a:t>
            </a:r>
            <a:endParaRPr lang="en-US" dirty="0">
              <a:cs typeface="Calibri"/>
            </a:endParaRPr>
          </a:p>
          <a:p>
            <a:r>
              <a:rPr lang="en-US" dirty="0">
                <a:ea typeface="+mn-lt"/>
                <a:cs typeface="+mn-lt"/>
              </a:rPr>
              <a:t>Other extraordinary or emergency assistance to attend school</a:t>
            </a:r>
            <a:endParaRPr lang="en-US" dirty="0"/>
          </a:p>
        </p:txBody>
      </p:sp>
      <p:sp>
        <p:nvSpPr>
          <p:cNvPr id="5" name="Slide Number Placeholder 4">
            <a:extLst>
              <a:ext uri="{FF2B5EF4-FFF2-40B4-BE49-F238E27FC236}">
                <a16:creationId xmlns:a16="http://schemas.microsoft.com/office/drawing/2014/main" id="{F7D03351-8C68-4ADC-845C-21D5B40A9E5E}"/>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125356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8642-8439-4ACA-916D-922F3FBEA02C}"/>
              </a:ext>
            </a:extLst>
          </p:cNvPr>
          <p:cNvSpPr>
            <a:spLocks noGrp="1"/>
          </p:cNvSpPr>
          <p:nvPr>
            <p:ph type="title"/>
          </p:nvPr>
        </p:nvSpPr>
        <p:spPr/>
        <p:txBody>
          <a:bodyPr/>
          <a:lstStyle/>
          <a:p>
            <a:r>
              <a:rPr lang="en-US" dirty="0"/>
              <a:t>Uses of ARP-HCY Funds (6)</a:t>
            </a:r>
          </a:p>
        </p:txBody>
      </p:sp>
      <p:sp>
        <p:nvSpPr>
          <p:cNvPr id="3" name="Content Placeholder 2">
            <a:extLst>
              <a:ext uri="{FF2B5EF4-FFF2-40B4-BE49-F238E27FC236}">
                <a16:creationId xmlns:a16="http://schemas.microsoft.com/office/drawing/2014/main" id="{1BA183E1-B748-4287-BC32-63B32DAE5D10}"/>
              </a:ext>
            </a:extLst>
          </p:cNvPr>
          <p:cNvSpPr>
            <a:spLocks noGrp="1"/>
          </p:cNvSpPr>
          <p:nvPr>
            <p:ph idx="1"/>
          </p:nvPr>
        </p:nvSpPr>
        <p:spPr>
          <a:xfrm>
            <a:off x="1097280" y="1845733"/>
            <a:ext cx="10481912" cy="4355561"/>
          </a:xfrm>
        </p:spPr>
        <p:txBody>
          <a:bodyPr>
            <a:normAutofit/>
          </a:bodyPr>
          <a:lstStyle/>
          <a:p>
            <a:r>
              <a:rPr lang="en-US" dirty="0">
                <a:cs typeface="Arial"/>
              </a:rPr>
              <a:t>Provide access to reliable, high-speed internet for students through the purchase of internet-connected devices/equipment, mobile hotspots, wireless service plans, or installation of community Wi-Fi hotspots (e.g., at homeless shelters), especially in underserved communities</a:t>
            </a:r>
            <a:endParaRPr lang="en-US" dirty="0"/>
          </a:p>
        </p:txBody>
      </p:sp>
      <p:sp>
        <p:nvSpPr>
          <p:cNvPr id="5" name="Slide Number Placeholder 4">
            <a:extLst>
              <a:ext uri="{FF2B5EF4-FFF2-40B4-BE49-F238E27FC236}">
                <a16:creationId xmlns:a16="http://schemas.microsoft.com/office/drawing/2014/main" id="{E56A2949-BE94-4097-B69B-16C2671C9705}"/>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1096733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8642-8439-4ACA-916D-922F3FBEA02C}"/>
              </a:ext>
            </a:extLst>
          </p:cNvPr>
          <p:cNvSpPr>
            <a:spLocks noGrp="1"/>
          </p:cNvSpPr>
          <p:nvPr>
            <p:ph type="title"/>
          </p:nvPr>
        </p:nvSpPr>
        <p:spPr/>
        <p:txBody>
          <a:bodyPr/>
          <a:lstStyle/>
          <a:p>
            <a:r>
              <a:rPr lang="en-US" dirty="0"/>
              <a:t>Uses of ARP-HCY Funds (7)</a:t>
            </a:r>
          </a:p>
        </p:txBody>
      </p:sp>
      <p:sp>
        <p:nvSpPr>
          <p:cNvPr id="3" name="Content Placeholder 2">
            <a:extLst>
              <a:ext uri="{FF2B5EF4-FFF2-40B4-BE49-F238E27FC236}">
                <a16:creationId xmlns:a16="http://schemas.microsoft.com/office/drawing/2014/main" id="{1BA183E1-B748-4287-BC32-63B32DAE5D10}"/>
              </a:ext>
            </a:extLst>
          </p:cNvPr>
          <p:cNvSpPr>
            <a:spLocks noGrp="1"/>
          </p:cNvSpPr>
          <p:nvPr>
            <p:ph idx="1"/>
          </p:nvPr>
        </p:nvSpPr>
        <p:spPr>
          <a:xfrm>
            <a:off x="1097280" y="1845733"/>
            <a:ext cx="10491536" cy="4355561"/>
          </a:xfrm>
        </p:spPr>
        <p:txBody>
          <a:bodyPr>
            <a:normAutofit/>
          </a:bodyPr>
          <a:lstStyle/>
          <a:p>
            <a:r>
              <a:rPr lang="en-US" dirty="0">
                <a:cs typeface="Arial"/>
              </a:rPr>
              <a:t>Provide store cards/prepaid debit cards to purchase materials necessary for students to participate in school activities</a:t>
            </a:r>
          </a:p>
          <a:p>
            <a:r>
              <a:rPr lang="en-US" dirty="0">
                <a:cs typeface="Arial"/>
              </a:rPr>
              <a:t>Pay for short-term, temporary housing (e.g., a few days in a motel) when such emergency housing is the only reasonable option for COVID-safe temporary housing and when necessary to enable the homeless child or youth to attend school and participate fully in school activities (including summer school)</a:t>
            </a:r>
            <a:endParaRPr lang="en-US" sz="1800" dirty="0"/>
          </a:p>
        </p:txBody>
      </p:sp>
      <p:sp>
        <p:nvSpPr>
          <p:cNvPr id="5" name="Slide Number Placeholder 4">
            <a:extLst>
              <a:ext uri="{FF2B5EF4-FFF2-40B4-BE49-F238E27FC236}">
                <a16:creationId xmlns:a16="http://schemas.microsoft.com/office/drawing/2014/main" id="{B12786B9-C164-4FF2-8EE0-E7598E386142}"/>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4185266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6265A-5C26-4D4C-BD26-22C960AA8A5F}"/>
              </a:ext>
            </a:extLst>
          </p:cNvPr>
          <p:cNvSpPr>
            <a:spLocks noGrp="1"/>
          </p:cNvSpPr>
          <p:nvPr>
            <p:ph type="title"/>
          </p:nvPr>
        </p:nvSpPr>
        <p:spPr/>
        <p:txBody>
          <a:bodyPr/>
          <a:lstStyle/>
          <a:p>
            <a:r>
              <a:rPr lang="en-US" dirty="0"/>
              <a:t>Uses of Various Cards (1)</a:t>
            </a:r>
          </a:p>
        </p:txBody>
      </p:sp>
      <p:sp>
        <p:nvSpPr>
          <p:cNvPr id="3" name="Content Placeholder 2">
            <a:extLst>
              <a:ext uri="{FF2B5EF4-FFF2-40B4-BE49-F238E27FC236}">
                <a16:creationId xmlns:a16="http://schemas.microsoft.com/office/drawing/2014/main" id="{7C7A8B55-05D4-45FD-8E36-BFE646015B2F}"/>
              </a:ext>
            </a:extLst>
          </p:cNvPr>
          <p:cNvSpPr>
            <a:spLocks noGrp="1"/>
          </p:cNvSpPr>
          <p:nvPr>
            <p:ph idx="1"/>
          </p:nvPr>
        </p:nvSpPr>
        <p:spPr>
          <a:xfrm>
            <a:off x="1097280" y="1845733"/>
            <a:ext cx="10510786" cy="4355561"/>
          </a:xfrm>
        </p:spPr>
        <p:txBody>
          <a:bodyPr>
            <a:normAutofit/>
          </a:bodyPr>
          <a:lstStyle/>
          <a:p>
            <a:pPr indent="-228600"/>
            <a:r>
              <a:rPr lang="en-US" dirty="0"/>
              <a:t>The use of gift cards, store cards, or prepaid debit cards for a parent/guardian or youth experiencing homelessness to purchase school, clothing, or hygiene supplies is allowable</a:t>
            </a:r>
          </a:p>
          <a:p>
            <a:pPr marL="914400" lvl="2" indent="-228600">
              <a:spcBef>
                <a:spcPts val="1200"/>
              </a:spcBef>
              <a:spcAft>
                <a:spcPts val="200"/>
              </a:spcAft>
            </a:pPr>
            <a:r>
              <a:rPr lang="en-US" dirty="0"/>
              <a:t>These are not considered to be gifts, which are not allowed to be purchased through Federal grants</a:t>
            </a:r>
          </a:p>
          <a:p>
            <a:pPr indent="-228600"/>
            <a:r>
              <a:rPr lang="en-US" dirty="0"/>
              <a:t>LEAs and Title I, Part A programs can opt not to allow these methods due to elevated concerns about fraud, waste, or abuse</a:t>
            </a:r>
          </a:p>
        </p:txBody>
      </p:sp>
      <p:sp>
        <p:nvSpPr>
          <p:cNvPr id="5" name="Slide Number Placeholder 4">
            <a:extLst>
              <a:ext uri="{FF2B5EF4-FFF2-40B4-BE49-F238E27FC236}">
                <a16:creationId xmlns:a16="http://schemas.microsoft.com/office/drawing/2014/main" id="{BD8EDC2F-05F5-4950-9838-0CAE59274DBA}"/>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28448928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E3F71-4BB1-41BA-9072-FDC17D41109E}"/>
              </a:ext>
            </a:extLst>
          </p:cNvPr>
          <p:cNvSpPr>
            <a:spLocks noGrp="1"/>
          </p:cNvSpPr>
          <p:nvPr>
            <p:ph type="title"/>
          </p:nvPr>
        </p:nvSpPr>
        <p:spPr/>
        <p:txBody>
          <a:bodyPr/>
          <a:lstStyle/>
          <a:p>
            <a:r>
              <a:rPr lang="en-US" dirty="0"/>
              <a:t>Uses of Various Cards (2)</a:t>
            </a:r>
          </a:p>
        </p:txBody>
      </p:sp>
      <p:sp>
        <p:nvSpPr>
          <p:cNvPr id="3" name="Content Placeholder 2">
            <a:extLst>
              <a:ext uri="{FF2B5EF4-FFF2-40B4-BE49-F238E27FC236}">
                <a16:creationId xmlns:a16="http://schemas.microsoft.com/office/drawing/2014/main" id="{636D141E-B6C2-44D0-A12D-6B9583E8338B}"/>
              </a:ext>
            </a:extLst>
          </p:cNvPr>
          <p:cNvSpPr>
            <a:spLocks noGrp="1"/>
          </p:cNvSpPr>
          <p:nvPr>
            <p:ph idx="1"/>
          </p:nvPr>
        </p:nvSpPr>
        <p:spPr>
          <a:xfrm>
            <a:off x="1097280" y="1845733"/>
            <a:ext cx="10481912" cy="4355561"/>
          </a:xfrm>
        </p:spPr>
        <p:txBody>
          <a:bodyPr>
            <a:normAutofit/>
          </a:bodyPr>
          <a:lstStyle/>
          <a:p>
            <a:pPr indent="-228600"/>
            <a:r>
              <a:rPr lang="en-US" dirty="0"/>
              <a:t>LEAs that allow the use of prepaid debit cards should have procedures to reduce the likelihood of fraud, waste, or abuse, for example, by asking for receipts of items purchased with the gift card</a:t>
            </a:r>
          </a:p>
          <a:p>
            <a:pPr indent="-228600"/>
            <a:r>
              <a:rPr lang="en-US" dirty="0"/>
              <a:t>The ED does not recommend that prepaid debit cards be the primary method for LEAs to distribute needed supplies to all of its students experiencing homelessness</a:t>
            </a:r>
          </a:p>
        </p:txBody>
      </p:sp>
      <p:sp>
        <p:nvSpPr>
          <p:cNvPr id="5" name="Slide Number Placeholder 4">
            <a:extLst>
              <a:ext uri="{FF2B5EF4-FFF2-40B4-BE49-F238E27FC236}">
                <a16:creationId xmlns:a16="http://schemas.microsoft.com/office/drawing/2014/main" id="{01FEAADA-B5B4-46F9-87FC-359216E89B8D}"/>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4027170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32A52-4D04-4A82-8925-979628163626}"/>
              </a:ext>
            </a:extLst>
          </p:cNvPr>
          <p:cNvSpPr>
            <a:spLocks noGrp="1"/>
          </p:cNvSpPr>
          <p:nvPr>
            <p:ph type="title"/>
          </p:nvPr>
        </p:nvSpPr>
        <p:spPr/>
        <p:txBody>
          <a:bodyPr/>
          <a:lstStyle/>
          <a:p>
            <a:r>
              <a:rPr lang="en-US" dirty="0"/>
              <a:t>Uses of Various Cards (3)</a:t>
            </a:r>
          </a:p>
        </p:txBody>
      </p:sp>
      <p:sp>
        <p:nvSpPr>
          <p:cNvPr id="3" name="Content Placeholder 2">
            <a:extLst>
              <a:ext uri="{FF2B5EF4-FFF2-40B4-BE49-F238E27FC236}">
                <a16:creationId xmlns:a16="http://schemas.microsoft.com/office/drawing/2014/main" id="{7E890769-BBAA-4E22-A647-3C24FB81F75B}"/>
              </a:ext>
            </a:extLst>
          </p:cNvPr>
          <p:cNvSpPr>
            <a:spLocks noGrp="1"/>
          </p:cNvSpPr>
          <p:nvPr>
            <p:ph idx="1"/>
          </p:nvPr>
        </p:nvSpPr>
        <p:spPr>
          <a:xfrm>
            <a:off x="1097279" y="1845733"/>
            <a:ext cx="10510787" cy="4355561"/>
          </a:xfrm>
        </p:spPr>
        <p:txBody>
          <a:bodyPr>
            <a:noAutofit/>
          </a:bodyPr>
          <a:lstStyle/>
          <a:p>
            <a:pPr indent="-228600"/>
            <a:r>
              <a:rPr lang="en-US" dirty="0"/>
              <a:t>The excess cost of school of origin transportation may be defrayed by providing gas cards or mileage reimbursement to a parent/guardian or youth experiencing homelessness</a:t>
            </a:r>
          </a:p>
          <a:p>
            <a:pPr indent="-228600"/>
            <a:r>
              <a:rPr lang="en-US" dirty="0"/>
              <a:t>Gas cards are allowable with the same caveats for gift cards, store cards, or prepaid debit cards mentioned in the previous slide</a:t>
            </a:r>
          </a:p>
        </p:txBody>
      </p:sp>
      <p:sp>
        <p:nvSpPr>
          <p:cNvPr id="5" name="Slide Number Placeholder 4">
            <a:extLst>
              <a:ext uri="{FF2B5EF4-FFF2-40B4-BE49-F238E27FC236}">
                <a16:creationId xmlns:a16="http://schemas.microsoft.com/office/drawing/2014/main" id="{4DD2EF5C-D24D-4EBA-AE66-9C941C02C251}"/>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4123433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D2D4B-0C0D-4F8D-8DD4-A756BB9796F6}"/>
              </a:ext>
            </a:extLst>
          </p:cNvPr>
          <p:cNvSpPr>
            <a:spLocks noGrp="1"/>
          </p:cNvSpPr>
          <p:nvPr>
            <p:ph type="title"/>
          </p:nvPr>
        </p:nvSpPr>
        <p:spPr/>
        <p:txBody>
          <a:bodyPr/>
          <a:lstStyle/>
          <a:p>
            <a:r>
              <a:rPr lang="en-US" dirty="0"/>
              <a:t>Gift Card Forms and Policies (1)</a:t>
            </a:r>
          </a:p>
        </p:txBody>
      </p:sp>
      <p:sp>
        <p:nvSpPr>
          <p:cNvPr id="3" name="Content Placeholder 2">
            <a:extLst>
              <a:ext uri="{FF2B5EF4-FFF2-40B4-BE49-F238E27FC236}">
                <a16:creationId xmlns:a16="http://schemas.microsoft.com/office/drawing/2014/main" id="{9EE63712-64C5-426B-9D4B-431E31BF16F7}"/>
              </a:ext>
            </a:extLst>
          </p:cNvPr>
          <p:cNvSpPr>
            <a:spLocks noGrp="1"/>
          </p:cNvSpPr>
          <p:nvPr>
            <p:ph idx="1"/>
          </p:nvPr>
        </p:nvSpPr>
        <p:spPr/>
        <p:txBody>
          <a:bodyPr>
            <a:normAutofit/>
          </a:bodyPr>
          <a:lstStyle/>
          <a:p>
            <a:pPr indent="-228600"/>
            <a:r>
              <a:rPr lang="en-US" dirty="0"/>
              <a:t>The Homeless Education Technical Assistance Center’s (HETAC) website have sample forms and polices at </a:t>
            </a:r>
            <a:r>
              <a:rPr lang="en-US" dirty="0">
                <a:hlinkClick r:id="rId2" tooltip="HETAC Gas and Gift Card Website"/>
              </a:rPr>
              <a:t>https://www.hetac.org/resources/cards</a:t>
            </a:r>
            <a:endParaRPr lang="en-US" dirty="0"/>
          </a:p>
          <a:p>
            <a:pPr lvl="1" indent="-228600">
              <a:spcBef>
                <a:spcPts val="1200"/>
              </a:spcBef>
              <a:spcAft>
                <a:spcPts val="200"/>
              </a:spcAft>
            </a:pPr>
            <a:r>
              <a:rPr lang="en-US" dirty="0"/>
              <a:t>These samples were collected by the CDE who asked the HETACs to post them</a:t>
            </a:r>
          </a:p>
          <a:p>
            <a:pPr indent="-228600"/>
            <a:r>
              <a:rPr lang="en-US" dirty="0"/>
              <a:t>Forms included contract-like information such as</a:t>
            </a:r>
          </a:p>
          <a:p>
            <a:pPr lvl="1" indent="-228600">
              <a:spcBef>
                <a:spcPts val="1200"/>
              </a:spcBef>
              <a:spcAft>
                <a:spcPts val="200"/>
              </a:spcAft>
            </a:pPr>
            <a:r>
              <a:rPr lang="en-US" dirty="0"/>
              <a:t>Identification and signatures of the two stakeholders</a:t>
            </a:r>
          </a:p>
        </p:txBody>
      </p:sp>
      <p:sp>
        <p:nvSpPr>
          <p:cNvPr id="5" name="Slide Number Placeholder 4">
            <a:extLst>
              <a:ext uri="{FF2B5EF4-FFF2-40B4-BE49-F238E27FC236}">
                <a16:creationId xmlns:a16="http://schemas.microsoft.com/office/drawing/2014/main" id="{A16156F2-E9D5-42FF-B0C2-98DA25ED5A93}"/>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3345970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740DC-F8FA-4486-A4C6-2B295FEF4648}"/>
              </a:ext>
            </a:extLst>
          </p:cNvPr>
          <p:cNvSpPr>
            <a:spLocks noGrp="1"/>
          </p:cNvSpPr>
          <p:nvPr>
            <p:ph type="title"/>
          </p:nvPr>
        </p:nvSpPr>
        <p:spPr/>
        <p:txBody>
          <a:bodyPr/>
          <a:lstStyle/>
          <a:p>
            <a:r>
              <a:rPr lang="en-US" dirty="0"/>
              <a:t>Acronyms</a:t>
            </a:r>
          </a:p>
        </p:txBody>
      </p:sp>
      <p:sp>
        <p:nvSpPr>
          <p:cNvPr id="3" name="Content Placeholder 2">
            <a:extLst>
              <a:ext uri="{FF2B5EF4-FFF2-40B4-BE49-F238E27FC236}">
                <a16:creationId xmlns:a16="http://schemas.microsoft.com/office/drawing/2014/main" id="{7951B022-663B-44D7-8C90-7D9ECA3617EA}"/>
              </a:ext>
            </a:extLst>
          </p:cNvPr>
          <p:cNvSpPr>
            <a:spLocks noGrp="1"/>
          </p:cNvSpPr>
          <p:nvPr>
            <p:ph idx="1"/>
          </p:nvPr>
        </p:nvSpPr>
        <p:spPr/>
        <p:txBody>
          <a:bodyPr>
            <a:normAutofit/>
          </a:bodyPr>
          <a:lstStyle/>
          <a:p>
            <a:r>
              <a:rPr lang="en-US" dirty="0">
                <a:cs typeface="Arial"/>
              </a:rPr>
              <a:t>American Rescue Plan – Homeless Children and Youth (ARP-HCY)</a:t>
            </a:r>
          </a:p>
          <a:p>
            <a:r>
              <a:rPr lang="en-US" dirty="0">
                <a:cs typeface="Arial"/>
              </a:rPr>
              <a:t>California Department of Education (CDE)</a:t>
            </a:r>
          </a:p>
          <a:p>
            <a:r>
              <a:rPr lang="en-US" dirty="0">
                <a:cs typeface="Arial"/>
              </a:rPr>
              <a:t>County Office of Education (COE)</a:t>
            </a:r>
          </a:p>
          <a:p>
            <a:r>
              <a:rPr lang="en-US" dirty="0">
                <a:cs typeface="Arial"/>
              </a:rPr>
              <a:t>Education for Homeless Children and Youth (EHCY)</a:t>
            </a:r>
          </a:p>
          <a:p>
            <a:r>
              <a:rPr lang="en-US" dirty="0">
                <a:cs typeface="Arial"/>
              </a:rPr>
              <a:t>Elementary and Secondary School Emergency Relief Fund (ESSER)</a:t>
            </a:r>
          </a:p>
          <a:p>
            <a:r>
              <a:rPr lang="en-US" dirty="0">
                <a:cs typeface="Arial"/>
              </a:rPr>
              <a:t>Homeless Education Technical Assistance Centers (HE TACs)</a:t>
            </a:r>
          </a:p>
          <a:p>
            <a:r>
              <a:rPr lang="en-US" dirty="0">
                <a:cs typeface="Arial"/>
              </a:rPr>
              <a:t>Local Educational Agency (LEA)</a:t>
            </a:r>
          </a:p>
          <a:p>
            <a:r>
              <a:rPr lang="en-US" dirty="0">
                <a:cs typeface="Arial"/>
              </a:rPr>
              <a:t>U.S. Department of Education (ED)</a:t>
            </a:r>
            <a:endParaRPr lang="en-US" dirty="0"/>
          </a:p>
        </p:txBody>
      </p:sp>
      <p:sp>
        <p:nvSpPr>
          <p:cNvPr id="5" name="Slide Number Placeholder 4">
            <a:extLst>
              <a:ext uri="{FF2B5EF4-FFF2-40B4-BE49-F238E27FC236}">
                <a16:creationId xmlns:a16="http://schemas.microsoft.com/office/drawing/2014/main" id="{A1BC520E-9505-41E6-B0B3-79AE85858D75}"/>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1277365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D2D4B-0C0D-4F8D-8DD4-A756BB9796F6}"/>
              </a:ext>
            </a:extLst>
          </p:cNvPr>
          <p:cNvSpPr>
            <a:spLocks noGrp="1"/>
          </p:cNvSpPr>
          <p:nvPr>
            <p:ph type="title"/>
          </p:nvPr>
        </p:nvSpPr>
        <p:spPr/>
        <p:txBody>
          <a:bodyPr/>
          <a:lstStyle/>
          <a:p>
            <a:r>
              <a:rPr lang="en-US" dirty="0"/>
              <a:t>Gift Card Forms and Policies (2)</a:t>
            </a:r>
          </a:p>
        </p:txBody>
      </p:sp>
      <p:sp>
        <p:nvSpPr>
          <p:cNvPr id="3" name="Content Placeholder 2">
            <a:extLst>
              <a:ext uri="{FF2B5EF4-FFF2-40B4-BE49-F238E27FC236}">
                <a16:creationId xmlns:a16="http://schemas.microsoft.com/office/drawing/2014/main" id="{9EE63712-64C5-426B-9D4B-431E31BF16F7}"/>
              </a:ext>
            </a:extLst>
          </p:cNvPr>
          <p:cNvSpPr>
            <a:spLocks noGrp="1"/>
          </p:cNvSpPr>
          <p:nvPr>
            <p:ph idx="1"/>
          </p:nvPr>
        </p:nvSpPr>
        <p:spPr/>
        <p:txBody>
          <a:bodyPr>
            <a:normAutofit/>
          </a:bodyPr>
          <a:lstStyle/>
          <a:p>
            <a:pPr lvl="1" indent="-228600">
              <a:spcBef>
                <a:spcPts val="1200"/>
              </a:spcBef>
              <a:spcAft>
                <a:spcPts val="200"/>
              </a:spcAft>
            </a:pPr>
            <a:r>
              <a:rPr lang="en-US" dirty="0"/>
              <a:t>Gift card identifiers, amounts, and locations</a:t>
            </a:r>
          </a:p>
          <a:p>
            <a:pPr lvl="1" indent="-228600">
              <a:spcBef>
                <a:spcPts val="1200"/>
              </a:spcBef>
              <a:spcAft>
                <a:spcPts val="200"/>
              </a:spcAft>
            </a:pPr>
            <a:r>
              <a:rPr lang="en-US" dirty="0"/>
              <a:t>Allowable uses of gift cards, as well as prohibited uses</a:t>
            </a:r>
          </a:p>
          <a:p>
            <a:pPr lvl="1" indent="-228600">
              <a:spcBef>
                <a:spcPts val="1200"/>
              </a:spcBef>
              <a:spcAft>
                <a:spcPts val="200"/>
              </a:spcAft>
            </a:pPr>
            <a:r>
              <a:rPr lang="en-US" dirty="0"/>
              <a:t>Process to submit receipts</a:t>
            </a:r>
          </a:p>
          <a:p>
            <a:pPr indent="-228600"/>
            <a:r>
              <a:rPr lang="en-US" dirty="0"/>
              <a:t>Policies included steps for the LEA to disseminate gifts cards, use of the contract-like forms, and accountability steps </a:t>
            </a:r>
          </a:p>
        </p:txBody>
      </p:sp>
      <p:sp>
        <p:nvSpPr>
          <p:cNvPr id="5" name="Slide Number Placeholder 4">
            <a:extLst>
              <a:ext uri="{FF2B5EF4-FFF2-40B4-BE49-F238E27FC236}">
                <a16:creationId xmlns:a16="http://schemas.microsoft.com/office/drawing/2014/main" id="{A16156F2-E9D5-42FF-B0C2-98DA25ED5A93}"/>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9223617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B3091E-CADF-4D98-BF53-B3A2D6FFE066}"/>
              </a:ext>
            </a:extLst>
          </p:cNvPr>
          <p:cNvSpPr>
            <a:spLocks noGrp="1"/>
          </p:cNvSpPr>
          <p:nvPr>
            <p:ph type="title"/>
          </p:nvPr>
        </p:nvSpPr>
        <p:spPr/>
        <p:txBody>
          <a:bodyPr/>
          <a:lstStyle/>
          <a:p>
            <a:r>
              <a:rPr lang="en-US" dirty="0"/>
              <a:t>Quarterly Report Requirements (1)</a:t>
            </a:r>
          </a:p>
        </p:txBody>
      </p:sp>
      <p:sp>
        <p:nvSpPr>
          <p:cNvPr id="7" name="Content Placeholder 6">
            <a:extLst>
              <a:ext uri="{FF2B5EF4-FFF2-40B4-BE49-F238E27FC236}">
                <a16:creationId xmlns:a16="http://schemas.microsoft.com/office/drawing/2014/main" id="{2D331B5C-40FE-47C8-BA50-83FA999C2E06}"/>
              </a:ext>
            </a:extLst>
          </p:cNvPr>
          <p:cNvSpPr>
            <a:spLocks noGrp="1"/>
          </p:cNvSpPr>
          <p:nvPr>
            <p:ph idx="1"/>
          </p:nvPr>
        </p:nvSpPr>
        <p:spPr>
          <a:xfrm>
            <a:off x="1097279" y="1845733"/>
            <a:ext cx="10520413" cy="4355561"/>
          </a:xfrm>
        </p:spPr>
        <p:txBody>
          <a:bodyPr>
            <a:normAutofit/>
          </a:bodyPr>
          <a:lstStyle/>
          <a:p>
            <a:pPr indent="-228600"/>
            <a:r>
              <a:rPr lang="en-US" dirty="0"/>
              <a:t>ARP-HCY II Quarterly Reports can be found on the CDE’s Stimulus Funding Reporting web page: </a:t>
            </a:r>
            <a:r>
              <a:rPr lang="en-US" dirty="0">
                <a:hlinkClick r:id="rId2" tooltip="CDE's Stimulus Funding Reporting LEA Login Web Page"/>
              </a:rPr>
              <a:t>https://www3.cde.ca.gov/caresactreporting/</a:t>
            </a:r>
            <a:r>
              <a:rPr lang="en-US" dirty="0"/>
              <a:t>  </a:t>
            </a:r>
          </a:p>
          <a:p>
            <a:pPr indent="-228600"/>
            <a:r>
              <a:rPr lang="en-US" dirty="0"/>
              <a:t>All LEAs that receive ARP-HCY II funds must submit quarterly reports which require both fiscal and program information</a:t>
            </a:r>
          </a:p>
          <a:p>
            <a:pPr indent="-228600"/>
            <a:r>
              <a:rPr lang="en-US" dirty="0"/>
              <a:t>Please note that the fiscal agent is responsible for completing and submitting all quarterly reports on behalf of the consortium</a:t>
            </a:r>
          </a:p>
        </p:txBody>
      </p:sp>
      <p:sp>
        <p:nvSpPr>
          <p:cNvPr id="2" name="Slide Number Placeholder 1">
            <a:extLst>
              <a:ext uri="{FF2B5EF4-FFF2-40B4-BE49-F238E27FC236}">
                <a16:creationId xmlns:a16="http://schemas.microsoft.com/office/drawing/2014/main" id="{37609E38-23BA-4EB2-9CAC-3EBB401ECDFE}"/>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703861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CF181-1C1D-4C18-B7BC-52F01C3A7466}"/>
              </a:ext>
            </a:extLst>
          </p:cNvPr>
          <p:cNvSpPr>
            <a:spLocks noGrp="1"/>
          </p:cNvSpPr>
          <p:nvPr>
            <p:ph type="title"/>
          </p:nvPr>
        </p:nvSpPr>
        <p:spPr/>
        <p:txBody>
          <a:bodyPr/>
          <a:lstStyle/>
          <a:p>
            <a:r>
              <a:rPr lang="en-US" dirty="0">
                <a:solidFill>
                  <a:schemeClr val="bg1"/>
                </a:solidFill>
              </a:rPr>
              <a:t>Quarterly Report Requirements (1a)</a:t>
            </a:r>
          </a:p>
        </p:txBody>
      </p:sp>
      <p:graphicFrame>
        <p:nvGraphicFramePr>
          <p:cNvPr id="5" name="Content Placeholder 4">
            <a:extLst>
              <a:ext uri="{FF2B5EF4-FFF2-40B4-BE49-F238E27FC236}">
                <a16:creationId xmlns:a16="http://schemas.microsoft.com/office/drawing/2014/main" id="{6F57FC6F-1B34-4BDE-BC4E-554FA83BA88D}"/>
              </a:ext>
            </a:extLst>
          </p:cNvPr>
          <p:cNvGraphicFramePr>
            <a:graphicFrameLocks noGrp="1"/>
          </p:cNvGraphicFramePr>
          <p:nvPr>
            <p:ph idx="1"/>
            <p:extLst>
              <p:ext uri="{D42A27DB-BD31-4B8C-83A1-F6EECF244321}">
                <p14:modId xmlns:p14="http://schemas.microsoft.com/office/powerpoint/2010/main" val="2660430249"/>
              </p:ext>
            </p:extLst>
          </p:nvPr>
        </p:nvGraphicFramePr>
        <p:xfrm>
          <a:off x="0" y="-2176"/>
          <a:ext cx="12192000" cy="6860174"/>
        </p:xfrm>
        <a:graphic>
          <a:graphicData uri="http://schemas.openxmlformats.org/drawingml/2006/table">
            <a:tbl>
              <a:tblPr firstRow="1" bandRow="1">
                <a:tableStyleId>{ED083AE6-46FA-4A59-8FB0-9F97EB10719F}</a:tableStyleId>
              </a:tblPr>
              <a:tblGrid>
                <a:gridCol w="2245279">
                  <a:extLst>
                    <a:ext uri="{9D8B030D-6E8A-4147-A177-3AD203B41FA5}">
                      <a16:colId xmlns:a16="http://schemas.microsoft.com/office/drawing/2014/main" val="1269260321"/>
                    </a:ext>
                  </a:extLst>
                </a:gridCol>
                <a:gridCol w="3206814">
                  <a:extLst>
                    <a:ext uri="{9D8B030D-6E8A-4147-A177-3AD203B41FA5}">
                      <a16:colId xmlns:a16="http://schemas.microsoft.com/office/drawing/2014/main" val="185815440"/>
                    </a:ext>
                  </a:extLst>
                </a:gridCol>
                <a:gridCol w="3565313">
                  <a:extLst>
                    <a:ext uri="{9D8B030D-6E8A-4147-A177-3AD203B41FA5}">
                      <a16:colId xmlns:a16="http://schemas.microsoft.com/office/drawing/2014/main" val="756340155"/>
                    </a:ext>
                  </a:extLst>
                </a:gridCol>
                <a:gridCol w="3174594">
                  <a:extLst>
                    <a:ext uri="{9D8B030D-6E8A-4147-A177-3AD203B41FA5}">
                      <a16:colId xmlns:a16="http://schemas.microsoft.com/office/drawing/2014/main" val="246177782"/>
                    </a:ext>
                  </a:extLst>
                </a:gridCol>
              </a:tblGrid>
              <a:tr h="1317631">
                <a:tc>
                  <a:txBody>
                    <a:bodyPr/>
                    <a:lstStyle/>
                    <a:p>
                      <a:pPr algn="ctr"/>
                      <a:r>
                        <a:rPr lang="en-US" sz="2400" dirty="0"/>
                        <a:t>Cycle Name</a:t>
                      </a:r>
                    </a:p>
                  </a:txBody>
                  <a:tcPr marL="80590" marR="80590" anchor="ctr"/>
                </a:tc>
                <a:tc>
                  <a:txBody>
                    <a:bodyPr/>
                    <a:lstStyle/>
                    <a:p>
                      <a:pPr algn="ctr"/>
                      <a:r>
                        <a:rPr lang="en-US" sz="2400" dirty="0"/>
                        <a:t>Reporting Period</a:t>
                      </a:r>
                    </a:p>
                  </a:txBody>
                  <a:tcPr marL="80590" marR="80590" anchor="ctr"/>
                </a:tc>
                <a:tc>
                  <a:txBody>
                    <a:bodyPr/>
                    <a:lstStyle/>
                    <a:p>
                      <a:pPr algn="ctr" fontAlgn="t"/>
                      <a:r>
                        <a:rPr lang="en-US" sz="2400" dirty="0">
                          <a:solidFill>
                            <a:schemeClr val="tx1"/>
                          </a:solidFill>
                          <a:effectLst/>
                        </a:rPr>
                        <a:t>Recipients Reporting</a:t>
                      </a:r>
                      <a:br>
                        <a:rPr lang="en-US" sz="2400" dirty="0">
                          <a:solidFill>
                            <a:schemeClr val="tx1"/>
                          </a:solidFill>
                          <a:effectLst/>
                        </a:rPr>
                      </a:br>
                      <a:r>
                        <a:rPr lang="en-US" sz="2400" dirty="0">
                          <a:solidFill>
                            <a:schemeClr val="tx1"/>
                          </a:solidFill>
                          <a:effectLst/>
                        </a:rPr>
                        <a:t>Window Open*</a:t>
                      </a:r>
                    </a:p>
                  </a:txBody>
                  <a:tcPr marL="44772" marR="44772" marT="50800" marB="50800" anchor="ctr"/>
                </a:tc>
                <a:tc>
                  <a:txBody>
                    <a:bodyPr/>
                    <a:lstStyle/>
                    <a:p>
                      <a:pPr algn="ctr" fontAlgn="t"/>
                      <a:r>
                        <a:rPr lang="en-US" sz="2400" dirty="0">
                          <a:solidFill>
                            <a:schemeClr val="tx1"/>
                          </a:solidFill>
                          <a:effectLst/>
                        </a:rPr>
                        <a:t>Final Day of Report*</a:t>
                      </a:r>
                    </a:p>
                  </a:txBody>
                  <a:tcPr marL="44772" marR="44772" marT="50800" marB="50800" anchor="ctr"/>
                </a:tc>
                <a:extLst>
                  <a:ext uri="{0D108BD9-81ED-4DB2-BD59-A6C34878D82A}">
                    <a16:rowId xmlns:a16="http://schemas.microsoft.com/office/drawing/2014/main" val="2166722905"/>
                  </a:ext>
                </a:extLst>
              </a:tr>
              <a:tr h="960204">
                <a:tc>
                  <a:txBody>
                    <a:bodyPr/>
                    <a:lstStyle/>
                    <a:p>
                      <a:pPr algn="ctr" fontAlgn="t"/>
                      <a:r>
                        <a:rPr lang="en-US" sz="2400" dirty="0">
                          <a:effectLst/>
                        </a:rPr>
                        <a:t>2022 Spring</a:t>
                      </a:r>
                    </a:p>
                  </a:txBody>
                  <a:tcPr marL="44772" marR="44772" marT="50800" marB="50800" anchor="ctr"/>
                </a:tc>
                <a:tc>
                  <a:txBody>
                    <a:bodyPr/>
                    <a:lstStyle/>
                    <a:p>
                      <a:pPr algn="ctr" fontAlgn="t"/>
                      <a:r>
                        <a:rPr lang="en-US" sz="2400" dirty="0">
                          <a:effectLst/>
                        </a:rPr>
                        <a:t>3/13/2020-3/31/2022</a:t>
                      </a:r>
                    </a:p>
                  </a:txBody>
                  <a:tcPr marL="44772" marR="44772" marT="50800" marB="50800" anchor="ctr"/>
                </a:tc>
                <a:tc>
                  <a:txBody>
                    <a:bodyPr/>
                    <a:lstStyle/>
                    <a:p>
                      <a:pPr algn="ctr" fontAlgn="t"/>
                      <a:r>
                        <a:rPr lang="en-US" sz="2400" dirty="0">
                          <a:effectLst/>
                        </a:rPr>
                        <a:t>3/22/2022</a:t>
                      </a:r>
                    </a:p>
                  </a:txBody>
                  <a:tcPr marL="44772" marR="44772" marT="50800" marB="50800" anchor="ctr"/>
                </a:tc>
                <a:tc>
                  <a:txBody>
                    <a:bodyPr/>
                    <a:lstStyle/>
                    <a:p>
                      <a:pPr algn="ctr" fontAlgn="t"/>
                      <a:r>
                        <a:rPr lang="en-US" sz="2400">
                          <a:effectLst/>
                        </a:rPr>
                        <a:t>4/15/2022</a:t>
                      </a:r>
                    </a:p>
                  </a:txBody>
                  <a:tcPr marL="44772" marR="44772" marT="50800" marB="50800" anchor="ctr"/>
                </a:tc>
                <a:extLst>
                  <a:ext uri="{0D108BD9-81ED-4DB2-BD59-A6C34878D82A}">
                    <a16:rowId xmlns:a16="http://schemas.microsoft.com/office/drawing/2014/main" val="3251394707"/>
                  </a:ext>
                </a:extLst>
              </a:tr>
              <a:tr h="960204">
                <a:tc>
                  <a:txBody>
                    <a:bodyPr/>
                    <a:lstStyle/>
                    <a:p>
                      <a:pPr algn="ctr" fontAlgn="t"/>
                      <a:r>
                        <a:rPr lang="en-US" sz="2400">
                          <a:effectLst/>
                        </a:rPr>
                        <a:t>2022 Summer</a:t>
                      </a:r>
                    </a:p>
                  </a:txBody>
                  <a:tcPr marL="44772" marR="44772" marT="50800" marB="50800" anchor="ctr"/>
                </a:tc>
                <a:tc>
                  <a:txBody>
                    <a:bodyPr/>
                    <a:lstStyle/>
                    <a:p>
                      <a:pPr algn="ctr" fontAlgn="t"/>
                      <a:r>
                        <a:rPr lang="en-US" sz="2400" dirty="0">
                          <a:effectLst/>
                        </a:rPr>
                        <a:t>4/1-6/30/2022</a:t>
                      </a:r>
                    </a:p>
                  </a:txBody>
                  <a:tcPr marL="44772" marR="44772" marT="50800" marB="50800" anchor="ctr"/>
                </a:tc>
                <a:tc>
                  <a:txBody>
                    <a:bodyPr/>
                    <a:lstStyle/>
                    <a:p>
                      <a:pPr algn="ctr" fontAlgn="t"/>
                      <a:r>
                        <a:rPr lang="en-US" sz="2400">
                          <a:effectLst/>
                        </a:rPr>
                        <a:t>6/23/2022</a:t>
                      </a:r>
                    </a:p>
                  </a:txBody>
                  <a:tcPr marL="44772" marR="44772" marT="50800" marB="50800" anchor="ctr"/>
                </a:tc>
                <a:tc>
                  <a:txBody>
                    <a:bodyPr/>
                    <a:lstStyle/>
                    <a:p>
                      <a:pPr algn="ctr" fontAlgn="t"/>
                      <a:r>
                        <a:rPr lang="en-US" sz="2400">
                          <a:effectLst/>
                        </a:rPr>
                        <a:t>7/15/2022</a:t>
                      </a:r>
                    </a:p>
                  </a:txBody>
                  <a:tcPr marL="44772" marR="44772" marT="50800" marB="50800" anchor="ctr"/>
                </a:tc>
                <a:extLst>
                  <a:ext uri="{0D108BD9-81ED-4DB2-BD59-A6C34878D82A}">
                    <a16:rowId xmlns:a16="http://schemas.microsoft.com/office/drawing/2014/main" val="1891107846"/>
                  </a:ext>
                </a:extLst>
              </a:tr>
              <a:tr h="960204">
                <a:tc>
                  <a:txBody>
                    <a:bodyPr/>
                    <a:lstStyle/>
                    <a:p>
                      <a:pPr algn="ctr" fontAlgn="t"/>
                      <a:r>
                        <a:rPr lang="en-US" sz="2400">
                          <a:effectLst/>
                        </a:rPr>
                        <a:t>2022 Fall</a:t>
                      </a:r>
                    </a:p>
                  </a:txBody>
                  <a:tcPr marL="44772" marR="44772" marT="50800" marB="50800" anchor="ctr"/>
                </a:tc>
                <a:tc>
                  <a:txBody>
                    <a:bodyPr/>
                    <a:lstStyle/>
                    <a:p>
                      <a:pPr algn="ctr" fontAlgn="t"/>
                      <a:r>
                        <a:rPr lang="en-US" sz="2400" dirty="0">
                          <a:effectLst/>
                        </a:rPr>
                        <a:t>7/1-9/30/2022</a:t>
                      </a:r>
                    </a:p>
                  </a:txBody>
                  <a:tcPr marL="44772" marR="44772" marT="50800" marB="50800" anchor="ctr"/>
                </a:tc>
                <a:tc>
                  <a:txBody>
                    <a:bodyPr/>
                    <a:lstStyle/>
                    <a:p>
                      <a:pPr algn="ctr" fontAlgn="t"/>
                      <a:r>
                        <a:rPr lang="en-US" sz="2400" dirty="0">
                          <a:effectLst/>
                        </a:rPr>
                        <a:t>9/26/2022</a:t>
                      </a:r>
                    </a:p>
                  </a:txBody>
                  <a:tcPr marL="44772" marR="44772" marT="50800" marB="50800" anchor="ctr"/>
                </a:tc>
                <a:tc>
                  <a:txBody>
                    <a:bodyPr/>
                    <a:lstStyle/>
                    <a:p>
                      <a:pPr algn="ctr" fontAlgn="t"/>
                      <a:r>
                        <a:rPr lang="en-US" sz="2400">
                          <a:effectLst/>
                        </a:rPr>
                        <a:t>10/14/2022</a:t>
                      </a:r>
                    </a:p>
                  </a:txBody>
                  <a:tcPr marL="44772" marR="44772" marT="50800" marB="50800" anchor="ctr"/>
                </a:tc>
                <a:extLst>
                  <a:ext uri="{0D108BD9-81ED-4DB2-BD59-A6C34878D82A}">
                    <a16:rowId xmlns:a16="http://schemas.microsoft.com/office/drawing/2014/main" val="1708683056"/>
                  </a:ext>
                </a:extLst>
              </a:tr>
              <a:tr h="960204">
                <a:tc>
                  <a:txBody>
                    <a:bodyPr/>
                    <a:lstStyle/>
                    <a:p>
                      <a:pPr algn="ctr" fontAlgn="t"/>
                      <a:r>
                        <a:rPr lang="en-US" sz="2400" dirty="0">
                          <a:effectLst/>
                        </a:rPr>
                        <a:t>2022 Winter</a:t>
                      </a:r>
                    </a:p>
                  </a:txBody>
                  <a:tcPr marL="44772" marR="44772" marT="50800" marB="50800" anchor="ctr"/>
                </a:tc>
                <a:tc>
                  <a:txBody>
                    <a:bodyPr/>
                    <a:lstStyle/>
                    <a:p>
                      <a:pPr algn="ctr" fontAlgn="t"/>
                      <a:r>
                        <a:rPr lang="en-US" sz="2400">
                          <a:effectLst/>
                        </a:rPr>
                        <a:t>10/1-12/31/2022</a:t>
                      </a:r>
                    </a:p>
                  </a:txBody>
                  <a:tcPr marL="44772" marR="44772" marT="50800" marB="50800" anchor="ctr"/>
                </a:tc>
                <a:tc>
                  <a:txBody>
                    <a:bodyPr/>
                    <a:lstStyle/>
                    <a:p>
                      <a:pPr algn="ctr" fontAlgn="t"/>
                      <a:r>
                        <a:rPr lang="en-US" sz="2400" dirty="0">
                          <a:effectLst/>
                        </a:rPr>
                        <a:t>12/14/2022</a:t>
                      </a:r>
                    </a:p>
                  </a:txBody>
                  <a:tcPr marL="44772" marR="44772" marT="50800" marB="50800" anchor="ctr"/>
                </a:tc>
                <a:tc>
                  <a:txBody>
                    <a:bodyPr/>
                    <a:lstStyle/>
                    <a:p>
                      <a:pPr algn="ctr" fontAlgn="t"/>
                      <a:r>
                        <a:rPr lang="en-US" sz="2400" dirty="0">
                          <a:effectLst/>
                        </a:rPr>
                        <a:t>1/13/2023</a:t>
                      </a:r>
                    </a:p>
                  </a:txBody>
                  <a:tcPr marL="44772" marR="44772" marT="50800" marB="50800" anchor="ctr"/>
                </a:tc>
                <a:extLst>
                  <a:ext uri="{0D108BD9-81ED-4DB2-BD59-A6C34878D82A}">
                    <a16:rowId xmlns:a16="http://schemas.microsoft.com/office/drawing/2014/main" val="3521429374"/>
                  </a:ext>
                </a:extLst>
              </a:tr>
              <a:tr h="960204">
                <a:tc>
                  <a:txBody>
                    <a:bodyPr/>
                    <a:lstStyle/>
                    <a:p>
                      <a:pPr algn="ctr" fontAlgn="t"/>
                      <a:r>
                        <a:rPr lang="en-US" sz="2400" dirty="0">
                          <a:effectLst/>
                        </a:rPr>
                        <a:t>2023 Spring</a:t>
                      </a:r>
                    </a:p>
                  </a:txBody>
                  <a:tcPr marL="44772" marR="44772" marT="50800" marB="50800" anchor="ctr"/>
                </a:tc>
                <a:tc>
                  <a:txBody>
                    <a:bodyPr/>
                    <a:lstStyle/>
                    <a:p>
                      <a:pPr algn="ctr" fontAlgn="t"/>
                      <a:r>
                        <a:rPr lang="en-US" sz="2400">
                          <a:effectLst/>
                        </a:rPr>
                        <a:t>1/1-3/31/2023</a:t>
                      </a:r>
                    </a:p>
                  </a:txBody>
                  <a:tcPr marL="44772" marR="44772" marT="50800" marB="50800" anchor="ctr"/>
                </a:tc>
                <a:tc>
                  <a:txBody>
                    <a:bodyPr/>
                    <a:lstStyle/>
                    <a:p>
                      <a:pPr algn="ctr" fontAlgn="t"/>
                      <a:r>
                        <a:rPr lang="en-US" sz="2400">
                          <a:effectLst/>
                        </a:rPr>
                        <a:t>3/20/2023</a:t>
                      </a:r>
                    </a:p>
                  </a:txBody>
                  <a:tcPr marL="44772" marR="44772" marT="50800" marB="50800" anchor="ctr"/>
                </a:tc>
                <a:tc>
                  <a:txBody>
                    <a:bodyPr/>
                    <a:lstStyle/>
                    <a:p>
                      <a:pPr algn="ctr" fontAlgn="t"/>
                      <a:r>
                        <a:rPr lang="en-US" sz="2400" dirty="0">
                          <a:effectLst/>
                        </a:rPr>
                        <a:t>4/14/2023</a:t>
                      </a:r>
                    </a:p>
                  </a:txBody>
                  <a:tcPr marL="44772" marR="44772" marT="50800" marB="50800" anchor="ctr"/>
                </a:tc>
                <a:extLst>
                  <a:ext uri="{0D108BD9-81ED-4DB2-BD59-A6C34878D82A}">
                    <a16:rowId xmlns:a16="http://schemas.microsoft.com/office/drawing/2014/main" val="4101847210"/>
                  </a:ext>
                </a:extLst>
              </a:tr>
              <a:tr h="741523">
                <a:tc>
                  <a:txBody>
                    <a:bodyPr/>
                    <a:lstStyle/>
                    <a:p>
                      <a:pPr algn="ctr" fontAlgn="t"/>
                      <a:r>
                        <a:rPr lang="en-US" sz="2400">
                          <a:effectLst/>
                        </a:rPr>
                        <a:t>2023 Summer</a:t>
                      </a:r>
                    </a:p>
                  </a:txBody>
                  <a:tcPr marL="44772" marR="44772" marT="50800" marB="50800" anchor="ctr"/>
                </a:tc>
                <a:tc>
                  <a:txBody>
                    <a:bodyPr/>
                    <a:lstStyle/>
                    <a:p>
                      <a:pPr algn="ctr" fontAlgn="t"/>
                      <a:r>
                        <a:rPr lang="en-US" sz="2400">
                          <a:effectLst/>
                        </a:rPr>
                        <a:t>4/1-6/30/2023</a:t>
                      </a:r>
                    </a:p>
                  </a:txBody>
                  <a:tcPr marL="44772" marR="44772" marT="50800" marB="50800" anchor="ctr"/>
                </a:tc>
                <a:tc>
                  <a:txBody>
                    <a:bodyPr/>
                    <a:lstStyle/>
                    <a:p>
                      <a:pPr algn="ctr" fontAlgn="t"/>
                      <a:r>
                        <a:rPr lang="en-US" sz="2400">
                          <a:effectLst/>
                        </a:rPr>
                        <a:t>6/26/2023</a:t>
                      </a:r>
                    </a:p>
                  </a:txBody>
                  <a:tcPr marL="44772" marR="44772" marT="50800" marB="50800" anchor="ctr"/>
                </a:tc>
                <a:tc>
                  <a:txBody>
                    <a:bodyPr/>
                    <a:lstStyle/>
                    <a:p>
                      <a:pPr algn="ctr" fontAlgn="t"/>
                      <a:r>
                        <a:rPr lang="en-US" sz="2400" dirty="0">
                          <a:effectLst/>
                        </a:rPr>
                        <a:t>7/14/2023</a:t>
                      </a:r>
                    </a:p>
                  </a:txBody>
                  <a:tcPr marL="44772" marR="44772" marT="50800" marB="50800" anchor="ctr"/>
                </a:tc>
                <a:extLst>
                  <a:ext uri="{0D108BD9-81ED-4DB2-BD59-A6C34878D82A}">
                    <a16:rowId xmlns:a16="http://schemas.microsoft.com/office/drawing/2014/main" val="1165064315"/>
                  </a:ext>
                </a:extLst>
              </a:tr>
            </a:tbl>
          </a:graphicData>
        </a:graphic>
      </p:graphicFrame>
      <p:sp>
        <p:nvSpPr>
          <p:cNvPr id="3" name="Slide Number Placeholder 2">
            <a:extLst>
              <a:ext uri="{FF2B5EF4-FFF2-40B4-BE49-F238E27FC236}">
                <a16:creationId xmlns:a16="http://schemas.microsoft.com/office/drawing/2014/main" id="{86A0AE4A-3F64-449A-96F8-44F35A0E9040}"/>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1760016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7B199-D7ED-40F5-9DFA-685C15640793}"/>
              </a:ext>
            </a:extLst>
          </p:cNvPr>
          <p:cNvSpPr>
            <a:spLocks noGrp="1"/>
          </p:cNvSpPr>
          <p:nvPr>
            <p:ph type="title"/>
          </p:nvPr>
        </p:nvSpPr>
        <p:spPr/>
        <p:txBody>
          <a:bodyPr/>
          <a:lstStyle/>
          <a:p>
            <a:r>
              <a:rPr lang="en-US" dirty="0"/>
              <a:t>Reporting Information</a:t>
            </a:r>
          </a:p>
        </p:txBody>
      </p:sp>
      <p:graphicFrame>
        <p:nvGraphicFramePr>
          <p:cNvPr id="5" name="Content Placeholder 4">
            <a:extLst>
              <a:ext uri="{FF2B5EF4-FFF2-40B4-BE49-F238E27FC236}">
                <a16:creationId xmlns:a16="http://schemas.microsoft.com/office/drawing/2014/main" id="{4EE1E5D2-23B5-4136-A6E9-A0279DB830F1}"/>
              </a:ext>
            </a:extLst>
          </p:cNvPr>
          <p:cNvGraphicFramePr>
            <a:graphicFrameLocks noGrp="1"/>
          </p:cNvGraphicFramePr>
          <p:nvPr>
            <p:ph idx="1"/>
            <p:extLst>
              <p:ext uri="{D42A27DB-BD31-4B8C-83A1-F6EECF244321}">
                <p14:modId xmlns:p14="http://schemas.microsoft.com/office/powerpoint/2010/main" val="174706630"/>
              </p:ext>
            </p:extLst>
          </p:nvPr>
        </p:nvGraphicFramePr>
        <p:xfrm>
          <a:off x="0" y="1737360"/>
          <a:ext cx="12192000" cy="5120639"/>
        </p:xfrm>
        <a:graphic>
          <a:graphicData uri="http://schemas.openxmlformats.org/drawingml/2006/table">
            <a:tbl>
              <a:tblPr firstRow="1" bandRow="1">
                <a:tableStyleId>{B301B821-A1FF-4177-AEE7-76D212191A09}</a:tableStyleId>
              </a:tblPr>
              <a:tblGrid>
                <a:gridCol w="2846042">
                  <a:extLst>
                    <a:ext uri="{9D8B030D-6E8A-4147-A177-3AD203B41FA5}">
                      <a16:colId xmlns:a16="http://schemas.microsoft.com/office/drawing/2014/main" val="1426922375"/>
                    </a:ext>
                  </a:extLst>
                </a:gridCol>
                <a:gridCol w="3249958">
                  <a:extLst>
                    <a:ext uri="{9D8B030D-6E8A-4147-A177-3AD203B41FA5}">
                      <a16:colId xmlns:a16="http://schemas.microsoft.com/office/drawing/2014/main" val="140873034"/>
                    </a:ext>
                  </a:extLst>
                </a:gridCol>
                <a:gridCol w="3048000">
                  <a:extLst>
                    <a:ext uri="{9D8B030D-6E8A-4147-A177-3AD203B41FA5}">
                      <a16:colId xmlns:a16="http://schemas.microsoft.com/office/drawing/2014/main" val="1351401653"/>
                    </a:ext>
                  </a:extLst>
                </a:gridCol>
                <a:gridCol w="3048000">
                  <a:extLst>
                    <a:ext uri="{9D8B030D-6E8A-4147-A177-3AD203B41FA5}">
                      <a16:colId xmlns:a16="http://schemas.microsoft.com/office/drawing/2014/main" val="3945243960"/>
                    </a:ext>
                  </a:extLst>
                </a:gridCol>
              </a:tblGrid>
              <a:tr h="1405199">
                <a:tc>
                  <a:txBody>
                    <a:bodyPr/>
                    <a:lstStyle/>
                    <a:p>
                      <a:pPr algn="ctr"/>
                      <a:r>
                        <a:rPr lang="en-US" sz="2400" dirty="0"/>
                        <a:t>Cycle Name</a:t>
                      </a:r>
                    </a:p>
                  </a:txBody>
                  <a:tcPr marL="75438" marR="75438" anchor="ctr"/>
                </a:tc>
                <a:tc>
                  <a:txBody>
                    <a:bodyPr/>
                    <a:lstStyle/>
                    <a:p>
                      <a:pPr algn="ctr"/>
                      <a:r>
                        <a:rPr lang="en-US" sz="2400" dirty="0"/>
                        <a:t>Reporting Period</a:t>
                      </a:r>
                    </a:p>
                  </a:txBody>
                  <a:tcPr marL="75438" marR="75438" anchor="ctr"/>
                </a:tc>
                <a:tc>
                  <a:txBody>
                    <a:bodyPr/>
                    <a:lstStyle/>
                    <a:p>
                      <a:pPr algn="ctr" fontAlgn="t"/>
                      <a:r>
                        <a:rPr lang="en-US" sz="2400" dirty="0">
                          <a:effectLst/>
                        </a:rPr>
                        <a:t>Recipients Reporting</a:t>
                      </a:r>
                      <a:br>
                        <a:rPr lang="en-US" sz="2400" dirty="0">
                          <a:effectLst/>
                        </a:rPr>
                      </a:br>
                      <a:r>
                        <a:rPr lang="en-US" sz="2400" dirty="0">
                          <a:effectLst/>
                        </a:rPr>
                        <a:t>Window Open*</a:t>
                      </a:r>
                      <a:endParaRPr lang="en-US" sz="2400" dirty="0">
                        <a:solidFill>
                          <a:schemeClr val="tx1"/>
                        </a:solidFill>
                        <a:effectLst/>
                      </a:endParaRPr>
                    </a:p>
                  </a:txBody>
                  <a:tcPr marL="41910" marR="41910" marT="50800" marB="50800" anchor="ctr"/>
                </a:tc>
                <a:tc>
                  <a:txBody>
                    <a:bodyPr/>
                    <a:lstStyle/>
                    <a:p>
                      <a:pPr algn="ctr" fontAlgn="t"/>
                      <a:r>
                        <a:rPr lang="en-US" sz="2400" dirty="0">
                          <a:effectLst/>
                        </a:rPr>
                        <a:t>Final Day of Report*</a:t>
                      </a:r>
                      <a:endParaRPr lang="en-US" sz="2400" dirty="0">
                        <a:solidFill>
                          <a:schemeClr val="tx1"/>
                        </a:solidFill>
                        <a:effectLst/>
                      </a:endParaRPr>
                    </a:p>
                  </a:txBody>
                  <a:tcPr marL="41910" marR="41910" marT="50800" marB="50800" anchor="ctr"/>
                </a:tc>
                <a:extLst>
                  <a:ext uri="{0D108BD9-81ED-4DB2-BD59-A6C34878D82A}">
                    <a16:rowId xmlns:a16="http://schemas.microsoft.com/office/drawing/2014/main" val="2223677090"/>
                  </a:ext>
                </a:extLst>
              </a:tr>
              <a:tr h="976495">
                <a:tc>
                  <a:txBody>
                    <a:bodyPr/>
                    <a:lstStyle/>
                    <a:p>
                      <a:pPr algn="ctr" fontAlgn="t"/>
                      <a:r>
                        <a:rPr lang="en-US" sz="2400" dirty="0">
                          <a:effectLst/>
                        </a:rPr>
                        <a:t>2022 Spring</a:t>
                      </a:r>
                    </a:p>
                  </a:txBody>
                  <a:tcPr marL="41910" marR="41910" marT="50800" marB="50800" anchor="ctr"/>
                </a:tc>
                <a:tc>
                  <a:txBody>
                    <a:bodyPr/>
                    <a:lstStyle/>
                    <a:p>
                      <a:pPr marL="914400" indent="0" algn="l" fontAlgn="t"/>
                      <a:r>
                        <a:rPr lang="en-US" sz="2400" dirty="0">
                          <a:effectLst/>
                        </a:rPr>
                        <a:t>3/13/2021 –3/31/2022</a:t>
                      </a:r>
                    </a:p>
                  </a:txBody>
                  <a:tcPr marL="41910" marR="41910" marT="50800" marB="50800" anchor="ctr"/>
                </a:tc>
                <a:tc>
                  <a:txBody>
                    <a:bodyPr/>
                    <a:lstStyle/>
                    <a:p>
                      <a:pPr algn="ctr" fontAlgn="t"/>
                      <a:r>
                        <a:rPr lang="en-US" sz="2400" dirty="0">
                          <a:effectLst/>
                        </a:rPr>
                        <a:t>3/22/2022</a:t>
                      </a:r>
                    </a:p>
                  </a:txBody>
                  <a:tcPr marL="41910" marR="41910" marT="50800" marB="50800" anchor="ctr"/>
                </a:tc>
                <a:tc>
                  <a:txBody>
                    <a:bodyPr/>
                    <a:lstStyle/>
                    <a:p>
                      <a:pPr algn="ctr" fontAlgn="t"/>
                      <a:r>
                        <a:rPr lang="en-US" sz="2400">
                          <a:effectLst/>
                        </a:rPr>
                        <a:t>4/15/2022</a:t>
                      </a:r>
                    </a:p>
                  </a:txBody>
                  <a:tcPr marL="41910" marR="41910" marT="50800" marB="50800" anchor="ctr"/>
                </a:tc>
                <a:extLst>
                  <a:ext uri="{0D108BD9-81ED-4DB2-BD59-A6C34878D82A}">
                    <a16:rowId xmlns:a16="http://schemas.microsoft.com/office/drawing/2014/main" val="220995592"/>
                  </a:ext>
                </a:extLst>
              </a:tr>
              <a:tr h="547789">
                <a:tc>
                  <a:txBody>
                    <a:bodyPr/>
                    <a:lstStyle/>
                    <a:p>
                      <a:pPr algn="ctr" fontAlgn="t"/>
                      <a:r>
                        <a:rPr lang="en-US" sz="2400">
                          <a:effectLst/>
                        </a:rPr>
                        <a:t>2022 Summer</a:t>
                      </a:r>
                    </a:p>
                  </a:txBody>
                  <a:tcPr marL="41910" marR="41910" marT="50800" marB="50800" anchor="ctr"/>
                </a:tc>
                <a:tc>
                  <a:txBody>
                    <a:bodyPr/>
                    <a:lstStyle/>
                    <a:p>
                      <a:pPr algn="ctr" fontAlgn="t"/>
                      <a:r>
                        <a:rPr lang="en-US" sz="2400" dirty="0">
                          <a:effectLst/>
                        </a:rPr>
                        <a:t>4/1 – 6/30/2022</a:t>
                      </a:r>
                    </a:p>
                  </a:txBody>
                  <a:tcPr marL="41910" marR="41910" marT="50800" marB="50800" anchor="ctr"/>
                </a:tc>
                <a:tc>
                  <a:txBody>
                    <a:bodyPr/>
                    <a:lstStyle/>
                    <a:p>
                      <a:pPr algn="ctr" fontAlgn="t"/>
                      <a:r>
                        <a:rPr lang="en-US" sz="2400">
                          <a:effectLst/>
                        </a:rPr>
                        <a:t>6/23/2022</a:t>
                      </a:r>
                    </a:p>
                  </a:txBody>
                  <a:tcPr marL="41910" marR="41910" marT="50800" marB="50800" anchor="ctr"/>
                </a:tc>
                <a:tc>
                  <a:txBody>
                    <a:bodyPr/>
                    <a:lstStyle/>
                    <a:p>
                      <a:pPr algn="ctr" fontAlgn="t"/>
                      <a:r>
                        <a:rPr lang="en-US" sz="2400">
                          <a:effectLst/>
                        </a:rPr>
                        <a:t>7/15/2022</a:t>
                      </a:r>
                    </a:p>
                  </a:txBody>
                  <a:tcPr marL="41910" marR="41910" marT="50800" marB="50800" anchor="ctr"/>
                </a:tc>
                <a:extLst>
                  <a:ext uri="{0D108BD9-81ED-4DB2-BD59-A6C34878D82A}">
                    <a16:rowId xmlns:a16="http://schemas.microsoft.com/office/drawing/2014/main" val="2113815226"/>
                  </a:ext>
                </a:extLst>
              </a:tr>
              <a:tr h="547789">
                <a:tc>
                  <a:txBody>
                    <a:bodyPr/>
                    <a:lstStyle/>
                    <a:p>
                      <a:pPr algn="ctr" fontAlgn="t"/>
                      <a:r>
                        <a:rPr lang="en-US" sz="2400">
                          <a:effectLst/>
                        </a:rPr>
                        <a:t>2022 Fall</a:t>
                      </a:r>
                    </a:p>
                  </a:txBody>
                  <a:tcPr marL="41910" marR="41910" marT="50800" marB="50800" anchor="ctr"/>
                </a:tc>
                <a:tc>
                  <a:txBody>
                    <a:bodyPr/>
                    <a:lstStyle/>
                    <a:p>
                      <a:pPr algn="ctr" fontAlgn="t"/>
                      <a:r>
                        <a:rPr lang="en-US" sz="2400" dirty="0">
                          <a:effectLst/>
                        </a:rPr>
                        <a:t>7/1 – 9/30/2022</a:t>
                      </a:r>
                    </a:p>
                  </a:txBody>
                  <a:tcPr marL="41910" marR="41910" marT="50800" marB="50800" anchor="ctr"/>
                </a:tc>
                <a:tc>
                  <a:txBody>
                    <a:bodyPr/>
                    <a:lstStyle/>
                    <a:p>
                      <a:pPr algn="ctr" fontAlgn="t"/>
                      <a:r>
                        <a:rPr lang="en-US" sz="2400" dirty="0">
                          <a:effectLst/>
                        </a:rPr>
                        <a:t>9/26/2022</a:t>
                      </a:r>
                    </a:p>
                  </a:txBody>
                  <a:tcPr marL="41910" marR="41910" marT="50800" marB="50800" anchor="ctr"/>
                </a:tc>
                <a:tc>
                  <a:txBody>
                    <a:bodyPr/>
                    <a:lstStyle/>
                    <a:p>
                      <a:pPr algn="ctr" fontAlgn="t"/>
                      <a:r>
                        <a:rPr lang="en-US" sz="2400">
                          <a:effectLst/>
                        </a:rPr>
                        <a:t>10/14/2022</a:t>
                      </a:r>
                    </a:p>
                  </a:txBody>
                  <a:tcPr marL="41910" marR="41910" marT="50800" marB="50800" anchor="ctr"/>
                </a:tc>
                <a:extLst>
                  <a:ext uri="{0D108BD9-81ED-4DB2-BD59-A6C34878D82A}">
                    <a16:rowId xmlns:a16="http://schemas.microsoft.com/office/drawing/2014/main" val="314291471"/>
                  </a:ext>
                </a:extLst>
              </a:tr>
              <a:tr h="547789">
                <a:tc>
                  <a:txBody>
                    <a:bodyPr/>
                    <a:lstStyle/>
                    <a:p>
                      <a:pPr algn="ctr" fontAlgn="t"/>
                      <a:r>
                        <a:rPr lang="en-US" sz="2400" dirty="0">
                          <a:effectLst/>
                        </a:rPr>
                        <a:t>2022 Winter</a:t>
                      </a:r>
                    </a:p>
                  </a:txBody>
                  <a:tcPr marL="41910" marR="41910" marT="50800" marB="50800" anchor="ctr"/>
                </a:tc>
                <a:tc>
                  <a:txBody>
                    <a:bodyPr/>
                    <a:lstStyle/>
                    <a:p>
                      <a:pPr algn="ctr" fontAlgn="t"/>
                      <a:r>
                        <a:rPr lang="en-US" sz="2400" dirty="0">
                          <a:effectLst/>
                        </a:rPr>
                        <a:t>10/1 – 12/31/2022</a:t>
                      </a:r>
                    </a:p>
                  </a:txBody>
                  <a:tcPr marL="41910" marR="41910" marT="50800" marB="50800" anchor="ctr"/>
                </a:tc>
                <a:tc>
                  <a:txBody>
                    <a:bodyPr/>
                    <a:lstStyle/>
                    <a:p>
                      <a:pPr algn="ctr" fontAlgn="t"/>
                      <a:r>
                        <a:rPr lang="en-US" sz="2400" dirty="0">
                          <a:effectLst/>
                        </a:rPr>
                        <a:t>12/14/2022</a:t>
                      </a:r>
                    </a:p>
                  </a:txBody>
                  <a:tcPr marL="41910" marR="41910" marT="50800" marB="50800" anchor="ctr"/>
                </a:tc>
                <a:tc>
                  <a:txBody>
                    <a:bodyPr/>
                    <a:lstStyle/>
                    <a:p>
                      <a:pPr algn="ctr" fontAlgn="t"/>
                      <a:r>
                        <a:rPr lang="en-US" sz="2400" dirty="0">
                          <a:effectLst/>
                        </a:rPr>
                        <a:t>1/13/2023</a:t>
                      </a:r>
                    </a:p>
                  </a:txBody>
                  <a:tcPr marL="41910" marR="41910" marT="50800" marB="50800" anchor="ctr"/>
                </a:tc>
                <a:extLst>
                  <a:ext uri="{0D108BD9-81ED-4DB2-BD59-A6C34878D82A}">
                    <a16:rowId xmlns:a16="http://schemas.microsoft.com/office/drawing/2014/main" val="2295068886"/>
                  </a:ext>
                </a:extLst>
              </a:tr>
              <a:tr h="547789">
                <a:tc>
                  <a:txBody>
                    <a:bodyPr/>
                    <a:lstStyle/>
                    <a:p>
                      <a:pPr algn="ctr" fontAlgn="t"/>
                      <a:r>
                        <a:rPr lang="en-US" sz="2400" dirty="0">
                          <a:effectLst/>
                        </a:rPr>
                        <a:t>2023 Spring</a:t>
                      </a:r>
                    </a:p>
                  </a:txBody>
                  <a:tcPr marL="41910" marR="41910" marT="50800" marB="50800" anchor="ctr"/>
                </a:tc>
                <a:tc>
                  <a:txBody>
                    <a:bodyPr/>
                    <a:lstStyle/>
                    <a:p>
                      <a:pPr algn="ctr" fontAlgn="t"/>
                      <a:r>
                        <a:rPr lang="en-US" sz="2400" dirty="0">
                          <a:effectLst/>
                        </a:rPr>
                        <a:t>1/1 – 3/31/2023</a:t>
                      </a:r>
                    </a:p>
                  </a:txBody>
                  <a:tcPr marL="41910" marR="41910" marT="50800" marB="50800" anchor="ctr"/>
                </a:tc>
                <a:tc>
                  <a:txBody>
                    <a:bodyPr/>
                    <a:lstStyle/>
                    <a:p>
                      <a:pPr algn="ctr" fontAlgn="t"/>
                      <a:r>
                        <a:rPr lang="en-US" sz="2400" dirty="0">
                          <a:effectLst/>
                        </a:rPr>
                        <a:t>3/20/2023</a:t>
                      </a:r>
                    </a:p>
                  </a:txBody>
                  <a:tcPr marL="41910" marR="41910" marT="50800" marB="50800" anchor="ctr"/>
                </a:tc>
                <a:tc>
                  <a:txBody>
                    <a:bodyPr/>
                    <a:lstStyle/>
                    <a:p>
                      <a:pPr algn="ctr" fontAlgn="t"/>
                      <a:r>
                        <a:rPr lang="en-US" sz="2400" dirty="0">
                          <a:effectLst/>
                        </a:rPr>
                        <a:t>4/14/2023</a:t>
                      </a:r>
                    </a:p>
                  </a:txBody>
                  <a:tcPr marL="41910" marR="41910" marT="50800" marB="50800" anchor="ctr"/>
                </a:tc>
                <a:extLst>
                  <a:ext uri="{0D108BD9-81ED-4DB2-BD59-A6C34878D82A}">
                    <a16:rowId xmlns:a16="http://schemas.microsoft.com/office/drawing/2014/main" val="3465038569"/>
                  </a:ext>
                </a:extLst>
              </a:tr>
              <a:tr h="547789">
                <a:tc>
                  <a:txBody>
                    <a:bodyPr/>
                    <a:lstStyle/>
                    <a:p>
                      <a:pPr algn="ctr" fontAlgn="t"/>
                      <a:r>
                        <a:rPr lang="en-US" sz="2400">
                          <a:effectLst/>
                        </a:rPr>
                        <a:t>2023 Summer</a:t>
                      </a:r>
                    </a:p>
                  </a:txBody>
                  <a:tcPr marL="41910" marR="41910" marT="50800" marB="50800" anchor="ctr"/>
                </a:tc>
                <a:tc>
                  <a:txBody>
                    <a:bodyPr/>
                    <a:lstStyle/>
                    <a:p>
                      <a:pPr algn="ctr" fontAlgn="t"/>
                      <a:r>
                        <a:rPr lang="en-US" sz="2400" dirty="0">
                          <a:effectLst/>
                        </a:rPr>
                        <a:t>4/1 – 6/30/2023</a:t>
                      </a:r>
                    </a:p>
                  </a:txBody>
                  <a:tcPr marL="41910" marR="41910" marT="50800" marB="50800" anchor="ctr"/>
                </a:tc>
                <a:tc>
                  <a:txBody>
                    <a:bodyPr/>
                    <a:lstStyle/>
                    <a:p>
                      <a:pPr algn="ctr" fontAlgn="t"/>
                      <a:r>
                        <a:rPr lang="en-US" sz="2400" dirty="0">
                          <a:effectLst/>
                        </a:rPr>
                        <a:t>6/26/2023</a:t>
                      </a:r>
                    </a:p>
                  </a:txBody>
                  <a:tcPr marL="41910" marR="41910" marT="50800" marB="50800" anchor="ctr"/>
                </a:tc>
                <a:tc>
                  <a:txBody>
                    <a:bodyPr/>
                    <a:lstStyle/>
                    <a:p>
                      <a:pPr algn="ctr" fontAlgn="t"/>
                      <a:r>
                        <a:rPr lang="en-US" sz="2400" dirty="0">
                          <a:effectLst/>
                        </a:rPr>
                        <a:t>7/14/2023</a:t>
                      </a:r>
                    </a:p>
                  </a:txBody>
                  <a:tcPr marL="41910" marR="41910" marT="50800" marB="50800" anchor="ctr"/>
                </a:tc>
                <a:extLst>
                  <a:ext uri="{0D108BD9-81ED-4DB2-BD59-A6C34878D82A}">
                    <a16:rowId xmlns:a16="http://schemas.microsoft.com/office/drawing/2014/main" val="3834063247"/>
                  </a:ext>
                </a:extLst>
              </a:tr>
            </a:tbl>
          </a:graphicData>
        </a:graphic>
      </p:graphicFrame>
      <p:sp>
        <p:nvSpPr>
          <p:cNvPr id="4" name="Slide Number Placeholder 3">
            <a:extLst>
              <a:ext uri="{FF2B5EF4-FFF2-40B4-BE49-F238E27FC236}">
                <a16:creationId xmlns:a16="http://schemas.microsoft.com/office/drawing/2014/main" id="{22A944F1-99AE-4C67-904F-432AED7158F1}"/>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18632623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B3091E-CADF-4D98-BF53-B3A2D6FFE066}"/>
              </a:ext>
            </a:extLst>
          </p:cNvPr>
          <p:cNvSpPr>
            <a:spLocks noGrp="1"/>
          </p:cNvSpPr>
          <p:nvPr>
            <p:ph type="title"/>
          </p:nvPr>
        </p:nvSpPr>
        <p:spPr/>
        <p:txBody>
          <a:bodyPr/>
          <a:lstStyle/>
          <a:p>
            <a:r>
              <a:rPr lang="en-US" dirty="0"/>
              <a:t>Quarterly Report Requirements (2)</a:t>
            </a:r>
          </a:p>
        </p:txBody>
      </p:sp>
      <p:sp>
        <p:nvSpPr>
          <p:cNvPr id="7" name="Content Placeholder 6">
            <a:extLst>
              <a:ext uri="{FF2B5EF4-FFF2-40B4-BE49-F238E27FC236}">
                <a16:creationId xmlns:a16="http://schemas.microsoft.com/office/drawing/2014/main" id="{2D331B5C-40FE-47C8-BA50-83FA999C2E06}"/>
              </a:ext>
            </a:extLst>
          </p:cNvPr>
          <p:cNvSpPr>
            <a:spLocks noGrp="1"/>
          </p:cNvSpPr>
          <p:nvPr>
            <p:ph idx="1"/>
          </p:nvPr>
        </p:nvSpPr>
        <p:spPr>
          <a:xfrm>
            <a:off x="1097280" y="1845733"/>
            <a:ext cx="10491536" cy="4355561"/>
          </a:xfrm>
        </p:spPr>
        <p:txBody>
          <a:bodyPr>
            <a:normAutofit/>
          </a:bodyPr>
          <a:lstStyle/>
          <a:p>
            <a:pPr indent="-228600"/>
            <a:r>
              <a:rPr lang="en-US" dirty="0"/>
              <a:t>Total Allocated Amount: $ – Prepopulated by the CDE</a:t>
            </a:r>
          </a:p>
          <a:p>
            <a:pPr indent="-228600"/>
            <a:r>
              <a:rPr lang="en-US" dirty="0"/>
              <a:t>Total Received Amount: $ – Prepopulated by the CDE</a:t>
            </a:r>
          </a:p>
          <a:p>
            <a:pPr indent="-228600"/>
            <a:r>
              <a:rPr lang="en-US" dirty="0"/>
              <a:t>Previous Expended Amount: $ – Prepopulated by the CDE and after the first expenditure reported</a:t>
            </a:r>
          </a:p>
          <a:p>
            <a:pPr indent="-228600"/>
            <a:r>
              <a:rPr lang="en-US" dirty="0"/>
              <a:t>Current Expended Amount: $</a:t>
            </a:r>
          </a:p>
          <a:p>
            <a:pPr lvl="1" indent="-228600">
              <a:spcBef>
                <a:spcPts val="1200"/>
              </a:spcBef>
              <a:spcAft>
                <a:spcPts val="200"/>
              </a:spcAft>
            </a:pPr>
            <a:r>
              <a:rPr lang="en-US" dirty="0"/>
              <a:t>Please report totals in whole numbers without decimals, commas, or other punctuation.</a:t>
            </a:r>
          </a:p>
        </p:txBody>
      </p:sp>
      <p:sp>
        <p:nvSpPr>
          <p:cNvPr id="2" name="Slide Number Placeholder 1">
            <a:extLst>
              <a:ext uri="{FF2B5EF4-FFF2-40B4-BE49-F238E27FC236}">
                <a16:creationId xmlns:a16="http://schemas.microsoft.com/office/drawing/2014/main" id="{844319A2-EF34-4AAC-93BE-4D11AC8BDF80}"/>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10490528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1E863-5E8D-4026-A994-DBE037462C8E}"/>
              </a:ext>
            </a:extLst>
          </p:cNvPr>
          <p:cNvSpPr>
            <a:spLocks noGrp="1"/>
          </p:cNvSpPr>
          <p:nvPr>
            <p:ph type="title"/>
          </p:nvPr>
        </p:nvSpPr>
        <p:spPr/>
        <p:txBody>
          <a:bodyPr anchor="b"/>
          <a:lstStyle/>
          <a:p>
            <a:r>
              <a:rPr lang="en-US" dirty="0"/>
              <a:t>Object Codes and Descriptions</a:t>
            </a:r>
          </a:p>
        </p:txBody>
      </p:sp>
      <p:graphicFrame>
        <p:nvGraphicFramePr>
          <p:cNvPr id="5" name="Content Placeholder 4">
            <a:extLst>
              <a:ext uri="{FF2B5EF4-FFF2-40B4-BE49-F238E27FC236}">
                <a16:creationId xmlns:a16="http://schemas.microsoft.com/office/drawing/2014/main" id="{92A59F2B-8580-4E2E-87FA-1887628D9E0E}"/>
              </a:ext>
            </a:extLst>
          </p:cNvPr>
          <p:cNvGraphicFramePr>
            <a:graphicFrameLocks noGrp="1"/>
          </p:cNvGraphicFramePr>
          <p:nvPr>
            <p:ph idx="1"/>
            <p:extLst>
              <p:ext uri="{D42A27DB-BD31-4B8C-83A1-F6EECF244321}">
                <p14:modId xmlns:p14="http://schemas.microsoft.com/office/powerpoint/2010/main" val="3746363713"/>
              </p:ext>
            </p:extLst>
          </p:nvPr>
        </p:nvGraphicFramePr>
        <p:xfrm>
          <a:off x="0" y="1828800"/>
          <a:ext cx="12192000" cy="5029200"/>
        </p:xfrm>
        <a:graphic>
          <a:graphicData uri="http://schemas.openxmlformats.org/drawingml/2006/table">
            <a:tbl>
              <a:tblPr firstRow="1" bandRow="1">
                <a:tableStyleId>{B301B821-A1FF-4177-AEE7-76D212191A09}</a:tableStyleId>
              </a:tblPr>
              <a:tblGrid>
                <a:gridCol w="6096000">
                  <a:extLst>
                    <a:ext uri="{9D8B030D-6E8A-4147-A177-3AD203B41FA5}">
                      <a16:colId xmlns:a16="http://schemas.microsoft.com/office/drawing/2014/main" val="1092141359"/>
                    </a:ext>
                  </a:extLst>
                </a:gridCol>
                <a:gridCol w="6096000">
                  <a:extLst>
                    <a:ext uri="{9D8B030D-6E8A-4147-A177-3AD203B41FA5}">
                      <a16:colId xmlns:a16="http://schemas.microsoft.com/office/drawing/2014/main" val="2519284888"/>
                    </a:ext>
                  </a:extLst>
                </a:gridCol>
              </a:tblGrid>
              <a:tr h="370840">
                <a:tc>
                  <a:txBody>
                    <a:bodyPr/>
                    <a:lstStyle/>
                    <a:p>
                      <a:pPr algn="ctr"/>
                      <a:r>
                        <a:rPr lang="en-US" sz="2400" dirty="0"/>
                        <a:t>Object Code</a:t>
                      </a:r>
                      <a:endParaRPr lang="en-US" sz="2400" dirty="0">
                        <a:solidFill>
                          <a:schemeClr val="tx1"/>
                        </a:solidFill>
                      </a:endParaRPr>
                    </a:p>
                  </a:txBody>
                  <a:tcPr/>
                </a:tc>
                <a:tc>
                  <a:txBody>
                    <a:bodyPr/>
                    <a:lstStyle/>
                    <a:p>
                      <a:pPr algn="ctr"/>
                      <a:r>
                        <a:rPr lang="en-US" sz="2400" dirty="0"/>
                        <a:t>Object Code Description</a:t>
                      </a:r>
                      <a:endParaRPr lang="en-US" sz="2400" dirty="0">
                        <a:solidFill>
                          <a:schemeClr val="tx1"/>
                        </a:solidFill>
                      </a:endParaRPr>
                    </a:p>
                  </a:txBody>
                  <a:tcPr/>
                </a:tc>
                <a:extLst>
                  <a:ext uri="{0D108BD9-81ED-4DB2-BD59-A6C34878D82A}">
                    <a16:rowId xmlns:a16="http://schemas.microsoft.com/office/drawing/2014/main" val="120279191"/>
                  </a:ext>
                </a:extLst>
              </a:tr>
              <a:tr h="370840">
                <a:tc>
                  <a:txBody>
                    <a:bodyPr/>
                    <a:lstStyle/>
                    <a:p>
                      <a:r>
                        <a:rPr lang="en-US" sz="2400" dirty="0"/>
                        <a:t>1000-1999</a:t>
                      </a:r>
                    </a:p>
                  </a:txBody>
                  <a:tcPr/>
                </a:tc>
                <a:tc>
                  <a:txBody>
                    <a:bodyPr/>
                    <a:lstStyle/>
                    <a:p>
                      <a:r>
                        <a:rPr lang="en-US" sz="2400" dirty="0"/>
                        <a:t>Certificated Personnel Salaries</a:t>
                      </a:r>
                    </a:p>
                  </a:txBody>
                  <a:tcPr/>
                </a:tc>
                <a:extLst>
                  <a:ext uri="{0D108BD9-81ED-4DB2-BD59-A6C34878D82A}">
                    <a16:rowId xmlns:a16="http://schemas.microsoft.com/office/drawing/2014/main" val="1808694889"/>
                  </a:ext>
                </a:extLst>
              </a:tr>
              <a:tr h="370840">
                <a:tc>
                  <a:txBody>
                    <a:bodyPr/>
                    <a:lstStyle/>
                    <a:p>
                      <a:r>
                        <a:rPr lang="en-US" sz="2400" dirty="0"/>
                        <a:t>2000-2999</a:t>
                      </a:r>
                    </a:p>
                  </a:txBody>
                  <a:tcPr/>
                </a:tc>
                <a:tc>
                  <a:txBody>
                    <a:bodyPr/>
                    <a:lstStyle/>
                    <a:p>
                      <a:r>
                        <a:rPr lang="en-US" sz="2400" dirty="0"/>
                        <a:t>Classified Personnel Salaries</a:t>
                      </a:r>
                    </a:p>
                  </a:txBody>
                  <a:tcPr/>
                </a:tc>
                <a:extLst>
                  <a:ext uri="{0D108BD9-81ED-4DB2-BD59-A6C34878D82A}">
                    <a16:rowId xmlns:a16="http://schemas.microsoft.com/office/drawing/2014/main" val="2783542568"/>
                  </a:ext>
                </a:extLst>
              </a:tr>
              <a:tr h="370840">
                <a:tc>
                  <a:txBody>
                    <a:bodyPr/>
                    <a:lstStyle/>
                    <a:p>
                      <a:r>
                        <a:rPr lang="en-US" sz="2400" dirty="0"/>
                        <a:t>3000-3999</a:t>
                      </a:r>
                    </a:p>
                  </a:txBody>
                  <a:tcPr/>
                </a:tc>
                <a:tc>
                  <a:txBody>
                    <a:bodyPr/>
                    <a:lstStyle/>
                    <a:p>
                      <a:r>
                        <a:rPr lang="en-US" sz="2400" dirty="0"/>
                        <a:t>Employee Benefits</a:t>
                      </a:r>
                    </a:p>
                  </a:txBody>
                  <a:tcPr/>
                </a:tc>
                <a:extLst>
                  <a:ext uri="{0D108BD9-81ED-4DB2-BD59-A6C34878D82A}">
                    <a16:rowId xmlns:a16="http://schemas.microsoft.com/office/drawing/2014/main" val="1109811838"/>
                  </a:ext>
                </a:extLst>
              </a:tr>
              <a:tr h="370840">
                <a:tc>
                  <a:txBody>
                    <a:bodyPr/>
                    <a:lstStyle/>
                    <a:p>
                      <a:r>
                        <a:rPr lang="en-US" sz="2400" dirty="0"/>
                        <a:t>4000-4999</a:t>
                      </a:r>
                    </a:p>
                  </a:txBody>
                  <a:tcPr/>
                </a:tc>
                <a:tc>
                  <a:txBody>
                    <a:bodyPr/>
                    <a:lstStyle/>
                    <a:p>
                      <a:r>
                        <a:rPr lang="en-US" sz="2400" dirty="0"/>
                        <a:t>Books and Supplies</a:t>
                      </a:r>
                    </a:p>
                  </a:txBody>
                  <a:tcPr/>
                </a:tc>
                <a:extLst>
                  <a:ext uri="{0D108BD9-81ED-4DB2-BD59-A6C34878D82A}">
                    <a16:rowId xmlns:a16="http://schemas.microsoft.com/office/drawing/2014/main" val="3112414448"/>
                  </a:ext>
                </a:extLst>
              </a:tr>
              <a:tr h="370840">
                <a:tc>
                  <a:txBody>
                    <a:bodyPr/>
                    <a:lstStyle/>
                    <a:p>
                      <a:r>
                        <a:rPr lang="en-US" sz="2400" dirty="0"/>
                        <a:t>5000-5999 excluding 5100</a:t>
                      </a:r>
                    </a:p>
                  </a:txBody>
                  <a:tcPr/>
                </a:tc>
                <a:tc>
                  <a:txBody>
                    <a:bodyPr/>
                    <a:lstStyle/>
                    <a:p>
                      <a:r>
                        <a:rPr lang="en-US" sz="2400" dirty="0"/>
                        <a:t>Services and Other Operating Expenses</a:t>
                      </a:r>
                    </a:p>
                  </a:txBody>
                  <a:tcPr/>
                </a:tc>
                <a:extLst>
                  <a:ext uri="{0D108BD9-81ED-4DB2-BD59-A6C34878D82A}">
                    <a16:rowId xmlns:a16="http://schemas.microsoft.com/office/drawing/2014/main" val="109328561"/>
                  </a:ext>
                </a:extLst>
              </a:tr>
              <a:tr h="370840">
                <a:tc>
                  <a:txBody>
                    <a:bodyPr/>
                    <a:lstStyle/>
                    <a:p>
                      <a:r>
                        <a:rPr lang="en-US" sz="2400" dirty="0"/>
                        <a:t>7300-7399</a:t>
                      </a:r>
                    </a:p>
                  </a:txBody>
                  <a:tcPr/>
                </a:tc>
                <a:tc>
                  <a:txBody>
                    <a:bodyPr/>
                    <a:lstStyle/>
                    <a:p>
                      <a:r>
                        <a:rPr lang="en-US" sz="2400" dirty="0"/>
                        <a:t>Direct Support/Indirect Costs</a:t>
                      </a:r>
                    </a:p>
                  </a:txBody>
                  <a:tcPr/>
                </a:tc>
                <a:extLst>
                  <a:ext uri="{0D108BD9-81ED-4DB2-BD59-A6C34878D82A}">
                    <a16:rowId xmlns:a16="http://schemas.microsoft.com/office/drawing/2014/main" val="2399183866"/>
                  </a:ext>
                </a:extLst>
              </a:tr>
              <a:tr h="370840">
                <a:tc>
                  <a:txBody>
                    <a:bodyPr/>
                    <a:lstStyle/>
                    <a:p>
                      <a:r>
                        <a:rPr lang="en-US" sz="2400" dirty="0"/>
                        <a:t>5100</a:t>
                      </a:r>
                    </a:p>
                  </a:txBody>
                  <a:tcPr/>
                </a:tc>
                <a:tc>
                  <a:txBody>
                    <a:bodyPr/>
                    <a:lstStyle/>
                    <a:p>
                      <a:r>
                        <a:rPr lang="en-US" sz="2400" dirty="0" err="1"/>
                        <a:t>Subagreemets</a:t>
                      </a:r>
                      <a:r>
                        <a:rPr lang="en-US" sz="2400" dirty="0"/>
                        <a:t> for Services</a:t>
                      </a:r>
                    </a:p>
                  </a:txBody>
                  <a:tcPr/>
                </a:tc>
                <a:extLst>
                  <a:ext uri="{0D108BD9-81ED-4DB2-BD59-A6C34878D82A}">
                    <a16:rowId xmlns:a16="http://schemas.microsoft.com/office/drawing/2014/main" val="2834076667"/>
                  </a:ext>
                </a:extLst>
              </a:tr>
              <a:tr h="370840">
                <a:tc>
                  <a:txBody>
                    <a:bodyPr/>
                    <a:lstStyle/>
                    <a:p>
                      <a:r>
                        <a:rPr lang="en-US" sz="2400" dirty="0"/>
                        <a:t>6000-6999</a:t>
                      </a:r>
                    </a:p>
                  </a:txBody>
                  <a:tcPr/>
                </a:tc>
                <a:tc>
                  <a:txBody>
                    <a:bodyPr/>
                    <a:lstStyle/>
                    <a:p>
                      <a:r>
                        <a:rPr lang="en-US" sz="2400" dirty="0"/>
                        <a:t>Capital Outlay</a:t>
                      </a:r>
                    </a:p>
                  </a:txBody>
                  <a:tcPr/>
                </a:tc>
                <a:extLst>
                  <a:ext uri="{0D108BD9-81ED-4DB2-BD59-A6C34878D82A}">
                    <a16:rowId xmlns:a16="http://schemas.microsoft.com/office/drawing/2014/main" val="1842677655"/>
                  </a:ext>
                </a:extLst>
              </a:tr>
              <a:tr h="370840">
                <a:tc>
                  <a:txBody>
                    <a:bodyPr/>
                    <a:lstStyle/>
                    <a:p>
                      <a:r>
                        <a:rPr lang="en-US" sz="2400" dirty="0"/>
                        <a:t>7000-7299</a:t>
                      </a:r>
                    </a:p>
                  </a:txBody>
                  <a:tcPr/>
                </a:tc>
                <a:tc>
                  <a:txBody>
                    <a:bodyPr/>
                    <a:lstStyle/>
                    <a:p>
                      <a:r>
                        <a:rPr lang="en-US" sz="2400" dirty="0"/>
                        <a:t>Tuition and Other Transfers Out</a:t>
                      </a:r>
                    </a:p>
                  </a:txBody>
                  <a:tcPr/>
                </a:tc>
                <a:extLst>
                  <a:ext uri="{0D108BD9-81ED-4DB2-BD59-A6C34878D82A}">
                    <a16:rowId xmlns:a16="http://schemas.microsoft.com/office/drawing/2014/main" val="2475996299"/>
                  </a:ext>
                </a:extLst>
              </a:tr>
              <a:tr h="370840">
                <a:tc>
                  <a:txBody>
                    <a:bodyPr/>
                    <a:lstStyle/>
                    <a:p>
                      <a:r>
                        <a:rPr lang="en-US" sz="2400" dirty="0"/>
                        <a:t>Total Expenses</a:t>
                      </a:r>
                    </a:p>
                  </a:txBody>
                  <a:tcPr/>
                </a:tc>
                <a:tc>
                  <a:txBody>
                    <a:bodyPr/>
                    <a:lstStyle/>
                    <a:p>
                      <a:r>
                        <a:rPr lang="en-US" sz="2400" dirty="0"/>
                        <a:t>Automatically Calculated</a:t>
                      </a:r>
                    </a:p>
                  </a:txBody>
                  <a:tcPr/>
                </a:tc>
                <a:extLst>
                  <a:ext uri="{0D108BD9-81ED-4DB2-BD59-A6C34878D82A}">
                    <a16:rowId xmlns:a16="http://schemas.microsoft.com/office/drawing/2014/main" val="2752439984"/>
                  </a:ext>
                </a:extLst>
              </a:tr>
            </a:tbl>
          </a:graphicData>
        </a:graphic>
      </p:graphicFrame>
      <p:sp>
        <p:nvSpPr>
          <p:cNvPr id="4" name="Slide Number Placeholder 3">
            <a:extLst>
              <a:ext uri="{FF2B5EF4-FFF2-40B4-BE49-F238E27FC236}">
                <a16:creationId xmlns:a16="http://schemas.microsoft.com/office/drawing/2014/main" id="{93285F7F-238E-4FF5-B8A3-512663959414}"/>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409326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B3091E-CADF-4D98-BF53-B3A2D6FFE066}"/>
              </a:ext>
            </a:extLst>
          </p:cNvPr>
          <p:cNvSpPr>
            <a:spLocks noGrp="1"/>
          </p:cNvSpPr>
          <p:nvPr>
            <p:ph type="title"/>
          </p:nvPr>
        </p:nvSpPr>
        <p:spPr/>
        <p:txBody>
          <a:bodyPr/>
          <a:lstStyle/>
          <a:p>
            <a:r>
              <a:rPr lang="en-US" dirty="0"/>
              <a:t>Quarterly Report Requirements (3)</a:t>
            </a:r>
          </a:p>
        </p:txBody>
      </p:sp>
      <p:sp>
        <p:nvSpPr>
          <p:cNvPr id="7" name="Content Placeholder 6">
            <a:extLst>
              <a:ext uri="{FF2B5EF4-FFF2-40B4-BE49-F238E27FC236}">
                <a16:creationId xmlns:a16="http://schemas.microsoft.com/office/drawing/2014/main" id="{2D331B5C-40FE-47C8-BA50-83FA999C2E06}"/>
              </a:ext>
            </a:extLst>
          </p:cNvPr>
          <p:cNvSpPr>
            <a:spLocks noGrp="1"/>
          </p:cNvSpPr>
          <p:nvPr>
            <p:ph idx="1"/>
          </p:nvPr>
        </p:nvSpPr>
        <p:spPr>
          <a:xfrm>
            <a:off x="1097280" y="1845733"/>
            <a:ext cx="10481912" cy="4355561"/>
          </a:xfrm>
        </p:spPr>
        <p:txBody>
          <a:bodyPr>
            <a:noAutofit/>
          </a:bodyPr>
          <a:lstStyle/>
          <a:p>
            <a:r>
              <a:rPr lang="en-US" dirty="0"/>
              <a:t>Report your expenditures based on the total expended during the current reporting period</a:t>
            </a:r>
          </a:p>
          <a:p>
            <a:r>
              <a:rPr lang="en-US" dirty="0"/>
              <a:t>For example, for 2022 Summer, expenditures should have been from April 1, 2022 – June 30, 2022. Do not include any amount expended during previous reporting periods</a:t>
            </a:r>
          </a:p>
          <a:p>
            <a:r>
              <a:rPr lang="en-US" i="1" dirty="0"/>
              <a:t>Total Expenses</a:t>
            </a:r>
            <a:r>
              <a:rPr lang="en-US" dirty="0"/>
              <a:t>, under the </a:t>
            </a:r>
            <a:r>
              <a:rPr lang="en-US" i="1" dirty="0"/>
              <a:t>Fiscal Reporting </a:t>
            </a:r>
            <a:r>
              <a:rPr lang="en-US" dirty="0"/>
              <a:t>section, should equal the </a:t>
            </a:r>
            <a:r>
              <a:rPr lang="en-US" i="1" dirty="0"/>
              <a:t>Current Expended Amount</a:t>
            </a:r>
            <a:r>
              <a:rPr lang="en-US" dirty="0"/>
              <a:t>, under the </a:t>
            </a:r>
            <a:r>
              <a:rPr lang="en-US" i="1" dirty="0"/>
              <a:t>Fiscal Overview</a:t>
            </a:r>
            <a:r>
              <a:rPr lang="en-US" dirty="0"/>
              <a:t> section, for that reporting period</a:t>
            </a:r>
          </a:p>
        </p:txBody>
      </p:sp>
      <p:sp>
        <p:nvSpPr>
          <p:cNvPr id="2" name="Slide Number Placeholder 1">
            <a:extLst>
              <a:ext uri="{FF2B5EF4-FFF2-40B4-BE49-F238E27FC236}">
                <a16:creationId xmlns:a16="http://schemas.microsoft.com/office/drawing/2014/main" id="{7ED727AA-0C1B-47CD-9CA9-1ACDD38A2E4A}"/>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21586029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B3091E-CADF-4D98-BF53-B3A2D6FFE066}"/>
              </a:ext>
            </a:extLst>
          </p:cNvPr>
          <p:cNvSpPr>
            <a:spLocks noGrp="1"/>
          </p:cNvSpPr>
          <p:nvPr>
            <p:ph type="title"/>
          </p:nvPr>
        </p:nvSpPr>
        <p:spPr/>
        <p:txBody>
          <a:bodyPr/>
          <a:lstStyle/>
          <a:p>
            <a:r>
              <a:rPr lang="en-US" dirty="0"/>
              <a:t>Quarterly Report Requirements (4)</a:t>
            </a:r>
          </a:p>
        </p:txBody>
      </p:sp>
      <p:sp>
        <p:nvSpPr>
          <p:cNvPr id="7" name="Content Placeholder 6">
            <a:extLst>
              <a:ext uri="{FF2B5EF4-FFF2-40B4-BE49-F238E27FC236}">
                <a16:creationId xmlns:a16="http://schemas.microsoft.com/office/drawing/2014/main" id="{2D331B5C-40FE-47C8-BA50-83FA999C2E06}"/>
              </a:ext>
            </a:extLst>
          </p:cNvPr>
          <p:cNvSpPr>
            <a:spLocks noGrp="1"/>
          </p:cNvSpPr>
          <p:nvPr>
            <p:ph idx="1"/>
          </p:nvPr>
        </p:nvSpPr>
        <p:spPr>
          <a:xfrm>
            <a:off x="1097280" y="1845733"/>
            <a:ext cx="10481912" cy="4355561"/>
          </a:xfrm>
        </p:spPr>
        <p:txBody>
          <a:bodyPr>
            <a:noAutofit/>
          </a:bodyPr>
          <a:lstStyle/>
          <a:p>
            <a:pPr lvl="0" indent="-231775"/>
            <a:r>
              <a:rPr lang="en-US" dirty="0"/>
              <a:t>Do not factor in any amount that is obligated, but not expended</a:t>
            </a:r>
          </a:p>
          <a:p>
            <a:pPr lvl="0" indent="-231775"/>
            <a:r>
              <a:rPr lang="en-US" dirty="0"/>
              <a:t>Report “0” for any category where funds have not been expended</a:t>
            </a:r>
          </a:p>
          <a:p>
            <a:pPr lvl="0" indent="-231775"/>
            <a:r>
              <a:rPr lang="en-US" dirty="0"/>
              <a:t>The </a:t>
            </a:r>
            <a:r>
              <a:rPr lang="en-US" i="1" dirty="0"/>
              <a:t>Total Expenses</a:t>
            </a:r>
            <a:r>
              <a:rPr lang="en-US" dirty="0"/>
              <a:t> at the bottom should automatically calculate based on your entries</a:t>
            </a:r>
          </a:p>
        </p:txBody>
      </p:sp>
      <p:sp>
        <p:nvSpPr>
          <p:cNvPr id="2" name="Slide Number Placeholder 1">
            <a:extLst>
              <a:ext uri="{FF2B5EF4-FFF2-40B4-BE49-F238E27FC236}">
                <a16:creationId xmlns:a16="http://schemas.microsoft.com/office/drawing/2014/main" id="{F28E7761-7634-455C-97F5-EFAB15493CA6}"/>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20505513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86BB7-1CC2-4718-92A1-5231E26BA474}"/>
              </a:ext>
            </a:extLst>
          </p:cNvPr>
          <p:cNvSpPr>
            <a:spLocks noGrp="1"/>
          </p:cNvSpPr>
          <p:nvPr>
            <p:ph type="title"/>
          </p:nvPr>
        </p:nvSpPr>
        <p:spPr/>
        <p:txBody>
          <a:bodyPr/>
          <a:lstStyle/>
          <a:p>
            <a:r>
              <a:rPr lang="en-US" dirty="0"/>
              <a:t>Quarterly Report Requirements (5)</a:t>
            </a:r>
          </a:p>
        </p:txBody>
      </p:sp>
      <p:sp>
        <p:nvSpPr>
          <p:cNvPr id="3" name="Content Placeholder 2">
            <a:extLst>
              <a:ext uri="{FF2B5EF4-FFF2-40B4-BE49-F238E27FC236}">
                <a16:creationId xmlns:a16="http://schemas.microsoft.com/office/drawing/2014/main" id="{62908057-D515-430D-8212-1E84A2C3E1DE}"/>
              </a:ext>
            </a:extLst>
          </p:cNvPr>
          <p:cNvSpPr>
            <a:spLocks noGrp="1"/>
          </p:cNvSpPr>
          <p:nvPr>
            <p:ph idx="1"/>
          </p:nvPr>
        </p:nvSpPr>
        <p:spPr>
          <a:xfrm>
            <a:off x="1097279" y="1845733"/>
            <a:ext cx="10491537" cy="4355561"/>
          </a:xfrm>
        </p:spPr>
        <p:txBody>
          <a:bodyPr>
            <a:normAutofit/>
          </a:bodyPr>
          <a:lstStyle/>
          <a:p>
            <a:pPr indent="-231775">
              <a:lnSpc>
                <a:spcPct val="100000"/>
              </a:lnSpc>
            </a:pPr>
            <a:r>
              <a:rPr lang="en-US" dirty="0"/>
              <a:t>This section requires the LEA and/or consortium to provide the number of homeless children and youth served using ARP-HCY II funds during this quarter in the following age ranges:</a:t>
            </a:r>
          </a:p>
          <a:p>
            <a:pPr lvl="1" indent="-233363">
              <a:lnSpc>
                <a:spcPct val="100000"/>
              </a:lnSpc>
              <a:spcBef>
                <a:spcPts val="1200"/>
              </a:spcBef>
              <a:spcAft>
                <a:spcPts val="200"/>
              </a:spcAft>
            </a:pPr>
            <a:r>
              <a:rPr lang="en-US" dirty="0"/>
              <a:t>Age birth through two</a:t>
            </a:r>
          </a:p>
          <a:p>
            <a:pPr lvl="1" indent="-233363">
              <a:lnSpc>
                <a:spcPct val="100000"/>
              </a:lnSpc>
              <a:spcBef>
                <a:spcPts val="1200"/>
              </a:spcBef>
              <a:spcAft>
                <a:spcPts val="200"/>
              </a:spcAft>
            </a:pPr>
            <a:r>
              <a:rPr lang="en-US" dirty="0"/>
              <a:t>Age three through five (not enrolled in kindergarten)</a:t>
            </a:r>
          </a:p>
          <a:p>
            <a:pPr lvl="1" indent="-233363">
              <a:lnSpc>
                <a:spcPct val="100000"/>
              </a:lnSpc>
              <a:spcBef>
                <a:spcPts val="1200"/>
              </a:spcBef>
              <a:spcAft>
                <a:spcPts val="200"/>
              </a:spcAft>
            </a:pPr>
            <a:r>
              <a:rPr lang="en-US" dirty="0"/>
              <a:t>Kindergarten through grade twelve</a:t>
            </a:r>
          </a:p>
          <a:p>
            <a:pPr>
              <a:lnSpc>
                <a:spcPct val="100000"/>
              </a:lnSpc>
            </a:pPr>
            <a:r>
              <a:rPr lang="en-US" dirty="0"/>
              <a:t>Served includes both direct and indirect services provided by ARP-HCY II funds</a:t>
            </a:r>
          </a:p>
        </p:txBody>
      </p:sp>
      <p:sp>
        <p:nvSpPr>
          <p:cNvPr id="5" name="Slide Number Placeholder 4">
            <a:extLst>
              <a:ext uri="{FF2B5EF4-FFF2-40B4-BE49-F238E27FC236}">
                <a16:creationId xmlns:a16="http://schemas.microsoft.com/office/drawing/2014/main" id="{44811570-A1D9-4E67-A23B-9F38F81027E7}"/>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1802303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86BB7-1CC2-4718-92A1-5231E26BA474}"/>
              </a:ext>
            </a:extLst>
          </p:cNvPr>
          <p:cNvSpPr>
            <a:spLocks noGrp="1"/>
          </p:cNvSpPr>
          <p:nvPr>
            <p:ph type="title"/>
          </p:nvPr>
        </p:nvSpPr>
        <p:spPr/>
        <p:txBody>
          <a:bodyPr/>
          <a:lstStyle/>
          <a:p>
            <a:r>
              <a:rPr lang="en-US" dirty="0"/>
              <a:t>Quarterly Report Requirements (6)</a:t>
            </a:r>
          </a:p>
        </p:txBody>
      </p:sp>
      <p:sp>
        <p:nvSpPr>
          <p:cNvPr id="3" name="Content Placeholder 2">
            <a:extLst>
              <a:ext uri="{FF2B5EF4-FFF2-40B4-BE49-F238E27FC236}">
                <a16:creationId xmlns:a16="http://schemas.microsoft.com/office/drawing/2014/main" id="{62908057-D515-430D-8212-1E84A2C3E1DE}"/>
              </a:ext>
            </a:extLst>
          </p:cNvPr>
          <p:cNvSpPr>
            <a:spLocks noGrp="1"/>
          </p:cNvSpPr>
          <p:nvPr>
            <p:ph idx="1"/>
          </p:nvPr>
        </p:nvSpPr>
        <p:spPr>
          <a:xfrm>
            <a:off x="1097280" y="1845733"/>
            <a:ext cx="10501162" cy="4355561"/>
          </a:xfrm>
        </p:spPr>
        <p:txBody>
          <a:bodyPr>
            <a:normAutofit/>
          </a:bodyPr>
          <a:lstStyle/>
          <a:p>
            <a:pPr indent="-231775"/>
            <a:r>
              <a:rPr lang="en-US" dirty="0"/>
              <a:t>Include homeless children ages birth through five regardless of enrollment. This age-range can include children not enrolled, enrolled in an LEA administered preschool program, or enrolled in a non-LEA administered preschool program</a:t>
            </a:r>
          </a:p>
          <a:p>
            <a:pPr indent="-231775"/>
            <a:r>
              <a:rPr lang="en-US" dirty="0"/>
              <a:t>LEAs and/or consortiums that have indicated an amount in </a:t>
            </a:r>
            <a:r>
              <a:rPr lang="en-US" i="1" dirty="0"/>
              <a:t>Funds Expended </a:t>
            </a:r>
            <a:r>
              <a:rPr lang="en-US" dirty="0"/>
              <a:t>cannot have “0” homeless children and youth served</a:t>
            </a:r>
          </a:p>
        </p:txBody>
      </p:sp>
      <p:sp>
        <p:nvSpPr>
          <p:cNvPr id="5" name="Slide Number Placeholder 4">
            <a:extLst>
              <a:ext uri="{FF2B5EF4-FFF2-40B4-BE49-F238E27FC236}">
                <a16:creationId xmlns:a16="http://schemas.microsoft.com/office/drawing/2014/main" id="{5CA8859F-D63D-497C-B566-AB863343C460}"/>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33919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7EE1A-80DF-47DC-88A5-1320B0C3DCF9}"/>
              </a:ext>
            </a:extLst>
          </p:cNvPr>
          <p:cNvSpPr>
            <a:spLocks noGrp="1"/>
          </p:cNvSpPr>
          <p:nvPr>
            <p:ph type="title"/>
          </p:nvPr>
        </p:nvSpPr>
        <p:spPr/>
        <p:txBody>
          <a:bodyPr anchor="b"/>
          <a:lstStyle/>
          <a:p>
            <a:r>
              <a:rPr lang="en-US" dirty="0"/>
              <a:t>Presentation Outline</a:t>
            </a:r>
          </a:p>
        </p:txBody>
      </p:sp>
      <p:sp>
        <p:nvSpPr>
          <p:cNvPr id="3" name="Content Placeholder 2">
            <a:extLst>
              <a:ext uri="{FF2B5EF4-FFF2-40B4-BE49-F238E27FC236}">
                <a16:creationId xmlns:a16="http://schemas.microsoft.com/office/drawing/2014/main" id="{37D96108-6CDD-4367-85AC-B1940DF487B2}"/>
              </a:ext>
            </a:extLst>
          </p:cNvPr>
          <p:cNvSpPr>
            <a:spLocks noGrp="1"/>
          </p:cNvSpPr>
          <p:nvPr>
            <p:ph idx="1"/>
          </p:nvPr>
        </p:nvSpPr>
        <p:spPr/>
        <p:txBody>
          <a:bodyPr>
            <a:normAutofit/>
          </a:bodyPr>
          <a:lstStyle/>
          <a:p>
            <a:r>
              <a:rPr lang="en-US" dirty="0"/>
              <a:t>ARP-HCY Overview</a:t>
            </a:r>
          </a:p>
          <a:p>
            <a:r>
              <a:rPr lang="en-US" dirty="0"/>
              <a:t>Implementation Strategies</a:t>
            </a:r>
          </a:p>
          <a:p>
            <a:r>
              <a:rPr lang="en-US" dirty="0"/>
              <a:t>Uses of Funds</a:t>
            </a:r>
          </a:p>
          <a:p>
            <a:r>
              <a:rPr lang="en-US" dirty="0"/>
              <a:t>Distribution of Funds</a:t>
            </a:r>
          </a:p>
          <a:p>
            <a:r>
              <a:rPr lang="en-US" dirty="0"/>
              <a:t>Reporting Requirements</a:t>
            </a:r>
          </a:p>
          <a:p>
            <a:r>
              <a:rPr lang="en-US" dirty="0"/>
              <a:t>Consortiums</a:t>
            </a:r>
          </a:p>
          <a:p>
            <a:r>
              <a:rPr lang="en-US" dirty="0"/>
              <a:t>Resources and Guidance</a:t>
            </a:r>
          </a:p>
        </p:txBody>
      </p:sp>
      <p:sp>
        <p:nvSpPr>
          <p:cNvPr id="5" name="Slide Number Placeholder 4">
            <a:extLst>
              <a:ext uri="{FF2B5EF4-FFF2-40B4-BE49-F238E27FC236}">
                <a16:creationId xmlns:a16="http://schemas.microsoft.com/office/drawing/2014/main" id="{0C3065C3-3357-4389-9979-B891DE2C1A0E}"/>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42545481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8E24F-C780-4AEB-AFC9-E58A635C8BBF}"/>
              </a:ext>
            </a:extLst>
          </p:cNvPr>
          <p:cNvSpPr>
            <a:spLocks noGrp="1"/>
          </p:cNvSpPr>
          <p:nvPr>
            <p:ph type="title"/>
          </p:nvPr>
        </p:nvSpPr>
        <p:spPr/>
        <p:txBody>
          <a:bodyPr/>
          <a:lstStyle/>
          <a:p>
            <a:r>
              <a:rPr lang="en-US" dirty="0"/>
              <a:t>Quarterly Report Requirements (7)</a:t>
            </a:r>
          </a:p>
        </p:txBody>
      </p:sp>
      <p:sp>
        <p:nvSpPr>
          <p:cNvPr id="3" name="Content Placeholder 2">
            <a:extLst>
              <a:ext uri="{FF2B5EF4-FFF2-40B4-BE49-F238E27FC236}">
                <a16:creationId xmlns:a16="http://schemas.microsoft.com/office/drawing/2014/main" id="{C577CD6F-1F00-4D31-86B0-2B59AC332B94}"/>
              </a:ext>
            </a:extLst>
          </p:cNvPr>
          <p:cNvSpPr>
            <a:spLocks noGrp="1"/>
          </p:cNvSpPr>
          <p:nvPr>
            <p:ph idx="1"/>
          </p:nvPr>
        </p:nvSpPr>
        <p:spPr>
          <a:xfrm>
            <a:off x="1097280" y="1845733"/>
            <a:ext cx="10530038" cy="4355561"/>
          </a:xfrm>
        </p:spPr>
        <p:txBody>
          <a:bodyPr>
            <a:normAutofit/>
          </a:bodyPr>
          <a:lstStyle/>
          <a:p>
            <a:pPr indent="-231775"/>
            <a:r>
              <a:rPr lang="en-US" dirty="0"/>
              <a:t>In this section, the LEA and/or consortium will select all support services that were provided by the LEA and/or consortium using ARP-HCY II funds during this quarter</a:t>
            </a:r>
          </a:p>
          <a:p>
            <a:pPr indent="-231775"/>
            <a:r>
              <a:rPr lang="en-US" dirty="0"/>
              <a:t>LEAs and/or consortiums that have indicated an amount in </a:t>
            </a:r>
            <a:r>
              <a:rPr lang="en-US" i="1" dirty="0"/>
              <a:t>Funds Expended </a:t>
            </a:r>
            <a:r>
              <a:rPr lang="en-US" dirty="0"/>
              <a:t>has to indicate at least one educational support services provided</a:t>
            </a:r>
          </a:p>
          <a:p>
            <a:pPr indent="-231775"/>
            <a:r>
              <a:rPr lang="en-US" dirty="0"/>
              <a:t>The support services are the uses of ARP-HCY funds that have been previously discussed</a:t>
            </a:r>
          </a:p>
        </p:txBody>
      </p:sp>
      <p:sp>
        <p:nvSpPr>
          <p:cNvPr id="5" name="Slide Number Placeholder 4">
            <a:extLst>
              <a:ext uri="{FF2B5EF4-FFF2-40B4-BE49-F238E27FC236}">
                <a16:creationId xmlns:a16="http://schemas.microsoft.com/office/drawing/2014/main" id="{CAA30EF1-44FB-4730-AD30-AB21674142E3}"/>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12095928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B7225-0B5A-48A0-8D01-11772F7B985F}"/>
              </a:ext>
            </a:extLst>
          </p:cNvPr>
          <p:cNvSpPr>
            <a:spLocks noGrp="1"/>
          </p:cNvSpPr>
          <p:nvPr>
            <p:ph type="title"/>
          </p:nvPr>
        </p:nvSpPr>
        <p:spPr/>
        <p:txBody>
          <a:bodyPr/>
          <a:lstStyle/>
          <a:p>
            <a:r>
              <a:rPr lang="en-US" dirty="0"/>
              <a:t>Distribution of ARP-HCY II Funds</a:t>
            </a:r>
          </a:p>
        </p:txBody>
      </p:sp>
      <p:sp>
        <p:nvSpPr>
          <p:cNvPr id="3" name="Content Placeholder 2">
            <a:extLst>
              <a:ext uri="{FF2B5EF4-FFF2-40B4-BE49-F238E27FC236}">
                <a16:creationId xmlns:a16="http://schemas.microsoft.com/office/drawing/2014/main" id="{E7F5FA70-6856-402C-BF6B-D7A95FCAF715}"/>
              </a:ext>
            </a:extLst>
          </p:cNvPr>
          <p:cNvSpPr>
            <a:spLocks noGrp="1"/>
          </p:cNvSpPr>
          <p:nvPr>
            <p:ph idx="1"/>
          </p:nvPr>
        </p:nvSpPr>
        <p:spPr/>
        <p:txBody>
          <a:bodyPr>
            <a:noAutofit/>
          </a:bodyPr>
          <a:lstStyle/>
          <a:p>
            <a:pPr indent="-228600">
              <a:tabLst>
                <a:tab pos="509588" algn="l"/>
              </a:tabLst>
            </a:pPr>
            <a:r>
              <a:rPr lang="en-US" dirty="0"/>
              <a:t>CDE submitted the first 25 percent vouchers/payments to the State Controller’s Office on May 12, 2022, and warrants should have been received within about three to four weeks</a:t>
            </a:r>
          </a:p>
          <a:p>
            <a:pPr indent="-228600">
              <a:tabLst>
                <a:tab pos="509588" algn="l"/>
              </a:tabLst>
            </a:pPr>
            <a:r>
              <a:rPr lang="en-US" dirty="0"/>
              <a:t>Subsequent apportionments will be based on quarterly expenditure reporting</a:t>
            </a:r>
          </a:p>
          <a:p>
            <a:pPr indent="-228600">
              <a:tabLst>
                <a:tab pos="509588" algn="l"/>
              </a:tabLst>
            </a:pPr>
            <a:r>
              <a:rPr lang="en-US" dirty="0"/>
              <a:t>If you have questions regarding payments, please reach out to the CDE Federal Stimulus Team at </a:t>
            </a:r>
            <a:r>
              <a:rPr lang="en-US" u="sng" dirty="0">
                <a:hlinkClick r:id="rId2" tooltip="CDE's ED Relief Funds Email Address"/>
              </a:rPr>
              <a:t>EDReliefFunds@cde.ca.gov</a:t>
            </a:r>
            <a:endParaRPr lang="en-US" dirty="0"/>
          </a:p>
        </p:txBody>
      </p:sp>
      <p:sp>
        <p:nvSpPr>
          <p:cNvPr id="5" name="Slide Number Placeholder 4">
            <a:extLst>
              <a:ext uri="{FF2B5EF4-FFF2-40B4-BE49-F238E27FC236}">
                <a16:creationId xmlns:a16="http://schemas.microsoft.com/office/drawing/2014/main" id="{6489B1F5-7D18-4E2F-A896-749456ADFBB0}"/>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19539521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2D21D-01E0-4EDC-B900-0B788AF15A2C}"/>
              </a:ext>
            </a:extLst>
          </p:cNvPr>
          <p:cNvSpPr>
            <a:spLocks noGrp="1"/>
          </p:cNvSpPr>
          <p:nvPr>
            <p:ph type="title"/>
          </p:nvPr>
        </p:nvSpPr>
        <p:spPr>
          <a:xfrm>
            <a:off x="168965" y="36748"/>
            <a:ext cx="11867324" cy="1295096"/>
          </a:xfrm>
        </p:spPr>
        <p:txBody>
          <a:bodyPr anchor="t">
            <a:normAutofit fontScale="90000"/>
          </a:bodyPr>
          <a:lstStyle/>
          <a:p>
            <a:pPr algn="ctr"/>
            <a:r>
              <a:rPr lang="en-US" sz="3200" dirty="0"/>
              <a:t>Here are examples of how the expenditure report will be used to generate the 2</a:t>
            </a:r>
            <a:r>
              <a:rPr lang="en-US" sz="3200" baseline="30000" dirty="0"/>
              <a:t>nd</a:t>
            </a:r>
            <a:r>
              <a:rPr lang="en-US" sz="3200" dirty="0"/>
              <a:t> Apportionment. If the expenditure report isn’t submitted, the LEA will not receive a second apportionment. (1)</a:t>
            </a:r>
          </a:p>
        </p:txBody>
      </p:sp>
      <p:graphicFrame>
        <p:nvGraphicFramePr>
          <p:cNvPr id="5" name="Content Placeholder 4">
            <a:extLst>
              <a:ext uri="{FF2B5EF4-FFF2-40B4-BE49-F238E27FC236}">
                <a16:creationId xmlns:a16="http://schemas.microsoft.com/office/drawing/2014/main" id="{4FFA593D-7B69-4793-BEBF-E7125FBBBCD4}"/>
              </a:ext>
            </a:extLst>
          </p:cNvPr>
          <p:cNvGraphicFramePr>
            <a:graphicFrameLocks noGrp="1"/>
          </p:cNvGraphicFramePr>
          <p:nvPr>
            <p:ph idx="1"/>
            <p:extLst/>
          </p:nvPr>
        </p:nvGraphicFramePr>
        <p:xfrm>
          <a:off x="0" y="1252330"/>
          <a:ext cx="12192000" cy="5138532"/>
        </p:xfrm>
        <a:graphic>
          <a:graphicData uri="http://schemas.openxmlformats.org/drawingml/2006/table">
            <a:tbl>
              <a:tblPr firstRow="1" bandRow="1">
                <a:tableStyleId>{BC89EF96-8CEA-46FF-86C4-4CE0E7609802}</a:tableStyleId>
              </a:tblPr>
              <a:tblGrid>
                <a:gridCol w="796462">
                  <a:extLst>
                    <a:ext uri="{9D8B030D-6E8A-4147-A177-3AD203B41FA5}">
                      <a16:colId xmlns:a16="http://schemas.microsoft.com/office/drawing/2014/main" val="2187448229"/>
                    </a:ext>
                  </a:extLst>
                </a:gridCol>
                <a:gridCol w="1519355">
                  <a:extLst>
                    <a:ext uri="{9D8B030D-6E8A-4147-A177-3AD203B41FA5}">
                      <a16:colId xmlns:a16="http://schemas.microsoft.com/office/drawing/2014/main" val="1651271679"/>
                    </a:ext>
                  </a:extLst>
                </a:gridCol>
                <a:gridCol w="1421296">
                  <a:extLst>
                    <a:ext uri="{9D8B030D-6E8A-4147-A177-3AD203B41FA5}">
                      <a16:colId xmlns:a16="http://schemas.microsoft.com/office/drawing/2014/main" val="3560103563"/>
                    </a:ext>
                  </a:extLst>
                </a:gridCol>
                <a:gridCol w="1302026">
                  <a:extLst>
                    <a:ext uri="{9D8B030D-6E8A-4147-A177-3AD203B41FA5}">
                      <a16:colId xmlns:a16="http://schemas.microsoft.com/office/drawing/2014/main" val="1621703176"/>
                    </a:ext>
                  </a:extLst>
                </a:gridCol>
                <a:gridCol w="1977887">
                  <a:extLst>
                    <a:ext uri="{9D8B030D-6E8A-4147-A177-3AD203B41FA5}">
                      <a16:colId xmlns:a16="http://schemas.microsoft.com/office/drawing/2014/main" val="927525533"/>
                    </a:ext>
                  </a:extLst>
                </a:gridCol>
                <a:gridCol w="1431235">
                  <a:extLst>
                    <a:ext uri="{9D8B030D-6E8A-4147-A177-3AD203B41FA5}">
                      <a16:colId xmlns:a16="http://schemas.microsoft.com/office/drawing/2014/main" val="2337564124"/>
                    </a:ext>
                  </a:extLst>
                </a:gridCol>
                <a:gridCol w="3743739">
                  <a:extLst>
                    <a:ext uri="{9D8B030D-6E8A-4147-A177-3AD203B41FA5}">
                      <a16:colId xmlns:a16="http://schemas.microsoft.com/office/drawing/2014/main" val="1230348668"/>
                    </a:ext>
                  </a:extLst>
                </a:gridCol>
              </a:tblGrid>
              <a:tr h="861276">
                <a:tc>
                  <a:txBody>
                    <a:bodyPr/>
                    <a:lstStyle/>
                    <a:p>
                      <a:pPr algn="ctr"/>
                      <a:r>
                        <a:rPr lang="en-US" sz="2400" b="0" dirty="0"/>
                        <a:t>LEA</a:t>
                      </a:r>
                    </a:p>
                  </a:txBody>
                  <a:tcPr>
                    <a:solidFill>
                      <a:schemeClr val="bg1">
                        <a:lumMod val="95000"/>
                      </a:schemeClr>
                    </a:solidFill>
                  </a:tcPr>
                </a:tc>
                <a:tc>
                  <a:txBody>
                    <a:bodyPr/>
                    <a:lstStyle/>
                    <a:p>
                      <a:pPr algn="ctr"/>
                      <a:r>
                        <a:rPr lang="en-US" sz="2400" b="0" dirty="0"/>
                        <a:t>Allocation</a:t>
                      </a:r>
                    </a:p>
                  </a:txBody>
                  <a:tcPr>
                    <a:solidFill>
                      <a:schemeClr val="bg1">
                        <a:lumMod val="95000"/>
                      </a:schemeClr>
                    </a:solidFill>
                  </a:tcPr>
                </a:tc>
                <a:tc>
                  <a:txBody>
                    <a:bodyPr/>
                    <a:lstStyle/>
                    <a:p>
                      <a:pPr algn="ctr"/>
                      <a:r>
                        <a:rPr lang="en-US" sz="2400" b="0" dirty="0"/>
                        <a:t>Payment 1</a:t>
                      </a:r>
                    </a:p>
                  </a:txBody>
                  <a:tcPr>
                    <a:solidFill>
                      <a:schemeClr val="bg1">
                        <a:lumMod val="95000"/>
                      </a:schemeClr>
                    </a:solidFill>
                  </a:tcPr>
                </a:tc>
                <a:tc>
                  <a:txBody>
                    <a:bodyPr/>
                    <a:lstStyle/>
                    <a:p>
                      <a:pPr algn="ctr"/>
                      <a:r>
                        <a:rPr lang="en-US" sz="2400" b="0" dirty="0"/>
                        <a:t>Balance</a:t>
                      </a:r>
                    </a:p>
                  </a:txBody>
                  <a:tcPr>
                    <a:solidFill>
                      <a:schemeClr val="bg1">
                        <a:lumMod val="95000"/>
                      </a:schemeClr>
                    </a:solidFill>
                  </a:tcPr>
                </a:tc>
                <a:tc>
                  <a:txBody>
                    <a:bodyPr/>
                    <a:lstStyle/>
                    <a:p>
                      <a:pPr algn="ctr"/>
                      <a:r>
                        <a:rPr lang="en-US" sz="2400" b="0" dirty="0"/>
                        <a:t>Reported Expenditures</a:t>
                      </a:r>
                    </a:p>
                  </a:txBody>
                  <a:tcPr>
                    <a:solidFill>
                      <a:schemeClr val="bg1">
                        <a:lumMod val="95000"/>
                      </a:schemeClr>
                    </a:solidFill>
                  </a:tcPr>
                </a:tc>
                <a:tc>
                  <a:txBody>
                    <a:bodyPr/>
                    <a:lstStyle/>
                    <a:p>
                      <a:pPr algn="ctr"/>
                      <a:r>
                        <a:rPr lang="en-US" sz="2400" b="0" dirty="0"/>
                        <a:t>Payment 2</a:t>
                      </a:r>
                    </a:p>
                  </a:txBody>
                  <a:tcPr>
                    <a:solidFill>
                      <a:schemeClr val="bg1">
                        <a:lumMod val="95000"/>
                      </a:schemeClr>
                    </a:solidFill>
                  </a:tcPr>
                </a:tc>
                <a:tc>
                  <a:txBody>
                    <a:bodyPr/>
                    <a:lstStyle/>
                    <a:p>
                      <a:pPr algn="ctr"/>
                      <a:r>
                        <a:rPr lang="en-US" sz="2400" b="0" dirty="0"/>
                        <a:t>Notes</a:t>
                      </a:r>
                    </a:p>
                  </a:txBody>
                  <a:tcPr>
                    <a:solidFill>
                      <a:schemeClr val="bg1">
                        <a:lumMod val="95000"/>
                      </a:schemeClr>
                    </a:solidFill>
                  </a:tcPr>
                </a:tc>
                <a:extLst>
                  <a:ext uri="{0D108BD9-81ED-4DB2-BD59-A6C34878D82A}">
                    <a16:rowId xmlns:a16="http://schemas.microsoft.com/office/drawing/2014/main" val="2015922326"/>
                  </a:ext>
                </a:extLst>
              </a:tr>
              <a:tr h="2009645">
                <a:tc>
                  <a:txBody>
                    <a:bodyPr/>
                    <a:lstStyle/>
                    <a:p>
                      <a:r>
                        <a:rPr lang="en-US" sz="2400" dirty="0"/>
                        <a:t>1</a:t>
                      </a:r>
                    </a:p>
                  </a:txBody>
                  <a:tcPr/>
                </a:tc>
                <a:tc>
                  <a:txBody>
                    <a:bodyPr/>
                    <a:lstStyle/>
                    <a:p>
                      <a:r>
                        <a:rPr lang="en-US" sz="2400" dirty="0"/>
                        <a:t>$5,000</a:t>
                      </a:r>
                    </a:p>
                  </a:txBody>
                  <a:tcPr/>
                </a:tc>
                <a:tc>
                  <a:txBody>
                    <a:bodyPr/>
                    <a:lstStyle/>
                    <a:p>
                      <a:r>
                        <a:rPr lang="en-US" sz="2400" dirty="0"/>
                        <a:t>$1,250</a:t>
                      </a:r>
                    </a:p>
                  </a:txBody>
                  <a:tcPr/>
                </a:tc>
                <a:tc>
                  <a:txBody>
                    <a:bodyPr/>
                    <a:lstStyle/>
                    <a:p>
                      <a:r>
                        <a:rPr lang="en-US" sz="2400" dirty="0"/>
                        <a:t>$3,750</a:t>
                      </a:r>
                    </a:p>
                  </a:txBody>
                  <a:tcPr/>
                </a:tc>
                <a:tc>
                  <a:txBody>
                    <a:bodyPr/>
                    <a:lstStyle/>
                    <a:p>
                      <a:r>
                        <a:rPr lang="en-US" sz="2400" dirty="0"/>
                        <a:t>$0</a:t>
                      </a:r>
                    </a:p>
                  </a:txBody>
                  <a:tcPr/>
                </a:tc>
                <a:tc>
                  <a:txBody>
                    <a:bodyPr/>
                    <a:lstStyle/>
                    <a:p>
                      <a:r>
                        <a:rPr lang="en-US" sz="2400" dirty="0"/>
                        <a:t>$0</a:t>
                      </a:r>
                    </a:p>
                  </a:txBody>
                  <a:tcPr/>
                </a:tc>
                <a:tc>
                  <a:txBody>
                    <a:bodyPr/>
                    <a:lstStyle/>
                    <a:p>
                      <a:r>
                        <a:rPr lang="en-US" sz="2400" dirty="0"/>
                        <a:t>LEA with an allocation of $5000 that reports $0 expenditures:</a:t>
                      </a:r>
                    </a:p>
                    <a:p>
                      <a:r>
                        <a:rPr lang="en-US" sz="2400" dirty="0"/>
                        <a:t>$1250-($1250-0)=$0</a:t>
                      </a:r>
                    </a:p>
                    <a:p>
                      <a:r>
                        <a:rPr lang="en-US" sz="2400" dirty="0"/>
                        <a:t>2</a:t>
                      </a:r>
                      <a:r>
                        <a:rPr lang="en-US" sz="2400" baseline="30000" dirty="0"/>
                        <a:t>nd</a:t>
                      </a:r>
                      <a:r>
                        <a:rPr lang="en-US" sz="2400" dirty="0"/>
                        <a:t> apportionment is $0</a:t>
                      </a:r>
                    </a:p>
                  </a:txBody>
                  <a:tcPr/>
                </a:tc>
                <a:extLst>
                  <a:ext uri="{0D108BD9-81ED-4DB2-BD59-A6C34878D82A}">
                    <a16:rowId xmlns:a16="http://schemas.microsoft.com/office/drawing/2014/main" val="3030633438"/>
                  </a:ext>
                </a:extLst>
              </a:tr>
              <a:tr h="2267611">
                <a:tc>
                  <a:txBody>
                    <a:bodyPr/>
                    <a:lstStyle/>
                    <a:p>
                      <a:r>
                        <a:rPr lang="en-US" sz="2400" dirty="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$5,000</a:t>
                      </a:r>
                    </a:p>
                    <a:p>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$1,250</a:t>
                      </a:r>
                    </a:p>
                    <a:p>
                      <a:endParaRPr lang="en-US" sz="2400" dirty="0"/>
                    </a:p>
                  </a:txBody>
                  <a:tcPr/>
                </a:tc>
                <a:tc>
                  <a:txBody>
                    <a:bodyPr/>
                    <a:lstStyle/>
                    <a:p>
                      <a:r>
                        <a:rPr lang="en-US" sz="2400" dirty="0"/>
                        <a:t>$3,750</a:t>
                      </a:r>
                    </a:p>
                  </a:txBody>
                  <a:tcPr/>
                </a:tc>
                <a:tc>
                  <a:txBody>
                    <a:bodyPr/>
                    <a:lstStyle/>
                    <a:p>
                      <a:r>
                        <a:rPr lang="en-US" sz="2400" dirty="0"/>
                        <a:t>$100</a:t>
                      </a:r>
                    </a:p>
                  </a:txBody>
                  <a:tcPr/>
                </a:tc>
                <a:tc>
                  <a:txBody>
                    <a:bodyPr/>
                    <a:lstStyle/>
                    <a:p>
                      <a:r>
                        <a:rPr lang="en-US" sz="2400" dirty="0"/>
                        <a:t>$100</a:t>
                      </a:r>
                    </a:p>
                  </a:txBody>
                  <a:tcPr/>
                </a:tc>
                <a:tc>
                  <a:txBody>
                    <a:bodyPr/>
                    <a:lstStyle/>
                    <a:p>
                      <a:r>
                        <a:rPr lang="en-US" sz="2400" dirty="0"/>
                        <a:t>LEA with an allocation of $5000 that reports $100 expenditures:</a:t>
                      </a:r>
                    </a:p>
                    <a:p>
                      <a:r>
                        <a:rPr lang="en-US" sz="2400" dirty="0"/>
                        <a:t>$1250-($1250-100)=$100</a:t>
                      </a:r>
                    </a:p>
                    <a:p>
                      <a:r>
                        <a:rPr lang="en-US" sz="2400" dirty="0"/>
                        <a:t>2</a:t>
                      </a:r>
                      <a:r>
                        <a:rPr lang="en-US" sz="2400" baseline="30000" dirty="0"/>
                        <a:t>nd</a:t>
                      </a:r>
                      <a:r>
                        <a:rPr lang="en-US" sz="2400" dirty="0"/>
                        <a:t> apportionment is $100</a:t>
                      </a:r>
                    </a:p>
                  </a:txBody>
                  <a:tcPr/>
                </a:tc>
                <a:extLst>
                  <a:ext uri="{0D108BD9-81ED-4DB2-BD59-A6C34878D82A}">
                    <a16:rowId xmlns:a16="http://schemas.microsoft.com/office/drawing/2014/main" val="1531926041"/>
                  </a:ext>
                </a:extLst>
              </a:tr>
            </a:tbl>
          </a:graphicData>
        </a:graphic>
      </p:graphicFrame>
      <p:sp>
        <p:nvSpPr>
          <p:cNvPr id="3" name="Slide Number Placeholder 2">
            <a:extLst>
              <a:ext uri="{FF2B5EF4-FFF2-40B4-BE49-F238E27FC236}">
                <a16:creationId xmlns:a16="http://schemas.microsoft.com/office/drawing/2014/main" id="{EA71FDD5-E552-40D4-BF56-C1E93683B8C7}"/>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31945206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2D21D-01E0-4EDC-B900-0B788AF15A2C}"/>
              </a:ext>
            </a:extLst>
          </p:cNvPr>
          <p:cNvSpPr>
            <a:spLocks noGrp="1"/>
          </p:cNvSpPr>
          <p:nvPr>
            <p:ph type="title"/>
          </p:nvPr>
        </p:nvSpPr>
        <p:spPr>
          <a:xfrm>
            <a:off x="168965" y="36748"/>
            <a:ext cx="11867324" cy="1275217"/>
          </a:xfrm>
        </p:spPr>
        <p:txBody>
          <a:bodyPr anchor="t">
            <a:normAutofit fontScale="90000"/>
          </a:bodyPr>
          <a:lstStyle/>
          <a:p>
            <a:pPr algn="ctr"/>
            <a:r>
              <a:rPr lang="en-US" sz="3200" dirty="0"/>
              <a:t>Here are examples of how the expenditure report will be used to generate the 2</a:t>
            </a:r>
            <a:r>
              <a:rPr lang="en-US" sz="3200" baseline="30000" dirty="0"/>
              <a:t>nd</a:t>
            </a:r>
            <a:r>
              <a:rPr lang="en-US" sz="3200" dirty="0"/>
              <a:t> Apportionment. If the expenditure report isn’t submitted, the LEA will not receive a second apportionment. (2)</a:t>
            </a:r>
          </a:p>
        </p:txBody>
      </p:sp>
      <p:graphicFrame>
        <p:nvGraphicFramePr>
          <p:cNvPr id="5" name="Content Placeholder 4">
            <a:extLst>
              <a:ext uri="{FF2B5EF4-FFF2-40B4-BE49-F238E27FC236}">
                <a16:creationId xmlns:a16="http://schemas.microsoft.com/office/drawing/2014/main" id="{4FFA593D-7B69-4793-BEBF-E7125FBBBCD4}"/>
              </a:ext>
            </a:extLst>
          </p:cNvPr>
          <p:cNvGraphicFramePr>
            <a:graphicFrameLocks noGrp="1"/>
          </p:cNvGraphicFramePr>
          <p:nvPr>
            <p:ph idx="1"/>
            <p:extLst/>
          </p:nvPr>
        </p:nvGraphicFramePr>
        <p:xfrm>
          <a:off x="9939" y="1212575"/>
          <a:ext cx="12192000" cy="5158271"/>
        </p:xfrm>
        <a:graphic>
          <a:graphicData uri="http://schemas.openxmlformats.org/drawingml/2006/table">
            <a:tbl>
              <a:tblPr firstRow="1" bandRow="1">
                <a:tableStyleId>{BC89EF96-8CEA-46FF-86C4-4CE0E7609802}</a:tableStyleId>
              </a:tblPr>
              <a:tblGrid>
                <a:gridCol w="672662">
                  <a:extLst>
                    <a:ext uri="{9D8B030D-6E8A-4147-A177-3AD203B41FA5}">
                      <a16:colId xmlns:a16="http://schemas.microsoft.com/office/drawing/2014/main" val="2187448229"/>
                    </a:ext>
                  </a:extLst>
                </a:gridCol>
                <a:gridCol w="1450428">
                  <a:extLst>
                    <a:ext uri="{9D8B030D-6E8A-4147-A177-3AD203B41FA5}">
                      <a16:colId xmlns:a16="http://schemas.microsoft.com/office/drawing/2014/main" val="1651271679"/>
                    </a:ext>
                  </a:extLst>
                </a:gridCol>
                <a:gridCol w="1324303">
                  <a:extLst>
                    <a:ext uri="{9D8B030D-6E8A-4147-A177-3AD203B41FA5}">
                      <a16:colId xmlns:a16="http://schemas.microsoft.com/office/drawing/2014/main" val="3560103563"/>
                    </a:ext>
                  </a:extLst>
                </a:gridCol>
                <a:gridCol w="1303283">
                  <a:extLst>
                    <a:ext uri="{9D8B030D-6E8A-4147-A177-3AD203B41FA5}">
                      <a16:colId xmlns:a16="http://schemas.microsoft.com/office/drawing/2014/main" val="1621703176"/>
                    </a:ext>
                  </a:extLst>
                </a:gridCol>
                <a:gridCol w="1912883">
                  <a:extLst>
                    <a:ext uri="{9D8B030D-6E8A-4147-A177-3AD203B41FA5}">
                      <a16:colId xmlns:a16="http://schemas.microsoft.com/office/drawing/2014/main" val="927525533"/>
                    </a:ext>
                  </a:extLst>
                </a:gridCol>
                <a:gridCol w="1240220">
                  <a:extLst>
                    <a:ext uri="{9D8B030D-6E8A-4147-A177-3AD203B41FA5}">
                      <a16:colId xmlns:a16="http://schemas.microsoft.com/office/drawing/2014/main" val="2337564124"/>
                    </a:ext>
                  </a:extLst>
                </a:gridCol>
                <a:gridCol w="4288221">
                  <a:extLst>
                    <a:ext uri="{9D8B030D-6E8A-4147-A177-3AD203B41FA5}">
                      <a16:colId xmlns:a16="http://schemas.microsoft.com/office/drawing/2014/main" val="1230348668"/>
                    </a:ext>
                  </a:extLst>
                </a:gridCol>
              </a:tblGrid>
              <a:tr h="793279">
                <a:tc>
                  <a:txBody>
                    <a:bodyPr/>
                    <a:lstStyle/>
                    <a:p>
                      <a:pPr algn="ctr"/>
                      <a:r>
                        <a:rPr lang="en-US" sz="2400" b="0" dirty="0"/>
                        <a:t>LEA</a:t>
                      </a:r>
                    </a:p>
                  </a:txBody>
                  <a:tcPr marL="0" marR="0">
                    <a:solidFill>
                      <a:schemeClr val="bg1">
                        <a:lumMod val="95000"/>
                      </a:schemeClr>
                    </a:solidFill>
                  </a:tcPr>
                </a:tc>
                <a:tc>
                  <a:txBody>
                    <a:bodyPr/>
                    <a:lstStyle/>
                    <a:p>
                      <a:pPr algn="ctr"/>
                      <a:r>
                        <a:rPr lang="en-US" sz="2400" b="0" dirty="0"/>
                        <a:t>Allocation</a:t>
                      </a:r>
                    </a:p>
                  </a:txBody>
                  <a:tcPr marL="0" marR="0">
                    <a:solidFill>
                      <a:schemeClr val="bg1">
                        <a:lumMod val="95000"/>
                      </a:schemeClr>
                    </a:solidFill>
                  </a:tcPr>
                </a:tc>
                <a:tc>
                  <a:txBody>
                    <a:bodyPr/>
                    <a:lstStyle/>
                    <a:p>
                      <a:pPr algn="ctr"/>
                      <a:r>
                        <a:rPr lang="en-US" sz="2400" b="0" dirty="0"/>
                        <a:t>Payment 1</a:t>
                      </a:r>
                    </a:p>
                  </a:txBody>
                  <a:tcPr marL="0" marR="0">
                    <a:solidFill>
                      <a:schemeClr val="bg1">
                        <a:lumMod val="95000"/>
                      </a:schemeClr>
                    </a:solidFill>
                  </a:tcPr>
                </a:tc>
                <a:tc>
                  <a:txBody>
                    <a:bodyPr/>
                    <a:lstStyle/>
                    <a:p>
                      <a:pPr algn="ctr"/>
                      <a:r>
                        <a:rPr lang="en-US" sz="2400" b="0" dirty="0"/>
                        <a:t>Balance</a:t>
                      </a:r>
                    </a:p>
                  </a:txBody>
                  <a:tcPr>
                    <a:solidFill>
                      <a:schemeClr val="bg1">
                        <a:lumMod val="95000"/>
                      </a:schemeClr>
                    </a:solidFill>
                  </a:tcPr>
                </a:tc>
                <a:tc>
                  <a:txBody>
                    <a:bodyPr/>
                    <a:lstStyle/>
                    <a:p>
                      <a:pPr algn="ctr"/>
                      <a:r>
                        <a:rPr lang="en-US" sz="2400" b="0" dirty="0"/>
                        <a:t>Reported Expenditures</a:t>
                      </a:r>
                    </a:p>
                  </a:txBody>
                  <a:tcPr marL="0" marR="0">
                    <a:solidFill>
                      <a:schemeClr val="bg1">
                        <a:lumMod val="95000"/>
                      </a:schemeClr>
                    </a:solidFill>
                  </a:tcPr>
                </a:tc>
                <a:tc>
                  <a:txBody>
                    <a:bodyPr/>
                    <a:lstStyle/>
                    <a:p>
                      <a:pPr algn="ctr"/>
                      <a:r>
                        <a:rPr lang="en-US" sz="2400" b="0" dirty="0"/>
                        <a:t>Payment 2</a:t>
                      </a:r>
                    </a:p>
                  </a:txBody>
                  <a:tcPr marL="0" marR="0">
                    <a:solidFill>
                      <a:schemeClr val="bg1">
                        <a:lumMod val="95000"/>
                      </a:schemeClr>
                    </a:solidFill>
                  </a:tcPr>
                </a:tc>
                <a:tc>
                  <a:txBody>
                    <a:bodyPr/>
                    <a:lstStyle/>
                    <a:p>
                      <a:pPr algn="ctr"/>
                      <a:r>
                        <a:rPr lang="en-US" sz="2400" b="0" dirty="0"/>
                        <a:t>Notes</a:t>
                      </a:r>
                    </a:p>
                  </a:txBody>
                  <a:tcPr>
                    <a:solidFill>
                      <a:schemeClr val="bg1">
                        <a:lumMod val="95000"/>
                      </a:schemeClr>
                    </a:solidFill>
                  </a:tcPr>
                </a:tc>
                <a:extLst>
                  <a:ext uri="{0D108BD9-81ED-4DB2-BD59-A6C34878D82A}">
                    <a16:rowId xmlns:a16="http://schemas.microsoft.com/office/drawing/2014/main" val="2015922326"/>
                  </a:ext>
                </a:extLst>
              </a:tr>
              <a:tr h="1921223">
                <a:tc>
                  <a:txBody>
                    <a:bodyPr/>
                    <a:lstStyle/>
                    <a:p>
                      <a:r>
                        <a:rPr lang="en-US" sz="2400" dirty="0"/>
                        <a:t>3</a:t>
                      </a:r>
                    </a:p>
                  </a:txBody>
                  <a:tcPr/>
                </a:tc>
                <a:tc>
                  <a:txBody>
                    <a:bodyPr/>
                    <a:lstStyle/>
                    <a:p>
                      <a:r>
                        <a:rPr lang="en-US" sz="2400" dirty="0"/>
                        <a:t>$5,000</a:t>
                      </a:r>
                    </a:p>
                  </a:txBody>
                  <a:tcPr/>
                </a:tc>
                <a:tc>
                  <a:txBody>
                    <a:bodyPr/>
                    <a:lstStyle/>
                    <a:p>
                      <a:r>
                        <a:rPr lang="en-US" sz="2400" dirty="0"/>
                        <a:t>$1,250</a:t>
                      </a:r>
                    </a:p>
                  </a:txBody>
                  <a:tcPr/>
                </a:tc>
                <a:tc>
                  <a:txBody>
                    <a:bodyPr/>
                    <a:lstStyle/>
                    <a:p>
                      <a:r>
                        <a:rPr lang="en-US" sz="2400" dirty="0"/>
                        <a:t>$3,750</a:t>
                      </a:r>
                    </a:p>
                  </a:txBody>
                  <a:tcPr/>
                </a:tc>
                <a:tc>
                  <a:txBody>
                    <a:bodyPr/>
                    <a:lstStyle/>
                    <a:p>
                      <a:r>
                        <a:rPr lang="en-US" sz="2400" dirty="0"/>
                        <a:t>$3,000</a:t>
                      </a:r>
                    </a:p>
                  </a:txBody>
                  <a:tcPr/>
                </a:tc>
                <a:tc>
                  <a:txBody>
                    <a:bodyPr/>
                    <a:lstStyle/>
                    <a:p>
                      <a:r>
                        <a:rPr lang="en-US" sz="2400" dirty="0"/>
                        <a:t>$3,000</a:t>
                      </a:r>
                    </a:p>
                  </a:txBody>
                  <a:tcPr/>
                </a:tc>
                <a:tc>
                  <a:txBody>
                    <a:bodyPr/>
                    <a:lstStyle/>
                    <a:p>
                      <a:r>
                        <a:rPr lang="en-US" sz="2400" dirty="0"/>
                        <a:t>LEA with an allocation of $5000 that reports $3000 expenditures: </a:t>
                      </a:r>
                    </a:p>
                    <a:p>
                      <a:r>
                        <a:rPr lang="en-US" sz="2400" dirty="0"/>
                        <a:t>$1250-($1250-3000)=$3000</a:t>
                      </a:r>
                    </a:p>
                    <a:p>
                      <a:r>
                        <a:rPr lang="en-US" sz="2400" dirty="0"/>
                        <a:t>2</a:t>
                      </a:r>
                      <a:r>
                        <a:rPr lang="en-US" sz="2400" baseline="30000" dirty="0"/>
                        <a:t>nd</a:t>
                      </a:r>
                      <a:r>
                        <a:rPr lang="en-US" sz="2400" dirty="0"/>
                        <a:t> apportionment is $3000</a:t>
                      </a:r>
                    </a:p>
                  </a:txBody>
                  <a:tcPr/>
                </a:tc>
                <a:extLst>
                  <a:ext uri="{0D108BD9-81ED-4DB2-BD59-A6C34878D82A}">
                    <a16:rowId xmlns:a16="http://schemas.microsoft.com/office/drawing/2014/main" val="3030633438"/>
                  </a:ext>
                </a:extLst>
              </a:tr>
              <a:tr h="2414088">
                <a:tc>
                  <a:txBody>
                    <a:bodyPr/>
                    <a:lstStyle/>
                    <a:p>
                      <a:r>
                        <a:rPr lang="en-US" sz="2400" dirty="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$5,000</a:t>
                      </a:r>
                    </a:p>
                    <a:p>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$1,250</a:t>
                      </a:r>
                    </a:p>
                    <a:p>
                      <a:endParaRPr lang="en-US" sz="2400" dirty="0"/>
                    </a:p>
                  </a:txBody>
                  <a:tcPr/>
                </a:tc>
                <a:tc>
                  <a:txBody>
                    <a:bodyPr/>
                    <a:lstStyle/>
                    <a:p>
                      <a:r>
                        <a:rPr lang="en-US" sz="2400" dirty="0"/>
                        <a:t>$3,750</a:t>
                      </a:r>
                    </a:p>
                  </a:txBody>
                  <a:tcPr/>
                </a:tc>
                <a:tc>
                  <a:txBody>
                    <a:bodyPr/>
                    <a:lstStyle/>
                    <a:p>
                      <a:r>
                        <a:rPr lang="en-US" sz="2400" dirty="0"/>
                        <a:t>$5,100</a:t>
                      </a:r>
                    </a:p>
                  </a:txBody>
                  <a:tcPr/>
                </a:tc>
                <a:tc>
                  <a:txBody>
                    <a:bodyPr/>
                    <a:lstStyle/>
                    <a:p>
                      <a:r>
                        <a:rPr lang="en-US" sz="2400" dirty="0"/>
                        <a:t>$3,750</a:t>
                      </a:r>
                    </a:p>
                  </a:txBody>
                  <a:tcPr/>
                </a:tc>
                <a:tc>
                  <a:txBody>
                    <a:bodyPr/>
                    <a:lstStyle/>
                    <a:p>
                      <a:r>
                        <a:rPr lang="en-US" sz="2400" dirty="0"/>
                        <a:t>$1250-($1250-5100)=$3850 which exceeds the unpaid allocation balance, so the amount would be limited to $3750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2</a:t>
                      </a:r>
                      <a:r>
                        <a:rPr lang="en-US" sz="2400" baseline="30000" dirty="0"/>
                        <a:t>nd</a:t>
                      </a:r>
                      <a:r>
                        <a:rPr lang="en-US" sz="2400" dirty="0"/>
                        <a:t> apportionment is $3750</a:t>
                      </a:r>
                    </a:p>
                  </a:txBody>
                  <a:tcPr/>
                </a:tc>
                <a:extLst>
                  <a:ext uri="{0D108BD9-81ED-4DB2-BD59-A6C34878D82A}">
                    <a16:rowId xmlns:a16="http://schemas.microsoft.com/office/drawing/2014/main" val="1531926041"/>
                  </a:ext>
                </a:extLst>
              </a:tr>
            </a:tbl>
          </a:graphicData>
        </a:graphic>
      </p:graphicFrame>
      <p:sp>
        <p:nvSpPr>
          <p:cNvPr id="3" name="Slide Number Placeholder 2">
            <a:extLst>
              <a:ext uri="{FF2B5EF4-FFF2-40B4-BE49-F238E27FC236}">
                <a16:creationId xmlns:a16="http://schemas.microsoft.com/office/drawing/2014/main" id="{4662492F-359C-4CD2-8370-4632ADA447E6}"/>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5166572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36979-4742-4E09-8BEE-20D81848D7E3}"/>
              </a:ext>
            </a:extLst>
          </p:cNvPr>
          <p:cNvSpPr>
            <a:spLocks noGrp="1"/>
          </p:cNvSpPr>
          <p:nvPr>
            <p:ph type="title"/>
          </p:nvPr>
        </p:nvSpPr>
        <p:spPr/>
        <p:txBody>
          <a:bodyPr/>
          <a:lstStyle/>
          <a:p>
            <a:r>
              <a:rPr lang="en-US" dirty="0"/>
              <a:t>ARP-HCY II Consortiums</a:t>
            </a:r>
          </a:p>
        </p:txBody>
      </p:sp>
      <p:sp>
        <p:nvSpPr>
          <p:cNvPr id="3" name="Content Placeholder 2">
            <a:extLst>
              <a:ext uri="{FF2B5EF4-FFF2-40B4-BE49-F238E27FC236}">
                <a16:creationId xmlns:a16="http://schemas.microsoft.com/office/drawing/2014/main" id="{E46AAAAC-913A-4722-84D1-97DEB45DC88B}"/>
              </a:ext>
            </a:extLst>
          </p:cNvPr>
          <p:cNvSpPr>
            <a:spLocks noGrp="1"/>
          </p:cNvSpPr>
          <p:nvPr>
            <p:ph idx="1"/>
          </p:nvPr>
        </p:nvSpPr>
        <p:spPr>
          <a:xfrm>
            <a:off x="1097280" y="1845733"/>
            <a:ext cx="10491536" cy="4355561"/>
          </a:xfrm>
        </p:spPr>
        <p:txBody>
          <a:bodyPr>
            <a:noAutofit/>
          </a:bodyPr>
          <a:lstStyle/>
          <a:p>
            <a:pPr indent="-223838"/>
            <a:r>
              <a:rPr lang="en-US" dirty="0"/>
              <a:t>If an LEA did not meet ED’s $5,000 threshold and submitted their Assurances, then that LEA would be required to join a consortium</a:t>
            </a:r>
          </a:p>
          <a:p>
            <a:pPr indent="-223838"/>
            <a:r>
              <a:rPr lang="en-US" dirty="0"/>
              <a:t>Most LEAs will have their COE as the Consortium Lead; however, some COEs and LEAs needed to join another consortium</a:t>
            </a:r>
          </a:p>
          <a:p>
            <a:pPr indent="-223838"/>
            <a:r>
              <a:rPr lang="en-US" dirty="0"/>
              <a:t>Consortium Leads are also posted on the Funding Results for ARP-HCY II web page: </a:t>
            </a:r>
            <a:r>
              <a:rPr lang="en-US" dirty="0">
                <a:hlinkClick r:id="rId2" tooltip="Funding Results for ARP-HCY II web page"/>
              </a:rPr>
              <a:t>https://www.cde.ca.gov/fg/fo/r14/arphcyii21result.asp</a:t>
            </a:r>
            <a:endParaRPr lang="en-US" dirty="0"/>
          </a:p>
        </p:txBody>
      </p:sp>
      <p:sp>
        <p:nvSpPr>
          <p:cNvPr id="5" name="Slide Number Placeholder 4">
            <a:extLst>
              <a:ext uri="{FF2B5EF4-FFF2-40B4-BE49-F238E27FC236}">
                <a16:creationId xmlns:a16="http://schemas.microsoft.com/office/drawing/2014/main" id="{DF570F7A-BECF-4981-A050-57793E2798D7}"/>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35716371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0B9AE-AC7A-4A20-BCBB-8E5DF410E712}"/>
              </a:ext>
            </a:extLst>
          </p:cNvPr>
          <p:cNvSpPr>
            <a:spLocks noGrp="1"/>
          </p:cNvSpPr>
          <p:nvPr>
            <p:ph type="title"/>
          </p:nvPr>
        </p:nvSpPr>
        <p:spPr/>
        <p:txBody>
          <a:bodyPr/>
          <a:lstStyle/>
          <a:p>
            <a:r>
              <a:rPr lang="en-US" dirty="0"/>
              <a:t>Consortium Lead’s Responsibilities</a:t>
            </a:r>
          </a:p>
        </p:txBody>
      </p:sp>
      <p:sp>
        <p:nvSpPr>
          <p:cNvPr id="3" name="Content Placeholder 2">
            <a:extLst>
              <a:ext uri="{FF2B5EF4-FFF2-40B4-BE49-F238E27FC236}">
                <a16:creationId xmlns:a16="http://schemas.microsoft.com/office/drawing/2014/main" id="{94220DB9-450D-4AAF-99F5-BD850F526C1A}"/>
              </a:ext>
            </a:extLst>
          </p:cNvPr>
          <p:cNvSpPr>
            <a:spLocks noGrp="1"/>
          </p:cNvSpPr>
          <p:nvPr>
            <p:ph idx="1"/>
          </p:nvPr>
        </p:nvSpPr>
        <p:spPr>
          <a:xfrm>
            <a:off x="1097280" y="1845733"/>
            <a:ext cx="10472286" cy="4355561"/>
          </a:xfrm>
        </p:spPr>
        <p:txBody>
          <a:bodyPr>
            <a:normAutofit/>
          </a:bodyPr>
          <a:lstStyle/>
          <a:p>
            <a:pPr indent="-223838"/>
            <a:r>
              <a:rPr lang="en-US" dirty="0"/>
              <a:t>The COE Consortium Lead will be responsible for:</a:t>
            </a:r>
          </a:p>
          <a:p>
            <a:pPr lvl="1">
              <a:spcBef>
                <a:spcPts val="1200"/>
              </a:spcBef>
              <a:spcAft>
                <a:spcPts val="200"/>
              </a:spcAft>
            </a:pPr>
            <a:r>
              <a:rPr lang="en-US" dirty="0"/>
              <a:t>Administering the subgrant and/or services on behalf of all consortium members</a:t>
            </a:r>
          </a:p>
          <a:p>
            <a:pPr lvl="1">
              <a:spcBef>
                <a:spcPts val="1200"/>
              </a:spcBef>
              <a:spcAft>
                <a:spcPts val="200"/>
              </a:spcAft>
            </a:pPr>
            <a:r>
              <a:rPr lang="en-US" dirty="0"/>
              <a:t>Acting as the fiscal lead for the consortium and completing the reporting requirements</a:t>
            </a:r>
          </a:p>
          <a:p>
            <a:pPr lvl="1">
              <a:spcBef>
                <a:spcPts val="1200"/>
              </a:spcBef>
              <a:spcAft>
                <a:spcPts val="200"/>
              </a:spcAft>
            </a:pPr>
            <a:r>
              <a:rPr lang="en-US" dirty="0"/>
              <a:t>Acting as the program lead for the consortium to provide technical assistance and support to homeless liaisons and their homeless population</a:t>
            </a:r>
          </a:p>
        </p:txBody>
      </p:sp>
      <p:sp>
        <p:nvSpPr>
          <p:cNvPr id="5" name="Slide Number Placeholder 4">
            <a:extLst>
              <a:ext uri="{FF2B5EF4-FFF2-40B4-BE49-F238E27FC236}">
                <a16:creationId xmlns:a16="http://schemas.microsoft.com/office/drawing/2014/main" id="{5A8FBA54-F86D-46C0-9997-60124803C93D}"/>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14598584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BCDCC-DAB2-4A2C-BEDC-F9DF2862ED77}"/>
              </a:ext>
            </a:extLst>
          </p:cNvPr>
          <p:cNvSpPr>
            <a:spLocks noGrp="1"/>
          </p:cNvSpPr>
          <p:nvPr>
            <p:ph type="title"/>
          </p:nvPr>
        </p:nvSpPr>
        <p:spPr/>
        <p:txBody>
          <a:bodyPr/>
          <a:lstStyle/>
          <a:p>
            <a:r>
              <a:rPr lang="en-US" dirty="0"/>
              <a:t>Guidance and Resources (1)</a:t>
            </a:r>
          </a:p>
        </p:txBody>
      </p:sp>
      <p:sp>
        <p:nvSpPr>
          <p:cNvPr id="3" name="Content Placeholder 2">
            <a:extLst>
              <a:ext uri="{FF2B5EF4-FFF2-40B4-BE49-F238E27FC236}">
                <a16:creationId xmlns:a16="http://schemas.microsoft.com/office/drawing/2014/main" id="{5D954842-DEA3-4533-A386-E9C0BD83E5E2}"/>
              </a:ext>
            </a:extLst>
          </p:cNvPr>
          <p:cNvSpPr>
            <a:spLocks noGrp="1"/>
          </p:cNvSpPr>
          <p:nvPr>
            <p:ph idx="1"/>
          </p:nvPr>
        </p:nvSpPr>
        <p:spPr>
          <a:xfrm>
            <a:off x="1097280" y="1845733"/>
            <a:ext cx="10481912" cy="4355561"/>
          </a:xfrm>
        </p:spPr>
        <p:txBody>
          <a:bodyPr>
            <a:normAutofit/>
          </a:bodyPr>
          <a:lstStyle/>
          <a:p>
            <a:r>
              <a:rPr lang="en-US" dirty="0"/>
              <a:t>To assist with completing the ARP-HCY II Quarterly Reports, visit the Federal Stimulus Quarter Reporting Help Page: </a:t>
            </a:r>
            <a:r>
              <a:rPr lang="en-US" dirty="0">
                <a:hlinkClick r:id="rId2" tooltip="CDE's Federal Stimulus Quarterly Reporting Help Page"/>
              </a:rPr>
              <a:t>https://www.cde.ca.gov/fg/cr/reportinghelp.asp#HCYII</a:t>
            </a:r>
            <a:r>
              <a:rPr lang="en-US" dirty="0"/>
              <a:t> </a:t>
            </a:r>
          </a:p>
          <a:p>
            <a:r>
              <a:rPr lang="en-US" dirty="0"/>
              <a:t>ARP ESSER HCY Fund website: </a:t>
            </a:r>
            <a:r>
              <a:rPr lang="en-US" dirty="0">
                <a:hlinkClick r:id="rId3" tooltip="CDE ARP ESSER HCY Web Site"/>
              </a:rPr>
              <a:t>https://www.cde.ca.gov/sp/hs/arphcyassurances.asp</a:t>
            </a:r>
            <a:endParaRPr lang="en-US" dirty="0"/>
          </a:p>
          <a:p>
            <a:r>
              <a:rPr lang="en-US" dirty="0">
                <a:ea typeface="+mn-lt"/>
                <a:cs typeface="Arial"/>
              </a:rPr>
              <a:t>ARP-HCY Resource Guide web page: </a:t>
            </a:r>
            <a:r>
              <a:rPr lang="en-US" dirty="0">
                <a:ea typeface="+mn-lt"/>
                <a:cs typeface="Arial"/>
                <a:hlinkClick r:id="rId4" tooltip="CDE ARP-HCY Resource Guide Web Page"/>
              </a:rPr>
              <a:t>https://www.cde.ca.gov/sp/hs/arphcyresourceguide.asp</a:t>
            </a:r>
            <a:endParaRPr lang="en-US" dirty="0">
              <a:ea typeface="+mn-lt"/>
              <a:cs typeface="Arial"/>
            </a:endParaRPr>
          </a:p>
          <a:p>
            <a:r>
              <a:rPr lang="en-US" dirty="0">
                <a:ea typeface="+mn-lt"/>
                <a:cs typeface="Arial"/>
              </a:rPr>
              <a:t>HETAC web page: </a:t>
            </a:r>
            <a:r>
              <a:rPr lang="en-US" dirty="0">
                <a:hlinkClick r:id="rId5" tooltip="Homeless Education Technical Assistance Center web page"/>
              </a:rPr>
              <a:t>https://www.hetac.org/</a:t>
            </a:r>
            <a:endParaRPr lang="en-US" dirty="0">
              <a:cs typeface="Arial"/>
            </a:endParaRPr>
          </a:p>
        </p:txBody>
      </p:sp>
      <p:sp>
        <p:nvSpPr>
          <p:cNvPr id="5" name="Slide Number Placeholder 4">
            <a:extLst>
              <a:ext uri="{FF2B5EF4-FFF2-40B4-BE49-F238E27FC236}">
                <a16:creationId xmlns:a16="http://schemas.microsoft.com/office/drawing/2014/main" id="{CC029BDD-1D04-47B7-9B9C-A14402958C28}"/>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30810702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CC3-4619-4194-89F7-B2CE996E7124}"/>
              </a:ext>
            </a:extLst>
          </p:cNvPr>
          <p:cNvSpPr>
            <a:spLocks noGrp="1"/>
          </p:cNvSpPr>
          <p:nvPr>
            <p:ph type="title"/>
          </p:nvPr>
        </p:nvSpPr>
        <p:spPr/>
        <p:txBody>
          <a:bodyPr/>
          <a:lstStyle/>
          <a:p>
            <a:r>
              <a:rPr lang="en-US" dirty="0"/>
              <a:t>Guidance and Resources (2)</a:t>
            </a:r>
          </a:p>
        </p:txBody>
      </p:sp>
      <p:sp>
        <p:nvSpPr>
          <p:cNvPr id="3" name="Content Placeholder 2">
            <a:extLst>
              <a:ext uri="{FF2B5EF4-FFF2-40B4-BE49-F238E27FC236}">
                <a16:creationId xmlns:a16="http://schemas.microsoft.com/office/drawing/2014/main" id="{D5B9DA37-4252-4994-B580-80E47C82BD74}"/>
              </a:ext>
            </a:extLst>
          </p:cNvPr>
          <p:cNvSpPr>
            <a:spLocks noGrp="1"/>
          </p:cNvSpPr>
          <p:nvPr>
            <p:ph idx="1"/>
          </p:nvPr>
        </p:nvSpPr>
        <p:spPr>
          <a:xfrm>
            <a:off x="1097279" y="1845733"/>
            <a:ext cx="10491537" cy="4355561"/>
          </a:xfrm>
        </p:spPr>
        <p:txBody>
          <a:bodyPr>
            <a:normAutofit/>
          </a:bodyPr>
          <a:lstStyle/>
          <a:p>
            <a:pPr indent="-228600"/>
            <a:r>
              <a:rPr lang="en-US" dirty="0"/>
              <a:t>National Center for Homeless Education’s (NCHE) ARP-HCY web page is at </a:t>
            </a:r>
            <a:r>
              <a:rPr lang="en-US" dirty="0">
                <a:hlinkClick r:id="rId2" tooltip="NCHE ARP-HCY Web Page"/>
              </a:rPr>
              <a:t>https://nche.ed.gov/legislation/arp/</a:t>
            </a:r>
            <a:r>
              <a:rPr lang="en-US" dirty="0"/>
              <a:t> </a:t>
            </a:r>
          </a:p>
          <a:p>
            <a:pPr lvl="1" indent="-228600">
              <a:spcBef>
                <a:spcPts val="1200"/>
              </a:spcBef>
              <a:spcAft>
                <a:spcPts val="200"/>
              </a:spcAft>
            </a:pPr>
            <a:r>
              <a:rPr lang="en-US" dirty="0"/>
              <a:t>NCHE is the technical assistance center for ED</a:t>
            </a:r>
          </a:p>
          <a:p>
            <a:pPr indent="-228600"/>
            <a:r>
              <a:rPr lang="en-US" dirty="0"/>
              <a:t>SchoolHouse Connection's How to Use ARP Funds web page is at </a:t>
            </a:r>
            <a:r>
              <a:rPr lang="en-US" dirty="0">
                <a:hlinkClick r:id="rId3" tooltip="SchoolHouse Connection How to Use ARP Funds Web Page"/>
              </a:rPr>
              <a:t>https://schoolhouseconnection.org/how-to-use-arp-funds/</a:t>
            </a:r>
            <a:endParaRPr lang="en-US" dirty="0"/>
          </a:p>
          <a:p>
            <a:pPr indent="-228600"/>
            <a:r>
              <a:rPr lang="en-US" altLang="en-US" dirty="0"/>
              <a:t>CDE Homeless Education Program general email is at </a:t>
            </a:r>
            <a:r>
              <a:rPr lang="en-US" altLang="en-US" dirty="0">
                <a:hlinkClick r:id="rId4"/>
              </a:rPr>
              <a:t>HomelessED@cde.ca.gov</a:t>
            </a:r>
            <a:endParaRPr lang="en-US" dirty="0"/>
          </a:p>
        </p:txBody>
      </p:sp>
      <p:sp>
        <p:nvSpPr>
          <p:cNvPr id="5" name="Slide Number Placeholder 4">
            <a:extLst>
              <a:ext uri="{FF2B5EF4-FFF2-40B4-BE49-F238E27FC236}">
                <a16:creationId xmlns:a16="http://schemas.microsoft.com/office/drawing/2014/main" id="{621F4AEC-43A8-4B13-A2AF-AC21052A7837}"/>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11642965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7ABEAD-B1B9-4C52-8717-320AE41D6183}"/>
              </a:ext>
            </a:extLst>
          </p:cNvPr>
          <p:cNvSpPr>
            <a:spLocks noGrp="1"/>
          </p:cNvSpPr>
          <p:nvPr>
            <p:ph type="title"/>
          </p:nvPr>
        </p:nvSpPr>
        <p:spPr>
          <a:xfrm>
            <a:off x="1097280" y="286604"/>
            <a:ext cx="10058400" cy="3427268"/>
          </a:xfrm>
        </p:spPr>
        <p:txBody>
          <a:bodyPr>
            <a:normAutofit/>
          </a:bodyPr>
          <a:lstStyle/>
          <a:p>
            <a:pPr algn="ctr"/>
            <a:r>
              <a:rPr lang="en-US" sz="5400" dirty="0"/>
              <a:t>Questions?</a:t>
            </a:r>
          </a:p>
        </p:txBody>
      </p:sp>
      <p:sp>
        <p:nvSpPr>
          <p:cNvPr id="2" name="Slide Number Placeholder 1">
            <a:extLst>
              <a:ext uri="{FF2B5EF4-FFF2-40B4-BE49-F238E27FC236}">
                <a16:creationId xmlns:a16="http://schemas.microsoft.com/office/drawing/2014/main" id="{2E30E7CF-5529-43CE-95C1-31D199A8D4AE}"/>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2137272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7645A-7C30-4444-AFCB-611835A15845}"/>
              </a:ext>
            </a:extLst>
          </p:cNvPr>
          <p:cNvSpPr>
            <a:spLocks noGrp="1"/>
          </p:cNvSpPr>
          <p:nvPr>
            <p:ph type="title"/>
          </p:nvPr>
        </p:nvSpPr>
        <p:spPr/>
        <p:txBody>
          <a:bodyPr/>
          <a:lstStyle/>
          <a:p>
            <a:r>
              <a:rPr lang="en-US" dirty="0"/>
              <a:t>ARP-HCY Funds Overview (1)</a:t>
            </a:r>
          </a:p>
        </p:txBody>
      </p:sp>
      <p:sp>
        <p:nvSpPr>
          <p:cNvPr id="3" name="Content Placeholder 2">
            <a:extLst>
              <a:ext uri="{FF2B5EF4-FFF2-40B4-BE49-F238E27FC236}">
                <a16:creationId xmlns:a16="http://schemas.microsoft.com/office/drawing/2014/main" id="{E7D44004-E085-4DE2-93B3-803ADA70D752}"/>
              </a:ext>
            </a:extLst>
          </p:cNvPr>
          <p:cNvSpPr>
            <a:spLocks noGrp="1"/>
          </p:cNvSpPr>
          <p:nvPr>
            <p:ph idx="1"/>
          </p:nvPr>
        </p:nvSpPr>
        <p:spPr/>
        <p:txBody>
          <a:bodyPr>
            <a:normAutofit/>
          </a:bodyPr>
          <a:lstStyle/>
          <a:p>
            <a:r>
              <a:rPr lang="en-US" dirty="0">
                <a:cs typeface="Arial"/>
              </a:rPr>
              <a:t>Identify homeless children and youth</a:t>
            </a:r>
          </a:p>
          <a:p>
            <a:r>
              <a:rPr lang="en-US" dirty="0">
                <a:cs typeface="Arial"/>
              </a:rPr>
              <a:t>Provide comprehensive wraparound services in light of the impact of the Coronavirus (COVID-19) pandemic</a:t>
            </a:r>
          </a:p>
          <a:p>
            <a:r>
              <a:rPr lang="en-US" dirty="0">
                <a:cs typeface="Arial"/>
              </a:rPr>
              <a:t>Provide needed assistance to enable homeless children and youth to attend and participate fully in school activities, such as in-person instruction, spring and summer learning, and enrichment programs</a:t>
            </a:r>
          </a:p>
          <a:p>
            <a:r>
              <a:rPr lang="en-US" dirty="0"/>
              <a:t>Provide wrap-around services in light of the challenges of COVID-19</a:t>
            </a:r>
            <a:endParaRPr lang="en-US" dirty="0">
              <a:cs typeface="Arial"/>
            </a:endParaRPr>
          </a:p>
        </p:txBody>
      </p:sp>
      <p:sp>
        <p:nvSpPr>
          <p:cNvPr id="5" name="Slide Number Placeholder 4">
            <a:extLst>
              <a:ext uri="{FF2B5EF4-FFF2-40B4-BE49-F238E27FC236}">
                <a16:creationId xmlns:a16="http://schemas.microsoft.com/office/drawing/2014/main" id="{B4C75030-283B-4AC0-AC17-AA134191FF4D}"/>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3574969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7645A-7C30-4444-AFCB-611835A15845}"/>
              </a:ext>
            </a:extLst>
          </p:cNvPr>
          <p:cNvSpPr>
            <a:spLocks noGrp="1"/>
          </p:cNvSpPr>
          <p:nvPr>
            <p:ph type="title"/>
          </p:nvPr>
        </p:nvSpPr>
        <p:spPr/>
        <p:txBody>
          <a:bodyPr/>
          <a:lstStyle/>
          <a:p>
            <a:r>
              <a:rPr lang="en-US" dirty="0"/>
              <a:t>ARP-HCY Funds Overview (2)</a:t>
            </a:r>
          </a:p>
        </p:txBody>
      </p:sp>
      <p:sp>
        <p:nvSpPr>
          <p:cNvPr id="3" name="Content Placeholder 2">
            <a:extLst>
              <a:ext uri="{FF2B5EF4-FFF2-40B4-BE49-F238E27FC236}">
                <a16:creationId xmlns:a16="http://schemas.microsoft.com/office/drawing/2014/main" id="{E7D44004-E085-4DE2-93B3-803ADA70D752}"/>
              </a:ext>
            </a:extLst>
          </p:cNvPr>
          <p:cNvSpPr>
            <a:spLocks noGrp="1"/>
          </p:cNvSpPr>
          <p:nvPr>
            <p:ph idx="1"/>
          </p:nvPr>
        </p:nvSpPr>
        <p:spPr/>
        <p:txBody>
          <a:bodyPr>
            <a:normAutofit/>
          </a:bodyPr>
          <a:lstStyle/>
          <a:p>
            <a:pPr indent="-228600"/>
            <a:r>
              <a:rPr lang="en-US" dirty="0"/>
              <a:t>ARP-HCY funds may be used for pre-award costs dating back to March 13, 2020, when the national emergency was declared</a:t>
            </a:r>
          </a:p>
          <a:p>
            <a:pPr indent="-228600"/>
            <a:r>
              <a:rPr lang="en-US" dirty="0"/>
              <a:t>All ARP-HCY funds are to be expended and/or obligated by September 30, 2024</a:t>
            </a:r>
          </a:p>
          <a:p>
            <a:pPr indent="-228600"/>
            <a:r>
              <a:rPr lang="en-US" dirty="0"/>
              <a:t>The CDE allocation of the ARP-HCY was $98 million and will be dispersed in two separate ways: ARP-HCY I and ARP-HCY II</a:t>
            </a:r>
          </a:p>
        </p:txBody>
      </p:sp>
      <p:sp>
        <p:nvSpPr>
          <p:cNvPr id="5" name="Slide Number Placeholder 4">
            <a:extLst>
              <a:ext uri="{FF2B5EF4-FFF2-40B4-BE49-F238E27FC236}">
                <a16:creationId xmlns:a16="http://schemas.microsoft.com/office/drawing/2014/main" id="{F75E74BE-ADE7-498A-90C7-D8DC463400E0}"/>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790113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E640D-AE02-4211-AABF-E767A0436994}"/>
              </a:ext>
            </a:extLst>
          </p:cNvPr>
          <p:cNvSpPr>
            <a:spLocks noGrp="1"/>
          </p:cNvSpPr>
          <p:nvPr>
            <p:ph type="title"/>
          </p:nvPr>
        </p:nvSpPr>
        <p:spPr/>
        <p:txBody>
          <a:bodyPr/>
          <a:lstStyle/>
          <a:p>
            <a:r>
              <a:rPr lang="en-US" dirty="0"/>
              <a:t>ARP-HCY I Funds</a:t>
            </a:r>
          </a:p>
        </p:txBody>
      </p:sp>
      <p:sp>
        <p:nvSpPr>
          <p:cNvPr id="3" name="Content Placeholder 2">
            <a:extLst>
              <a:ext uri="{FF2B5EF4-FFF2-40B4-BE49-F238E27FC236}">
                <a16:creationId xmlns:a16="http://schemas.microsoft.com/office/drawing/2014/main" id="{589008B7-EEE2-4C18-9306-CDE5EC43863F}"/>
              </a:ext>
            </a:extLst>
          </p:cNvPr>
          <p:cNvSpPr>
            <a:spLocks noGrp="1"/>
          </p:cNvSpPr>
          <p:nvPr>
            <p:ph idx="1"/>
          </p:nvPr>
        </p:nvSpPr>
        <p:spPr/>
        <p:txBody>
          <a:bodyPr>
            <a:noAutofit/>
          </a:bodyPr>
          <a:lstStyle/>
          <a:p>
            <a:r>
              <a:rPr lang="en-US" dirty="0"/>
              <a:t>One-hundred and twenty LEAs that received an EHCY grant received ARP-HCY I funds</a:t>
            </a:r>
          </a:p>
          <a:p>
            <a:pPr lvl="1">
              <a:spcBef>
                <a:spcPts val="1200"/>
              </a:spcBef>
              <a:spcAft>
                <a:spcPts val="200"/>
              </a:spcAft>
            </a:pPr>
            <a:r>
              <a:rPr lang="en-US" dirty="0"/>
              <a:t>Funding results of ARP-HCY I funds are available on the Funding Results for ARP-HCY I web page: </a:t>
            </a:r>
            <a:r>
              <a:rPr lang="en-US" dirty="0">
                <a:hlinkClick r:id="rId2" tooltip="Funding Results for ARP-HCY I web page"/>
              </a:rPr>
              <a:t>https://www.cde.ca.gov/fg/fo/r8/aprhcy21results.asp</a:t>
            </a:r>
            <a:endParaRPr lang="en-US" dirty="0"/>
          </a:p>
          <a:p>
            <a:pPr lvl="1">
              <a:spcBef>
                <a:spcPts val="1200"/>
              </a:spcBef>
              <a:spcAft>
                <a:spcPts val="200"/>
              </a:spcAft>
            </a:pPr>
            <a:r>
              <a:rPr lang="en-US" dirty="0"/>
              <a:t>LEAs that receive ARP-HCY I funds have separate reporting and expenditure timelines. Please refer to the grant award notification for specific information</a:t>
            </a:r>
          </a:p>
        </p:txBody>
      </p:sp>
      <p:sp>
        <p:nvSpPr>
          <p:cNvPr id="5" name="Slide Number Placeholder 4">
            <a:extLst>
              <a:ext uri="{FF2B5EF4-FFF2-40B4-BE49-F238E27FC236}">
                <a16:creationId xmlns:a16="http://schemas.microsoft.com/office/drawing/2014/main" id="{A2E0E0EA-221F-4AE8-AAA0-9378E2A550BC}"/>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4081648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D1921-9DC6-465F-B686-D6A491A9BD1B}"/>
              </a:ext>
            </a:extLst>
          </p:cNvPr>
          <p:cNvSpPr>
            <a:spLocks noGrp="1"/>
          </p:cNvSpPr>
          <p:nvPr>
            <p:ph type="title"/>
          </p:nvPr>
        </p:nvSpPr>
        <p:spPr/>
        <p:txBody>
          <a:bodyPr/>
          <a:lstStyle/>
          <a:p>
            <a:r>
              <a:rPr lang="en-US" dirty="0"/>
              <a:t>ARP-HCY II Funds</a:t>
            </a:r>
          </a:p>
        </p:txBody>
      </p:sp>
      <p:sp>
        <p:nvSpPr>
          <p:cNvPr id="3" name="Content Placeholder 2">
            <a:extLst>
              <a:ext uri="{FF2B5EF4-FFF2-40B4-BE49-F238E27FC236}">
                <a16:creationId xmlns:a16="http://schemas.microsoft.com/office/drawing/2014/main" id="{8003F543-5507-48A8-8590-B096BB9B39F8}"/>
              </a:ext>
            </a:extLst>
          </p:cNvPr>
          <p:cNvSpPr>
            <a:spLocks noGrp="1"/>
          </p:cNvSpPr>
          <p:nvPr>
            <p:ph idx="1"/>
          </p:nvPr>
        </p:nvSpPr>
        <p:spPr/>
        <p:txBody>
          <a:bodyPr>
            <a:normAutofit/>
          </a:bodyPr>
          <a:lstStyle/>
          <a:p>
            <a:r>
              <a:rPr lang="en-US" dirty="0"/>
              <a:t>LEAs were eligible to receive ARP-HCY II funds based on the formula outlined in statute</a:t>
            </a:r>
          </a:p>
          <a:p>
            <a:r>
              <a:rPr lang="en-US" dirty="0"/>
              <a:t>ARP-HCY II Funding Profile can be accessed on the ARP-HCY II Funding Profile web page: </a:t>
            </a:r>
            <a:r>
              <a:rPr lang="en-US" dirty="0">
                <a:hlinkClick r:id="rId2" tooltip="Funding Profile for ARP-HCY II web page"/>
              </a:rPr>
              <a:t>https://www.cde.ca.gov/fg/fo/profile.asp?id=5745&amp;recID=5745</a:t>
            </a:r>
            <a:endParaRPr lang="en-US" dirty="0"/>
          </a:p>
          <a:p>
            <a:r>
              <a:rPr lang="en-US" dirty="0"/>
              <a:t>The final funding results for ARP-HCY II are available on the Funding Results for ARP-HCY II web page: </a:t>
            </a:r>
            <a:r>
              <a:rPr lang="en-US" dirty="0">
                <a:hlinkClick r:id="rId3" tooltip="Funding Results for ARP-HCY II web page"/>
              </a:rPr>
              <a:t>https://www.cde.ca.gov/fg/fo/r14/arphcyii21result.asp</a:t>
            </a:r>
            <a:endParaRPr lang="en-US" dirty="0"/>
          </a:p>
        </p:txBody>
      </p:sp>
      <p:sp>
        <p:nvSpPr>
          <p:cNvPr id="5" name="Slide Number Placeholder 4">
            <a:extLst>
              <a:ext uri="{FF2B5EF4-FFF2-40B4-BE49-F238E27FC236}">
                <a16:creationId xmlns:a16="http://schemas.microsoft.com/office/drawing/2014/main" id="{B02AE648-06B1-4A65-B948-6EF669B4FB2C}"/>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3977893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a:cs typeface="Arial"/>
              </a:rPr>
              <a:t>ARP-HCY Funds are Supplemental</a:t>
            </a:r>
          </a:p>
        </p:txBody>
      </p:sp>
      <p:sp>
        <p:nvSpPr>
          <p:cNvPr id="6" name="Content Placeholder 5">
            <a:extLst>
              <a:ext uri="{FF2B5EF4-FFF2-40B4-BE49-F238E27FC236}">
                <a16:creationId xmlns:a16="http://schemas.microsoft.com/office/drawing/2014/main" id="{AB2EAB29-EF14-4048-994B-504B14706847}"/>
              </a:ext>
            </a:extLst>
          </p:cNvPr>
          <p:cNvSpPr>
            <a:spLocks noGrp="1"/>
          </p:cNvSpPr>
          <p:nvPr>
            <p:ph idx="1"/>
          </p:nvPr>
        </p:nvSpPr>
        <p:spPr/>
        <p:txBody>
          <a:bodyPr>
            <a:normAutofit/>
          </a:bodyPr>
          <a:lstStyle/>
          <a:p>
            <a:pPr indent="-228600"/>
            <a:r>
              <a:rPr lang="en-US" dirty="0"/>
              <a:t>All ARP-HCY funds should be supplemental to all other funds, including:</a:t>
            </a:r>
          </a:p>
          <a:p>
            <a:pPr lvl="1" indent="-228600">
              <a:spcBef>
                <a:spcPts val="1200"/>
              </a:spcBef>
              <a:spcAft>
                <a:spcPts val="200"/>
              </a:spcAft>
            </a:pPr>
            <a:r>
              <a:rPr lang="en-US" dirty="0"/>
              <a:t>Local Control Funding Formula</a:t>
            </a:r>
          </a:p>
          <a:p>
            <a:pPr lvl="1" indent="-228600">
              <a:spcBef>
                <a:spcPts val="1200"/>
              </a:spcBef>
              <a:spcAft>
                <a:spcPts val="200"/>
              </a:spcAft>
            </a:pPr>
            <a:r>
              <a:rPr lang="en-US" dirty="0"/>
              <a:t>Title I, Part A</a:t>
            </a:r>
          </a:p>
          <a:p>
            <a:pPr lvl="1" indent="-228600">
              <a:spcBef>
                <a:spcPts val="1200"/>
              </a:spcBef>
              <a:spcAft>
                <a:spcPts val="200"/>
              </a:spcAft>
            </a:pPr>
            <a:r>
              <a:rPr lang="en-US" dirty="0"/>
              <a:t>ESSER</a:t>
            </a:r>
          </a:p>
          <a:p>
            <a:pPr lvl="1" indent="-228600">
              <a:spcBef>
                <a:spcPts val="1200"/>
              </a:spcBef>
              <a:spcAft>
                <a:spcPts val="200"/>
              </a:spcAft>
            </a:pPr>
            <a:r>
              <a:rPr lang="en-US" dirty="0"/>
              <a:t>EHCY</a:t>
            </a:r>
          </a:p>
          <a:p>
            <a:pPr indent="-228600"/>
            <a:r>
              <a:rPr lang="en-US" dirty="0"/>
              <a:t>Homeless students have the right to all services and support that other non-homeless students receive</a:t>
            </a:r>
          </a:p>
        </p:txBody>
      </p:sp>
      <p:sp>
        <p:nvSpPr>
          <p:cNvPr id="3" name="Slide Number Placeholder 2">
            <a:extLst>
              <a:ext uri="{FF2B5EF4-FFF2-40B4-BE49-F238E27FC236}">
                <a16:creationId xmlns:a16="http://schemas.microsoft.com/office/drawing/2014/main" id="{0E643557-1570-4CE5-906F-A8E0856EEB84}"/>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706384717"/>
      </p:ext>
    </p:extLst>
  </p:cSld>
  <p:clrMapOvr>
    <a:masterClrMapping/>
  </p:clrMapOvr>
</p:sld>
</file>

<file path=ppt/theme/theme1.xml><?xml version="1.0" encoding="utf-8"?>
<a:theme xmlns:a="http://schemas.openxmlformats.org/drawingml/2006/main" name="Retrospect">
  <a:themeElements>
    <a:clrScheme name="Custom 31">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7" ma:contentTypeDescription="Create a new document." ma:contentTypeScope="" ma:versionID="e962a915273a7da8b7384f715ee61b31">
  <xsd:schema xmlns:xsd="http://www.w3.org/2001/XMLSchema" xmlns:xs="http://www.w3.org/2001/XMLSchema" xmlns:p="http://schemas.microsoft.com/office/2006/metadata/properties" xmlns:ns2="f89dec18-d0c2-45d2-8a15-31051f2519f8" targetNamespace="http://schemas.microsoft.com/office/2006/metadata/properties" ma:root="true" ma:fieldsID="888e16d6d3eb7509c3630744fd4f0184" ns2:_="">
    <xsd:import namespace="f89dec18-d0c2-45d2-8a15-31051f2519f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445CC2-4985-4373-8AB2-5593D8D2E6F1}">
  <ds:schemaRefs>
    <ds:schemaRef ds:uri="http://purl.org/dc/terms/"/>
    <ds:schemaRef ds:uri="f89dec18-d0c2-45d2-8a15-31051f2519f8"/>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A0B566E-3FF7-401C-B225-B71F75B48D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9dec18-d0c2-45d2-8a15-31051f251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0069F4-9E89-4528-AFA1-1A0EE97F4B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8983</TotalTime>
  <Words>2975</Words>
  <Application>Microsoft Office PowerPoint</Application>
  <PresentationFormat>Widescreen</PresentationFormat>
  <Paragraphs>391</Paragraphs>
  <Slides>48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Times</vt:lpstr>
      <vt:lpstr>Retrospect</vt:lpstr>
      <vt:lpstr>It’s All About… American Rescue Plan –  Homeless Children and Youth Funds</vt:lpstr>
      <vt:lpstr>Please Welcome</vt:lpstr>
      <vt:lpstr>Acronyms</vt:lpstr>
      <vt:lpstr>Presentation Outline</vt:lpstr>
      <vt:lpstr>ARP-HCY Funds Overview (1)</vt:lpstr>
      <vt:lpstr>ARP-HCY Funds Overview (2)</vt:lpstr>
      <vt:lpstr>ARP-HCY I Funds</vt:lpstr>
      <vt:lpstr>ARP-HCY II Funds</vt:lpstr>
      <vt:lpstr>ARP-HCY Funds are Supplemental</vt:lpstr>
      <vt:lpstr>Strategies from the Field (1)</vt:lpstr>
      <vt:lpstr>San Juan Unified (1)</vt:lpstr>
      <vt:lpstr>San Juan Unified (2)</vt:lpstr>
      <vt:lpstr>Strategies from the Field (2)</vt:lpstr>
      <vt:lpstr>San Bernardino City Unified (1)</vt:lpstr>
      <vt:lpstr>San Bernardino City Unified (2)</vt:lpstr>
      <vt:lpstr>Strategies from the Field (3)</vt:lpstr>
      <vt:lpstr>Monterey COE (1)</vt:lpstr>
      <vt:lpstr>Monterey COE (2)</vt:lpstr>
      <vt:lpstr>Uses of ARP-HCY Funds (1)</vt:lpstr>
      <vt:lpstr>Uses of ARP-HCY Funds (2)</vt:lpstr>
      <vt:lpstr>Uses of ARP-HCY Funds (3)</vt:lpstr>
      <vt:lpstr>Uses of ARP-HCY Funds (4)</vt:lpstr>
      <vt:lpstr>Uses of ARP-HCY Funds (5)</vt:lpstr>
      <vt:lpstr>Uses of ARP-HCY Funds (6)</vt:lpstr>
      <vt:lpstr>Uses of ARP-HCY Funds (7)</vt:lpstr>
      <vt:lpstr>Uses of Various Cards (1)</vt:lpstr>
      <vt:lpstr>Uses of Various Cards (2)</vt:lpstr>
      <vt:lpstr>Uses of Various Cards (3)</vt:lpstr>
      <vt:lpstr>Gift Card Forms and Policies (1)</vt:lpstr>
      <vt:lpstr>Gift Card Forms and Policies (2)</vt:lpstr>
      <vt:lpstr>Quarterly Report Requirements (1)</vt:lpstr>
      <vt:lpstr>Quarterly Report Requirements (1a)</vt:lpstr>
      <vt:lpstr>Reporting Information</vt:lpstr>
      <vt:lpstr>Quarterly Report Requirements (2)</vt:lpstr>
      <vt:lpstr>Object Codes and Descriptions</vt:lpstr>
      <vt:lpstr>Quarterly Report Requirements (3)</vt:lpstr>
      <vt:lpstr>Quarterly Report Requirements (4)</vt:lpstr>
      <vt:lpstr>Quarterly Report Requirements (5)</vt:lpstr>
      <vt:lpstr>Quarterly Report Requirements (6)</vt:lpstr>
      <vt:lpstr>Quarterly Report Requirements (7)</vt:lpstr>
      <vt:lpstr>Distribution of ARP-HCY II Funds</vt:lpstr>
      <vt:lpstr>Here are examples of how the expenditure report will be used to generate the 2nd Apportionment. If the expenditure report isn’t submitted, the LEA will not receive a second apportionment. (1)</vt:lpstr>
      <vt:lpstr>Here are examples of how the expenditure report will be used to generate the 2nd Apportionment. If the expenditure report isn’t submitted, the LEA will not receive a second apportionment. (2)</vt:lpstr>
      <vt:lpstr>ARP-HCY II Consortiums</vt:lpstr>
      <vt:lpstr>Consortium Lead’s Responsibilities</vt:lpstr>
      <vt:lpstr>Guidance and Resources (1)</vt:lpstr>
      <vt:lpstr>Guidance and Resources (2)</vt:lpstr>
      <vt:lpstr>Questions?</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ARP-HCY II Funds - Homeless Education (CA Dept of Education)</dc:title>
  <dc:subject>This presentation provides an explanation of the origins of the American Rescue Plan - Homeless Children and Youth (ARP-HCY) II funds and what they can be used for.</dc:subject>
  <dc:creator>Joshua Strong</dc:creator>
  <cp:keywords>ARP-HCY, ARP, Funding</cp:keywords>
  <cp:lastModifiedBy>John Cooper</cp:lastModifiedBy>
  <cp:revision>210</cp:revision>
  <cp:lastPrinted>2016-11-14T18:06:51Z</cp:lastPrinted>
  <dcterms:created xsi:type="dcterms:W3CDTF">2016-11-08T21:28:02Z</dcterms:created>
  <dcterms:modified xsi:type="dcterms:W3CDTF">2022-09-19T16:02:34Z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0x0101003534ED83EA0B5E468033F72E96A6CA4D</vt:lpwstr>
  </property>
</Properties>
</file>