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306" r:id="rId2"/>
    <p:sldId id="455" r:id="rId3"/>
    <p:sldId id="494" r:id="rId4"/>
    <p:sldId id="326" r:id="rId5"/>
    <p:sldId id="457" r:id="rId6"/>
    <p:sldId id="458" r:id="rId7"/>
    <p:sldId id="459" r:id="rId8"/>
    <p:sldId id="500" r:id="rId9"/>
    <p:sldId id="461" r:id="rId10"/>
    <p:sldId id="471" r:id="rId11"/>
    <p:sldId id="463" r:id="rId12"/>
    <p:sldId id="496" r:id="rId13"/>
    <p:sldId id="501" r:id="rId14"/>
    <p:sldId id="489" r:id="rId15"/>
    <p:sldId id="490" r:id="rId16"/>
    <p:sldId id="498" r:id="rId17"/>
    <p:sldId id="499" r:id="rId18"/>
    <p:sldId id="465" r:id="rId19"/>
    <p:sldId id="502" r:id="rId20"/>
    <p:sldId id="466" r:id="rId21"/>
    <p:sldId id="467" r:id="rId22"/>
    <p:sldId id="503" r:id="rId23"/>
    <p:sldId id="468" r:id="rId24"/>
    <p:sldId id="472" r:id="rId25"/>
    <p:sldId id="504" r:id="rId26"/>
    <p:sldId id="481" r:id="rId27"/>
    <p:sldId id="491" r:id="rId28"/>
    <p:sldId id="473" r:id="rId29"/>
    <p:sldId id="483" r:id="rId30"/>
    <p:sldId id="477" r:id="rId31"/>
    <p:sldId id="478" r:id="rId32"/>
    <p:sldId id="480" r:id="rId33"/>
    <p:sldId id="479" r:id="rId34"/>
    <p:sldId id="492" r:id="rId35"/>
    <p:sldId id="484" r:id="rId36"/>
    <p:sldId id="485" r:id="rId37"/>
    <p:sldId id="486" r:id="rId38"/>
    <p:sldId id="469" r:id="rId39"/>
    <p:sldId id="470" r:id="rId40"/>
    <p:sldId id="487" r:id="rId41"/>
    <p:sldId id="488" r:id="rId42"/>
    <p:sldId id="505" r:id="rId43"/>
    <p:sldId id="49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9" d="100"/>
          <a:sy n="89" d="100"/>
        </p:scale>
        <p:origin x="90"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8592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2DE8D06-B744-412C-AC96-83A87F6B50E4}" type="datetime1">
              <a:rPr lang="en-US" smtClean="0"/>
              <a:t>9/9/2024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40845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8158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28542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FF7AFD-321E-4A6A-8A91-116A164FFF00}" type="datetime1">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00138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5B47B9-1EB9-4934-BABE-174B5D484EB6}" type="datetime1">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744759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2D8B8A-62E9-4DE2-894B-8315681D9C60}" type="datetime1">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1968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69D1512B-469F-449F-93FE-C06C0FB86211}" type="datetime1">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66771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DF5772-2B9C-47BC-8167-8FCD1C11BE4F}" type="datetime1">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52670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0D8B9A-2182-47A2-8F9B-40C9812D3073}" type="datetime1">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055379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8E1E4C3-56E2-44D5-8756-06582E9ABA84}" type="datetime1">
              <a:rPr lang="en-US" smtClean="0"/>
              <a:t>9/9/2024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878658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ca.gov/sp/hs/arphcyassurances.asp" TargetMode="External"/><Relationship Id="rId2" Type="http://schemas.openxmlformats.org/officeDocument/2006/relationships/hyperlink" Target="https://www.cde.ca.gov/sp/hs/arphcyresourceguide.asp" TargetMode="External"/><Relationship Id="rId1" Type="http://schemas.openxmlformats.org/officeDocument/2006/relationships/slideLayout" Target="../slideLayouts/slideLayout4.xml"/><Relationship Id="rId4" Type="http://schemas.openxmlformats.org/officeDocument/2006/relationships/hyperlink" Target="https://schoolhouseconnection.org/how-to-use-arp-fun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choolhouseconnection.org/article/maximize-final-arp-hcy-funds-quick-spending-and-cost-guide" TargetMode="External"/><Relationship Id="rId2" Type="http://schemas.openxmlformats.org/officeDocument/2006/relationships/hyperlink" Target="https://schoolhouseconnection.org/arp-hcy#resources"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ecfr.gov/current/title-34/subtitle-A/part-76/subpart-G/subject-group-ECFRae39e5300d1271f/section-76.707" TargetMode="Externa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KBarrales@cde.ca.gov" TargetMode="External"/><Relationship Id="rId7" Type="http://schemas.openxmlformats.org/officeDocument/2006/relationships/hyperlink" Target="mailto:SZocklein@cde.ca.gov" TargetMode="External"/><Relationship Id="rId2" Type="http://schemas.openxmlformats.org/officeDocument/2006/relationships/hyperlink" Target="mailto:DAvalos@cde.ca.gov" TargetMode="External"/><Relationship Id="rId1" Type="http://schemas.openxmlformats.org/officeDocument/2006/relationships/slideLayout" Target="../slideLayouts/slideLayout10.xml"/><Relationship Id="rId6" Type="http://schemas.openxmlformats.org/officeDocument/2006/relationships/hyperlink" Target="mailto:LWheeler@cde.ca.gov" TargetMode="External"/><Relationship Id="rId5" Type="http://schemas.openxmlformats.org/officeDocument/2006/relationships/hyperlink" Target="mailto:JMatranga@cde.ca.gov" TargetMode="External"/><Relationship Id="rId4" Type="http://schemas.openxmlformats.org/officeDocument/2006/relationships/hyperlink" Target="mailto:HBrahms@cde.ca.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www.cde.ca.gov/sp/hs/arphcyassurances.asp"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CiRodriguez@cde.ca.gov" TargetMode="External"/><Relationship Id="rId2" Type="http://schemas.openxmlformats.org/officeDocument/2006/relationships/hyperlink" Target="mailto:EFong@cde.ca.gov" TargetMode="External"/><Relationship Id="rId1" Type="http://schemas.openxmlformats.org/officeDocument/2006/relationships/slideLayout" Target="../slideLayouts/slideLayout10.xml"/><Relationship Id="rId4" Type="http://schemas.openxmlformats.org/officeDocument/2006/relationships/hyperlink" Target="mailto:JThao@cde.ca.gov"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3" Type="http://schemas.openxmlformats.org/officeDocument/2006/relationships/hyperlink" Target="https://www.cde.ca.gov/fg/cr/documents/fedfundscapitalexp.pdf" TargetMode="External"/><Relationship Id="rId2" Type="http://schemas.openxmlformats.org/officeDocument/2006/relationships/hyperlink" Target="mailto:Lwheeler@cde.ca.gov" TargetMode="Externa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hyperlink" Target="mailto:HERFA@cde.ca.gov" TargetMode="Externa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s://www.cde.ca.gov/sp/hs/arphcyassurances.asp" TargetMode="External"/><Relationship Id="rId2" Type="http://schemas.openxmlformats.org/officeDocument/2006/relationships/hyperlink" Target="https://oese.ed.gov/offices/american-rescue-plan/american-rescue-plan-elementary-secondary-school-emergency-relief-homeless-children-youth-arp-hcy/fiscal-information/" TargetMode="External"/><Relationship Id="rId1" Type="http://schemas.openxmlformats.org/officeDocument/2006/relationships/slideLayout" Target="../slideLayouts/slideLayout10.xml"/><Relationship Id="rId4" Type="http://schemas.openxmlformats.org/officeDocument/2006/relationships/hyperlink" Target="https://www.hetac.org/statutes/federal/arp"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HomelessED@cde.ca.gov" TargetMode="External"/><Relationship Id="rId2" Type="http://schemas.openxmlformats.org/officeDocument/2006/relationships/hyperlink" Target="https://nche.ed.gov/legislation/arp/" TargetMode="Externa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hyperlink" Target="mailto:HomelessED@cde.ca.gov" TargetMode="Externa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670684-14FB-441E-BF12-8094708A6397}"/>
              </a:ext>
            </a:extLst>
          </p:cNvPr>
          <p:cNvSpPr>
            <a:spLocks noGrp="1"/>
          </p:cNvSpPr>
          <p:nvPr>
            <p:ph type="ctrTitle"/>
          </p:nvPr>
        </p:nvSpPr>
        <p:spPr/>
        <p:txBody>
          <a:bodyPr>
            <a:normAutofit/>
          </a:bodyPr>
          <a:lstStyle/>
          <a:p>
            <a:pPr algn="ctr"/>
            <a:r>
              <a:rPr lang="en-US" sz="5400" dirty="0">
                <a:solidFill>
                  <a:schemeClr val="tx1"/>
                </a:solidFill>
                <a:latin typeface="Arial" panose="020B0604020202020204" pitchFamily="34" charset="0"/>
                <a:cs typeface="Arial" panose="020B0604020202020204" pitchFamily="34" charset="0"/>
              </a:rPr>
              <a:t>Liquidation Extension for American Rescue Plan – Homeless Children and Youth Funds</a:t>
            </a:r>
            <a:endParaRPr lang="en-US" sz="7200" dirty="0">
              <a:solidFill>
                <a:schemeClr val="tx1"/>
              </a:solidFill>
            </a:endParaRPr>
          </a:p>
        </p:txBody>
      </p:sp>
      <p:sp>
        <p:nvSpPr>
          <p:cNvPr id="3" name="Subtitle 2">
            <a:extLst>
              <a:ext uri="{FF2B5EF4-FFF2-40B4-BE49-F238E27FC236}">
                <a16:creationId xmlns:a16="http://schemas.microsoft.com/office/drawing/2014/main" id="{8E08D93C-088A-405C-8853-4D078B4FFF99}"/>
              </a:ext>
            </a:extLst>
          </p:cNvPr>
          <p:cNvSpPr>
            <a:spLocks noGrp="1"/>
          </p:cNvSpPr>
          <p:nvPr>
            <p:ph type="subTitle" idx="1"/>
          </p:nvPr>
        </p:nvSpPr>
        <p:spPr>
          <a:xfrm>
            <a:off x="2485501" y="4455621"/>
            <a:ext cx="9155085" cy="1643428"/>
          </a:xfrm>
        </p:spPr>
        <p:txBody>
          <a:bodyPr>
            <a:normAutofit/>
          </a:bodyPr>
          <a:lstStyle/>
          <a:p>
            <a:pPr algn="ctr"/>
            <a:r>
              <a:rPr lang="en-US" cap="none" dirty="0">
                <a:solidFill>
                  <a:schemeClr val="tx1"/>
                </a:solidFill>
              </a:rPr>
              <a:t>August 15, 2024</a:t>
            </a:r>
          </a:p>
          <a:p>
            <a:pPr algn="ctr"/>
            <a:r>
              <a:rPr lang="en-US" cap="none" dirty="0">
                <a:solidFill>
                  <a:schemeClr val="tx1"/>
                </a:solidFill>
              </a:rPr>
              <a:t>Integrated Student Support and Programs Office</a:t>
            </a:r>
          </a:p>
          <a:p>
            <a:pPr algn="ctr"/>
            <a:r>
              <a:rPr lang="en-US" cap="none" dirty="0">
                <a:solidFill>
                  <a:schemeClr val="tx1"/>
                </a:solidFill>
              </a:rPr>
              <a:t>California Department of Education</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8F30-858E-31D9-2FC6-22232842E752}"/>
              </a:ext>
            </a:extLst>
          </p:cNvPr>
          <p:cNvSpPr>
            <a:spLocks noGrp="1"/>
          </p:cNvSpPr>
          <p:nvPr>
            <p:ph type="title"/>
          </p:nvPr>
        </p:nvSpPr>
        <p:spPr/>
        <p:txBody>
          <a:bodyPr/>
          <a:lstStyle/>
          <a:p>
            <a:r>
              <a:rPr lang="en-US" dirty="0">
                <a:solidFill>
                  <a:schemeClr val="tx1"/>
                </a:solidFill>
              </a:rPr>
              <a:t>ARP-HCY Intentions</a:t>
            </a:r>
          </a:p>
        </p:txBody>
      </p:sp>
      <p:sp>
        <p:nvSpPr>
          <p:cNvPr id="3" name="Content Placeholder 2">
            <a:extLst>
              <a:ext uri="{FF2B5EF4-FFF2-40B4-BE49-F238E27FC236}">
                <a16:creationId xmlns:a16="http://schemas.microsoft.com/office/drawing/2014/main" id="{135AF7F7-D150-B17B-6CDF-D24488E9BBB3}"/>
              </a:ext>
            </a:extLst>
          </p:cNvPr>
          <p:cNvSpPr>
            <a:spLocks noGrp="1"/>
          </p:cNvSpPr>
          <p:nvPr>
            <p:ph idx="1"/>
          </p:nvPr>
        </p:nvSpPr>
        <p:spPr/>
        <p:txBody>
          <a:bodyPr>
            <a:normAutofit/>
          </a:bodyPr>
          <a:lstStyle/>
          <a:p>
            <a:pPr marL="228600" indent="-228600"/>
            <a:r>
              <a:rPr lang="en-US" sz="3000" dirty="0">
                <a:solidFill>
                  <a:schemeClr val="tx1"/>
                </a:solidFill>
              </a:rPr>
              <a:t>ARP-HCY funds were intended to assist LEAs with the identification of </a:t>
            </a:r>
            <a:r>
              <a:rPr lang="en-US" sz="3000" dirty="0">
                <a:solidFill>
                  <a:schemeClr val="tx1"/>
                </a:solidFill>
                <a:cs typeface="Arial"/>
              </a:rPr>
              <a:t>homeless children and youth as well as the provision of comprehensive wraparound services and assistance to enable homeless children and youth to attend and participate fully in school activities.</a:t>
            </a:r>
          </a:p>
          <a:p>
            <a:pPr marL="228600" indent="-228600"/>
            <a:r>
              <a:rPr lang="en-US" sz="3000" dirty="0">
                <a:solidFill>
                  <a:schemeClr val="tx1"/>
                </a:solidFill>
              </a:rPr>
              <a:t>The Liquidation Extension’s intention is to provide SEAs and LEAs with additional time to liquidate properly obligated funds in response to unexpected delays, not a general practice to allow more time for expenditures.</a:t>
            </a:r>
            <a:endParaRPr lang="en-US" dirty="0"/>
          </a:p>
        </p:txBody>
      </p:sp>
      <p:sp>
        <p:nvSpPr>
          <p:cNvPr id="4" name="Slide Number Placeholder 3">
            <a:extLst>
              <a:ext uri="{FF2B5EF4-FFF2-40B4-BE49-F238E27FC236}">
                <a16:creationId xmlns:a16="http://schemas.microsoft.com/office/drawing/2014/main" id="{587B4AF4-3DC9-D476-75B3-50CC55092D57}"/>
              </a:ext>
            </a:extLst>
          </p:cNvPr>
          <p:cNvSpPr>
            <a:spLocks noGrp="1"/>
          </p:cNvSpPr>
          <p:nvPr>
            <p:ph type="sldNum" sz="quarter" idx="12"/>
          </p:nvPr>
        </p:nvSpPr>
        <p:spPr/>
        <p:txBody>
          <a:bodyPr/>
          <a:lstStyle/>
          <a:p>
            <a:fld id="{1E47FE53-EBF0-4DA7-9D9D-CC1C3A20F3CB}" type="slidenum">
              <a:rPr lang="en-US" sz="2400" smtClean="0"/>
              <a:t>10</a:t>
            </a:fld>
            <a:endParaRPr lang="en-US" sz="2400"/>
          </a:p>
        </p:txBody>
      </p:sp>
    </p:spTree>
    <p:extLst>
      <p:ext uri="{BB962C8B-B14F-4D97-AF65-F5344CB8AC3E}">
        <p14:creationId xmlns:p14="http://schemas.microsoft.com/office/powerpoint/2010/main" val="2723368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D2D01-6FFF-B192-5524-6FF9D8DC8A3A}"/>
              </a:ext>
            </a:extLst>
          </p:cNvPr>
          <p:cNvSpPr>
            <a:spLocks noGrp="1"/>
          </p:cNvSpPr>
          <p:nvPr>
            <p:ph type="title"/>
          </p:nvPr>
        </p:nvSpPr>
        <p:spPr/>
        <p:txBody>
          <a:bodyPr/>
          <a:lstStyle/>
          <a:p>
            <a:r>
              <a:rPr lang="en-US" dirty="0">
                <a:solidFill>
                  <a:schemeClr val="tx1"/>
                </a:solidFill>
              </a:rPr>
              <a:t>Keep Obligating and Liquidating (1)</a:t>
            </a:r>
          </a:p>
        </p:txBody>
      </p:sp>
      <p:sp>
        <p:nvSpPr>
          <p:cNvPr id="3" name="Content Placeholder 2">
            <a:extLst>
              <a:ext uri="{FF2B5EF4-FFF2-40B4-BE49-F238E27FC236}">
                <a16:creationId xmlns:a16="http://schemas.microsoft.com/office/drawing/2014/main" id="{62B39CBB-BFB4-2B72-059C-5C64CA65030E}"/>
              </a:ext>
            </a:extLst>
          </p:cNvPr>
          <p:cNvSpPr>
            <a:spLocks noGrp="1"/>
          </p:cNvSpPr>
          <p:nvPr>
            <p:ph idx="1"/>
          </p:nvPr>
        </p:nvSpPr>
        <p:spPr/>
        <p:txBody>
          <a:bodyPr>
            <a:normAutofit/>
          </a:bodyPr>
          <a:lstStyle/>
          <a:p>
            <a:pPr marL="234950" indent="-234950">
              <a:spcBef>
                <a:spcPts val="1200"/>
              </a:spcBef>
              <a:spcAft>
                <a:spcPts val="200"/>
              </a:spcAft>
            </a:pPr>
            <a:r>
              <a:rPr lang="en-US" sz="3000" dirty="0">
                <a:solidFill>
                  <a:schemeClr val="tx1"/>
                </a:solidFill>
                <a:cs typeface="Arial" panose="020B0604020202020204" pitchFamily="34" charset="0"/>
              </a:rPr>
              <a:t>Spending resources:</a:t>
            </a:r>
          </a:p>
          <a:p>
            <a:pPr marL="457200" lvl="1" indent="-222250">
              <a:spcBef>
                <a:spcPts val="1200"/>
              </a:spcBef>
              <a:spcAft>
                <a:spcPts val="200"/>
              </a:spcAft>
            </a:pPr>
            <a:r>
              <a:rPr lang="en-US" sz="3000" dirty="0">
                <a:solidFill>
                  <a:schemeClr val="tx1"/>
                </a:solidFill>
                <a:effectLst/>
                <a:ea typeface="Aptos" panose="020B0004020202020204" pitchFamily="34" charset="0"/>
              </a:rPr>
              <a:t>ARP-HCY Resource Guide at </a:t>
            </a:r>
            <a:r>
              <a:rPr lang="en-US" sz="3000" dirty="0">
                <a:effectLst/>
                <a:ea typeface="Aptos" panose="020B0004020202020204" pitchFamily="34" charset="0"/>
                <a:hlinkClick r:id="rId2" tooltip="American Rescue Plan-Homeless Children and Youth Resource Guide "/>
              </a:rPr>
              <a:t>https://www.cde.ca.gov/sp/hs/arphcyresourceguide.asp</a:t>
            </a:r>
            <a:r>
              <a:rPr lang="en-US" sz="3000" dirty="0">
                <a:effectLst/>
                <a:ea typeface="Aptos" panose="020B0004020202020204" pitchFamily="34" charset="0"/>
              </a:rPr>
              <a:t>. </a:t>
            </a:r>
          </a:p>
          <a:p>
            <a:pPr marL="457200" lvl="1" indent="-222250">
              <a:spcBef>
                <a:spcPts val="1200"/>
              </a:spcBef>
              <a:spcAft>
                <a:spcPts val="200"/>
              </a:spcAft>
            </a:pPr>
            <a:r>
              <a:rPr lang="en-US" sz="3000" dirty="0">
                <a:solidFill>
                  <a:schemeClr val="tx1"/>
                </a:solidFill>
                <a:cs typeface="Arial" panose="020B0604020202020204" pitchFamily="34" charset="0"/>
              </a:rPr>
              <a:t>Three CDE PowerPoints on the </a:t>
            </a:r>
            <a:r>
              <a:rPr lang="en-US" sz="3000" dirty="0">
                <a:solidFill>
                  <a:schemeClr val="tx1"/>
                </a:solidFill>
              </a:rPr>
              <a:t>ARP ESSER HCY Fund website at  </a:t>
            </a:r>
            <a:r>
              <a:rPr lang="en-US" sz="3000" dirty="0">
                <a:hlinkClick r:id="rId3" tooltip="American Rescue Plan Elementary and Secondary School Emergency Relief Homeless Children Youth Website"/>
              </a:rPr>
              <a:t>https://www.cde.ca.gov/sp/hs/arphcyassurances.asp</a:t>
            </a:r>
            <a:r>
              <a:rPr lang="en-US" sz="3000" dirty="0"/>
              <a:t>.</a:t>
            </a:r>
          </a:p>
          <a:p>
            <a:pPr marL="457200" lvl="1" indent="-222250">
              <a:spcBef>
                <a:spcPts val="1200"/>
              </a:spcBef>
              <a:spcAft>
                <a:spcPts val="200"/>
              </a:spcAft>
            </a:pPr>
            <a:r>
              <a:rPr lang="en-US" sz="3000" dirty="0" err="1">
                <a:solidFill>
                  <a:schemeClr val="tx1"/>
                </a:solidFill>
              </a:rPr>
              <a:t>SchoolHouse</a:t>
            </a:r>
            <a:r>
              <a:rPr lang="en-US" sz="3000" dirty="0">
                <a:solidFill>
                  <a:schemeClr val="tx1"/>
                </a:solidFill>
              </a:rPr>
              <a:t> Connection's </a:t>
            </a:r>
            <a:r>
              <a:rPr lang="en-US" sz="3000" i="1" dirty="0">
                <a:solidFill>
                  <a:schemeClr val="tx1"/>
                </a:solidFill>
              </a:rPr>
              <a:t>How to Use ARP Funds</a:t>
            </a:r>
            <a:r>
              <a:rPr lang="en-US" sz="3000" dirty="0">
                <a:solidFill>
                  <a:schemeClr val="tx1"/>
                </a:solidFill>
              </a:rPr>
              <a:t> web page is at </a:t>
            </a:r>
            <a:r>
              <a:rPr lang="en-US" sz="3000" dirty="0">
                <a:hlinkClick r:id="rId4" tooltip="SchoolHouse Connection How to Use American Rescue Plan Funds Web Page"/>
              </a:rPr>
              <a:t>https://schoolhouseconnection.org/how-to-use-arp-funds/</a:t>
            </a:r>
            <a:r>
              <a:rPr lang="en-US" sz="3000" dirty="0"/>
              <a:t>.</a:t>
            </a:r>
            <a:endParaRPr lang="en-US" sz="3000" dirty="0">
              <a:cs typeface="Arial" panose="020B06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B6DD5D28-2C5A-F5E3-CB87-3AE4CCDB14D4}"/>
              </a:ext>
            </a:extLst>
          </p:cNvPr>
          <p:cNvSpPr>
            <a:spLocks noGrp="1"/>
          </p:cNvSpPr>
          <p:nvPr>
            <p:ph type="sldNum" sz="quarter" idx="12"/>
          </p:nvPr>
        </p:nvSpPr>
        <p:spPr/>
        <p:txBody>
          <a:bodyPr/>
          <a:lstStyle/>
          <a:p>
            <a:fld id="{1E47FE53-EBF0-4DA7-9D9D-CC1C3A20F3CB}" type="slidenum">
              <a:rPr lang="en-US" sz="2400" smtClean="0"/>
              <a:t>11</a:t>
            </a:fld>
            <a:endParaRPr lang="en-US" sz="2400" dirty="0"/>
          </a:p>
        </p:txBody>
      </p:sp>
    </p:spTree>
    <p:extLst>
      <p:ext uri="{BB962C8B-B14F-4D97-AF65-F5344CB8AC3E}">
        <p14:creationId xmlns:p14="http://schemas.microsoft.com/office/powerpoint/2010/main" val="34929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D2D01-6FFF-B192-5524-6FF9D8DC8A3A}"/>
              </a:ext>
            </a:extLst>
          </p:cNvPr>
          <p:cNvSpPr>
            <a:spLocks noGrp="1"/>
          </p:cNvSpPr>
          <p:nvPr>
            <p:ph type="title"/>
          </p:nvPr>
        </p:nvSpPr>
        <p:spPr/>
        <p:txBody>
          <a:bodyPr/>
          <a:lstStyle/>
          <a:p>
            <a:r>
              <a:rPr lang="en-US" dirty="0">
                <a:solidFill>
                  <a:schemeClr val="tx1"/>
                </a:solidFill>
              </a:rPr>
              <a:t>Keep Obligating and Liquidating (2)</a:t>
            </a:r>
          </a:p>
        </p:txBody>
      </p:sp>
      <p:sp>
        <p:nvSpPr>
          <p:cNvPr id="3" name="Content Placeholder 2">
            <a:extLst>
              <a:ext uri="{FF2B5EF4-FFF2-40B4-BE49-F238E27FC236}">
                <a16:creationId xmlns:a16="http://schemas.microsoft.com/office/drawing/2014/main" id="{62B39CBB-BFB4-2B72-059C-5C64CA65030E}"/>
              </a:ext>
            </a:extLst>
          </p:cNvPr>
          <p:cNvSpPr>
            <a:spLocks noGrp="1"/>
          </p:cNvSpPr>
          <p:nvPr>
            <p:ph idx="1"/>
          </p:nvPr>
        </p:nvSpPr>
        <p:spPr/>
        <p:txBody>
          <a:bodyPr>
            <a:normAutofit/>
          </a:bodyPr>
          <a:lstStyle/>
          <a:p>
            <a:pPr marL="234950" indent="-234950">
              <a:spcBef>
                <a:spcPts val="1200"/>
              </a:spcBef>
              <a:spcAft>
                <a:spcPts val="200"/>
              </a:spcAft>
            </a:pPr>
            <a:r>
              <a:rPr lang="en-US" sz="3000" dirty="0" err="1">
                <a:solidFill>
                  <a:schemeClr val="tx1"/>
                </a:solidFill>
              </a:rPr>
              <a:t>SchoolHouse</a:t>
            </a:r>
            <a:r>
              <a:rPr lang="en-US" sz="3000" dirty="0">
                <a:solidFill>
                  <a:schemeClr val="tx1"/>
                </a:solidFill>
              </a:rPr>
              <a:t> Connection’s ARP-HCY web page at </a:t>
            </a:r>
            <a:r>
              <a:rPr lang="en-US" sz="3000" dirty="0">
                <a:solidFill>
                  <a:srgbClr val="0070C0"/>
                </a:solidFill>
                <a:hlinkClick r:id="rId2" tooltip="SchoolHouse Connection American Rescue Plan Homeless Children and Youth Plan Resources"/>
              </a:rPr>
              <a:t>https://schoolhouseconnection.org/arp-hcy#resources</a:t>
            </a:r>
            <a:r>
              <a:rPr lang="en-US" sz="3000" dirty="0">
                <a:solidFill>
                  <a:schemeClr val="tx1"/>
                </a:solidFill>
              </a:rPr>
              <a:t>. </a:t>
            </a:r>
          </a:p>
          <a:p>
            <a:pPr marL="234950" indent="-234950">
              <a:spcBef>
                <a:spcPts val="1200"/>
              </a:spcBef>
              <a:spcAft>
                <a:spcPts val="200"/>
              </a:spcAft>
            </a:pPr>
            <a:r>
              <a:rPr lang="en-US" sz="3000" dirty="0" err="1">
                <a:solidFill>
                  <a:schemeClr val="tx1"/>
                </a:solidFill>
              </a:rPr>
              <a:t>SchoolHouse</a:t>
            </a:r>
            <a:r>
              <a:rPr lang="en-US" sz="3000" dirty="0">
                <a:solidFill>
                  <a:schemeClr val="tx1"/>
                </a:solidFill>
              </a:rPr>
              <a:t> Connection’s </a:t>
            </a:r>
            <a:r>
              <a:rPr lang="en-US" sz="3000" i="1" dirty="0">
                <a:solidFill>
                  <a:schemeClr val="tx1"/>
                </a:solidFill>
              </a:rPr>
              <a:t>Maximize Final ARP-HCY Funds: Quick Spending and Cost Guide </a:t>
            </a:r>
            <a:r>
              <a:rPr lang="en-US" sz="3000" dirty="0">
                <a:solidFill>
                  <a:schemeClr val="tx1"/>
                </a:solidFill>
              </a:rPr>
              <a:t>web page at </a:t>
            </a:r>
            <a:r>
              <a:rPr lang="en-US" sz="3000" dirty="0">
                <a:solidFill>
                  <a:schemeClr val="tx1"/>
                </a:solidFill>
                <a:hlinkClick r:id="rId3" tooltip="SchoolHouse Connection Maximizing American Rescue Plan Funds Web Page"/>
              </a:rPr>
              <a:t>https://schoolhouseconnection.org/article/maximize-final-arp-hcy-funds-quick-spending-and-cost-guide</a:t>
            </a:r>
            <a:r>
              <a:rPr lang="en-US" sz="3000" dirty="0">
                <a:solidFill>
                  <a:schemeClr val="tx1"/>
                </a:solidFill>
              </a:rPr>
              <a:t>. </a:t>
            </a:r>
          </a:p>
        </p:txBody>
      </p:sp>
      <p:sp>
        <p:nvSpPr>
          <p:cNvPr id="4" name="Slide Number Placeholder 3">
            <a:extLst>
              <a:ext uri="{FF2B5EF4-FFF2-40B4-BE49-F238E27FC236}">
                <a16:creationId xmlns:a16="http://schemas.microsoft.com/office/drawing/2014/main" id="{B6DD5D28-2C5A-F5E3-CB87-3AE4CCDB14D4}"/>
              </a:ext>
            </a:extLst>
          </p:cNvPr>
          <p:cNvSpPr>
            <a:spLocks noGrp="1"/>
          </p:cNvSpPr>
          <p:nvPr>
            <p:ph type="sldNum" sz="quarter" idx="12"/>
          </p:nvPr>
        </p:nvSpPr>
        <p:spPr/>
        <p:txBody>
          <a:bodyPr/>
          <a:lstStyle/>
          <a:p>
            <a:fld id="{1E47FE53-EBF0-4DA7-9D9D-CC1C3A20F3CB}" type="slidenum">
              <a:rPr lang="en-US" sz="2400" smtClean="0"/>
              <a:t>12</a:t>
            </a:fld>
            <a:endParaRPr lang="en-US" sz="2400" dirty="0"/>
          </a:p>
        </p:txBody>
      </p:sp>
    </p:spTree>
    <p:extLst>
      <p:ext uri="{BB962C8B-B14F-4D97-AF65-F5344CB8AC3E}">
        <p14:creationId xmlns:p14="http://schemas.microsoft.com/office/powerpoint/2010/main" val="397023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13BBB-DD40-5D2C-6FF1-7DE0FEFCF439}"/>
              </a:ext>
            </a:extLst>
          </p:cNvPr>
          <p:cNvSpPr>
            <a:spLocks noGrp="1"/>
          </p:cNvSpPr>
          <p:nvPr>
            <p:ph type="title"/>
          </p:nvPr>
        </p:nvSpPr>
        <p:spPr/>
        <p:txBody>
          <a:bodyPr anchor="ctr">
            <a:normAutofit/>
          </a:bodyPr>
          <a:lstStyle/>
          <a:p>
            <a:pPr algn="ctr"/>
            <a:r>
              <a:rPr lang="en-US" sz="4800" dirty="0"/>
              <a:t>Obligation (1)</a:t>
            </a:r>
          </a:p>
        </p:txBody>
      </p:sp>
      <p:sp>
        <p:nvSpPr>
          <p:cNvPr id="3" name="Content Placeholder 2">
            <a:extLst>
              <a:ext uri="{FF2B5EF4-FFF2-40B4-BE49-F238E27FC236}">
                <a16:creationId xmlns:a16="http://schemas.microsoft.com/office/drawing/2014/main" id="{A2D4B1B9-4A2E-027E-720B-DDE94099FC12}"/>
              </a:ext>
            </a:extLst>
          </p:cNvPr>
          <p:cNvSpPr>
            <a:spLocks noGrp="1"/>
          </p:cNvSpPr>
          <p:nvPr>
            <p:ph idx="1"/>
          </p:nvPr>
        </p:nvSpPr>
        <p:spPr/>
        <p:txBody>
          <a:bodyPr>
            <a:normAutofit lnSpcReduction="10000"/>
          </a:bodyPr>
          <a:lstStyle/>
          <a:p>
            <a:pPr marL="0" indent="0">
              <a:spcBef>
                <a:spcPts val="1200"/>
              </a:spcBef>
              <a:spcAft>
                <a:spcPts val="200"/>
              </a:spcAft>
              <a:buNone/>
            </a:pPr>
            <a:r>
              <a:rPr lang="en-US" sz="3000" dirty="0">
                <a:solidFill>
                  <a:schemeClr val="tx1"/>
                </a:solidFill>
                <a:cs typeface="Arial" panose="020B0604020202020204" pitchFamily="34" charset="0"/>
              </a:rPr>
              <a:t>What does it mean to obligate funds?</a:t>
            </a:r>
          </a:p>
          <a:p>
            <a:pPr marL="225425" indent="-225425"/>
            <a:r>
              <a:rPr lang="en-US" sz="3000" dirty="0">
                <a:solidFill>
                  <a:schemeClr val="tx1"/>
                </a:solidFill>
                <a:cs typeface="Arial" panose="020B0604020202020204" pitchFamily="34" charset="0"/>
              </a:rPr>
              <a:t>The regulations at </a:t>
            </a:r>
            <a:r>
              <a:rPr lang="en-US" sz="3000" b="0" i="0" u="none" strike="noStrike" baseline="0" dirty="0">
                <a:solidFill>
                  <a:schemeClr val="tx1"/>
                </a:solidFill>
                <a:cs typeface="Arial" panose="020B0604020202020204" pitchFamily="34" charset="0"/>
              </a:rPr>
              <a:t>34 CFR §76.707 governs when an obligation of Federal funds by a State or subgrantee such as an LEA occurs.</a:t>
            </a:r>
            <a:endParaRPr lang="en-US" sz="3000" dirty="0">
              <a:solidFill>
                <a:schemeClr val="tx1"/>
              </a:solidFill>
              <a:cs typeface="Arial" panose="020B0604020202020204" pitchFamily="34" charset="0"/>
            </a:endParaRPr>
          </a:p>
          <a:p>
            <a:pPr marL="225425" indent="-225425"/>
            <a:r>
              <a:rPr lang="en-US" sz="3000" dirty="0">
                <a:solidFill>
                  <a:schemeClr val="tx1"/>
                </a:solidFill>
                <a:cs typeface="Arial" panose="020B0604020202020204" pitchFamily="34" charset="0"/>
              </a:rPr>
              <a:t>Obligations are considered made properly at different times based on the type of good or service the obligation.</a:t>
            </a:r>
          </a:p>
          <a:p>
            <a:pPr marL="225425" indent="-225425"/>
            <a:r>
              <a:rPr lang="en-US" sz="3000" b="0" i="0" u="none" strike="noStrike" baseline="0" dirty="0">
                <a:solidFill>
                  <a:schemeClr val="tx1"/>
                </a:solidFill>
                <a:cs typeface="Arial" panose="020B0604020202020204" pitchFamily="34" charset="0"/>
              </a:rPr>
              <a:t>34 CFR §76.707 </a:t>
            </a:r>
            <a:r>
              <a:rPr lang="en-US" sz="3000" dirty="0">
                <a:solidFill>
                  <a:schemeClr val="tx1"/>
                </a:solidFill>
                <a:cs typeface="Arial" panose="020B0604020202020204" pitchFamily="34" charset="0"/>
              </a:rPr>
              <a:t>can be accessed at </a:t>
            </a:r>
            <a:r>
              <a:rPr lang="en-US" sz="3000" dirty="0">
                <a:solidFill>
                  <a:schemeClr val="tx1"/>
                </a:solidFill>
                <a:cs typeface="Arial" panose="020B0604020202020204" pitchFamily="34" charset="0"/>
                <a:hlinkClick r:id="rId2" tooltip="Code of Federal Regulations Web Page"/>
              </a:rPr>
              <a:t>https://www.ecfr.gov/current/title-34/subtitle-A/part-76/subpart-G/subject-group-ECFRae39e5300d1271f/section-76.707. </a:t>
            </a:r>
            <a:endParaRPr lang="en-US" sz="3000" dirty="0">
              <a:solidFill>
                <a:schemeClr val="tx1"/>
              </a:solidFill>
              <a:cs typeface="Arial" panose="020B0604020202020204" pitchFamily="34" charset="0"/>
            </a:endParaRPr>
          </a:p>
          <a:p>
            <a:pPr marL="225425" indent="-225425"/>
            <a:r>
              <a:rPr lang="en-US" sz="3000" dirty="0">
                <a:solidFill>
                  <a:schemeClr val="tx1"/>
                </a:solidFill>
                <a:cs typeface="Arial" panose="020B0604020202020204" pitchFamily="34" charset="0"/>
              </a:rPr>
              <a:t>The next two slides provides specifics.</a:t>
            </a:r>
            <a:endParaRPr lang="en-US" dirty="0">
              <a:solidFill>
                <a:schemeClr val="tx1"/>
              </a:solidFill>
            </a:endParaRPr>
          </a:p>
        </p:txBody>
      </p:sp>
      <p:sp>
        <p:nvSpPr>
          <p:cNvPr id="5" name="Slide Number Placeholder 4">
            <a:extLst>
              <a:ext uri="{FF2B5EF4-FFF2-40B4-BE49-F238E27FC236}">
                <a16:creationId xmlns:a16="http://schemas.microsoft.com/office/drawing/2014/main" id="{B3458DA2-2778-4505-9718-9795A851C964}"/>
              </a:ext>
            </a:extLst>
          </p:cNvPr>
          <p:cNvSpPr>
            <a:spLocks noGrp="1"/>
          </p:cNvSpPr>
          <p:nvPr>
            <p:ph type="sldNum" sz="quarter" idx="12"/>
          </p:nvPr>
        </p:nvSpPr>
        <p:spPr/>
        <p:txBody>
          <a:bodyPr/>
          <a:lstStyle/>
          <a:p>
            <a:fld id="{1E47FE53-EBF0-4DA7-9D9D-CC1C3A20F3CB}" type="slidenum">
              <a:rPr lang="en-US" sz="2400" smtClean="0"/>
              <a:t>13</a:t>
            </a:fld>
            <a:endParaRPr lang="en-US" sz="2400" dirty="0"/>
          </a:p>
        </p:txBody>
      </p:sp>
    </p:spTree>
    <p:extLst>
      <p:ext uri="{BB962C8B-B14F-4D97-AF65-F5344CB8AC3E}">
        <p14:creationId xmlns:p14="http://schemas.microsoft.com/office/powerpoint/2010/main" val="2526722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B2C0-A6D2-01D5-3765-FF76F2A4FDF9}"/>
              </a:ext>
            </a:extLst>
          </p:cNvPr>
          <p:cNvSpPr>
            <a:spLocks noGrp="1"/>
          </p:cNvSpPr>
          <p:nvPr>
            <p:ph type="title"/>
          </p:nvPr>
        </p:nvSpPr>
        <p:spPr/>
        <p:txBody>
          <a:bodyPr anchor="t"/>
          <a:lstStyle/>
          <a:p>
            <a:r>
              <a:rPr lang="en-US" dirty="0">
                <a:solidFill>
                  <a:schemeClr val="tx1"/>
                </a:solidFill>
              </a:rPr>
              <a:t>Obligation (2)</a:t>
            </a:r>
          </a:p>
        </p:txBody>
      </p:sp>
      <p:sp>
        <p:nvSpPr>
          <p:cNvPr id="4" name="Slide Number Placeholder 3">
            <a:extLst>
              <a:ext uri="{FF2B5EF4-FFF2-40B4-BE49-F238E27FC236}">
                <a16:creationId xmlns:a16="http://schemas.microsoft.com/office/drawing/2014/main" id="{263A4C92-3CCF-9516-0442-238E75D1701B}"/>
              </a:ext>
            </a:extLst>
          </p:cNvPr>
          <p:cNvSpPr>
            <a:spLocks noGrp="1"/>
          </p:cNvSpPr>
          <p:nvPr>
            <p:ph type="sldNum" sz="quarter" idx="12"/>
          </p:nvPr>
        </p:nvSpPr>
        <p:spPr/>
        <p:txBody>
          <a:bodyPr/>
          <a:lstStyle/>
          <a:p>
            <a:fld id="{1E47FE53-EBF0-4DA7-9D9D-CC1C3A20F3CB}" type="slidenum">
              <a:rPr lang="en-US" sz="2400" smtClean="0"/>
              <a:t>14</a:t>
            </a:fld>
            <a:endParaRPr lang="en-US" sz="2400"/>
          </a:p>
        </p:txBody>
      </p:sp>
      <p:graphicFrame>
        <p:nvGraphicFramePr>
          <p:cNvPr id="5" name="Content Placeholder 4">
            <a:extLst>
              <a:ext uri="{FF2B5EF4-FFF2-40B4-BE49-F238E27FC236}">
                <a16:creationId xmlns:a16="http://schemas.microsoft.com/office/drawing/2014/main" id="{25E615D5-9672-9CDB-75F2-38B39C3FA499}"/>
              </a:ext>
            </a:extLst>
          </p:cNvPr>
          <p:cNvGraphicFramePr>
            <a:graphicFrameLocks noGrp="1"/>
          </p:cNvGraphicFramePr>
          <p:nvPr>
            <p:ph idx="4294967295"/>
            <p:extLst>
              <p:ext uri="{D42A27DB-BD31-4B8C-83A1-F6EECF244321}">
                <p14:modId xmlns:p14="http://schemas.microsoft.com/office/powerpoint/2010/main" val="1651188194"/>
              </p:ext>
            </p:extLst>
          </p:nvPr>
        </p:nvGraphicFramePr>
        <p:xfrm>
          <a:off x="191429" y="1294159"/>
          <a:ext cx="11809142" cy="5004970"/>
        </p:xfrm>
        <a:graphic>
          <a:graphicData uri="http://schemas.openxmlformats.org/drawingml/2006/table">
            <a:tbl>
              <a:tblPr firstRow="1">
                <a:tableStyleId>{5C22544A-7EE6-4342-B048-85BDC9FD1C3A}</a:tableStyleId>
              </a:tblPr>
              <a:tblGrid>
                <a:gridCol w="5345771">
                  <a:extLst>
                    <a:ext uri="{9D8B030D-6E8A-4147-A177-3AD203B41FA5}">
                      <a16:colId xmlns:a16="http://schemas.microsoft.com/office/drawing/2014/main" val="133835798"/>
                    </a:ext>
                  </a:extLst>
                </a:gridCol>
                <a:gridCol w="6463371">
                  <a:extLst>
                    <a:ext uri="{9D8B030D-6E8A-4147-A177-3AD203B41FA5}">
                      <a16:colId xmlns:a16="http://schemas.microsoft.com/office/drawing/2014/main" val="785839889"/>
                    </a:ext>
                  </a:extLst>
                </a:gridCol>
              </a:tblGrid>
              <a:tr h="456310">
                <a:tc>
                  <a:txBody>
                    <a:bodyPr/>
                    <a:lstStyle/>
                    <a:p>
                      <a:pPr marL="182880" algn="ctr" rtl="0" fontAlgn="ctr">
                        <a:spcBef>
                          <a:spcPts val="0"/>
                        </a:spcBef>
                      </a:pPr>
                      <a:r>
                        <a:rPr lang="en-US" sz="2400" b="1" u="none" strike="noStrike" dirty="0">
                          <a:solidFill>
                            <a:schemeClr val="tx1"/>
                          </a:solidFill>
                          <a:effectLst/>
                        </a:rPr>
                        <a:t>If the obligation is for - </a:t>
                      </a:r>
                      <a:endParaRPr lang="en-US" sz="2400" b="1"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2400" b="1" u="none" strike="noStrike" dirty="0">
                          <a:solidFill>
                            <a:schemeClr val="tx1"/>
                          </a:solidFill>
                          <a:effectLst/>
                        </a:rPr>
                        <a:t>The obligation is made</a:t>
                      </a:r>
                      <a:endParaRPr lang="en-US" sz="2400" b="1"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63685209"/>
                  </a:ext>
                </a:extLst>
              </a:tr>
              <a:tr h="1246731">
                <a:tc>
                  <a:txBody>
                    <a:bodyPr/>
                    <a:lstStyle/>
                    <a:p>
                      <a:pPr marL="182880" algn="l" rtl="0" fontAlgn="ctr">
                        <a:spcBef>
                          <a:spcPts val="0"/>
                        </a:spcBef>
                      </a:pPr>
                      <a:r>
                        <a:rPr lang="en-US" sz="2400" u="none" strike="noStrike" dirty="0">
                          <a:solidFill>
                            <a:schemeClr val="tx1"/>
                          </a:solidFill>
                          <a:effectLst/>
                        </a:rPr>
                        <a:t>a) Acquisition of real or personal property.</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On the date on which the SEA or subgrantee makes a binding written commitment to acquire the property.</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8584935"/>
                  </a:ext>
                </a:extLst>
              </a:tr>
              <a:tr h="774700">
                <a:tc>
                  <a:txBody>
                    <a:bodyPr/>
                    <a:lstStyle/>
                    <a:p>
                      <a:pPr marL="182880" algn="l" rtl="0" fontAlgn="ctr">
                        <a:spcBef>
                          <a:spcPts val="0"/>
                        </a:spcBef>
                      </a:pPr>
                      <a:r>
                        <a:rPr lang="en-US" sz="2400" u="none" strike="noStrike" dirty="0">
                          <a:solidFill>
                            <a:schemeClr val="tx1"/>
                          </a:solidFill>
                          <a:effectLst/>
                        </a:rPr>
                        <a:t>b) Personal services by an employee of the SEA or subgrantee.</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When the services are performed.</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2780901"/>
                  </a:ext>
                </a:extLst>
              </a:tr>
              <a:tr h="1219200">
                <a:tc>
                  <a:txBody>
                    <a:bodyPr/>
                    <a:lstStyle/>
                    <a:p>
                      <a:pPr marL="182880" algn="l" rtl="0" fontAlgn="ctr">
                        <a:spcBef>
                          <a:spcPts val="0"/>
                        </a:spcBef>
                      </a:pPr>
                      <a:r>
                        <a:rPr lang="en-US" sz="2400" u="none" strike="noStrike" dirty="0">
                          <a:solidFill>
                            <a:schemeClr val="tx1"/>
                          </a:solidFill>
                          <a:effectLst/>
                        </a:rPr>
                        <a:t>c) Personal services by a contractor who is not an employee of the SEA or subgrantee.</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On the date on which the SEA or subgrantee makes a binding written commitment to obtain the services.</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9749286"/>
                  </a:ext>
                </a:extLst>
              </a:tr>
              <a:tr h="1308029">
                <a:tc>
                  <a:txBody>
                    <a:bodyPr/>
                    <a:lstStyle/>
                    <a:p>
                      <a:pPr marL="182880" algn="l" rtl="0" fontAlgn="ctr">
                        <a:spcBef>
                          <a:spcPts val="0"/>
                        </a:spcBef>
                      </a:pPr>
                      <a:r>
                        <a:rPr lang="en-US" sz="2400" u="none" strike="noStrike" dirty="0">
                          <a:solidFill>
                            <a:schemeClr val="tx1"/>
                          </a:solidFill>
                          <a:effectLst/>
                        </a:rPr>
                        <a:t>d) Performance of work other than personal services.</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On the date on which the SEA or subgrantee makes a binding written commitment to obtain the work.</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8280573"/>
                  </a:ext>
                </a:extLst>
              </a:tr>
            </a:tbl>
          </a:graphicData>
        </a:graphic>
      </p:graphicFrame>
    </p:spTree>
    <p:extLst>
      <p:ext uri="{BB962C8B-B14F-4D97-AF65-F5344CB8AC3E}">
        <p14:creationId xmlns:p14="http://schemas.microsoft.com/office/powerpoint/2010/main" val="3000315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B2C0-A6D2-01D5-3765-FF76F2A4FDF9}"/>
              </a:ext>
            </a:extLst>
          </p:cNvPr>
          <p:cNvSpPr>
            <a:spLocks noGrp="1"/>
          </p:cNvSpPr>
          <p:nvPr>
            <p:ph type="title"/>
          </p:nvPr>
        </p:nvSpPr>
        <p:spPr/>
        <p:txBody>
          <a:bodyPr anchor="t"/>
          <a:lstStyle/>
          <a:p>
            <a:r>
              <a:rPr lang="en-US" dirty="0">
                <a:solidFill>
                  <a:schemeClr val="tx1"/>
                </a:solidFill>
              </a:rPr>
              <a:t>Obligation (3)</a:t>
            </a:r>
          </a:p>
        </p:txBody>
      </p:sp>
      <p:graphicFrame>
        <p:nvGraphicFramePr>
          <p:cNvPr id="5" name="Content Placeholder 4">
            <a:extLst>
              <a:ext uri="{FF2B5EF4-FFF2-40B4-BE49-F238E27FC236}">
                <a16:creationId xmlns:a16="http://schemas.microsoft.com/office/drawing/2014/main" id="{25E615D5-9672-9CDB-75F2-38B39C3FA499}"/>
              </a:ext>
            </a:extLst>
          </p:cNvPr>
          <p:cNvGraphicFramePr>
            <a:graphicFrameLocks noGrp="1"/>
          </p:cNvGraphicFramePr>
          <p:nvPr>
            <p:ph idx="1"/>
            <p:extLst>
              <p:ext uri="{D42A27DB-BD31-4B8C-83A1-F6EECF244321}">
                <p14:modId xmlns:p14="http://schemas.microsoft.com/office/powerpoint/2010/main" val="3329804284"/>
              </p:ext>
            </p:extLst>
          </p:nvPr>
        </p:nvGraphicFramePr>
        <p:xfrm>
          <a:off x="188976" y="1302215"/>
          <a:ext cx="11814048" cy="5001767"/>
        </p:xfrm>
        <a:graphic>
          <a:graphicData uri="http://schemas.openxmlformats.org/drawingml/2006/table">
            <a:tbl>
              <a:tblPr firstRow="1">
                <a:tableStyleId>{5C22544A-7EE6-4342-B048-85BDC9FD1C3A}</a:tableStyleId>
              </a:tblPr>
              <a:tblGrid>
                <a:gridCol w="5627624">
                  <a:extLst>
                    <a:ext uri="{9D8B030D-6E8A-4147-A177-3AD203B41FA5}">
                      <a16:colId xmlns:a16="http://schemas.microsoft.com/office/drawing/2014/main" val="133835798"/>
                    </a:ext>
                  </a:extLst>
                </a:gridCol>
                <a:gridCol w="6186424">
                  <a:extLst>
                    <a:ext uri="{9D8B030D-6E8A-4147-A177-3AD203B41FA5}">
                      <a16:colId xmlns:a16="http://schemas.microsoft.com/office/drawing/2014/main" val="785839889"/>
                    </a:ext>
                  </a:extLst>
                </a:gridCol>
              </a:tblGrid>
              <a:tr h="475875">
                <a:tc>
                  <a:txBody>
                    <a:bodyPr/>
                    <a:lstStyle/>
                    <a:p>
                      <a:pPr marL="182880" algn="ctr" rtl="0" fontAlgn="ctr">
                        <a:spcBef>
                          <a:spcPts val="0"/>
                        </a:spcBef>
                      </a:pPr>
                      <a:r>
                        <a:rPr lang="en-US" sz="2400" b="1" u="none" strike="noStrike" dirty="0">
                          <a:solidFill>
                            <a:schemeClr val="tx1"/>
                          </a:solidFill>
                          <a:effectLst/>
                        </a:rPr>
                        <a:t>If the obligation is for - </a:t>
                      </a:r>
                      <a:endParaRPr lang="en-US" sz="2400" b="1"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2400" b="1" u="none" strike="noStrike" dirty="0">
                          <a:solidFill>
                            <a:schemeClr val="tx1"/>
                          </a:solidFill>
                          <a:effectLst/>
                        </a:rPr>
                        <a:t>The obligation is made</a:t>
                      </a:r>
                      <a:endParaRPr lang="en-US" sz="2400" b="1"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63685209"/>
                  </a:ext>
                </a:extLst>
              </a:tr>
              <a:tr h="910629">
                <a:tc>
                  <a:txBody>
                    <a:bodyPr/>
                    <a:lstStyle/>
                    <a:p>
                      <a:pPr marL="182880" algn="l" rtl="0" fontAlgn="ctr">
                        <a:spcBef>
                          <a:spcPts val="0"/>
                        </a:spcBef>
                      </a:pPr>
                      <a:r>
                        <a:rPr lang="en-US" sz="2400" u="none" strike="noStrike" dirty="0">
                          <a:solidFill>
                            <a:schemeClr val="tx1"/>
                          </a:solidFill>
                          <a:effectLst/>
                        </a:rPr>
                        <a:t>e) Public utility services.</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When the SEA or subgrantee receives the services.</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531728"/>
                  </a:ext>
                </a:extLst>
              </a:tr>
              <a:tr h="887033">
                <a:tc>
                  <a:txBody>
                    <a:bodyPr/>
                    <a:lstStyle/>
                    <a:p>
                      <a:pPr marL="182880" algn="l" rtl="0" fontAlgn="ctr">
                        <a:spcBef>
                          <a:spcPts val="0"/>
                        </a:spcBef>
                      </a:pPr>
                      <a:r>
                        <a:rPr lang="en-US" sz="2400" u="none" strike="noStrike" dirty="0">
                          <a:solidFill>
                            <a:schemeClr val="tx1"/>
                          </a:solidFill>
                          <a:effectLst/>
                        </a:rPr>
                        <a:t>f) Travel.</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When the travel is taken.</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8384187"/>
                  </a:ext>
                </a:extLst>
              </a:tr>
              <a:tr h="910629">
                <a:tc>
                  <a:txBody>
                    <a:bodyPr/>
                    <a:lstStyle/>
                    <a:p>
                      <a:pPr marL="182880" algn="l" rtl="0" fontAlgn="ctr">
                        <a:spcBef>
                          <a:spcPts val="0"/>
                        </a:spcBef>
                      </a:pPr>
                      <a:r>
                        <a:rPr lang="en-US" sz="2400" u="none" strike="noStrike" dirty="0">
                          <a:solidFill>
                            <a:schemeClr val="tx1"/>
                          </a:solidFill>
                          <a:effectLst/>
                        </a:rPr>
                        <a:t>g) Rental of real or personal property.</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When the SEA or subgrantee uses the property.</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4523719"/>
                  </a:ext>
                </a:extLst>
              </a:tr>
              <a:tr h="1817601">
                <a:tc>
                  <a:txBody>
                    <a:bodyPr/>
                    <a:lstStyle/>
                    <a:p>
                      <a:pPr marL="182880" algn="l" rtl="0" fontAlgn="ctr">
                        <a:spcBef>
                          <a:spcPts val="0"/>
                        </a:spcBef>
                      </a:pPr>
                      <a:r>
                        <a:rPr lang="en-US" sz="2400" u="none" strike="noStrike" dirty="0">
                          <a:solidFill>
                            <a:schemeClr val="tx1"/>
                          </a:solidFill>
                          <a:effectLst/>
                        </a:rPr>
                        <a:t>h) A pre-agreement cost that was properly approved by the Secretary under the cost principles in 2 CFR Part 200, Subpart E - Cost Principles.</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algn="l" rtl="0" fontAlgn="ctr"/>
                      <a:r>
                        <a:rPr lang="en-US" sz="2400" u="none" strike="noStrike" dirty="0">
                          <a:solidFill>
                            <a:schemeClr val="tx1"/>
                          </a:solidFill>
                          <a:effectLst/>
                        </a:rPr>
                        <a:t>On the first day of the grant or subgrant performance period.</a:t>
                      </a:r>
                      <a:endParaRPr lang="en-US" sz="2400" b="0" i="0" u="none" strike="noStrike" dirty="0">
                        <a:solidFill>
                          <a:schemeClr val="tx1"/>
                        </a:solidFill>
                        <a:effectLst/>
                        <a:latin typeface="Times New Roman" panose="02020603050405020304" pitchFamily="18" charset="0"/>
                      </a:endParaRPr>
                    </a:p>
                  </a:txBody>
                  <a:tcPr marL="2949" marR="2949" marT="29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3565940"/>
                  </a:ext>
                </a:extLst>
              </a:tr>
            </a:tbl>
          </a:graphicData>
        </a:graphic>
      </p:graphicFrame>
      <p:sp>
        <p:nvSpPr>
          <p:cNvPr id="4" name="Slide Number Placeholder 3">
            <a:extLst>
              <a:ext uri="{FF2B5EF4-FFF2-40B4-BE49-F238E27FC236}">
                <a16:creationId xmlns:a16="http://schemas.microsoft.com/office/drawing/2014/main" id="{263A4C92-3CCF-9516-0442-238E75D1701B}"/>
              </a:ext>
            </a:extLst>
          </p:cNvPr>
          <p:cNvSpPr>
            <a:spLocks noGrp="1"/>
          </p:cNvSpPr>
          <p:nvPr>
            <p:ph type="sldNum" sz="quarter" idx="12"/>
          </p:nvPr>
        </p:nvSpPr>
        <p:spPr/>
        <p:txBody>
          <a:bodyPr/>
          <a:lstStyle/>
          <a:p>
            <a:fld id="{1E47FE53-EBF0-4DA7-9D9D-CC1C3A20F3CB}" type="slidenum">
              <a:rPr lang="en-US" sz="2400" smtClean="0"/>
              <a:t>15</a:t>
            </a:fld>
            <a:endParaRPr lang="en-US" sz="2400" dirty="0"/>
          </a:p>
        </p:txBody>
      </p:sp>
    </p:spTree>
    <p:extLst>
      <p:ext uri="{BB962C8B-B14F-4D97-AF65-F5344CB8AC3E}">
        <p14:creationId xmlns:p14="http://schemas.microsoft.com/office/powerpoint/2010/main" val="365529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24F19-4E73-F6F6-061A-3D043CCCD5DD}"/>
              </a:ext>
            </a:extLst>
          </p:cNvPr>
          <p:cNvSpPr>
            <a:spLocks noGrp="1"/>
          </p:cNvSpPr>
          <p:nvPr>
            <p:ph type="title"/>
          </p:nvPr>
        </p:nvSpPr>
        <p:spPr/>
        <p:txBody>
          <a:bodyPr anchor="ctr">
            <a:normAutofit/>
          </a:bodyPr>
          <a:lstStyle/>
          <a:p>
            <a:pPr algn="ctr"/>
            <a:r>
              <a:rPr lang="en-US" sz="4800" dirty="0"/>
              <a:t>Liquidation (1)</a:t>
            </a:r>
          </a:p>
        </p:txBody>
      </p:sp>
      <p:sp>
        <p:nvSpPr>
          <p:cNvPr id="3" name="Content Placeholder 2">
            <a:extLst>
              <a:ext uri="{FF2B5EF4-FFF2-40B4-BE49-F238E27FC236}">
                <a16:creationId xmlns:a16="http://schemas.microsoft.com/office/drawing/2014/main" id="{7899D7E1-22A8-3BDB-043E-7D117ACD1FFF}"/>
              </a:ext>
            </a:extLst>
          </p:cNvPr>
          <p:cNvSpPr>
            <a:spLocks noGrp="1"/>
          </p:cNvSpPr>
          <p:nvPr>
            <p:ph idx="1"/>
          </p:nvPr>
        </p:nvSpPr>
        <p:spPr>
          <a:xfrm>
            <a:off x="4297793" y="374073"/>
            <a:ext cx="7631083" cy="5931131"/>
          </a:xfrm>
        </p:spPr>
        <p:txBody>
          <a:bodyPr anchor="t">
            <a:noAutofit/>
          </a:bodyPr>
          <a:lstStyle/>
          <a:p>
            <a:pPr marL="0" indent="0">
              <a:buNone/>
            </a:pPr>
            <a:r>
              <a:rPr lang="en-US" sz="3000" i="0" u="none" strike="noStrike" baseline="0" dirty="0">
                <a:solidFill>
                  <a:schemeClr val="tx1"/>
                </a:solidFill>
                <a:latin typeface="Arial" panose="020B0604020202020204" pitchFamily="34" charset="0"/>
                <a:cs typeface="Arial" panose="020B0604020202020204" pitchFamily="34" charset="0"/>
              </a:rPr>
              <a:t>What does it mean to “liquidate” funds?</a:t>
            </a:r>
          </a:p>
          <a:p>
            <a:pPr marL="225425" indent="-225425"/>
            <a:r>
              <a:rPr lang="en-US" sz="3000" b="0" i="0" u="none" strike="noStrike" baseline="0" dirty="0">
                <a:solidFill>
                  <a:schemeClr val="tx1"/>
                </a:solidFill>
                <a:latin typeface="Arial" panose="020B0604020202020204" pitchFamily="34" charset="0"/>
                <a:cs typeface="Arial" panose="020B0604020202020204" pitchFamily="34" charset="0"/>
              </a:rPr>
              <a:t>The drawing down and expenditure of funds by a grantee for obligations </a:t>
            </a:r>
            <a:r>
              <a:rPr lang="en-US" sz="3000" dirty="0">
                <a:solidFill>
                  <a:schemeClr val="tx1"/>
                </a:solidFill>
                <a:latin typeface="Arial" panose="020B0604020202020204" pitchFamily="34" charset="0"/>
                <a:cs typeface="Arial" panose="020B0604020202020204" pitchFamily="34" charset="0"/>
              </a:rPr>
              <a:t>that </a:t>
            </a:r>
            <a:r>
              <a:rPr lang="en-US" sz="3000" b="0" i="0" u="none" strike="noStrike" baseline="0" dirty="0">
                <a:solidFill>
                  <a:schemeClr val="tx1"/>
                </a:solidFill>
                <a:latin typeface="Arial" panose="020B0604020202020204" pitchFamily="34" charset="0"/>
                <a:cs typeface="Arial" panose="020B0604020202020204" pitchFamily="34" charset="0"/>
              </a:rPr>
              <a:t>incurred during the grant’s legal obligation period.</a:t>
            </a:r>
          </a:p>
          <a:p>
            <a:pPr marL="225425" indent="-225425"/>
            <a:r>
              <a:rPr lang="en-US" sz="3000" dirty="0">
                <a:solidFill>
                  <a:schemeClr val="tx1"/>
                </a:solidFill>
                <a:latin typeface="Arial" panose="020B0604020202020204" pitchFamily="34" charset="0"/>
                <a:cs typeface="Arial" panose="020B0604020202020204" pitchFamily="34" charset="0"/>
              </a:rPr>
              <a:t>I</a:t>
            </a:r>
            <a:r>
              <a:rPr lang="en-US" sz="3000" b="0" i="0" u="none" strike="noStrike" baseline="0" dirty="0">
                <a:solidFill>
                  <a:schemeClr val="tx1"/>
                </a:solidFill>
                <a:latin typeface="Arial" panose="020B0604020202020204" pitchFamily="34" charset="0"/>
                <a:cs typeface="Arial" panose="020B0604020202020204" pitchFamily="34" charset="0"/>
              </a:rPr>
              <a:t>n this case, the ARP-HCY legal obligation period </a:t>
            </a:r>
            <a:r>
              <a:rPr lang="en-US" sz="3000" dirty="0">
                <a:solidFill>
                  <a:schemeClr val="tx1"/>
                </a:solidFill>
                <a:latin typeface="Arial" panose="020B0604020202020204" pitchFamily="34" charset="0"/>
                <a:cs typeface="Arial" panose="020B0604020202020204" pitchFamily="34" charset="0"/>
              </a:rPr>
              <a:t>is </a:t>
            </a:r>
            <a:r>
              <a:rPr lang="en-US" sz="3000" b="0" i="0" u="none" strike="noStrike" baseline="0" dirty="0">
                <a:solidFill>
                  <a:schemeClr val="tx1"/>
                </a:solidFill>
                <a:latin typeface="Arial" panose="020B0604020202020204" pitchFamily="34" charset="0"/>
                <a:cs typeface="Arial" panose="020B0604020202020204" pitchFamily="34" charset="0"/>
              </a:rPr>
              <a:t>September 30, 2024.</a:t>
            </a:r>
          </a:p>
          <a:p>
            <a:pPr marL="0" indent="0">
              <a:lnSpc>
                <a:spcPct val="100000"/>
              </a:lnSpc>
              <a:spcBef>
                <a:spcPts val="100"/>
              </a:spcBef>
              <a:spcAft>
                <a:spcPts val="600"/>
              </a:spcAft>
              <a:buNone/>
            </a:pPr>
            <a:endParaRPr lang="en-US" sz="3000" dirty="0"/>
          </a:p>
        </p:txBody>
      </p:sp>
      <p:sp>
        <p:nvSpPr>
          <p:cNvPr id="4" name="Slide Number Placeholder 3">
            <a:extLst>
              <a:ext uri="{FF2B5EF4-FFF2-40B4-BE49-F238E27FC236}">
                <a16:creationId xmlns:a16="http://schemas.microsoft.com/office/drawing/2014/main" id="{93DC0F33-B835-46E3-6351-BC99F595711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chemeClr val="tx1"/>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24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65180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24F19-4E73-F6F6-061A-3D043CCCD5DD}"/>
              </a:ext>
            </a:extLst>
          </p:cNvPr>
          <p:cNvSpPr>
            <a:spLocks noGrp="1"/>
          </p:cNvSpPr>
          <p:nvPr>
            <p:ph type="title"/>
          </p:nvPr>
        </p:nvSpPr>
        <p:spPr/>
        <p:txBody>
          <a:bodyPr anchor="ctr">
            <a:normAutofit/>
          </a:bodyPr>
          <a:lstStyle/>
          <a:p>
            <a:pPr algn="ctr"/>
            <a:r>
              <a:rPr lang="en-US" sz="4800" dirty="0"/>
              <a:t>Liquidation (2)</a:t>
            </a:r>
          </a:p>
        </p:txBody>
      </p:sp>
      <p:sp>
        <p:nvSpPr>
          <p:cNvPr id="3" name="Content Placeholder 2">
            <a:extLst>
              <a:ext uri="{FF2B5EF4-FFF2-40B4-BE49-F238E27FC236}">
                <a16:creationId xmlns:a16="http://schemas.microsoft.com/office/drawing/2014/main" id="{7899D7E1-22A8-3BDB-043E-7D117ACD1FFF}"/>
              </a:ext>
            </a:extLst>
          </p:cNvPr>
          <p:cNvSpPr>
            <a:spLocks noGrp="1"/>
          </p:cNvSpPr>
          <p:nvPr>
            <p:ph idx="1"/>
          </p:nvPr>
        </p:nvSpPr>
        <p:spPr/>
        <p:txBody>
          <a:bodyPr anchor="ctr">
            <a:noAutofit/>
          </a:bodyPr>
          <a:lstStyle/>
          <a:p>
            <a:pPr marL="225425" indent="-225425"/>
            <a:r>
              <a:rPr lang="en-US" sz="3000" dirty="0">
                <a:solidFill>
                  <a:schemeClr val="tx1"/>
                </a:solidFill>
                <a:latin typeface="Arial" panose="020B0604020202020204" pitchFamily="34" charset="0"/>
                <a:cs typeface="Arial" panose="020B0604020202020204" pitchFamily="34" charset="0"/>
              </a:rPr>
              <a:t>P</a:t>
            </a:r>
            <a:r>
              <a:rPr lang="en-US" sz="3000" b="0" u="none" strike="noStrike" baseline="0" dirty="0">
                <a:solidFill>
                  <a:schemeClr val="tx1"/>
                </a:solidFill>
                <a:latin typeface="Arial" panose="020B0604020202020204" pitchFamily="34" charset="0"/>
                <a:cs typeface="Arial" panose="020B0604020202020204" pitchFamily="34" charset="0"/>
              </a:rPr>
              <a:t>ursuant to </a:t>
            </a:r>
            <a:r>
              <a:rPr lang="en-US" sz="3000" dirty="0">
                <a:solidFill>
                  <a:schemeClr val="tx1"/>
                </a:solidFill>
                <a:latin typeface="Arial" panose="020B0604020202020204" pitchFamily="34" charset="0"/>
                <a:cs typeface="Arial" panose="020B0604020202020204" pitchFamily="34" charset="0"/>
              </a:rPr>
              <a:t>2 CFR §200.344(b), t</a:t>
            </a:r>
            <a:r>
              <a:rPr lang="en-US" sz="3000" b="0" u="none" strike="noStrike" baseline="0" dirty="0">
                <a:solidFill>
                  <a:schemeClr val="tx1"/>
                </a:solidFill>
                <a:latin typeface="Arial" panose="020B0604020202020204" pitchFamily="34" charset="0"/>
                <a:cs typeface="Arial" panose="020B0604020202020204" pitchFamily="34" charset="0"/>
              </a:rPr>
              <a:t>imely liquidation occurs during the project performance period, an</a:t>
            </a:r>
            <a:r>
              <a:rPr lang="en-US" sz="3000" dirty="0">
                <a:solidFill>
                  <a:schemeClr val="tx1"/>
                </a:solidFill>
                <a:latin typeface="Arial" panose="020B0604020202020204" pitchFamily="34" charset="0"/>
                <a:cs typeface="Arial" panose="020B0604020202020204" pitchFamily="34" charset="0"/>
              </a:rPr>
              <a:t>d</a:t>
            </a:r>
          </a:p>
          <a:p>
            <a:pPr marL="463550" lvl="1" indent="-238125">
              <a:spcBef>
                <a:spcPts val="1200"/>
              </a:spcBef>
              <a:spcAft>
                <a:spcPts val="200"/>
              </a:spcAft>
            </a:pPr>
            <a:r>
              <a:rPr lang="en-US" sz="3000" b="0" u="none" strike="noStrike" baseline="0" dirty="0">
                <a:solidFill>
                  <a:schemeClr val="tx1"/>
                </a:solidFill>
                <a:latin typeface="Arial" panose="020B0604020202020204" pitchFamily="34" charset="0"/>
                <a:cs typeface="Arial" panose="020B0604020202020204" pitchFamily="34" charset="0"/>
              </a:rPr>
              <a:t>Through the first 120</a:t>
            </a:r>
            <a:r>
              <a:rPr lang="en-US" sz="3000" dirty="0">
                <a:solidFill>
                  <a:schemeClr val="tx1"/>
                </a:solidFill>
                <a:latin typeface="Arial" panose="020B0604020202020204" pitchFamily="34" charset="0"/>
                <a:cs typeface="Arial" panose="020B0604020202020204" pitchFamily="34" charset="0"/>
              </a:rPr>
              <a:t> </a:t>
            </a:r>
            <a:r>
              <a:rPr lang="en-US" sz="3000" b="0" u="none" strike="noStrike" baseline="0" dirty="0">
                <a:solidFill>
                  <a:schemeClr val="tx1"/>
                </a:solidFill>
                <a:latin typeface="Arial" panose="020B0604020202020204" pitchFamily="34" charset="0"/>
                <a:cs typeface="Arial" panose="020B0604020202020204" pitchFamily="34" charset="0"/>
              </a:rPr>
              <a:t>days after the final day of that period which is the standard ARP-HCY liquidation deadline of   January 28, 2025</a:t>
            </a:r>
            <a:r>
              <a:rPr lang="en-US" sz="3000" dirty="0">
                <a:solidFill>
                  <a:schemeClr val="tx1"/>
                </a:solidFill>
                <a:latin typeface="Arial" panose="020B0604020202020204" pitchFamily="34" charset="0"/>
                <a:cs typeface="Arial" panose="020B0604020202020204" pitchFamily="34" charset="0"/>
              </a:rPr>
              <a:t>,</a:t>
            </a:r>
            <a:r>
              <a:rPr lang="en-US" sz="3000" b="0" u="none" strike="noStrike" baseline="0" dirty="0">
                <a:solidFill>
                  <a:schemeClr val="tx1"/>
                </a:solidFill>
                <a:latin typeface="Arial" panose="020B0604020202020204" pitchFamily="34" charset="0"/>
                <a:cs typeface="Arial" panose="020B0604020202020204" pitchFamily="34" charset="0"/>
              </a:rPr>
              <a:t> or</a:t>
            </a:r>
          </a:p>
          <a:p>
            <a:pPr marL="463550" lvl="1" indent="-238125">
              <a:spcBef>
                <a:spcPts val="1200"/>
              </a:spcBef>
              <a:spcAft>
                <a:spcPts val="200"/>
              </a:spcAft>
            </a:pPr>
            <a:r>
              <a:rPr lang="en-US" sz="3000" dirty="0">
                <a:solidFill>
                  <a:schemeClr val="tx1"/>
                </a:solidFill>
                <a:latin typeface="Arial" panose="020B0604020202020204" pitchFamily="34" charset="0"/>
                <a:cs typeface="Arial" panose="020B0604020202020204" pitchFamily="34" charset="0"/>
              </a:rPr>
              <a:t>A</a:t>
            </a:r>
            <a:r>
              <a:rPr lang="en-US" sz="3000" b="0" u="none" strike="noStrike" baseline="0" dirty="0">
                <a:solidFill>
                  <a:schemeClr val="tx1"/>
                </a:solidFill>
                <a:latin typeface="Arial" panose="020B0604020202020204" pitchFamily="34" charset="0"/>
                <a:cs typeface="Arial" panose="020B0604020202020204" pitchFamily="34" charset="0"/>
              </a:rPr>
              <a:t>n extension of the 120-day period authorized by ED and which is the extended ARP-HCY liquidation timeline </a:t>
            </a:r>
            <a:r>
              <a:rPr lang="en-US" sz="3000" dirty="0">
                <a:solidFill>
                  <a:schemeClr val="tx1"/>
                </a:solidFill>
                <a:latin typeface="Arial" panose="020B0604020202020204" pitchFamily="34" charset="0"/>
                <a:cs typeface="Arial" panose="020B0604020202020204" pitchFamily="34" charset="0"/>
              </a:rPr>
              <a:t>to</a:t>
            </a:r>
            <a:r>
              <a:rPr lang="en-US" sz="3000" b="0" u="none" strike="noStrike" baseline="0" dirty="0">
                <a:solidFill>
                  <a:schemeClr val="tx1"/>
                </a:solidFill>
                <a:latin typeface="Arial" panose="020B0604020202020204" pitchFamily="34" charset="0"/>
                <a:cs typeface="Arial" panose="020B0604020202020204" pitchFamily="34" charset="0"/>
              </a:rPr>
              <a:t> March 28, 2026.</a:t>
            </a:r>
            <a:endParaRPr lang="en-US" sz="3000" dirty="0">
              <a:solidFill>
                <a:schemeClr val="tx1"/>
              </a:solidFill>
            </a:endParaRPr>
          </a:p>
        </p:txBody>
      </p:sp>
      <p:sp>
        <p:nvSpPr>
          <p:cNvPr id="4" name="Slide Number Placeholder 3">
            <a:extLst>
              <a:ext uri="{FF2B5EF4-FFF2-40B4-BE49-F238E27FC236}">
                <a16:creationId xmlns:a16="http://schemas.microsoft.com/office/drawing/2014/main" id="{93DC0F33-B835-46E3-6351-BC99F595711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chemeClr val="tx1"/>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2400" b="0" i="0" u="none" strike="noStrike" kern="1200" cap="none" spc="0" normalizeH="0" baseline="0" noProof="0" dirty="0">
              <a:ln>
                <a:noFill/>
              </a:ln>
              <a:solidFill>
                <a:schemeClr val="tx1"/>
              </a:solidFill>
              <a:effectLst/>
              <a:uLnTx/>
              <a:uFillTx/>
              <a:latin typeface="Arial"/>
              <a:ea typeface="+mn-ea"/>
              <a:cs typeface="+mn-cs"/>
            </a:endParaRPr>
          </a:p>
        </p:txBody>
      </p:sp>
    </p:spTree>
    <p:extLst>
      <p:ext uri="{BB962C8B-B14F-4D97-AF65-F5344CB8AC3E}">
        <p14:creationId xmlns:p14="http://schemas.microsoft.com/office/powerpoint/2010/main" val="329227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D77C5-8938-7357-CA27-546FB3E4AD09}"/>
              </a:ext>
            </a:extLst>
          </p:cNvPr>
          <p:cNvSpPr>
            <a:spLocks noGrp="1"/>
          </p:cNvSpPr>
          <p:nvPr>
            <p:ph type="title"/>
          </p:nvPr>
        </p:nvSpPr>
        <p:spPr/>
        <p:txBody>
          <a:bodyPr/>
          <a:lstStyle/>
          <a:p>
            <a:r>
              <a:rPr lang="en-US" sz="4800" dirty="0">
                <a:solidFill>
                  <a:schemeClr val="tx1"/>
                </a:solidFill>
                <a:latin typeface="Arial" panose="020B0604020202020204" pitchFamily="34" charset="0"/>
                <a:cs typeface="Arial" panose="020B0604020202020204" pitchFamily="34" charset="0"/>
              </a:rPr>
              <a:t>Under Extension (1)</a:t>
            </a:r>
            <a:endParaRPr lang="en-US" dirty="0">
              <a:solidFill>
                <a:schemeClr val="tx1"/>
              </a:solidFill>
            </a:endParaRPr>
          </a:p>
        </p:txBody>
      </p:sp>
      <p:sp>
        <p:nvSpPr>
          <p:cNvPr id="3" name="Content Placeholder 2">
            <a:extLst>
              <a:ext uri="{FF2B5EF4-FFF2-40B4-BE49-F238E27FC236}">
                <a16:creationId xmlns:a16="http://schemas.microsoft.com/office/drawing/2014/main" id="{06BC0A6C-7324-8489-C1CA-387E115D6CC6}"/>
              </a:ext>
            </a:extLst>
          </p:cNvPr>
          <p:cNvSpPr>
            <a:spLocks noGrp="1"/>
          </p:cNvSpPr>
          <p:nvPr>
            <p:ph idx="1"/>
          </p:nvPr>
        </p:nvSpPr>
        <p:spPr>
          <a:xfrm>
            <a:off x="1097280" y="1848871"/>
            <a:ext cx="10058400" cy="4463934"/>
          </a:xfrm>
        </p:spPr>
        <p:txBody>
          <a:bodyPr>
            <a:noAutofit/>
          </a:bodyPr>
          <a:lstStyle/>
          <a:p>
            <a:pPr marL="0" marR="0" indent="0" algn="l">
              <a:buNone/>
            </a:pPr>
            <a:r>
              <a:rPr lang="en-US" sz="3000" b="1" dirty="0">
                <a:solidFill>
                  <a:schemeClr val="tx1"/>
                </a:solidFill>
                <a:latin typeface="+mj-lt"/>
                <a:cs typeface="Arial" panose="020B0604020202020204" pitchFamily="34" charset="0"/>
              </a:rPr>
              <a:t>Contracts:</a:t>
            </a:r>
            <a:endParaRPr lang="en-US" sz="3000" b="1" i="0" u="none" strike="noStrike" baseline="0" dirty="0">
              <a:solidFill>
                <a:schemeClr val="tx1"/>
              </a:solidFill>
              <a:latin typeface="+mj-lt"/>
              <a:cs typeface="Arial" panose="020B0604020202020204" pitchFamily="34" charset="0"/>
            </a:endParaRPr>
          </a:p>
          <a:p>
            <a:pPr marL="234950" marR="0" indent="-234950" algn="l"/>
            <a:r>
              <a:rPr lang="en-US" sz="3000" b="0" i="0" u="none" strike="noStrike" baseline="0" dirty="0">
                <a:solidFill>
                  <a:schemeClr val="tx1"/>
                </a:solidFill>
                <a:latin typeface="+mj-lt"/>
                <a:cs typeface="Arial" panose="020B0604020202020204" pitchFamily="34" charset="0"/>
              </a:rPr>
              <a:t>LEAs may enter into contracts (binding written commitments) with other organizations or agencies for the purchase of items or services by the obligation deadline of September 30, 2024.</a:t>
            </a:r>
          </a:p>
          <a:p>
            <a:pPr marL="234950" indent="-234950"/>
            <a:r>
              <a:rPr lang="en-US" sz="3000" dirty="0">
                <a:solidFill>
                  <a:schemeClr val="tx1"/>
                </a:solidFill>
                <a:latin typeface="+mj-lt"/>
                <a:cs typeface="Arial" panose="020B0604020202020204" pitchFamily="34" charset="0"/>
              </a:rPr>
              <a:t>Contracts executed by the September 30, 2024, may include a period of performance through the liquidation deadline and </a:t>
            </a:r>
            <a:r>
              <a:rPr lang="en-US" sz="3000" b="0" i="0" u="none" strike="noStrike" baseline="0" dirty="0">
                <a:solidFill>
                  <a:schemeClr val="tx1"/>
                </a:solidFill>
                <a:latin typeface="+mj-lt"/>
                <a:cs typeface="Arial" panose="020B0604020202020204" pitchFamily="34" charset="0"/>
              </a:rPr>
              <a:t>services may be provided by LEAs while awaiting liquidation extension approval.</a:t>
            </a:r>
          </a:p>
        </p:txBody>
      </p:sp>
      <p:sp>
        <p:nvSpPr>
          <p:cNvPr id="4" name="Slide Number Placeholder 3">
            <a:extLst>
              <a:ext uri="{FF2B5EF4-FFF2-40B4-BE49-F238E27FC236}">
                <a16:creationId xmlns:a16="http://schemas.microsoft.com/office/drawing/2014/main" id="{1DC1FBE8-5C3D-7173-E696-84F3CE980E4C}"/>
              </a:ext>
            </a:extLst>
          </p:cNvPr>
          <p:cNvSpPr>
            <a:spLocks noGrp="1"/>
          </p:cNvSpPr>
          <p:nvPr>
            <p:ph type="sldNum" sz="quarter" idx="12"/>
          </p:nvPr>
        </p:nvSpPr>
        <p:spPr/>
        <p:txBody>
          <a:bodyPr/>
          <a:lstStyle/>
          <a:p>
            <a:fld id="{1E47FE53-EBF0-4DA7-9D9D-CC1C3A20F3CB}" type="slidenum">
              <a:rPr lang="en-US" sz="2400" smtClean="0"/>
              <a:t>18</a:t>
            </a:fld>
            <a:endParaRPr lang="en-US" sz="2400" dirty="0"/>
          </a:p>
        </p:txBody>
      </p:sp>
    </p:spTree>
    <p:extLst>
      <p:ext uri="{BB962C8B-B14F-4D97-AF65-F5344CB8AC3E}">
        <p14:creationId xmlns:p14="http://schemas.microsoft.com/office/powerpoint/2010/main" val="3766149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D77C5-8938-7357-CA27-546FB3E4AD09}"/>
              </a:ext>
            </a:extLst>
          </p:cNvPr>
          <p:cNvSpPr>
            <a:spLocks noGrp="1"/>
          </p:cNvSpPr>
          <p:nvPr>
            <p:ph type="title"/>
          </p:nvPr>
        </p:nvSpPr>
        <p:spPr/>
        <p:txBody>
          <a:bodyPr/>
          <a:lstStyle/>
          <a:p>
            <a:r>
              <a:rPr lang="en-US" sz="4800" dirty="0">
                <a:solidFill>
                  <a:schemeClr val="tx1"/>
                </a:solidFill>
                <a:latin typeface="Arial" panose="020B0604020202020204" pitchFamily="34" charset="0"/>
                <a:cs typeface="Arial" panose="020B0604020202020204" pitchFamily="34" charset="0"/>
              </a:rPr>
              <a:t>Under Extension (2)</a:t>
            </a:r>
            <a:endParaRPr lang="en-US" dirty="0">
              <a:solidFill>
                <a:schemeClr val="tx1"/>
              </a:solidFill>
            </a:endParaRPr>
          </a:p>
        </p:txBody>
      </p:sp>
      <p:sp>
        <p:nvSpPr>
          <p:cNvPr id="3" name="Content Placeholder 2">
            <a:extLst>
              <a:ext uri="{FF2B5EF4-FFF2-40B4-BE49-F238E27FC236}">
                <a16:creationId xmlns:a16="http://schemas.microsoft.com/office/drawing/2014/main" id="{06BC0A6C-7324-8489-C1CA-387E115D6CC6}"/>
              </a:ext>
            </a:extLst>
          </p:cNvPr>
          <p:cNvSpPr>
            <a:spLocks noGrp="1"/>
          </p:cNvSpPr>
          <p:nvPr>
            <p:ph idx="1"/>
          </p:nvPr>
        </p:nvSpPr>
        <p:spPr>
          <a:xfrm>
            <a:off x="1097280" y="1848871"/>
            <a:ext cx="10058400" cy="4463934"/>
          </a:xfrm>
        </p:spPr>
        <p:txBody>
          <a:bodyPr>
            <a:normAutofit/>
          </a:bodyPr>
          <a:lstStyle/>
          <a:p>
            <a:pPr marL="0" marR="0" indent="0" algn="l">
              <a:buNone/>
            </a:pPr>
            <a:r>
              <a:rPr lang="en-US" sz="3000" b="1" dirty="0">
                <a:solidFill>
                  <a:schemeClr val="tx1"/>
                </a:solidFill>
                <a:latin typeface="+mj-lt"/>
                <a:cs typeface="Arial" panose="020B0604020202020204" pitchFamily="34" charset="0"/>
              </a:rPr>
              <a:t>Contracts:</a:t>
            </a:r>
            <a:endParaRPr lang="en-US" sz="3000" b="1" i="0" u="none" strike="noStrike" baseline="0" dirty="0">
              <a:solidFill>
                <a:schemeClr val="tx1"/>
              </a:solidFill>
              <a:latin typeface="+mj-lt"/>
              <a:cs typeface="Arial" panose="020B0604020202020204" pitchFamily="34" charset="0"/>
            </a:endParaRPr>
          </a:p>
          <a:p>
            <a:pPr marL="234950" marR="0" indent="-234950" algn="l"/>
            <a:r>
              <a:rPr lang="en-US" sz="3000" b="0" i="0" u="none" strike="noStrike" baseline="0" dirty="0">
                <a:solidFill>
                  <a:schemeClr val="tx1"/>
                </a:solidFill>
                <a:latin typeface="+mj-lt"/>
                <a:cs typeface="Arial" panose="020B0604020202020204" pitchFamily="34" charset="0"/>
              </a:rPr>
              <a:t>Contractors may use </a:t>
            </a:r>
            <a:r>
              <a:rPr lang="en-US" sz="3000" dirty="0">
                <a:solidFill>
                  <a:schemeClr val="tx1"/>
                </a:solidFill>
                <a:latin typeface="+mj-lt"/>
                <a:cs typeface="Arial" panose="020B0604020202020204" pitchFamily="34" charset="0"/>
              </a:rPr>
              <a:t>ARP-HCY-funded contracts </a:t>
            </a:r>
            <a:r>
              <a:rPr lang="en-US" sz="3000" b="0" i="0" u="none" strike="noStrike" baseline="0" dirty="0">
                <a:solidFill>
                  <a:schemeClr val="tx1"/>
                </a:solidFill>
                <a:latin typeface="+mj-lt"/>
                <a:cs typeface="Arial" panose="020B0604020202020204" pitchFamily="34" charset="0"/>
              </a:rPr>
              <a:t>to pay staff through the contract’s period of performance.</a:t>
            </a:r>
          </a:p>
          <a:p>
            <a:pPr marL="234950" marR="0" indent="-234950" algn="l"/>
            <a:r>
              <a:rPr lang="en-US" sz="3000" b="0" i="0" strike="noStrike" baseline="0" dirty="0">
                <a:solidFill>
                  <a:schemeClr val="tx1"/>
                </a:solidFill>
                <a:latin typeface="+mj-lt"/>
                <a:cs typeface="Arial" panose="020B0604020202020204" pitchFamily="34" charset="0"/>
              </a:rPr>
              <a:t>LEAs may only use ARP-HCY funds to pay LEA staff through the September 30, 2024, obligation deadline per </a:t>
            </a:r>
            <a:r>
              <a:rPr lang="en-US" sz="3000" b="0" i="0" strike="noStrike" baseline="0" dirty="0">
                <a:solidFill>
                  <a:schemeClr val="tx1"/>
                </a:solidFill>
                <a:cs typeface="Arial" panose="020B0604020202020204" pitchFamily="34" charset="0"/>
              </a:rPr>
              <a:t>34 CFR §76.707(b).</a:t>
            </a:r>
          </a:p>
        </p:txBody>
      </p:sp>
      <p:sp>
        <p:nvSpPr>
          <p:cNvPr id="4" name="Slide Number Placeholder 3">
            <a:extLst>
              <a:ext uri="{FF2B5EF4-FFF2-40B4-BE49-F238E27FC236}">
                <a16:creationId xmlns:a16="http://schemas.microsoft.com/office/drawing/2014/main" id="{1DC1FBE8-5C3D-7173-E696-84F3CE980E4C}"/>
              </a:ext>
            </a:extLst>
          </p:cNvPr>
          <p:cNvSpPr>
            <a:spLocks noGrp="1"/>
          </p:cNvSpPr>
          <p:nvPr>
            <p:ph type="sldNum" sz="quarter" idx="12"/>
          </p:nvPr>
        </p:nvSpPr>
        <p:spPr/>
        <p:txBody>
          <a:bodyPr/>
          <a:lstStyle/>
          <a:p>
            <a:fld id="{1E47FE53-EBF0-4DA7-9D9D-CC1C3A20F3CB}" type="slidenum">
              <a:rPr lang="en-US" sz="2400" smtClean="0"/>
              <a:t>19</a:t>
            </a:fld>
            <a:endParaRPr lang="en-US" sz="2400" dirty="0"/>
          </a:p>
        </p:txBody>
      </p:sp>
    </p:spTree>
    <p:extLst>
      <p:ext uri="{BB962C8B-B14F-4D97-AF65-F5344CB8AC3E}">
        <p14:creationId xmlns:p14="http://schemas.microsoft.com/office/powerpoint/2010/main" val="51872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665F21-CF2F-4FE6-83FC-05FA2AA3EB0F}"/>
              </a:ext>
            </a:extLst>
          </p:cNvPr>
          <p:cNvSpPr>
            <a:spLocks noGrp="1"/>
          </p:cNvSpPr>
          <p:nvPr>
            <p:ph type="title"/>
          </p:nvPr>
        </p:nvSpPr>
        <p:spPr>
          <a:xfrm>
            <a:off x="282633" y="374072"/>
            <a:ext cx="3507971" cy="3495401"/>
          </a:xfrm>
        </p:spPr>
        <p:txBody>
          <a:bodyPr anchor="ctr">
            <a:normAutofit/>
          </a:bodyPr>
          <a:lstStyle/>
          <a:p>
            <a:pPr algn="ctr"/>
            <a:r>
              <a:rPr lang="en-US" sz="4800" dirty="0"/>
              <a:t>The Homeless Education Program Team</a:t>
            </a:r>
          </a:p>
        </p:txBody>
      </p:sp>
      <p:sp>
        <p:nvSpPr>
          <p:cNvPr id="5" name="Content Placeholder 4">
            <a:extLst>
              <a:ext uri="{FF2B5EF4-FFF2-40B4-BE49-F238E27FC236}">
                <a16:creationId xmlns:a16="http://schemas.microsoft.com/office/drawing/2014/main" id="{A0B1FF4A-5124-4FB7-BABB-A7E5EA52DFB9}"/>
              </a:ext>
            </a:extLst>
          </p:cNvPr>
          <p:cNvSpPr>
            <a:spLocks noGrp="1"/>
          </p:cNvSpPr>
          <p:nvPr>
            <p:ph idx="1"/>
          </p:nvPr>
        </p:nvSpPr>
        <p:spPr>
          <a:xfrm>
            <a:off x="4244975" y="278297"/>
            <a:ext cx="7764751" cy="6518016"/>
          </a:xfrm>
        </p:spPr>
        <p:txBody>
          <a:bodyPr>
            <a:noAutofit/>
          </a:bodyPr>
          <a:lstStyle/>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Deborah Avalos, Education Administrator I, Integrated Student Support and Programs Office, </a:t>
            </a:r>
            <a:r>
              <a:rPr lang="en-US" sz="3000" cap="none" dirty="0">
                <a:cs typeface="Arial" panose="020B0604020202020204" pitchFamily="34" charset="0"/>
                <a:hlinkClick r:id="rId2"/>
              </a:rPr>
              <a:t>DAvalos@cde.ca.gov</a:t>
            </a:r>
            <a:r>
              <a:rPr lang="en-US" sz="3000" cap="none"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Karmina Barrales, Education Programs Consultant (EPC): </a:t>
            </a:r>
            <a:r>
              <a:rPr lang="en-US" sz="3000" cap="none" dirty="0">
                <a:cs typeface="Arial" panose="020B0604020202020204" pitchFamily="34" charset="0"/>
                <a:hlinkClick r:id="rId3"/>
              </a:rPr>
              <a:t>KBarrales@cde.ca.gov</a:t>
            </a:r>
            <a:r>
              <a:rPr lang="en-US" sz="3000" cap="none"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Heidi Brahms, EPC: </a:t>
            </a:r>
            <a:r>
              <a:rPr lang="en-US" sz="3000" cap="none" dirty="0">
                <a:cs typeface="Arial" panose="020B0604020202020204" pitchFamily="34" charset="0"/>
                <a:hlinkClick r:id="rId4"/>
              </a:rPr>
              <a:t>HBrahms@cde.ca.gov</a:t>
            </a:r>
            <a:r>
              <a:rPr lang="en-US" sz="3000" cap="none"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Jacqueline Matranga, EPC: </a:t>
            </a:r>
            <a:r>
              <a:rPr lang="en-US" sz="3000" cap="none" dirty="0">
                <a:cs typeface="Arial" panose="020B0604020202020204" pitchFamily="34" charset="0"/>
                <a:hlinkClick r:id="rId5"/>
              </a:rPr>
              <a:t>JMatranga@cde.ca.gov</a:t>
            </a:r>
            <a:r>
              <a:rPr lang="en-US" sz="3000" cap="none"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Leanne Wheeler, EPC: </a:t>
            </a:r>
            <a:r>
              <a:rPr lang="en-US" sz="3000" cap="none" dirty="0">
                <a:cs typeface="Arial" panose="020B0604020202020204" pitchFamily="34" charset="0"/>
                <a:hlinkClick r:id="rId6"/>
              </a:rPr>
              <a:t>LWheeler@cde.ca.gov</a:t>
            </a:r>
            <a:r>
              <a:rPr lang="en-US" sz="3000" cap="none"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Sarajean Zocklein, EPC: </a:t>
            </a:r>
            <a:r>
              <a:rPr lang="en-US" sz="3000" cap="none" dirty="0">
                <a:cs typeface="Arial" panose="020B0604020202020204" pitchFamily="34" charset="0"/>
                <a:hlinkClick r:id="rId7"/>
              </a:rPr>
              <a:t>SZocklein@cde.ca.gov</a:t>
            </a:r>
            <a:endParaRPr lang="en-US" sz="3000" cap="none" dirty="0">
              <a:cs typeface="Arial" panose="020B0604020202020204" pitchFamily="34" charset="0"/>
            </a:endParaRPr>
          </a:p>
          <a:p>
            <a:pPr marL="0" lvl="1" indent="0">
              <a:spcBef>
                <a:spcPts val="1200"/>
              </a:spcBef>
              <a:spcAft>
                <a:spcPts val="200"/>
              </a:spcAft>
              <a:buNone/>
            </a:pPr>
            <a:endParaRPr lang="en-US" sz="3000" cap="none" dirty="0">
              <a:cs typeface="Arial" panose="020B0604020202020204" pitchFamily="34" charset="0"/>
            </a:endParaRPr>
          </a:p>
          <a:p>
            <a:pPr marL="228600" indent="-228600"/>
            <a:endParaRPr lang="en-US" sz="2600"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4030B770-64DD-4CDC-98A4-13E843DA22D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46464A"/>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2400" b="0" i="0" u="none" strike="noStrike" kern="1200" cap="none" spc="0" normalizeH="0" baseline="0" noProof="0" dirty="0">
              <a:ln>
                <a:noFill/>
              </a:ln>
              <a:solidFill>
                <a:srgbClr val="46464A"/>
              </a:solidFill>
              <a:effectLst/>
              <a:uLnTx/>
              <a:uFillTx/>
              <a:latin typeface="Arial"/>
              <a:ea typeface="+mn-ea"/>
              <a:cs typeface="+mn-cs"/>
            </a:endParaRPr>
          </a:p>
        </p:txBody>
      </p:sp>
    </p:spTree>
    <p:extLst>
      <p:ext uri="{BB962C8B-B14F-4D97-AF65-F5344CB8AC3E}">
        <p14:creationId xmlns:p14="http://schemas.microsoft.com/office/powerpoint/2010/main" val="1030620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3949B-12E2-46F7-1AA6-0F3EF0A4F203}"/>
              </a:ext>
            </a:extLst>
          </p:cNvPr>
          <p:cNvSpPr>
            <a:spLocks noGrp="1"/>
          </p:cNvSpPr>
          <p:nvPr>
            <p:ph type="title"/>
          </p:nvPr>
        </p:nvSpPr>
        <p:spPr/>
        <p:txBody>
          <a:bodyPr/>
          <a:lstStyle/>
          <a:p>
            <a:r>
              <a:rPr lang="en-US" sz="4800" dirty="0">
                <a:solidFill>
                  <a:schemeClr val="tx1"/>
                </a:solidFill>
                <a:latin typeface="Arial" panose="020B0604020202020204" pitchFamily="34" charset="0"/>
                <a:cs typeface="Arial" panose="020B0604020202020204" pitchFamily="34" charset="0"/>
              </a:rPr>
              <a:t>Under Extension (3)</a:t>
            </a:r>
            <a:endParaRPr lang="en-US" dirty="0">
              <a:solidFill>
                <a:schemeClr val="tx1"/>
              </a:solidFill>
            </a:endParaRPr>
          </a:p>
        </p:txBody>
      </p:sp>
      <p:sp>
        <p:nvSpPr>
          <p:cNvPr id="3" name="Content Placeholder 2">
            <a:extLst>
              <a:ext uri="{FF2B5EF4-FFF2-40B4-BE49-F238E27FC236}">
                <a16:creationId xmlns:a16="http://schemas.microsoft.com/office/drawing/2014/main" id="{656FB349-C7E5-B9AC-1366-AC6E16608806}"/>
              </a:ext>
            </a:extLst>
          </p:cNvPr>
          <p:cNvSpPr>
            <a:spLocks noGrp="1"/>
          </p:cNvSpPr>
          <p:nvPr>
            <p:ph idx="1"/>
          </p:nvPr>
        </p:nvSpPr>
        <p:spPr>
          <a:xfrm>
            <a:off x="1097280" y="1845733"/>
            <a:ext cx="10058400" cy="4355561"/>
          </a:xfrm>
        </p:spPr>
        <p:txBody>
          <a:bodyPr>
            <a:normAutofit fontScale="92500" lnSpcReduction="20000"/>
          </a:bodyPr>
          <a:lstStyle/>
          <a:p>
            <a:pPr marL="0" indent="0">
              <a:lnSpc>
                <a:spcPct val="100000"/>
              </a:lnSpc>
              <a:buNone/>
            </a:pPr>
            <a:r>
              <a:rPr lang="en-US" sz="3200" b="1" dirty="0">
                <a:solidFill>
                  <a:schemeClr val="tx1"/>
                </a:solidFill>
                <a:cs typeface="Arial" panose="020B0604020202020204" pitchFamily="34" charset="0"/>
              </a:rPr>
              <a:t>Contracts:</a:t>
            </a:r>
            <a:endParaRPr lang="en-US" sz="3200" b="1" i="0" u="none" strike="noStrike" baseline="0" dirty="0">
              <a:solidFill>
                <a:schemeClr val="tx1"/>
              </a:solidFill>
              <a:cs typeface="Arial" panose="020B0604020202020204" pitchFamily="34" charset="0"/>
            </a:endParaRPr>
          </a:p>
          <a:p>
            <a:pPr marL="234950" indent="-234950">
              <a:lnSpc>
                <a:spcPct val="100000"/>
              </a:lnSpc>
            </a:pPr>
            <a:r>
              <a:rPr lang="en-US" sz="3200" b="0" i="0" u="none" strike="noStrike" baseline="0" dirty="0">
                <a:solidFill>
                  <a:schemeClr val="tx1"/>
                </a:solidFill>
                <a:cs typeface="Arial" panose="020B0604020202020204" pitchFamily="34" charset="0"/>
              </a:rPr>
              <a:t>An LEA or CBO </a:t>
            </a:r>
            <a:r>
              <a:rPr lang="en-US" sz="3200" b="0" i="0" strike="noStrike" baseline="0" dirty="0">
                <a:solidFill>
                  <a:schemeClr val="tx1"/>
                </a:solidFill>
                <a:cs typeface="Arial" panose="020B0604020202020204" pitchFamily="34" charset="0"/>
              </a:rPr>
              <a:t>may</a:t>
            </a:r>
            <a:r>
              <a:rPr lang="en-US" sz="3200" b="0" i="0" u="none" strike="noStrike" baseline="0" dirty="0">
                <a:solidFill>
                  <a:schemeClr val="tx1"/>
                </a:solidFill>
                <a:cs typeface="Arial" panose="020B0604020202020204" pitchFamily="34" charset="0"/>
              </a:rPr>
              <a:t> enter into a contract for short-term temporary housing that will be </a:t>
            </a:r>
            <a:r>
              <a:rPr lang="en-US" sz="3200" dirty="0">
                <a:solidFill>
                  <a:schemeClr val="tx1"/>
                </a:solidFill>
                <a:cs typeface="Arial" panose="020B0604020202020204" pitchFamily="34" charset="0"/>
              </a:rPr>
              <a:t>provided and </a:t>
            </a:r>
            <a:r>
              <a:rPr lang="en-US" sz="3200" b="0" i="0" u="none" strike="noStrike" baseline="0" dirty="0">
                <a:solidFill>
                  <a:schemeClr val="tx1"/>
                </a:solidFill>
                <a:cs typeface="Arial" panose="020B0604020202020204" pitchFamily="34" charset="0"/>
              </a:rPr>
              <a:t>paid for by September 30, 2024.</a:t>
            </a:r>
          </a:p>
          <a:p>
            <a:pPr marL="234950" indent="-234950">
              <a:lnSpc>
                <a:spcPct val="100000"/>
              </a:lnSpc>
            </a:pPr>
            <a:r>
              <a:rPr lang="en-US" sz="3200" b="0" i="0" u="none" strike="noStrike" baseline="0" dirty="0">
                <a:solidFill>
                  <a:schemeClr val="tx1"/>
                </a:solidFill>
                <a:cs typeface="Arial" panose="020B0604020202020204" pitchFamily="34" charset="0"/>
              </a:rPr>
              <a:t>An LEA or CBO </a:t>
            </a:r>
            <a:r>
              <a:rPr lang="en-US" sz="3200" b="0" i="0" strike="noStrike" baseline="0" dirty="0">
                <a:solidFill>
                  <a:schemeClr val="tx1"/>
                </a:solidFill>
                <a:cs typeface="Arial" panose="020B0604020202020204" pitchFamily="34" charset="0"/>
              </a:rPr>
              <a:t>may not </a:t>
            </a:r>
            <a:r>
              <a:rPr lang="en-US" sz="3200" b="0" i="0" u="none" strike="noStrike" baseline="0" dirty="0">
                <a:solidFill>
                  <a:schemeClr val="tx1"/>
                </a:solidFill>
                <a:cs typeface="Arial" panose="020B0604020202020204" pitchFamily="34" charset="0"/>
              </a:rPr>
              <a:t>enter into a contract for short-term temporary housing that will be provided and paid for after September 30, 2024.</a:t>
            </a:r>
          </a:p>
          <a:p>
            <a:pPr marL="234950" indent="-234950">
              <a:lnSpc>
                <a:spcPct val="100000"/>
              </a:lnSpc>
            </a:pPr>
            <a:r>
              <a:rPr lang="en-US" sz="3200" b="0" i="0" u="none" strike="noStrike" baseline="0" dirty="0">
                <a:solidFill>
                  <a:schemeClr val="tx1"/>
                </a:solidFill>
                <a:cs typeface="Arial" panose="020B0604020202020204" pitchFamily="34" charset="0"/>
              </a:rPr>
              <a:t>Rationale: Under 34 CFR</a:t>
            </a:r>
            <a:r>
              <a:rPr lang="en-US" sz="3200" dirty="0">
                <a:solidFill>
                  <a:schemeClr val="tx1"/>
                </a:solidFill>
                <a:cs typeface="Arial" panose="020B0604020202020204" pitchFamily="34" charset="0"/>
              </a:rPr>
              <a:t> </a:t>
            </a:r>
            <a:r>
              <a:rPr lang="en-US" sz="3200" b="0" i="0" u="none" strike="noStrike" baseline="0" dirty="0">
                <a:solidFill>
                  <a:schemeClr val="tx1"/>
                </a:solidFill>
                <a:cs typeface="Arial" panose="020B0604020202020204" pitchFamily="34" charset="0"/>
              </a:rPr>
              <a:t>§76.707(g), funds for the rental of real or personal property are not obligated until the property is used.</a:t>
            </a:r>
            <a:endParaRPr lang="en-US" sz="3200" dirty="0">
              <a:solidFill>
                <a:schemeClr val="tx1"/>
              </a:solidFill>
            </a:endParaRPr>
          </a:p>
          <a:p>
            <a:pPr marL="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F3517BFC-7049-D539-E9BF-C3DEC9F260FB}"/>
              </a:ext>
            </a:extLst>
          </p:cNvPr>
          <p:cNvSpPr>
            <a:spLocks noGrp="1"/>
          </p:cNvSpPr>
          <p:nvPr>
            <p:ph type="sldNum" sz="quarter" idx="12"/>
          </p:nvPr>
        </p:nvSpPr>
        <p:spPr/>
        <p:txBody>
          <a:bodyPr/>
          <a:lstStyle/>
          <a:p>
            <a:fld id="{1E47FE53-EBF0-4DA7-9D9D-CC1C3A20F3CB}" type="slidenum">
              <a:rPr lang="en-US" sz="2400" smtClean="0"/>
              <a:t>20</a:t>
            </a:fld>
            <a:endParaRPr lang="en-US" sz="2400" dirty="0"/>
          </a:p>
        </p:txBody>
      </p:sp>
    </p:spTree>
    <p:extLst>
      <p:ext uri="{BB962C8B-B14F-4D97-AF65-F5344CB8AC3E}">
        <p14:creationId xmlns:p14="http://schemas.microsoft.com/office/powerpoint/2010/main" val="3290724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5C9A6-F733-B4DF-2073-D93036F40834}"/>
              </a:ext>
            </a:extLst>
          </p:cNvPr>
          <p:cNvSpPr>
            <a:spLocks noGrp="1"/>
          </p:cNvSpPr>
          <p:nvPr>
            <p:ph type="title"/>
          </p:nvPr>
        </p:nvSpPr>
        <p:spPr/>
        <p:txBody>
          <a:bodyPr/>
          <a:lstStyle/>
          <a:p>
            <a:r>
              <a:rPr lang="en-US" sz="4800" dirty="0">
                <a:solidFill>
                  <a:schemeClr val="tx1"/>
                </a:solidFill>
                <a:latin typeface="Arial" panose="020B0604020202020204" pitchFamily="34" charset="0"/>
                <a:cs typeface="Arial" panose="020B0604020202020204" pitchFamily="34" charset="0"/>
              </a:rPr>
              <a:t>Under Extension (4)</a:t>
            </a:r>
            <a:endParaRPr lang="en-US" dirty="0">
              <a:solidFill>
                <a:schemeClr val="tx1"/>
              </a:solidFill>
            </a:endParaRPr>
          </a:p>
        </p:txBody>
      </p:sp>
      <p:sp>
        <p:nvSpPr>
          <p:cNvPr id="3" name="Content Placeholder 2">
            <a:extLst>
              <a:ext uri="{FF2B5EF4-FFF2-40B4-BE49-F238E27FC236}">
                <a16:creationId xmlns:a16="http://schemas.microsoft.com/office/drawing/2014/main" id="{25E5688B-0D4C-E3FA-2F33-EF879843E78E}"/>
              </a:ext>
            </a:extLst>
          </p:cNvPr>
          <p:cNvSpPr>
            <a:spLocks noGrp="1"/>
          </p:cNvSpPr>
          <p:nvPr>
            <p:ph idx="1"/>
          </p:nvPr>
        </p:nvSpPr>
        <p:spPr/>
        <p:txBody>
          <a:bodyPr>
            <a:noAutofit/>
          </a:bodyPr>
          <a:lstStyle/>
          <a:p>
            <a:pPr marL="0" marR="0" indent="0" algn="l">
              <a:buNone/>
            </a:pPr>
            <a:r>
              <a:rPr lang="en-US" sz="3000" b="1" i="0" u="none" strike="noStrike" baseline="0" dirty="0">
                <a:solidFill>
                  <a:schemeClr val="tx1"/>
                </a:solidFill>
                <a:cs typeface="Arial" panose="020B0604020202020204" pitchFamily="34" charset="0"/>
              </a:rPr>
              <a:t>Licenses:</a:t>
            </a:r>
          </a:p>
          <a:p>
            <a:pPr marL="234950" marR="0" indent="-234950" algn="l"/>
            <a:r>
              <a:rPr lang="en-US" sz="3000" b="0" i="0" u="none" strike="noStrike" baseline="0" dirty="0">
                <a:solidFill>
                  <a:schemeClr val="tx1"/>
                </a:solidFill>
                <a:cs typeface="Arial" panose="020B0604020202020204" pitchFamily="34" charset="0"/>
              </a:rPr>
              <a:t>Licenses and subscriptions: Provided that a contract is signed by September 30, 2024, the invoice may be paid during the liquidation period, and the license or subscription may extend beyond the liquidation period.</a:t>
            </a:r>
          </a:p>
          <a:p>
            <a:pPr marL="0" marR="0" indent="0" algn="l">
              <a:buNone/>
            </a:pPr>
            <a:endParaRPr lang="en-US" sz="3000" b="0" i="0" u="none" strike="noStrike" baseline="0" dirty="0">
              <a:solidFill>
                <a:srgbClr val="000000"/>
              </a:solidFill>
            </a:endParaRPr>
          </a:p>
        </p:txBody>
      </p:sp>
      <p:sp>
        <p:nvSpPr>
          <p:cNvPr id="4" name="Slide Number Placeholder 3">
            <a:extLst>
              <a:ext uri="{FF2B5EF4-FFF2-40B4-BE49-F238E27FC236}">
                <a16:creationId xmlns:a16="http://schemas.microsoft.com/office/drawing/2014/main" id="{194DD5B6-FCAD-E9C2-CF2C-48964DB1856C}"/>
              </a:ext>
            </a:extLst>
          </p:cNvPr>
          <p:cNvSpPr>
            <a:spLocks noGrp="1"/>
          </p:cNvSpPr>
          <p:nvPr>
            <p:ph type="sldNum" sz="quarter" idx="12"/>
          </p:nvPr>
        </p:nvSpPr>
        <p:spPr/>
        <p:txBody>
          <a:bodyPr/>
          <a:lstStyle/>
          <a:p>
            <a:fld id="{1E47FE53-EBF0-4DA7-9D9D-CC1C3A20F3CB}" type="slidenum">
              <a:rPr lang="en-US" sz="2400" smtClean="0"/>
              <a:t>21</a:t>
            </a:fld>
            <a:endParaRPr lang="en-US" sz="2400" dirty="0"/>
          </a:p>
        </p:txBody>
      </p:sp>
    </p:spTree>
    <p:extLst>
      <p:ext uri="{BB962C8B-B14F-4D97-AF65-F5344CB8AC3E}">
        <p14:creationId xmlns:p14="http://schemas.microsoft.com/office/powerpoint/2010/main" val="269676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5C9A6-F733-B4DF-2073-D93036F40834}"/>
              </a:ext>
            </a:extLst>
          </p:cNvPr>
          <p:cNvSpPr>
            <a:spLocks noGrp="1"/>
          </p:cNvSpPr>
          <p:nvPr>
            <p:ph type="title"/>
          </p:nvPr>
        </p:nvSpPr>
        <p:spPr/>
        <p:txBody>
          <a:bodyPr/>
          <a:lstStyle/>
          <a:p>
            <a:r>
              <a:rPr lang="en-US" sz="4800" dirty="0">
                <a:solidFill>
                  <a:schemeClr val="tx1"/>
                </a:solidFill>
                <a:latin typeface="Arial" panose="020B0604020202020204" pitchFamily="34" charset="0"/>
                <a:cs typeface="Arial" panose="020B0604020202020204" pitchFamily="34" charset="0"/>
              </a:rPr>
              <a:t>Under Extension (5)</a:t>
            </a:r>
            <a:endParaRPr lang="en-US" dirty="0">
              <a:solidFill>
                <a:schemeClr val="tx1"/>
              </a:solidFill>
            </a:endParaRPr>
          </a:p>
        </p:txBody>
      </p:sp>
      <p:sp>
        <p:nvSpPr>
          <p:cNvPr id="3" name="Content Placeholder 2">
            <a:extLst>
              <a:ext uri="{FF2B5EF4-FFF2-40B4-BE49-F238E27FC236}">
                <a16:creationId xmlns:a16="http://schemas.microsoft.com/office/drawing/2014/main" id="{25E5688B-0D4C-E3FA-2F33-EF879843E78E}"/>
              </a:ext>
            </a:extLst>
          </p:cNvPr>
          <p:cNvSpPr>
            <a:spLocks noGrp="1"/>
          </p:cNvSpPr>
          <p:nvPr>
            <p:ph idx="1"/>
          </p:nvPr>
        </p:nvSpPr>
        <p:spPr/>
        <p:txBody>
          <a:bodyPr>
            <a:noAutofit/>
          </a:bodyPr>
          <a:lstStyle/>
          <a:p>
            <a:pPr marL="0" marR="0" indent="0" algn="l">
              <a:buNone/>
            </a:pPr>
            <a:r>
              <a:rPr lang="en-US" sz="3000" b="1" i="0" u="none" strike="noStrike" baseline="0" dirty="0">
                <a:solidFill>
                  <a:schemeClr val="tx1"/>
                </a:solidFill>
                <a:cs typeface="Arial" panose="020B0604020202020204" pitchFamily="34" charset="0"/>
              </a:rPr>
              <a:t>Supplies:</a:t>
            </a:r>
          </a:p>
          <a:p>
            <a:pPr marL="234950" marR="0" indent="-234950" algn="l"/>
            <a:r>
              <a:rPr lang="en-US" sz="3000" b="0" i="0" u="none" strike="noStrike" baseline="0" dirty="0">
                <a:solidFill>
                  <a:schemeClr val="tx1"/>
                </a:solidFill>
                <a:cs typeface="Arial" panose="020B0604020202020204" pitchFamily="34" charset="0"/>
              </a:rPr>
              <a:t>Supplies (e.g., school and hygiene supplies, clothing, non-perishable food): Must be purchased by the </a:t>
            </a:r>
            <a:r>
              <a:rPr lang="en-US" sz="3000" dirty="0">
                <a:solidFill>
                  <a:schemeClr val="tx1"/>
                </a:solidFill>
                <a:cs typeface="Arial" panose="020B0604020202020204" pitchFamily="34" charset="0"/>
              </a:rPr>
              <a:t>obligation deadline of </a:t>
            </a:r>
            <a:r>
              <a:rPr lang="en-US" sz="3000" b="0" i="0" u="none" strike="noStrike" baseline="0" dirty="0">
                <a:solidFill>
                  <a:schemeClr val="tx1"/>
                </a:solidFill>
                <a:cs typeface="Arial" panose="020B0604020202020204" pitchFamily="34" charset="0"/>
              </a:rPr>
              <a:t>September 30, 2024, and may be used during the liquidation period</a:t>
            </a:r>
            <a:r>
              <a:rPr lang="en-US" sz="3000" dirty="0">
                <a:solidFill>
                  <a:schemeClr val="tx1"/>
                </a:solidFill>
                <a:cs typeface="Arial" panose="020B0604020202020204" pitchFamily="34" charset="0"/>
              </a:rPr>
              <a:t>.</a:t>
            </a:r>
          </a:p>
          <a:p>
            <a:pPr marL="234950" marR="0" indent="-234950" algn="l"/>
            <a:r>
              <a:rPr lang="en-US" sz="3000" b="0" i="0" u="none" strike="noStrike" baseline="0" dirty="0">
                <a:solidFill>
                  <a:schemeClr val="tx1"/>
                </a:solidFill>
                <a:cs typeface="Arial" panose="020B0604020202020204" pitchFamily="34" charset="0"/>
              </a:rPr>
              <a:t>Supplies may be used beyond the liquidation period in limited circumstances.</a:t>
            </a:r>
            <a:endParaRPr lang="en-US" sz="3000" b="0" i="0" u="none" strike="noStrike" baseline="0" dirty="0">
              <a:solidFill>
                <a:schemeClr val="tx1"/>
              </a:solidFill>
            </a:endParaRPr>
          </a:p>
        </p:txBody>
      </p:sp>
      <p:sp>
        <p:nvSpPr>
          <p:cNvPr id="4" name="Slide Number Placeholder 3">
            <a:extLst>
              <a:ext uri="{FF2B5EF4-FFF2-40B4-BE49-F238E27FC236}">
                <a16:creationId xmlns:a16="http://schemas.microsoft.com/office/drawing/2014/main" id="{194DD5B6-FCAD-E9C2-CF2C-48964DB1856C}"/>
              </a:ext>
            </a:extLst>
          </p:cNvPr>
          <p:cNvSpPr>
            <a:spLocks noGrp="1"/>
          </p:cNvSpPr>
          <p:nvPr>
            <p:ph type="sldNum" sz="quarter" idx="12"/>
          </p:nvPr>
        </p:nvSpPr>
        <p:spPr/>
        <p:txBody>
          <a:bodyPr/>
          <a:lstStyle/>
          <a:p>
            <a:fld id="{1E47FE53-EBF0-4DA7-9D9D-CC1C3A20F3CB}" type="slidenum">
              <a:rPr lang="en-US" sz="2400" smtClean="0"/>
              <a:t>22</a:t>
            </a:fld>
            <a:endParaRPr lang="en-US" sz="2400" dirty="0"/>
          </a:p>
        </p:txBody>
      </p:sp>
    </p:spTree>
    <p:extLst>
      <p:ext uri="{BB962C8B-B14F-4D97-AF65-F5344CB8AC3E}">
        <p14:creationId xmlns:p14="http://schemas.microsoft.com/office/powerpoint/2010/main" val="3480901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008-21F6-414C-2AF6-9F0FF8862174}"/>
              </a:ext>
            </a:extLst>
          </p:cNvPr>
          <p:cNvSpPr>
            <a:spLocks noGrp="1"/>
          </p:cNvSpPr>
          <p:nvPr>
            <p:ph type="title"/>
          </p:nvPr>
        </p:nvSpPr>
        <p:spPr/>
        <p:txBody>
          <a:bodyPr/>
          <a:lstStyle/>
          <a:p>
            <a:r>
              <a:rPr lang="en-US" dirty="0">
                <a:solidFill>
                  <a:schemeClr val="tx1"/>
                </a:solidFill>
              </a:rPr>
              <a:t>LEA Extension (1)</a:t>
            </a:r>
          </a:p>
        </p:txBody>
      </p:sp>
      <p:sp>
        <p:nvSpPr>
          <p:cNvPr id="3" name="Content Placeholder 2">
            <a:extLst>
              <a:ext uri="{FF2B5EF4-FFF2-40B4-BE49-F238E27FC236}">
                <a16:creationId xmlns:a16="http://schemas.microsoft.com/office/drawing/2014/main" id="{FEF04E09-9184-57E8-2AE4-5061BE46FFD2}"/>
              </a:ext>
            </a:extLst>
          </p:cNvPr>
          <p:cNvSpPr>
            <a:spLocks noGrp="1"/>
          </p:cNvSpPr>
          <p:nvPr>
            <p:ph idx="1"/>
          </p:nvPr>
        </p:nvSpPr>
        <p:spPr/>
        <p:txBody>
          <a:bodyPr>
            <a:noAutofit/>
          </a:bodyPr>
          <a:lstStyle/>
          <a:p>
            <a:pPr marL="228600" indent="-228600"/>
            <a:r>
              <a:rPr lang="en-US" sz="3000" dirty="0">
                <a:solidFill>
                  <a:schemeClr val="tx1"/>
                </a:solidFill>
              </a:rPr>
              <a:t>The LEA will be required to provide supplemental documentation to substantiate the timely obligation and the nature of the delay(s) such as:</a:t>
            </a:r>
          </a:p>
          <a:p>
            <a:pPr marL="463550" lvl="1" indent="-228600">
              <a:spcBef>
                <a:spcPts val="1000"/>
              </a:spcBef>
              <a:spcAft>
                <a:spcPts val="200"/>
              </a:spcAft>
            </a:pPr>
            <a:r>
              <a:rPr lang="en-US" sz="3000" dirty="0">
                <a:solidFill>
                  <a:schemeClr val="tx1"/>
                </a:solidFill>
              </a:rPr>
              <a:t>Approved Capital Expenditure Approval Form</a:t>
            </a:r>
          </a:p>
          <a:p>
            <a:pPr marL="463550" lvl="1" indent="-228600">
              <a:spcBef>
                <a:spcPts val="1000"/>
              </a:spcBef>
              <a:spcAft>
                <a:spcPts val="200"/>
              </a:spcAft>
            </a:pPr>
            <a:r>
              <a:rPr lang="en-US" sz="3000" dirty="0">
                <a:solidFill>
                  <a:schemeClr val="tx1"/>
                </a:solidFill>
              </a:rPr>
              <a:t>Signed contracts between LEA and CBOs</a:t>
            </a:r>
          </a:p>
          <a:p>
            <a:pPr marL="463550" lvl="1" indent="-228600">
              <a:spcBef>
                <a:spcPts val="1000"/>
              </a:spcBef>
              <a:spcAft>
                <a:spcPts val="200"/>
              </a:spcAft>
            </a:pPr>
            <a:r>
              <a:rPr lang="en-US" sz="3000" dirty="0">
                <a:solidFill>
                  <a:schemeClr val="tx1"/>
                </a:solidFill>
              </a:rPr>
              <a:t>Purchase orders</a:t>
            </a:r>
          </a:p>
          <a:p>
            <a:pPr marL="228600" indent="-228600"/>
            <a:r>
              <a:rPr lang="en-US" sz="3000" dirty="0">
                <a:solidFill>
                  <a:schemeClr val="tx1"/>
                </a:solidFill>
              </a:rPr>
              <a:t>In addition, by submitting the application, the LEA agrees to additional reporting and monitoring requirements, as applicable.</a:t>
            </a:r>
          </a:p>
        </p:txBody>
      </p:sp>
      <p:sp>
        <p:nvSpPr>
          <p:cNvPr id="4" name="Slide Number Placeholder 3">
            <a:extLst>
              <a:ext uri="{FF2B5EF4-FFF2-40B4-BE49-F238E27FC236}">
                <a16:creationId xmlns:a16="http://schemas.microsoft.com/office/drawing/2014/main" id="{84419A3E-4AB7-7275-0E88-E5531F00F836}"/>
              </a:ext>
            </a:extLst>
          </p:cNvPr>
          <p:cNvSpPr>
            <a:spLocks noGrp="1"/>
          </p:cNvSpPr>
          <p:nvPr>
            <p:ph type="sldNum" sz="quarter" idx="12"/>
          </p:nvPr>
        </p:nvSpPr>
        <p:spPr/>
        <p:txBody>
          <a:bodyPr/>
          <a:lstStyle/>
          <a:p>
            <a:fld id="{1E47FE53-EBF0-4DA7-9D9D-CC1C3A20F3CB}" type="slidenum">
              <a:rPr lang="en-US" sz="2400" smtClean="0"/>
              <a:t>23</a:t>
            </a:fld>
            <a:endParaRPr lang="en-US" sz="2400" dirty="0"/>
          </a:p>
        </p:txBody>
      </p:sp>
    </p:spTree>
    <p:extLst>
      <p:ext uri="{BB962C8B-B14F-4D97-AF65-F5344CB8AC3E}">
        <p14:creationId xmlns:p14="http://schemas.microsoft.com/office/powerpoint/2010/main" val="4184181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008-21F6-414C-2AF6-9F0FF8862174}"/>
              </a:ext>
            </a:extLst>
          </p:cNvPr>
          <p:cNvSpPr>
            <a:spLocks noGrp="1"/>
          </p:cNvSpPr>
          <p:nvPr>
            <p:ph type="title"/>
          </p:nvPr>
        </p:nvSpPr>
        <p:spPr/>
        <p:txBody>
          <a:bodyPr/>
          <a:lstStyle/>
          <a:p>
            <a:r>
              <a:rPr lang="en-US" dirty="0">
                <a:solidFill>
                  <a:schemeClr val="tx1"/>
                </a:solidFill>
              </a:rPr>
              <a:t>LEA Extension (2)</a:t>
            </a:r>
          </a:p>
        </p:txBody>
      </p:sp>
      <p:sp>
        <p:nvSpPr>
          <p:cNvPr id="3" name="Content Placeholder 2">
            <a:extLst>
              <a:ext uri="{FF2B5EF4-FFF2-40B4-BE49-F238E27FC236}">
                <a16:creationId xmlns:a16="http://schemas.microsoft.com/office/drawing/2014/main" id="{FEF04E09-9184-57E8-2AE4-5061BE46FFD2}"/>
              </a:ext>
            </a:extLst>
          </p:cNvPr>
          <p:cNvSpPr>
            <a:spLocks noGrp="1"/>
          </p:cNvSpPr>
          <p:nvPr>
            <p:ph idx="1"/>
          </p:nvPr>
        </p:nvSpPr>
        <p:spPr/>
        <p:txBody>
          <a:bodyPr>
            <a:noAutofit/>
          </a:bodyPr>
          <a:lstStyle/>
          <a:p>
            <a:pPr marL="228600" indent="-228600"/>
            <a:r>
              <a:rPr lang="en-US" sz="3000" dirty="0">
                <a:solidFill>
                  <a:schemeClr val="tx1"/>
                </a:solidFill>
              </a:rPr>
              <a:t>The application and additional information can be accessed through the Liquidation Extension Request Application section of the ARP ESSER HCY Fund web page: </a:t>
            </a:r>
            <a:r>
              <a:rPr lang="en-US" sz="3000" dirty="0">
                <a:hlinkClick r:id="rId2" tooltip="American Rescue Plan Elementary and Secondary School Emergency Relief Homeless Children Youth Website"/>
              </a:rPr>
              <a:t>https://www.cde.ca.gov/sp/hs/arphcyassurances.asp</a:t>
            </a:r>
            <a:r>
              <a:rPr lang="en-US" sz="3000" dirty="0"/>
              <a:t>. </a:t>
            </a:r>
          </a:p>
        </p:txBody>
      </p:sp>
      <p:sp>
        <p:nvSpPr>
          <p:cNvPr id="4" name="Slide Number Placeholder 3">
            <a:extLst>
              <a:ext uri="{FF2B5EF4-FFF2-40B4-BE49-F238E27FC236}">
                <a16:creationId xmlns:a16="http://schemas.microsoft.com/office/drawing/2014/main" id="{84419A3E-4AB7-7275-0E88-E5531F00F836}"/>
              </a:ext>
            </a:extLst>
          </p:cNvPr>
          <p:cNvSpPr>
            <a:spLocks noGrp="1"/>
          </p:cNvSpPr>
          <p:nvPr>
            <p:ph type="sldNum" sz="quarter" idx="12"/>
          </p:nvPr>
        </p:nvSpPr>
        <p:spPr/>
        <p:txBody>
          <a:bodyPr/>
          <a:lstStyle/>
          <a:p>
            <a:fld id="{1E47FE53-EBF0-4DA7-9D9D-CC1C3A20F3CB}" type="slidenum">
              <a:rPr lang="en-US" sz="2400" smtClean="0"/>
              <a:t>24</a:t>
            </a:fld>
            <a:endParaRPr lang="en-US" sz="2400" dirty="0"/>
          </a:p>
        </p:txBody>
      </p:sp>
    </p:spTree>
    <p:extLst>
      <p:ext uri="{BB962C8B-B14F-4D97-AF65-F5344CB8AC3E}">
        <p14:creationId xmlns:p14="http://schemas.microsoft.com/office/powerpoint/2010/main" val="4253143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0510E-9FEE-4DDF-F4E9-315DB29F7E61}"/>
              </a:ext>
            </a:extLst>
          </p:cNvPr>
          <p:cNvSpPr>
            <a:spLocks noGrp="1"/>
          </p:cNvSpPr>
          <p:nvPr>
            <p:ph type="title"/>
          </p:nvPr>
        </p:nvSpPr>
        <p:spPr/>
        <p:txBody>
          <a:bodyPr/>
          <a:lstStyle/>
          <a:p>
            <a:r>
              <a:rPr lang="en-US" dirty="0">
                <a:solidFill>
                  <a:schemeClr val="tx1"/>
                </a:solidFill>
              </a:rPr>
              <a:t>LEA Extension Application (1)</a:t>
            </a:r>
          </a:p>
        </p:txBody>
      </p:sp>
      <p:sp>
        <p:nvSpPr>
          <p:cNvPr id="3" name="Content Placeholder 2">
            <a:extLst>
              <a:ext uri="{FF2B5EF4-FFF2-40B4-BE49-F238E27FC236}">
                <a16:creationId xmlns:a16="http://schemas.microsoft.com/office/drawing/2014/main" id="{A07189BD-D6C9-0EF2-5C3C-E910A7149A9B}"/>
              </a:ext>
            </a:extLst>
          </p:cNvPr>
          <p:cNvSpPr>
            <a:spLocks noGrp="1"/>
          </p:cNvSpPr>
          <p:nvPr>
            <p:ph idx="1"/>
          </p:nvPr>
        </p:nvSpPr>
        <p:spPr/>
        <p:txBody>
          <a:bodyPr>
            <a:normAutofit/>
          </a:bodyPr>
          <a:lstStyle/>
          <a:p>
            <a:pPr marL="234950" indent="-234950"/>
            <a:r>
              <a:rPr lang="en-US" sz="3000" dirty="0">
                <a:solidFill>
                  <a:schemeClr val="tx1"/>
                </a:solidFill>
              </a:rPr>
              <a:t>The Liquidation Extension Application is in a fillable </a:t>
            </a:r>
            <a:r>
              <a:rPr lang="en-US" sz="3000" b="0" i="0" dirty="0">
                <a:solidFill>
                  <a:schemeClr val="tx1"/>
                </a:solidFill>
                <a:effectLst/>
                <a:highlight>
                  <a:srgbClr val="FFFFFF"/>
                </a:highlight>
              </a:rPr>
              <a:t>Portable Document Format (</a:t>
            </a:r>
            <a:r>
              <a:rPr lang="en-US" sz="3000" dirty="0">
                <a:solidFill>
                  <a:schemeClr val="tx1"/>
                </a:solidFill>
              </a:rPr>
              <a:t>PDF) format and has two parts:</a:t>
            </a:r>
          </a:p>
          <a:p>
            <a:pPr marL="457200" lvl="1" indent="-234950">
              <a:spcBef>
                <a:spcPts val="1200"/>
              </a:spcBef>
              <a:spcAft>
                <a:spcPts val="200"/>
              </a:spcAft>
            </a:pPr>
            <a:r>
              <a:rPr lang="en-US" sz="3000" dirty="0">
                <a:solidFill>
                  <a:schemeClr val="tx1"/>
                </a:solidFill>
              </a:rPr>
              <a:t>Part I is the actual application</a:t>
            </a:r>
          </a:p>
          <a:p>
            <a:pPr marL="457200" lvl="1" indent="-234950">
              <a:spcBef>
                <a:spcPts val="1200"/>
              </a:spcBef>
              <a:spcAft>
                <a:spcPts val="200"/>
              </a:spcAft>
            </a:pPr>
            <a:r>
              <a:rPr lang="en-US" sz="3000" dirty="0">
                <a:solidFill>
                  <a:schemeClr val="tx1"/>
                </a:solidFill>
              </a:rPr>
              <a:t>Part II is the Assurances</a:t>
            </a:r>
          </a:p>
        </p:txBody>
      </p:sp>
      <p:sp>
        <p:nvSpPr>
          <p:cNvPr id="4" name="Slide Number Placeholder 3">
            <a:extLst>
              <a:ext uri="{FF2B5EF4-FFF2-40B4-BE49-F238E27FC236}">
                <a16:creationId xmlns:a16="http://schemas.microsoft.com/office/drawing/2014/main" id="{1808D58C-B3D1-9B69-12FC-DC0235BA56CC}"/>
              </a:ext>
            </a:extLst>
          </p:cNvPr>
          <p:cNvSpPr>
            <a:spLocks noGrp="1"/>
          </p:cNvSpPr>
          <p:nvPr>
            <p:ph type="sldNum" sz="quarter" idx="12"/>
          </p:nvPr>
        </p:nvSpPr>
        <p:spPr/>
        <p:txBody>
          <a:bodyPr/>
          <a:lstStyle/>
          <a:p>
            <a:fld id="{1E47FE53-EBF0-4DA7-9D9D-CC1C3A20F3CB}" type="slidenum">
              <a:rPr lang="en-US" sz="2400" smtClean="0"/>
              <a:t>25</a:t>
            </a:fld>
            <a:endParaRPr lang="en-US" sz="2400" dirty="0"/>
          </a:p>
        </p:txBody>
      </p:sp>
    </p:spTree>
    <p:extLst>
      <p:ext uri="{BB962C8B-B14F-4D97-AF65-F5344CB8AC3E}">
        <p14:creationId xmlns:p14="http://schemas.microsoft.com/office/powerpoint/2010/main" val="2963154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(2)</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lnSpcReduction="10000"/>
          </a:bodyPr>
          <a:lstStyle/>
          <a:p>
            <a:pPr marL="0" indent="0">
              <a:buNone/>
            </a:pPr>
            <a:r>
              <a:rPr lang="en-US" sz="3000" dirty="0">
                <a:solidFill>
                  <a:schemeClr val="tx1"/>
                </a:solidFill>
              </a:rPr>
              <a:t>The Liquidation Extension Application (Part I) will require the following information:</a:t>
            </a:r>
          </a:p>
          <a:p>
            <a:pPr marL="228600" indent="-228600"/>
            <a:r>
              <a:rPr lang="en-US" sz="3000" dirty="0">
                <a:solidFill>
                  <a:schemeClr val="tx1"/>
                </a:solidFill>
              </a:rPr>
              <a:t>LEA Name</a:t>
            </a:r>
          </a:p>
          <a:p>
            <a:pPr marL="228600" indent="-228600"/>
            <a:r>
              <a:rPr lang="en-US" sz="3000" dirty="0">
                <a:solidFill>
                  <a:schemeClr val="tx1"/>
                </a:solidFill>
              </a:rPr>
              <a:t>LEA County District School (CDS) Code</a:t>
            </a:r>
          </a:p>
          <a:p>
            <a:pPr marL="228600" indent="-228600"/>
            <a:r>
              <a:rPr lang="en-US" sz="3000" dirty="0">
                <a:solidFill>
                  <a:schemeClr val="tx1"/>
                </a:solidFill>
              </a:rPr>
              <a:t>Primary Contact</a:t>
            </a:r>
          </a:p>
          <a:p>
            <a:pPr marL="457200" lvl="1" indent="-228600">
              <a:spcBef>
                <a:spcPts val="1200"/>
              </a:spcBef>
              <a:spcAft>
                <a:spcPts val="200"/>
              </a:spcAft>
            </a:pPr>
            <a:r>
              <a:rPr lang="en-US" sz="3000" dirty="0">
                <a:solidFill>
                  <a:schemeClr val="tx1"/>
                </a:solidFill>
              </a:rPr>
              <a:t>Name</a:t>
            </a:r>
          </a:p>
          <a:p>
            <a:pPr marL="457200" lvl="1" indent="-228600">
              <a:spcBef>
                <a:spcPts val="1200"/>
              </a:spcBef>
              <a:spcAft>
                <a:spcPts val="200"/>
              </a:spcAft>
            </a:pPr>
            <a:r>
              <a:rPr lang="en-US" sz="3000" dirty="0">
                <a:solidFill>
                  <a:schemeClr val="tx1"/>
                </a:solidFill>
              </a:rPr>
              <a:t>Title</a:t>
            </a:r>
          </a:p>
          <a:p>
            <a:pPr marL="457200" lvl="1" indent="-228600">
              <a:spcBef>
                <a:spcPts val="1200"/>
              </a:spcBef>
              <a:spcAft>
                <a:spcPts val="200"/>
              </a:spcAft>
            </a:pPr>
            <a:r>
              <a:rPr lang="en-US" sz="3000" dirty="0">
                <a:solidFill>
                  <a:schemeClr val="tx1"/>
                </a:solidFill>
              </a:rPr>
              <a:t>Email</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26</a:t>
            </a:fld>
            <a:endParaRPr lang="en-US" sz="2400" dirty="0"/>
          </a:p>
        </p:txBody>
      </p:sp>
    </p:spTree>
    <p:extLst>
      <p:ext uri="{BB962C8B-B14F-4D97-AF65-F5344CB8AC3E}">
        <p14:creationId xmlns:p14="http://schemas.microsoft.com/office/powerpoint/2010/main" val="661311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(3)</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8600" indent="-228600"/>
            <a:r>
              <a:rPr lang="en-US" sz="3000" dirty="0">
                <a:solidFill>
                  <a:schemeClr val="tx1"/>
                </a:solidFill>
              </a:rPr>
              <a:t>Extension for Funding Stream:</a:t>
            </a:r>
          </a:p>
          <a:p>
            <a:pPr marL="436435" lvl="1" indent="-228600">
              <a:spcBef>
                <a:spcPts val="1200"/>
              </a:spcBef>
              <a:spcAft>
                <a:spcPts val="200"/>
              </a:spcAft>
            </a:pPr>
            <a:r>
              <a:rPr lang="en-US" sz="3000" dirty="0">
                <a:solidFill>
                  <a:schemeClr val="tx1"/>
                </a:solidFill>
              </a:rPr>
              <a:t>ARP-HCY I</a:t>
            </a:r>
          </a:p>
          <a:p>
            <a:pPr marL="436435" lvl="1" indent="-228600">
              <a:spcBef>
                <a:spcPts val="1200"/>
              </a:spcBef>
              <a:spcAft>
                <a:spcPts val="200"/>
              </a:spcAft>
            </a:pPr>
            <a:r>
              <a:rPr lang="en-US" sz="3000" dirty="0">
                <a:solidFill>
                  <a:schemeClr val="tx1"/>
                </a:solidFill>
              </a:rPr>
              <a:t>ARP-HCY II</a:t>
            </a:r>
          </a:p>
          <a:p>
            <a:pPr marL="436435" lvl="1" indent="-228600">
              <a:spcBef>
                <a:spcPts val="1200"/>
              </a:spcBef>
              <a:spcAft>
                <a:spcPts val="200"/>
              </a:spcAft>
            </a:pPr>
            <a:r>
              <a:rPr lang="en-US" sz="3000" dirty="0">
                <a:solidFill>
                  <a:schemeClr val="tx1"/>
                </a:solidFill>
              </a:rPr>
              <a:t>HETAC</a:t>
            </a:r>
          </a:p>
          <a:p>
            <a:pPr marL="436435" lvl="1" indent="-228600">
              <a:spcBef>
                <a:spcPts val="1200"/>
              </a:spcBef>
              <a:spcAft>
                <a:spcPts val="200"/>
              </a:spcAft>
            </a:pPr>
            <a:r>
              <a:rPr lang="en-US" sz="3000" dirty="0">
                <a:solidFill>
                  <a:schemeClr val="tx1"/>
                </a:solidFill>
              </a:rPr>
              <a:t>HIP</a:t>
            </a:r>
          </a:p>
          <a:p>
            <a:pPr marL="685800" lvl="2" indent="-228600">
              <a:spcBef>
                <a:spcPts val="1200"/>
              </a:spcBef>
              <a:spcAft>
                <a:spcPts val="200"/>
              </a:spcAft>
              <a:buFont typeface="Arial" panose="020B0604020202020204" pitchFamily="34" charset="0"/>
              <a:buChar char="•"/>
            </a:pPr>
            <a:r>
              <a:rPr lang="en-US" sz="3000" dirty="0">
                <a:solidFill>
                  <a:schemeClr val="tx1"/>
                </a:solidFill>
              </a:rPr>
              <a:t>LEAs will need to complete an application for each program, as necessary</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27</a:t>
            </a:fld>
            <a:endParaRPr lang="en-US" sz="2400" dirty="0"/>
          </a:p>
        </p:txBody>
      </p:sp>
    </p:spTree>
    <p:extLst>
      <p:ext uri="{BB962C8B-B14F-4D97-AF65-F5344CB8AC3E}">
        <p14:creationId xmlns:p14="http://schemas.microsoft.com/office/powerpoint/2010/main" val="3881045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(4)</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8600" indent="-228600"/>
            <a:r>
              <a:rPr lang="en-US" sz="3000" dirty="0">
                <a:solidFill>
                  <a:schemeClr val="tx1"/>
                </a:solidFill>
              </a:rPr>
              <a:t>Total ARP-HCY Allocation</a:t>
            </a:r>
          </a:p>
          <a:p>
            <a:pPr marL="228600" indent="-228600"/>
            <a:r>
              <a:rPr lang="en-US" sz="3000" u="none" strike="noStrike" dirty="0">
                <a:solidFill>
                  <a:schemeClr val="tx1"/>
                </a:solidFill>
                <a:effectLst/>
              </a:rPr>
              <a:t>Amount Obligated as of September 30, 2024</a:t>
            </a:r>
            <a:endParaRPr lang="en-US" sz="3000" i="1" u="none" strike="noStrike" dirty="0">
              <a:solidFill>
                <a:schemeClr val="tx1"/>
              </a:solidFill>
              <a:effectLst/>
            </a:endParaRPr>
          </a:p>
          <a:p>
            <a:pPr marL="436435" lvl="1" indent="-228600">
              <a:spcBef>
                <a:spcPts val="1200"/>
              </a:spcBef>
              <a:spcAft>
                <a:spcPts val="200"/>
              </a:spcAft>
            </a:pPr>
            <a:r>
              <a:rPr lang="en-US" sz="3000" dirty="0">
                <a:solidFill>
                  <a:schemeClr val="tx1"/>
                </a:solidFill>
              </a:rPr>
              <a:t>This should reflect encumbered/obligated costs that have not yet become expenditures.</a:t>
            </a:r>
          </a:p>
          <a:p>
            <a:pPr marL="228600" indent="-228600"/>
            <a:r>
              <a:rPr lang="en-US" sz="3000" u="none" strike="noStrike" dirty="0">
                <a:solidFill>
                  <a:schemeClr val="tx1"/>
                </a:solidFill>
                <a:effectLst/>
              </a:rPr>
              <a:t>Amount Liquidation as of September 30, 2024</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28</a:t>
            </a:fld>
            <a:endParaRPr lang="en-US" sz="2400" dirty="0"/>
          </a:p>
        </p:txBody>
      </p:sp>
    </p:spTree>
    <p:extLst>
      <p:ext uri="{BB962C8B-B14F-4D97-AF65-F5344CB8AC3E}">
        <p14:creationId xmlns:p14="http://schemas.microsoft.com/office/powerpoint/2010/main" val="3427642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(5)</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5425" indent="-225425"/>
            <a:r>
              <a:rPr lang="en-US" sz="3000" i="0" u="none" strike="noStrike" dirty="0">
                <a:solidFill>
                  <a:schemeClr val="tx1"/>
                </a:solidFill>
                <a:effectLst/>
              </a:rPr>
              <a:t>Amount of Obligated Funds Needing an Extension</a:t>
            </a:r>
            <a:r>
              <a:rPr lang="en-US" sz="3000" dirty="0">
                <a:solidFill>
                  <a:schemeClr val="tx1"/>
                </a:solidFill>
              </a:rPr>
              <a:t> </a:t>
            </a:r>
          </a:p>
          <a:p>
            <a:pPr marL="461963" lvl="1" indent="-236538">
              <a:spcBef>
                <a:spcPts val="1200"/>
              </a:spcBef>
              <a:spcAft>
                <a:spcPts val="200"/>
              </a:spcAft>
            </a:pPr>
            <a:r>
              <a:rPr lang="en-US" sz="3000" dirty="0">
                <a:solidFill>
                  <a:schemeClr val="tx1"/>
                </a:solidFill>
              </a:rPr>
              <a:t>This is the amount that will not be liquidated within the standard 120-day liquidation timeline and should reflect encumbered costs that are not expected to be liquidated by January 28, 2025.</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29</a:t>
            </a:fld>
            <a:endParaRPr lang="en-US" sz="2400" dirty="0"/>
          </a:p>
        </p:txBody>
      </p:sp>
    </p:spTree>
    <p:extLst>
      <p:ext uri="{BB962C8B-B14F-4D97-AF65-F5344CB8AC3E}">
        <p14:creationId xmlns:p14="http://schemas.microsoft.com/office/powerpoint/2010/main" val="402729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BC15-30CE-7AA6-8515-D286A7000A42}"/>
              </a:ext>
            </a:extLst>
          </p:cNvPr>
          <p:cNvSpPr>
            <a:spLocks noGrp="1"/>
          </p:cNvSpPr>
          <p:nvPr>
            <p:ph type="title"/>
          </p:nvPr>
        </p:nvSpPr>
        <p:spPr>
          <a:xfrm>
            <a:off x="282633" y="374072"/>
            <a:ext cx="3507971" cy="3495401"/>
          </a:xfrm>
        </p:spPr>
        <p:txBody>
          <a:bodyPr anchor="ctr">
            <a:normAutofit/>
          </a:bodyPr>
          <a:lstStyle/>
          <a:p>
            <a:pPr algn="ctr"/>
            <a:r>
              <a:rPr lang="en-US" sz="4800" dirty="0"/>
              <a:t>The Homeless Education Fiscal Team</a:t>
            </a:r>
          </a:p>
        </p:txBody>
      </p:sp>
      <p:sp>
        <p:nvSpPr>
          <p:cNvPr id="3" name="Content Placeholder 2">
            <a:extLst>
              <a:ext uri="{FF2B5EF4-FFF2-40B4-BE49-F238E27FC236}">
                <a16:creationId xmlns:a16="http://schemas.microsoft.com/office/drawing/2014/main" id="{58392F67-B2CC-5993-DD26-C0A28FECDD23}"/>
              </a:ext>
            </a:extLst>
          </p:cNvPr>
          <p:cNvSpPr>
            <a:spLocks noGrp="1"/>
          </p:cNvSpPr>
          <p:nvPr>
            <p:ph idx="1"/>
          </p:nvPr>
        </p:nvSpPr>
        <p:spPr>
          <a:xfrm>
            <a:off x="4272741" y="234176"/>
            <a:ext cx="7631083" cy="6082180"/>
          </a:xfrm>
        </p:spPr>
        <p:txBody>
          <a:bodyPr/>
          <a:lstStyle/>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Elena Fong, Staff Service Manager I, Grant Administration and Programs Office: </a:t>
            </a:r>
            <a:r>
              <a:rPr lang="en-US" sz="3000" cap="none" dirty="0">
                <a:cs typeface="Arial" panose="020B0604020202020204" pitchFamily="34" charset="0"/>
                <a:hlinkClick r:id="rId2"/>
              </a:rPr>
              <a:t>EFong@cde.ca.gov</a:t>
            </a:r>
            <a:endParaRPr lang="en-US" sz="3000" cap="none" dirty="0">
              <a:cs typeface="Arial" panose="020B0604020202020204" pitchFamily="34" charset="0"/>
            </a:endParaRPr>
          </a:p>
          <a:p>
            <a:pPr marL="234950" lvl="1" indent="-234950">
              <a:spcBef>
                <a:spcPts val="1200"/>
              </a:spcBef>
              <a:spcAft>
                <a:spcPts val="200"/>
              </a:spcAft>
              <a:buFont typeface="Arial" panose="020B0604020202020204" pitchFamily="34" charset="0"/>
              <a:buChar char="•"/>
            </a:pPr>
            <a:r>
              <a:rPr lang="en-US" sz="3000" dirty="0">
                <a:solidFill>
                  <a:schemeClr val="tx1"/>
                </a:solidFill>
                <a:cs typeface="Arial" panose="020B0604020202020204" pitchFamily="34" charset="0"/>
              </a:rPr>
              <a:t>Cindy Rodriguez, </a:t>
            </a:r>
            <a:r>
              <a:rPr lang="en-US" sz="3000" cap="none" dirty="0">
                <a:solidFill>
                  <a:schemeClr val="tx1"/>
                </a:solidFill>
                <a:cs typeface="Arial" panose="020B0604020202020204" pitchFamily="34" charset="0"/>
              </a:rPr>
              <a:t>Associate Governmental Program Analyst (AGPA)</a:t>
            </a:r>
            <a:r>
              <a:rPr lang="en-US" sz="3000" dirty="0">
                <a:solidFill>
                  <a:schemeClr val="tx1"/>
                </a:solidFill>
                <a:cs typeface="Arial" panose="020B0604020202020204" pitchFamily="34" charset="0"/>
              </a:rPr>
              <a:t>: </a:t>
            </a:r>
            <a:r>
              <a:rPr lang="en-US" sz="3000" dirty="0">
                <a:cs typeface="Arial" panose="020B0604020202020204" pitchFamily="34" charset="0"/>
                <a:hlinkClick r:id="rId3"/>
              </a:rPr>
              <a:t>CiRodriguez@cde.ca.gov</a:t>
            </a:r>
            <a:r>
              <a:rPr lang="en-US" sz="3000" dirty="0">
                <a:cs typeface="Arial" panose="020B0604020202020204" pitchFamily="34" charset="0"/>
              </a:rPr>
              <a:t> </a:t>
            </a:r>
          </a:p>
          <a:p>
            <a:pPr marL="234950" lvl="1" indent="-234950">
              <a:spcBef>
                <a:spcPts val="1200"/>
              </a:spcBef>
              <a:spcAft>
                <a:spcPts val="200"/>
              </a:spcAft>
              <a:buFont typeface="Arial" panose="020B0604020202020204" pitchFamily="34" charset="0"/>
              <a:buChar char="•"/>
            </a:pPr>
            <a:r>
              <a:rPr lang="en-US" sz="3000" cap="none" dirty="0">
                <a:solidFill>
                  <a:schemeClr val="tx1"/>
                </a:solidFill>
                <a:cs typeface="Arial" panose="020B0604020202020204" pitchFamily="34" charset="0"/>
              </a:rPr>
              <a:t>Jennifer Thao, AGPA: </a:t>
            </a:r>
            <a:r>
              <a:rPr lang="en-US" sz="3000" cap="none" dirty="0">
                <a:cs typeface="Arial" panose="020B0604020202020204" pitchFamily="34" charset="0"/>
                <a:hlinkClick r:id="rId4"/>
              </a:rPr>
              <a:t>JThao@cde.ca.gov</a:t>
            </a:r>
            <a:endParaRPr lang="en-US" sz="3000" cap="none" dirty="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99DE1CC0-32C8-C659-4681-BF6305F32A8C}"/>
              </a:ext>
            </a:extLst>
          </p:cNvPr>
          <p:cNvSpPr>
            <a:spLocks noGrp="1"/>
          </p:cNvSpPr>
          <p:nvPr>
            <p:ph type="sldNum" sz="quarter" idx="12"/>
          </p:nvPr>
        </p:nvSpPr>
        <p:spPr/>
        <p:txBody>
          <a:bodyPr/>
          <a:lstStyle/>
          <a:p>
            <a:fld id="{1E47FE53-EBF0-4DA7-9D9D-CC1C3A20F3CB}" type="slidenum">
              <a:rPr lang="en-US" sz="2400" smtClean="0"/>
              <a:t>3</a:t>
            </a:fld>
            <a:endParaRPr lang="en-US" sz="2400" dirty="0"/>
          </a:p>
        </p:txBody>
      </p:sp>
    </p:spTree>
    <p:extLst>
      <p:ext uri="{BB962C8B-B14F-4D97-AF65-F5344CB8AC3E}">
        <p14:creationId xmlns:p14="http://schemas.microsoft.com/office/powerpoint/2010/main" val="2879966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(6)</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5425" indent="-225425">
              <a:lnSpc>
                <a:spcPct val="100000"/>
              </a:lnSpc>
            </a:pPr>
            <a:r>
              <a:rPr lang="en-US" sz="3000" i="0" u="none" strike="noStrike" dirty="0">
                <a:solidFill>
                  <a:schemeClr val="tx1"/>
                </a:solidFill>
                <a:effectLst/>
              </a:rPr>
              <a:t>Use of Funds</a:t>
            </a:r>
          </a:p>
          <a:p>
            <a:pPr marL="433260" lvl="1" indent="-225425">
              <a:lnSpc>
                <a:spcPct val="100000"/>
              </a:lnSpc>
              <a:spcBef>
                <a:spcPts val="1200"/>
              </a:spcBef>
              <a:spcAft>
                <a:spcPts val="200"/>
              </a:spcAft>
            </a:pPr>
            <a:r>
              <a:rPr lang="en-US" sz="3000" b="0" u="none" strike="noStrike" dirty="0">
                <a:solidFill>
                  <a:schemeClr val="tx1"/>
                </a:solidFill>
                <a:effectLst/>
              </a:rPr>
              <a:t>Examples might include instructional or student support services contract(s), delayed materials/supplies, or for other allowable uses. </a:t>
            </a:r>
            <a:endParaRPr lang="en-US" sz="3000" dirty="0">
              <a:solidFill>
                <a:schemeClr val="tx1"/>
              </a:solidFill>
            </a:endParaRPr>
          </a:p>
          <a:p>
            <a:pPr marL="433260" lvl="1" indent="-225425">
              <a:lnSpc>
                <a:spcPct val="100000"/>
              </a:lnSpc>
              <a:spcBef>
                <a:spcPts val="1200"/>
              </a:spcBef>
              <a:spcAft>
                <a:spcPts val="200"/>
              </a:spcAft>
            </a:pPr>
            <a:r>
              <a:rPr lang="en-US" sz="3000" b="0" u="none" strike="noStrike" dirty="0">
                <a:solidFill>
                  <a:schemeClr val="tx1"/>
                </a:solidFill>
                <a:effectLst/>
              </a:rPr>
              <a:t>All funds included in the request for extension must be properly obligated by September 30, 2024, and for allowable uses.</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30</a:t>
            </a:fld>
            <a:endParaRPr lang="en-US" sz="2400" dirty="0"/>
          </a:p>
        </p:txBody>
      </p:sp>
    </p:spTree>
    <p:extLst>
      <p:ext uri="{BB962C8B-B14F-4D97-AF65-F5344CB8AC3E}">
        <p14:creationId xmlns:p14="http://schemas.microsoft.com/office/powerpoint/2010/main" val="1044871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(7)</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5425" indent="-225425"/>
            <a:r>
              <a:rPr lang="en-US" sz="3000" i="0" u="none" strike="noStrike" dirty="0">
                <a:solidFill>
                  <a:schemeClr val="tx1"/>
                </a:solidFill>
                <a:effectLst/>
              </a:rPr>
              <a:t>Justification</a:t>
            </a:r>
          </a:p>
          <a:p>
            <a:pPr marL="433260" lvl="1" indent="-225425">
              <a:spcBef>
                <a:spcPts val="1200"/>
              </a:spcBef>
              <a:spcAft>
                <a:spcPts val="200"/>
              </a:spcAft>
            </a:pPr>
            <a:r>
              <a:rPr lang="en-US" sz="3000" b="0" u="none" strike="noStrike" dirty="0">
                <a:solidFill>
                  <a:schemeClr val="tx1"/>
                </a:solidFill>
                <a:effectLst/>
              </a:rPr>
              <a:t>Provide explanation for funds that may not be liquidated by the end of the regulatory liquidation period which is January 28, 2025.</a:t>
            </a:r>
          </a:p>
          <a:p>
            <a:pPr marL="433260" lvl="1" indent="-225425">
              <a:spcBef>
                <a:spcPts val="1200"/>
              </a:spcBef>
              <a:spcAft>
                <a:spcPts val="200"/>
              </a:spcAft>
            </a:pPr>
            <a:r>
              <a:rPr lang="en-US" sz="3000" b="0" u="none" strike="noStrike" dirty="0">
                <a:solidFill>
                  <a:schemeClr val="tx1"/>
                </a:solidFill>
                <a:effectLst/>
              </a:rPr>
              <a:t>This should be based on the uses of funds and how the LEA will continue to support the expedited liquidation of funds to ensure that funds are leveraged, based on an analysis of data, to maximize investments made to address academic recovery.</a:t>
            </a: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31</a:t>
            </a:fld>
            <a:endParaRPr lang="en-US" sz="2400" dirty="0"/>
          </a:p>
        </p:txBody>
      </p:sp>
    </p:spTree>
    <p:extLst>
      <p:ext uri="{BB962C8B-B14F-4D97-AF65-F5344CB8AC3E}">
        <p14:creationId xmlns:p14="http://schemas.microsoft.com/office/powerpoint/2010/main" val="3479488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(8)</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5425" indent="-225425"/>
            <a:r>
              <a:rPr lang="en-US" sz="3000" i="0" u="none" strike="noStrike" dirty="0">
                <a:solidFill>
                  <a:schemeClr val="tx1"/>
                </a:solidFill>
                <a:effectLst/>
              </a:rPr>
              <a:t>Justification</a:t>
            </a:r>
          </a:p>
          <a:p>
            <a:pPr marL="433260" lvl="1" indent="-225425">
              <a:spcBef>
                <a:spcPts val="1200"/>
              </a:spcBef>
              <a:spcAft>
                <a:spcPts val="200"/>
              </a:spcAft>
            </a:pPr>
            <a:r>
              <a:rPr lang="en-US" sz="3000" b="0" u="none" strike="noStrike" dirty="0">
                <a:solidFill>
                  <a:schemeClr val="tx1"/>
                </a:solidFill>
                <a:effectLst/>
              </a:rPr>
              <a:t>Needing more time to expend funds is not an adequate reason or justification for a liquidation extension.</a:t>
            </a:r>
          </a:p>
          <a:p>
            <a:pPr marL="433260" lvl="1" indent="-225425">
              <a:spcBef>
                <a:spcPts val="1200"/>
              </a:spcBef>
              <a:spcAft>
                <a:spcPts val="200"/>
              </a:spcAft>
            </a:pPr>
            <a:r>
              <a:rPr lang="en-US" sz="3000" dirty="0">
                <a:solidFill>
                  <a:schemeClr val="tx1"/>
                </a:solidFill>
              </a:rPr>
              <a:t>Justifications </a:t>
            </a:r>
            <a:r>
              <a:rPr lang="en-US" sz="3000" b="0" u="none" strike="noStrike" dirty="0">
                <a:solidFill>
                  <a:schemeClr val="tx1"/>
                </a:solidFill>
                <a:effectLst/>
              </a:rPr>
              <a:t>might include delays related to supply or labor shortages, contract timelines, staff turnover, etc.</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32</a:t>
            </a:fld>
            <a:endParaRPr lang="en-US" sz="2400" dirty="0"/>
          </a:p>
        </p:txBody>
      </p:sp>
    </p:spTree>
    <p:extLst>
      <p:ext uri="{BB962C8B-B14F-4D97-AF65-F5344CB8AC3E}">
        <p14:creationId xmlns:p14="http://schemas.microsoft.com/office/powerpoint/2010/main" val="210751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DF98F-F62D-A75B-EE8E-E4429DD5424C}"/>
              </a:ext>
            </a:extLst>
          </p:cNvPr>
          <p:cNvSpPr>
            <a:spLocks noGrp="1"/>
          </p:cNvSpPr>
          <p:nvPr>
            <p:ph type="title"/>
          </p:nvPr>
        </p:nvSpPr>
        <p:spPr/>
        <p:txBody>
          <a:bodyPr/>
          <a:lstStyle/>
          <a:p>
            <a:r>
              <a:rPr lang="en-US" dirty="0">
                <a:solidFill>
                  <a:schemeClr val="tx1"/>
                </a:solidFill>
              </a:rPr>
              <a:t>LEA Extension Application (9)</a:t>
            </a:r>
          </a:p>
        </p:txBody>
      </p:sp>
      <p:sp>
        <p:nvSpPr>
          <p:cNvPr id="3" name="Content Placeholder 2">
            <a:extLst>
              <a:ext uri="{FF2B5EF4-FFF2-40B4-BE49-F238E27FC236}">
                <a16:creationId xmlns:a16="http://schemas.microsoft.com/office/drawing/2014/main" id="{2BF5135D-CA05-F13D-F447-38DF017730CC}"/>
              </a:ext>
            </a:extLst>
          </p:cNvPr>
          <p:cNvSpPr>
            <a:spLocks noGrp="1"/>
          </p:cNvSpPr>
          <p:nvPr>
            <p:ph idx="1"/>
          </p:nvPr>
        </p:nvSpPr>
        <p:spPr/>
        <p:txBody>
          <a:bodyPr>
            <a:normAutofit/>
          </a:bodyPr>
          <a:lstStyle/>
          <a:p>
            <a:pPr marL="225425" indent="-225425"/>
            <a:r>
              <a:rPr lang="en-US" sz="3000" i="0" u="none" strike="noStrike" dirty="0">
                <a:solidFill>
                  <a:schemeClr val="tx1"/>
                </a:solidFill>
                <a:effectLst/>
              </a:rPr>
              <a:t>Optional: Other Subgrantee-Specific Data Notes</a:t>
            </a:r>
            <a:endParaRPr lang="en-US" sz="3000" dirty="0">
              <a:solidFill>
                <a:schemeClr val="tx1"/>
              </a:solidFill>
            </a:endParaRPr>
          </a:p>
          <a:p>
            <a:pPr marL="433260" lvl="1" indent="-225425">
              <a:spcBef>
                <a:spcPts val="1200"/>
              </a:spcBef>
              <a:spcAft>
                <a:spcPts val="200"/>
              </a:spcAft>
            </a:pPr>
            <a:r>
              <a:rPr lang="en-US" sz="3000" b="0" u="none" strike="noStrike" dirty="0">
                <a:solidFill>
                  <a:schemeClr val="tx1"/>
                </a:solidFill>
                <a:effectLst/>
              </a:rPr>
              <a:t>This allows the LEA to add any additional information including regarding data outliers or other associated/applicable information. </a:t>
            </a:r>
            <a:endParaRPr lang="en-US" sz="3400" dirty="0">
              <a:solidFill>
                <a:schemeClr val="tx1"/>
              </a:solidFill>
            </a:endParaRPr>
          </a:p>
        </p:txBody>
      </p:sp>
      <p:sp>
        <p:nvSpPr>
          <p:cNvPr id="4" name="Slide Number Placeholder 3">
            <a:extLst>
              <a:ext uri="{FF2B5EF4-FFF2-40B4-BE49-F238E27FC236}">
                <a16:creationId xmlns:a16="http://schemas.microsoft.com/office/drawing/2014/main" id="{96F30651-D5C7-16F3-7B85-370B5763C9D9}"/>
              </a:ext>
            </a:extLst>
          </p:cNvPr>
          <p:cNvSpPr>
            <a:spLocks noGrp="1"/>
          </p:cNvSpPr>
          <p:nvPr>
            <p:ph type="sldNum" sz="quarter" idx="12"/>
          </p:nvPr>
        </p:nvSpPr>
        <p:spPr/>
        <p:txBody>
          <a:bodyPr/>
          <a:lstStyle/>
          <a:p>
            <a:fld id="{1E47FE53-EBF0-4DA7-9D9D-CC1C3A20F3CB}" type="slidenum">
              <a:rPr lang="en-US" sz="2400" smtClean="0"/>
              <a:t>33</a:t>
            </a:fld>
            <a:endParaRPr lang="en-US" sz="2400" dirty="0"/>
          </a:p>
        </p:txBody>
      </p:sp>
    </p:spTree>
    <p:extLst>
      <p:ext uri="{BB962C8B-B14F-4D97-AF65-F5344CB8AC3E}">
        <p14:creationId xmlns:p14="http://schemas.microsoft.com/office/powerpoint/2010/main" val="663936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FDBF9E-96B8-E180-865E-E5D0F2F7BBCA}"/>
              </a:ext>
            </a:extLst>
          </p:cNvPr>
          <p:cNvSpPr>
            <a:spLocks noGrp="1"/>
          </p:cNvSpPr>
          <p:nvPr>
            <p:ph type="title"/>
          </p:nvPr>
        </p:nvSpPr>
        <p:spPr/>
        <p:txBody>
          <a:bodyPr>
            <a:normAutofit/>
          </a:bodyPr>
          <a:lstStyle/>
          <a:p>
            <a:pPr algn="ctr"/>
            <a:r>
              <a:rPr lang="en-US" sz="3800" dirty="0"/>
              <a:t>Assurances</a:t>
            </a:r>
          </a:p>
        </p:txBody>
      </p:sp>
      <p:sp>
        <p:nvSpPr>
          <p:cNvPr id="6" name="Content Placeholder 5">
            <a:extLst>
              <a:ext uri="{FF2B5EF4-FFF2-40B4-BE49-F238E27FC236}">
                <a16:creationId xmlns:a16="http://schemas.microsoft.com/office/drawing/2014/main" id="{F69CC736-6CEC-A175-5C4C-488779B40301}"/>
              </a:ext>
            </a:extLst>
          </p:cNvPr>
          <p:cNvSpPr>
            <a:spLocks noGrp="1"/>
          </p:cNvSpPr>
          <p:nvPr>
            <p:ph idx="1"/>
          </p:nvPr>
        </p:nvSpPr>
        <p:spPr>
          <a:xfrm>
            <a:off x="4272741" y="154113"/>
            <a:ext cx="7727475" cy="6151092"/>
          </a:xfrm>
        </p:spPr>
        <p:txBody>
          <a:bodyPr>
            <a:normAutofit/>
          </a:bodyPr>
          <a:lstStyle/>
          <a:p>
            <a:pPr marL="0" lvl="1" indent="0">
              <a:spcBef>
                <a:spcPts val="1200"/>
              </a:spcBef>
              <a:spcAft>
                <a:spcPts val="200"/>
              </a:spcAft>
              <a:buNone/>
            </a:pPr>
            <a:r>
              <a:rPr lang="en-US" sz="3000" dirty="0">
                <a:solidFill>
                  <a:schemeClr val="tx1"/>
                </a:solidFill>
              </a:rPr>
              <a:t>The Liquidation Extension Application Assurances (Part II)</a:t>
            </a:r>
          </a:p>
          <a:p>
            <a:pPr marL="225425" lvl="1" indent="-225425">
              <a:spcBef>
                <a:spcPts val="1200"/>
              </a:spcBef>
              <a:spcAft>
                <a:spcPts val="200"/>
              </a:spcAft>
              <a:buFont typeface="Arial" panose="020B0604020202020204" pitchFamily="34" charset="0"/>
              <a:buChar char="•"/>
            </a:pPr>
            <a:r>
              <a:rPr lang="en-US" sz="3000" dirty="0">
                <a:solidFill>
                  <a:schemeClr val="tx1"/>
                </a:solidFill>
              </a:rPr>
              <a:t>The LEA must agree to all application assurances for the application to be accepted. </a:t>
            </a:r>
          </a:p>
          <a:p>
            <a:pPr marL="225425" lvl="1" indent="-225425">
              <a:spcBef>
                <a:spcPts val="1200"/>
              </a:spcBef>
              <a:spcAft>
                <a:spcPts val="200"/>
              </a:spcAft>
              <a:buFont typeface="Arial" panose="020B0604020202020204" pitchFamily="34" charset="0"/>
              <a:buChar char="•"/>
            </a:pPr>
            <a:r>
              <a:rPr lang="en-US" sz="3000" dirty="0">
                <a:solidFill>
                  <a:schemeClr val="tx1"/>
                </a:solidFill>
              </a:rPr>
              <a:t>Assurances are provided by selecting each check box and including the signature of the LEA’s superintendent or other representative with appropriate authority</a:t>
            </a:r>
            <a:r>
              <a:rPr lang="en-US" sz="3200" dirty="0">
                <a:solidFill>
                  <a:schemeClr val="tx1"/>
                </a:solidFill>
              </a:rPr>
              <a:t>.</a:t>
            </a:r>
          </a:p>
          <a:p>
            <a:pPr marL="225425" lvl="1" indent="-225425">
              <a:spcBef>
                <a:spcPts val="1200"/>
              </a:spcBef>
              <a:spcAft>
                <a:spcPts val="200"/>
              </a:spcAft>
              <a:buFont typeface="Arial" panose="020B0604020202020204" pitchFamily="34" charset="0"/>
              <a:buChar char="•"/>
            </a:pPr>
            <a:r>
              <a:rPr lang="en-US" sz="3200" dirty="0">
                <a:solidFill>
                  <a:schemeClr val="tx1"/>
                </a:solidFill>
              </a:rPr>
              <a:t>Assurances are part of the PDF Liquidation Extension Application</a:t>
            </a:r>
            <a:endParaRPr lang="en-US" sz="3000" dirty="0">
              <a:solidFill>
                <a:schemeClr val="tx1"/>
              </a:solidFill>
            </a:endParaRPr>
          </a:p>
        </p:txBody>
      </p:sp>
      <p:sp>
        <p:nvSpPr>
          <p:cNvPr id="4" name="Slide Number Placeholder 3">
            <a:extLst>
              <a:ext uri="{FF2B5EF4-FFF2-40B4-BE49-F238E27FC236}">
                <a16:creationId xmlns:a16="http://schemas.microsoft.com/office/drawing/2014/main" id="{1BEAE52B-DC40-8BA0-1EF1-D8484D182D12}"/>
              </a:ext>
            </a:extLst>
          </p:cNvPr>
          <p:cNvSpPr>
            <a:spLocks noGrp="1"/>
          </p:cNvSpPr>
          <p:nvPr>
            <p:ph type="sldNum" sz="quarter" idx="12"/>
          </p:nvPr>
        </p:nvSpPr>
        <p:spPr/>
        <p:txBody>
          <a:bodyPr/>
          <a:lstStyle/>
          <a:p>
            <a:fld id="{1E47FE53-EBF0-4DA7-9D9D-CC1C3A20F3CB}" type="slidenum">
              <a:rPr lang="en-US" sz="2400" smtClean="0"/>
              <a:t>34</a:t>
            </a:fld>
            <a:endParaRPr lang="en-US" sz="2400" dirty="0"/>
          </a:p>
        </p:txBody>
      </p:sp>
    </p:spTree>
    <p:extLst>
      <p:ext uri="{BB962C8B-B14F-4D97-AF65-F5344CB8AC3E}">
        <p14:creationId xmlns:p14="http://schemas.microsoft.com/office/powerpoint/2010/main" val="25829367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FDBF9E-96B8-E180-865E-E5D0F2F7BBCA}"/>
              </a:ext>
            </a:extLst>
          </p:cNvPr>
          <p:cNvSpPr>
            <a:spLocks noGrp="1"/>
          </p:cNvSpPr>
          <p:nvPr>
            <p:ph type="title"/>
          </p:nvPr>
        </p:nvSpPr>
        <p:spPr/>
        <p:txBody>
          <a:bodyPr>
            <a:normAutofit/>
          </a:bodyPr>
          <a:lstStyle/>
          <a:p>
            <a:pPr algn="ctr"/>
            <a:r>
              <a:rPr lang="en-US" sz="3800" dirty="0"/>
              <a:t>Required Supplemental Documentation (1)</a:t>
            </a:r>
          </a:p>
        </p:txBody>
      </p:sp>
      <p:sp>
        <p:nvSpPr>
          <p:cNvPr id="6" name="Content Placeholder 5">
            <a:extLst>
              <a:ext uri="{FF2B5EF4-FFF2-40B4-BE49-F238E27FC236}">
                <a16:creationId xmlns:a16="http://schemas.microsoft.com/office/drawing/2014/main" id="{F69CC736-6CEC-A175-5C4C-488779B40301}"/>
              </a:ext>
            </a:extLst>
          </p:cNvPr>
          <p:cNvSpPr>
            <a:spLocks noGrp="1"/>
          </p:cNvSpPr>
          <p:nvPr>
            <p:ph idx="1"/>
          </p:nvPr>
        </p:nvSpPr>
        <p:spPr>
          <a:xfrm>
            <a:off x="4272741" y="267127"/>
            <a:ext cx="7727475" cy="6038077"/>
          </a:xfrm>
        </p:spPr>
        <p:txBody>
          <a:bodyPr>
            <a:normAutofit/>
          </a:bodyPr>
          <a:lstStyle/>
          <a:p>
            <a:pPr marL="225425" lvl="1" indent="-225425">
              <a:spcBef>
                <a:spcPts val="1200"/>
              </a:spcBef>
              <a:spcAft>
                <a:spcPts val="200"/>
              </a:spcAft>
              <a:buFont typeface="Arial" panose="020B0604020202020204" pitchFamily="34" charset="0"/>
              <a:buChar char="•"/>
            </a:pPr>
            <a:r>
              <a:rPr lang="en-US" sz="3000" dirty="0">
                <a:solidFill>
                  <a:schemeClr val="tx1"/>
                </a:solidFill>
              </a:rPr>
              <a:t>LEAs must submit documentation that supports a timely obligation occurred.</a:t>
            </a:r>
          </a:p>
          <a:p>
            <a:pPr marL="461963" lvl="2" indent="-236538">
              <a:spcBef>
                <a:spcPts val="1200"/>
              </a:spcBef>
              <a:spcAft>
                <a:spcPts val="200"/>
              </a:spcAft>
            </a:pPr>
            <a:r>
              <a:rPr lang="en-US" sz="3000" dirty="0">
                <a:solidFill>
                  <a:schemeClr val="tx1"/>
                </a:solidFill>
              </a:rPr>
              <a:t>This may include purchase orders, contracts to demonstrate obligation, change orders, or others.</a:t>
            </a:r>
          </a:p>
          <a:p>
            <a:pPr marL="225425" lvl="1" indent="-225425">
              <a:spcBef>
                <a:spcPts val="1200"/>
              </a:spcBef>
              <a:spcAft>
                <a:spcPts val="200"/>
              </a:spcAft>
              <a:buFont typeface="Arial" panose="020B0604020202020204" pitchFamily="34" charset="0"/>
              <a:buChar char="•"/>
            </a:pPr>
            <a:r>
              <a:rPr lang="en-US" sz="3000" dirty="0">
                <a:solidFill>
                  <a:schemeClr val="tx1"/>
                </a:solidFill>
              </a:rPr>
              <a:t>LEAs must submit documentation that supports the exceptional delays that resulted in a need for this request.</a:t>
            </a:r>
          </a:p>
          <a:p>
            <a:pPr marL="461963" lvl="2" indent="-236538">
              <a:spcBef>
                <a:spcPts val="1200"/>
              </a:spcBef>
              <a:spcAft>
                <a:spcPts val="200"/>
              </a:spcAft>
            </a:pPr>
            <a:r>
              <a:rPr lang="en-US" sz="3000" dirty="0">
                <a:solidFill>
                  <a:schemeClr val="tx1"/>
                </a:solidFill>
              </a:rPr>
              <a:t>This may include communications from vendors regarding delays, revised shipping information, or others.</a:t>
            </a:r>
          </a:p>
        </p:txBody>
      </p:sp>
      <p:sp>
        <p:nvSpPr>
          <p:cNvPr id="4" name="Slide Number Placeholder 3">
            <a:extLst>
              <a:ext uri="{FF2B5EF4-FFF2-40B4-BE49-F238E27FC236}">
                <a16:creationId xmlns:a16="http://schemas.microsoft.com/office/drawing/2014/main" id="{1BEAE52B-DC40-8BA0-1EF1-D8484D182D12}"/>
              </a:ext>
            </a:extLst>
          </p:cNvPr>
          <p:cNvSpPr>
            <a:spLocks noGrp="1"/>
          </p:cNvSpPr>
          <p:nvPr>
            <p:ph type="sldNum" sz="quarter" idx="12"/>
          </p:nvPr>
        </p:nvSpPr>
        <p:spPr/>
        <p:txBody>
          <a:bodyPr/>
          <a:lstStyle/>
          <a:p>
            <a:fld id="{1E47FE53-EBF0-4DA7-9D9D-CC1C3A20F3CB}" type="slidenum">
              <a:rPr lang="en-US" sz="2400" smtClean="0"/>
              <a:t>35</a:t>
            </a:fld>
            <a:endParaRPr lang="en-US" sz="2400" dirty="0"/>
          </a:p>
        </p:txBody>
      </p:sp>
    </p:spTree>
    <p:extLst>
      <p:ext uri="{BB962C8B-B14F-4D97-AF65-F5344CB8AC3E}">
        <p14:creationId xmlns:p14="http://schemas.microsoft.com/office/powerpoint/2010/main" val="3212583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FDBF9E-96B8-E180-865E-E5D0F2F7BBCA}"/>
              </a:ext>
            </a:extLst>
          </p:cNvPr>
          <p:cNvSpPr>
            <a:spLocks noGrp="1"/>
          </p:cNvSpPr>
          <p:nvPr>
            <p:ph type="title"/>
          </p:nvPr>
        </p:nvSpPr>
        <p:spPr/>
        <p:txBody>
          <a:bodyPr>
            <a:normAutofit/>
          </a:bodyPr>
          <a:lstStyle/>
          <a:p>
            <a:pPr algn="ctr"/>
            <a:r>
              <a:rPr lang="en-US" sz="3800" dirty="0"/>
              <a:t>Required Supplemental Documentation (2)</a:t>
            </a:r>
          </a:p>
        </p:txBody>
      </p:sp>
      <p:sp>
        <p:nvSpPr>
          <p:cNvPr id="6" name="Content Placeholder 5">
            <a:extLst>
              <a:ext uri="{FF2B5EF4-FFF2-40B4-BE49-F238E27FC236}">
                <a16:creationId xmlns:a16="http://schemas.microsoft.com/office/drawing/2014/main" id="{F69CC736-6CEC-A175-5C4C-488779B40301}"/>
              </a:ext>
            </a:extLst>
          </p:cNvPr>
          <p:cNvSpPr>
            <a:spLocks noGrp="1"/>
          </p:cNvSpPr>
          <p:nvPr>
            <p:ph idx="1"/>
          </p:nvPr>
        </p:nvSpPr>
        <p:spPr>
          <a:xfrm>
            <a:off x="4272741" y="154113"/>
            <a:ext cx="7727475" cy="6277076"/>
          </a:xfrm>
        </p:spPr>
        <p:txBody>
          <a:bodyPr>
            <a:normAutofit lnSpcReduction="10000"/>
          </a:bodyPr>
          <a:lstStyle/>
          <a:p>
            <a:pPr marL="225425" lvl="1" indent="-225425">
              <a:lnSpc>
                <a:spcPct val="100000"/>
              </a:lnSpc>
              <a:spcBef>
                <a:spcPts val="1200"/>
              </a:spcBef>
              <a:spcAft>
                <a:spcPts val="200"/>
              </a:spcAft>
              <a:buFont typeface="Arial" panose="020B0604020202020204" pitchFamily="34" charset="0"/>
              <a:buChar char="•"/>
            </a:pPr>
            <a:r>
              <a:rPr lang="en-US" sz="3000" dirty="0">
                <a:solidFill>
                  <a:schemeClr val="tx1"/>
                </a:solidFill>
              </a:rPr>
              <a:t>If the request is for a capital expenditure, the LEA is required to include evidence of the prior the CDE approval. This may include the original application and approval email.</a:t>
            </a:r>
          </a:p>
          <a:p>
            <a:pPr marL="461963" lvl="2" indent="-236538">
              <a:lnSpc>
                <a:spcPct val="100000"/>
              </a:lnSpc>
              <a:spcBef>
                <a:spcPts val="1200"/>
              </a:spcBef>
              <a:spcAft>
                <a:spcPts val="200"/>
              </a:spcAft>
            </a:pPr>
            <a:r>
              <a:rPr lang="en-US" sz="3000" kern="100" dirty="0">
                <a:solidFill>
                  <a:schemeClr val="tx1"/>
                </a:solidFill>
                <a:effectLst/>
                <a:ea typeface="Aptos" panose="020B0004020202020204" pitchFamily="34" charset="0"/>
                <a:cs typeface="Times New Roman" panose="02020603050405020304" pitchFamily="18" charset="0"/>
              </a:rPr>
              <a:t>If your LEA is going to purchase </a:t>
            </a:r>
            <a:r>
              <a:rPr lang="en-US" sz="3000" kern="100" dirty="0">
                <a:solidFill>
                  <a:schemeClr val="tx1"/>
                </a:solidFill>
                <a:ea typeface="Aptos" panose="020B0004020202020204" pitchFamily="34" charset="0"/>
                <a:cs typeface="Times New Roman" panose="02020603050405020304" pitchFamily="18" charset="0"/>
              </a:rPr>
              <a:t>an item over the $5,000.00,</a:t>
            </a:r>
            <a:r>
              <a:rPr lang="en-US" sz="3000" kern="100" dirty="0">
                <a:solidFill>
                  <a:schemeClr val="tx1"/>
                </a:solidFill>
                <a:effectLst/>
                <a:ea typeface="Aptos" panose="020B0004020202020204" pitchFamily="34" charset="0"/>
                <a:cs typeface="Times New Roman" panose="02020603050405020304" pitchFamily="18" charset="0"/>
              </a:rPr>
              <a:t> a </a:t>
            </a:r>
            <a:r>
              <a:rPr lang="en-US" sz="3000" kern="100" dirty="0">
                <a:solidFill>
                  <a:schemeClr val="tx1"/>
                </a:solidFill>
                <a:ea typeface="Aptos" panose="020B0004020202020204" pitchFamily="34" charset="0"/>
                <a:cs typeface="Times New Roman" panose="02020603050405020304" pitchFamily="18" charset="0"/>
              </a:rPr>
              <a:t>Capital Expenditure Pre-Approval Application form, including the invoice or estimate, will need to be completed, signed, and emailed to </a:t>
            </a:r>
            <a:r>
              <a:rPr lang="en-US" sz="3000" kern="100" dirty="0">
                <a:solidFill>
                  <a:schemeClr val="tx1"/>
                </a:solidFill>
                <a:ea typeface="Aptos" panose="020B0004020202020204" pitchFamily="34" charset="0"/>
                <a:cs typeface="Times New Roman" panose="02020603050405020304" pitchFamily="18" charset="0"/>
                <a:hlinkClick r:id="rId2"/>
              </a:rPr>
              <a:t>Lwheeler@cde.ca.gov</a:t>
            </a:r>
            <a:r>
              <a:rPr lang="en-US" sz="3000" kern="100" dirty="0">
                <a:solidFill>
                  <a:schemeClr val="tx1"/>
                </a:solidFill>
                <a:ea typeface="Aptos" panose="020B0004020202020204" pitchFamily="34" charset="0"/>
                <a:cs typeface="Times New Roman" panose="02020603050405020304" pitchFamily="18" charset="0"/>
              </a:rPr>
              <a:t>. </a:t>
            </a:r>
          </a:p>
          <a:p>
            <a:pPr marL="461963" lvl="2" indent="-236538">
              <a:lnSpc>
                <a:spcPct val="100000"/>
              </a:lnSpc>
              <a:spcBef>
                <a:spcPts val="1200"/>
              </a:spcBef>
              <a:spcAft>
                <a:spcPts val="200"/>
              </a:spcAft>
            </a:pPr>
            <a:r>
              <a:rPr lang="en-US" sz="3000" kern="100" dirty="0">
                <a:solidFill>
                  <a:schemeClr val="tx1"/>
                </a:solidFill>
                <a:ea typeface="Aptos" panose="020B0004020202020204" pitchFamily="34" charset="0"/>
                <a:cs typeface="Times New Roman" panose="02020603050405020304" pitchFamily="18" charset="0"/>
              </a:rPr>
              <a:t>You can access this application form at </a:t>
            </a:r>
            <a:r>
              <a:rPr lang="en-US" sz="3000" u="sng" kern="100" dirty="0">
                <a:solidFill>
                  <a:srgbClr val="467886"/>
                </a:solidFill>
                <a:effectLst/>
                <a:ea typeface="Aptos" panose="020B0004020202020204" pitchFamily="34" charset="0"/>
                <a:cs typeface="Times New Roman" panose="02020603050405020304" pitchFamily="18" charset="0"/>
                <a:hlinkClick r:id="rId3" tooltip="California Department of Education Capital Expenditure Pre-Approval Application Form"/>
              </a:rPr>
              <a:t>https://www.cde.ca.gov/fg/cr/documents/fedfundscapitalexp.pdf</a:t>
            </a:r>
            <a:r>
              <a:rPr lang="en-US" sz="3000" kern="100" dirty="0">
                <a:solidFill>
                  <a:schemeClr val="tx1"/>
                </a:solidFill>
                <a:ea typeface="Aptos" panose="020B0004020202020204" pitchFamily="34" charset="0"/>
                <a:cs typeface="Arial" panose="020B0604020202020204" pitchFamily="34" charset="0"/>
              </a:rPr>
              <a:t>.</a:t>
            </a:r>
            <a:endParaRPr lang="en-US" sz="3000" kern="100" dirty="0">
              <a:solidFill>
                <a:schemeClr val="tx1"/>
              </a:solidFill>
              <a:effectLst/>
              <a:ea typeface="Aptos" panose="020B0004020202020204" pitchFamily="34" charset="0"/>
              <a:cs typeface="Times New Roman" panose="02020603050405020304" pitchFamily="18" charset="0"/>
            </a:endParaRPr>
          </a:p>
          <a:p>
            <a:pPr marL="234950" lvl="1" indent="-234950">
              <a:spcBef>
                <a:spcPts val="1200"/>
              </a:spcBef>
              <a:spcAft>
                <a:spcPts val="200"/>
              </a:spcAft>
              <a:buFont typeface="Arial" panose="020B0604020202020204" pitchFamily="34" charset="0"/>
              <a:buChar char="•"/>
            </a:pPr>
            <a:endParaRPr lang="en-US" sz="3000" dirty="0">
              <a:solidFill>
                <a:schemeClr val="tx1"/>
              </a:solidFill>
            </a:endParaRPr>
          </a:p>
        </p:txBody>
      </p:sp>
      <p:sp>
        <p:nvSpPr>
          <p:cNvPr id="4" name="Slide Number Placeholder 3">
            <a:extLst>
              <a:ext uri="{FF2B5EF4-FFF2-40B4-BE49-F238E27FC236}">
                <a16:creationId xmlns:a16="http://schemas.microsoft.com/office/drawing/2014/main" id="{1BEAE52B-DC40-8BA0-1EF1-D8484D182D12}"/>
              </a:ext>
            </a:extLst>
          </p:cNvPr>
          <p:cNvSpPr>
            <a:spLocks noGrp="1"/>
          </p:cNvSpPr>
          <p:nvPr>
            <p:ph type="sldNum" sz="quarter" idx="12"/>
          </p:nvPr>
        </p:nvSpPr>
        <p:spPr/>
        <p:txBody>
          <a:bodyPr/>
          <a:lstStyle/>
          <a:p>
            <a:fld id="{1E47FE53-EBF0-4DA7-9D9D-CC1C3A20F3CB}" type="slidenum">
              <a:rPr lang="en-US" sz="2400" smtClean="0"/>
              <a:t>36</a:t>
            </a:fld>
            <a:endParaRPr lang="en-US" sz="2400" dirty="0"/>
          </a:p>
        </p:txBody>
      </p:sp>
    </p:spTree>
    <p:extLst>
      <p:ext uri="{BB962C8B-B14F-4D97-AF65-F5344CB8AC3E}">
        <p14:creationId xmlns:p14="http://schemas.microsoft.com/office/powerpoint/2010/main" val="1241290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78BEFF-D6C5-8905-0C7D-8B976E0785B3}"/>
              </a:ext>
            </a:extLst>
          </p:cNvPr>
          <p:cNvSpPr>
            <a:spLocks noGrp="1"/>
          </p:cNvSpPr>
          <p:nvPr>
            <p:ph type="title"/>
          </p:nvPr>
        </p:nvSpPr>
        <p:spPr/>
        <p:txBody>
          <a:bodyPr/>
          <a:lstStyle/>
          <a:p>
            <a:r>
              <a:rPr lang="en-US" dirty="0">
                <a:solidFill>
                  <a:schemeClr val="tx1"/>
                </a:solidFill>
              </a:rPr>
              <a:t>Extension Application Submission</a:t>
            </a:r>
          </a:p>
        </p:txBody>
      </p:sp>
      <p:sp>
        <p:nvSpPr>
          <p:cNvPr id="7" name="Content Placeholder 6">
            <a:extLst>
              <a:ext uri="{FF2B5EF4-FFF2-40B4-BE49-F238E27FC236}">
                <a16:creationId xmlns:a16="http://schemas.microsoft.com/office/drawing/2014/main" id="{D8C0D05E-CEE6-186D-64D3-12B2A9313A3F}"/>
              </a:ext>
            </a:extLst>
          </p:cNvPr>
          <p:cNvSpPr>
            <a:spLocks noGrp="1"/>
          </p:cNvSpPr>
          <p:nvPr>
            <p:ph idx="1"/>
          </p:nvPr>
        </p:nvSpPr>
        <p:spPr/>
        <p:txBody>
          <a:bodyPr>
            <a:normAutofit/>
          </a:bodyPr>
          <a:lstStyle/>
          <a:p>
            <a:pPr marL="225425" indent="-225425"/>
            <a:r>
              <a:rPr lang="en-US" sz="3000" dirty="0">
                <a:solidFill>
                  <a:schemeClr val="tx1"/>
                </a:solidFill>
              </a:rPr>
              <a:t>The completed application must be submitted with applicable required supplemental documentation via email to </a:t>
            </a:r>
            <a:r>
              <a:rPr lang="en-US" sz="3000" dirty="0">
                <a:hlinkClick r:id="rId2"/>
              </a:rPr>
              <a:t>HERFA@cde.ca.gov</a:t>
            </a:r>
            <a:r>
              <a:rPr lang="en-US" sz="3000" dirty="0"/>
              <a:t> </a:t>
            </a:r>
            <a:r>
              <a:rPr lang="en-US" sz="3000" dirty="0">
                <a:solidFill>
                  <a:schemeClr val="tx1"/>
                </a:solidFill>
              </a:rPr>
              <a:t>with the subject line:</a:t>
            </a:r>
          </a:p>
          <a:p>
            <a:pPr marL="461963" lvl="1" indent="-236538">
              <a:spcBef>
                <a:spcPts val="1200"/>
              </a:spcBef>
              <a:spcAft>
                <a:spcPts val="200"/>
              </a:spcAft>
            </a:pPr>
            <a:r>
              <a:rPr lang="en-US" sz="3000" dirty="0">
                <a:solidFill>
                  <a:schemeClr val="tx1"/>
                </a:solidFill>
              </a:rPr>
              <a:t>“Liquidation Extension Application – (name of your LEA) – (funding stream)”</a:t>
            </a:r>
          </a:p>
          <a:p>
            <a:pPr marL="461963" lvl="2" indent="-236538">
              <a:spcBef>
                <a:spcPts val="1200"/>
              </a:spcBef>
              <a:spcAft>
                <a:spcPts val="200"/>
              </a:spcAft>
            </a:pPr>
            <a:r>
              <a:rPr lang="en-US" sz="3000" dirty="0">
                <a:solidFill>
                  <a:schemeClr val="tx1"/>
                </a:solidFill>
              </a:rPr>
              <a:t>Funding Streams: ARP-HCY I, ARP-HCY II, HETAC or HIP</a:t>
            </a:r>
          </a:p>
          <a:p>
            <a:pPr marL="225425" lvl="1" indent="-225425">
              <a:spcBef>
                <a:spcPts val="1200"/>
              </a:spcBef>
              <a:spcAft>
                <a:spcPts val="200"/>
              </a:spcAft>
              <a:buFont typeface="Arial" panose="020B0604020202020204" pitchFamily="34" charset="0"/>
              <a:buChar char="•"/>
            </a:pPr>
            <a:r>
              <a:rPr lang="en-US" sz="3000" dirty="0">
                <a:solidFill>
                  <a:schemeClr val="tx1"/>
                </a:solidFill>
              </a:rPr>
              <a:t>Please anticipate 2-3 weeks for initial application review by the CDE.</a:t>
            </a:r>
          </a:p>
        </p:txBody>
      </p:sp>
      <p:sp>
        <p:nvSpPr>
          <p:cNvPr id="5" name="Slide Number Placeholder 4">
            <a:extLst>
              <a:ext uri="{FF2B5EF4-FFF2-40B4-BE49-F238E27FC236}">
                <a16:creationId xmlns:a16="http://schemas.microsoft.com/office/drawing/2014/main" id="{B560A5EC-FC57-6DB7-FABC-3BDC03AAD949}"/>
              </a:ext>
            </a:extLst>
          </p:cNvPr>
          <p:cNvSpPr>
            <a:spLocks noGrp="1"/>
          </p:cNvSpPr>
          <p:nvPr>
            <p:ph type="sldNum" sz="quarter" idx="12"/>
          </p:nvPr>
        </p:nvSpPr>
        <p:spPr/>
        <p:txBody>
          <a:bodyPr/>
          <a:lstStyle/>
          <a:p>
            <a:fld id="{1E47FE53-EBF0-4DA7-9D9D-CC1C3A20F3CB}" type="slidenum">
              <a:rPr lang="en-US" sz="2400" smtClean="0"/>
              <a:t>37</a:t>
            </a:fld>
            <a:endParaRPr lang="en-US" sz="2400" dirty="0"/>
          </a:p>
        </p:txBody>
      </p:sp>
    </p:spTree>
    <p:extLst>
      <p:ext uri="{BB962C8B-B14F-4D97-AF65-F5344CB8AC3E}">
        <p14:creationId xmlns:p14="http://schemas.microsoft.com/office/powerpoint/2010/main" val="18918130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008-21F6-414C-2AF6-9F0FF8862174}"/>
              </a:ext>
            </a:extLst>
          </p:cNvPr>
          <p:cNvSpPr>
            <a:spLocks noGrp="1"/>
          </p:cNvSpPr>
          <p:nvPr>
            <p:ph type="title"/>
          </p:nvPr>
        </p:nvSpPr>
        <p:spPr/>
        <p:txBody>
          <a:bodyPr/>
          <a:lstStyle/>
          <a:p>
            <a:r>
              <a:rPr lang="en-US" dirty="0">
                <a:solidFill>
                  <a:schemeClr val="tx1"/>
                </a:solidFill>
              </a:rPr>
              <a:t>CDE Extension (1)</a:t>
            </a:r>
          </a:p>
        </p:txBody>
      </p:sp>
      <p:sp>
        <p:nvSpPr>
          <p:cNvPr id="3" name="Content Placeholder 2">
            <a:extLst>
              <a:ext uri="{FF2B5EF4-FFF2-40B4-BE49-F238E27FC236}">
                <a16:creationId xmlns:a16="http://schemas.microsoft.com/office/drawing/2014/main" id="{FEF04E09-9184-57E8-2AE4-5061BE46FFD2}"/>
              </a:ext>
            </a:extLst>
          </p:cNvPr>
          <p:cNvSpPr>
            <a:spLocks noGrp="1"/>
          </p:cNvSpPr>
          <p:nvPr>
            <p:ph idx="1"/>
          </p:nvPr>
        </p:nvSpPr>
        <p:spPr/>
        <p:txBody>
          <a:bodyPr/>
          <a:lstStyle/>
          <a:p>
            <a:pPr marL="234950" indent="-234950"/>
            <a:r>
              <a:rPr lang="en-US" sz="3000" b="0" i="0" u="none" strike="noStrike" baseline="0" dirty="0">
                <a:solidFill>
                  <a:schemeClr val="tx1"/>
                </a:solidFill>
                <a:latin typeface="Arial" panose="020B0604020202020204" pitchFamily="34" charset="0"/>
                <a:cs typeface="Arial" panose="020B0604020202020204" pitchFamily="34" charset="0"/>
              </a:rPr>
              <a:t>The CDE is required to collect the liquidation extension information noted on the SEA template on behalf of themselves and their LEAs. </a:t>
            </a:r>
          </a:p>
          <a:p>
            <a:pPr marL="234950" indent="-234950"/>
            <a:r>
              <a:rPr lang="en-US" sz="3000" dirty="0">
                <a:solidFill>
                  <a:schemeClr val="tx1"/>
                </a:solidFill>
                <a:latin typeface="Arial" panose="020B0604020202020204" pitchFamily="34" charset="0"/>
                <a:cs typeface="Arial" panose="020B0604020202020204" pitchFamily="34" charset="0"/>
              </a:rPr>
              <a:t>The </a:t>
            </a:r>
            <a:r>
              <a:rPr lang="en-US" sz="3000" b="0" i="0" u="none" strike="noStrike" baseline="0" dirty="0">
                <a:solidFill>
                  <a:schemeClr val="tx1"/>
                </a:solidFill>
                <a:latin typeface="Arial" panose="020B0604020202020204" pitchFamily="34" charset="0"/>
                <a:cs typeface="Arial" panose="020B0604020202020204" pitchFamily="34" charset="0"/>
              </a:rPr>
              <a:t>CDE will then verify that the LEA’s obligation </a:t>
            </a:r>
            <a:r>
              <a:rPr lang="en-US" sz="3000" dirty="0">
                <a:solidFill>
                  <a:schemeClr val="tx1"/>
                </a:solidFill>
                <a:latin typeface="Arial" panose="020B0604020202020204" pitchFamily="34" charset="0"/>
                <a:cs typeface="Arial" panose="020B0604020202020204" pitchFamily="34" charset="0"/>
              </a:rPr>
              <a:t>information is tim</a:t>
            </a:r>
            <a:r>
              <a:rPr lang="en-US" sz="3000" b="0" i="0" u="none" strike="noStrike" baseline="0" dirty="0">
                <a:solidFill>
                  <a:schemeClr val="tx1"/>
                </a:solidFill>
                <a:latin typeface="Arial" panose="020B0604020202020204" pitchFamily="34" charset="0"/>
                <a:cs typeface="Arial" panose="020B0604020202020204" pitchFamily="34" charset="0"/>
              </a:rPr>
              <a:t>ely and valid.</a:t>
            </a:r>
          </a:p>
          <a:p>
            <a:pPr marL="234950" indent="-234950" algn="l"/>
            <a:r>
              <a:rPr lang="en-US" sz="3000" dirty="0">
                <a:solidFill>
                  <a:schemeClr val="tx1"/>
                </a:solidFill>
                <a:latin typeface="Arial" panose="020B0604020202020204" pitchFamily="34" charset="0"/>
                <a:cs typeface="Arial" panose="020B0604020202020204" pitchFamily="34" charset="0"/>
              </a:rPr>
              <a:t>The CDE will have to </a:t>
            </a:r>
            <a:r>
              <a:rPr lang="en-US" sz="3000" b="0" i="0" u="none" strike="noStrike" baseline="0" dirty="0">
                <a:solidFill>
                  <a:schemeClr val="tx1"/>
                </a:solidFill>
                <a:latin typeface="Arial" panose="020B0604020202020204" pitchFamily="34" charset="0"/>
                <a:cs typeface="Arial" panose="020B0604020202020204" pitchFamily="34" charset="0"/>
              </a:rPr>
              <a:t>submit one comprehensive Excel document to represent an extension at the LEAs with a single date for the extension.</a:t>
            </a:r>
            <a:endParaRPr lang="en-US" dirty="0">
              <a:solidFill>
                <a:schemeClr val="tx1"/>
              </a:solidFill>
            </a:endParaRPr>
          </a:p>
        </p:txBody>
      </p:sp>
      <p:sp>
        <p:nvSpPr>
          <p:cNvPr id="4" name="Slide Number Placeholder 3">
            <a:extLst>
              <a:ext uri="{FF2B5EF4-FFF2-40B4-BE49-F238E27FC236}">
                <a16:creationId xmlns:a16="http://schemas.microsoft.com/office/drawing/2014/main" id="{84419A3E-4AB7-7275-0E88-E5531F00F836}"/>
              </a:ext>
            </a:extLst>
          </p:cNvPr>
          <p:cNvSpPr>
            <a:spLocks noGrp="1"/>
          </p:cNvSpPr>
          <p:nvPr>
            <p:ph type="sldNum" sz="quarter" idx="12"/>
          </p:nvPr>
        </p:nvSpPr>
        <p:spPr/>
        <p:txBody>
          <a:bodyPr/>
          <a:lstStyle/>
          <a:p>
            <a:fld id="{1E47FE53-EBF0-4DA7-9D9D-CC1C3A20F3CB}" type="slidenum">
              <a:rPr lang="en-US" sz="2400" smtClean="0"/>
              <a:t>38</a:t>
            </a:fld>
            <a:endParaRPr lang="en-US" sz="2400" dirty="0"/>
          </a:p>
        </p:txBody>
      </p:sp>
    </p:spTree>
    <p:extLst>
      <p:ext uri="{BB962C8B-B14F-4D97-AF65-F5344CB8AC3E}">
        <p14:creationId xmlns:p14="http://schemas.microsoft.com/office/powerpoint/2010/main" val="3835145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008-21F6-414C-2AF6-9F0FF8862174}"/>
              </a:ext>
            </a:extLst>
          </p:cNvPr>
          <p:cNvSpPr>
            <a:spLocks noGrp="1"/>
          </p:cNvSpPr>
          <p:nvPr>
            <p:ph type="title"/>
          </p:nvPr>
        </p:nvSpPr>
        <p:spPr/>
        <p:txBody>
          <a:bodyPr/>
          <a:lstStyle/>
          <a:p>
            <a:r>
              <a:rPr lang="en-US" dirty="0">
                <a:solidFill>
                  <a:schemeClr val="tx1"/>
                </a:solidFill>
              </a:rPr>
              <a:t>CDE Extension (2)</a:t>
            </a:r>
          </a:p>
        </p:txBody>
      </p:sp>
      <p:sp>
        <p:nvSpPr>
          <p:cNvPr id="3" name="Content Placeholder 2">
            <a:extLst>
              <a:ext uri="{FF2B5EF4-FFF2-40B4-BE49-F238E27FC236}">
                <a16:creationId xmlns:a16="http://schemas.microsoft.com/office/drawing/2014/main" id="{FEF04E09-9184-57E8-2AE4-5061BE46FFD2}"/>
              </a:ext>
            </a:extLst>
          </p:cNvPr>
          <p:cNvSpPr>
            <a:spLocks noGrp="1"/>
          </p:cNvSpPr>
          <p:nvPr>
            <p:ph idx="1"/>
          </p:nvPr>
        </p:nvSpPr>
        <p:spPr/>
        <p:txBody>
          <a:bodyPr/>
          <a:lstStyle/>
          <a:p>
            <a:pPr marL="234950" indent="-234950"/>
            <a:r>
              <a:rPr lang="en-US" sz="3000" dirty="0">
                <a:solidFill>
                  <a:schemeClr val="tx1"/>
                </a:solidFill>
                <a:latin typeface="Arial" panose="020B0604020202020204" pitchFamily="34" charset="0"/>
                <a:cs typeface="Arial" panose="020B0604020202020204" pitchFamily="34" charset="0"/>
              </a:rPr>
              <a:t>ED has indicated that their r</a:t>
            </a:r>
            <a:r>
              <a:rPr lang="en-US" sz="3000" b="0" i="0" u="none" strike="noStrike" baseline="0" dirty="0">
                <a:solidFill>
                  <a:schemeClr val="tx1"/>
                </a:solidFill>
                <a:latin typeface="Arial" panose="020B0604020202020204" pitchFamily="34" charset="0"/>
                <a:cs typeface="Arial" panose="020B0604020202020204" pitchFamily="34" charset="0"/>
              </a:rPr>
              <a:t>eview and approval may take 3-4 weeks and depends on completeness and accuracy of submitted information. </a:t>
            </a:r>
            <a:endParaRPr lang="en-US" dirty="0">
              <a:solidFill>
                <a:schemeClr val="tx1"/>
              </a:solidFill>
            </a:endParaRPr>
          </a:p>
        </p:txBody>
      </p:sp>
      <p:sp>
        <p:nvSpPr>
          <p:cNvPr id="4" name="Slide Number Placeholder 3">
            <a:extLst>
              <a:ext uri="{FF2B5EF4-FFF2-40B4-BE49-F238E27FC236}">
                <a16:creationId xmlns:a16="http://schemas.microsoft.com/office/drawing/2014/main" id="{84419A3E-4AB7-7275-0E88-E5531F00F836}"/>
              </a:ext>
            </a:extLst>
          </p:cNvPr>
          <p:cNvSpPr>
            <a:spLocks noGrp="1"/>
          </p:cNvSpPr>
          <p:nvPr>
            <p:ph type="sldNum" sz="quarter" idx="12"/>
          </p:nvPr>
        </p:nvSpPr>
        <p:spPr/>
        <p:txBody>
          <a:bodyPr/>
          <a:lstStyle/>
          <a:p>
            <a:fld id="{1E47FE53-EBF0-4DA7-9D9D-CC1C3A20F3CB}" type="slidenum">
              <a:rPr lang="en-US" sz="2400" smtClean="0"/>
              <a:t>39</a:t>
            </a:fld>
            <a:endParaRPr lang="en-US" sz="2400" dirty="0"/>
          </a:p>
        </p:txBody>
      </p:sp>
    </p:spTree>
    <p:extLst>
      <p:ext uri="{BB962C8B-B14F-4D97-AF65-F5344CB8AC3E}">
        <p14:creationId xmlns:p14="http://schemas.microsoft.com/office/powerpoint/2010/main" val="3438792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EE1A-80DF-47DC-88A5-1320B0C3DCF9}"/>
              </a:ext>
            </a:extLst>
          </p:cNvPr>
          <p:cNvSpPr>
            <a:spLocks noGrp="1"/>
          </p:cNvSpPr>
          <p:nvPr>
            <p:ph type="title"/>
          </p:nvPr>
        </p:nvSpPr>
        <p:spPr/>
        <p:txBody>
          <a:bodyPr anchor="b"/>
          <a:lstStyle/>
          <a:p>
            <a:r>
              <a:rPr lang="en-US" dirty="0">
                <a:solidFill>
                  <a:schemeClr val="tx1"/>
                </a:solidFill>
              </a:rPr>
              <a:t>Presentation Outline</a:t>
            </a:r>
          </a:p>
        </p:txBody>
      </p:sp>
      <p:sp>
        <p:nvSpPr>
          <p:cNvPr id="3" name="Content Placeholder 2">
            <a:extLst>
              <a:ext uri="{FF2B5EF4-FFF2-40B4-BE49-F238E27FC236}">
                <a16:creationId xmlns:a16="http://schemas.microsoft.com/office/drawing/2014/main" id="{37D96108-6CDD-4367-85AC-B1940DF487B2}"/>
              </a:ext>
            </a:extLst>
          </p:cNvPr>
          <p:cNvSpPr>
            <a:spLocks noGrp="1"/>
          </p:cNvSpPr>
          <p:nvPr>
            <p:ph idx="1"/>
          </p:nvPr>
        </p:nvSpPr>
        <p:spPr>
          <a:xfrm>
            <a:off x="1097280" y="1845733"/>
            <a:ext cx="10058400" cy="4355561"/>
          </a:xfrm>
        </p:spPr>
        <p:txBody>
          <a:bodyPr>
            <a:normAutofit/>
          </a:bodyPr>
          <a:lstStyle/>
          <a:p>
            <a:pPr marL="233363" indent="-233363"/>
            <a:r>
              <a:rPr lang="en-US" sz="3000" dirty="0">
                <a:solidFill>
                  <a:schemeClr val="tx1"/>
                </a:solidFill>
              </a:rPr>
              <a:t>Timelines</a:t>
            </a:r>
          </a:p>
          <a:p>
            <a:pPr marL="233363" indent="-233363"/>
            <a:r>
              <a:rPr lang="en-US" sz="3000" dirty="0">
                <a:solidFill>
                  <a:schemeClr val="tx1"/>
                </a:solidFill>
              </a:rPr>
              <a:t>Acronyms</a:t>
            </a:r>
          </a:p>
          <a:p>
            <a:pPr marL="233363" indent="-233363"/>
            <a:r>
              <a:rPr lang="en-US" sz="3000" dirty="0">
                <a:solidFill>
                  <a:schemeClr val="tx1"/>
                </a:solidFill>
              </a:rPr>
              <a:t>Obligation and Liquidation</a:t>
            </a:r>
          </a:p>
          <a:p>
            <a:pPr marL="233363" indent="-233363"/>
            <a:r>
              <a:rPr lang="en-US" sz="3000" dirty="0">
                <a:solidFill>
                  <a:schemeClr val="tx1"/>
                </a:solidFill>
              </a:rPr>
              <a:t>Liquidation Extension</a:t>
            </a:r>
          </a:p>
          <a:p>
            <a:pPr marL="233363" indent="-233363"/>
            <a:r>
              <a:rPr lang="en-US" sz="3000" dirty="0">
                <a:solidFill>
                  <a:schemeClr val="tx1"/>
                </a:solidFill>
              </a:rPr>
              <a:t>Liquidation Extension Application</a:t>
            </a:r>
          </a:p>
          <a:p>
            <a:pPr marL="233363" indent="-233363"/>
            <a:r>
              <a:rPr lang="en-US" sz="3000" dirty="0">
                <a:solidFill>
                  <a:schemeClr val="tx1"/>
                </a:solidFill>
              </a:rPr>
              <a:t>Resources</a:t>
            </a:r>
          </a:p>
        </p:txBody>
      </p:sp>
      <p:sp>
        <p:nvSpPr>
          <p:cNvPr id="4" name="Slide Number Placeholder 3">
            <a:extLst>
              <a:ext uri="{FF2B5EF4-FFF2-40B4-BE49-F238E27FC236}">
                <a16:creationId xmlns:a16="http://schemas.microsoft.com/office/drawing/2014/main" id="{55A05AAC-A687-44F7-8411-645B386F5C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24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2545481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005C4D1-7FBE-18FE-C85B-694D8A064870}"/>
              </a:ext>
            </a:extLst>
          </p:cNvPr>
          <p:cNvSpPr>
            <a:spLocks noGrp="1"/>
          </p:cNvSpPr>
          <p:nvPr>
            <p:ph type="title"/>
          </p:nvPr>
        </p:nvSpPr>
        <p:spPr/>
        <p:txBody>
          <a:bodyPr>
            <a:normAutofit/>
          </a:bodyPr>
          <a:lstStyle/>
          <a:p>
            <a:pPr algn="ctr"/>
            <a:r>
              <a:rPr lang="en-US" sz="4400" dirty="0"/>
              <a:t>Resources (1)</a:t>
            </a:r>
          </a:p>
        </p:txBody>
      </p:sp>
      <p:sp>
        <p:nvSpPr>
          <p:cNvPr id="6" name="Content Placeholder 5">
            <a:extLst>
              <a:ext uri="{FF2B5EF4-FFF2-40B4-BE49-F238E27FC236}">
                <a16:creationId xmlns:a16="http://schemas.microsoft.com/office/drawing/2014/main" id="{C9AFD9FC-469E-8630-2A63-F50B1192D919}"/>
              </a:ext>
            </a:extLst>
          </p:cNvPr>
          <p:cNvSpPr>
            <a:spLocks noGrp="1"/>
          </p:cNvSpPr>
          <p:nvPr>
            <p:ph idx="1"/>
          </p:nvPr>
        </p:nvSpPr>
        <p:spPr/>
        <p:txBody>
          <a:bodyPr/>
          <a:lstStyle/>
          <a:p>
            <a:pPr marL="234950" indent="-234950"/>
            <a:r>
              <a:rPr lang="en-US" sz="3000" dirty="0">
                <a:solidFill>
                  <a:schemeClr val="tx1"/>
                </a:solidFill>
                <a:effectLst/>
                <a:ea typeface="Aptos" panose="020B0004020202020204" pitchFamily="34" charset="0"/>
              </a:rPr>
              <a:t>The Office of Elementary and Secondary Education has a web page that provides liquidation extension materials at </a:t>
            </a:r>
            <a:r>
              <a:rPr lang="en-US" sz="3000" u="sng" dirty="0">
                <a:solidFill>
                  <a:srgbClr val="467886"/>
                </a:solidFill>
                <a:effectLst/>
                <a:ea typeface="Aptos" panose="020B0004020202020204" pitchFamily="34" charset="0"/>
                <a:cs typeface="Aptos" panose="020B0004020202020204" pitchFamily="34" charset="0"/>
                <a:hlinkClick r:id="rId2" tooltip="U.S. Department of Education Liquidation Extension Web Page"/>
              </a:rPr>
              <a:t>https://oese.ed.gov/offices/american-rescue-plan/american-rescue-plan-elementary-secondary-school-emergency-relief-homeless-children-youth-arp-hcy/fiscal-information/</a:t>
            </a:r>
            <a:r>
              <a:rPr lang="en-US" sz="3000" dirty="0">
                <a:ea typeface="Aptos" panose="020B0004020202020204" pitchFamily="34" charset="0"/>
                <a:cs typeface="Aptos" panose="020B0004020202020204" pitchFamily="34" charset="0"/>
              </a:rPr>
              <a:t>.</a:t>
            </a:r>
            <a:endParaRPr lang="en-US" sz="3000" dirty="0"/>
          </a:p>
          <a:p>
            <a:pPr marL="234950" indent="-234950"/>
            <a:r>
              <a:rPr lang="en-US" sz="3000" dirty="0">
                <a:solidFill>
                  <a:schemeClr val="tx1"/>
                </a:solidFill>
              </a:rPr>
              <a:t>ARP ESSER HCY Fund website at  </a:t>
            </a:r>
            <a:r>
              <a:rPr lang="en-US" sz="3000" dirty="0">
                <a:hlinkClick r:id="rId3" tooltip="American Rescue Plan Elementary and Secondary School Emergency Relief Homeless Children Youth Website"/>
              </a:rPr>
              <a:t>https://www.cde.ca.gov/sp/hs/arphcyassurances.asp</a:t>
            </a:r>
            <a:r>
              <a:rPr lang="en-US" sz="3000" dirty="0"/>
              <a:t>.</a:t>
            </a:r>
          </a:p>
          <a:p>
            <a:pPr marL="234950" indent="-234950"/>
            <a:r>
              <a:rPr lang="en-US" sz="3000" dirty="0">
                <a:solidFill>
                  <a:schemeClr val="tx1"/>
                </a:solidFill>
              </a:rPr>
              <a:t>HETAC ARP-HCY web page at </a:t>
            </a:r>
            <a:r>
              <a:rPr lang="en-US" sz="3000" dirty="0">
                <a:hlinkClick r:id="rId4" tooltip="Homeless Education Technical Assistance Center American Rescue Plan-Homeless Children and Youth  Web Page"/>
              </a:rPr>
              <a:t>https://www.hetac.org/statutes/federal/arp</a:t>
            </a:r>
            <a:r>
              <a:rPr lang="en-US" sz="3000" dirty="0"/>
              <a:t>. </a:t>
            </a:r>
          </a:p>
          <a:p>
            <a:endParaRPr lang="en-US" dirty="0"/>
          </a:p>
        </p:txBody>
      </p:sp>
      <p:sp>
        <p:nvSpPr>
          <p:cNvPr id="4" name="Slide Number Placeholder 3">
            <a:extLst>
              <a:ext uri="{FF2B5EF4-FFF2-40B4-BE49-F238E27FC236}">
                <a16:creationId xmlns:a16="http://schemas.microsoft.com/office/drawing/2014/main" id="{A97DE2B7-BA5A-685A-F893-84D0CD09B898}"/>
              </a:ext>
            </a:extLst>
          </p:cNvPr>
          <p:cNvSpPr>
            <a:spLocks noGrp="1"/>
          </p:cNvSpPr>
          <p:nvPr>
            <p:ph type="sldNum" sz="quarter" idx="12"/>
          </p:nvPr>
        </p:nvSpPr>
        <p:spPr/>
        <p:txBody>
          <a:bodyPr/>
          <a:lstStyle/>
          <a:p>
            <a:fld id="{1E47FE53-EBF0-4DA7-9D9D-CC1C3A20F3CB}" type="slidenum">
              <a:rPr lang="en-US" sz="2400" smtClean="0"/>
              <a:t>40</a:t>
            </a:fld>
            <a:endParaRPr lang="en-US" sz="2400" dirty="0"/>
          </a:p>
        </p:txBody>
      </p:sp>
    </p:spTree>
    <p:extLst>
      <p:ext uri="{BB962C8B-B14F-4D97-AF65-F5344CB8AC3E}">
        <p14:creationId xmlns:p14="http://schemas.microsoft.com/office/powerpoint/2010/main" val="322872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005C4D1-7FBE-18FE-C85B-694D8A064870}"/>
              </a:ext>
            </a:extLst>
          </p:cNvPr>
          <p:cNvSpPr>
            <a:spLocks noGrp="1"/>
          </p:cNvSpPr>
          <p:nvPr>
            <p:ph type="title"/>
          </p:nvPr>
        </p:nvSpPr>
        <p:spPr/>
        <p:txBody>
          <a:bodyPr>
            <a:normAutofit/>
          </a:bodyPr>
          <a:lstStyle/>
          <a:p>
            <a:pPr algn="ctr"/>
            <a:r>
              <a:rPr lang="en-US" sz="4400" dirty="0"/>
              <a:t>Resources (2)</a:t>
            </a:r>
          </a:p>
        </p:txBody>
      </p:sp>
      <p:sp>
        <p:nvSpPr>
          <p:cNvPr id="6" name="Content Placeholder 5">
            <a:extLst>
              <a:ext uri="{FF2B5EF4-FFF2-40B4-BE49-F238E27FC236}">
                <a16:creationId xmlns:a16="http://schemas.microsoft.com/office/drawing/2014/main" id="{C9AFD9FC-469E-8630-2A63-F50B1192D919}"/>
              </a:ext>
            </a:extLst>
          </p:cNvPr>
          <p:cNvSpPr>
            <a:spLocks noGrp="1"/>
          </p:cNvSpPr>
          <p:nvPr>
            <p:ph idx="1"/>
          </p:nvPr>
        </p:nvSpPr>
        <p:spPr/>
        <p:txBody>
          <a:bodyPr/>
          <a:lstStyle/>
          <a:p>
            <a:pPr marL="234950" indent="-228600"/>
            <a:r>
              <a:rPr lang="en-US" sz="3000" dirty="0">
                <a:solidFill>
                  <a:schemeClr val="tx1"/>
                </a:solidFill>
              </a:rPr>
              <a:t>National Center for Homeless Education’s (NCHE) ARP-HCY web page is at </a:t>
            </a:r>
            <a:r>
              <a:rPr lang="en-US" sz="3000" dirty="0">
                <a:hlinkClick r:id="rId2" tooltip="National Center for Homeless Education American Rescue Plan-Homeless Children and Youth Web Page"/>
              </a:rPr>
              <a:t>https://nche.ed.gov/legislation/arp/</a:t>
            </a:r>
            <a:r>
              <a:rPr lang="en-US" sz="3000" dirty="0"/>
              <a:t>. </a:t>
            </a:r>
          </a:p>
          <a:p>
            <a:pPr marL="457200" lvl="1" indent="-228600">
              <a:spcBef>
                <a:spcPts val="1200"/>
              </a:spcBef>
              <a:spcAft>
                <a:spcPts val="200"/>
              </a:spcAft>
            </a:pPr>
            <a:r>
              <a:rPr lang="en-US" sz="3000" dirty="0">
                <a:solidFill>
                  <a:schemeClr val="tx1"/>
                </a:solidFill>
              </a:rPr>
              <a:t>NCHE is the technical assistance center for ED.</a:t>
            </a:r>
          </a:p>
          <a:p>
            <a:pPr marL="234950" indent="-228600"/>
            <a:r>
              <a:rPr lang="en-US" altLang="en-US" sz="3000" dirty="0">
                <a:solidFill>
                  <a:schemeClr val="tx1"/>
                </a:solidFill>
              </a:rPr>
              <a:t>CDE Homeless Education Program general email is at </a:t>
            </a:r>
            <a:r>
              <a:rPr lang="en-US" altLang="en-US" sz="3000" dirty="0">
                <a:hlinkClick r:id="rId3"/>
              </a:rPr>
              <a:t>HomelessED@cde.ca.gov</a:t>
            </a:r>
            <a:r>
              <a:rPr lang="en-US" altLang="en-US" sz="3000" dirty="0">
                <a:solidFill>
                  <a:schemeClr val="tx1"/>
                </a:solidFill>
              </a:rPr>
              <a:t>.</a:t>
            </a:r>
            <a:endParaRPr lang="en-US" sz="3000" dirty="0">
              <a:solidFill>
                <a:schemeClr val="tx1"/>
              </a:solidFill>
            </a:endParaRPr>
          </a:p>
          <a:p>
            <a:pPr marL="6350" indent="0">
              <a:buNone/>
            </a:pPr>
            <a:endParaRPr lang="en-US" sz="3000" dirty="0"/>
          </a:p>
          <a:p>
            <a:pPr marL="0" indent="0">
              <a:buNone/>
            </a:pPr>
            <a:endParaRPr lang="en-US" dirty="0"/>
          </a:p>
        </p:txBody>
      </p:sp>
      <p:sp>
        <p:nvSpPr>
          <p:cNvPr id="4" name="Slide Number Placeholder 3">
            <a:extLst>
              <a:ext uri="{FF2B5EF4-FFF2-40B4-BE49-F238E27FC236}">
                <a16:creationId xmlns:a16="http://schemas.microsoft.com/office/drawing/2014/main" id="{A97DE2B7-BA5A-685A-F893-84D0CD09B898}"/>
              </a:ext>
            </a:extLst>
          </p:cNvPr>
          <p:cNvSpPr>
            <a:spLocks noGrp="1"/>
          </p:cNvSpPr>
          <p:nvPr>
            <p:ph type="sldNum" sz="quarter" idx="12"/>
          </p:nvPr>
        </p:nvSpPr>
        <p:spPr/>
        <p:txBody>
          <a:bodyPr/>
          <a:lstStyle/>
          <a:p>
            <a:fld id="{1E47FE53-EBF0-4DA7-9D9D-CC1C3A20F3CB}" type="slidenum">
              <a:rPr lang="en-US" sz="2400" smtClean="0"/>
              <a:t>41</a:t>
            </a:fld>
            <a:endParaRPr lang="en-US" sz="2400" dirty="0"/>
          </a:p>
        </p:txBody>
      </p:sp>
    </p:spTree>
    <p:extLst>
      <p:ext uri="{BB962C8B-B14F-4D97-AF65-F5344CB8AC3E}">
        <p14:creationId xmlns:p14="http://schemas.microsoft.com/office/powerpoint/2010/main" val="39315603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005C4D1-7FBE-18FE-C85B-694D8A064870}"/>
              </a:ext>
            </a:extLst>
          </p:cNvPr>
          <p:cNvSpPr>
            <a:spLocks noGrp="1"/>
          </p:cNvSpPr>
          <p:nvPr>
            <p:ph type="title"/>
          </p:nvPr>
        </p:nvSpPr>
        <p:spPr/>
        <p:txBody>
          <a:bodyPr>
            <a:normAutofit/>
          </a:bodyPr>
          <a:lstStyle/>
          <a:p>
            <a:pPr algn="ctr"/>
            <a:r>
              <a:rPr lang="en-US" sz="4400" dirty="0"/>
              <a:t>ARP-HCY Office Hours </a:t>
            </a:r>
          </a:p>
        </p:txBody>
      </p:sp>
      <p:sp>
        <p:nvSpPr>
          <p:cNvPr id="6" name="Content Placeholder 5">
            <a:extLst>
              <a:ext uri="{FF2B5EF4-FFF2-40B4-BE49-F238E27FC236}">
                <a16:creationId xmlns:a16="http://schemas.microsoft.com/office/drawing/2014/main" id="{C9AFD9FC-469E-8630-2A63-F50B1192D919}"/>
              </a:ext>
            </a:extLst>
          </p:cNvPr>
          <p:cNvSpPr>
            <a:spLocks noGrp="1"/>
          </p:cNvSpPr>
          <p:nvPr>
            <p:ph idx="1"/>
          </p:nvPr>
        </p:nvSpPr>
        <p:spPr/>
        <p:txBody>
          <a:bodyPr/>
          <a:lstStyle/>
          <a:p>
            <a:pPr marL="234950" marR="0" indent="-234950"/>
            <a:r>
              <a:rPr lang="en-US" sz="3000" dirty="0">
                <a:solidFill>
                  <a:srgbClr val="000000"/>
                </a:solidFill>
                <a:effectLst/>
                <a:ea typeface="Times New Roman" panose="02020603050405020304" pitchFamily="18" charset="0"/>
              </a:rPr>
              <a:t>We ar</a:t>
            </a:r>
            <a:r>
              <a:rPr lang="en-US" sz="3000" dirty="0">
                <a:solidFill>
                  <a:srgbClr val="000000"/>
                </a:solidFill>
                <a:ea typeface="Times New Roman" panose="02020603050405020304" pitchFamily="18" charset="0"/>
              </a:rPr>
              <a:t>e hosting ARP-HCY Office Hours </a:t>
            </a:r>
            <a:r>
              <a:rPr lang="en-US" sz="3000" dirty="0">
                <a:solidFill>
                  <a:srgbClr val="000000"/>
                </a:solidFill>
                <a:effectLst/>
                <a:ea typeface="Times New Roman" panose="02020603050405020304" pitchFamily="18" charset="0"/>
              </a:rPr>
              <a:t>every Tuesday from 8 to 10 a.m. </a:t>
            </a:r>
          </a:p>
          <a:p>
            <a:pPr marL="234950" marR="0" indent="-234950"/>
            <a:r>
              <a:rPr lang="en-US" sz="3000" dirty="0">
                <a:solidFill>
                  <a:srgbClr val="000000"/>
                </a:solidFill>
                <a:effectLst/>
                <a:ea typeface="Times New Roman" panose="02020603050405020304" pitchFamily="18" charset="0"/>
              </a:rPr>
              <a:t>The sign-ups will be on a first come, first serve basis and are set up for 20-minute increments. If you need more, then sign up for two increments.</a:t>
            </a:r>
          </a:p>
          <a:p>
            <a:pPr marL="234950" indent="-234950"/>
            <a:r>
              <a:rPr lang="en-US" sz="3000" dirty="0">
                <a:solidFill>
                  <a:schemeClr val="tx1"/>
                </a:solidFill>
                <a:ea typeface="Aptos" panose="020B0004020202020204" pitchFamily="34" charset="0"/>
              </a:rPr>
              <a:t>Please email us at the </a:t>
            </a:r>
            <a:r>
              <a:rPr lang="en-US" altLang="en-US" sz="3000" dirty="0">
                <a:solidFill>
                  <a:schemeClr val="tx1"/>
                </a:solidFill>
              </a:rPr>
              <a:t>CDE Homeless Education Program general email at </a:t>
            </a:r>
            <a:r>
              <a:rPr lang="en-US" altLang="en-US" sz="3000" dirty="0">
                <a:hlinkClick r:id="rId2"/>
              </a:rPr>
              <a:t>HomelessED@cde.ca.gov</a:t>
            </a:r>
            <a:r>
              <a:rPr lang="en-US" altLang="en-US" sz="3000" dirty="0"/>
              <a:t> </a:t>
            </a:r>
            <a:r>
              <a:rPr lang="en-US" altLang="en-US" sz="3000" dirty="0">
                <a:solidFill>
                  <a:schemeClr val="tx1"/>
                </a:solidFill>
              </a:rPr>
              <a:t>for the sign-up link.</a:t>
            </a:r>
            <a:endParaRPr lang="en-US" sz="3000" dirty="0">
              <a:solidFill>
                <a:schemeClr val="tx1"/>
              </a:solidFill>
            </a:endParaRPr>
          </a:p>
          <a:p>
            <a:pPr marL="234950" marR="0" indent="-234950"/>
            <a:endParaRPr lang="en-US" sz="3000" dirty="0">
              <a:solidFill>
                <a:srgbClr val="000000"/>
              </a:solidFill>
              <a:effectLst/>
              <a:ea typeface="Aptos" panose="020B0004020202020204" pitchFamily="34" charset="0"/>
            </a:endParaRPr>
          </a:p>
          <a:p>
            <a:pPr marL="6350" indent="0">
              <a:buNone/>
            </a:pPr>
            <a:endParaRPr lang="en-US" sz="3000" dirty="0"/>
          </a:p>
          <a:p>
            <a:pPr marL="0" indent="0">
              <a:buNone/>
            </a:pPr>
            <a:endParaRPr lang="en-US" dirty="0"/>
          </a:p>
        </p:txBody>
      </p:sp>
      <p:sp>
        <p:nvSpPr>
          <p:cNvPr id="4" name="Slide Number Placeholder 3">
            <a:extLst>
              <a:ext uri="{FF2B5EF4-FFF2-40B4-BE49-F238E27FC236}">
                <a16:creationId xmlns:a16="http://schemas.microsoft.com/office/drawing/2014/main" id="{A97DE2B7-BA5A-685A-F893-84D0CD09B898}"/>
              </a:ext>
            </a:extLst>
          </p:cNvPr>
          <p:cNvSpPr>
            <a:spLocks noGrp="1"/>
          </p:cNvSpPr>
          <p:nvPr>
            <p:ph type="sldNum" sz="quarter" idx="12"/>
          </p:nvPr>
        </p:nvSpPr>
        <p:spPr/>
        <p:txBody>
          <a:bodyPr/>
          <a:lstStyle/>
          <a:p>
            <a:fld id="{1E47FE53-EBF0-4DA7-9D9D-CC1C3A20F3CB}" type="slidenum">
              <a:rPr lang="en-US" sz="2400" smtClean="0"/>
              <a:t>42</a:t>
            </a:fld>
            <a:endParaRPr lang="en-US" sz="2400" dirty="0"/>
          </a:p>
        </p:txBody>
      </p:sp>
    </p:spTree>
    <p:extLst>
      <p:ext uri="{BB962C8B-B14F-4D97-AF65-F5344CB8AC3E}">
        <p14:creationId xmlns:p14="http://schemas.microsoft.com/office/powerpoint/2010/main" val="1677780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AEF8E-385E-8CDE-E292-34E97B921C73}"/>
              </a:ext>
            </a:extLst>
          </p:cNvPr>
          <p:cNvSpPr>
            <a:spLocks noGrp="1"/>
          </p:cNvSpPr>
          <p:nvPr>
            <p:ph type="title"/>
          </p:nvPr>
        </p:nvSpPr>
        <p:spPr/>
        <p:txBody>
          <a:bodyPr/>
          <a:lstStyle/>
          <a:p>
            <a:pPr algn="ctr"/>
            <a:r>
              <a:rPr lang="en-US" dirty="0">
                <a:solidFill>
                  <a:schemeClr val="tx1"/>
                </a:solidFill>
              </a:rPr>
              <a:t>Thank you!</a:t>
            </a:r>
          </a:p>
        </p:txBody>
      </p:sp>
      <p:sp>
        <p:nvSpPr>
          <p:cNvPr id="5" name="Slide Number Placeholder 4">
            <a:extLst>
              <a:ext uri="{FF2B5EF4-FFF2-40B4-BE49-F238E27FC236}">
                <a16:creationId xmlns:a16="http://schemas.microsoft.com/office/drawing/2014/main" id="{ED178E0E-A313-AC1F-670F-DDD7AB5964F5}"/>
              </a:ext>
            </a:extLst>
          </p:cNvPr>
          <p:cNvSpPr>
            <a:spLocks noGrp="1"/>
          </p:cNvSpPr>
          <p:nvPr>
            <p:ph type="sldNum" sz="quarter" idx="12"/>
          </p:nvPr>
        </p:nvSpPr>
        <p:spPr/>
        <p:txBody>
          <a:bodyPr/>
          <a:lstStyle/>
          <a:p>
            <a:fld id="{1E47FE53-EBF0-4DA7-9D9D-CC1C3A20F3CB}" type="slidenum">
              <a:rPr lang="en-US" sz="2400" smtClean="0"/>
              <a:t>43</a:t>
            </a:fld>
            <a:endParaRPr lang="en-US" sz="2400" dirty="0"/>
          </a:p>
        </p:txBody>
      </p:sp>
    </p:spTree>
    <p:extLst>
      <p:ext uri="{BB962C8B-B14F-4D97-AF65-F5344CB8AC3E}">
        <p14:creationId xmlns:p14="http://schemas.microsoft.com/office/powerpoint/2010/main" val="165492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8D13D-C823-6FA3-FAA1-453BF71E9281}"/>
              </a:ext>
            </a:extLst>
          </p:cNvPr>
          <p:cNvSpPr>
            <a:spLocks noGrp="1"/>
          </p:cNvSpPr>
          <p:nvPr>
            <p:ph type="title"/>
          </p:nvPr>
        </p:nvSpPr>
        <p:spPr/>
        <p:txBody>
          <a:bodyPr/>
          <a:lstStyle/>
          <a:p>
            <a:r>
              <a:rPr lang="en-US" dirty="0">
                <a:solidFill>
                  <a:schemeClr val="tx1"/>
                </a:solidFill>
              </a:rPr>
              <a:t>Acronyms (1)</a:t>
            </a:r>
          </a:p>
        </p:txBody>
      </p:sp>
      <p:sp>
        <p:nvSpPr>
          <p:cNvPr id="3" name="Content Placeholder 2">
            <a:extLst>
              <a:ext uri="{FF2B5EF4-FFF2-40B4-BE49-F238E27FC236}">
                <a16:creationId xmlns:a16="http://schemas.microsoft.com/office/drawing/2014/main" id="{0122C387-83A0-9B8C-C0B9-CA26CE7B5E9B}"/>
              </a:ext>
            </a:extLst>
          </p:cNvPr>
          <p:cNvSpPr>
            <a:spLocks noGrp="1"/>
          </p:cNvSpPr>
          <p:nvPr>
            <p:ph idx="1"/>
          </p:nvPr>
        </p:nvSpPr>
        <p:spPr/>
        <p:txBody>
          <a:bodyPr>
            <a:normAutofit/>
          </a:bodyPr>
          <a:lstStyle/>
          <a:p>
            <a:pPr marL="234950" indent="-234950"/>
            <a:r>
              <a:rPr lang="en-US" sz="3000" dirty="0">
                <a:solidFill>
                  <a:schemeClr val="tx1"/>
                </a:solidFill>
              </a:rPr>
              <a:t>American Rescue Plan – Homeless Children and Youth (ARP-HCY)</a:t>
            </a:r>
          </a:p>
          <a:p>
            <a:pPr marL="233363" indent="-233363"/>
            <a:r>
              <a:rPr lang="en-US" sz="3000" dirty="0">
                <a:solidFill>
                  <a:schemeClr val="tx1"/>
                </a:solidFill>
                <a:cs typeface="Arial"/>
              </a:rPr>
              <a:t>California Department of Education (CDE)</a:t>
            </a:r>
          </a:p>
          <a:p>
            <a:pPr marL="233363" indent="-233363"/>
            <a:r>
              <a:rPr lang="en-US" sz="3000" dirty="0">
                <a:solidFill>
                  <a:schemeClr val="tx1"/>
                </a:solidFill>
                <a:cs typeface="Arial" panose="020B0604020202020204" pitchFamily="34" charset="0"/>
              </a:rPr>
              <a:t>Code of Federal Regulations (CFR)</a:t>
            </a:r>
            <a:endParaRPr lang="en-US" sz="3000" dirty="0">
              <a:solidFill>
                <a:schemeClr val="tx1"/>
              </a:solidFill>
              <a:cs typeface="Arial"/>
            </a:endParaRPr>
          </a:p>
          <a:p>
            <a:pPr marL="233363" indent="-233363"/>
            <a:r>
              <a:rPr lang="en-US" sz="3000" dirty="0">
                <a:solidFill>
                  <a:schemeClr val="tx1"/>
                </a:solidFill>
                <a:cs typeface="Arial"/>
              </a:rPr>
              <a:t>Community-Based Organization (CBO)</a:t>
            </a:r>
          </a:p>
          <a:p>
            <a:pPr marL="233363" indent="-233363"/>
            <a:r>
              <a:rPr lang="en-US" sz="3000" dirty="0">
                <a:solidFill>
                  <a:schemeClr val="tx1"/>
                </a:solidFill>
                <a:cs typeface="Arial"/>
              </a:rPr>
              <a:t>County Office of Education (COE)</a:t>
            </a:r>
          </a:p>
          <a:p>
            <a:pPr marL="233363" indent="-233363"/>
            <a:r>
              <a:rPr lang="en-US" sz="3000" dirty="0">
                <a:solidFill>
                  <a:schemeClr val="tx1"/>
                </a:solidFill>
                <a:cs typeface="Arial"/>
              </a:rPr>
              <a:t>Elementary and Secondary School Emergency Relief Fund (ESSER)</a:t>
            </a:r>
          </a:p>
        </p:txBody>
      </p:sp>
      <p:sp>
        <p:nvSpPr>
          <p:cNvPr id="4" name="Slide Number Placeholder 3">
            <a:extLst>
              <a:ext uri="{FF2B5EF4-FFF2-40B4-BE49-F238E27FC236}">
                <a16:creationId xmlns:a16="http://schemas.microsoft.com/office/drawing/2014/main" id="{241D9F12-FDE0-88AA-BE6E-EAF9A86BA3B6}"/>
              </a:ext>
            </a:extLst>
          </p:cNvPr>
          <p:cNvSpPr>
            <a:spLocks noGrp="1"/>
          </p:cNvSpPr>
          <p:nvPr>
            <p:ph type="sldNum" sz="quarter" idx="12"/>
          </p:nvPr>
        </p:nvSpPr>
        <p:spPr/>
        <p:txBody>
          <a:bodyPr/>
          <a:lstStyle/>
          <a:p>
            <a:fld id="{1E47FE53-EBF0-4DA7-9D9D-CC1C3A20F3CB}" type="slidenum">
              <a:rPr lang="en-US" sz="2400" smtClean="0"/>
              <a:t>5</a:t>
            </a:fld>
            <a:endParaRPr lang="en-US" sz="2400" dirty="0"/>
          </a:p>
        </p:txBody>
      </p:sp>
    </p:spTree>
    <p:extLst>
      <p:ext uri="{BB962C8B-B14F-4D97-AF65-F5344CB8AC3E}">
        <p14:creationId xmlns:p14="http://schemas.microsoft.com/office/powerpoint/2010/main" val="2645378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8D13D-C823-6FA3-FAA1-453BF71E9281}"/>
              </a:ext>
            </a:extLst>
          </p:cNvPr>
          <p:cNvSpPr>
            <a:spLocks noGrp="1"/>
          </p:cNvSpPr>
          <p:nvPr>
            <p:ph type="title"/>
          </p:nvPr>
        </p:nvSpPr>
        <p:spPr/>
        <p:txBody>
          <a:bodyPr/>
          <a:lstStyle/>
          <a:p>
            <a:r>
              <a:rPr lang="en-US" dirty="0">
                <a:solidFill>
                  <a:schemeClr val="tx1"/>
                </a:solidFill>
              </a:rPr>
              <a:t>Acronyms (2)</a:t>
            </a:r>
          </a:p>
        </p:txBody>
      </p:sp>
      <p:sp>
        <p:nvSpPr>
          <p:cNvPr id="3" name="Content Placeholder 2">
            <a:extLst>
              <a:ext uri="{FF2B5EF4-FFF2-40B4-BE49-F238E27FC236}">
                <a16:creationId xmlns:a16="http://schemas.microsoft.com/office/drawing/2014/main" id="{0122C387-83A0-9B8C-C0B9-CA26CE7B5E9B}"/>
              </a:ext>
            </a:extLst>
          </p:cNvPr>
          <p:cNvSpPr>
            <a:spLocks noGrp="1"/>
          </p:cNvSpPr>
          <p:nvPr>
            <p:ph idx="1"/>
          </p:nvPr>
        </p:nvSpPr>
        <p:spPr/>
        <p:txBody>
          <a:bodyPr>
            <a:normAutofit/>
          </a:bodyPr>
          <a:lstStyle/>
          <a:p>
            <a:pPr marL="233363" indent="-233363"/>
            <a:r>
              <a:rPr lang="en-US" sz="3000" dirty="0">
                <a:solidFill>
                  <a:schemeClr val="tx1"/>
                </a:solidFill>
                <a:cs typeface="Arial"/>
              </a:rPr>
              <a:t>Fiscal Year (FY)</a:t>
            </a:r>
          </a:p>
          <a:p>
            <a:pPr marL="233363" indent="-233363"/>
            <a:r>
              <a:rPr lang="en-US" sz="3000" dirty="0">
                <a:solidFill>
                  <a:schemeClr val="tx1"/>
                </a:solidFill>
                <a:cs typeface="Arial"/>
              </a:rPr>
              <a:t>Homeless Innovative Programs (HIPs)</a:t>
            </a:r>
          </a:p>
          <a:p>
            <a:pPr marL="233363" indent="-233363"/>
            <a:r>
              <a:rPr lang="en-US" sz="3000" dirty="0">
                <a:solidFill>
                  <a:schemeClr val="tx1"/>
                </a:solidFill>
                <a:cs typeface="Arial"/>
              </a:rPr>
              <a:t>Homeless Education Technical Assistance Centers (HETACs)</a:t>
            </a:r>
          </a:p>
          <a:p>
            <a:pPr marL="233363" indent="-233363"/>
            <a:r>
              <a:rPr lang="en-US" sz="3000" dirty="0">
                <a:solidFill>
                  <a:schemeClr val="tx1"/>
                </a:solidFill>
                <a:cs typeface="Arial"/>
              </a:rPr>
              <a:t>Local Educational Agency (LEA)</a:t>
            </a:r>
          </a:p>
          <a:p>
            <a:pPr marL="233363" indent="-233363"/>
            <a:r>
              <a:rPr lang="en-US" sz="3000" dirty="0">
                <a:solidFill>
                  <a:schemeClr val="tx1"/>
                </a:solidFill>
                <a:cs typeface="Arial"/>
              </a:rPr>
              <a:t>State Educational Agency (SEA)</a:t>
            </a:r>
          </a:p>
          <a:p>
            <a:pPr marL="233363" indent="-233363"/>
            <a:r>
              <a:rPr lang="en-US" sz="3000" dirty="0">
                <a:solidFill>
                  <a:schemeClr val="tx1"/>
                </a:solidFill>
                <a:cs typeface="Arial"/>
              </a:rPr>
              <a:t>U.S. Department of Education (ED)</a:t>
            </a:r>
            <a:endParaRPr lang="en-US" sz="3000" dirty="0">
              <a:solidFill>
                <a:schemeClr val="tx1"/>
              </a:solidFill>
            </a:endParaRPr>
          </a:p>
        </p:txBody>
      </p:sp>
      <p:sp>
        <p:nvSpPr>
          <p:cNvPr id="4" name="Slide Number Placeholder 3">
            <a:extLst>
              <a:ext uri="{FF2B5EF4-FFF2-40B4-BE49-F238E27FC236}">
                <a16:creationId xmlns:a16="http://schemas.microsoft.com/office/drawing/2014/main" id="{241D9F12-FDE0-88AA-BE6E-EAF9A86BA3B6}"/>
              </a:ext>
            </a:extLst>
          </p:cNvPr>
          <p:cNvSpPr>
            <a:spLocks noGrp="1"/>
          </p:cNvSpPr>
          <p:nvPr>
            <p:ph type="sldNum" sz="quarter" idx="12"/>
          </p:nvPr>
        </p:nvSpPr>
        <p:spPr/>
        <p:txBody>
          <a:bodyPr/>
          <a:lstStyle/>
          <a:p>
            <a:fld id="{1E47FE53-EBF0-4DA7-9D9D-CC1C3A20F3CB}" type="slidenum">
              <a:rPr lang="en-US" sz="2400" smtClean="0"/>
              <a:t>6</a:t>
            </a:fld>
            <a:endParaRPr lang="en-US" sz="2400" dirty="0"/>
          </a:p>
        </p:txBody>
      </p:sp>
    </p:spTree>
    <p:extLst>
      <p:ext uri="{BB962C8B-B14F-4D97-AF65-F5344CB8AC3E}">
        <p14:creationId xmlns:p14="http://schemas.microsoft.com/office/powerpoint/2010/main" val="282397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DD757-DC55-7BDA-11FD-C1F36126EAAF}"/>
              </a:ext>
            </a:extLst>
          </p:cNvPr>
          <p:cNvSpPr>
            <a:spLocks noGrp="1"/>
          </p:cNvSpPr>
          <p:nvPr>
            <p:ph type="title"/>
          </p:nvPr>
        </p:nvSpPr>
        <p:spPr/>
        <p:txBody>
          <a:bodyPr/>
          <a:lstStyle/>
          <a:p>
            <a:r>
              <a:rPr lang="en-US" dirty="0">
                <a:solidFill>
                  <a:schemeClr val="tx1"/>
                </a:solidFill>
              </a:rPr>
              <a:t>Timelines (1)</a:t>
            </a:r>
          </a:p>
        </p:txBody>
      </p:sp>
      <p:sp>
        <p:nvSpPr>
          <p:cNvPr id="3" name="Content Placeholder 2">
            <a:extLst>
              <a:ext uri="{FF2B5EF4-FFF2-40B4-BE49-F238E27FC236}">
                <a16:creationId xmlns:a16="http://schemas.microsoft.com/office/drawing/2014/main" id="{49E72473-8C7D-5A9C-CE8D-436A71FD2C78}"/>
              </a:ext>
            </a:extLst>
          </p:cNvPr>
          <p:cNvSpPr>
            <a:spLocks noGrp="1"/>
          </p:cNvSpPr>
          <p:nvPr>
            <p:ph idx="1"/>
          </p:nvPr>
        </p:nvSpPr>
        <p:spPr>
          <a:xfrm>
            <a:off x="1097279" y="1845733"/>
            <a:ext cx="10173471" cy="4355561"/>
          </a:xfrm>
        </p:spPr>
        <p:txBody>
          <a:bodyPr/>
          <a:lstStyle/>
          <a:p>
            <a:pPr marL="234950" lvl="1" indent="-234950">
              <a:spcBef>
                <a:spcPts val="1200"/>
              </a:spcBef>
              <a:spcAft>
                <a:spcPts val="200"/>
              </a:spcAft>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Obligation Deadline: September 30, 2024</a:t>
            </a:r>
          </a:p>
          <a:p>
            <a:pPr marL="234950" lvl="1" indent="-234950">
              <a:spcBef>
                <a:spcPts val="1200"/>
              </a:spcBef>
              <a:spcAft>
                <a:spcPts val="200"/>
              </a:spcAft>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Standard 120-Day Liquidation Deadline: January 28, 2025</a:t>
            </a:r>
          </a:p>
          <a:p>
            <a:pPr marL="234950" lvl="1" indent="-234950">
              <a:spcBef>
                <a:spcPts val="1200"/>
              </a:spcBef>
              <a:spcAft>
                <a:spcPts val="200"/>
              </a:spcAft>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Extended Liquidation Deadline: Up to March 28, 2026, if approved</a:t>
            </a:r>
          </a:p>
          <a:p>
            <a:pPr marL="234950" lvl="1" indent="-234950">
              <a:spcBef>
                <a:spcPts val="1200"/>
              </a:spcBef>
              <a:spcAft>
                <a:spcPts val="200"/>
              </a:spcAft>
              <a:buFont typeface="Arial" panose="020B0604020202020204" pitchFamily="34" charset="0"/>
              <a:buChar char="•"/>
            </a:pPr>
            <a:r>
              <a:rPr lang="en-US" sz="3000" dirty="0">
                <a:solidFill>
                  <a:schemeClr val="tx1"/>
                </a:solidFill>
              </a:rPr>
              <a:t>LEAs must apply to and be reviewed for extended liquidation by the CDE. Then, the CDE must apply for extended liquidation on behalf of LEAs and be approved by ED for the extended liquidation timeline to apply for LEAs that applied.</a:t>
            </a:r>
            <a:endParaRPr lang="en-US" sz="3000" i="1" dirty="0">
              <a:solidFill>
                <a:schemeClr val="tx1"/>
              </a:solidFill>
            </a:endParaRPr>
          </a:p>
          <a:p>
            <a:pPr marL="234950" lvl="1" indent="-234950">
              <a:spcBef>
                <a:spcPts val="1200"/>
              </a:spcBef>
              <a:spcAft>
                <a:spcPts val="200"/>
              </a:spcAft>
              <a:buFont typeface="Arial" panose="020B0604020202020204" pitchFamily="34" charset="0"/>
              <a:buChar char="•"/>
            </a:pPr>
            <a:endParaRPr lang="en-US" sz="30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45D6A015-0CD2-C870-B362-5C7999F420E2}"/>
              </a:ext>
            </a:extLst>
          </p:cNvPr>
          <p:cNvSpPr>
            <a:spLocks noGrp="1"/>
          </p:cNvSpPr>
          <p:nvPr>
            <p:ph type="sldNum" sz="quarter" idx="12"/>
          </p:nvPr>
        </p:nvSpPr>
        <p:spPr/>
        <p:txBody>
          <a:bodyPr/>
          <a:lstStyle/>
          <a:p>
            <a:fld id="{1E47FE53-EBF0-4DA7-9D9D-CC1C3A20F3CB}" type="slidenum">
              <a:rPr lang="en-US" sz="2400" smtClean="0"/>
              <a:t>7</a:t>
            </a:fld>
            <a:endParaRPr lang="en-US" sz="2400" dirty="0"/>
          </a:p>
        </p:txBody>
      </p:sp>
    </p:spTree>
    <p:extLst>
      <p:ext uri="{BB962C8B-B14F-4D97-AF65-F5344CB8AC3E}">
        <p14:creationId xmlns:p14="http://schemas.microsoft.com/office/powerpoint/2010/main" val="174669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D3AA-BD82-EB96-B1BE-F04CE308FA85}"/>
              </a:ext>
            </a:extLst>
          </p:cNvPr>
          <p:cNvSpPr>
            <a:spLocks noGrp="1"/>
          </p:cNvSpPr>
          <p:nvPr>
            <p:ph type="title"/>
          </p:nvPr>
        </p:nvSpPr>
        <p:spPr/>
        <p:txBody>
          <a:bodyPr/>
          <a:lstStyle/>
          <a:p>
            <a:r>
              <a:rPr lang="en-US" dirty="0">
                <a:solidFill>
                  <a:schemeClr val="tx1"/>
                </a:solidFill>
              </a:rPr>
              <a:t>Timelines (2)</a:t>
            </a:r>
          </a:p>
        </p:txBody>
      </p:sp>
      <p:graphicFrame>
        <p:nvGraphicFramePr>
          <p:cNvPr id="5" name="Content Placeholder 4">
            <a:extLst>
              <a:ext uri="{FF2B5EF4-FFF2-40B4-BE49-F238E27FC236}">
                <a16:creationId xmlns:a16="http://schemas.microsoft.com/office/drawing/2014/main" id="{CAA75ED9-D0C9-80E6-5313-4BEB0B9EA3AC}"/>
              </a:ext>
            </a:extLst>
          </p:cNvPr>
          <p:cNvGraphicFramePr>
            <a:graphicFrameLocks noGrp="1"/>
          </p:cNvGraphicFramePr>
          <p:nvPr>
            <p:ph idx="1"/>
            <p:extLst>
              <p:ext uri="{D42A27DB-BD31-4B8C-83A1-F6EECF244321}">
                <p14:modId xmlns:p14="http://schemas.microsoft.com/office/powerpoint/2010/main" val="141880915"/>
              </p:ext>
            </p:extLst>
          </p:nvPr>
        </p:nvGraphicFramePr>
        <p:xfrm>
          <a:off x="1096963" y="1846263"/>
          <a:ext cx="10058399" cy="3931920"/>
        </p:xfrm>
        <a:graphic>
          <a:graphicData uri="http://schemas.openxmlformats.org/drawingml/2006/table">
            <a:tbl>
              <a:tblPr firstRow="1" bandRow="1">
                <a:tableStyleId>{69012ECD-51FC-41F1-AA8D-1B2483CD663E}</a:tableStyleId>
              </a:tblPr>
              <a:tblGrid>
                <a:gridCol w="3738927">
                  <a:extLst>
                    <a:ext uri="{9D8B030D-6E8A-4147-A177-3AD203B41FA5}">
                      <a16:colId xmlns:a16="http://schemas.microsoft.com/office/drawing/2014/main" val="497502855"/>
                    </a:ext>
                  </a:extLst>
                </a:gridCol>
                <a:gridCol w="6319472">
                  <a:extLst>
                    <a:ext uri="{9D8B030D-6E8A-4147-A177-3AD203B41FA5}">
                      <a16:colId xmlns:a16="http://schemas.microsoft.com/office/drawing/2014/main" val="1166262187"/>
                    </a:ext>
                  </a:extLst>
                </a:gridCol>
              </a:tblGrid>
              <a:tr h="370840">
                <a:tc>
                  <a:txBody>
                    <a:bodyPr/>
                    <a:lstStyle/>
                    <a:p>
                      <a:pPr algn="ctr"/>
                      <a:r>
                        <a:rPr lang="en-US" sz="3000" dirty="0">
                          <a:solidFill>
                            <a:schemeClr val="tx1"/>
                          </a:solidFill>
                        </a:rPr>
                        <a:t>Standard Liquidation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3000" dirty="0">
                          <a:solidFill>
                            <a:schemeClr val="tx1"/>
                          </a:solidFill>
                        </a:rPr>
                        <a:t>Extended Liquidation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43261254"/>
                  </a:ext>
                </a:extLst>
              </a:tr>
              <a:tr h="370840">
                <a:tc>
                  <a:txBody>
                    <a:bodyPr/>
                    <a:lstStyle/>
                    <a:p>
                      <a:r>
                        <a:rPr lang="en-US" sz="3000" b="1" dirty="0"/>
                        <a:t>Obligation Deadline:</a:t>
                      </a:r>
                    </a:p>
                    <a:p>
                      <a:r>
                        <a:rPr lang="en-US" sz="3000" dirty="0"/>
                        <a:t>September 30,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000" b="1" dirty="0"/>
                        <a:t>Obligation Deadline:</a:t>
                      </a:r>
                    </a:p>
                    <a:p>
                      <a:r>
                        <a:rPr lang="en-US" sz="3000" dirty="0"/>
                        <a:t>September 30, 2024 (does not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7137415"/>
                  </a:ext>
                </a:extLst>
              </a:tr>
              <a:tr h="370840">
                <a:tc>
                  <a:txBody>
                    <a:bodyPr/>
                    <a:lstStyle/>
                    <a:p>
                      <a:r>
                        <a:rPr lang="en-US" sz="3000" b="1" dirty="0"/>
                        <a:t>Liquidation Deadline:</a:t>
                      </a:r>
                    </a:p>
                    <a:p>
                      <a:r>
                        <a:rPr lang="en-US" sz="3000" dirty="0"/>
                        <a:t>January 28,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000" b="1" dirty="0"/>
                        <a:t>Liquidation Deadline: </a:t>
                      </a:r>
                    </a:p>
                    <a:p>
                      <a:r>
                        <a:rPr lang="en-US" sz="3000" dirty="0"/>
                        <a:t>March 28, 2026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7636638"/>
                  </a:ext>
                </a:extLst>
              </a:tr>
            </a:tbl>
          </a:graphicData>
        </a:graphic>
      </p:graphicFrame>
      <p:sp>
        <p:nvSpPr>
          <p:cNvPr id="4" name="Slide Number Placeholder 3">
            <a:extLst>
              <a:ext uri="{FF2B5EF4-FFF2-40B4-BE49-F238E27FC236}">
                <a16:creationId xmlns:a16="http://schemas.microsoft.com/office/drawing/2014/main" id="{5D54597D-2F49-0D41-B5C3-767299ED7938}"/>
              </a:ext>
            </a:extLst>
          </p:cNvPr>
          <p:cNvSpPr>
            <a:spLocks noGrp="1"/>
          </p:cNvSpPr>
          <p:nvPr>
            <p:ph type="sldNum" sz="quarter" idx="12"/>
          </p:nvPr>
        </p:nvSpPr>
        <p:spPr/>
        <p:txBody>
          <a:bodyPr/>
          <a:lstStyle/>
          <a:p>
            <a:fld id="{1E47FE53-EBF0-4DA7-9D9D-CC1C3A20F3CB}" type="slidenum">
              <a:rPr lang="en-US" sz="2400" smtClean="0"/>
              <a:t>8</a:t>
            </a:fld>
            <a:endParaRPr lang="en-US" sz="2400" dirty="0"/>
          </a:p>
        </p:txBody>
      </p:sp>
    </p:spTree>
    <p:extLst>
      <p:ext uri="{BB962C8B-B14F-4D97-AF65-F5344CB8AC3E}">
        <p14:creationId xmlns:p14="http://schemas.microsoft.com/office/powerpoint/2010/main" val="2810955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378D0-5805-CDFD-DEF2-41D7F0A403D0}"/>
              </a:ext>
            </a:extLst>
          </p:cNvPr>
          <p:cNvSpPr>
            <a:spLocks noGrp="1"/>
          </p:cNvSpPr>
          <p:nvPr>
            <p:ph type="title"/>
          </p:nvPr>
        </p:nvSpPr>
        <p:spPr/>
        <p:txBody>
          <a:bodyPr/>
          <a:lstStyle/>
          <a:p>
            <a:r>
              <a:rPr lang="en-US" dirty="0">
                <a:solidFill>
                  <a:schemeClr val="tx1"/>
                </a:solidFill>
              </a:rPr>
              <a:t>Timeline (3)</a:t>
            </a:r>
          </a:p>
        </p:txBody>
      </p:sp>
      <p:sp>
        <p:nvSpPr>
          <p:cNvPr id="3" name="Content Placeholder 2">
            <a:extLst>
              <a:ext uri="{FF2B5EF4-FFF2-40B4-BE49-F238E27FC236}">
                <a16:creationId xmlns:a16="http://schemas.microsoft.com/office/drawing/2014/main" id="{8458B40A-A9D2-D51A-3BA1-F6100E7D1FFB}"/>
              </a:ext>
            </a:extLst>
          </p:cNvPr>
          <p:cNvSpPr>
            <a:spLocks noGrp="1"/>
          </p:cNvSpPr>
          <p:nvPr>
            <p:ph idx="1"/>
          </p:nvPr>
        </p:nvSpPr>
        <p:spPr/>
        <p:txBody>
          <a:bodyPr>
            <a:normAutofit/>
          </a:bodyPr>
          <a:lstStyle/>
          <a:p>
            <a:pPr marL="234950" indent="-234950"/>
            <a:r>
              <a:rPr lang="en-US" sz="3000" dirty="0">
                <a:solidFill>
                  <a:schemeClr val="tx1"/>
                </a:solidFill>
              </a:rPr>
              <a:t>Webinar: August 15, 2024</a:t>
            </a:r>
          </a:p>
          <a:p>
            <a:pPr marL="234950" indent="-234950"/>
            <a:r>
              <a:rPr lang="en-US" sz="3000" dirty="0">
                <a:solidFill>
                  <a:schemeClr val="tx1"/>
                </a:solidFill>
              </a:rPr>
              <a:t>Application and Resources Posted: August 15, 2024</a:t>
            </a:r>
          </a:p>
          <a:p>
            <a:pPr marL="234950" indent="-234950"/>
            <a:r>
              <a:rPr lang="en-US" sz="3000" dirty="0">
                <a:solidFill>
                  <a:schemeClr val="tx1"/>
                </a:solidFill>
              </a:rPr>
              <a:t>LEA Liquidation Extension Application Due to the CDE: October 30, 2024</a:t>
            </a:r>
          </a:p>
          <a:p>
            <a:pPr marL="234950" indent="-234950"/>
            <a:r>
              <a:rPr lang="en-US" sz="3000" dirty="0">
                <a:solidFill>
                  <a:schemeClr val="tx1"/>
                </a:solidFill>
              </a:rPr>
              <a:t>CDE Liquidation Extension Application Due to ED: December 31, 2024</a:t>
            </a:r>
          </a:p>
          <a:p>
            <a:pPr marL="234950" indent="-234950"/>
            <a:endParaRPr lang="en-US" sz="3000" dirty="0"/>
          </a:p>
          <a:p>
            <a:endParaRPr lang="en-US" sz="3000" dirty="0"/>
          </a:p>
        </p:txBody>
      </p:sp>
      <p:sp>
        <p:nvSpPr>
          <p:cNvPr id="4" name="Slide Number Placeholder 3">
            <a:extLst>
              <a:ext uri="{FF2B5EF4-FFF2-40B4-BE49-F238E27FC236}">
                <a16:creationId xmlns:a16="http://schemas.microsoft.com/office/drawing/2014/main" id="{0233981D-02FB-C897-AFF6-87F30220DE17}"/>
              </a:ext>
            </a:extLst>
          </p:cNvPr>
          <p:cNvSpPr>
            <a:spLocks noGrp="1"/>
          </p:cNvSpPr>
          <p:nvPr>
            <p:ph type="sldNum" sz="quarter" idx="12"/>
          </p:nvPr>
        </p:nvSpPr>
        <p:spPr/>
        <p:txBody>
          <a:bodyPr/>
          <a:lstStyle/>
          <a:p>
            <a:fld id="{1E47FE53-EBF0-4DA7-9D9D-CC1C3A20F3CB}" type="slidenum">
              <a:rPr lang="en-US" sz="2400" smtClean="0"/>
              <a:t>9</a:t>
            </a:fld>
            <a:endParaRPr lang="en-US" sz="2400" dirty="0"/>
          </a:p>
        </p:txBody>
      </p:sp>
    </p:spTree>
    <p:extLst>
      <p:ext uri="{BB962C8B-B14F-4D97-AF65-F5344CB8AC3E}">
        <p14:creationId xmlns:p14="http://schemas.microsoft.com/office/powerpoint/2010/main" val="3171452854"/>
      </p:ext>
    </p:extLst>
  </p:cSld>
  <p:clrMapOvr>
    <a:masterClrMapping/>
  </p:clrMapOvr>
</p:sld>
</file>

<file path=ppt/theme/theme1.xml><?xml version="1.0" encoding="utf-8"?>
<a:theme xmlns:a="http://schemas.openxmlformats.org/drawingml/2006/main" name="Retrospect">
  <a:themeElements>
    <a:clrScheme name="Custom 23">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otalTime>0</TotalTime>
  <Words>2558</Words>
  <Application>Microsoft Office PowerPoint</Application>
  <PresentationFormat>Widescreen</PresentationFormat>
  <Paragraphs>255</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Aptos</vt:lpstr>
      <vt:lpstr>Arial</vt:lpstr>
      <vt:lpstr>Calibri</vt:lpstr>
      <vt:lpstr>Times New Roman</vt:lpstr>
      <vt:lpstr>Retrospect</vt:lpstr>
      <vt:lpstr>Liquidation Extension for American Rescue Plan – Homeless Children and Youth Funds</vt:lpstr>
      <vt:lpstr>The Homeless Education Program Team</vt:lpstr>
      <vt:lpstr>The Homeless Education Fiscal Team</vt:lpstr>
      <vt:lpstr>Presentation Outline</vt:lpstr>
      <vt:lpstr>Acronyms (1)</vt:lpstr>
      <vt:lpstr>Acronyms (2)</vt:lpstr>
      <vt:lpstr>Timelines (1)</vt:lpstr>
      <vt:lpstr>Timelines (2)</vt:lpstr>
      <vt:lpstr>Timeline (3)</vt:lpstr>
      <vt:lpstr>ARP-HCY Intentions</vt:lpstr>
      <vt:lpstr>Keep Obligating and Liquidating (1)</vt:lpstr>
      <vt:lpstr>Keep Obligating and Liquidating (2)</vt:lpstr>
      <vt:lpstr>Obligation (1)</vt:lpstr>
      <vt:lpstr>Obligation (2)</vt:lpstr>
      <vt:lpstr>Obligation (3)</vt:lpstr>
      <vt:lpstr>Liquidation (1)</vt:lpstr>
      <vt:lpstr>Liquidation (2)</vt:lpstr>
      <vt:lpstr>Under Extension (1)</vt:lpstr>
      <vt:lpstr>Under Extension (2)</vt:lpstr>
      <vt:lpstr>Under Extension (3)</vt:lpstr>
      <vt:lpstr>Under Extension (4)</vt:lpstr>
      <vt:lpstr>Under Extension (5)</vt:lpstr>
      <vt:lpstr>LEA Extension (1)</vt:lpstr>
      <vt:lpstr>LEA Extension (2)</vt:lpstr>
      <vt:lpstr>LEA Extension Application (1)</vt:lpstr>
      <vt:lpstr>LEA Extension Application (2)</vt:lpstr>
      <vt:lpstr>LEA Extension Application (3)</vt:lpstr>
      <vt:lpstr>LEA Extension Application (4)</vt:lpstr>
      <vt:lpstr>LEA Extension Application (5)</vt:lpstr>
      <vt:lpstr>LEA Extension Application (6)</vt:lpstr>
      <vt:lpstr>LEA Extension Application (7)</vt:lpstr>
      <vt:lpstr>LEA Extension Application (8)</vt:lpstr>
      <vt:lpstr>LEA Extension Application (9)</vt:lpstr>
      <vt:lpstr>Assurances</vt:lpstr>
      <vt:lpstr>Required Supplemental Documentation (1)</vt:lpstr>
      <vt:lpstr>Required Supplemental Documentation (2)</vt:lpstr>
      <vt:lpstr>Extension Application Submission</vt:lpstr>
      <vt:lpstr>CDE Extension (1)</vt:lpstr>
      <vt:lpstr>CDE Extension (2)</vt:lpstr>
      <vt:lpstr>Resources (1)</vt:lpstr>
      <vt:lpstr>Resources (2)</vt:lpstr>
      <vt:lpstr>ARP-HCY Office Hours </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Liquidation - ARP ESSER HCY Fund (CA Dept of Education)</dc:title>
  <dc:subject>This is the liquidation extension presentation for American Rescue Plan-Homeless Children Youth (ARP-HCY) funds.</dc:subject>
  <dc:creator/>
  <cp:keywords>ARP-HCY, liquidation extension, homeless education</cp:keywords>
  <cp:lastModifiedBy/>
  <cp:revision>1</cp:revision>
  <dcterms:created xsi:type="dcterms:W3CDTF">2024-08-01T17:57:29Z</dcterms:created>
  <dcterms:modified xsi:type="dcterms:W3CDTF">2024-09-09T16:30:52Z</dcterms:modified>
</cp:coreProperties>
</file>