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316" r:id="rId4"/>
    <p:sldId id="261" r:id="rId5"/>
    <p:sldId id="262" r:id="rId6"/>
    <p:sldId id="310" r:id="rId7"/>
    <p:sldId id="265" r:id="rId8"/>
    <p:sldId id="309" r:id="rId9"/>
    <p:sldId id="268" r:id="rId10"/>
    <p:sldId id="311" r:id="rId11"/>
    <p:sldId id="271" r:id="rId12"/>
    <p:sldId id="313" r:id="rId13"/>
    <p:sldId id="274" r:id="rId14"/>
    <p:sldId id="312" r:id="rId15"/>
    <p:sldId id="301" r:id="rId16"/>
    <p:sldId id="277" r:id="rId17"/>
    <p:sldId id="314" r:id="rId18"/>
    <p:sldId id="31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A3B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5" autoAdjust="0"/>
    <p:restoredTop sz="93629" autoAdjust="0"/>
  </p:normalViewPr>
  <p:slideViewPr>
    <p:cSldViewPr snapToGrid="0">
      <p:cViewPr varScale="1">
        <p:scale>
          <a:sx n="115" d="100"/>
          <a:sy n="115" d="100"/>
        </p:scale>
        <p:origin x="454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26BE5-FA40-4A89-A411-B365D385D797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6CF3B-7AB3-4B60-91CC-E4F0E887E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0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96CF3B-7AB3-4B60-91CC-E4F0E887EF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31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5E42D-9F76-4006-9795-18460F4F3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9D035F-0A1B-484A-8698-6AF216DB7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F8232-41A6-40A0-BD33-94E855D7B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89B6C-576A-470D-B546-F9CDDEB6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791BB-D285-4571-A7EB-0F49114B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0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AFBC5D-A32A-40FB-8A3A-3F1EA867A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40EA74-8C25-4424-B399-94C3667B6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35DBA-61C7-4FD0-AA6A-FB50E1E9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9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AC694-E212-4283-BA0D-20F9C88D2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1172C-2D09-4528-8475-5BC0D5617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B3E54-16CB-4F51-9ADD-97B6886AE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64F38-2EBA-4F68-928C-4E2D87EAC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FB09F-8E47-46D7-BDEB-77354DB4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ADC3A-530A-4FDA-8452-6354FE75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51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F1A13-12D7-4E54-8137-24DD05A5C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2F8DE7-066A-42AE-AA80-A282C6E15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56DB6-C155-4F53-8945-D6017D331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D69DEA-5B4E-4256-810B-6DBE4B069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48670-529F-40B1-B36B-611CCBB1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5738F-D06F-4BA3-91B3-FD97DF40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78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F98C4-D69B-48FA-A388-85B5268F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632A0-117B-4D22-B57E-AB8AD9DC7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B838B-C6D5-42CE-BA21-3084B718E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44527-473D-48BA-A2C3-C3A9A23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4B51F-4E20-4B3F-8AB8-93AC53A97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377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C10CAD-E217-42D3-8B80-2FDBD9571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28EA6-5356-4E49-8DCF-9522DF3A19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4D2-09AE-47BB-B178-997E41FB5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3D502-6A24-4901-9731-6FE81AD9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A79DB-0BF6-4C91-8CBC-81E02B047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8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876D421-CADC-DB46-AD4D-BDC05BB343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7216" y="5837996"/>
            <a:ext cx="3237311" cy="881998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31645" y="1188779"/>
            <a:ext cx="11618976" cy="2048256"/>
          </a:xfrm>
          <a:ln>
            <a:noFill/>
          </a:ln>
        </p:spPr>
        <p:txBody>
          <a:bodyPr anchor="ctr">
            <a:normAutofit/>
          </a:bodyPr>
          <a:lstStyle>
            <a:lvl1pPr algn="ctr">
              <a:defRPr sz="6000" b="0" baseline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31645" y="3784539"/>
            <a:ext cx="11618976" cy="2029968"/>
          </a:xfrm>
        </p:spPr>
        <p:txBody>
          <a:bodyPr>
            <a:normAutofit/>
          </a:bodyPr>
          <a:lstStyle>
            <a:lvl1pPr marL="0" indent="0" algn="ctr">
              <a:buNone/>
              <a:defRPr sz="36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287217" y="3488497"/>
            <a:ext cx="11563404" cy="21466"/>
          </a:xfrm>
          <a:prstGeom prst="line">
            <a:avLst/>
          </a:prstGeom>
          <a:ln w="127000" cap="flat" cmpd="sng">
            <a:solidFill>
              <a:schemeClr val="tx2">
                <a:lumMod val="75000"/>
              </a:schemeClr>
            </a:solidFill>
            <a:bevel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535815" y="6286422"/>
            <a:ext cx="4394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baseline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THURMOND</a:t>
            </a:r>
          </a:p>
          <a:p>
            <a:r>
              <a:rPr lang="en-US" sz="1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n-US" sz="1200" b="1" baseline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Superintendent of Public Instruction</a:t>
            </a:r>
            <a:endParaRPr lang="en-US" sz="12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64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E33A3-A107-4860-80B7-8F3E40F20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296F9-4663-4B2A-85EE-F7890E070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8180A-7E92-4B74-9FD8-6DAB6E0F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8BA9C-E1CD-40EE-8DAF-A2BDE3D4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7DE41-2116-491F-A73B-05FF39F8E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2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46238"/>
          </a:xfrm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D4257AD-90F9-4636-AD93-EC01DBF603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55526" y="1756552"/>
            <a:ext cx="11280947" cy="4489483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758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ub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46238"/>
          </a:xfrm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D4257AD-90F9-4636-AD93-EC01DBF603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4867" y="1866867"/>
            <a:ext cx="5681133" cy="3848133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02E5DE4A-3B38-43E9-BF20-2FC54D64035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17751" y="1866867"/>
            <a:ext cx="5681133" cy="3848133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789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E1B3A-2166-44D5-88E4-F4ECD2027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EE113-2C6C-4265-A2F5-316CA663D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CC160-4D92-4210-B811-A9CACAF0B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A98E8-1A2F-4E3E-94BC-2176BBCF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04447-39AA-4AD0-9007-0574C6586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5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B24EB-5E23-4EC3-8EBD-BF81DF986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1AA2F-D690-4780-86FF-4461C916E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AED2DF-079C-4424-BEAF-8B77E8491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67DD8-F7C9-4D84-A5EA-BB03F765E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A1F4C-8E1F-47DC-929D-9FD97B408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9E03E-44B7-4CA5-B2AE-271F79A5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9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C99E7-E3FB-4639-8224-DAF9A74BF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F4AB5-592E-424C-8A4F-6C0A506D5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0B5802-41D3-4C92-92F1-7FF411999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DB43AD-CF27-4F25-9D39-DEE6ACE19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9CC17E-EA0B-4916-9E72-809BA9A10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6BFAC4-F539-46BF-A9BA-965DA5102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E13D91-0B37-48EB-B37E-814FA1256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76A61A-7274-416F-802F-E4BB8CD9B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4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5B162-61B7-4D18-BB68-4A36D2673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0A52E5-137B-4628-91E6-AC64A896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6D568D-16C1-4B19-84DF-B68DB697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4CD04F-F389-4ABB-9CE4-6FA384FC8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25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00704B-4A97-4A85-B9B4-FFAF9331D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53DFA-6A03-4E82-BFFF-8BFE2CD19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2ED9A-5423-4346-8CA2-5759CDC0F6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68AB6-B5DA-4294-AB4C-41D34E2612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8A1D7-00D4-4BE2-A3AE-968CCA8D0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078D1-8E91-4A9B-92F0-B50141521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7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q.cde.ca.gov/dataquest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SZocklein@cde.ca.gov" TargetMode="External"/><Relationship Id="rId2" Type="http://schemas.openxmlformats.org/officeDocument/2006/relationships/hyperlink" Target="mailto:HomelessEd@cde.ca.gov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1D2BE3-F74A-43CF-B33E-518CA09334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dirty="0"/>
              <a:t>–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 Homeless Youth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Educational Outcomes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CC3820-A604-4A11-A5DE-F3542F4FC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5973" y="3784539"/>
            <a:ext cx="6294647" cy="2029968"/>
          </a:xfrm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data retrieved from DataQuest (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DataQuest web page"/>
              </a:rPr>
              <a:t>https://dq.cde.ca.gov/dataquest/</a:t>
            </a:r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unless otherwise labeled</a:t>
            </a:r>
          </a:p>
        </p:txBody>
      </p:sp>
    </p:spTree>
    <p:extLst>
      <p:ext uri="{BB962C8B-B14F-4D97-AF65-F5344CB8AC3E}">
        <p14:creationId xmlns:p14="http://schemas.microsoft.com/office/powerpoint/2010/main" val="434333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96C-151D-47AB-9A03-2D1B1689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2019–20 Homeless Youth Suspension Rate Table</a:t>
            </a:r>
            <a:endParaRPr lang="en-US" dirty="0"/>
          </a:p>
        </p:txBody>
      </p:sp>
      <p:graphicFrame>
        <p:nvGraphicFramePr>
          <p:cNvPr id="6" name="Content Placeholder 5" descr="This table displays 2019-20 homeless and non-homeless student group suspension rates.">
            <a:extLst>
              <a:ext uri="{FF2B5EF4-FFF2-40B4-BE49-F238E27FC236}">
                <a16:creationId xmlns:a16="http://schemas.microsoft.com/office/drawing/2014/main" id="{FCF56F9B-693A-4854-9793-2D14D904F06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977000949"/>
              </p:ext>
            </p:extLst>
          </p:nvPr>
        </p:nvGraphicFramePr>
        <p:xfrm>
          <a:off x="455613" y="1755775"/>
          <a:ext cx="11280776" cy="229790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40388">
                  <a:extLst>
                    <a:ext uri="{9D8B030D-6E8A-4147-A177-3AD203B41FA5}">
                      <a16:colId xmlns:a16="http://schemas.microsoft.com/office/drawing/2014/main" val="3448702690"/>
                    </a:ext>
                  </a:extLst>
                </a:gridCol>
                <a:gridCol w="5640388">
                  <a:extLst>
                    <a:ext uri="{9D8B030D-6E8A-4147-A177-3AD203B41FA5}">
                      <a16:colId xmlns:a16="http://schemas.microsoft.com/office/drawing/2014/main" val="567787304"/>
                    </a:ext>
                  </a:extLst>
                </a:gridCol>
              </a:tblGrid>
              <a:tr h="7659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Group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Suspension Rate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42988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algn="ctr"/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6.3%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07203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Non-Homeless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3.5%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8763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DC3BDF-770C-43ED-896D-611A58AC80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67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70135-3A39-47BD-A266-1DE9CA1A6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2018–19 Homeless Youth Chronic Absence 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CBC00-4427-4217-9039-D293873217F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5400" dirty="0"/>
              <a:t>The chronic absence rate for Homeless Youth was nearly </a:t>
            </a:r>
            <a:r>
              <a:rPr lang="en-US" sz="5400" b="1" dirty="0"/>
              <a:t>2 times </a:t>
            </a:r>
            <a:r>
              <a:rPr lang="en-US" sz="5400" dirty="0"/>
              <a:t>that for </a:t>
            </a:r>
            <a:r>
              <a:rPr lang="en-US" sz="5400" b="1" dirty="0"/>
              <a:t>all students</a:t>
            </a:r>
            <a:r>
              <a:rPr lang="en-US" sz="54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F8CEE3-AB07-4E31-B7B7-D84C8D1605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45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96C-151D-47AB-9A03-2D1B1689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en-US" dirty="0"/>
              <a:t>–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19 Homeless Youth Chronic Absence Table</a:t>
            </a:r>
            <a:endParaRPr lang="en-US" dirty="0"/>
          </a:p>
        </p:txBody>
      </p:sp>
      <p:graphicFrame>
        <p:nvGraphicFramePr>
          <p:cNvPr id="6" name="Content Placeholder 5" descr="This table displays 2018-19 homeless and non-homeless student group chronic absence rates.">
            <a:extLst>
              <a:ext uri="{FF2B5EF4-FFF2-40B4-BE49-F238E27FC236}">
                <a16:creationId xmlns:a16="http://schemas.microsoft.com/office/drawing/2014/main" id="{FCF56F9B-693A-4854-9793-2D14D904F06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701002694"/>
              </p:ext>
            </p:extLst>
          </p:nvPr>
        </p:nvGraphicFramePr>
        <p:xfrm>
          <a:off x="455613" y="1755775"/>
          <a:ext cx="11280776" cy="229790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40388">
                  <a:extLst>
                    <a:ext uri="{9D8B030D-6E8A-4147-A177-3AD203B41FA5}">
                      <a16:colId xmlns:a16="http://schemas.microsoft.com/office/drawing/2014/main" val="3448702690"/>
                    </a:ext>
                  </a:extLst>
                </a:gridCol>
                <a:gridCol w="5640388">
                  <a:extLst>
                    <a:ext uri="{9D8B030D-6E8A-4147-A177-3AD203B41FA5}">
                      <a16:colId xmlns:a16="http://schemas.microsoft.com/office/drawing/2014/main" val="567787304"/>
                    </a:ext>
                  </a:extLst>
                </a:gridCol>
              </a:tblGrid>
              <a:tr h="7659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Group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Chronic Absence Rate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42988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algn="ctr"/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07203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Non-Homeless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12.7%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8763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1E456D-1A46-4812-80D4-088738C196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69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0874-B3BE-445D-8E16-F175FC237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Homeless Youth Four-Year Cohort Graduation 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4391A-F77F-41FB-AC51-547BBED9A4A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5400" dirty="0"/>
              <a:t>The Homeless Youth graduation rate was </a:t>
            </a:r>
            <a:r>
              <a:rPr lang="en-US" sz="5400" b="1" dirty="0"/>
              <a:t>15 percent lower</a:t>
            </a:r>
            <a:r>
              <a:rPr lang="en-US" sz="5400" dirty="0"/>
              <a:t> than the rate for </a:t>
            </a:r>
            <a:r>
              <a:rPr lang="en-US" sz="5400" b="1" dirty="0"/>
              <a:t>Non-Homeless students</a:t>
            </a:r>
            <a:r>
              <a:rPr lang="en-US" sz="5400" dirty="0"/>
              <a:t>.</a:t>
            </a:r>
            <a:r>
              <a:rPr lang="en-US" sz="5400" b="1" dirty="0"/>
              <a:t> </a:t>
            </a:r>
            <a:endParaRPr lang="en-US" sz="5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399312-4EF0-4699-AF20-8920CD91BC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90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96C-151D-47AB-9A03-2D1B1689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2019–20 Homeless Youth Four-Year Cohort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Graduation Rate Table</a:t>
            </a:r>
            <a:endParaRPr lang="en-US" dirty="0"/>
          </a:p>
        </p:txBody>
      </p:sp>
      <p:graphicFrame>
        <p:nvGraphicFramePr>
          <p:cNvPr id="6" name="Content Placeholder 5" descr="This table displays 2019-20 homeless and non-homeless student group four-year cohort graduation rates.">
            <a:extLst>
              <a:ext uri="{FF2B5EF4-FFF2-40B4-BE49-F238E27FC236}">
                <a16:creationId xmlns:a16="http://schemas.microsoft.com/office/drawing/2014/main" id="{FCF56F9B-693A-4854-9793-2D14D904F06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963794687"/>
              </p:ext>
            </p:extLst>
          </p:nvPr>
        </p:nvGraphicFramePr>
        <p:xfrm>
          <a:off x="455613" y="1755775"/>
          <a:ext cx="11280776" cy="229790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40388">
                  <a:extLst>
                    <a:ext uri="{9D8B030D-6E8A-4147-A177-3AD203B41FA5}">
                      <a16:colId xmlns:a16="http://schemas.microsoft.com/office/drawing/2014/main" val="3448702690"/>
                    </a:ext>
                  </a:extLst>
                </a:gridCol>
                <a:gridCol w="5640388">
                  <a:extLst>
                    <a:ext uri="{9D8B030D-6E8A-4147-A177-3AD203B41FA5}">
                      <a16:colId xmlns:a16="http://schemas.microsoft.com/office/drawing/2014/main" val="567787304"/>
                    </a:ext>
                  </a:extLst>
                </a:gridCol>
              </a:tblGrid>
              <a:tr h="7659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Group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 Student Enrollment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42988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algn="ctr"/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70%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07203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Non-Homeless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85%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8763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A11B1A-AB81-45E9-A574-5C425B7ED0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955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96C-151D-47AB-9A03-2D1B1689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2019–20 Homeless Youth Four-Year Cohort Graduation Rate Table </a:t>
            </a:r>
            <a:endParaRPr lang="en-US" dirty="0"/>
          </a:p>
        </p:txBody>
      </p:sp>
      <p:graphicFrame>
        <p:nvGraphicFramePr>
          <p:cNvPr id="6" name="Content Placeholder 5" descr="This table displays 2019-20 homeless youth four-year cohort graduation rate percentages by race and ethnicity.">
            <a:extLst>
              <a:ext uri="{FF2B5EF4-FFF2-40B4-BE49-F238E27FC236}">
                <a16:creationId xmlns:a16="http://schemas.microsoft.com/office/drawing/2014/main" id="{FCF56F9B-693A-4854-9793-2D14D904F06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389690002"/>
              </p:ext>
            </p:extLst>
          </p:nvPr>
        </p:nvGraphicFramePr>
        <p:xfrm>
          <a:off x="455613" y="1755775"/>
          <a:ext cx="11279198" cy="376618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08087">
                  <a:extLst>
                    <a:ext uri="{9D8B030D-6E8A-4147-A177-3AD203B41FA5}">
                      <a16:colId xmlns:a16="http://schemas.microsoft.com/office/drawing/2014/main" val="344870269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968876592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469078039"/>
                    </a:ext>
                  </a:extLst>
                </a:gridCol>
                <a:gridCol w="1045791">
                  <a:extLst>
                    <a:ext uri="{9D8B030D-6E8A-4147-A177-3AD203B41FA5}">
                      <a16:colId xmlns:a16="http://schemas.microsoft.com/office/drawing/2014/main" val="2433705836"/>
                    </a:ext>
                  </a:extLst>
                </a:gridCol>
                <a:gridCol w="1185304">
                  <a:extLst>
                    <a:ext uri="{9D8B030D-6E8A-4147-A177-3AD203B41FA5}">
                      <a16:colId xmlns:a16="http://schemas.microsoft.com/office/drawing/2014/main" val="3225940896"/>
                    </a:ext>
                  </a:extLst>
                </a:gridCol>
                <a:gridCol w="1185304">
                  <a:extLst>
                    <a:ext uri="{9D8B030D-6E8A-4147-A177-3AD203B41FA5}">
                      <a16:colId xmlns:a16="http://schemas.microsoft.com/office/drawing/2014/main" val="1295977738"/>
                    </a:ext>
                  </a:extLst>
                </a:gridCol>
                <a:gridCol w="1346101">
                  <a:extLst>
                    <a:ext uri="{9D8B030D-6E8A-4147-A177-3AD203B41FA5}">
                      <a16:colId xmlns:a16="http://schemas.microsoft.com/office/drawing/2014/main" val="372492971"/>
                    </a:ext>
                  </a:extLst>
                </a:gridCol>
                <a:gridCol w="1024507">
                  <a:extLst>
                    <a:ext uri="{9D8B030D-6E8A-4147-A177-3AD203B41FA5}">
                      <a16:colId xmlns:a16="http://schemas.microsoft.com/office/drawing/2014/main" val="3728051039"/>
                    </a:ext>
                  </a:extLst>
                </a:gridCol>
                <a:gridCol w="1185304">
                  <a:extLst>
                    <a:ext uri="{9D8B030D-6E8A-4147-A177-3AD203B41FA5}">
                      <a16:colId xmlns:a16="http://schemas.microsoft.com/office/drawing/2014/main" val="507946451"/>
                    </a:ext>
                  </a:extLst>
                </a:gridCol>
              </a:tblGrid>
              <a:tr h="187642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Year</a:t>
                      </a:r>
                    </a:p>
                  </a:txBody>
                  <a:tcPr marL="96520" marR="9652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African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</a:t>
                      </a:r>
                    </a:p>
                  </a:txBody>
                  <a:tcPr marL="96520" marR="9652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 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Indian or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Alaska 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</a:t>
                      </a:r>
                    </a:p>
                  </a:txBody>
                  <a:tcPr marL="96520" marR="9652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Asian</a:t>
                      </a:r>
                    </a:p>
                  </a:txBody>
                  <a:tcPr marL="96520" marR="9652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Filipino</a:t>
                      </a:r>
                    </a:p>
                  </a:txBody>
                  <a:tcPr marL="96520" marR="9652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Hispanic 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Latino</a:t>
                      </a:r>
                    </a:p>
                  </a:txBody>
                  <a:tcPr marL="96520" marR="9652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Pacific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Islander</a:t>
                      </a:r>
                    </a:p>
                  </a:txBody>
                  <a:tcPr marL="96520" marR="9652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96520" marR="9652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or 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Races</a:t>
                      </a:r>
                    </a:p>
                  </a:txBody>
                  <a:tcPr marL="96520" marR="96520" vert="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42988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algn="ctr"/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2020–21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07203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2019–20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96520" marR="965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8763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59794C-7BD5-4D5B-8530-11627E7A21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15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2D883-B98E-439D-8EBC-B290FF0C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2017–18 Homeless Youth College-going 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75A41B-8DB0-467C-A7FA-4B96586DECD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4800" dirty="0"/>
              <a:t>The 2017–18 College-going Rate represents the percent of students completing high school in 2017–18 and who subsequently enrolled in a post-secondary institution 12 months later.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A69CAC-BC7B-4883-A669-11CB8D9CFA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306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96C-151D-47AB-9A03-2D1B1689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2017–18 Homeless Youth College-going Rate Table</a:t>
            </a:r>
            <a:endParaRPr lang="en-US" dirty="0"/>
          </a:p>
        </p:txBody>
      </p:sp>
      <p:graphicFrame>
        <p:nvGraphicFramePr>
          <p:cNvPr id="6" name="Content Placeholder 5" descr="This table displays 2017-18 homeless and non-homeless student group college-going rates.">
            <a:extLst>
              <a:ext uri="{FF2B5EF4-FFF2-40B4-BE49-F238E27FC236}">
                <a16:creationId xmlns:a16="http://schemas.microsoft.com/office/drawing/2014/main" id="{FCF56F9B-693A-4854-9793-2D14D904F06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311627765"/>
              </p:ext>
            </p:extLst>
          </p:nvPr>
        </p:nvGraphicFramePr>
        <p:xfrm>
          <a:off x="455613" y="1755775"/>
          <a:ext cx="11280776" cy="229790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40388">
                  <a:extLst>
                    <a:ext uri="{9D8B030D-6E8A-4147-A177-3AD203B41FA5}">
                      <a16:colId xmlns:a16="http://schemas.microsoft.com/office/drawing/2014/main" val="3448702690"/>
                    </a:ext>
                  </a:extLst>
                </a:gridCol>
                <a:gridCol w="5640388">
                  <a:extLst>
                    <a:ext uri="{9D8B030D-6E8A-4147-A177-3AD203B41FA5}">
                      <a16:colId xmlns:a16="http://schemas.microsoft.com/office/drawing/2014/main" val="567787304"/>
                    </a:ext>
                  </a:extLst>
                </a:gridCol>
              </a:tblGrid>
              <a:tr h="7659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 Group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 Student Enrollment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42988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algn="ctr"/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072038"/>
                  </a:ext>
                </a:extLst>
              </a:tr>
              <a:tr h="7659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Non-Homeless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8763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A52B85-5C7B-492B-911E-6F678D4AF4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3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7DB0-8230-48B2-BA80-3FBB1C92C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 Youth in California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0E7A8-C83E-4AFE-BCDF-0BEFFD1C957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14867" y="1866867"/>
            <a:ext cx="11362266" cy="341751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In the 2019–20, </a:t>
            </a:r>
            <a:r>
              <a:rPr lang="en-US" sz="5400" b="1" dirty="0"/>
              <a:t>19 percent</a:t>
            </a:r>
            <a:r>
              <a:rPr lang="en-US" sz="5400" dirty="0"/>
              <a:t> of all children experiencing homelessness in the United States were in California.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A9BB51-3882-4D5A-801E-9B90935A8AF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53991" y="5199322"/>
            <a:ext cx="11484017" cy="94098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For an infographic with this data and more, please email the CDE Homeless Youth Team at: </a:t>
            </a:r>
            <a:r>
              <a:rPr lang="en-US" dirty="0">
                <a:hlinkClick r:id="rId2"/>
              </a:rPr>
              <a:t>HomelessEd@cde.ca.gov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SZocklein@cde.ca.gov</a:t>
            </a:r>
            <a:r>
              <a:rPr lang="en-US" dirty="0"/>
              <a:t>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16D664-1533-43B1-A854-AFEE27D487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1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81E8-0E09-4840-A4D3-EC8CBF9C2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Kindergarten through Grade 12 Homeless Youth </a:t>
            </a:r>
            <a:br>
              <a:rPr lang="en-US" dirty="0"/>
            </a:br>
            <a:r>
              <a:rPr lang="en-US" dirty="0"/>
              <a:t>Cumulative Enrollment by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3A601-7D22-4802-9187-F13B0F09EAF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ln w="28575">
            <a:solidFill>
              <a:schemeClr val="bg1"/>
            </a:solidFill>
          </a:ln>
        </p:spPr>
        <p:txBody>
          <a:bodyPr anchor="ctr">
            <a:normAutofit lnSpcReduction="10000"/>
          </a:bodyPr>
          <a:lstStyle/>
          <a:p>
            <a:pPr marL="0" lv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1500" b="1" dirty="0">
                <a:latin typeface="Arial" panose="020B0604020202020204"/>
              </a:rPr>
              <a:t>244,626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/>
              </a:rPr>
              <a:t> </a:t>
            </a:r>
          </a:p>
          <a:p>
            <a:pPr marL="0" lv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6000" dirty="0">
                <a:solidFill>
                  <a:prstClr val="black"/>
                </a:solidFill>
                <a:latin typeface="Arial" panose="020B0604020202020204"/>
              </a:rPr>
              <a:t>enrolled in</a:t>
            </a:r>
          </a:p>
          <a:p>
            <a:pPr marL="0" lv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6000" dirty="0">
                <a:solidFill>
                  <a:prstClr val="black"/>
                </a:solidFill>
                <a:latin typeface="Arial" panose="020B0604020202020204"/>
              </a:rPr>
              <a:t>2019–20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286BD-56A7-49DC-A1D7-4E4089996B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ln w="28575">
            <a:solidFill>
              <a:schemeClr val="bg1"/>
            </a:solidFill>
          </a:ln>
        </p:spPr>
        <p:txBody>
          <a:bodyPr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6000" dirty="0"/>
              <a:t>decrease from </a:t>
            </a:r>
            <a:br>
              <a:rPr lang="en-US" sz="6000" dirty="0"/>
            </a:br>
            <a:r>
              <a:rPr lang="en-US" sz="6000" dirty="0"/>
              <a:t>2018–19</a:t>
            </a:r>
          </a:p>
          <a:p>
            <a:pPr marL="0" indent="0" algn="ctr">
              <a:buNone/>
            </a:pPr>
            <a:r>
              <a:rPr lang="en-US" sz="13800" b="1" dirty="0"/>
              <a:t>9 percent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F3CC5-2CA2-4BA6-9F83-6F3FE04B8B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66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ACA1A-CF47-4222-98E4-6951B802F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 Youth Cumulative Enrollment Table</a:t>
            </a:r>
          </a:p>
        </p:txBody>
      </p:sp>
      <p:graphicFrame>
        <p:nvGraphicFramePr>
          <p:cNvPr id="5" name="Content Placeholder 4" descr="This table displays homeless student enrollment for the 2014-2020 school years.">
            <a:extLst>
              <a:ext uri="{FF2B5EF4-FFF2-40B4-BE49-F238E27FC236}">
                <a16:creationId xmlns:a16="http://schemas.microsoft.com/office/drawing/2014/main" id="{CC4E2A1E-FFF3-48AD-812C-C6AE09BE2898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139507064"/>
              </p:ext>
            </p:extLst>
          </p:nvPr>
        </p:nvGraphicFramePr>
        <p:xfrm>
          <a:off x="455613" y="1755775"/>
          <a:ext cx="11280776" cy="36271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640388">
                  <a:extLst>
                    <a:ext uri="{9D8B030D-6E8A-4147-A177-3AD203B41FA5}">
                      <a16:colId xmlns:a16="http://schemas.microsoft.com/office/drawing/2014/main" val="614886958"/>
                    </a:ext>
                  </a:extLst>
                </a:gridCol>
                <a:gridCol w="5640388">
                  <a:extLst>
                    <a:ext uri="{9D8B030D-6E8A-4147-A177-3AD203B41FA5}">
                      <a16:colId xmlns:a16="http://schemas.microsoft.com/office/drawing/2014/main" val="3992983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Year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 Student Enrollment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39143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–20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244,626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116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–19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269,269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5096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–18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260,614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85776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–17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260,996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1467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–16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251,025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91309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–15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235,903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74893108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A0D9E6-30E6-4256-9B3B-A17E02F283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6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1500-2F74-4F75-8370-A8DD05EC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Homeless Youth </a:t>
            </a:r>
            <a:br>
              <a:rPr lang="en-US" dirty="0"/>
            </a:br>
            <a:r>
              <a:rPr lang="en-US" dirty="0"/>
              <a:t>Cumulative Enrollment by ETHNICITY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4BE00-27E2-4D2D-8DDF-BC3E9F25078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600" dirty="0"/>
              <a:t>African American students make up </a:t>
            </a:r>
            <a:r>
              <a:rPr lang="en-US" sz="5600" b="1" dirty="0"/>
              <a:t>5.4 percent </a:t>
            </a:r>
            <a:r>
              <a:rPr lang="en-US" sz="5600" dirty="0"/>
              <a:t>of statewide enrollment but represent </a:t>
            </a:r>
            <a:r>
              <a:rPr lang="en-US" sz="5600" b="1" dirty="0"/>
              <a:t>9 percent </a:t>
            </a:r>
            <a:r>
              <a:rPr lang="en-US" sz="5600" dirty="0"/>
              <a:t>of homeless students.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78C2F7-C3B8-4E6E-A50D-9E3729F506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782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268F7-4CC5-4A31-89FD-CC0D25F91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Homeless Youth </a:t>
            </a:r>
            <a:br>
              <a:rPr lang="en-US" dirty="0"/>
            </a:br>
            <a:r>
              <a:rPr lang="en-US" dirty="0"/>
              <a:t>Cumulative Enrollment by ETHNICITY (2)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4A6D4-1D79-4F77-9506-8F65314A481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sz="6000" dirty="0"/>
              <a:t>Hispanic and Latino Homeless students make up </a:t>
            </a:r>
            <a:r>
              <a:rPr lang="en-US" sz="6000" b="1" dirty="0"/>
              <a:t>55 percent </a:t>
            </a:r>
            <a:r>
              <a:rPr lang="en-US" sz="6000" dirty="0"/>
              <a:t>of statewide enrollment but represent </a:t>
            </a:r>
            <a:r>
              <a:rPr lang="en-US" sz="6000" b="1" dirty="0"/>
              <a:t>71 percent </a:t>
            </a:r>
            <a:r>
              <a:rPr lang="en-US" sz="6000" dirty="0"/>
              <a:t>of homeless students.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87B48F-3160-4063-A177-390244B3D4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106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96C-151D-47AB-9A03-2D1B1689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2019–20</a:t>
            </a:r>
            <a:r>
              <a:rPr lang="en-US" dirty="0"/>
              <a:t> Homeless Youth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Cumulative Enrollment by Race and Ethnicity Table</a:t>
            </a:r>
          </a:p>
        </p:txBody>
      </p:sp>
      <p:graphicFrame>
        <p:nvGraphicFramePr>
          <p:cNvPr id="6" name="Content Placeholder 5" descr="This table displays 2019-20 homeless youth cumulative enrollment percentages by race and ethnicity.">
            <a:extLst>
              <a:ext uri="{FF2B5EF4-FFF2-40B4-BE49-F238E27FC236}">
                <a16:creationId xmlns:a16="http://schemas.microsoft.com/office/drawing/2014/main" id="{FCF56F9B-693A-4854-9793-2D14D904F06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095316311"/>
              </p:ext>
            </p:extLst>
          </p:nvPr>
        </p:nvGraphicFramePr>
        <p:xfrm>
          <a:off x="455613" y="1755775"/>
          <a:ext cx="11281120" cy="27432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14487">
                  <a:extLst>
                    <a:ext uri="{9D8B030D-6E8A-4147-A177-3AD203B41FA5}">
                      <a16:colId xmlns:a16="http://schemas.microsoft.com/office/drawing/2014/main" val="296887659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69078039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433705836"/>
                    </a:ext>
                  </a:extLst>
                </a:gridCol>
                <a:gridCol w="1320973">
                  <a:extLst>
                    <a:ext uri="{9D8B030D-6E8A-4147-A177-3AD203B41FA5}">
                      <a16:colId xmlns:a16="http://schemas.microsoft.com/office/drawing/2014/main" val="3225940896"/>
                    </a:ext>
                  </a:extLst>
                </a:gridCol>
                <a:gridCol w="1511127">
                  <a:extLst>
                    <a:ext uri="{9D8B030D-6E8A-4147-A177-3AD203B41FA5}">
                      <a16:colId xmlns:a16="http://schemas.microsoft.com/office/drawing/2014/main" val="1295977738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372492971"/>
                    </a:ext>
                  </a:extLst>
                </a:gridCol>
                <a:gridCol w="1220693">
                  <a:extLst>
                    <a:ext uri="{9D8B030D-6E8A-4147-A177-3AD203B41FA5}">
                      <a16:colId xmlns:a16="http://schemas.microsoft.com/office/drawing/2014/main" val="3728051039"/>
                    </a:ext>
                  </a:extLst>
                </a:gridCol>
                <a:gridCol w="1410140">
                  <a:extLst>
                    <a:ext uri="{9D8B030D-6E8A-4147-A177-3AD203B41FA5}">
                      <a16:colId xmlns:a16="http://schemas.microsoft.com/office/drawing/2014/main" val="507946451"/>
                    </a:ext>
                  </a:extLst>
                </a:gridCol>
              </a:tblGrid>
              <a:tr h="11887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African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 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Indian or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Alaska 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Asian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Filipino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Hispanic 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Latino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Pacific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Islander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 or  More</a:t>
                      </a:r>
                    </a:p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Races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429888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1.3%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.6%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10.5%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99491" marR="994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072038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EA913B-B0FE-489D-8716-89293786AE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19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5C274-671D-4C64-A5E2-59107CF72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2019–20 Homeless Youth </a:t>
            </a:r>
            <a:br>
              <a:rPr lang="en-US" dirty="0"/>
            </a:br>
            <a:r>
              <a:rPr lang="en-US" dirty="0"/>
              <a:t>Cumulative Enrollment by GRADE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E4211-B1A1-4DC7-B8C2-9B8C513E880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 fontScale="62500" lnSpcReduction="20000"/>
          </a:bodyPr>
          <a:lstStyle/>
          <a:p>
            <a:pPr marL="0" indent="0" algn="ctr" fontAlgn="base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9600" dirty="0"/>
              <a:t>High school students represent</a:t>
            </a:r>
          </a:p>
          <a:p>
            <a:pPr marL="0" indent="0" algn="ctr" fontAlgn="base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18500" b="1" dirty="0"/>
              <a:t>30 percent</a:t>
            </a:r>
          </a:p>
          <a:p>
            <a:pPr marL="0" indent="0" algn="ctr" fontAlgn="base">
              <a:lnSpc>
                <a:spcPct val="120000"/>
              </a:lnSpc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9600" dirty="0"/>
              <a:t>of all homeless youth in schools.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B8AEEA-9FDC-4157-9BF0-CF58417BEC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52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D96C-151D-47AB-9A03-2D1B16892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Homeless Youth Cumulative Enrollment by Grade Span Table</a:t>
            </a:r>
            <a:endParaRPr lang="en-US" dirty="0"/>
          </a:p>
        </p:txBody>
      </p:sp>
      <p:graphicFrame>
        <p:nvGraphicFramePr>
          <p:cNvPr id="6" name="Content Placeholder 5" descr="This table displays homeless student enrollment by grade span.">
            <a:extLst>
              <a:ext uri="{FF2B5EF4-FFF2-40B4-BE49-F238E27FC236}">
                <a16:creationId xmlns:a16="http://schemas.microsoft.com/office/drawing/2014/main" id="{FCF56F9B-693A-4854-9793-2D14D904F06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384561385"/>
              </p:ext>
            </p:extLst>
          </p:nvPr>
        </p:nvGraphicFramePr>
        <p:xfrm>
          <a:off x="455613" y="1755775"/>
          <a:ext cx="11280776" cy="295048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40388">
                  <a:extLst>
                    <a:ext uri="{9D8B030D-6E8A-4147-A177-3AD203B41FA5}">
                      <a16:colId xmlns:a16="http://schemas.microsoft.com/office/drawing/2014/main" val="3448702690"/>
                    </a:ext>
                  </a:extLst>
                </a:gridCol>
                <a:gridCol w="5640388">
                  <a:extLst>
                    <a:ext uri="{9D8B030D-6E8A-4147-A177-3AD203B41FA5}">
                      <a16:colId xmlns:a16="http://schemas.microsoft.com/office/drawing/2014/main" val="567787304"/>
                    </a:ext>
                  </a:extLst>
                </a:gridCol>
              </a:tblGrid>
              <a:tr h="59009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Span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Homeless Student Enrollment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429888"/>
                  </a:ext>
                </a:extLst>
              </a:tr>
              <a:tr h="5900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Kindergarten through Grade 3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78,111</a:t>
                      </a:r>
                      <a:endParaRPr lang="en-US" sz="2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072038"/>
                  </a:ext>
                </a:extLst>
              </a:tr>
              <a:tr h="590097">
                <a:tc>
                  <a:txBody>
                    <a:bodyPr/>
                    <a:lstStyle/>
                    <a:p>
                      <a:pPr algn="ctr"/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Grades 4 through 6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57,053</a:t>
                      </a:r>
                      <a:endParaRPr lang="en-US" sz="2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287633"/>
                  </a:ext>
                </a:extLst>
              </a:tr>
              <a:tr h="590097">
                <a:tc>
                  <a:txBody>
                    <a:bodyPr/>
                    <a:lstStyle/>
                    <a:p>
                      <a:pPr algn="ctr"/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Grades 7 through 8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35,023</a:t>
                      </a:r>
                      <a:endParaRPr lang="en-US" sz="28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807609"/>
                  </a:ext>
                </a:extLst>
              </a:tr>
              <a:tr h="5900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Grades 9 through 12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74,439</a:t>
                      </a:r>
                    </a:p>
                  </a:txBody>
                  <a:tcPr marL="98094" marR="980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2710804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43F280-2A2B-41EA-A5EA-24FF4BD2F9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078D1-8E91-4A9B-92F0-B50141521B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1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89008-08B2-48CA-A5F5-EA37FFEC4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Homeless Youth Suspension Rate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A79CF-E2CF-47E7-BB09-069EA96550F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5600" dirty="0"/>
              <a:t>Homeless Youth were suspended nearly </a:t>
            </a:r>
            <a:r>
              <a:rPr lang="en-US" sz="5600" b="1" dirty="0"/>
              <a:t>2 times </a:t>
            </a:r>
            <a:r>
              <a:rPr lang="en-US" sz="5600" dirty="0"/>
              <a:t>the rate of </a:t>
            </a:r>
            <a:r>
              <a:rPr lang="en-US" sz="5600" b="1" dirty="0"/>
              <a:t>all students</a:t>
            </a:r>
            <a:r>
              <a:rPr lang="en-US" sz="56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57747C-D830-4CD7-BC17-4D34362A6C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257AD-90F9-4636-AD93-EC01DBF603E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5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70C0"/>
      </a:hlink>
      <a:folHlink>
        <a:srgbClr val="0070C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528</Words>
  <Application>Microsoft Office PowerPoint</Application>
  <PresentationFormat>Widescreen</PresentationFormat>
  <Paragraphs>161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2019–20 Homeless Youth  Educational Outcomes</vt:lpstr>
      <vt:lpstr>Kindergarten through Grade 12 Homeless Youth  Cumulative Enrollment by YEAR</vt:lpstr>
      <vt:lpstr>Homeless Youth Cumulative Enrollment Table</vt:lpstr>
      <vt:lpstr>2019–20 Homeless Youth  Cumulative Enrollment by ETHNICITY</vt:lpstr>
      <vt:lpstr>2019–20 Homeless Youth  Cumulative Enrollment by ETHNICITY (2)</vt:lpstr>
      <vt:lpstr>2019–20 Homeless Youth Cumulative Enrollment by Race and Ethnicity Table</vt:lpstr>
      <vt:lpstr>2019–20 Homeless Youth  Cumulative Enrollment by GRADE</vt:lpstr>
      <vt:lpstr>Homeless Youth Cumulative Enrollment by Grade Span Table</vt:lpstr>
      <vt:lpstr>Homeless Youth Suspension Rate</vt:lpstr>
      <vt:lpstr>2019–20 Homeless Youth Suspension Rate Table</vt:lpstr>
      <vt:lpstr>2018–19 Homeless Youth Chronic Absence Rate</vt:lpstr>
      <vt:lpstr>2018–19 Homeless Youth Chronic Absence Table</vt:lpstr>
      <vt:lpstr>2019–20 Homeless Youth Four-Year Cohort Graduation Rate</vt:lpstr>
      <vt:lpstr>2019–20 Homeless Youth Four-Year Cohort  Graduation Rate Table</vt:lpstr>
      <vt:lpstr>2019–20 Homeless Youth Four-Year Cohort Graduation Rate Table </vt:lpstr>
      <vt:lpstr>2017–18 Homeless Youth College-going Rate</vt:lpstr>
      <vt:lpstr>2017–18 Homeless Youth College-going Rate Table</vt:lpstr>
      <vt:lpstr>Homeless Youth in California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Homeless Youth Educational Outcomes - Homeless Education (CA Dept of Education)</dc:title>
  <dc:subject>Information and statistics regarding the educational outcomes of children and youth experiencing homelessness in California intended for general use by local educational agencies.</dc:subject>
  <dc:creator/>
  <cp:keywords/>
  <cp:lastModifiedBy/>
  <cp:revision>1</cp:revision>
  <dcterms:created xsi:type="dcterms:W3CDTF">2024-05-01T18:20:56Z</dcterms:created>
  <dcterms:modified xsi:type="dcterms:W3CDTF">2024-05-01T18:21:43Z</dcterms:modified>
</cp:coreProperties>
</file>