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8"/>
  </p:notesMasterIdLst>
  <p:sldIdLst>
    <p:sldId id="884" r:id="rId2"/>
    <p:sldId id="886" r:id="rId3"/>
    <p:sldId id="887" r:id="rId4"/>
    <p:sldId id="885" r:id="rId5"/>
    <p:sldId id="507" r:id="rId6"/>
    <p:sldId id="889" r:id="rId7"/>
    <p:sldId id="914" r:id="rId8"/>
    <p:sldId id="915" r:id="rId9"/>
    <p:sldId id="888" r:id="rId10"/>
    <p:sldId id="890" r:id="rId11"/>
    <p:sldId id="891" r:id="rId12"/>
    <p:sldId id="892" r:id="rId13"/>
    <p:sldId id="904" r:id="rId14"/>
    <p:sldId id="905" r:id="rId15"/>
    <p:sldId id="895" r:id="rId16"/>
    <p:sldId id="893" r:id="rId17"/>
    <p:sldId id="894" r:id="rId18"/>
    <p:sldId id="912" r:id="rId19"/>
    <p:sldId id="901" r:id="rId20"/>
    <p:sldId id="916" r:id="rId21"/>
    <p:sldId id="903" r:id="rId22"/>
    <p:sldId id="917" r:id="rId23"/>
    <p:sldId id="906" r:id="rId24"/>
    <p:sldId id="896" r:id="rId25"/>
    <p:sldId id="897" r:id="rId26"/>
    <p:sldId id="898"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B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2" autoAdjust="0"/>
    <p:restoredTop sz="87574" autoAdjust="0"/>
  </p:normalViewPr>
  <p:slideViewPr>
    <p:cSldViewPr snapToGrid="0">
      <p:cViewPr varScale="1">
        <p:scale>
          <a:sx n="75" d="100"/>
          <a:sy n="75" d="100"/>
        </p:scale>
        <p:origin x="81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830638-9344-4FD1-B377-736702BFF22F}"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3A6F53-7BC5-475F-917C-F80E50EC64C2}" type="slidenum">
              <a:rPr lang="en-US" smtClean="0"/>
              <a:t>‹#›</a:t>
            </a:fld>
            <a:endParaRPr lang="en-US" dirty="0"/>
          </a:p>
        </p:txBody>
      </p:sp>
    </p:spTree>
    <p:extLst>
      <p:ext uri="{BB962C8B-B14F-4D97-AF65-F5344CB8AC3E}">
        <p14:creationId xmlns:p14="http://schemas.microsoft.com/office/powerpoint/2010/main" val="3409643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forms.gle/omqMwJ3p94xV4gfv6"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Melissa</a:t>
            </a:r>
          </a:p>
          <a:p>
            <a:r>
              <a:rPr lang="en-US" dirty="0"/>
              <a:t>Thank you for joining us for the second part of our webinar where we are going to review actions for continuous improvement for the State Service Delivery Plan, or SSDP. My name is Melissa Mallory, a consultant at the Migrant Education Office. I’m joined by my colleagues Juli Auld and Jessica Costa who will also be co-presenting with me today. I’d like to express my gratitude to both of these wonderful ladies for their assistance. Jessica is going to walk us through our Housekeeping items on the next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809562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Melissa</a:t>
            </a:r>
          </a:p>
          <a:p>
            <a:r>
              <a:rPr lang="en-US" b="0" dirty="0">
                <a:latin typeface="Arial" panose="020B0604020202020204" pitchFamily="34" charset="0"/>
                <a:cs typeface="Arial" panose="020B0604020202020204" pitchFamily="34" charset="0"/>
              </a:rPr>
              <a:t>This slide shows the continuous improvement process for services.</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PLAN: </a:t>
            </a:r>
            <a:r>
              <a:rPr lang="en-US" dirty="0">
                <a:latin typeface="Arial" panose="020B0604020202020204" pitchFamily="34" charset="0"/>
                <a:cs typeface="Arial" panose="020B0604020202020204" pitchFamily="34" charset="0"/>
              </a:rPr>
              <a:t>develop service curriculum, lesson plans, pre and posttests, outreach plans for student enrollment, purchase supplies, etc.</a:t>
            </a:r>
          </a:p>
          <a:p>
            <a:r>
              <a:rPr lang="en-US" b="1" dirty="0">
                <a:latin typeface="Arial" panose="020B0604020202020204" pitchFamily="34" charset="0"/>
                <a:cs typeface="Arial" panose="020B0604020202020204" pitchFamily="34" charset="0"/>
              </a:rPr>
              <a:t>DO: </a:t>
            </a:r>
            <a:r>
              <a:rPr lang="en-US" dirty="0">
                <a:latin typeface="Arial" panose="020B0604020202020204" pitchFamily="34" charset="0"/>
                <a:cs typeface="Arial" panose="020B0604020202020204" pitchFamily="34" charset="0"/>
              </a:rPr>
              <a:t>Implement the service including pre/posttests</a:t>
            </a:r>
          </a:p>
          <a:p>
            <a:r>
              <a:rPr lang="en-US" b="1" dirty="0">
                <a:latin typeface="Arial" panose="020B0604020202020204" pitchFamily="34" charset="0"/>
                <a:cs typeface="Arial" panose="020B0604020202020204" pitchFamily="34" charset="0"/>
              </a:rPr>
              <a:t>CHECK: </a:t>
            </a:r>
            <a:r>
              <a:rPr lang="en-US" dirty="0">
                <a:latin typeface="Arial" panose="020B0604020202020204" pitchFamily="34" charset="0"/>
                <a:cs typeface="Arial" panose="020B0604020202020204" pitchFamily="34" charset="0"/>
              </a:rPr>
              <a:t>Review data which includes pre and posttest data to see if the intended outcome was met as well as student attendance data to identify any changes needed for instructional design to increase sustained attendance</a:t>
            </a:r>
          </a:p>
          <a:p>
            <a:r>
              <a:rPr lang="en-US" b="1" dirty="0">
                <a:latin typeface="Arial" panose="020B0604020202020204" pitchFamily="34" charset="0"/>
                <a:cs typeface="Arial" panose="020B0604020202020204" pitchFamily="34" charset="0"/>
              </a:rPr>
              <a:t>ACT: </a:t>
            </a:r>
            <a:r>
              <a:rPr lang="en-US" dirty="0">
                <a:latin typeface="Arial" panose="020B0604020202020204" pitchFamily="34" charset="0"/>
                <a:cs typeface="Arial" panose="020B0604020202020204" pitchFamily="34" charset="0"/>
              </a:rPr>
              <a:t>identify needed changes to services (e.g., instructional design, scheduling of services, outreach efforts, etc.)</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Remember that continuous improvement can also happen during service implementation. As teachers teach content and conduct formative assessments, they can make changes to their instruction by in extending a lesson another day through reteaching, pulling a small group who did not understand a particular skill or concept, or selecting different instructional practices to support student learning.</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40090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Melissa</a:t>
            </a:r>
          </a:p>
          <a:p>
            <a:r>
              <a:rPr lang="en-US" b="0" dirty="0">
                <a:latin typeface="Arial" panose="020B0604020202020204" pitchFamily="34" charset="0"/>
                <a:cs typeface="Arial" panose="020B0604020202020204" pitchFamily="34" charset="0"/>
              </a:rPr>
              <a:t>There are some steps that MEP subgrantees can take throughout the year to support meeting various MPOs.</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During service implementation: </a:t>
            </a:r>
            <a:r>
              <a:rPr lang="en-US" dirty="0">
                <a:latin typeface="Arial" panose="020B0604020202020204" pitchFamily="34" charset="0"/>
                <a:cs typeface="Arial" panose="020B0604020202020204" pitchFamily="34" charset="0"/>
              </a:rPr>
              <a:t>MEP staff should monitor student attendance and make modifications as necessary to increase the number of students who meet the hour requirements. If you need to modify services, be sure to email your CDE consultant for preapproval.</a:t>
            </a:r>
          </a:p>
          <a:p>
            <a:r>
              <a:rPr lang="en-US" b="1" dirty="0">
                <a:latin typeface="Arial" panose="020B0604020202020204" pitchFamily="34" charset="0"/>
                <a:cs typeface="Arial" panose="020B0604020202020204" pitchFamily="34" charset="0"/>
              </a:rPr>
              <a:t>After the completion of services: </a:t>
            </a:r>
            <a:r>
              <a:rPr lang="en-US" dirty="0">
                <a:latin typeface="Arial" panose="020B0604020202020204" pitchFamily="34" charset="0"/>
                <a:cs typeface="Arial" panose="020B0604020202020204" pitchFamily="34" charset="0"/>
              </a:rPr>
              <a:t>MEP data staff should set up any needed services in MSIN and add student participation data.</a:t>
            </a:r>
          </a:p>
          <a:p>
            <a:r>
              <a:rPr lang="en-US" dirty="0">
                <a:latin typeface="Arial" panose="020B0604020202020204" pitchFamily="34" charset="0"/>
                <a:cs typeface="Arial" panose="020B0604020202020204" pitchFamily="34" charset="0"/>
              </a:rPr>
              <a:t>Review the MSIN MPO Reports to identify progress and any modifications for upcoming services to help you meet the MPOs.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29980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Melissa</a:t>
            </a:r>
          </a:p>
          <a:p>
            <a:r>
              <a:rPr lang="en-US" b="0" dirty="0">
                <a:latin typeface="Arial" panose="020B0604020202020204" pitchFamily="34" charset="0"/>
                <a:cs typeface="Arial" panose="020B0604020202020204" pitchFamily="34" charset="0"/>
              </a:rPr>
              <a:t>I have some additional tips for MEP staff when planning to meet and monitoring MPO progress.</a:t>
            </a:r>
          </a:p>
          <a:p>
            <a:endParaRPr lang="en-US" b="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Pro Tip: </a:t>
            </a:r>
            <a:r>
              <a:rPr lang="en-US" dirty="0">
                <a:latin typeface="Arial" panose="020B0604020202020204" pitchFamily="34" charset="0"/>
                <a:cs typeface="Arial" panose="020B0604020202020204" pitchFamily="34" charset="0"/>
              </a:rPr>
              <a:t>Run the MSIN Services Report to ensure that all services are properly set up and that you have services for each of the MPOs that collect student participation data. If you don’t, have MEP data staff develop these services (e.g., two separate services mapped to MPO 11.0).</a:t>
            </a:r>
          </a:p>
          <a:p>
            <a:r>
              <a:rPr lang="en-US" b="1" dirty="0">
                <a:latin typeface="Arial" panose="020B0604020202020204" pitchFamily="34" charset="0"/>
                <a:cs typeface="Arial" panose="020B0604020202020204" pitchFamily="34" charset="0"/>
              </a:rPr>
              <a:t>Pro Tip: </a:t>
            </a:r>
            <a:r>
              <a:rPr lang="en-US" dirty="0">
                <a:latin typeface="Arial" panose="020B0604020202020204" pitchFamily="34" charset="0"/>
                <a:cs typeface="Arial" panose="020B0604020202020204" pitchFamily="34" charset="0"/>
              </a:rPr>
              <a:t>Have instructional staff develop a service code map for your MEP data staff. This takes the guess work out of how to set up each service. Please review the SSDP Service Code Map PowerPoint if you have any questions.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72416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Juli</a:t>
            </a:r>
          </a:p>
          <a:p>
            <a:pPr marL="0" indent="0">
              <a:lnSpc>
                <a:spcPct val="100000"/>
              </a:lnSpc>
              <a:spcBef>
                <a:spcPts val="0"/>
              </a:spcBef>
              <a:spcAft>
                <a:spcPts val="1800"/>
              </a:spcAft>
              <a:buNone/>
            </a:pPr>
            <a:r>
              <a:rPr lang="en-US" dirty="0">
                <a:latin typeface="Arial" panose="020B0604020202020204" pitchFamily="34" charset="0"/>
                <a:cs typeface="Arial" panose="020B0604020202020204" pitchFamily="34" charset="0"/>
              </a:rPr>
              <a:t>In a few minutes, Jessica will send you to Breakout Rooms. </a:t>
            </a:r>
            <a:r>
              <a:rPr lang="en-US" sz="1200" dirty="0">
                <a:latin typeface="Arial" panose="020B0604020202020204" pitchFamily="34" charset="0"/>
                <a:cs typeface="Arial" panose="020B0604020202020204" pitchFamily="34" charset="0"/>
              </a:rPr>
              <a:t>We are going to do a jigsaw activity to review the </a:t>
            </a:r>
            <a:r>
              <a:rPr lang="en-US" sz="1200" i="1" dirty="0">
                <a:latin typeface="Arial" panose="020B0604020202020204" pitchFamily="34" charset="0"/>
                <a:cs typeface="Arial" panose="020B0604020202020204" pitchFamily="34" charset="0"/>
              </a:rPr>
              <a:t>Recommended Practices for the State Service Delivery Plan Cycle of Continuous Improvement </a:t>
            </a:r>
            <a:r>
              <a:rPr lang="en-US" sz="1200" dirty="0">
                <a:latin typeface="Arial" panose="020B0604020202020204" pitchFamily="34" charset="0"/>
                <a:cs typeface="Arial" panose="020B0604020202020204" pitchFamily="34" charset="0"/>
              </a:rPr>
              <a:t>to review the document.</a:t>
            </a:r>
            <a:endParaRPr lang="en-US" sz="1200" i="1" dirty="0">
              <a:latin typeface="Arial" panose="020B0604020202020204" pitchFamily="34" charset="0"/>
              <a:cs typeface="Arial" panose="020B0604020202020204" pitchFamily="34" charset="0"/>
            </a:endParaRPr>
          </a:p>
          <a:p>
            <a:pPr marL="514350" indent="-514350">
              <a:lnSpc>
                <a:spcPct val="100000"/>
              </a:lnSpc>
              <a:spcBef>
                <a:spcPts val="0"/>
              </a:spcBef>
              <a:spcAft>
                <a:spcPts val="1800"/>
              </a:spcAft>
              <a:buAutoNum type="arabicPeriod"/>
            </a:pPr>
            <a:r>
              <a:rPr lang="en-US" sz="1200" dirty="0">
                <a:latin typeface="Arial" panose="020B0604020202020204" pitchFamily="34" charset="0"/>
                <a:cs typeface="Arial" panose="020B0604020202020204" pitchFamily="34" charset="0"/>
              </a:rPr>
              <a:t>Select a volunteer to share out when we reunite as a whole group.</a:t>
            </a:r>
          </a:p>
          <a:p>
            <a:pPr marL="514350" indent="-514350">
              <a:lnSpc>
                <a:spcPct val="100000"/>
              </a:lnSpc>
              <a:spcBef>
                <a:spcPts val="0"/>
              </a:spcBef>
              <a:spcAft>
                <a:spcPts val="1800"/>
              </a:spcAft>
              <a:buAutoNum type="arabicPeriod"/>
            </a:pPr>
            <a:r>
              <a:rPr lang="en-US" sz="1200" dirty="0">
                <a:latin typeface="Arial" panose="020B0604020202020204" pitchFamily="34" charset="0"/>
                <a:cs typeface="Arial" panose="020B0604020202020204" pitchFamily="34" charset="0"/>
              </a:rPr>
              <a:t>Take five minutes to review the </a:t>
            </a:r>
            <a:r>
              <a:rPr lang="en-US" sz="1200" i="1" dirty="0">
                <a:latin typeface="Arial" panose="020B0604020202020204" pitchFamily="34" charset="0"/>
                <a:cs typeface="Arial" panose="020B0604020202020204" pitchFamily="34" charset="0"/>
              </a:rPr>
              <a:t>Recommended Practices for the State Service Delivery Plan Cycle of Continuous Improvement</a:t>
            </a:r>
            <a:r>
              <a:rPr lang="en-US" sz="1200" dirty="0">
                <a:latin typeface="Arial" panose="020B0604020202020204" pitchFamily="34" charset="0"/>
                <a:cs typeface="Arial" panose="020B0604020202020204" pitchFamily="34" charset="0"/>
              </a:rPr>
              <a:t>.</a:t>
            </a:r>
          </a:p>
          <a:p>
            <a:pPr marL="514350" indent="-514350">
              <a:lnSpc>
                <a:spcPct val="100000"/>
              </a:lnSpc>
              <a:spcBef>
                <a:spcPts val="0"/>
              </a:spcBef>
              <a:spcAft>
                <a:spcPts val="1800"/>
              </a:spcAft>
              <a:buAutoNum type="arabicPeriod"/>
            </a:pPr>
            <a:r>
              <a:rPr lang="en-US" sz="1200" dirty="0"/>
              <a:t>Identify the actions to be taken during the months you were assigned to share out with the whole group.</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We’ll have a total of </a:t>
            </a:r>
            <a:r>
              <a:rPr lang="en-US" b="1" dirty="0">
                <a:latin typeface="Arial" panose="020B0604020202020204" pitchFamily="34" charset="0"/>
                <a:cs typeface="Arial" panose="020B0604020202020204" pitchFamily="34" charset="0"/>
              </a:rPr>
              <a:t>10 minutes </a:t>
            </a:r>
            <a:r>
              <a:rPr lang="en-US" dirty="0">
                <a:latin typeface="Arial" panose="020B0604020202020204" pitchFamily="34" charset="0"/>
                <a:cs typeface="Arial" panose="020B0604020202020204" pitchFamily="34" charset="0"/>
              </a:rPr>
              <a:t>for this breakout room activity. In your groups, identify a volunteer to share a few of your responses to the questions. Please remember your group number as I’ll call on each group to share out.</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[No. of Breakout Room Groups: 6 (each group covers two months)]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84730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lnSpc>
                <a:spcPct val="100000"/>
              </a:lnSpc>
              <a:spcBef>
                <a:spcPts val="0"/>
              </a:spcBef>
              <a:spcAft>
                <a:spcPts val="2400"/>
              </a:spcAft>
              <a:buNone/>
            </a:pPr>
            <a:r>
              <a:rPr lang="en-US" sz="1400" b="1" dirty="0">
                <a:latin typeface="Arial" panose="020B0604020202020204" pitchFamily="34" charset="0"/>
                <a:cs typeface="Arial" panose="020B0604020202020204" pitchFamily="34" charset="0"/>
              </a:rPr>
              <a:t>Juli</a:t>
            </a:r>
          </a:p>
          <a:p>
            <a:pPr marL="0" indent="0" algn="l">
              <a:lnSpc>
                <a:spcPct val="100000"/>
              </a:lnSpc>
              <a:spcBef>
                <a:spcPts val="0"/>
              </a:spcBef>
              <a:spcAft>
                <a:spcPts val="2400"/>
              </a:spcAft>
              <a:buNone/>
            </a:pPr>
            <a:r>
              <a:rPr lang="en-US" sz="1400" dirty="0">
                <a:latin typeface="Arial" panose="020B0604020202020204" pitchFamily="34" charset="0"/>
                <a:cs typeface="Arial" panose="020B0604020202020204" pitchFamily="34" charset="0"/>
              </a:rPr>
              <a:t>Welcome back!</a:t>
            </a:r>
          </a:p>
          <a:p>
            <a:pPr marL="0" indent="0">
              <a:lnSpc>
                <a:spcPct val="100000"/>
              </a:lnSpc>
              <a:spcBef>
                <a:spcPts val="0"/>
              </a:spcBef>
              <a:spcAft>
                <a:spcPts val="2400"/>
              </a:spcAft>
              <a:buNone/>
            </a:pPr>
            <a:r>
              <a:rPr lang="en-US" dirty="0">
                <a:latin typeface="Arial" panose="020B0604020202020204" pitchFamily="34" charset="0"/>
                <a:cs typeface="Arial" panose="020B0604020202020204" pitchFamily="34" charset="0"/>
              </a:rPr>
              <a:t>When your group number is called, please share what actions should be taken during the months you were assigned.</a:t>
            </a:r>
          </a:p>
          <a:p>
            <a:pPr marL="0" indent="0">
              <a:lnSpc>
                <a:spcPct val="100000"/>
              </a:lnSpc>
              <a:spcBef>
                <a:spcPts val="0"/>
              </a:spcBef>
              <a:spcAft>
                <a:spcPts val="2400"/>
              </a:spcAft>
              <a:buNone/>
            </a:pPr>
            <a:endParaRPr lang="en-US" dirty="0">
              <a:latin typeface="Arial" panose="020B0604020202020204" pitchFamily="34" charset="0"/>
              <a:cs typeface="Arial" panose="020B0604020202020204" pitchFamily="34" charset="0"/>
            </a:endParaRPr>
          </a:p>
          <a:p>
            <a:pPr marL="0" indent="0">
              <a:lnSpc>
                <a:spcPct val="100000"/>
              </a:lnSpc>
              <a:spcBef>
                <a:spcPts val="0"/>
              </a:spcBef>
              <a:spcAft>
                <a:spcPts val="2400"/>
              </a:spcAft>
              <a:buNone/>
            </a:pPr>
            <a:r>
              <a:rPr lang="en-US" b="1" dirty="0">
                <a:latin typeface="Arial" panose="020B0604020202020204" pitchFamily="34" charset="0"/>
                <a:cs typeface="Arial" panose="020B0604020202020204" pitchFamily="34" charset="0"/>
              </a:rPr>
              <a:t>Group 1: July Aug.</a:t>
            </a:r>
          </a:p>
          <a:p>
            <a:pPr marL="0" indent="0">
              <a:lnSpc>
                <a:spcPct val="100000"/>
              </a:lnSpc>
              <a:spcBef>
                <a:spcPts val="0"/>
              </a:spcBef>
              <a:spcAft>
                <a:spcPts val="2400"/>
              </a:spcAft>
              <a:buNone/>
            </a:pPr>
            <a:r>
              <a:rPr lang="en-US" b="1" dirty="0">
                <a:latin typeface="Arial" panose="020B0604020202020204" pitchFamily="34" charset="0"/>
                <a:cs typeface="Arial" panose="020B0604020202020204" pitchFamily="34" charset="0"/>
              </a:rPr>
              <a:t>Group 2: </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95661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latin typeface="Arial" panose="020B0604020202020204" pitchFamily="34" charset="0"/>
                <a:cs typeface="Arial" panose="020B0604020202020204" pitchFamily="34" charset="0"/>
              </a:rPr>
              <a:t>Jessica</a:t>
            </a:r>
          </a:p>
          <a:p>
            <a:r>
              <a:rPr lang="en-US" sz="1100" b="0" dirty="0">
                <a:latin typeface="Arial" panose="020B0604020202020204" pitchFamily="34" charset="0"/>
                <a:cs typeface="Arial" panose="020B0604020202020204" pitchFamily="34" charset="0"/>
              </a:rPr>
              <a:t>Let’s pause for a minute to identify any questions that have been entered into the Chat.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E27A00-9ED4-434D-BC8A-5D31EFE2402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588980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Melissa</a:t>
            </a:r>
          </a:p>
          <a:p>
            <a:r>
              <a:rPr lang="en-US" dirty="0">
                <a:latin typeface="Arial" panose="020B0604020202020204" pitchFamily="34" charset="0"/>
                <a:cs typeface="Arial" panose="020B0604020202020204" pitchFamily="34" charset="0"/>
              </a:rPr>
              <a:t>In a few minutes, Jessica will send you to Breakout Rooms. For this activity, you will:</a:t>
            </a:r>
          </a:p>
          <a:p>
            <a:pPr marL="504825" indent="-504825">
              <a:buNone/>
            </a:pPr>
            <a:r>
              <a:rPr lang="en-US" dirty="0">
                <a:latin typeface="Arial" panose="020B0604020202020204" pitchFamily="34" charset="0"/>
                <a:cs typeface="Arial" panose="020B0604020202020204" pitchFamily="34" charset="0"/>
              </a:rPr>
              <a:t>1. Take a couple of minutes to review the </a:t>
            </a:r>
            <a:r>
              <a:rPr lang="en-US" i="1" dirty="0">
                <a:latin typeface="Arial" panose="020B0604020202020204" pitchFamily="34" charset="0"/>
                <a:cs typeface="Arial" panose="020B0604020202020204" pitchFamily="34" charset="0"/>
              </a:rPr>
              <a:t>Recommended Practices for the State Service Delivery Plan Cycle of Continuous Improvement</a:t>
            </a:r>
            <a:r>
              <a:rPr lang="en-US" dirty="0">
                <a:latin typeface="Arial" panose="020B0604020202020204" pitchFamily="34" charset="0"/>
                <a:cs typeface="Arial" panose="020B0604020202020204" pitchFamily="34" charset="0"/>
              </a:rPr>
              <a:t> document.</a:t>
            </a:r>
          </a:p>
          <a:p>
            <a:pPr marL="504825" indent="-504825">
              <a:buNone/>
            </a:pPr>
            <a:r>
              <a:rPr lang="en-US" dirty="0">
                <a:latin typeface="Arial" panose="020B0604020202020204" pitchFamily="34" charset="0"/>
                <a:cs typeface="Arial" panose="020B0604020202020204" pitchFamily="34" charset="0"/>
              </a:rPr>
              <a:t>2. Discuss which recommended practices you currently do not employ, but will begin to implement and answer the following questions:</a:t>
            </a:r>
          </a:p>
          <a:p>
            <a:pPr marL="0" indent="0">
              <a:buNone/>
            </a:pPr>
            <a:r>
              <a:rPr lang="en-US" dirty="0">
                <a:latin typeface="Arial" panose="020B0604020202020204" pitchFamily="34" charset="0"/>
                <a:cs typeface="Arial" panose="020B0604020202020204" pitchFamily="34" charset="0"/>
              </a:rPr>
              <a:t>	a. Which recommended practices will you start to implement?</a:t>
            </a:r>
          </a:p>
          <a:p>
            <a:pPr marL="0" indent="0">
              <a:buNone/>
            </a:pPr>
            <a:r>
              <a:rPr lang="en-US" dirty="0">
                <a:latin typeface="Arial" panose="020B0604020202020204" pitchFamily="34" charset="0"/>
                <a:cs typeface="Arial" panose="020B0604020202020204" pitchFamily="34" charset="0"/>
              </a:rPr>
              <a:t>	b. How do you think implementing these practices will improve services or your ability to meet various MPOs? </a:t>
            </a:r>
          </a:p>
          <a:p>
            <a:pPr marL="0" indent="0">
              <a:buNone/>
            </a:pPr>
            <a:endParaRPr lang="en-US" dirty="0">
              <a:latin typeface="Arial" panose="020B0604020202020204" pitchFamily="34" charset="0"/>
              <a:cs typeface="Arial" panose="020B0604020202020204" pitchFamily="34" charset="0"/>
            </a:endParaRPr>
          </a:p>
          <a:p>
            <a:pPr marL="0" indent="0">
              <a:buNone/>
            </a:pPr>
            <a:r>
              <a:rPr lang="en-US" sz="1200" dirty="0"/>
              <a:t>3. Each subgrantee will take notes in a Google Forms document: https://docs.google.com/presentation/d/1xQJkS-ssNrLgAimHd3IvZs5L6h3hSBDKb_XoZNeD-Hk/edit?usp=sharing  </a:t>
            </a:r>
          </a:p>
          <a:p>
            <a:pPr marL="0" indent="0">
              <a:buNone/>
            </a:pPr>
            <a:endParaRPr lang="en-US" sz="1200" dirty="0">
              <a:latin typeface="Arial" panose="020B0604020202020204" pitchFamily="34" charset="0"/>
              <a:cs typeface="Arial" panose="020B0604020202020204" pitchFamily="34" charset="0"/>
            </a:endParaRPr>
          </a:p>
          <a:p>
            <a:pPr marL="0" indent="0">
              <a:buNone/>
            </a:pPr>
            <a:r>
              <a:rPr lang="en-US" sz="1200" dirty="0"/>
              <a:t>a. If several subgrantees plan on implementing the same strategy, only take notes on two questions above and identify the multiple subgrantees by number in the first column.</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We’ll have a total of 10 minutes for this breakout room activity. In your groups, identify a volunteer to share a few of your responses to the questions.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[No. of Breakout Room Groups: 6]</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00755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lnSpc>
                <a:spcPct val="100000"/>
              </a:lnSpc>
              <a:spcBef>
                <a:spcPts val="0"/>
              </a:spcBef>
              <a:spcAft>
                <a:spcPts val="2400"/>
              </a:spcAft>
              <a:buNone/>
            </a:pPr>
            <a:r>
              <a:rPr lang="en-US" b="1" dirty="0">
                <a:latin typeface="Arial" panose="020B0604020202020204" pitchFamily="34" charset="0"/>
                <a:cs typeface="Arial" panose="020B0604020202020204" pitchFamily="34" charset="0"/>
              </a:rPr>
              <a:t>Melissa</a:t>
            </a:r>
          </a:p>
          <a:p>
            <a:pPr marL="0" indent="0" algn="l">
              <a:lnSpc>
                <a:spcPct val="100000"/>
              </a:lnSpc>
              <a:spcBef>
                <a:spcPts val="0"/>
              </a:spcBef>
              <a:spcAft>
                <a:spcPts val="2400"/>
              </a:spcAft>
              <a:buNone/>
            </a:pPr>
            <a:r>
              <a:rPr lang="en-US" dirty="0">
                <a:latin typeface="Arial" panose="020B0604020202020204" pitchFamily="34" charset="0"/>
                <a:cs typeface="Arial" panose="020B0604020202020204" pitchFamily="34" charset="0"/>
              </a:rPr>
              <a:t>Welcome back!</a:t>
            </a:r>
          </a:p>
          <a:p>
            <a:pPr marL="0" indent="0" algn="l">
              <a:lnSpc>
                <a:spcPct val="100000"/>
              </a:lnSpc>
              <a:spcBef>
                <a:spcPts val="0"/>
              </a:spcBef>
              <a:spcAft>
                <a:spcPts val="2400"/>
              </a:spcAft>
              <a:buNone/>
            </a:pPr>
            <a:r>
              <a:rPr lang="en-US" dirty="0">
                <a:latin typeface="Arial" panose="020B0604020202020204" pitchFamily="34" charset="0"/>
                <a:cs typeface="Arial" panose="020B0604020202020204" pitchFamily="34" charset="0"/>
              </a:rPr>
              <a:t>When your group number is called, please share a couple of responses to the following questions:</a:t>
            </a:r>
          </a:p>
          <a:p>
            <a:pPr marL="1781175" indent="-1781175" algn="l">
              <a:lnSpc>
                <a:spcPct val="100000"/>
              </a:lnSpc>
              <a:spcBef>
                <a:spcPts val="0"/>
              </a:spcBef>
              <a:spcAft>
                <a:spcPts val="2400"/>
              </a:spcAft>
              <a:buNone/>
            </a:pPr>
            <a:r>
              <a:rPr lang="en-US" dirty="0">
                <a:latin typeface="Arial" panose="020B0604020202020204" pitchFamily="34" charset="0"/>
                <a:cs typeface="Arial" panose="020B0604020202020204" pitchFamily="34" charset="0"/>
              </a:rPr>
              <a:t>a. Which recommended practices will you start to implement?</a:t>
            </a:r>
          </a:p>
          <a:p>
            <a:pPr marL="1781175" indent="-1781175" algn="l">
              <a:lnSpc>
                <a:spcPct val="100000"/>
              </a:lnSpc>
              <a:spcBef>
                <a:spcPts val="0"/>
              </a:spcBef>
              <a:spcAft>
                <a:spcPts val="2400"/>
              </a:spcAft>
              <a:buNone/>
            </a:pPr>
            <a:r>
              <a:rPr lang="en-US" dirty="0">
                <a:latin typeface="Arial" panose="020B0604020202020204" pitchFamily="34" charset="0"/>
                <a:cs typeface="Arial" panose="020B0604020202020204" pitchFamily="34" charset="0"/>
              </a:rPr>
              <a:t>b. How do you think implementing these practices will improve services or your ability to meet various MPOs? </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375965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Melissa</a:t>
            </a:r>
          </a:p>
          <a:p>
            <a:r>
              <a:rPr lang="en-US" dirty="0">
                <a:latin typeface="Arial" panose="020B0604020202020204" pitchFamily="34" charset="0"/>
                <a:cs typeface="Arial" panose="020B0604020202020204" pitchFamily="34" charset="0"/>
              </a:rPr>
              <a:t>Highest performers for MPO 1.0 in 2019-20</a:t>
            </a:r>
          </a:p>
          <a:p>
            <a:pPr lvl="1"/>
            <a:r>
              <a:rPr lang="en-US" dirty="0">
                <a:latin typeface="Arial" panose="020B0604020202020204" pitchFamily="34" charset="0"/>
                <a:cs typeface="Arial" panose="020B0604020202020204" pitchFamily="34" charset="0"/>
              </a:rPr>
              <a:t>Regions: 1.0 RSY Region 5 (16.59%) 1.0 SS R18 (15.92%)</a:t>
            </a:r>
          </a:p>
          <a:p>
            <a:pPr lvl="1">
              <a:lnSpc>
                <a:spcPct val="100000"/>
              </a:lnSpc>
              <a:spcAft>
                <a:spcPts val="1800"/>
              </a:spcAft>
            </a:pPr>
            <a:r>
              <a:rPr lang="en-US" dirty="0">
                <a:latin typeface="Arial" panose="020B0604020202020204" pitchFamily="34" charset="0"/>
                <a:cs typeface="Arial" panose="020B0604020202020204" pitchFamily="34" charset="0"/>
              </a:rPr>
              <a:t>DFDs: 1.0 RSY DFD 22 (37.96%) 1.0 SS DFD 19 (69.92%)</a:t>
            </a:r>
          </a:p>
          <a:p>
            <a:r>
              <a:rPr lang="en-US" dirty="0"/>
              <a:t>Highest performers for MPO 2.0 in 2019-20</a:t>
            </a:r>
          </a:p>
          <a:p>
            <a:pPr lvl="1"/>
            <a:r>
              <a:rPr lang="en-US" dirty="0">
                <a:latin typeface="Arial" panose="020B0604020202020204" pitchFamily="34" charset="0"/>
                <a:cs typeface="Arial" panose="020B0604020202020204" pitchFamily="34" charset="0"/>
              </a:rPr>
              <a:t>Regions: 2.0 RSY Region 5 (16.18%) 2.0 SS R6 (14.95%)</a:t>
            </a:r>
          </a:p>
          <a:p>
            <a:pPr lvl="1"/>
            <a:r>
              <a:rPr lang="en-US" dirty="0">
                <a:latin typeface="Arial" panose="020B0604020202020204" pitchFamily="34" charset="0"/>
                <a:cs typeface="Arial" panose="020B0604020202020204" pitchFamily="34" charset="0"/>
              </a:rPr>
              <a:t>DFDs: 2.0 RSY DFD 22 (37.22%) 2.0 SS DFD 11 (64.47%)</a:t>
            </a:r>
          </a:p>
          <a:p>
            <a:endParaRPr lang="en-US" dirty="0"/>
          </a:p>
          <a:p>
            <a:r>
              <a:rPr lang="en-US" dirty="0"/>
              <a:t>I’d like to give each subgrantee a moment to identify 1-2 practices that really helped in these areas.</a:t>
            </a:r>
          </a:p>
        </p:txBody>
      </p:sp>
      <p:sp>
        <p:nvSpPr>
          <p:cNvPr id="4" name="Slide Number Placeholder 3"/>
          <p:cNvSpPr>
            <a:spLocks noGrp="1"/>
          </p:cNvSpPr>
          <p:nvPr>
            <p:ph type="sldNum" sz="quarter" idx="5"/>
          </p:nvPr>
        </p:nvSpPr>
        <p:spPr/>
        <p:txBody>
          <a:bodyPr/>
          <a:lstStyle/>
          <a:p>
            <a:fld id="{973A6F53-7BC5-475F-917C-F80E50EC64C2}" type="slidenum">
              <a:rPr lang="en-US" smtClean="0"/>
              <a:t>18</a:t>
            </a:fld>
            <a:endParaRPr lang="en-US" dirty="0"/>
          </a:p>
        </p:txBody>
      </p:sp>
    </p:spTree>
    <p:extLst>
      <p:ext uri="{BB962C8B-B14F-4D97-AF65-F5344CB8AC3E}">
        <p14:creationId xmlns:p14="http://schemas.microsoft.com/office/powerpoint/2010/main" val="11140678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Melissa</a:t>
            </a:r>
          </a:p>
          <a:p>
            <a:r>
              <a:rPr lang="en-US" b="0" dirty="0"/>
              <a:t>Some tips that could support the implementation of MPOs 1.0 and 2.0 include:</a:t>
            </a:r>
          </a:p>
          <a:p>
            <a:pPr marL="0" indent="0">
              <a:lnSpc>
                <a:spcPct val="120000"/>
              </a:lnSpc>
              <a:spcBef>
                <a:spcPts val="0"/>
              </a:spcBef>
              <a:buNone/>
            </a:pPr>
            <a:r>
              <a:rPr lang="en-US" b="1" i="1" dirty="0"/>
              <a:t>Supporting Student Attendance and Engagement</a:t>
            </a:r>
            <a:endParaRPr lang="en-US" b="1" dirty="0"/>
          </a:p>
          <a:p>
            <a:pPr marL="171450" indent="-171450">
              <a:lnSpc>
                <a:spcPct val="120000"/>
              </a:lnSpc>
              <a:spcBef>
                <a:spcPts val="0"/>
              </a:spcBef>
              <a:spcAft>
                <a:spcPts val="1200"/>
              </a:spcAft>
              <a:buFont typeface="Arial" panose="020B0604020202020204" pitchFamily="34" charset="0"/>
              <a:buChar char="•"/>
            </a:pPr>
            <a:r>
              <a:rPr lang="en-US" dirty="0"/>
              <a:t>Regularly monitor student attendance for services that have hourly targets (MPOs 1.0, 2.0 and 7.0). If you see that a large number of students are dropping off after so many hours, investigate the cause of this. Review lesson plans and provide feedback and support for activities and instructional practices that are known to increase student engagement.</a:t>
            </a:r>
          </a:p>
          <a:p>
            <a:pPr marL="171450" lvl="0" indent="-171450">
              <a:lnSpc>
                <a:spcPct val="120000"/>
              </a:lnSpc>
              <a:spcAft>
                <a:spcPts val="1200"/>
              </a:spcAft>
              <a:buFont typeface="Arial" panose="020B0604020202020204" pitchFamily="34" charset="0"/>
              <a:buChar char="•"/>
            </a:pPr>
            <a:r>
              <a:rPr lang="en-US" dirty="0"/>
              <a:t>Teachers follow up with student’s family after each absence to encourage regular attendance.</a:t>
            </a:r>
          </a:p>
          <a:p>
            <a:pPr marL="171450" lvl="0" indent="-171450">
              <a:lnSpc>
                <a:spcPct val="120000"/>
              </a:lnSpc>
              <a:spcAft>
                <a:spcPts val="1200"/>
              </a:spcAft>
              <a:buFont typeface="Arial" panose="020B0604020202020204" pitchFamily="34" charset="0"/>
              <a:buChar char="•"/>
            </a:pPr>
            <a:r>
              <a:rPr lang="en-US" dirty="0"/>
              <a:t>Robocalls and texts to families reminding them of upcoming services. Some subgrantees use the Remind App to send notifications to parents.</a:t>
            </a:r>
          </a:p>
          <a:p>
            <a:pPr marL="171450" lvl="0" indent="-171450">
              <a:lnSpc>
                <a:spcPct val="120000"/>
              </a:lnSpc>
              <a:spcAft>
                <a:spcPts val="1200"/>
              </a:spcAft>
              <a:buFont typeface="Arial" panose="020B0604020202020204" pitchFamily="34" charset="0"/>
              <a:buChar char="•"/>
            </a:pPr>
            <a:r>
              <a:rPr lang="en-US" dirty="0"/>
              <a:t>Plan to enroll students at 30% above capacity; subgrantees have found that planning in this way ensures that the highest number of students are served.</a:t>
            </a:r>
          </a:p>
          <a:p>
            <a:pPr marL="0" lvl="0" indent="0">
              <a:lnSpc>
                <a:spcPct val="120000"/>
              </a:lnSpc>
              <a:spcBef>
                <a:spcPts val="0"/>
              </a:spcBef>
              <a:buNone/>
            </a:pPr>
            <a:r>
              <a:rPr lang="en-US" b="1" i="1" dirty="0"/>
              <a:t>Monitoring MPO Progress</a:t>
            </a:r>
          </a:p>
          <a:p>
            <a:pPr marL="171450" indent="-171450">
              <a:lnSpc>
                <a:spcPct val="120000"/>
              </a:lnSpc>
              <a:spcBef>
                <a:spcPts val="0"/>
              </a:spcBef>
              <a:buFont typeface="Arial" panose="020B0604020202020204" pitchFamily="34" charset="0"/>
              <a:buChar char="•"/>
            </a:pPr>
            <a:r>
              <a:rPr lang="en-US" dirty="0"/>
              <a:t>Enter service data when a service ends so that Directors and Coordinators are able to check MPO progress via the Migrant Student Information Network (MSIN) throughout the year. This allows the Director to modify upcoming services to increase the local MEP’s opportunity in meeting MPOs.</a:t>
            </a:r>
          </a:p>
          <a:p>
            <a:endParaRPr lang="en-US" dirty="0"/>
          </a:p>
        </p:txBody>
      </p:sp>
      <p:sp>
        <p:nvSpPr>
          <p:cNvPr id="4" name="Slide Number Placeholder 3"/>
          <p:cNvSpPr>
            <a:spLocks noGrp="1"/>
          </p:cNvSpPr>
          <p:nvPr>
            <p:ph type="sldNum" sz="quarter" idx="5"/>
          </p:nvPr>
        </p:nvSpPr>
        <p:spPr/>
        <p:txBody>
          <a:bodyPr/>
          <a:lstStyle/>
          <a:p>
            <a:fld id="{973A6F53-7BC5-475F-917C-F80E50EC64C2}" type="slidenum">
              <a:rPr lang="en-US" smtClean="0"/>
              <a:t>19</a:t>
            </a:fld>
            <a:endParaRPr lang="en-US" dirty="0"/>
          </a:p>
        </p:txBody>
      </p:sp>
    </p:spTree>
    <p:extLst>
      <p:ext uri="{BB962C8B-B14F-4D97-AF65-F5344CB8AC3E}">
        <p14:creationId xmlns:p14="http://schemas.microsoft.com/office/powerpoint/2010/main" val="3412080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Jessica</a:t>
            </a:r>
          </a:p>
          <a:p>
            <a:r>
              <a:rPr lang="en-US" dirty="0">
                <a:latin typeface="Arial" panose="020B0604020202020204" pitchFamily="34" charset="0"/>
                <a:cs typeface="Arial" panose="020B0604020202020204" pitchFamily="34" charset="0"/>
              </a:rPr>
              <a:t>Before we get started, let’s review a few housekeeping items</a:t>
            </a:r>
            <a:r>
              <a:rPr lang="en-US" baseline="0" dirty="0">
                <a:latin typeface="Arial" panose="020B0604020202020204" pitchFamily="34" charset="0"/>
                <a:cs typeface="Arial" panose="020B0604020202020204" pitchFamily="34" charset="0"/>
              </a:rPr>
              <a:t>:</a:t>
            </a:r>
          </a:p>
          <a:p>
            <a:pPr marL="0" lvl="0" indent="0">
              <a:spcAft>
                <a:spcPts val="1200"/>
              </a:spcAft>
              <a:buFont typeface="Arial" panose="020B0604020202020204" pitchFamily="34" charset="0"/>
              <a:buNone/>
              <a:defRPr/>
            </a:pPr>
            <a:r>
              <a:rPr lang="en-US" sz="1200" dirty="0">
                <a:solidFill>
                  <a:schemeClr val="bg1"/>
                </a:solidFill>
                <a:latin typeface="Arial" panose="020B0604020202020204" pitchFamily="34" charset="0"/>
                <a:cs typeface="Arial" panose="020B0604020202020204" pitchFamily="34" charset="0"/>
              </a:rPr>
              <a:t>-</a:t>
            </a:r>
            <a:r>
              <a:rPr lang="en-US" sz="1200" dirty="0">
                <a:solidFill>
                  <a:schemeClr val="bg1"/>
                </a:solidFill>
              </a:rPr>
              <a:t>Please make sure you sign in using the Google Forms link that was provided in the Chat: https://forms.gle/omqMwJ3p94xV4gfv6  </a:t>
            </a:r>
          </a:p>
          <a:p>
            <a:pPr marL="0" lvl="0" indent="0">
              <a:spcAft>
                <a:spcPts val="1200"/>
              </a:spcAft>
              <a:buFont typeface="Arial" panose="020B0604020202020204" pitchFamily="34" charset="0"/>
              <a:buNone/>
              <a:defRPr/>
            </a:pPr>
            <a:r>
              <a:rPr lang="en-US" sz="1200" b="1" dirty="0">
                <a:solidFill>
                  <a:schemeClr val="bg1"/>
                </a:solidFill>
                <a:latin typeface="Arial" panose="020B0604020202020204" pitchFamily="34" charset="0"/>
                <a:cs typeface="Arial" panose="020B0604020202020204" pitchFamily="34" charset="0"/>
              </a:rPr>
              <a:t>-Mute </a:t>
            </a:r>
            <a:r>
              <a:rPr lang="en-US" sz="1200" dirty="0">
                <a:solidFill>
                  <a:schemeClr val="bg1"/>
                </a:solidFill>
                <a:latin typeface="Arial" panose="020B0604020202020204" pitchFamily="34" charset="0"/>
                <a:cs typeface="Arial" panose="020B0604020202020204" pitchFamily="34" charset="0"/>
              </a:rPr>
              <a:t>your speaker. </a:t>
            </a:r>
          </a:p>
          <a:p>
            <a:pPr marL="0" lvl="0" indent="0">
              <a:spcAft>
                <a:spcPts val="1200"/>
              </a:spcAft>
              <a:buFont typeface="Arial" panose="020B0604020202020204" pitchFamily="34" charset="0"/>
              <a:buNone/>
              <a:defRPr/>
            </a:pPr>
            <a:r>
              <a:rPr lang="en-US" sz="1200" dirty="0">
                <a:solidFill>
                  <a:schemeClr val="bg1"/>
                </a:solidFill>
                <a:latin typeface="Arial" panose="020B0604020202020204" pitchFamily="34" charset="0"/>
                <a:cs typeface="Arial" panose="020B0604020202020204" pitchFamily="34" charset="0"/>
              </a:rPr>
              <a:t>-Use the </a:t>
            </a:r>
            <a:r>
              <a:rPr lang="en-US" sz="1200" b="1" dirty="0">
                <a:solidFill>
                  <a:schemeClr val="bg1"/>
                </a:solidFill>
                <a:latin typeface="Arial" panose="020B0604020202020204" pitchFamily="34" charset="0"/>
                <a:cs typeface="Arial" panose="020B0604020202020204" pitchFamily="34" charset="0"/>
              </a:rPr>
              <a:t>chat</a:t>
            </a:r>
            <a:r>
              <a:rPr lang="en-US" sz="1200" dirty="0">
                <a:solidFill>
                  <a:schemeClr val="bg1"/>
                </a:solidFill>
                <a:latin typeface="Arial" panose="020B0604020202020204" pitchFamily="34" charset="0"/>
                <a:cs typeface="Arial" panose="020B0604020202020204" pitchFamily="34" charset="0"/>
              </a:rPr>
              <a:t> feature to enter your questions. If your question is not answered during the meeting, the Migrant Education Office (MEO) will email you directly.</a:t>
            </a:r>
          </a:p>
          <a:p>
            <a:pPr marL="0" marR="0" lvl="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a:pPr>
            <a:r>
              <a:rPr lang="en-US" sz="1200" dirty="0">
                <a:solidFill>
                  <a:schemeClr val="bg1"/>
                </a:solidFill>
                <a:latin typeface="Arial" panose="020B0604020202020204" pitchFamily="34" charset="0"/>
                <a:cs typeface="Arial" panose="020B0604020202020204" pitchFamily="34" charset="0"/>
              </a:rPr>
              <a:t>-This PowerPoint will be sent out to participants after the webinar.</a:t>
            </a:r>
          </a:p>
          <a:p>
            <a:pPr marL="571500" lvl="0" indent="-571500">
              <a:spcAft>
                <a:spcPts val="1200"/>
              </a:spcAft>
              <a:buFont typeface="Arial" panose="020B0604020202020204" pitchFamily="34" charset="0"/>
              <a:buChar char="•"/>
              <a:defRPr/>
            </a:pPr>
            <a:endParaRPr lang="en-US" sz="1200" dirty="0">
              <a:solidFill>
                <a:schemeClr val="bg1"/>
              </a:solidFill>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25FC2BA-ADC2-40C8-B4CF-85532695F21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73747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Melissa</a:t>
            </a:r>
          </a:p>
          <a:p>
            <a:r>
              <a:rPr lang="en-US" b="0" dirty="0"/>
              <a:t>Some tips that could support the implementation of MPOs 1.0 and 2.0 include:</a:t>
            </a:r>
          </a:p>
          <a:p>
            <a:pPr marL="0" indent="0">
              <a:lnSpc>
                <a:spcPct val="120000"/>
              </a:lnSpc>
              <a:spcBef>
                <a:spcPts val="0"/>
              </a:spcBef>
              <a:buNone/>
            </a:pPr>
            <a:r>
              <a:rPr lang="en-US" b="1" i="1" dirty="0"/>
              <a:t>Supporting Student Attendance and Engagement</a:t>
            </a:r>
            <a:endParaRPr lang="en-US" b="1" dirty="0"/>
          </a:p>
          <a:p>
            <a:pPr marL="171450" indent="-171450">
              <a:lnSpc>
                <a:spcPct val="120000"/>
              </a:lnSpc>
              <a:spcBef>
                <a:spcPts val="0"/>
              </a:spcBef>
              <a:spcAft>
                <a:spcPts val="1200"/>
              </a:spcAft>
              <a:buFont typeface="Arial" panose="020B0604020202020204" pitchFamily="34" charset="0"/>
              <a:buChar char="•"/>
            </a:pPr>
            <a:r>
              <a:rPr lang="en-US" dirty="0"/>
              <a:t>Regularly monitor student attendance for services that have hourly targets (MPOs 1.0, 2.0 and 7.0). If you see that a large number of students are dropping off after so many hours, investigate the cause of this. Review lesson plans and provide feedback and support for activities and instructional practices that are known to increase student engagement.</a:t>
            </a:r>
          </a:p>
          <a:p>
            <a:pPr marL="171450" lvl="0" indent="-171450">
              <a:lnSpc>
                <a:spcPct val="120000"/>
              </a:lnSpc>
              <a:spcAft>
                <a:spcPts val="1200"/>
              </a:spcAft>
              <a:buFont typeface="Arial" panose="020B0604020202020204" pitchFamily="34" charset="0"/>
              <a:buChar char="•"/>
            </a:pPr>
            <a:r>
              <a:rPr lang="en-US" dirty="0"/>
              <a:t>Teachers follow up with student’s family after each absence to encourage regular attendance.</a:t>
            </a:r>
          </a:p>
          <a:p>
            <a:pPr marL="171450" lvl="0" indent="-171450">
              <a:lnSpc>
                <a:spcPct val="120000"/>
              </a:lnSpc>
              <a:spcAft>
                <a:spcPts val="1200"/>
              </a:spcAft>
              <a:buFont typeface="Arial" panose="020B0604020202020204" pitchFamily="34" charset="0"/>
              <a:buChar char="•"/>
            </a:pPr>
            <a:r>
              <a:rPr lang="en-US" dirty="0"/>
              <a:t>Robocalls and texts to families reminding them of upcoming services. Some subgrantees use the Remind App to send notifications to parents.</a:t>
            </a:r>
          </a:p>
          <a:p>
            <a:pPr marL="171450" lvl="0" indent="-171450">
              <a:lnSpc>
                <a:spcPct val="120000"/>
              </a:lnSpc>
              <a:spcAft>
                <a:spcPts val="1200"/>
              </a:spcAft>
              <a:buFont typeface="Arial" panose="020B0604020202020204" pitchFamily="34" charset="0"/>
              <a:buChar char="•"/>
            </a:pPr>
            <a:r>
              <a:rPr lang="en-US" dirty="0"/>
              <a:t>Plan to enroll students at 30% above capacity; subgrantees have found that planning in this way ensures that the highest number of students are served.</a:t>
            </a:r>
          </a:p>
          <a:p>
            <a:pPr marL="0" lvl="0" indent="0">
              <a:lnSpc>
                <a:spcPct val="120000"/>
              </a:lnSpc>
              <a:spcBef>
                <a:spcPts val="0"/>
              </a:spcBef>
              <a:buNone/>
            </a:pPr>
            <a:r>
              <a:rPr lang="en-US" b="1" i="1" dirty="0"/>
              <a:t>Monitoring MPO Progress</a:t>
            </a:r>
          </a:p>
          <a:p>
            <a:pPr marL="171450" indent="-171450">
              <a:lnSpc>
                <a:spcPct val="120000"/>
              </a:lnSpc>
              <a:spcBef>
                <a:spcPts val="0"/>
              </a:spcBef>
              <a:buFont typeface="Arial" panose="020B0604020202020204" pitchFamily="34" charset="0"/>
              <a:buChar char="•"/>
            </a:pPr>
            <a:r>
              <a:rPr lang="en-US" dirty="0"/>
              <a:t>Enter service data when a service ends so that Directors and Coordinators are able to check MPO progress via the Migrant Student Information Network (MSIN) throughout the year. This allows the Director to modify upcoming services to increase the local MEP’s opportunity in meeting MPOs.</a:t>
            </a:r>
          </a:p>
          <a:p>
            <a:endParaRPr lang="en-US" dirty="0"/>
          </a:p>
        </p:txBody>
      </p:sp>
      <p:sp>
        <p:nvSpPr>
          <p:cNvPr id="4" name="Slide Number Placeholder 3"/>
          <p:cNvSpPr>
            <a:spLocks noGrp="1"/>
          </p:cNvSpPr>
          <p:nvPr>
            <p:ph type="sldNum" sz="quarter" idx="5"/>
          </p:nvPr>
        </p:nvSpPr>
        <p:spPr/>
        <p:txBody>
          <a:bodyPr/>
          <a:lstStyle/>
          <a:p>
            <a:fld id="{973A6F53-7BC5-475F-917C-F80E50EC64C2}" type="slidenum">
              <a:rPr lang="en-US" smtClean="0"/>
              <a:t>20</a:t>
            </a:fld>
            <a:endParaRPr lang="en-US" dirty="0"/>
          </a:p>
        </p:txBody>
      </p:sp>
    </p:spTree>
    <p:extLst>
      <p:ext uri="{BB962C8B-B14F-4D97-AF65-F5344CB8AC3E}">
        <p14:creationId xmlns:p14="http://schemas.microsoft.com/office/powerpoint/2010/main" val="1514136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20000"/>
              </a:lnSpc>
              <a:spcBef>
                <a:spcPts val="0"/>
              </a:spcBef>
              <a:spcAft>
                <a:spcPts val="1800"/>
              </a:spcAft>
            </a:pPr>
            <a:r>
              <a:rPr lang="en-US" sz="4000" b="1" i="0" dirty="0">
                <a:latin typeface="Arial" panose="020B0604020202020204" pitchFamily="34" charset="0"/>
                <a:cs typeface="Arial" panose="020B0604020202020204" pitchFamily="34" charset="0"/>
              </a:rPr>
              <a:t>Juli</a:t>
            </a:r>
          </a:p>
          <a:p>
            <a:pPr lvl="0">
              <a:lnSpc>
                <a:spcPct val="120000"/>
              </a:lnSpc>
              <a:spcBef>
                <a:spcPts val="0"/>
              </a:spcBef>
              <a:spcAft>
                <a:spcPts val="1800"/>
              </a:spcAft>
            </a:pPr>
            <a:r>
              <a:rPr lang="en-US" sz="4000" i="0" dirty="0">
                <a:latin typeface="Arial" panose="020B0604020202020204" pitchFamily="34" charset="0"/>
                <a:cs typeface="Arial" panose="020B0604020202020204" pitchFamily="34" charset="0"/>
              </a:rPr>
              <a:t>Now we’re going to review some general recommendations for two areas: the SSDP Components and Professional Development.</a:t>
            </a:r>
          </a:p>
          <a:p>
            <a:pPr lvl="0">
              <a:lnSpc>
                <a:spcPct val="120000"/>
              </a:lnSpc>
              <a:spcBef>
                <a:spcPts val="0"/>
              </a:spcBef>
              <a:spcAft>
                <a:spcPts val="1800"/>
              </a:spcAft>
            </a:pPr>
            <a:endParaRPr lang="en-US" sz="4000" i="0" dirty="0">
              <a:latin typeface="Arial" panose="020B0604020202020204" pitchFamily="34" charset="0"/>
              <a:cs typeface="Arial" panose="020B0604020202020204" pitchFamily="34" charset="0"/>
            </a:endParaRPr>
          </a:p>
          <a:p>
            <a:pPr lvl="0">
              <a:lnSpc>
                <a:spcPct val="120000"/>
              </a:lnSpc>
              <a:spcBef>
                <a:spcPts val="0"/>
              </a:spcBef>
              <a:spcAft>
                <a:spcPts val="1800"/>
              </a:spcAft>
            </a:pPr>
            <a:r>
              <a:rPr lang="en-US" sz="4000" i="1" dirty="0">
                <a:latin typeface="Arial" panose="020B0604020202020204" pitchFamily="34" charset="0"/>
                <a:cs typeface="Arial" panose="020B0604020202020204" pitchFamily="34" charset="0"/>
              </a:rPr>
              <a:t>Meeting MPOs Aligning to the SSDP Components:</a:t>
            </a:r>
            <a:r>
              <a:rPr lang="en-US" sz="4000" dirty="0">
                <a:latin typeface="Arial" panose="020B0604020202020204" pitchFamily="34" charset="0"/>
                <a:cs typeface="Arial" panose="020B0604020202020204" pitchFamily="34" charset="0"/>
              </a:rPr>
              <a:t> In MSIN, under Child Reports, run a Services Report to review active services in MSIN. This allows the Director and Coordinators to identify any services that are not set up properly. This includes:</a:t>
            </a:r>
          </a:p>
          <a:p>
            <a:pPr marL="1028700" lvl="1" indent="-571500">
              <a:lnSpc>
                <a:spcPct val="120000"/>
              </a:lnSpc>
              <a:spcBef>
                <a:spcPts val="0"/>
              </a:spcBef>
              <a:spcAft>
                <a:spcPts val="1800"/>
              </a:spcAft>
              <a:buFont typeface="Arial" panose="020B0604020202020204" pitchFamily="34" charset="0"/>
              <a:buChar char="•"/>
            </a:pPr>
            <a:r>
              <a:rPr lang="en-US" sz="4000" dirty="0">
                <a:latin typeface="Arial" panose="020B0604020202020204" pitchFamily="34" charset="0"/>
                <a:cs typeface="Arial" panose="020B0604020202020204" pitchFamily="34" charset="0"/>
              </a:rPr>
              <a:t>Services that address core content areas that do not include integrated ELD (MPO 3.0)  </a:t>
            </a:r>
          </a:p>
          <a:p>
            <a:pPr marL="1028700" lvl="1" indent="-571500">
              <a:lnSpc>
                <a:spcPct val="120000"/>
              </a:lnSpc>
              <a:spcBef>
                <a:spcPts val="0"/>
              </a:spcBef>
              <a:spcAft>
                <a:spcPts val="1800"/>
              </a:spcAft>
              <a:buFont typeface="Arial" panose="020B0604020202020204" pitchFamily="34" charset="0"/>
              <a:buChar char="•"/>
            </a:pPr>
            <a:r>
              <a:rPr lang="en-US" sz="4000" dirty="0">
                <a:latin typeface="Arial" panose="020B0604020202020204" pitchFamily="34" charset="0"/>
                <a:cs typeface="Arial" panose="020B0604020202020204" pitchFamily="34" charset="0"/>
              </a:rPr>
              <a:t>School readiness services that do not include a social-emotional development (MPO 8.0)</a:t>
            </a:r>
          </a:p>
          <a:p>
            <a:pPr marL="1028700" lvl="1" indent="-571500">
              <a:lnSpc>
                <a:spcPct val="120000"/>
              </a:lnSpc>
              <a:spcBef>
                <a:spcPts val="0"/>
              </a:spcBef>
              <a:spcAft>
                <a:spcPts val="1800"/>
              </a:spcAft>
              <a:buFont typeface="Arial" panose="020B0604020202020204" pitchFamily="34" charset="0"/>
              <a:buChar char="•"/>
            </a:pPr>
            <a:r>
              <a:rPr lang="en-US" sz="4000" dirty="0">
                <a:latin typeface="Arial" panose="020B0604020202020204" pitchFamily="34" charset="0"/>
                <a:cs typeface="Arial" panose="020B0604020202020204" pitchFamily="34" charset="0"/>
              </a:rPr>
              <a:t>Identify the number of instructional services, excluding credit accrual services, and calculating the percentage of services that include the cultural (MPO 13.0) or self-pride (MPO 13.1) components.</a:t>
            </a:r>
          </a:p>
          <a:p>
            <a:pPr marL="1028700" lvl="1" indent="-571500">
              <a:lnSpc>
                <a:spcPct val="120000"/>
              </a:lnSpc>
              <a:spcBef>
                <a:spcPts val="0"/>
              </a:spcBef>
              <a:spcAft>
                <a:spcPts val="1800"/>
              </a:spcAft>
              <a:buFont typeface="Arial" panose="020B0604020202020204" pitchFamily="34" charset="0"/>
              <a:buChar char="•"/>
            </a:pPr>
            <a:r>
              <a:rPr lang="en-US" sz="4000" dirty="0">
                <a:latin typeface="Arial" panose="020B0604020202020204" pitchFamily="34" charset="0"/>
                <a:cs typeface="Arial" panose="020B0604020202020204" pitchFamily="34" charset="0"/>
              </a:rPr>
              <a:t>Checking to ensure that your local MEP offers two health workshops aligned to MPO 11.0 and setting up two unique health workshops in MSIN. Every subgrantee should have two separate health workshops aligning to MPO 11.0 in MSIN to meet this MPO.</a:t>
            </a:r>
          </a:p>
          <a:p>
            <a:pPr marL="1028700" marR="0" lvl="1" indent="-571500" algn="l" defTabSz="914400" rtl="0" eaLnBrk="1" fontAlgn="auto" latinLnBrk="0" hangingPunct="1">
              <a:lnSpc>
                <a:spcPct val="120000"/>
              </a:lnSpc>
              <a:spcBef>
                <a:spcPts val="0"/>
              </a:spcBef>
              <a:spcAft>
                <a:spcPts val="1800"/>
              </a:spcAft>
              <a:buClrTx/>
              <a:buSzTx/>
              <a:buFont typeface="Arial" panose="020B0604020202020204" pitchFamily="34" charset="0"/>
              <a:buChar char="•"/>
              <a:tabLst/>
              <a:defRPr/>
            </a:pPr>
            <a:r>
              <a:rPr lang="en-US" sz="4000" dirty="0"/>
              <a:t>Be sure to review your active services and deactivate any services that are no longer being implemented. MSIN SSDP Reports for the SSDP Components review active instructional services, so if you have instructional services that haven’t been deactivated, those services will negatively impact your percentage.</a:t>
            </a:r>
          </a:p>
          <a:p>
            <a:pPr marL="1028700" lvl="1" indent="-571500">
              <a:lnSpc>
                <a:spcPct val="120000"/>
              </a:lnSpc>
              <a:spcBef>
                <a:spcPts val="0"/>
              </a:spcBef>
              <a:spcAft>
                <a:spcPts val="1800"/>
              </a:spcAft>
              <a:buFont typeface="Arial" panose="020B0604020202020204" pitchFamily="34" charset="0"/>
              <a:buChar char="•"/>
            </a:pPr>
            <a:endParaRPr lang="en-US" sz="40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73A6F53-7BC5-475F-917C-F80E50EC64C2}" type="slidenum">
              <a:rPr lang="en-US" smtClean="0"/>
              <a:t>21</a:t>
            </a:fld>
            <a:endParaRPr lang="en-US" dirty="0"/>
          </a:p>
        </p:txBody>
      </p:sp>
    </p:spTree>
    <p:extLst>
      <p:ext uri="{BB962C8B-B14F-4D97-AF65-F5344CB8AC3E}">
        <p14:creationId xmlns:p14="http://schemas.microsoft.com/office/powerpoint/2010/main" val="33767418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nSpc>
                <a:spcPct val="120000"/>
              </a:lnSpc>
              <a:spcBef>
                <a:spcPts val="0"/>
              </a:spcBef>
              <a:spcAft>
                <a:spcPts val="1800"/>
              </a:spcAft>
            </a:pPr>
            <a:r>
              <a:rPr lang="en-US" sz="4000" b="1" i="0" dirty="0">
                <a:latin typeface="Arial" panose="020B0604020202020204" pitchFamily="34" charset="0"/>
                <a:cs typeface="Arial" panose="020B0604020202020204" pitchFamily="34" charset="0"/>
              </a:rPr>
              <a:t>Juli</a:t>
            </a:r>
          </a:p>
          <a:p>
            <a:pPr lvl="0">
              <a:lnSpc>
                <a:spcPct val="120000"/>
              </a:lnSpc>
              <a:spcBef>
                <a:spcPts val="0"/>
              </a:spcBef>
              <a:spcAft>
                <a:spcPts val="1800"/>
              </a:spcAft>
            </a:pPr>
            <a:r>
              <a:rPr lang="en-US" sz="4000" i="0" dirty="0">
                <a:latin typeface="Arial" panose="020B0604020202020204" pitchFamily="34" charset="0"/>
                <a:cs typeface="Arial" panose="020B0604020202020204" pitchFamily="34" charset="0"/>
              </a:rPr>
              <a:t>Now we’re going to review some general recommendations for two areas: the SSDP Components and Professional Development.</a:t>
            </a:r>
          </a:p>
          <a:p>
            <a:pPr lvl="0">
              <a:lnSpc>
                <a:spcPct val="120000"/>
              </a:lnSpc>
              <a:spcBef>
                <a:spcPts val="0"/>
              </a:spcBef>
              <a:spcAft>
                <a:spcPts val="1800"/>
              </a:spcAft>
            </a:pPr>
            <a:endParaRPr lang="en-US" sz="4000" i="0" dirty="0">
              <a:latin typeface="Arial" panose="020B0604020202020204" pitchFamily="34" charset="0"/>
              <a:cs typeface="Arial" panose="020B0604020202020204" pitchFamily="34" charset="0"/>
            </a:endParaRPr>
          </a:p>
          <a:p>
            <a:pPr lvl="0">
              <a:lnSpc>
                <a:spcPct val="120000"/>
              </a:lnSpc>
              <a:spcBef>
                <a:spcPts val="0"/>
              </a:spcBef>
              <a:spcAft>
                <a:spcPts val="1800"/>
              </a:spcAft>
            </a:pPr>
            <a:r>
              <a:rPr lang="en-US" sz="4000" i="1" dirty="0">
                <a:latin typeface="Arial" panose="020B0604020202020204" pitchFamily="34" charset="0"/>
                <a:cs typeface="Arial" panose="020B0604020202020204" pitchFamily="34" charset="0"/>
              </a:rPr>
              <a:t>Meeting MPOs Aligning to the SSDP Components:</a:t>
            </a:r>
            <a:r>
              <a:rPr lang="en-US" sz="4000" dirty="0">
                <a:latin typeface="Arial" panose="020B0604020202020204" pitchFamily="34" charset="0"/>
                <a:cs typeface="Arial" panose="020B0604020202020204" pitchFamily="34" charset="0"/>
              </a:rPr>
              <a:t> In MSIN, under Child Reports, run a Services Report to review active services in MSIN. This allows the Director and Coordinators to identify any services that are not set up properly. This includes:</a:t>
            </a:r>
          </a:p>
          <a:p>
            <a:pPr marL="1028700" lvl="1" indent="-571500">
              <a:lnSpc>
                <a:spcPct val="120000"/>
              </a:lnSpc>
              <a:spcBef>
                <a:spcPts val="0"/>
              </a:spcBef>
              <a:spcAft>
                <a:spcPts val="1800"/>
              </a:spcAft>
              <a:buFont typeface="Arial" panose="020B0604020202020204" pitchFamily="34" charset="0"/>
              <a:buChar char="•"/>
            </a:pPr>
            <a:r>
              <a:rPr lang="en-US" sz="4000" dirty="0">
                <a:latin typeface="Arial" panose="020B0604020202020204" pitchFamily="34" charset="0"/>
                <a:cs typeface="Arial" panose="020B0604020202020204" pitchFamily="34" charset="0"/>
              </a:rPr>
              <a:t>Services that address core content areas that do not include integrated ELD (MPO 3.0)  </a:t>
            </a:r>
          </a:p>
          <a:p>
            <a:pPr marL="1028700" lvl="1" indent="-571500">
              <a:lnSpc>
                <a:spcPct val="120000"/>
              </a:lnSpc>
              <a:spcBef>
                <a:spcPts val="0"/>
              </a:spcBef>
              <a:spcAft>
                <a:spcPts val="1800"/>
              </a:spcAft>
              <a:buFont typeface="Arial" panose="020B0604020202020204" pitchFamily="34" charset="0"/>
              <a:buChar char="•"/>
            </a:pPr>
            <a:r>
              <a:rPr lang="en-US" sz="4000" dirty="0">
                <a:latin typeface="Arial" panose="020B0604020202020204" pitchFamily="34" charset="0"/>
                <a:cs typeface="Arial" panose="020B0604020202020204" pitchFamily="34" charset="0"/>
              </a:rPr>
              <a:t>School readiness services that do not include a social-emotional development (MPO 8.0)</a:t>
            </a:r>
          </a:p>
          <a:p>
            <a:pPr marL="1028700" lvl="1" indent="-571500">
              <a:lnSpc>
                <a:spcPct val="120000"/>
              </a:lnSpc>
              <a:spcBef>
                <a:spcPts val="0"/>
              </a:spcBef>
              <a:spcAft>
                <a:spcPts val="1800"/>
              </a:spcAft>
              <a:buFont typeface="Arial" panose="020B0604020202020204" pitchFamily="34" charset="0"/>
              <a:buChar char="•"/>
            </a:pPr>
            <a:r>
              <a:rPr lang="en-US" sz="4000" dirty="0">
                <a:latin typeface="Arial" panose="020B0604020202020204" pitchFamily="34" charset="0"/>
                <a:cs typeface="Arial" panose="020B0604020202020204" pitchFamily="34" charset="0"/>
              </a:rPr>
              <a:t>Identify the number of instructional services, excluding credit accrual services, and calculating the percentage of services that include the cultural (MPO 13.0) or self-pride (MPO 13.1) components.</a:t>
            </a:r>
          </a:p>
          <a:p>
            <a:pPr marL="1028700" lvl="1" indent="-571500">
              <a:lnSpc>
                <a:spcPct val="120000"/>
              </a:lnSpc>
              <a:spcBef>
                <a:spcPts val="0"/>
              </a:spcBef>
              <a:spcAft>
                <a:spcPts val="1800"/>
              </a:spcAft>
              <a:buFont typeface="Arial" panose="020B0604020202020204" pitchFamily="34" charset="0"/>
              <a:buChar char="•"/>
            </a:pPr>
            <a:r>
              <a:rPr lang="en-US" sz="4000" dirty="0">
                <a:latin typeface="Arial" panose="020B0604020202020204" pitchFamily="34" charset="0"/>
                <a:cs typeface="Arial" panose="020B0604020202020204" pitchFamily="34" charset="0"/>
              </a:rPr>
              <a:t>Checking to ensure that your local MEP offers two health workshops aligned to MPO 11.0 and setting up two unique health workshops in MSIN. Every subgrantee should have two separate health workshops aligning to MPO 11.0 in MSIN to meet this MPO.</a:t>
            </a:r>
          </a:p>
          <a:p>
            <a:pPr marL="1028700" marR="0" lvl="1" indent="-571500" algn="l" defTabSz="914400" rtl="0" eaLnBrk="1" fontAlgn="auto" latinLnBrk="0" hangingPunct="1">
              <a:lnSpc>
                <a:spcPct val="120000"/>
              </a:lnSpc>
              <a:spcBef>
                <a:spcPts val="0"/>
              </a:spcBef>
              <a:spcAft>
                <a:spcPts val="1800"/>
              </a:spcAft>
              <a:buClrTx/>
              <a:buSzTx/>
              <a:buFont typeface="Arial" panose="020B0604020202020204" pitchFamily="34" charset="0"/>
              <a:buChar char="•"/>
              <a:tabLst/>
              <a:defRPr/>
            </a:pPr>
            <a:r>
              <a:rPr lang="en-US" sz="4000" dirty="0"/>
              <a:t>Be sure to review your active services and deactivate any services that are no longer being implemented. MSIN SSDP Reports for the SSDP Components review active instructional services, so if you have instructional services that haven’t been deactivated, those services will negatively impact your percentage.</a:t>
            </a:r>
          </a:p>
          <a:p>
            <a:pPr marL="1028700" lvl="1" indent="-571500">
              <a:lnSpc>
                <a:spcPct val="120000"/>
              </a:lnSpc>
              <a:spcBef>
                <a:spcPts val="0"/>
              </a:spcBef>
              <a:spcAft>
                <a:spcPts val="1800"/>
              </a:spcAft>
              <a:buFont typeface="Arial" panose="020B0604020202020204" pitchFamily="34" charset="0"/>
              <a:buChar char="•"/>
            </a:pPr>
            <a:endParaRPr lang="en-US" sz="40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5"/>
          </p:nvPr>
        </p:nvSpPr>
        <p:spPr/>
        <p:txBody>
          <a:bodyPr/>
          <a:lstStyle/>
          <a:p>
            <a:fld id="{973A6F53-7BC5-475F-917C-F80E50EC64C2}" type="slidenum">
              <a:rPr lang="en-US" smtClean="0"/>
              <a:t>22</a:t>
            </a:fld>
            <a:endParaRPr lang="en-US" dirty="0"/>
          </a:p>
        </p:txBody>
      </p:sp>
    </p:spTree>
    <p:extLst>
      <p:ext uri="{BB962C8B-B14F-4D97-AF65-F5344CB8AC3E}">
        <p14:creationId xmlns:p14="http://schemas.microsoft.com/office/powerpoint/2010/main" val="42928442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dirty="0">
                <a:latin typeface="Arial" panose="020B0604020202020204" pitchFamily="34" charset="0"/>
                <a:cs typeface="Arial" panose="020B0604020202020204" pitchFamily="34" charset="0"/>
              </a:rPr>
              <a:t>Jessica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i="1" dirty="0">
                <a:latin typeface="Arial" panose="020B0604020202020204" pitchFamily="34" charset="0"/>
                <a:cs typeface="Arial" panose="020B0604020202020204" pitchFamily="34" charset="0"/>
              </a:rPr>
              <a:t>Supporting Teachers and Students:</a:t>
            </a:r>
            <a:r>
              <a:rPr lang="en-US" sz="1200" dirty="0">
                <a:latin typeface="Arial" panose="020B0604020202020204" pitchFamily="34" charset="0"/>
                <a:cs typeface="Arial" panose="020B0604020202020204" pitchFamily="34" charset="0"/>
              </a:rPr>
              <a:t> Professional development (PD) must occur prior to the service being offered. Quite a few subgrantees did not meet many of the MPOs related to PD in 2019-20 due to schools closing in March 2020. For example, the writing or math PDs weren’t met because they weren’t offered until Spring even though targeted ELA and math services were already in progress. In order to support teachers in meeting migratory students’ needs, please review PD offerings and ensure that PD is provided prior to service implementation for related services.</a:t>
            </a:r>
          </a:p>
          <a:p>
            <a:pPr marL="171450" lvl="0" indent="-171450">
              <a:buFont typeface="Arial" panose="020B0604020202020204" pitchFamily="34" charset="0"/>
              <a:buChar char="•"/>
            </a:pPr>
            <a:r>
              <a:rPr lang="en-US" dirty="0">
                <a:latin typeface="Arial" panose="020B0604020202020204" pitchFamily="34" charset="0"/>
                <a:cs typeface="Arial" panose="020B0604020202020204" pitchFamily="34" charset="0"/>
              </a:rPr>
              <a:t>MPOs related to PD are “low hanging fruit.” Subgrantees should review the SSDP Webinar Series for the content required for each PD. </a:t>
            </a:r>
          </a:p>
          <a:p>
            <a:pPr marL="171450" lvl="0" indent="-171450">
              <a:buFont typeface="Arial" panose="020B0604020202020204" pitchFamily="34" charset="0"/>
              <a:buChar char="•"/>
            </a:pPr>
            <a:r>
              <a:rPr lang="en-US" b="0" dirty="0">
                <a:latin typeface="Arial" panose="020B0604020202020204" pitchFamily="34" charset="0"/>
                <a:cs typeface="Arial" panose="020B0604020202020204" pitchFamily="34" charset="0"/>
              </a:rPr>
              <a:t>If the districts are offering a PD that directly aligns with the SSDP PDs, then subgrantees can count these PDs. However, subgrantees will need to have a MEP staff attendance list and collect training materials (i.e., agenda and PPT).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973A6F53-7BC5-475F-917C-F80E50EC64C2}" type="slidenum">
              <a:rPr lang="en-US" smtClean="0"/>
              <a:t>23</a:t>
            </a:fld>
            <a:endParaRPr lang="en-US" dirty="0"/>
          </a:p>
        </p:txBody>
      </p:sp>
    </p:spTree>
    <p:extLst>
      <p:ext uri="{BB962C8B-B14F-4D97-AF65-F5344CB8AC3E}">
        <p14:creationId xmlns:p14="http://schemas.microsoft.com/office/powerpoint/2010/main" val="25317127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Melissa</a:t>
            </a:r>
          </a:p>
          <a:p>
            <a:r>
              <a:rPr lang="en-US" dirty="0"/>
              <a:t>Resources for the SSDP are now available on Google Drive. </a:t>
            </a:r>
          </a:p>
          <a:p>
            <a:endParaRPr lang="en-US" dirty="0"/>
          </a:p>
          <a:p>
            <a:r>
              <a:rPr lang="en-US" dirty="0"/>
              <a:t>SSDP and CNA</a:t>
            </a:r>
          </a:p>
          <a:p>
            <a:r>
              <a:rPr lang="en-US" dirty="0"/>
              <a:t>Introductory webinar to the SSDP</a:t>
            </a:r>
          </a:p>
          <a:p>
            <a:r>
              <a:rPr lang="en-US" dirty="0"/>
              <a:t>SSDP Webinar Series PowerPoints (PPTs): This series includes PPTs for each focus area</a:t>
            </a:r>
          </a:p>
          <a:p>
            <a:r>
              <a:rPr lang="en-US" dirty="0"/>
              <a:t>Other webinar PPTs related to the SSDP: This includes the INA/ILP PPTs, the service code map PPT, and the SSDP Annual Performance Progress Report webinar PPT</a:t>
            </a:r>
          </a:p>
          <a:p>
            <a:r>
              <a:rPr lang="en-US" dirty="0"/>
              <a:t>Word documents to support SSDP Strategy implementation: This includes the MPO Checklist, MPO monitoring tool, Recommended Practices for SSDP Continuous Improvement, and more! </a:t>
            </a:r>
          </a:p>
          <a:p>
            <a:endParaRPr lang="en-US" dirty="0"/>
          </a:p>
          <a:p>
            <a:r>
              <a:rPr lang="en-US" dirty="0"/>
              <a:t>I am going to stop sharing the PPT so I can walk you through the Google Drive. After the webinar today, I will send an email to Directors with the Google Drive link to access these resources.</a:t>
            </a:r>
          </a:p>
          <a:p>
            <a:endParaRPr lang="en-US" dirty="0"/>
          </a:p>
          <a:p>
            <a:r>
              <a:rPr lang="en-US" dirty="0"/>
              <a:t>Google Drive: https://drive.google.com/drive/folders/1XbK2v4eNbv4Wg2O4tLZe5AjZkiGacrKx?usp=sharing </a:t>
            </a:r>
          </a:p>
          <a:p>
            <a:r>
              <a:rPr lang="en-US" dirty="0"/>
              <a: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16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1" dirty="0">
                <a:latin typeface="Arial" panose="020B0604020202020204" pitchFamily="34" charset="0"/>
                <a:cs typeface="Arial" panose="020B0604020202020204" pitchFamily="34" charset="0"/>
              </a:rPr>
              <a:t>Jessica</a:t>
            </a:r>
          </a:p>
          <a:p>
            <a:r>
              <a:rPr lang="en-US" sz="1100" b="0" dirty="0">
                <a:latin typeface="Arial" panose="020B0604020202020204" pitchFamily="34" charset="0"/>
                <a:cs typeface="Arial" panose="020B0604020202020204" pitchFamily="34" charset="0"/>
              </a:rPr>
              <a:t>Let’s pause for a minute to identify any final questions before we conclude our webinar.</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E27A00-9ED4-434D-BC8A-5D31EFE2402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29427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Melissa</a:t>
            </a:r>
          </a:p>
          <a:p>
            <a:r>
              <a:rPr lang="en-US" dirty="0"/>
              <a:t>Thank you for your participation on our webinar today! If you have any questions, please contact your CDE assigned consultant. You may also contact me by email at mmallory@cde.ca.gov or by phone at 916-319-0739. Thank you and have a great rest of your day!</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3352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Jessica</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Attendance Link: </a:t>
            </a:r>
            <a:r>
              <a:rPr lang="en-US" dirty="0">
                <a:hlinkClick r:id="rId3"/>
              </a:rPr>
              <a:t>https://forms.gle/omqMwJ3p94xV4gfv6</a:t>
            </a:r>
            <a:r>
              <a:rPr lang="en-US" dirty="0"/>
              <a:t> </a:t>
            </a:r>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r>
              <a:rPr lang="en-US" b="0" dirty="0">
                <a:latin typeface="Arial" panose="020B0604020202020204" pitchFamily="34" charset="0"/>
                <a:cs typeface="Arial" panose="020B0604020202020204" pitchFamily="34" charset="0"/>
              </a:rPr>
              <a:t>We have a new attendance sheet for part II of the webinar as the audience is different for this presentation, please go into the Chat and click on the Google Forms link to sign in. We’re going to pause for a few minutes to make sure that everyone can sign in. If you experience any difficulties, please identify your issue in the Chat Feature or unmute yourself to ask a question about the sign-in process. Thank you.</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25914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2400"/>
              </a:spcAft>
            </a:pPr>
            <a:r>
              <a:rPr lang="en-US" b="1" dirty="0">
                <a:latin typeface="Arial" panose="020B0604020202020204" pitchFamily="34" charset="0"/>
                <a:cs typeface="Arial" panose="020B0604020202020204" pitchFamily="34" charset="0"/>
              </a:rPr>
              <a:t>Melissa</a:t>
            </a:r>
          </a:p>
          <a:p>
            <a:pPr>
              <a:lnSpc>
                <a:spcPct val="100000"/>
              </a:lnSpc>
              <a:spcBef>
                <a:spcPts val="0"/>
              </a:spcBef>
              <a:spcAft>
                <a:spcPts val="2400"/>
              </a:spcAft>
            </a:pPr>
            <a:r>
              <a:rPr lang="en-US" dirty="0">
                <a:latin typeface="Arial" panose="020B0604020202020204" pitchFamily="34" charset="0"/>
                <a:cs typeface="Arial" panose="020B0604020202020204" pitchFamily="34" charset="0"/>
              </a:rPr>
              <a:t>The objectives for the second part of today’s webinar include:</a:t>
            </a:r>
          </a:p>
          <a:p>
            <a:pPr>
              <a:lnSpc>
                <a:spcPct val="100000"/>
              </a:lnSpc>
              <a:spcBef>
                <a:spcPts val="0"/>
              </a:spcBef>
              <a:spcAft>
                <a:spcPts val="2400"/>
              </a:spcAft>
            </a:pPr>
            <a:r>
              <a:rPr lang="en-US" dirty="0">
                <a:latin typeface="Arial" panose="020B0604020202020204" pitchFamily="34" charset="0"/>
                <a:cs typeface="Arial" panose="020B0604020202020204" pitchFamily="34" charset="0"/>
              </a:rPr>
              <a:t>Participants will review suggested actions to take throughout the year to continuously improve services and increase chances to meet the SSDP MPOs.</a:t>
            </a:r>
          </a:p>
          <a:p>
            <a:pPr>
              <a:lnSpc>
                <a:spcPct val="100000"/>
              </a:lnSpc>
              <a:spcBef>
                <a:spcPts val="0"/>
              </a:spcBef>
              <a:spcAft>
                <a:spcPts val="2400"/>
              </a:spcAft>
            </a:pPr>
            <a:r>
              <a:rPr lang="en-US" dirty="0">
                <a:latin typeface="Arial" panose="020B0604020202020204" pitchFamily="34" charset="0"/>
                <a:cs typeface="Arial" panose="020B0604020202020204" pitchFamily="34" charset="0"/>
              </a:rPr>
              <a:t>Participants will identify various actions not currently implemented that will be implemented at the local level moving forward.</a:t>
            </a:r>
          </a:p>
          <a:p>
            <a:pPr>
              <a:lnSpc>
                <a:spcPct val="100000"/>
              </a:lnSpc>
              <a:spcBef>
                <a:spcPts val="0"/>
              </a:spcBef>
              <a:spcAft>
                <a:spcPts val="2400"/>
              </a:spcAft>
            </a:pPr>
            <a:r>
              <a:rPr lang="en-US" dirty="0">
                <a:latin typeface="Arial" panose="020B0604020202020204" pitchFamily="34" charset="0"/>
                <a:cs typeface="Arial" panose="020B0604020202020204" pitchFamily="34" charset="0"/>
              </a:rPr>
              <a:t>Participants will know where the SSDP training materials can be found.</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2597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Melissa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You’ll recognize the next few slides from our MPO Reports webinar. I’d like to cover them again briefly as the program purpose and SSDP is integral to the need for continuous improvement. The Migrant Education Program, or MEP, has several purposes – one of which is to ensure that migratory children receive full and appropriate opportunities to meet the same challenging State academic standards that all children are expected to meet.  The comprehensive needs assessment, or CNA, identifies those needs while the SSDP identifies strategies to address these needs with the hope of providing migratory students the support needed to meet CA’s common core state standards.</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9272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latin typeface="Arial" panose="020B0604020202020204" pitchFamily="34" charset="0"/>
                <a:cs typeface="Arial" panose="020B0604020202020204" pitchFamily="34" charset="0"/>
              </a:rPr>
              <a:t>Melissa</a:t>
            </a:r>
          </a:p>
          <a:p>
            <a:r>
              <a:rPr lang="en-US" dirty="0"/>
              <a:t>Besides being required to develop and implement the SSDP, I think all of us would agree that the utmost importance of the SSDP is striving to address students’ needs. Our role as educators is to meet the child where they are and to differentiate instruction so they have increased access to content and opportunities to meet California’s Common Core State Standards. We do that through consistent revision of policies, practices, and services to efficiently and effectively serve migratory students who need specific services.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4619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Juli</a:t>
            </a:r>
          </a:p>
          <a:p>
            <a:r>
              <a:rPr lang="en-US" dirty="0">
                <a:latin typeface="Arial" panose="020B0604020202020204" pitchFamily="34" charset="0"/>
                <a:cs typeface="Arial" panose="020B0604020202020204" pitchFamily="34" charset="0"/>
              </a:rPr>
              <a:t>I know we reviewed this data during the MPO Reports webinar last month, but this data is so important because it illustrates the need for continuous improvement of services to provide increased access to content and mastery of skills. With that in mind, let’s take a quick look at the </a:t>
            </a:r>
            <a:r>
              <a:rPr lang="en-US" sz="1200" b="0" i="0" kern="1200" dirty="0">
                <a:solidFill>
                  <a:schemeClr val="tx1"/>
                </a:solidFill>
                <a:effectLst/>
                <a:latin typeface="+mn-lt"/>
                <a:ea typeface="+mn-ea"/>
                <a:cs typeface="+mn-cs"/>
              </a:rPr>
              <a:t>California Assessment of Student Performance and Progress, or CAASPP, for English language arts, or ELA, and math.  2018-19 CAASPP data for ELA, identifies only 29 percent of migratory students who scored as proficient. You can see that migratory students perform about ten percentage points lower that socio-economically disadvantaged, or SED, students and about 22 percentage points lower than the All Student group.</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2018-19, only 21 percent of migratory students scored as proficient on the CAASPP math standards. Migratory students are six percent below SED students and 19 percentage points below the All Student group. Therefore, we are still striving to meet the program purpose shared on the previous slide and hence the SSDP identifies strategies for both ELA and math.</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5579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Arial" panose="020B0604020202020204" pitchFamily="34" charset="0"/>
                <a:cs typeface="Arial" panose="020B0604020202020204" pitchFamily="34" charset="0"/>
              </a:rPr>
              <a:t>Juli</a:t>
            </a:r>
          </a:p>
          <a:p>
            <a:r>
              <a:rPr lang="en-US" dirty="0">
                <a:latin typeface="Arial" panose="020B0604020202020204" pitchFamily="34" charset="0"/>
                <a:cs typeface="Arial" panose="020B0604020202020204" pitchFamily="34" charset="0"/>
              </a:rPr>
              <a:t>I know we reviewed this data during the MPO Reports webinar last month, but this data is so important because it illustrates the need for continuous improvement of services to provide increased access to content and mastery of skills. With that in mind, let’s take a quick look at the </a:t>
            </a:r>
            <a:r>
              <a:rPr lang="en-US" sz="1200" b="0" i="0" kern="1200" dirty="0">
                <a:solidFill>
                  <a:schemeClr val="tx1"/>
                </a:solidFill>
                <a:effectLst/>
                <a:latin typeface="+mn-lt"/>
                <a:ea typeface="+mn-ea"/>
                <a:cs typeface="+mn-cs"/>
              </a:rPr>
              <a:t>California Assessment of Student Performance and Progress, or CAASPP, for English language arts, or ELA, and math.  2018-19 CAASPP data for ELA, identifies only 29 percent of migratory students who scored as proficient. You can see that migratory students perform about ten percentage points lower that socio-economically disadvantaged, or SED, students and about 22 percentage points lower than the All Student group.</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2018-19, only 21 percent of migratory students scored as proficient on the CAASPP math standards. Migratory students are six percent below SED students and 19 percentage points below the All Student group. Therefore, we are still striving to meet the program purpose shared on the previous slide and hence the SSDP identifies strategies for both ELA and math.</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73586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Melissa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State Service Delivery Plan (SSDP) continuous improvement cycle is an important aspect to addressing the unique needs of migratory students. Local Migrant Education Programs (MEPs) use this cycle annually for service development. In the Plan phase, subgrantees plan out services based on student data and then implement services during the Do phase. Towards the end of the service, subgrantees review the data from both the pre and posttest service assessments to measure student achievement during the Study phase. Lastly, subgrantees collaborate on potential actions to revise the service (e.g., instructional design, assessments) during the Act phase. Using all this information, the cycle begins again and subgrantees revise services in hopes of improving student outcomes.­</a:t>
            </a:r>
          </a:p>
          <a:p>
            <a:endParaRPr lang="en-US" dirty="0"/>
          </a:p>
          <a:p>
            <a:r>
              <a:rPr lang="en-US" sz="1200" kern="1200" dirty="0">
                <a:solidFill>
                  <a:schemeClr val="tx1"/>
                </a:solidFill>
                <a:effectLst/>
                <a:latin typeface="+mn-lt"/>
                <a:ea typeface="+mn-ea"/>
                <a:cs typeface="+mn-cs"/>
              </a:rPr>
              <a:t>In collaboration with MEP subgrantees, the Migrant Education Office (MEO) employs a similar process for student outcomes by adding the comprehensive needs assessment (CNA) and the SSDP into the Plan and Do phases. In preparation for the SSDP, the CNA/SSDP Stakeholder Committee reviewed the programmatic and assessment data to create the statewide CNA and SSDP during the Plan phase. In the Do phase, California’s local MEPs implemented the SSDP strategies while focusing on the measurable program objectives (MPOs), through delivery of program services and allowable activities. The Study phase is where the MEO collected service data from the Migrant Student Information Network (MSIN), MEO staff verified SSDP strategy implementation, and compiled the SSDP Annual Performance Progress Report for each subgrantee. Next, the MEO analyzes data from the reports against specific MPOs to see if MPOs were met or unmet. During the Act phase, the MEO develops action items to address any programmatic needs. Then the MEO starts over again planning for upcoming technical assistance, including professional development opportunities for MEP subgrantees that support improved student outcomes.</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document is to be used to assist the MEP subgrantees in the continuous improvement cycle for service delivery and to meet the MPOs in the SSDP. For each month, the MEO recommended practices that should occur to support the planning, development, and implementation of services. You will also find practices that support the planning and implementation of the required SSDP strategies, including, setting up services that align to the SSDP MPOs and Components (i.e., English language development, social emotional, self-pride, and cultural-pride). Please note that some activities, such as implementing posttests, may vary depending on service dates. </a:t>
            </a:r>
            <a:r>
              <a:rPr lang="en-US" sz="1200" b="1" kern="1200" dirty="0">
                <a:solidFill>
                  <a:schemeClr val="tx1"/>
                </a:solidFill>
                <a:effectLst/>
                <a:latin typeface="+mn-lt"/>
                <a:ea typeface="+mn-ea"/>
                <a:cs typeface="+mn-cs"/>
              </a:rPr>
              <a:t>Yearly activities are identified by white rows while activities specific to years when the grant application is due are highlighted in blue.</a:t>
            </a:r>
            <a:endParaRPr lang="en-US" sz="1200" kern="1200" dirty="0">
              <a:solidFill>
                <a:schemeClr val="tx1"/>
              </a:solidFill>
              <a:effectLst/>
              <a:latin typeface="+mn-lt"/>
              <a:ea typeface="+mn-ea"/>
              <a:cs typeface="+mn-cs"/>
            </a:endParaRPr>
          </a:p>
          <a:p>
            <a:endParaRPr lang="en-US" dirty="0"/>
          </a:p>
          <a:p>
            <a:endParaRPr lang="en-US" dirty="0"/>
          </a:p>
          <a:p>
            <a:r>
              <a:rPr lang="en-US" dirty="0"/>
              <a:t>[Share screen to go through activities month-by-month]</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2AC79-A108-4FDF-A0BE-96CEB0D6FF0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162102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535504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6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2090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168519933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850658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mmallory@cde.ca.gov"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hyperlink" Target="https://forms.gle/omqMwJ3p94xV4gfv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msin.wested.org/accounts/login"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cdemep.lacoe.edu/mep/" TargetMode="External"/><Relationship Id="rId4" Type="http://schemas.openxmlformats.org/officeDocument/2006/relationships/hyperlink" Target="https://www.cde.ca.gov/sp/me/mt/statesrvcdelivrypln.as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8DFA2-F784-48D4-B0CE-7DE9D87EF2CC}"/>
              </a:ext>
            </a:extLst>
          </p:cNvPr>
          <p:cNvSpPr>
            <a:spLocks noGrp="1"/>
          </p:cNvSpPr>
          <p:nvPr>
            <p:ph type="title"/>
          </p:nvPr>
        </p:nvSpPr>
        <p:spPr>
          <a:xfrm>
            <a:off x="152400" y="479844"/>
            <a:ext cx="11887200" cy="1325563"/>
          </a:xfrm>
        </p:spPr>
        <p:txBody>
          <a:bodyPr/>
          <a:lstStyle/>
          <a:p>
            <a:r>
              <a:rPr lang="en-US" dirty="0"/>
              <a:t>Welcome back!</a:t>
            </a:r>
          </a:p>
        </p:txBody>
      </p:sp>
      <p:sp>
        <p:nvSpPr>
          <p:cNvPr id="3" name="Content Placeholder 2">
            <a:extLst>
              <a:ext uri="{FF2B5EF4-FFF2-40B4-BE49-F238E27FC236}">
                <a16:creationId xmlns:a16="http://schemas.microsoft.com/office/drawing/2014/main" id="{D78D4230-F4AE-4803-BB4B-15591F8B76C8}"/>
              </a:ext>
            </a:extLst>
          </p:cNvPr>
          <p:cNvSpPr>
            <a:spLocks noGrp="1"/>
          </p:cNvSpPr>
          <p:nvPr>
            <p:ph idx="1"/>
          </p:nvPr>
        </p:nvSpPr>
        <p:spPr>
          <a:xfrm>
            <a:off x="152400" y="2533649"/>
            <a:ext cx="11887200" cy="3537541"/>
          </a:xfrm>
        </p:spPr>
        <p:txBody>
          <a:bodyPr>
            <a:normAutofit/>
          </a:bodyPr>
          <a:lstStyle/>
          <a:p>
            <a:pPr marL="0" indent="0" algn="ctr">
              <a:buNone/>
            </a:pPr>
            <a:r>
              <a:rPr lang="en-US" sz="4000" dirty="0"/>
              <a:t>Webinar Part II: Actions for Continuous Improvement for the State Service Delivery Plan </a:t>
            </a:r>
          </a:p>
          <a:p>
            <a:pPr marL="0" indent="0" algn="ctr">
              <a:buNone/>
            </a:pPr>
            <a:endParaRPr lang="en-US" sz="4000" dirty="0"/>
          </a:p>
          <a:p>
            <a:pPr marL="0" indent="0" algn="ctr">
              <a:buNone/>
            </a:pPr>
            <a:r>
              <a:rPr lang="en-US" sz="2400" dirty="0"/>
              <a:t>California Department of Education</a:t>
            </a:r>
          </a:p>
          <a:p>
            <a:pPr marL="0" indent="0" algn="ctr">
              <a:buNone/>
            </a:pPr>
            <a:r>
              <a:rPr lang="en-US" sz="2400" dirty="0"/>
              <a:t>September 2021</a:t>
            </a:r>
          </a:p>
        </p:txBody>
      </p:sp>
    </p:spTree>
    <p:extLst>
      <p:ext uri="{BB962C8B-B14F-4D97-AF65-F5344CB8AC3E}">
        <p14:creationId xmlns:p14="http://schemas.microsoft.com/office/powerpoint/2010/main" val="3539030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7283D-7481-4F27-83F7-6C9206677F8F}"/>
              </a:ext>
            </a:extLst>
          </p:cNvPr>
          <p:cNvSpPr>
            <a:spLocks noGrp="1"/>
          </p:cNvSpPr>
          <p:nvPr>
            <p:ph type="title"/>
          </p:nvPr>
        </p:nvSpPr>
        <p:spPr>
          <a:xfrm>
            <a:off x="152400" y="35357"/>
            <a:ext cx="11887200" cy="1114714"/>
          </a:xfrm>
        </p:spPr>
        <p:txBody>
          <a:bodyPr/>
          <a:lstStyle/>
          <a:p>
            <a:r>
              <a:rPr lang="en-US" dirty="0"/>
              <a:t>Continuous Improvement: Services</a:t>
            </a:r>
          </a:p>
        </p:txBody>
      </p:sp>
      <p:sp>
        <p:nvSpPr>
          <p:cNvPr id="3" name="Content Placeholder 2">
            <a:extLst>
              <a:ext uri="{FF2B5EF4-FFF2-40B4-BE49-F238E27FC236}">
                <a16:creationId xmlns:a16="http://schemas.microsoft.com/office/drawing/2014/main" id="{179D04B5-36AD-4334-94F5-6B8FAEA682D2}"/>
              </a:ext>
            </a:extLst>
          </p:cNvPr>
          <p:cNvSpPr>
            <a:spLocks noGrp="1"/>
          </p:cNvSpPr>
          <p:nvPr>
            <p:ph idx="1"/>
          </p:nvPr>
        </p:nvSpPr>
        <p:spPr>
          <a:xfrm>
            <a:off x="152400" y="1013593"/>
            <a:ext cx="11887200" cy="5426980"/>
          </a:xfrm>
        </p:spPr>
        <p:txBody>
          <a:bodyPr/>
          <a:lstStyle/>
          <a:p>
            <a:r>
              <a:rPr lang="en-US" sz="3000" b="1" dirty="0">
                <a:solidFill>
                  <a:srgbClr val="E8EB31"/>
                </a:solidFill>
              </a:rPr>
              <a:t>PLAN: </a:t>
            </a:r>
            <a:r>
              <a:rPr lang="en-US" dirty="0"/>
              <a:t>Develop service curriculum, lesson plans, pre and posttests, outreach plans for student enrollment, purchase supplies, etc.</a:t>
            </a:r>
          </a:p>
          <a:p>
            <a:r>
              <a:rPr lang="en-US" sz="3000" b="1" dirty="0">
                <a:solidFill>
                  <a:srgbClr val="E8EB31"/>
                </a:solidFill>
              </a:rPr>
              <a:t>DO: </a:t>
            </a:r>
            <a:r>
              <a:rPr lang="en-US" dirty="0"/>
              <a:t>Implement the service including pre/posttests</a:t>
            </a:r>
          </a:p>
          <a:p>
            <a:r>
              <a:rPr lang="en-US" sz="3000" b="1" dirty="0">
                <a:solidFill>
                  <a:srgbClr val="E8EB31"/>
                </a:solidFill>
              </a:rPr>
              <a:t>CHECK: </a:t>
            </a:r>
            <a:r>
              <a:rPr lang="en-US" dirty="0"/>
              <a:t>Review data which includes pre and posttest data to see if the intended outcome was met as well as student attendance data to identify any changes needed for instructional design to increase sustained attendance</a:t>
            </a:r>
          </a:p>
          <a:p>
            <a:r>
              <a:rPr lang="en-US" sz="3000" b="1" dirty="0">
                <a:solidFill>
                  <a:srgbClr val="E8EB31"/>
                </a:solidFill>
              </a:rPr>
              <a:t>ACT: </a:t>
            </a:r>
            <a:r>
              <a:rPr lang="en-US" dirty="0"/>
              <a:t>identify needed changes to services (e.g., instructional design, scheduling of services, outreach efforts, etc.)</a:t>
            </a:r>
          </a:p>
          <a:p>
            <a:endParaRPr lang="en-US" dirty="0"/>
          </a:p>
        </p:txBody>
      </p:sp>
    </p:spTree>
    <p:extLst>
      <p:ext uri="{BB962C8B-B14F-4D97-AF65-F5344CB8AC3E}">
        <p14:creationId xmlns:p14="http://schemas.microsoft.com/office/powerpoint/2010/main" val="3506551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E1FEB-3B06-4465-9E41-1860FAB8BDCF}"/>
              </a:ext>
            </a:extLst>
          </p:cNvPr>
          <p:cNvSpPr>
            <a:spLocks noGrp="1"/>
          </p:cNvSpPr>
          <p:nvPr>
            <p:ph type="title"/>
          </p:nvPr>
        </p:nvSpPr>
        <p:spPr>
          <a:xfrm>
            <a:off x="152400" y="-111112"/>
            <a:ext cx="11887200" cy="1325563"/>
          </a:xfrm>
        </p:spPr>
        <p:txBody>
          <a:bodyPr/>
          <a:lstStyle/>
          <a:p>
            <a:r>
              <a:rPr lang="en-US" dirty="0"/>
              <a:t>Continuous Improvement: Meeting MPOs</a:t>
            </a:r>
          </a:p>
        </p:txBody>
      </p:sp>
      <p:sp>
        <p:nvSpPr>
          <p:cNvPr id="3" name="Content Placeholder 2">
            <a:extLst>
              <a:ext uri="{FF2B5EF4-FFF2-40B4-BE49-F238E27FC236}">
                <a16:creationId xmlns:a16="http://schemas.microsoft.com/office/drawing/2014/main" id="{4D1D43ED-A04A-4572-99F2-7FA07E274A6D}"/>
              </a:ext>
            </a:extLst>
          </p:cNvPr>
          <p:cNvSpPr>
            <a:spLocks noGrp="1"/>
          </p:cNvSpPr>
          <p:nvPr>
            <p:ph idx="1"/>
          </p:nvPr>
        </p:nvSpPr>
        <p:spPr>
          <a:xfrm>
            <a:off x="152400" y="1130970"/>
            <a:ext cx="11887200" cy="5153716"/>
          </a:xfrm>
        </p:spPr>
        <p:txBody>
          <a:bodyPr>
            <a:normAutofit fontScale="92500" lnSpcReduction="20000"/>
          </a:bodyPr>
          <a:lstStyle/>
          <a:p>
            <a:pPr>
              <a:lnSpc>
                <a:spcPct val="100000"/>
              </a:lnSpc>
              <a:spcBef>
                <a:spcPts val="0"/>
              </a:spcBef>
              <a:spcAft>
                <a:spcPts val="2400"/>
              </a:spcAft>
            </a:pPr>
            <a:r>
              <a:rPr lang="en-US" b="1" dirty="0">
                <a:solidFill>
                  <a:srgbClr val="E8EB31"/>
                </a:solidFill>
              </a:rPr>
              <a:t>During service implementation: </a:t>
            </a:r>
            <a:r>
              <a:rPr lang="en-US" dirty="0"/>
              <a:t>Migrant Education Program (MEP) staff should monitor student attendance and make modifications as necessary to increase the number of students who meet the hour requirements. If you need to modify services, be sure to email your California Department of Education (CDE) consultant for preapproval.</a:t>
            </a:r>
          </a:p>
          <a:p>
            <a:pPr>
              <a:lnSpc>
                <a:spcPct val="100000"/>
              </a:lnSpc>
              <a:spcBef>
                <a:spcPts val="0"/>
              </a:spcBef>
              <a:spcAft>
                <a:spcPts val="2400"/>
              </a:spcAft>
            </a:pPr>
            <a:r>
              <a:rPr lang="en-US" b="1" dirty="0">
                <a:solidFill>
                  <a:srgbClr val="E8EB31"/>
                </a:solidFill>
              </a:rPr>
              <a:t>After the completion of services: </a:t>
            </a:r>
            <a:r>
              <a:rPr lang="en-US" dirty="0"/>
              <a:t>MEP data staff should set up any needed services in Migrant Student Information Network (MSIN) and add student participation data.</a:t>
            </a:r>
          </a:p>
          <a:p>
            <a:pPr>
              <a:lnSpc>
                <a:spcPct val="100000"/>
              </a:lnSpc>
              <a:spcBef>
                <a:spcPts val="0"/>
              </a:spcBef>
              <a:spcAft>
                <a:spcPts val="2400"/>
              </a:spcAft>
            </a:pPr>
            <a:r>
              <a:rPr lang="en-US" dirty="0"/>
              <a:t>Review the MSIN MPO Reports to identify progress and any modifications for upcoming services to help you meet the MPOs.</a:t>
            </a:r>
          </a:p>
        </p:txBody>
      </p:sp>
    </p:spTree>
    <p:extLst>
      <p:ext uri="{BB962C8B-B14F-4D97-AF65-F5344CB8AC3E}">
        <p14:creationId xmlns:p14="http://schemas.microsoft.com/office/powerpoint/2010/main" val="1797462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E1FEB-3B06-4465-9E41-1860FAB8BDCF}"/>
              </a:ext>
            </a:extLst>
          </p:cNvPr>
          <p:cNvSpPr>
            <a:spLocks noGrp="1"/>
          </p:cNvSpPr>
          <p:nvPr>
            <p:ph type="title"/>
          </p:nvPr>
        </p:nvSpPr>
        <p:spPr>
          <a:xfrm>
            <a:off x="152400" y="-111112"/>
            <a:ext cx="11887200" cy="1325563"/>
          </a:xfrm>
        </p:spPr>
        <p:txBody>
          <a:bodyPr/>
          <a:lstStyle/>
          <a:p>
            <a:r>
              <a:rPr lang="en-US" dirty="0"/>
              <a:t>Continuous Improvement: Meeting MPOs (2)</a:t>
            </a:r>
          </a:p>
        </p:txBody>
      </p:sp>
      <p:sp>
        <p:nvSpPr>
          <p:cNvPr id="3" name="Content Placeholder 2">
            <a:extLst>
              <a:ext uri="{FF2B5EF4-FFF2-40B4-BE49-F238E27FC236}">
                <a16:creationId xmlns:a16="http://schemas.microsoft.com/office/drawing/2014/main" id="{4D1D43ED-A04A-4572-99F2-7FA07E274A6D}"/>
              </a:ext>
            </a:extLst>
          </p:cNvPr>
          <p:cNvSpPr>
            <a:spLocks noGrp="1"/>
          </p:cNvSpPr>
          <p:nvPr>
            <p:ph idx="1"/>
          </p:nvPr>
        </p:nvSpPr>
        <p:spPr>
          <a:xfrm>
            <a:off x="152400" y="1130968"/>
            <a:ext cx="11887200" cy="5523233"/>
          </a:xfrm>
        </p:spPr>
        <p:txBody>
          <a:bodyPr>
            <a:normAutofit/>
          </a:bodyPr>
          <a:lstStyle/>
          <a:p>
            <a:pPr>
              <a:lnSpc>
                <a:spcPct val="100000"/>
              </a:lnSpc>
              <a:spcBef>
                <a:spcPts val="0"/>
              </a:spcBef>
              <a:spcAft>
                <a:spcPts val="2400"/>
              </a:spcAft>
            </a:pPr>
            <a:r>
              <a:rPr lang="en-US" sz="3000" b="1" dirty="0">
                <a:solidFill>
                  <a:srgbClr val="E8EB31"/>
                </a:solidFill>
              </a:rPr>
              <a:t>Pro Tip: </a:t>
            </a:r>
            <a:r>
              <a:rPr lang="en-US" dirty="0"/>
              <a:t>Run the MSIN Services Report to ensure that all services are properly set up and that you have services for each of the MPOs that collect student participation data. If you don’t, have MEP data staff develop these services (e.g., two separate services mapped to MPO 11.0).</a:t>
            </a:r>
          </a:p>
          <a:p>
            <a:r>
              <a:rPr lang="en-US" sz="3000" b="1" dirty="0">
                <a:solidFill>
                  <a:srgbClr val="E8EB31"/>
                </a:solidFill>
              </a:rPr>
              <a:t>Pro Tip: </a:t>
            </a:r>
            <a:r>
              <a:rPr lang="en-US" dirty="0"/>
              <a:t>Have instructional staff develop a service code map for your MEP data staff. This takes the guess work out of how to set up each service. Please review the SSDP Service Code Map PowerPoint if you have any questions.</a:t>
            </a:r>
          </a:p>
        </p:txBody>
      </p:sp>
    </p:spTree>
    <p:extLst>
      <p:ext uri="{BB962C8B-B14F-4D97-AF65-F5344CB8AC3E}">
        <p14:creationId xmlns:p14="http://schemas.microsoft.com/office/powerpoint/2010/main" val="33569537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3ABF5-AB9C-42AF-AA49-BEE17AA3F33A}"/>
              </a:ext>
            </a:extLst>
          </p:cNvPr>
          <p:cNvSpPr>
            <a:spLocks noGrp="1"/>
          </p:cNvSpPr>
          <p:nvPr>
            <p:ph type="title"/>
          </p:nvPr>
        </p:nvSpPr>
        <p:spPr>
          <a:xfrm>
            <a:off x="0" y="0"/>
            <a:ext cx="12152722" cy="1325563"/>
          </a:xfrm>
        </p:spPr>
        <p:txBody>
          <a:bodyPr/>
          <a:lstStyle/>
          <a:p>
            <a:r>
              <a:rPr lang="en-US" dirty="0"/>
              <a:t>Breakout Room Group Activity #1</a:t>
            </a:r>
          </a:p>
        </p:txBody>
      </p:sp>
      <p:sp>
        <p:nvSpPr>
          <p:cNvPr id="3" name="Content Placeholder 2">
            <a:extLst>
              <a:ext uri="{FF2B5EF4-FFF2-40B4-BE49-F238E27FC236}">
                <a16:creationId xmlns:a16="http://schemas.microsoft.com/office/drawing/2014/main" id="{D859DB71-DAAA-4BD9-9BAB-3E9925FF3322}"/>
              </a:ext>
            </a:extLst>
          </p:cNvPr>
          <p:cNvSpPr>
            <a:spLocks noGrp="1"/>
          </p:cNvSpPr>
          <p:nvPr>
            <p:ph idx="1"/>
          </p:nvPr>
        </p:nvSpPr>
        <p:spPr>
          <a:xfrm>
            <a:off x="473697" y="1325563"/>
            <a:ext cx="11244606" cy="5288597"/>
          </a:xfrm>
        </p:spPr>
        <p:txBody>
          <a:bodyPr>
            <a:normAutofit/>
          </a:bodyPr>
          <a:lstStyle/>
          <a:p>
            <a:pPr marL="0" indent="0">
              <a:lnSpc>
                <a:spcPct val="100000"/>
              </a:lnSpc>
              <a:spcBef>
                <a:spcPts val="0"/>
              </a:spcBef>
              <a:spcAft>
                <a:spcPts val="1800"/>
              </a:spcAft>
              <a:buNone/>
            </a:pPr>
            <a:r>
              <a:rPr lang="en-US" sz="2800" dirty="0">
                <a:latin typeface="Arial" panose="020B0604020202020204" pitchFamily="34" charset="0"/>
                <a:cs typeface="Arial" panose="020B0604020202020204" pitchFamily="34" charset="0"/>
              </a:rPr>
              <a:t>We are going to do a jigsaw activity to review the </a:t>
            </a:r>
            <a:r>
              <a:rPr lang="en-US" sz="2800" i="1" dirty="0">
                <a:latin typeface="Arial" panose="020B0604020202020204" pitchFamily="34" charset="0"/>
                <a:cs typeface="Arial" panose="020B0604020202020204" pitchFamily="34" charset="0"/>
              </a:rPr>
              <a:t>Recommended Practices for the State Service Delivery Plan Cycle of Continuous Improvement </a:t>
            </a:r>
            <a:r>
              <a:rPr lang="en-US" sz="2800" dirty="0">
                <a:latin typeface="Arial" panose="020B0604020202020204" pitchFamily="34" charset="0"/>
                <a:cs typeface="Arial" panose="020B0604020202020204" pitchFamily="34" charset="0"/>
              </a:rPr>
              <a:t>to review the document.</a:t>
            </a:r>
            <a:endParaRPr lang="en-US" sz="2800" i="1" dirty="0">
              <a:latin typeface="Arial" panose="020B0604020202020204" pitchFamily="34" charset="0"/>
              <a:cs typeface="Arial" panose="020B0604020202020204" pitchFamily="34" charset="0"/>
            </a:endParaRPr>
          </a:p>
          <a:p>
            <a:pPr marL="514350" indent="-514350">
              <a:lnSpc>
                <a:spcPct val="100000"/>
              </a:lnSpc>
              <a:spcBef>
                <a:spcPts val="0"/>
              </a:spcBef>
              <a:spcAft>
                <a:spcPts val="1800"/>
              </a:spcAft>
              <a:buAutoNum type="arabicPeriod"/>
            </a:pPr>
            <a:r>
              <a:rPr lang="en-US" sz="2800" dirty="0">
                <a:latin typeface="Arial" panose="020B0604020202020204" pitchFamily="34" charset="0"/>
                <a:cs typeface="Arial" panose="020B0604020202020204" pitchFamily="34" charset="0"/>
              </a:rPr>
              <a:t>Select a volunteer to share out when we reunite as a whole group.</a:t>
            </a:r>
          </a:p>
          <a:p>
            <a:pPr marL="514350" indent="-514350">
              <a:lnSpc>
                <a:spcPct val="100000"/>
              </a:lnSpc>
              <a:spcBef>
                <a:spcPts val="0"/>
              </a:spcBef>
              <a:spcAft>
                <a:spcPts val="1800"/>
              </a:spcAft>
              <a:buAutoNum type="arabicPeriod"/>
            </a:pPr>
            <a:r>
              <a:rPr lang="en-US" sz="2800" dirty="0">
                <a:latin typeface="Arial" panose="020B0604020202020204" pitchFamily="34" charset="0"/>
                <a:cs typeface="Arial" panose="020B0604020202020204" pitchFamily="34" charset="0"/>
              </a:rPr>
              <a:t>Take five minutes to review the </a:t>
            </a:r>
            <a:r>
              <a:rPr lang="en-US" sz="2800" i="1" dirty="0">
                <a:latin typeface="Arial" panose="020B0604020202020204" pitchFamily="34" charset="0"/>
                <a:cs typeface="Arial" panose="020B0604020202020204" pitchFamily="34" charset="0"/>
              </a:rPr>
              <a:t>Recommended Practices for the State Service Delivery Plan Cycle of Continuous Improvement</a:t>
            </a:r>
            <a:r>
              <a:rPr lang="en-US" sz="2800" dirty="0">
                <a:latin typeface="Arial" panose="020B0604020202020204" pitchFamily="34" charset="0"/>
                <a:cs typeface="Arial" panose="020B0604020202020204" pitchFamily="34" charset="0"/>
              </a:rPr>
              <a:t> document.</a:t>
            </a:r>
          </a:p>
          <a:p>
            <a:pPr marL="514350" indent="-514350">
              <a:lnSpc>
                <a:spcPct val="100000"/>
              </a:lnSpc>
              <a:spcBef>
                <a:spcPts val="0"/>
              </a:spcBef>
              <a:spcAft>
                <a:spcPts val="1800"/>
              </a:spcAft>
              <a:buAutoNum type="arabicPeriod"/>
            </a:pPr>
            <a:r>
              <a:rPr lang="en-US" sz="2800" dirty="0"/>
              <a:t>Identify the actions to be taken during the months you were assigned to share out with the whole group.</a:t>
            </a:r>
          </a:p>
        </p:txBody>
      </p:sp>
    </p:spTree>
    <p:extLst>
      <p:ext uri="{BB962C8B-B14F-4D97-AF65-F5344CB8AC3E}">
        <p14:creationId xmlns:p14="http://schemas.microsoft.com/office/powerpoint/2010/main" val="3496966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F36ED-4D44-43AF-B13D-6B79A512FBCB}"/>
              </a:ext>
            </a:extLst>
          </p:cNvPr>
          <p:cNvSpPr>
            <a:spLocks noGrp="1"/>
          </p:cNvSpPr>
          <p:nvPr>
            <p:ph type="title"/>
          </p:nvPr>
        </p:nvSpPr>
        <p:spPr/>
        <p:txBody>
          <a:bodyPr/>
          <a:lstStyle/>
          <a:p>
            <a:r>
              <a:rPr lang="en-US" dirty="0"/>
              <a:t>Breakout Room Activity Share Out #1</a:t>
            </a:r>
          </a:p>
        </p:txBody>
      </p:sp>
      <p:sp>
        <p:nvSpPr>
          <p:cNvPr id="3" name="Content Placeholder 2">
            <a:extLst>
              <a:ext uri="{FF2B5EF4-FFF2-40B4-BE49-F238E27FC236}">
                <a16:creationId xmlns:a16="http://schemas.microsoft.com/office/drawing/2014/main" id="{11DB9608-DBB2-4D13-BCA4-FB0414CD0290}"/>
              </a:ext>
            </a:extLst>
          </p:cNvPr>
          <p:cNvSpPr>
            <a:spLocks noGrp="1"/>
          </p:cNvSpPr>
          <p:nvPr>
            <p:ph idx="1"/>
          </p:nvPr>
        </p:nvSpPr>
        <p:spPr>
          <a:xfrm>
            <a:off x="152400" y="1638300"/>
            <a:ext cx="11887200" cy="5015901"/>
          </a:xfrm>
        </p:spPr>
        <p:txBody>
          <a:bodyPr>
            <a:normAutofit/>
          </a:bodyPr>
          <a:lstStyle/>
          <a:p>
            <a:pPr marL="0" indent="0" algn="ctr">
              <a:lnSpc>
                <a:spcPct val="100000"/>
              </a:lnSpc>
              <a:spcBef>
                <a:spcPts val="0"/>
              </a:spcBef>
              <a:spcAft>
                <a:spcPts val="2400"/>
              </a:spcAft>
              <a:buNone/>
            </a:pPr>
            <a:r>
              <a:rPr lang="en-US" sz="3600" dirty="0"/>
              <a:t>Welcome back!</a:t>
            </a:r>
          </a:p>
          <a:p>
            <a:pPr marL="0" indent="0">
              <a:lnSpc>
                <a:spcPct val="100000"/>
              </a:lnSpc>
              <a:spcBef>
                <a:spcPts val="0"/>
              </a:spcBef>
              <a:spcAft>
                <a:spcPts val="2400"/>
              </a:spcAft>
              <a:buNone/>
            </a:pPr>
            <a:r>
              <a:rPr lang="en-US" dirty="0"/>
              <a:t>When your group number is called, please share what actions should be taken during the months you were assigned.</a:t>
            </a:r>
          </a:p>
          <a:p>
            <a:pPr marL="0" indent="0" algn="ctr">
              <a:buNone/>
            </a:pPr>
            <a:endParaRPr lang="en-US" dirty="0"/>
          </a:p>
        </p:txBody>
      </p:sp>
    </p:spTree>
    <p:extLst>
      <p:ext uri="{BB962C8B-B14F-4D97-AF65-F5344CB8AC3E}">
        <p14:creationId xmlns:p14="http://schemas.microsoft.com/office/powerpoint/2010/main" val="3302417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B9EA5982-BC29-433D-A90C-D5C65411ECA5}"/>
              </a:ext>
            </a:extLst>
          </p:cNvPr>
          <p:cNvSpPr txBox="1">
            <a:spLocks noGrp="1"/>
          </p:cNvSpPr>
          <p:nvPr>
            <p:ph type="title" idx="4294967295"/>
          </p:nvPr>
        </p:nvSpPr>
        <p:spPr bwMode="auto">
          <a:xfrm>
            <a:off x="1152525" y="2386146"/>
            <a:ext cx="9886950" cy="881063"/>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rtl="0" eaLnBrk="0" fontAlgn="base" hangingPunct="0">
              <a:spcBef>
                <a:spcPct val="0"/>
              </a:spcBef>
              <a:spcAft>
                <a:spcPct val="0"/>
              </a:spcAft>
              <a:defRPr sz="4000" b="1" kern="1200" baseline="0">
                <a:solidFill>
                  <a:srgbClr val="002060"/>
                </a:solidFill>
                <a:latin typeface="+mj-lt"/>
                <a:ea typeface="+mj-ea"/>
                <a:cs typeface="Arial" pitchFamily="34"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4400" b="0" dirty="0">
                <a:solidFill>
                  <a:schemeClr val="bg1"/>
                </a:solidFill>
                <a:latin typeface="Arial" panose="020B0604020202020204" pitchFamily="34" charset="0"/>
              </a:rPr>
              <a:t>Any</a:t>
            </a:r>
            <a:r>
              <a:rPr kumimoji="0" lang="en-US" sz="44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itchFamily="34" charset="0"/>
              </a:rPr>
              <a:t> Questions?</a:t>
            </a:r>
          </a:p>
        </p:txBody>
      </p:sp>
    </p:spTree>
    <p:extLst>
      <p:ext uri="{BB962C8B-B14F-4D97-AF65-F5344CB8AC3E}">
        <p14:creationId xmlns:p14="http://schemas.microsoft.com/office/powerpoint/2010/main" val="12623158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3ABF5-AB9C-42AF-AA49-BEE17AA3F33A}"/>
              </a:ext>
            </a:extLst>
          </p:cNvPr>
          <p:cNvSpPr>
            <a:spLocks noGrp="1"/>
          </p:cNvSpPr>
          <p:nvPr>
            <p:ph type="title"/>
          </p:nvPr>
        </p:nvSpPr>
        <p:spPr>
          <a:xfrm>
            <a:off x="0" y="1"/>
            <a:ext cx="12152722" cy="992776"/>
          </a:xfrm>
        </p:spPr>
        <p:txBody>
          <a:bodyPr/>
          <a:lstStyle/>
          <a:p>
            <a:r>
              <a:rPr lang="en-US" dirty="0"/>
              <a:t>Breakout Room Group Activity #2</a:t>
            </a:r>
          </a:p>
        </p:txBody>
      </p:sp>
      <p:sp>
        <p:nvSpPr>
          <p:cNvPr id="3" name="Content Placeholder 2">
            <a:extLst>
              <a:ext uri="{FF2B5EF4-FFF2-40B4-BE49-F238E27FC236}">
                <a16:creationId xmlns:a16="http://schemas.microsoft.com/office/drawing/2014/main" id="{D859DB71-DAAA-4BD9-9BAB-3E9925FF3322}"/>
              </a:ext>
            </a:extLst>
          </p:cNvPr>
          <p:cNvSpPr>
            <a:spLocks noGrp="1"/>
          </p:cNvSpPr>
          <p:nvPr>
            <p:ph idx="1"/>
          </p:nvPr>
        </p:nvSpPr>
        <p:spPr>
          <a:xfrm>
            <a:off x="39278" y="992776"/>
            <a:ext cx="11926299" cy="5486401"/>
          </a:xfrm>
        </p:spPr>
        <p:txBody>
          <a:bodyPr>
            <a:normAutofit fontScale="92500"/>
          </a:bodyPr>
          <a:lstStyle/>
          <a:p>
            <a:pPr marL="504825" indent="-504825">
              <a:buNone/>
            </a:pPr>
            <a:r>
              <a:rPr lang="en-US" sz="2800" dirty="0"/>
              <a:t>1. Take a couple of minutes to review the </a:t>
            </a:r>
            <a:r>
              <a:rPr lang="en-US" sz="2800" i="1" dirty="0"/>
              <a:t>Recommended Practices for the State Service Delivery Plan Cycle of Continuous Improvement</a:t>
            </a:r>
            <a:r>
              <a:rPr lang="en-US" sz="2800" dirty="0"/>
              <a:t> document.</a:t>
            </a:r>
          </a:p>
          <a:p>
            <a:pPr marL="504825" indent="-504825">
              <a:buNone/>
            </a:pPr>
            <a:r>
              <a:rPr lang="en-US" sz="2800" dirty="0"/>
              <a:t>2. Discuss which recommended practices you currently do not employ, but will begin to implement and answer the following questions:</a:t>
            </a:r>
          </a:p>
          <a:p>
            <a:pPr marL="966788" indent="-57150">
              <a:buNone/>
            </a:pPr>
            <a:r>
              <a:rPr lang="en-US" sz="2800" dirty="0"/>
              <a:t>	a. Which recommended practices will you start to implement?</a:t>
            </a:r>
          </a:p>
          <a:p>
            <a:pPr marL="966788" indent="-57150">
              <a:buNone/>
            </a:pPr>
            <a:r>
              <a:rPr lang="en-US" sz="2800" dirty="0"/>
              <a:t>	b. How do you think implementing these practices will improve services or your ability to meet various MPOs? </a:t>
            </a:r>
          </a:p>
          <a:p>
            <a:pPr marL="339725" indent="-339725">
              <a:buNone/>
            </a:pPr>
            <a:r>
              <a:rPr lang="en-US" sz="2800" dirty="0"/>
              <a:t>3. Each subgrantee will take notes in a Google Slides document; a link is provided in the Chat. Your slide number corresponds to your group number.</a:t>
            </a:r>
          </a:p>
          <a:p>
            <a:pPr marL="914400" indent="0">
              <a:buNone/>
            </a:pPr>
            <a:r>
              <a:rPr lang="en-US" sz="2800" dirty="0"/>
              <a:t>a. If several subgrantees plan on implementing the same strategy, only take notes on two questions above and identify the subgrantees by number in the first column. See example on the Google Slides.</a:t>
            </a:r>
          </a:p>
        </p:txBody>
      </p:sp>
    </p:spTree>
    <p:extLst>
      <p:ext uri="{BB962C8B-B14F-4D97-AF65-F5344CB8AC3E}">
        <p14:creationId xmlns:p14="http://schemas.microsoft.com/office/powerpoint/2010/main" val="37364033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F36ED-4D44-43AF-B13D-6B79A512FBCB}"/>
              </a:ext>
            </a:extLst>
          </p:cNvPr>
          <p:cNvSpPr>
            <a:spLocks noGrp="1"/>
          </p:cNvSpPr>
          <p:nvPr>
            <p:ph type="title"/>
          </p:nvPr>
        </p:nvSpPr>
        <p:spPr/>
        <p:txBody>
          <a:bodyPr/>
          <a:lstStyle/>
          <a:p>
            <a:r>
              <a:rPr lang="en-US" dirty="0"/>
              <a:t>Breakout Room Activity Share Out #2</a:t>
            </a:r>
          </a:p>
        </p:txBody>
      </p:sp>
      <p:sp>
        <p:nvSpPr>
          <p:cNvPr id="3" name="Content Placeholder 2">
            <a:extLst>
              <a:ext uri="{FF2B5EF4-FFF2-40B4-BE49-F238E27FC236}">
                <a16:creationId xmlns:a16="http://schemas.microsoft.com/office/drawing/2014/main" id="{11DB9608-DBB2-4D13-BCA4-FB0414CD0290}"/>
              </a:ext>
            </a:extLst>
          </p:cNvPr>
          <p:cNvSpPr>
            <a:spLocks noGrp="1"/>
          </p:cNvSpPr>
          <p:nvPr>
            <p:ph idx="1"/>
          </p:nvPr>
        </p:nvSpPr>
        <p:spPr>
          <a:xfrm>
            <a:off x="152400" y="1638300"/>
            <a:ext cx="11887200" cy="5015901"/>
          </a:xfrm>
        </p:spPr>
        <p:txBody>
          <a:bodyPr>
            <a:normAutofit/>
          </a:bodyPr>
          <a:lstStyle/>
          <a:p>
            <a:pPr marL="0" indent="0" algn="ctr">
              <a:lnSpc>
                <a:spcPct val="100000"/>
              </a:lnSpc>
              <a:spcBef>
                <a:spcPts val="0"/>
              </a:spcBef>
              <a:spcAft>
                <a:spcPts val="2400"/>
              </a:spcAft>
              <a:buNone/>
            </a:pPr>
            <a:r>
              <a:rPr lang="en-US" sz="3600" dirty="0"/>
              <a:t>Welcome back!</a:t>
            </a:r>
          </a:p>
          <a:p>
            <a:pPr marL="0" indent="0">
              <a:lnSpc>
                <a:spcPct val="100000"/>
              </a:lnSpc>
              <a:spcBef>
                <a:spcPts val="0"/>
              </a:spcBef>
              <a:spcAft>
                <a:spcPts val="2400"/>
              </a:spcAft>
              <a:buNone/>
            </a:pPr>
            <a:r>
              <a:rPr lang="en-US" dirty="0"/>
              <a:t>When your group number is called, please share a couple of responses to the following questions:</a:t>
            </a:r>
          </a:p>
          <a:p>
            <a:pPr marL="1781175" indent="-1781175">
              <a:lnSpc>
                <a:spcPct val="100000"/>
              </a:lnSpc>
              <a:spcBef>
                <a:spcPts val="0"/>
              </a:spcBef>
              <a:spcAft>
                <a:spcPts val="2400"/>
              </a:spcAft>
              <a:buNone/>
            </a:pPr>
            <a:r>
              <a:rPr lang="en-US" dirty="0"/>
              <a:t>a. Which recommended practices will you start to implement?</a:t>
            </a:r>
          </a:p>
          <a:p>
            <a:pPr marL="409575" indent="-409575">
              <a:lnSpc>
                <a:spcPct val="100000"/>
              </a:lnSpc>
              <a:spcBef>
                <a:spcPts val="0"/>
              </a:spcBef>
              <a:spcAft>
                <a:spcPts val="2400"/>
              </a:spcAft>
              <a:buNone/>
            </a:pPr>
            <a:r>
              <a:rPr lang="en-US" dirty="0"/>
              <a:t>b. How do you think implementing these practices will improve services or your ability to meet various MPOs? </a:t>
            </a:r>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2926267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D3FBF-34FC-4655-A15D-B67ADE008628}"/>
              </a:ext>
            </a:extLst>
          </p:cNvPr>
          <p:cNvSpPr>
            <a:spLocks noGrp="1"/>
          </p:cNvSpPr>
          <p:nvPr>
            <p:ph type="title"/>
          </p:nvPr>
        </p:nvSpPr>
        <p:spPr/>
        <p:txBody>
          <a:bodyPr/>
          <a:lstStyle/>
          <a:p>
            <a:r>
              <a:rPr lang="en-US" dirty="0"/>
              <a:t>Highest Performers for 1.0 and 2.0</a:t>
            </a:r>
          </a:p>
        </p:txBody>
      </p:sp>
      <p:sp>
        <p:nvSpPr>
          <p:cNvPr id="3" name="Content Placeholder 2">
            <a:extLst>
              <a:ext uri="{FF2B5EF4-FFF2-40B4-BE49-F238E27FC236}">
                <a16:creationId xmlns:a16="http://schemas.microsoft.com/office/drawing/2014/main" id="{3E956901-C577-4343-8591-781E38F8BA5B}"/>
              </a:ext>
            </a:extLst>
          </p:cNvPr>
          <p:cNvSpPr>
            <a:spLocks noGrp="1"/>
          </p:cNvSpPr>
          <p:nvPr>
            <p:ph sz="half" idx="1"/>
          </p:nvPr>
        </p:nvSpPr>
        <p:spPr>
          <a:xfrm>
            <a:off x="386087" y="1529362"/>
            <a:ext cx="6574271" cy="4038925"/>
          </a:xfrm>
        </p:spPr>
        <p:txBody>
          <a:bodyPr>
            <a:normAutofit/>
          </a:bodyPr>
          <a:lstStyle/>
          <a:p>
            <a:r>
              <a:rPr lang="en-US" dirty="0">
                <a:latin typeface="Arial" panose="020B0604020202020204" pitchFamily="34" charset="0"/>
                <a:cs typeface="Arial" panose="020B0604020202020204" pitchFamily="34" charset="0"/>
              </a:rPr>
              <a:t>Highest performers for MPO 1.0 </a:t>
            </a:r>
          </a:p>
          <a:p>
            <a:pPr lvl="1"/>
            <a:r>
              <a:rPr lang="en-US" dirty="0">
                <a:latin typeface="Arial" panose="020B0604020202020204" pitchFamily="34" charset="0"/>
                <a:cs typeface="Arial" panose="020B0604020202020204" pitchFamily="34" charset="0"/>
              </a:rPr>
              <a:t>Regions</a:t>
            </a:r>
          </a:p>
          <a:p>
            <a:pPr marL="1154113" lvl="1"/>
            <a:r>
              <a:rPr lang="en-US" dirty="0">
                <a:latin typeface="Arial" panose="020B0604020202020204" pitchFamily="34" charset="0"/>
                <a:cs typeface="Arial" panose="020B0604020202020204" pitchFamily="34" charset="0"/>
              </a:rPr>
              <a:t>RSY Region 5 (16.59%) </a:t>
            </a:r>
          </a:p>
          <a:p>
            <a:pPr marL="1154113" lvl="1"/>
            <a:r>
              <a:rPr lang="en-US" dirty="0">
                <a:latin typeface="Arial" panose="020B0604020202020204" pitchFamily="34" charset="0"/>
                <a:cs typeface="Arial" panose="020B0604020202020204" pitchFamily="34" charset="0"/>
              </a:rPr>
              <a:t>SS R18 (15.92%)</a:t>
            </a:r>
          </a:p>
          <a:p>
            <a:pPr lvl="1">
              <a:lnSpc>
                <a:spcPct val="110000"/>
              </a:lnSpc>
              <a:spcBef>
                <a:spcPts val="0"/>
              </a:spcBef>
            </a:pPr>
            <a:r>
              <a:rPr lang="en-US" dirty="0">
                <a:latin typeface="Arial" panose="020B0604020202020204" pitchFamily="34" charset="0"/>
                <a:cs typeface="Arial" panose="020B0604020202020204" pitchFamily="34" charset="0"/>
              </a:rPr>
              <a:t>Direct-funded Districts</a:t>
            </a:r>
          </a:p>
          <a:p>
            <a:pPr marL="1154113" lvl="1">
              <a:lnSpc>
                <a:spcPct val="110000"/>
              </a:lnSpc>
              <a:spcBef>
                <a:spcPts val="0"/>
              </a:spcBef>
            </a:pPr>
            <a:r>
              <a:rPr lang="en-US" dirty="0">
                <a:latin typeface="Arial" panose="020B0604020202020204" pitchFamily="34" charset="0"/>
                <a:cs typeface="Arial" panose="020B0604020202020204" pitchFamily="34" charset="0"/>
              </a:rPr>
              <a:t>RSY DFD 22 (37.96%) </a:t>
            </a:r>
          </a:p>
          <a:p>
            <a:pPr marL="1154113" lvl="1">
              <a:lnSpc>
                <a:spcPct val="110000"/>
              </a:lnSpc>
              <a:spcBef>
                <a:spcPts val="0"/>
              </a:spcBef>
              <a:spcAft>
                <a:spcPts val="1200"/>
              </a:spcAft>
            </a:pPr>
            <a:r>
              <a:rPr lang="en-US" dirty="0">
                <a:latin typeface="Arial" panose="020B0604020202020204" pitchFamily="34" charset="0"/>
                <a:cs typeface="Arial" panose="020B0604020202020204" pitchFamily="34" charset="0"/>
              </a:rPr>
              <a:t>SS DFD 19 (69.92%)</a:t>
            </a:r>
          </a:p>
          <a:p>
            <a:pPr marL="457200" lvl="1" indent="0">
              <a:buNone/>
            </a:pPr>
            <a:endParaRPr lang="en-US" dirty="0"/>
          </a:p>
        </p:txBody>
      </p:sp>
      <p:sp>
        <p:nvSpPr>
          <p:cNvPr id="5" name="Content Placeholder 4">
            <a:extLst>
              <a:ext uri="{FF2B5EF4-FFF2-40B4-BE49-F238E27FC236}">
                <a16:creationId xmlns:a16="http://schemas.microsoft.com/office/drawing/2014/main" id="{5DA4843A-613E-40CF-A918-2F2E4F61BC4E}"/>
              </a:ext>
            </a:extLst>
          </p:cNvPr>
          <p:cNvSpPr>
            <a:spLocks noGrp="1"/>
          </p:cNvSpPr>
          <p:nvPr>
            <p:ph sz="half" idx="2"/>
          </p:nvPr>
        </p:nvSpPr>
        <p:spPr>
          <a:xfrm>
            <a:off x="5867147" y="2075028"/>
            <a:ext cx="5852160" cy="5015901"/>
          </a:xfrm>
        </p:spPr>
        <p:txBody>
          <a:bodyPr/>
          <a:lstStyle/>
          <a:p>
            <a:pPr lvl="0">
              <a:lnSpc>
                <a:spcPct val="110000"/>
              </a:lnSpc>
              <a:spcBef>
                <a:spcPts val="0"/>
              </a:spcBef>
            </a:pPr>
            <a:r>
              <a:rPr lang="en-US" sz="3000" dirty="0">
                <a:solidFill>
                  <a:prstClr val="white"/>
                </a:solidFill>
              </a:rPr>
              <a:t>Highest performers for MPO 2.0</a:t>
            </a:r>
          </a:p>
          <a:p>
            <a:pPr lvl="1"/>
            <a:r>
              <a:rPr lang="en-US" sz="2600" dirty="0">
                <a:solidFill>
                  <a:prstClr val="white"/>
                </a:solidFill>
                <a:latin typeface="Arial" panose="020B0604020202020204" pitchFamily="34" charset="0"/>
                <a:cs typeface="Arial" panose="020B0604020202020204" pitchFamily="34" charset="0"/>
              </a:rPr>
              <a:t>Regions</a:t>
            </a:r>
          </a:p>
          <a:p>
            <a:pPr marL="1154113" lvl="1"/>
            <a:r>
              <a:rPr lang="en-US" sz="2600" dirty="0">
                <a:solidFill>
                  <a:prstClr val="white"/>
                </a:solidFill>
                <a:latin typeface="Arial" panose="020B0604020202020204" pitchFamily="34" charset="0"/>
                <a:cs typeface="Arial" panose="020B0604020202020204" pitchFamily="34" charset="0"/>
              </a:rPr>
              <a:t>RSY Region 5 (16.18%)</a:t>
            </a:r>
          </a:p>
          <a:p>
            <a:pPr marL="1154113" lvl="1"/>
            <a:r>
              <a:rPr lang="en-US" sz="2600" dirty="0">
                <a:solidFill>
                  <a:prstClr val="white"/>
                </a:solidFill>
                <a:latin typeface="Arial" panose="020B0604020202020204" pitchFamily="34" charset="0"/>
                <a:cs typeface="Arial" panose="020B0604020202020204" pitchFamily="34" charset="0"/>
              </a:rPr>
              <a:t>SS R6 (14.95%)</a:t>
            </a:r>
          </a:p>
          <a:p>
            <a:pPr lvl="1"/>
            <a:r>
              <a:rPr lang="en-US" sz="2600" dirty="0">
                <a:solidFill>
                  <a:prstClr val="white"/>
                </a:solidFill>
                <a:latin typeface="Arial" panose="020B0604020202020204" pitchFamily="34" charset="0"/>
                <a:cs typeface="Arial" panose="020B0604020202020204" pitchFamily="34" charset="0"/>
              </a:rPr>
              <a:t>Direct-funded Districts</a:t>
            </a:r>
          </a:p>
          <a:p>
            <a:pPr marL="1154113" lvl="1"/>
            <a:r>
              <a:rPr lang="en-US" sz="2600" dirty="0">
                <a:solidFill>
                  <a:prstClr val="white"/>
                </a:solidFill>
                <a:latin typeface="Arial" panose="020B0604020202020204" pitchFamily="34" charset="0"/>
                <a:cs typeface="Arial" panose="020B0604020202020204" pitchFamily="34" charset="0"/>
              </a:rPr>
              <a:t>RSY DFD 22 (37.22%) </a:t>
            </a:r>
          </a:p>
          <a:p>
            <a:pPr marL="1154113" lvl="1"/>
            <a:r>
              <a:rPr lang="en-US" sz="2600" dirty="0">
                <a:solidFill>
                  <a:prstClr val="white"/>
                </a:solidFill>
                <a:latin typeface="Arial" panose="020B0604020202020204" pitchFamily="34" charset="0"/>
                <a:cs typeface="Arial" panose="020B0604020202020204" pitchFamily="34" charset="0"/>
              </a:rPr>
              <a:t>SS DFD 11 (64.47%)</a:t>
            </a:r>
          </a:p>
          <a:p>
            <a:endParaRPr lang="en-US" dirty="0"/>
          </a:p>
        </p:txBody>
      </p:sp>
    </p:spTree>
    <p:extLst>
      <p:ext uri="{BB962C8B-B14F-4D97-AF65-F5344CB8AC3E}">
        <p14:creationId xmlns:p14="http://schemas.microsoft.com/office/powerpoint/2010/main" val="3110829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9DAB6-DA3E-47D3-B704-B721068B2DCA}"/>
              </a:ext>
            </a:extLst>
          </p:cNvPr>
          <p:cNvSpPr>
            <a:spLocks noGrp="1"/>
          </p:cNvSpPr>
          <p:nvPr>
            <p:ph type="title"/>
          </p:nvPr>
        </p:nvSpPr>
        <p:spPr>
          <a:xfrm>
            <a:off x="152400" y="203800"/>
            <a:ext cx="11887200" cy="688830"/>
          </a:xfrm>
        </p:spPr>
        <p:txBody>
          <a:bodyPr>
            <a:normAutofit fontScale="90000"/>
          </a:bodyPr>
          <a:lstStyle/>
          <a:p>
            <a:r>
              <a:rPr lang="en-US" dirty="0"/>
              <a:t>Plan, Do, </a:t>
            </a:r>
            <a:r>
              <a:rPr lang="en-US" dirty="0">
                <a:solidFill>
                  <a:srgbClr val="E8EB31"/>
                </a:solidFill>
                <a:latin typeface="+mn-lt"/>
                <a:ea typeface="+mn-ea"/>
                <a:cs typeface="+mn-cs"/>
              </a:rPr>
              <a:t>Check</a:t>
            </a:r>
            <a:r>
              <a:rPr lang="en-US" dirty="0"/>
              <a:t>,</a:t>
            </a:r>
            <a:r>
              <a:rPr lang="en-US" dirty="0">
                <a:solidFill>
                  <a:schemeClr val="tx1"/>
                </a:solidFill>
              </a:rPr>
              <a:t> </a:t>
            </a:r>
            <a:r>
              <a:rPr lang="en-US" dirty="0"/>
              <a:t>Act (1)</a:t>
            </a:r>
          </a:p>
        </p:txBody>
      </p:sp>
      <p:sp>
        <p:nvSpPr>
          <p:cNvPr id="3" name="Content Placeholder 2">
            <a:extLst>
              <a:ext uri="{FF2B5EF4-FFF2-40B4-BE49-F238E27FC236}">
                <a16:creationId xmlns:a16="http://schemas.microsoft.com/office/drawing/2014/main" id="{852B8CA7-3450-4CA9-967A-99E7968FA73F}"/>
              </a:ext>
            </a:extLst>
          </p:cNvPr>
          <p:cNvSpPr>
            <a:spLocks noGrp="1"/>
          </p:cNvSpPr>
          <p:nvPr>
            <p:ph idx="1"/>
          </p:nvPr>
        </p:nvSpPr>
        <p:spPr>
          <a:xfrm>
            <a:off x="152400" y="892630"/>
            <a:ext cx="11887200" cy="5761572"/>
          </a:xfrm>
        </p:spPr>
        <p:txBody>
          <a:bodyPr>
            <a:normAutofit fontScale="85000" lnSpcReduction="10000"/>
          </a:bodyPr>
          <a:lstStyle/>
          <a:p>
            <a:pPr marL="0" indent="0">
              <a:lnSpc>
                <a:spcPct val="120000"/>
              </a:lnSpc>
              <a:spcBef>
                <a:spcPts val="0"/>
              </a:spcBef>
              <a:buNone/>
            </a:pPr>
            <a:r>
              <a:rPr lang="en-US" b="1" i="1" dirty="0"/>
              <a:t>Supporting Student Attendance and Engagement</a:t>
            </a:r>
            <a:endParaRPr lang="en-US" b="1" dirty="0"/>
          </a:p>
          <a:p>
            <a:pPr>
              <a:lnSpc>
                <a:spcPct val="120000"/>
              </a:lnSpc>
              <a:spcBef>
                <a:spcPts val="0"/>
              </a:spcBef>
              <a:spcAft>
                <a:spcPts val="1200"/>
              </a:spcAft>
            </a:pPr>
            <a:r>
              <a:rPr lang="en-US" dirty="0"/>
              <a:t>Regularly monitor student attendance for services that have hourly targets (MPOs 1.0, 2.0 and 7.0). If you see that a large number of students are dropping off after so many hours, investigate the cause of this. Review lesson plans and provide feedback and support for activities and instructional practices that are known to increase student engagement.</a:t>
            </a:r>
          </a:p>
          <a:p>
            <a:pPr lvl="0">
              <a:lnSpc>
                <a:spcPct val="120000"/>
              </a:lnSpc>
              <a:spcAft>
                <a:spcPts val="1200"/>
              </a:spcAft>
            </a:pPr>
            <a:r>
              <a:rPr lang="en-US" dirty="0"/>
              <a:t>Teachers follow up with student’s family after each absence to encourage regular attendance.</a:t>
            </a:r>
          </a:p>
          <a:p>
            <a:pPr lvl="0">
              <a:lnSpc>
                <a:spcPct val="120000"/>
              </a:lnSpc>
              <a:spcAft>
                <a:spcPts val="1200"/>
              </a:spcAft>
            </a:pPr>
            <a:r>
              <a:rPr lang="en-US" dirty="0"/>
              <a:t>Robocalls and texts to families reminding them of upcoming services. Some subgrantees use the Remind App to send notifications to parents.</a:t>
            </a:r>
          </a:p>
        </p:txBody>
      </p:sp>
    </p:spTree>
    <p:extLst>
      <p:ext uri="{BB962C8B-B14F-4D97-AF65-F5344CB8AC3E}">
        <p14:creationId xmlns:p14="http://schemas.microsoft.com/office/powerpoint/2010/main" val="866279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20020A-0C56-4458-9F9D-57B87E1EC08C}"/>
              </a:ext>
            </a:extLst>
          </p:cNvPr>
          <p:cNvSpPr>
            <a:spLocks noGrp="1"/>
          </p:cNvSpPr>
          <p:nvPr>
            <p:ph type="title"/>
          </p:nvPr>
        </p:nvSpPr>
        <p:spPr/>
        <p:txBody>
          <a:bodyPr>
            <a:normAutofit/>
          </a:bodyPr>
          <a:lstStyle/>
          <a:p>
            <a:r>
              <a:rPr lang="en-US" dirty="0">
                <a:cs typeface="Arial"/>
              </a:rPr>
              <a:t>Housekeeping Items</a:t>
            </a:r>
            <a:endParaRPr lang="en-US" dirty="0"/>
          </a:p>
        </p:txBody>
      </p:sp>
      <p:sp>
        <p:nvSpPr>
          <p:cNvPr id="3" name="Content Placeholder 2">
            <a:extLst>
              <a:ext uri="{FF2B5EF4-FFF2-40B4-BE49-F238E27FC236}">
                <a16:creationId xmlns:a16="http://schemas.microsoft.com/office/drawing/2014/main" id="{196C6F09-878B-4BC6-81E2-9C34CB6B6E14}"/>
              </a:ext>
            </a:extLst>
          </p:cNvPr>
          <p:cNvSpPr>
            <a:spLocks noGrp="1"/>
          </p:cNvSpPr>
          <p:nvPr>
            <p:ph idx="1"/>
          </p:nvPr>
        </p:nvSpPr>
        <p:spPr/>
        <p:txBody>
          <a:bodyPr/>
          <a:lstStyle/>
          <a:p>
            <a:pPr marL="571500" lvl="0" indent="-571500">
              <a:lnSpc>
                <a:spcPct val="100000"/>
              </a:lnSpc>
              <a:spcBef>
                <a:spcPts val="0"/>
              </a:spcBef>
              <a:spcAft>
                <a:spcPts val="1200"/>
              </a:spcAft>
              <a:defRPr/>
            </a:pPr>
            <a:r>
              <a:rPr lang="en-US" dirty="0">
                <a:solidFill>
                  <a:prstClr val="white"/>
                </a:solidFill>
              </a:rPr>
              <a:t>Please make sure you sign in using the Google Forms link that was provided in the Chat.</a:t>
            </a:r>
          </a:p>
          <a:p>
            <a:pPr marL="571500" lvl="0" indent="-571500">
              <a:lnSpc>
                <a:spcPct val="100000"/>
              </a:lnSpc>
              <a:spcBef>
                <a:spcPts val="0"/>
              </a:spcBef>
              <a:spcAft>
                <a:spcPts val="1200"/>
              </a:spcAft>
              <a:defRPr/>
            </a:pPr>
            <a:r>
              <a:rPr lang="en-US" b="1" dirty="0">
                <a:solidFill>
                  <a:prstClr val="white"/>
                </a:solidFill>
              </a:rPr>
              <a:t>Mute </a:t>
            </a:r>
            <a:r>
              <a:rPr lang="en-US" dirty="0">
                <a:solidFill>
                  <a:prstClr val="white"/>
                </a:solidFill>
              </a:rPr>
              <a:t>your speaker. </a:t>
            </a:r>
          </a:p>
          <a:p>
            <a:pPr marL="571500" lvl="0" indent="-571500">
              <a:lnSpc>
                <a:spcPct val="100000"/>
              </a:lnSpc>
              <a:spcBef>
                <a:spcPts val="0"/>
              </a:spcBef>
              <a:spcAft>
                <a:spcPts val="1200"/>
              </a:spcAft>
              <a:defRPr/>
            </a:pPr>
            <a:r>
              <a:rPr lang="en-US" dirty="0">
                <a:solidFill>
                  <a:prstClr val="white"/>
                </a:solidFill>
              </a:rPr>
              <a:t>Use the </a:t>
            </a:r>
            <a:r>
              <a:rPr lang="en-US" b="1" dirty="0">
                <a:solidFill>
                  <a:prstClr val="white"/>
                </a:solidFill>
              </a:rPr>
              <a:t>chat</a:t>
            </a:r>
            <a:r>
              <a:rPr lang="en-US" dirty="0">
                <a:solidFill>
                  <a:prstClr val="white"/>
                </a:solidFill>
              </a:rPr>
              <a:t> feature to enter your questions. If your question is not answered during the meeting, the Migrant Education Office (MEO) will email you directly.</a:t>
            </a:r>
          </a:p>
          <a:p>
            <a:pPr marL="571500" lvl="0" indent="-571500">
              <a:lnSpc>
                <a:spcPct val="100000"/>
              </a:lnSpc>
              <a:spcBef>
                <a:spcPts val="0"/>
              </a:spcBef>
              <a:spcAft>
                <a:spcPts val="1200"/>
              </a:spcAft>
              <a:defRPr/>
            </a:pPr>
            <a:r>
              <a:rPr lang="en-US" dirty="0">
                <a:solidFill>
                  <a:prstClr val="white"/>
                </a:solidFill>
              </a:rPr>
              <a:t>This PowerPoint will be sent out to participants after the webinar.</a:t>
            </a:r>
          </a:p>
        </p:txBody>
      </p:sp>
    </p:spTree>
    <p:extLst>
      <p:ext uri="{BB962C8B-B14F-4D97-AF65-F5344CB8AC3E}">
        <p14:creationId xmlns:p14="http://schemas.microsoft.com/office/powerpoint/2010/main" val="389685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9DAB6-DA3E-47D3-B704-B721068B2DCA}"/>
              </a:ext>
            </a:extLst>
          </p:cNvPr>
          <p:cNvSpPr>
            <a:spLocks noGrp="1"/>
          </p:cNvSpPr>
          <p:nvPr>
            <p:ph type="title"/>
          </p:nvPr>
        </p:nvSpPr>
        <p:spPr>
          <a:xfrm>
            <a:off x="152400" y="203800"/>
            <a:ext cx="11887200" cy="688830"/>
          </a:xfrm>
        </p:spPr>
        <p:txBody>
          <a:bodyPr>
            <a:normAutofit fontScale="90000"/>
          </a:bodyPr>
          <a:lstStyle/>
          <a:p>
            <a:r>
              <a:rPr lang="en-US" dirty="0"/>
              <a:t>Plan, Do, </a:t>
            </a:r>
            <a:r>
              <a:rPr lang="en-US" dirty="0">
                <a:solidFill>
                  <a:srgbClr val="E8EB31"/>
                </a:solidFill>
                <a:latin typeface="+mn-lt"/>
                <a:ea typeface="+mn-ea"/>
                <a:cs typeface="+mn-cs"/>
              </a:rPr>
              <a:t>Check</a:t>
            </a:r>
            <a:r>
              <a:rPr lang="en-US" dirty="0"/>
              <a:t>,</a:t>
            </a:r>
            <a:r>
              <a:rPr lang="en-US" dirty="0">
                <a:solidFill>
                  <a:schemeClr val="tx1"/>
                </a:solidFill>
              </a:rPr>
              <a:t> </a:t>
            </a:r>
            <a:r>
              <a:rPr lang="en-US" dirty="0"/>
              <a:t>Act (2)</a:t>
            </a:r>
          </a:p>
        </p:txBody>
      </p:sp>
      <p:sp>
        <p:nvSpPr>
          <p:cNvPr id="3" name="Content Placeholder 2">
            <a:extLst>
              <a:ext uri="{FF2B5EF4-FFF2-40B4-BE49-F238E27FC236}">
                <a16:creationId xmlns:a16="http://schemas.microsoft.com/office/drawing/2014/main" id="{852B8CA7-3450-4CA9-967A-99E7968FA73F}"/>
              </a:ext>
            </a:extLst>
          </p:cNvPr>
          <p:cNvSpPr>
            <a:spLocks noGrp="1"/>
          </p:cNvSpPr>
          <p:nvPr>
            <p:ph idx="1"/>
          </p:nvPr>
        </p:nvSpPr>
        <p:spPr>
          <a:xfrm>
            <a:off x="152400" y="892630"/>
            <a:ext cx="11887200" cy="5761572"/>
          </a:xfrm>
        </p:spPr>
        <p:txBody>
          <a:bodyPr>
            <a:normAutofit/>
          </a:bodyPr>
          <a:lstStyle/>
          <a:p>
            <a:pPr lvl="0">
              <a:lnSpc>
                <a:spcPct val="120000"/>
              </a:lnSpc>
              <a:spcAft>
                <a:spcPts val="1200"/>
              </a:spcAft>
            </a:pPr>
            <a:r>
              <a:rPr lang="en-US" dirty="0"/>
              <a:t>Plan to enroll students at 30% above capacity; subgrantees have found that planning in this way ensures that the highest number of students are served.</a:t>
            </a:r>
          </a:p>
          <a:p>
            <a:pPr marL="0" lvl="0" indent="0">
              <a:lnSpc>
                <a:spcPct val="120000"/>
              </a:lnSpc>
              <a:spcBef>
                <a:spcPts val="0"/>
              </a:spcBef>
              <a:buNone/>
            </a:pPr>
            <a:r>
              <a:rPr lang="en-US" b="1" i="1" dirty="0"/>
              <a:t>Monitoring MPO Progress</a:t>
            </a:r>
          </a:p>
          <a:p>
            <a:pPr>
              <a:lnSpc>
                <a:spcPct val="120000"/>
              </a:lnSpc>
              <a:spcBef>
                <a:spcPts val="0"/>
              </a:spcBef>
            </a:pPr>
            <a:r>
              <a:rPr lang="en-US" dirty="0"/>
              <a:t>Enter service data when a service ends so that Directors and Coordinators are able to check MPO progress via the MSIN throughout the year. This allows the Director to modify upcoming services to increase the local MEP’s opportunity in meeting MPOs.</a:t>
            </a:r>
          </a:p>
        </p:txBody>
      </p:sp>
    </p:spTree>
    <p:extLst>
      <p:ext uri="{BB962C8B-B14F-4D97-AF65-F5344CB8AC3E}">
        <p14:creationId xmlns:p14="http://schemas.microsoft.com/office/powerpoint/2010/main" val="8249820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4B4ED-8FC8-4A16-A0BC-E143C8BD2F77}"/>
              </a:ext>
            </a:extLst>
          </p:cNvPr>
          <p:cNvSpPr>
            <a:spLocks noGrp="1"/>
          </p:cNvSpPr>
          <p:nvPr>
            <p:ph type="title"/>
          </p:nvPr>
        </p:nvSpPr>
        <p:spPr>
          <a:xfrm>
            <a:off x="152400" y="203800"/>
            <a:ext cx="11887200" cy="688830"/>
          </a:xfrm>
        </p:spPr>
        <p:txBody>
          <a:bodyPr>
            <a:normAutofit fontScale="90000"/>
          </a:bodyPr>
          <a:lstStyle/>
          <a:p>
            <a:r>
              <a:rPr lang="en-US" dirty="0"/>
              <a:t>General Recommendations (1)</a:t>
            </a:r>
          </a:p>
        </p:txBody>
      </p:sp>
      <p:sp>
        <p:nvSpPr>
          <p:cNvPr id="3" name="Content Placeholder 2">
            <a:extLst>
              <a:ext uri="{FF2B5EF4-FFF2-40B4-BE49-F238E27FC236}">
                <a16:creationId xmlns:a16="http://schemas.microsoft.com/office/drawing/2014/main" id="{403A9D2D-BE94-4EF2-8EB5-D3DE1C5C5E28}"/>
              </a:ext>
            </a:extLst>
          </p:cNvPr>
          <p:cNvSpPr>
            <a:spLocks noGrp="1"/>
          </p:cNvSpPr>
          <p:nvPr>
            <p:ph idx="1"/>
          </p:nvPr>
        </p:nvSpPr>
        <p:spPr>
          <a:xfrm>
            <a:off x="0" y="892631"/>
            <a:ext cx="12039600" cy="5483824"/>
          </a:xfrm>
        </p:spPr>
        <p:txBody>
          <a:bodyPr>
            <a:noAutofit/>
          </a:bodyPr>
          <a:lstStyle/>
          <a:p>
            <a:pPr marL="0" lvl="0" indent="0">
              <a:lnSpc>
                <a:spcPct val="100000"/>
              </a:lnSpc>
              <a:spcBef>
                <a:spcPts val="0"/>
              </a:spcBef>
              <a:spcAft>
                <a:spcPts val="1800"/>
              </a:spcAft>
              <a:buNone/>
            </a:pPr>
            <a:r>
              <a:rPr lang="en-US" sz="2400" b="1" i="1" dirty="0"/>
              <a:t>Meeting MPOs Aligning to the SSDP Components:</a:t>
            </a:r>
            <a:r>
              <a:rPr lang="en-US" sz="2400" b="1" dirty="0"/>
              <a:t> </a:t>
            </a:r>
            <a:r>
              <a:rPr lang="en-US" sz="2400" dirty="0"/>
              <a:t>In MSIN, under Child Reports, run a Services Report to review active services in MSIN. This allows the Director and Coordinators to identify any services that are not set up properly. This includes:</a:t>
            </a:r>
          </a:p>
          <a:p>
            <a:pPr lvl="1">
              <a:lnSpc>
                <a:spcPct val="100000"/>
              </a:lnSpc>
              <a:spcBef>
                <a:spcPts val="0"/>
              </a:spcBef>
              <a:spcAft>
                <a:spcPts val="1800"/>
              </a:spcAft>
            </a:pPr>
            <a:r>
              <a:rPr lang="en-US" sz="2400" dirty="0"/>
              <a:t>Services that address core content areas that do not include integrated English language development (ELD) (MPO 3.0)  </a:t>
            </a:r>
          </a:p>
          <a:p>
            <a:pPr lvl="1">
              <a:lnSpc>
                <a:spcPct val="100000"/>
              </a:lnSpc>
              <a:spcBef>
                <a:spcPts val="0"/>
              </a:spcBef>
              <a:spcAft>
                <a:spcPts val="1800"/>
              </a:spcAft>
            </a:pPr>
            <a:r>
              <a:rPr lang="en-US" sz="2400" dirty="0"/>
              <a:t>School readiness services that do not include a social-emotional development (MPO 8.0)</a:t>
            </a:r>
          </a:p>
          <a:p>
            <a:pPr lvl="1">
              <a:lnSpc>
                <a:spcPct val="100000"/>
              </a:lnSpc>
              <a:spcBef>
                <a:spcPts val="0"/>
              </a:spcBef>
              <a:spcAft>
                <a:spcPts val="1800"/>
              </a:spcAft>
            </a:pPr>
            <a:r>
              <a:rPr lang="en-US" sz="2400" dirty="0"/>
              <a:t>Identify the number of instructional services, excluding credit accrual services, and calculating the percentage of services that include the cultural (MPO 13.0) or self-pride (MPO 13.1) components.</a:t>
            </a:r>
          </a:p>
        </p:txBody>
      </p:sp>
    </p:spTree>
    <p:extLst>
      <p:ext uri="{BB962C8B-B14F-4D97-AF65-F5344CB8AC3E}">
        <p14:creationId xmlns:p14="http://schemas.microsoft.com/office/powerpoint/2010/main" val="3987715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4B4ED-8FC8-4A16-A0BC-E143C8BD2F77}"/>
              </a:ext>
            </a:extLst>
          </p:cNvPr>
          <p:cNvSpPr>
            <a:spLocks noGrp="1"/>
          </p:cNvSpPr>
          <p:nvPr>
            <p:ph type="title"/>
          </p:nvPr>
        </p:nvSpPr>
        <p:spPr>
          <a:xfrm>
            <a:off x="152400" y="203800"/>
            <a:ext cx="11887200" cy="688830"/>
          </a:xfrm>
        </p:spPr>
        <p:txBody>
          <a:bodyPr>
            <a:normAutofit fontScale="90000"/>
          </a:bodyPr>
          <a:lstStyle/>
          <a:p>
            <a:r>
              <a:rPr lang="en-US" dirty="0"/>
              <a:t>General Recommendations (2)</a:t>
            </a:r>
          </a:p>
        </p:txBody>
      </p:sp>
      <p:sp>
        <p:nvSpPr>
          <p:cNvPr id="3" name="Content Placeholder 2">
            <a:extLst>
              <a:ext uri="{FF2B5EF4-FFF2-40B4-BE49-F238E27FC236}">
                <a16:creationId xmlns:a16="http://schemas.microsoft.com/office/drawing/2014/main" id="{403A9D2D-BE94-4EF2-8EB5-D3DE1C5C5E28}"/>
              </a:ext>
            </a:extLst>
          </p:cNvPr>
          <p:cNvSpPr>
            <a:spLocks noGrp="1"/>
          </p:cNvSpPr>
          <p:nvPr>
            <p:ph idx="1"/>
          </p:nvPr>
        </p:nvSpPr>
        <p:spPr>
          <a:xfrm>
            <a:off x="0" y="1222743"/>
            <a:ext cx="12039600" cy="5153711"/>
          </a:xfrm>
        </p:spPr>
        <p:txBody>
          <a:bodyPr>
            <a:noAutofit/>
          </a:bodyPr>
          <a:lstStyle/>
          <a:p>
            <a:pPr lvl="1">
              <a:lnSpc>
                <a:spcPct val="100000"/>
              </a:lnSpc>
              <a:spcBef>
                <a:spcPts val="0"/>
              </a:spcBef>
              <a:spcAft>
                <a:spcPts val="1800"/>
              </a:spcAft>
            </a:pPr>
            <a:r>
              <a:rPr lang="en-US" dirty="0"/>
              <a:t>Checking to ensure that your local MEP offers two health workshops aligned to MPO 11.0 and setting up two unique health workshops in MSIN. Every subgrantee should have two separate health workshops aligning to MPO 11.0 in MSIN to meet this MPO.</a:t>
            </a:r>
          </a:p>
          <a:p>
            <a:pPr lvl="1">
              <a:lnSpc>
                <a:spcPct val="100000"/>
              </a:lnSpc>
              <a:spcBef>
                <a:spcPts val="0"/>
              </a:spcBef>
              <a:spcAft>
                <a:spcPts val="1800"/>
              </a:spcAft>
            </a:pPr>
            <a:r>
              <a:rPr lang="en-US" dirty="0"/>
              <a:t>Be sure to review your active services and deactivate any services that are no longer being implemented. MSIN SSDP Reports for the SSDP Components review active instructional services, so if you have instructional services that haven’t been deactivated, those services will negatively impact your percentage.</a:t>
            </a:r>
          </a:p>
        </p:txBody>
      </p:sp>
    </p:spTree>
    <p:extLst>
      <p:ext uri="{BB962C8B-B14F-4D97-AF65-F5344CB8AC3E}">
        <p14:creationId xmlns:p14="http://schemas.microsoft.com/office/powerpoint/2010/main" val="568413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F4B4ED-8FC8-4A16-A0BC-E143C8BD2F77}"/>
              </a:ext>
            </a:extLst>
          </p:cNvPr>
          <p:cNvSpPr>
            <a:spLocks noGrp="1"/>
          </p:cNvSpPr>
          <p:nvPr>
            <p:ph type="title"/>
          </p:nvPr>
        </p:nvSpPr>
        <p:spPr/>
        <p:txBody>
          <a:bodyPr/>
          <a:lstStyle/>
          <a:p>
            <a:r>
              <a:rPr lang="en-US" dirty="0"/>
              <a:t>General Recommendations (3)</a:t>
            </a:r>
          </a:p>
        </p:txBody>
      </p:sp>
      <p:sp>
        <p:nvSpPr>
          <p:cNvPr id="3" name="Content Placeholder 2">
            <a:extLst>
              <a:ext uri="{FF2B5EF4-FFF2-40B4-BE49-F238E27FC236}">
                <a16:creationId xmlns:a16="http://schemas.microsoft.com/office/drawing/2014/main" id="{403A9D2D-BE94-4EF2-8EB5-D3DE1C5C5E28}"/>
              </a:ext>
            </a:extLst>
          </p:cNvPr>
          <p:cNvSpPr>
            <a:spLocks noGrp="1"/>
          </p:cNvSpPr>
          <p:nvPr>
            <p:ph idx="1"/>
          </p:nvPr>
        </p:nvSpPr>
        <p:spPr>
          <a:xfrm>
            <a:off x="152400" y="1306286"/>
            <a:ext cx="11887200" cy="5347915"/>
          </a:xfrm>
        </p:spPr>
        <p:txBody>
          <a:bodyPr>
            <a:normAutofit fontScale="92500" lnSpcReduction="10000"/>
          </a:bodyPr>
          <a:lstStyle/>
          <a:p>
            <a:pPr marL="0" indent="0">
              <a:buNone/>
            </a:pPr>
            <a:r>
              <a:rPr lang="en-US" sz="3500" b="1" i="1" dirty="0"/>
              <a:t>Supporting Teachers and Students</a:t>
            </a:r>
            <a:endParaRPr lang="en-US" sz="3500" b="1" dirty="0"/>
          </a:p>
          <a:p>
            <a:pPr lvl="0"/>
            <a:r>
              <a:rPr lang="en-US" dirty="0"/>
              <a:t>Professional development (PD) should be offered prior to (or near) the start date of the services with the exception of the second PD for cultural proficiency/culturally and linguistically response teaching.</a:t>
            </a:r>
          </a:p>
          <a:p>
            <a:pPr lvl="0"/>
            <a:r>
              <a:rPr lang="en-US" dirty="0"/>
              <a:t>MPOs related to PD are “low hanging fruit.” Subgrantees should review the SSDP Webinar Series for the content required for each PD. </a:t>
            </a:r>
          </a:p>
          <a:p>
            <a:pPr lvl="0"/>
            <a:r>
              <a:rPr lang="en-US" dirty="0"/>
              <a:t>If the districts are offering a PD that directly aligns with the SSDP PDs, then subgrantees can count these PDs. However, subgrantees will need to have a MEP staff attendance list and collect training materials (i.e., agenda and PPT).</a:t>
            </a:r>
          </a:p>
          <a:p>
            <a:endParaRPr lang="en-US" dirty="0"/>
          </a:p>
        </p:txBody>
      </p:sp>
    </p:spTree>
    <p:extLst>
      <p:ext uri="{BB962C8B-B14F-4D97-AF65-F5344CB8AC3E}">
        <p14:creationId xmlns:p14="http://schemas.microsoft.com/office/powerpoint/2010/main" val="17427129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F183E-19D0-4159-AC1E-B6EC35A11BFF}"/>
              </a:ext>
            </a:extLst>
          </p:cNvPr>
          <p:cNvSpPr>
            <a:spLocks noGrp="1"/>
          </p:cNvSpPr>
          <p:nvPr>
            <p:ph type="title"/>
          </p:nvPr>
        </p:nvSpPr>
        <p:spPr>
          <a:xfrm>
            <a:off x="152400" y="0"/>
            <a:ext cx="11887200" cy="1588168"/>
          </a:xfrm>
        </p:spPr>
        <p:txBody>
          <a:bodyPr/>
          <a:lstStyle/>
          <a:p>
            <a:r>
              <a:rPr lang="en-US" dirty="0"/>
              <a:t>SSDP Resources</a:t>
            </a:r>
          </a:p>
        </p:txBody>
      </p:sp>
      <p:sp>
        <p:nvSpPr>
          <p:cNvPr id="3" name="Content Placeholder 2">
            <a:extLst>
              <a:ext uri="{FF2B5EF4-FFF2-40B4-BE49-F238E27FC236}">
                <a16:creationId xmlns:a16="http://schemas.microsoft.com/office/drawing/2014/main" id="{3AF6A5DC-E1E2-4760-81D7-C6C9772B4B69}"/>
              </a:ext>
            </a:extLst>
          </p:cNvPr>
          <p:cNvSpPr>
            <a:spLocks noGrp="1"/>
          </p:cNvSpPr>
          <p:nvPr>
            <p:ph idx="1"/>
          </p:nvPr>
        </p:nvSpPr>
        <p:spPr>
          <a:xfrm>
            <a:off x="152400" y="1588168"/>
            <a:ext cx="11887200" cy="5066034"/>
          </a:xfrm>
        </p:spPr>
        <p:txBody>
          <a:bodyPr/>
          <a:lstStyle/>
          <a:p>
            <a:pPr>
              <a:lnSpc>
                <a:spcPct val="100000"/>
              </a:lnSpc>
              <a:spcBef>
                <a:spcPts val="0"/>
              </a:spcBef>
              <a:spcAft>
                <a:spcPts val="2400"/>
              </a:spcAft>
            </a:pPr>
            <a:r>
              <a:rPr lang="en-US" dirty="0"/>
              <a:t>SSDP and CNA</a:t>
            </a:r>
          </a:p>
          <a:p>
            <a:pPr>
              <a:lnSpc>
                <a:spcPct val="100000"/>
              </a:lnSpc>
              <a:spcBef>
                <a:spcPts val="0"/>
              </a:spcBef>
              <a:spcAft>
                <a:spcPts val="2400"/>
              </a:spcAft>
            </a:pPr>
            <a:r>
              <a:rPr lang="en-US" dirty="0"/>
              <a:t>Introductory webinar to the SSDP</a:t>
            </a:r>
          </a:p>
          <a:p>
            <a:pPr>
              <a:lnSpc>
                <a:spcPct val="100000"/>
              </a:lnSpc>
              <a:spcBef>
                <a:spcPts val="0"/>
              </a:spcBef>
              <a:spcAft>
                <a:spcPts val="2400"/>
              </a:spcAft>
            </a:pPr>
            <a:r>
              <a:rPr lang="en-US" dirty="0"/>
              <a:t>SSDP Webinar Series PowerPoints (PPTs)</a:t>
            </a:r>
          </a:p>
          <a:p>
            <a:pPr>
              <a:lnSpc>
                <a:spcPct val="100000"/>
              </a:lnSpc>
              <a:spcBef>
                <a:spcPts val="0"/>
              </a:spcBef>
              <a:spcAft>
                <a:spcPts val="2400"/>
              </a:spcAft>
            </a:pPr>
            <a:r>
              <a:rPr lang="en-US" dirty="0"/>
              <a:t>Other webinar PPTs related to the SSDP</a:t>
            </a:r>
          </a:p>
          <a:p>
            <a:pPr>
              <a:lnSpc>
                <a:spcPct val="100000"/>
              </a:lnSpc>
              <a:spcBef>
                <a:spcPts val="0"/>
              </a:spcBef>
              <a:spcAft>
                <a:spcPts val="2400"/>
              </a:spcAft>
            </a:pPr>
            <a:r>
              <a:rPr lang="en-US" dirty="0"/>
              <a:t>Word documents to support SSDP Strategy implementation</a:t>
            </a:r>
          </a:p>
          <a:p>
            <a:pPr>
              <a:lnSpc>
                <a:spcPct val="100000"/>
              </a:lnSpc>
              <a:spcBef>
                <a:spcPts val="0"/>
              </a:spcBef>
              <a:spcAft>
                <a:spcPts val="2400"/>
              </a:spcAft>
            </a:pPr>
            <a:endParaRPr lang="en-US" dirty="0"/>
          </a:p>
          <a:p>
            <a:endParaRPr lang="en-US" dirty="0"/>
          </a:p>
          <a:p>
            <a:endParaRPr lang="en-US" dirty="0"/>
          </a:p>
        </p:txBody>
      </p:sp>
    </p:spTree>
    <p:extLst>
      <p:ext uri="{BB962C8B-B14F-4D97-AF65-F5344CB8AC3E}">
        <p14:creationId xmlns:p14="http://schemas.microsoft.com/office/powerpoint/2010/main" val="3805611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B9EA5982-BC29-433D-A90C-D5C65411ECA5}"/>
              </a:ext>
            </a:extLst>
          </p:cNvPr>
          <p:cNvSpPr txBox="1">
            <a:spLocks noGrp="1"/>
          </p:cNvSpPr>
          <p:nvPr>
            <p:ph type="title" idx="4294967295"/>
          </p:nvPr>
        </p:nvSpPr>
        <p:spPr bwMode="auto">
          <a:xfrm>
            <a:off x="1152525" y="2547937"/>
            <a:ext cx="9886950" cy="881063"/>
          </a:xfrm>
          <a:prstGeom prst="rect">
            <a:avLst/>
          </a:prstGeom>
          <a:noFill/>
          <a:ln w="9525">
            <a:noFill/>
            <a:prstDash/>
            <a:miter lim="800000"/>
            <a:headEnd/>
            <a:tailEn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algn="ctr" rtl="0" eaLnBrk="0" fontAlgn="base" hangingPunct="0">
              <a:spcBef>
                <a:spcPct val="0"/>
              </a:spcBef>
              <a:spcAft>
                <a:spcPct val="0"/>
              </a:spcAft>
              <a:defRPr sz="4000" b="1" kern="1200" baseline="0">
                <a:solidFill>
                  <a:srgbClr val="002060"/>
                </a:solidFill>
                <a:latin typeface="+mj-lt"/>
                <a:ea typeface="+mj-ea"/>
                <a:cs typeface="Arial" pitchFamily="34"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dirty="0">
                <a:ln>
                  <a:noFill/>
                </a:ln>
                <a:solidFill>
                  <a:schemeClr val="bg1"/>
                </a:solidFill>
                <a:effectLst/>
                <a:uLnTx/>
                <a:uFillTx/>
                <a:latin typeface="Arial" panose="020B0604020202020204" pitchFamily="34" charset="0"/>
                <a:ea typeface="+mj-ea"/>
                <a:cs typeface="Arial" pitchFamily="34" charset="0"/>
              </a:rPr>
              <a:t>Final Questions?</a:t>
            </a:r>
          </a:p>
        </p:txBody>
      </p:sp>
    </p:spTree>
    <p:extLst>
      <p:ext uri="{BB962C8B-B14F-4D97-AF65-F5344CB8AC3E}">
        <p14:creationId xmlns:p14="http://schemas.microsoft.com/office/powerpoint/2010/main" val="32434423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824F3-37F8-4CD0-807D-B44EB17B5E6D}"/>
              </a:ext>
            </a:extLst>
          </p:cNvPr>
          <p:cNvSpPr>
            <a:spLocks noGrp="1"/>
          </p:cNvSpPr>
          <p:nvPr>
            <p:ph type="title"/>
          </p:nvPr>
        </p:nvSpPr>
        <p:spPr/>
        <p:txBody>
          <a:bodyPr/>
          <a:lstStyle/>
          <a:p>
            <a:r>
              <a:rPr lang="en-US" dirty="0"/>
              <a:t>Thank you for your participation!</a:t>
            </a:r>
          </a:p>
        </p:txBody>
      </p:sp>
      <p:sp>
        <p:nvSpPr>
          <p:cNvPr id="3" name="Content Placeholder 2">
            <a:extLst>
              <a:ext uri="{FF2B5EF4-FFF2-40B4-BE49-F238E27FC236}">
                <a16:creationId xmlns:a16="http://schemas.microsoft.com/office/drawing/2014/main" id="{863AD0C3-97A3-487D-981B-2569655763A4}"/>
              </a:ext>
            </a:extLst>
          </p:cNvPr>
          <p:cNvSpPr>
            <a:spLocks noGrp="1"/>
          </p:cNvSpPr>
          <p:nvPr>
            <p:ph sz="half" idx="1"/>
          </p:nvPr>
        </p:nvSpPr>
        <p:spPr>
          <a:xfrm>
            <a:off x="152399" y="1638300"/>
            <a:ext cx="6665495" cy="5015901"/>
          </a:xfrm>
        </p:spPr>
        <p:txBody>
          <a:bodyPr/>
          <a:lstStyle/>
          <a:p>
            <a:pPr marL="0" indent="0" algn="ctr">
              <a:buNone/>
            </a:pPr>
            <a:r>
              <a:rPr lang="en-US" dirty="0"/>
              <a:t>Melissa Mallory</a:t>
            </a:r>
          </a:p>
          <a:p>
            <a:pPr marL="0" indent="0" algn="ctr">
              <a:buNone/>
            </a:pPr>
            <a:r>
              <a:rPr lang="en-US" dirty="0"/>
              <a:t>Education Programs Consultant</a:t>
            </a:r>
          </a:p>
          <a:p>
            <a:pPr marL="0" indent="0" algn="ctr">
              <a:buNone/>
            </a:pPr>
            <a:r>
              <a:rPr lang="en-US" dirty="0"/>
              <a:t>Migrant Education Office</a:t>
            </a:r>
          </a:p>
          <a:p>
            <a:pPr marL="0" indent="0" algn="ctr">
              <a:buNone/>
            </a:pPr>
            <a:r>
              <a:rPr lang="en-US" dirty="0"/>
              <a:t>California Department of Education</a:t>
            </a:r>
          </a:p>
          <a:p>
            <a:pPr marL="0" indent="0" algn="ctr">
              <a:buNone/>
            </a:pPr>
            <a:r>
              <a:rPr lang="en-US" dirty="0">
                <a:hlinkClick r:id="rId3"/>
              </a:rPr>
              <a:t>mmallory@cde.ca.gov</a:t>
            </a:r>
            <a:endParaRPr lang="en-US" dirty="0"/>
          </a:p>
          <a:p>
            <a:pPr marL="0" indent="0" algn="ctr">
              <a:buNone/>
            </a:pPr>
            <a:r>
              <a:rPr lang="en-US" dirty="0"/>
              <a:t>916-319-0730</a:t>
            </a:r>
          </a:p>
        </p:txBody>
      </p:sp>
      <p:pic>
        <p:nvPicPr>
          <p:cNvPr id="7" name="Content Placeholder 6" descr="Photo of Melissa Mallory, EPC, CDE">
            <a:extLst>
              <a:ext uri="{FF2B5EF4-FFF2-40B4-BE49-F238E27FC236}">
                <a16:creationId xmlns:a16="http://schemas.microsoft.com/office/drawing/2014/main" id="{01ABAC78-C906-4198-BA18-0AF2CA793294}"/>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562432" y="2070100"/>
            <a:ext cx="2717800" cy="2717800"/>
          </a:xfrm>
        </p:spPr>
      </p:pic>
    </p:spTree>
    <p:extLst>
      <p:ext uri="{BB962C8B-B14F-4D97-AF65-F5344CB8AC3E}">
        <p14:creationId xmlns:p14="http://schemas.microsoft.com/office/powerpoint/2010/main" val="296639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046E9-319B-4CAB-AB47-5AFD4361791A}"/>
              </a:ext>
            </a:extLst>
          </p:cNvPr>
          <p:cNvSpPr>
            <a:spLocks noGrp="1"/>
          </p:cNvSpPr>
          <p:nvPr>
            <p:ph type="title"/>
          </p:nvPr>
        </p:nvSpPr>
        <p:spPr/>
        <p:txBody>
          <a:bodyPr/>
          <a:lstStyle/>
          <a:p>
            <a:r>
              <a:rPr lang="en-US" dirty="0"/>
              <a:t>Webinar Attendance</a:t>
            </a:r>
          </a:p>
        </p:txBody>
      </p:sp>
      <p:sp>
        <p:nvSpPr>
          <p:cNvPr id="3" name="Content Placeholder 2">
            <a:extLst>
              <a:ext uri="{FF2B5EF4-FFF2-40B4-BE49-F238E27FC236}">
                <a16:creationId xmlns:a16="http://schemas.microsoft.com/office/drawing/2014/main" id="{C733182E-58F0-4BC1-8D03-8C40D6521555}"/>
              </a:ext>
            </a:extLst>
          </p:cNvPr>
          <p:cNvSpPr>
            <a:spLocks noGrp="1"/>
          </p:cNvSpPr>
          <p:nvPr>
            <p:ph idx="1"/>
          </p:nvPr>
        </p:nvSpPr>
        <p:spPr>
          <a:xfrm>
            <a:off x="624348" y="2517007"/>
            <a:ext cx="10943303" cy="1819020"/>
          </a:xfrm>
        </p:spPr>
        <p:txBody>
          <a:bodyPr>
            <a:normAutofit fontScale="92500" lnSpcReduction="20000"/>
          </a:bodyPr>
          <a:lstStyle/>
          <a:p>
            <a:pPr marL="0" indent="0" algn="ctr">
              <a:buNone/>
            </a:pPr>
            <a:r>
              <a:rPr lang="en-US" sz="3900" dirty="0"/>
              <a:t>Please go into the Chat Feature and click on the Google Forms link to sign in. </a:t>
            </a:r>
          </a:p>
          <a:p>
            <a:pPr marL="0" indent="0" algn="ctr">
              <a:buNone/>
            </a:pPr>
            <a:endParaRPr lang="en-US" dirty="0"/>
          </a:p>
          <a:p>
            <a:pPr marL="0" indent="0" algn="ctr">
              <a:buNone/>
            </a:pPr>
            <a:r>
              <a:rPr lang="en-US" dirty="0"/>
              <a:t>Attendance: </a:t>
            </a:r>
            <a:r>
              <a:rPr lang="en-US" dirty="0">
                <a:hlinkClick r:id="rId3" tooltip="Google Form for Webinar Attendance"/>
              </a:rPr>
              <a:t>https://forms.gle/omqMwJ3p94xV4gfv6</a:t>
            </a:r>
            <a:r>
              <a:rPr lang="en-US" dirty="0"/>
              <a:t> </a:t>
            </a:r>
          </a:p>
        </p:txBody>
      </p:sp>
    </p:spTree>
    <p:extLst>
      <p:ext uri="{BB962C8B-B14F-4D97-AF65-F5344CB8AC3E}">
        <p14:creationId xmlns:p14="http://schemas.microsoft.com/office/powerpoint/2010/main" val="30234220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CF07C-0D52-40FD-88E1-1A9036EA77FA}"/>
              </a:ext>
            </a:extLst>
          </p:cNvPr>
          <p:cNvSpPr>
            <a:spLocks noGrp="1"/>
          </p:cNvSpPr>
          <p:nvPr>
            <p:ph type="title"/>
          </p:nvPr>
        </p:nvSpPr>
        <p:spPr/>
        <p:txBody>
          <a:bodyPr/>
          <a:lstStyle/>
          <a:p>
            <a:r>
              <a:rPr lang="en-US" dirty="0"/>
              <a:t>Webinar Part II Objectives</a:t>
            </a:r>
          </a:p>
        </p:txBody>
      </p:sp>
      <p:sp>
        <p:nvSpPr>
          <p:cNvPr id="3" name="Content Placeholder 2">
            <a:extLst>
              <a:ext uri="{FF2B5EF4-FFF2-40B4-BE49-F238E27FC236}">
                <a16:creationId xmlns:a16="http://schemas.microsoft.com/office/drawing/2014/main" id="{B5FF3CBB-8259-47A4-A5A7-36A33C441676}"/>
              </a:ext>
            </a:extLst>
          </p:cNvPr>
          <p:cNvSpPr>
            <a:spLocks noGrp="1"/>
          </p:cNvSpPr>
          <p:nvPr>
            <p:ph idx="1"/>
          </p:nvPr>
        </p:nvSpPr>
        <p:spPr>
          <a:xfrm>
            <a:off x="152400" y="1529362"/>
            <a:ext cx="11887200" cy="5015901"/>
          </a:xfrm>
        </p:spPr>
        <p:txBody>
          <a:bodyPr>
            <a:normAutofit lnSpcReduction="10000"/>
          </a:bodyPr>
          <a:lstStyle/>
          <a:p>
            <a:pPr>
              <a:lnSpc>
                <a:spcPct val="100000"/>
              </a:lnSpc>
              <a:spcBef>
                <a:spcPts val="0"/>
              </a:spcBef>
              <a:spcAft>
                <a:spcPts val="2400"/>
              </a:spcAft>
            </a:pPr>
            <a:r>
              <a:rPr lang="en-US" dirty="0"/>
              <a:t>Participants will review suggested actions to take throughout the year to continuously improve services and increase chances to meet the State Service Delivery Plan (SSDP) measurable program objectives (MPOs).</a:t>
            </a:r>
          </a:p>
          <a:p>
            <a:pPr>
              <a:lnSpc>
                <a:spcPct val="100000"/>
              </a:lnSpc>
              <a:spcBef>
                <a:spcPts val="0"/>
              </a:spcBef>
              <a:spcAft>
                <a:spcPts val="2400"/>
              </a:spcAft>
            </a:pPr>
            <a:r>
              <a:rPr lang="en-US" dirty="0"/>
              <a:t>Participants will identify various actions not currently implemented that will be implemented at the local level moving forward.</a:t>
            </a:r>
          </a:p>
          <a:p>
            <a:pPr>
              <a:lnSpc>
                <a:spcPct val="100000"/>
              </a:lnSpc>
              <a:spcBef>
                <a:spcPts val="0"/>
              </a:spcBef>
              <a:spcAft>
                <a:spcPts val="2400"/>
              </a:spcAft>
            </a:pPr>
            <a:r>
              <a:rPr lang="en-US" dirty="0"/>
              <a:t>Participants will know where the SSDP training materials can be found.</a:t>
            </a:r>
          </a:p>
        </p:txBody>
      </p:sp>
    </p:spTree>
    <p:extLst>
      <p:ext uri="{BB962C8B-B14F-4D97-AF65-F5344CB8AC3E}">
        <p14:creationId xmlns:p14="http://schemas.microsoft.com/office/powerpoint/2010/main" val="3271739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681DE-D510-4135-9751-F2B5AD37BD49}"/>
              </a:ext>
            </a:extLst>
          </p:cNvPr>
          <p:cNvSpPr>
            <a:spLocks noGrp="1"/>
          </p:cNvSpPr>
          <p:nvPr>
            <p:ph type="title"/>
          </p:nvPr>
        </p:nvSpPr>
        <p:spPr/>
        <p:txBody>
          <a:bodyPr/>
          <a:lstStyle/>
          <a:p>
            <a:r>
              <a:rPr lang="en-US" dirty="0"/>
              <a:t>Why is the SSDP Important?</a:t>
            </a:r>
          </a:p>
        </p:txBody>
      </p:sp>
      <p:sp>
        <p:nvSpPr>
          <p:cNvPr id="3" name="Content Placeholder 2">
            <a:extLst>
              <a:ext uri="{FF2B5EF4-FFF2-40B4-BE49-F238E27FC236}">
                <a16:creationId xmlns:a16="http://schemas.microsoft.com/office/drawing/2014/main" id="{8D33FF45-98CC-4521-8177-FE5BBC76AEAC}"/>
              </a:ext>
            </a:extLst>
          </p:cNvPr>
          <p:cNvSpPr>
            <a:spLocks noGrp="1"/>
          </p:cNvSpPr>
          <p:nvPr>
            <p:ph idx="1"/>
          </p:nvPr>
        </p:nvSpPr>
        <p:spPr/>
        <p:txBody>
          <a:bodyPr/>
          <a:lstStyle/>
          <a:p>
            <a:pPr marL="0" indent="0">
              <a:buNone/>
            </a:pPr>
            <a:r>
              <a:rPr lang="en-US" dirty="0"/>
              <a:t>Elementary and Secondary Education Act (ESEA)</a:t>
            </a:r>
          </a:p>
          <a:p>
            <a:r>
              <a:rPr lang="en-US" dirty="0"/>
              <a:t>Program Purpose (3): To ensure that migratory children receive full and appropriate opportunities to meet the same challenging State academic standards that all children are expected to meet. </a:t>
            </a:r>
          </a:p>
          <a:p>
            <a:pPr marL="0" indent="0">
              <a:buNone/>
            </a:pPr>
            <a:endParaRPr lang="en-US" sz="800" dirty="0"/>
          </a:p>
          <a:p>
            <a:r>
              <a:rPr lang="en-US" dirty="0"/>
              <a:t>The Comprehensive Needs Assessment (CNA) and the SSDP, including MPOs, are required by ESEA as amended by the Every Student Succeeds Act.</a:t>
            </a:r>
          </a:p>
        </p:txBody>
      </p:sp>
    </p:spTree>
    <p:extLst>
      <p:ext uri="{BB962C8B-B14F-4D97-AF65-F5344CB8AC3E}">
        <p14:creationId xmlns:p14="http://schemas.microsoft.com/office/powerpoint/2010/main" val="3141013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06FF3-C7E2-46CA-85C7-1805AE1085A5}"/>
              </a:ext>
            </a:extLst>
          </p:cNvPr>
          <p:cNvSpPr>
            <a:spLocks noGrp="1"/>
          </p:cNvSpPr>
          <p:nvPr>
            <p:ph type="title"/>
          </p:nvPr>
        </p:nvSpPr>
        <p:spPr/>
        <p:txBody>
          <a:bodyPr/>
          <a:lstStyle/>
          <a:p>
            <a:r>
              <a:rPr lang="en-US" dirty="0"/>
              <a:t>Why is the SSDP Important? (2)</a:t>
            </a:r>
          </a:p>
        </p:txBody>
      </p:sp>
      <p:pic>
        <p:nvPicPr>
          <p:cNvPr id="8" name="Content Placeholder 7" descr="Image of a circle with 4 sections...Act, Plan, Do, Check...surrounding the words Continuous Improvement.">
            <a:extLst>
              <a:ext uri="{FF2B5EF4-FFF2-40B4-BE49-F238E27FC236}">
                <a16:creationId xmlns:a16="http://schemas.microsoft.com/office/drawing/2014/main" id="{88DA8F07-B297-44D1-9ADA-58AD8C39347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23653" y="1845941"/>
            <a:ext cx="6944694" cy="4601217"/>
          </a:xfrm>
        </p:spPr>
      </p:pic>
    </p:spTree>
    <p:extLst>
      <p:ext uri="{BB962C8B-B14F-4D97-AF65-F5344CB8AC3E}">
        <p14:creationId xmlns:p14="http://schemas.microsoft.com/office/powerpoint/2010/main" val="3287133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BF2C-7313-45A4-80CB-1DBC4FE2C32F}"/>
              </a:ext>
            </a:extLst>
          </p:cNvPr>
          <p:cNvSpPr>
            <a:spLocks noGrp="1"/>
          </p:cNvSpPr>
          <p:nvPr>
            <p:ph type="title"/>
          </p:nvPr>
        </p:nvSpPr>
        <p:spPr/>
        <p:txBody>
          <a:bodyPr>
            <a:normAutofit/>
          </a:bodyPr>
          <a:lstStyle/>
          <a:p>
            <a:r>
              <a:rPr lang="en-US" dirty="0"/>
              <a:t>Migratory Student Achievement Data</a:t>
            </a:r>
          </a:p>
        </p:txBody>
      </p:sp>
      <p:sp>
        <p:nvSpPr>
          <p:cNvPr id="4" name="Content Placeholder 3">
            <a:extLst>
              <a:ext uri="{FF2B5EF4-FFF2-40B4-BE49-F238E27FC236}">
                <a16:creationId xmlns:a16="http://schemas.microsoft.com/office/drawing/2014/main" id="{21C84AF5-D5FF-A52B-420B-2EF612875EDB}"/>
              </a:ext>
            </a:extLst>
          </p:cNvPr>
          <p:cNvSpPr>
            <a:spLocks noGrp="1"/>
          </p:cNvSpPr>
          <p:nvPr>
            <p:ph sz="half" idx="1"/>
          </p:nvPr>
        </p:nvSpPr>
        <p:spPr>
          <a:xfrm>
            <a:off x="466298" y="1279588"/>
            <a:ext cx="11475493" cy="5015901"/>
          </a:xfrm>
        </p:spPr>
        <p:txBody>
          <a:bodyPr vert="horz" lIns="91440" tIns="45720" rIns="91440" bIns="45720" rtlCol="0" anchor="t">
            <a:normAutofit/>
          </a:bodyPr>
          <a:lstStyle/>
          <a:p>
            <a:pPr>
              <a:spcAft>
                <a:spcPts val="1000"/>
              </a:spcAft>
            </a:pPr>
            <a:r>
              <a:rPr lang="en-US" sz="2400" dirty="0">
                <a:cs typeface="Arial"/>
              </a:rPr>
              <a:t>CAASPP English Language Arts Data by Student Groups 205-2016 through 2018-2019: </a:t>
            </a:r>
          </a:p>
          <a:p>
            <a:pPr lvl="1"/>
            <a:r>
              <a:rPr lang="en-US" sz="2400" dirty="0">
                <a:cs typeface="Arial"/>
              </a:rPr>
              <a:t>SED Students: </a:t>
            </a:r>
          </a:p>
          <a:p>
            <a:pPr lvl="2"/>
            <a:r>
              <a:rPr lang="en-US" sz="2400" dirty="0">
                <a:solidFill>
                  <a:srgbClr val="FFFFFF"/>
                </a:solidFill>
                <a:cs typeface="Arial"/>
              </a:rPr>
              <a:t>2015 – 2016 : 35% </a:t>
            </a:r>
            <a:endParaRPr lang="en-US" sz="2400" dirty="0">
              <a:solidFill>
                <a:srgbClr val="000000"/>
              </a:solidFill>
              <a:cs typeface="Arial"/>
            </a:endParaRPr>
          </a:p>
          <a:p>
            <a:pPr lvl="2"/>
            <a:r>
              <a:rPr lang="en-US" sz="2400" dirty="0">
                <a:solidFill>
                  <a:srgbClr val="FFFFFF"/>
                </a:solidFill>
                <a:ea typeface="+mn-lt"/>
                <a:cs typeface="+mn-lt"/>
              </a:rPr>
              <a:t>2016 – 2017 : 36%</a:t>
            </a:r>
            <a:endParaRPr lang="en-US" sz="2400" dirty="0">
              <a:solidFill>
                <a:srgbClr val="FFFFFF"/>
              </a:solidFill>
              <a:cs typeface="Arial"/>
            </a:endParaRPr>
          </a:p>
          <a:p>
            <a:pPr lvl="2"/>
            <a:r>
              <a:rPr lang="en-US" sz="2400" dirty="0">
                <a:solidFill>
                  <a:srgbClr val="FFFFFF"/>
                </a:solidFill>
                <a:ea typeface="+mn-lt"/>
                <a:cs typeface="+mn-lt"/>
              </a:rPr>
              <a:t>2017 – 2018 : 38%</a:t>
            </a:r>
            <a:endParaRPr lang="en-US" sz="2400" dirty="0">
              <a:solidFill>
                <a:srgbClr val="FFFFFF"/>
              </a:solidFill>
              <a:cs typeface="Arial"/>
            </a:endParaRPr>
          </a:p>
          <a:p>
            <a:pPr lvl="2"/>
            <a:r>
              <a:rPr lang="en-US" sz="2400" dirty="0">
                <a:solidFill>
                  <a:srgbClr val="FFFFFF"/>
                </a:solidFill>
                <a:ea typeface="+mn-lt"/>
                <a:cs typeface="+mn-lt"/>
              </a:rPr>
              <a:t>2018 - 2019 : 39%</a:t>
            </a:r>
            <a:endParaRPr lang="en-US" sz="2400" dirty="0">
              <a:cs typeface="Arial"/>
            </a:endParaRPr>
          </a:p>
          <a:p>
            <a:pPr lvl="1"/>
            <a:r>
              <a:rPr lang="en-US" sz="2400" dirty="0">
                <a:cs typeface="Arial"/>
              </a:rPr>
              <a:t>All Students (MSIN Reports): </a:t>
            </a:r>
          </a:p>
          <a:p>
            <a:pPr lvl="2"/>
            <a:r>
              <a:rPr lang="en-US" sz="2400" dirty="0">
                <a:solidFill>
                  <a:srgbClr val="FFFFFF"/>
                </a:solidFill>
                <a:cs typeface="Arial"/>
              </a:rPr>
              <a:t>2015 – 2016 : 49%</a:t>
            </a:r>
          </a:p>
          <a:p>
            <a:pPr lvl="2"/>
            <a:r>
              <a:rPr lang="en-US" sz="2400" dirty="0">
                <a:solidFill>
                  <a:srgbClr val="FFFFFF"/>
                </a:solidFill>
                <a:cs typeface="Arial"/>
              </a:rPr>
              <a:t>2016 – 2017 : 46%</a:t>
            </a:r>
          </a:p>
          <a:p>
            <a:pPr lvl="2"/>
            <a:r>
              <a:rPr lang="en-US" sz="2400" dirty="0">
                <a:solidFill>
                  <a:srgbClr val="FFFFFF"/>
                </a:solidFill>
                <a:cs typeface="Arial"/>
              </a:rPr>
              <a:t>2017 – 2018 : 50% </a:t>
            </a:r>
          </a:p>
          <a:p>
            <a:pPr lvl="2"/>
            <a:r>
              <a:rPr lang="en-US" sz="2400" dirty="0">
                <a:solidFill>
                  <a:srgbClr val="FFFFFF"/>
                </a:solidFill>
                <a:cs typeface="Arial"/>
              </a:rPr>
              <a:t>2018 - 2019 : 51%</a:t>
            </a:r>
          </a:p>
        </p:txBody>
      </p:sp>
      <p:sp>
        <p:nvSpPr>
          <p:cNvPr id="3" name="Content Placeholder 2">
            <a:extLst>
              <a:ext uri="{FF2B5EF4-FFF2-40B4-BE49-F238E27FC236}">
                <a16:creationId xmlns:a16="http://schemas.microsoft.com/office/drawing/2014/main" id="{B9C802E0-FC83-49FD-8B8A-6AC4A60B760A}"/>
              </a:ext>
            </a:extLst>
          </p:cNvPr>
          <p:cNvSpPr>
            <a:spLocks noGrp="1"/>
          </p:cNvSpPr>
          <p:nvPr>
            <p:ph sz="half" idx="2"/>
          </p:nvPr>
        </p:nvSpPr>
        <p:spPr>
          <a:xfrm>
            <a:off x="6096000" y="2047733"/>
            <a:ext cx="3584357" cy="2305904"/>
          </a:xfrm>
        </p:spPr>
        <p:txBody>
          <a:bodyPr>
            <a:normAutofit/>
          </a:bodyPr>
          <a:lstStyle/>
          <a:p>
            <a:pPr marL="285750" lvl="0" indent="-285750">
              <a:lnSpc>
                <a:spcPct val="100000"/>
              </a:lnSpc>
              <a:spcBef>
                <a:spcPts val="0"/>
              </a:spcBef>
              <a:buFont typeface="Arial"/>
              <a:buChar char="•"/>
            </a:pPr>
            <a:r>
              <a:rPr lang="en-US" sz="2400" dirty="0">
                <a:solidFill>
                  <a:prstClr val="white"/>
                </a:solidFill>
                <a:cs typeface="Arial" panose="020B0604020202020204"/>
              </a:rPr>
              <a:t>Migratory Students </a:t>
            </a:r>
          </a:p>
          <a:p>
            <a:pPr marL="742950" lvl="1" indent="-285750">
              <a:buFont typeface="Arial"/>
              <a:buChar char="•"/>
            </a:pPr>
            <a:r>
              <a:rPr lang="en-US" sz="2400" dirty="0">
                <a:solidFill>
                  <a:srgbClr val="FFFFFF"/>
                </a:solidFill>
                <a:ea typeface="+mn-lt"/>
                <a:cs typeface="Arial" panose="020B0604020202020204"/>
              </a:rPr>
              <a:t>2015 – 2016 : 24% </a:t>
            </a:r>
            <a:endParaRPr lang="en-US" sz="2400" dirty="0">
              <a:solidFill>
                <a:prstClr val="black"/>
              </a:solidFill>
              <a:ea typeface="+mn-lt"/>
              <a:cs typeface="Arial" panose="020B0604020202020204"/>
            </a:endParaRPr>
          </a:p>
          <a:p>
            <a:pPr marL="742950" lvl="1" indent="-285750">
              <a:buFont typeface="Arial"/>
              <a:buChar char="•"/>
            </a:pPr>
            <a:r>
              <a:rPr lang="en-US" sz="2400" dirty="0">
                <a:solidFill>
                  <a:srgbClr val="FFFFFF"/>
                </a:solidFill>
                <a:cs typeface="Arial" panose="020B0604020202020204"/>
              </a:rPr>
              <a:t>2016 – 2017 : 25%</a:t>
            </a:r>
            <a:endParaRPr lang="en-US" sz="2400" dirty="0">
              <a:solidFill>
                <a:prstClr val="black"/>
              </a:solidFill>
              <a:ea typeface="+mn-lt"/>
              <a:cs typeface="Arial" panose="020B0604020202020204"/>
            </a:endParaRPr>
          </a:p>
          <a:p>
            <a:pPr marL="742950" lvl="1" indent="-285750">
              <a:buFont typeface="Arial"/>
              <a:buChar char="•"/>
            </a:pPr>
            <a:r>
              <a:rPr lang="en-US" sz="2400" dirty="0">
                <a:solidFill>
                  <a:srgbClr val="FFFFFF"/>
                </a:solidFill>
                <a:cs typeface="Arial" panose="020B0604020202020204"/>
              </a:rPr>
              <a:t>2017 – 2018 : 27%</a:t>
            </a:r>
            <a:endParaRPr lang="en-US" sz="2400" dirty="0">
              <a:solidFill>
                <a:prstClr val="black"/>
              </a:solidFill>
              <a:ea typeface="+mn-lt"/>
              <a:cs typeface="Arial" panose="020B0604020202020204"/>
            </a:endParaRPr>
          </a:p>
          <a:p>
            <a:pPr marL="742950" lvl="1" indent="-285750">
              <a:buFont typeface="Arial"/>
              <a:buChar char="•"/>
            </a:pPr>
            <a:r>
              <a:rPr lang="en-US" sz="2400" dirty="0">
                <a:solidFill>
                  <a:srgbClr val="FFFFFF"/>
                </a:solidFill>
                <a:cs typeface="Arial" panose="020B0604020202020204"/>
              </a:rPr>
              <a:t>2018 - 2019 : 29%</a:t>
            </a:r>
            <a:endParaRPr lang="en-US" sz="2400" dirty="0">
              <a:solidFill>
                <a:prstClr val="black"/>
              </a:solidFill>
              <a:cs typeface="Arial" panose="020B0604020202020204"/>
            </a:endParaRPr>
          </a:p>
          <a:p>
            <a:endParaRPr lang="en-US" dirty="0"/>
          </a:p>
        </p:txBody>
      </p:sp>
    </p:spTree>
    <p:extLst>
      <p:ext uri="{BB962C8B-B14F-4D97-AF65-F5344CB8AC3E}">
        <p14:creationId xmlns:p14="http://schemas.microsoft.com/office/powerpoint/2010/main" val="1177901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4BF2C-7313-45A4-80CB-1DBC4FE2C32F}"/>
              </a:ext>
            </a:extLst>
          </p:cNvPr>
          <p:cNvSpPr>
            <a:spLocks noGrp="1"/>
          </p:cNvSpPr>
          <p:nvPr>
            <p:ph type="title"/>
          </p:nvPr>
        </p:nvSpPr>
        <p:spPr/>
        <p:txBody>
          <a:bodyPr>
            <a:normAutofit/>
          </a:bodyPr>
          <a:lstStyle/>
          <a:p>
            <a:r>
              <a:rPr lang="en-US" dirty="0"/>
              <a:t>Migratory Student Achievement Data (1)</a:t>
            </a:r>
          </a:p>
        </p:txBody>
      </p:sp>
      <p:sp>
        <p:nvSpPr>
          <p:cNvPr id="4" name="Content Placeholder 3">
            <a:extLst>
              <a:ext uri="{FF2B5EF4-FFF2-40B4-BE49-F238E27FC236}">
                <a16:creationId xmlns:a16="http://schemas.microsoft.com/office/drawing/2014/main" id="{21C84AF5-D5FF-A52B-420B-2EF612875EDB}"/>
              </a:ext>
            </a:extLst>
          </p:cNvPr>
          <p:cNvSpPr>
            <a:spLocks noGrp="1"/>
          </p:cNvSpPr>
          <p:nvPr>
            <p:ph sz="half" idx="2"/>
          </p:nvPr>
        </p:nvSpPr>
        <p:spPr>
          <a:xfrm>
            <a:off x="152400" y="1412544"/>
            <a:ext cx="11325367" cy="5015901"/>
          </a:xfrm>
        </p:spPr>
        <p:txBody>
          <a:bodyPr vert="horz" lIns="91440" tIns="45720" rIns="91440" bIns="45720" rtlCol="0" anchor="t">
            <a:normAutofit/>
          </a:bodyPr>
          <a:lstStyle/>
          <a:p>
            <a:pPr>
              <a:spcAft>
                <a:spcPts val="1000"/>
              </a:spcAft>
            </a:pPr>
            <a:r>
              <a:rPr lang="en-US" sz="2400" dirty="0">
                <a:cs typeface="Arial"/>
              </a:rPr>
              <a:t>CAASPP Mathematics Data by Student Groups 205-2016 through 2018-2019: </a:t>
            </a:r>
          </a:p>
          <a:p>
            <a:pPr lvl="1"/>
            <a:r>
              <a:rPr lang="en-US" sz="2400" dirty="0">
                <a:cs typeface="Arial"/>
              </a:rPr>
              <a:t>SED Students: </a:t>
            </a:r>
          </a:p>
          <a:p>
            <a:pPr lvl="2"/>
            <a:r>
              <a:rPr lang="en-US" sz="2400" dirty="0">
                <a:solidFill>
                  <a:srgbClr val="FFFFFF"/>
                </a:solidFill>
                <a:cs typeface="Arial"/>
              </a:rPr>
              <a:t>2015 – 2016 : 23% </a:t>
            </a:r>
            <a:endParaRPr lang="en-US" sz="2400" dirty="0">
              <a:solidFill>
                <a:srgbClr val="000000"/>
              </a:solidFill>
              <a:cs typeface="Arial"/>
            </a:endParaRPr>
          </a:p>
          <a:p>
            <a:pPr lvl="2"/>
            <a:r>
              <a:rPr lang="en-US" sz="2400" dirty="0">
                <a:solidFill>
                  <a:srgbClr val="FFFFFF"/>
                </a:solidFill>
                <a:ea typeface="+mn-lt"/>
                <a:cs typeface="+mn-lt"/>
              </a:rPr>
              <a:t>2016 – 2017 : 25%</a:t>
            </a:r>
            <a:endParaRPr lang="en-US" sz="2400" dirty="0">
              <a:solidFill>
                <a:srgbClr val="FFFFFF"/>
              </a:solidFill>
              <a:cs typeface="Arial"/>
            </a:endParaRPr>
          </a:p>
          <a:p>
            <a:pPr lvl="2"/>
            <a:r>
              <a:rPr lang="en-US" sz="2400" dirty="0">
                <a:solidFill>
                  <a:srgbClr val="FFFFFF"/>
                </a:solidFill>
                <a:ea typeface="+mn-lt"/>
                <a:cs typeface="+mn-lt"/>
              </a:rPr>
              <a:t>2017 – 2018 : 26%</a:t>
            </a:r>
            <a:endParaRPr lang="en-US" sz="2400" dirty="0">
              <a:solidFill>
                <a:srgbClr val="FFFFFF"/>
              </a:solidFill>
              <a:cs typeface="Arial"/>
            </a:endParaRPr>
          </a:p>
          <a:p>
            <a:pPr lvl="2"/>
            <a:r>
              <a:rPr lang="en-US" sz="2400" dirty="0">
                <a:solidFill>
                  <a:srgbClr val="FFFFFF"/>
                </a:solidFill>
                <a:ea typeface="+mn-lt"/>
                <a:cs typeface="+mn-lt"/>
              </a:rPr>
              <a:t>2018 - 2019 : 27%</a:t>
            </a:r>
            <a:endParaRPr lang="en-US" sz="2400" dirty="0">
              <a:cs typeface="Arial"/>
            </a:endParaRPr>
          </a:p>
          <a:p>
            <a:pPr lvl="1"/>
            <a:r>
              <a:rPr lang="en-US" sz="2400" dirty="0">
                <a:cs typeface="Arial"/>
              </a:rPr>
              <a:t>All Students (MSIN Reports): </a:t>
            </a:r>
          </a:p>
          <a:p>
            <a:pPr lvl="2"/>
            <a:r>
              <a:rPr lang="en-US" sz="2400" dirty="0">
                <a:solidFill>
                  <a:srgbClr val="FFFFFF"/>
                </a:solidFill>
                <a:cs typeface="Arial"/>
              </a:rPr>
              <a:t>2015 – 2016 : 37%</a:t>
            </a:r>
          </a:p>
          <a:p>
            <a:pPr lvl="2"/>
            <a:r>
              <a:rPr lang="en-US" sz="2400" dirty="0">
                <a:solidFill>
                  <a:srgbClr val="FFFFFF"/>
                </a:solidFill>
                <a:cs typeface="Arial"/>
              </a:rPr>
              <a:t>2016 – 2017 : 35%</a:t>
            </a:r>
          </a:p>
          <a:p>
            <a:pPr lvl="2"/>
            <a:r>
              <a:rPr lang="en-US" sz="2400" dirty="0">
                <a:solidFill>
                  <a:srgbClr val="FFFFFF"/>
                </a:solidFill>
                <a:cs typeface="Arial"/>
              </a:rPr>
              <a:t>2017 – 2018 : 39% </a:t>
            </a:r>
          </a:p>
          <a:p>
            <a:pPr lvl="2"/>
            <a:r>
              <a:rPr lang="en-US" sz="2400" dirty="0">
                <a:solidFill>
                  <a:srgbClr val="FFFFFF"/>
                </a:solidFill>
                <a:cs typeface="Arial"/>
              </a:rPr>
              <a:t>2018 - 2019 : 40%</a:t>
            </a:r>
          </a:p>
        </p:txBody>
      </p:sp>
      <p:sp>
        <p:nvSpPr>
          <p:cNvPr id="3" name="Content Placeholder 2">
            <a:extLst>
              <a:ext uri="{FF2B5EF4-FFF2-40B4-BE49-F238E27FC236}">
                <a16:creationId xmlns:a16="http://schemas.microsoft.com/office/drawing/2014/main" id="{2B882BC9-6EE2-4D06-B18E-561A0470AB81}"/>
              </a:ext>
            </a:extLst>
          </p:cNvPr>
          <p:cNvSpPr>
            <a:spLocks noGrp="1"/>
          </p:cNvSpPr>
          <p:nvPr>
            <p:ph sz="half" idx="1"/>
          </p:nvPr>
        </p:nvSpPr>
        <p:spPr>
          <a:xfrm>
            <a:off x="6198358" y="2214633"/>
            <a:ext cx="3900985" cy="2428733"/>
          </a:xfrm>
        </p:spPr>
        <p:txBody>
          <a:bodyPr/>
          <a:lstStyle/>
          <a:p>
            <a:pPr marL="285750" lvl="0" indent="-285750">
              <a:lnSpc>
                <a:spcPct val="100000"/>
              </a:lnSpc>
              <a:spcBef>
                <a:spcPts val="0"/>
              </a:spcBef>
              <a:buFont typeface="Arial"/>
              <a:buChar char="•"/>
            </a:pPr>
            <a:r>
              <a:rPr lang="en-US" sz="2400" dirty="0">
                <a:solidFill>
                  <a:prstClr val="white"/>
                </a:solidFill>
                <a:cs typeface="Arial" panose="020B0604020202020204"/>
              </a:rPr>
              <a:t>Migratory Students </a:t>
            </a:r>
          </a:p>
          <a:p>
            <a:pPr marL="742950" lvl="1" indent="-285750">
              <a:buFont typeface="Arial"/>
              <a:buChar char="•"/>
            </a:pPr>
            <a:r>
              <a:rPr lang="en-US" sz="2400" dirty="0">
                <a:solidFill>
                  <a:srgbClr val="FFFFFF"/>
                </a:solidFill>
                <a:ea typeface="+mn-lt"/>
                <a:cs typeface="Arial" panose="020B0604020202020204"/>
              </a:rPr>
              <a:t>2015 – 2016 : 16% </a:t>
            </a:r>
            <a:endParaRPr lang="en-US" sz="2400" dirty="0">
              <a:solidFill>
                <a:prstClr val="black"/>
              </a:solidFill>
              <a:ea typeface="+mn-lt"/>
              <a:cs typeface="Arial" panose="020B0604020202020204"/>
            </a:endParaRPr>
          </a:p>
          <a:p>
            <a:pPr marL="742950" lvl="1" indent="-285750">
              <a:buFont typeface="Arial"/>
              <a:buChar char="•"/>
            </a:pPr>
            <a:r>
              <a:rPr lang="en-US" sz="2400" dirty="0">
                <a:solidFill>
                  <a:srgbClr val="FFFFFF"/>
                </a:solidFill>
                <a:cs typeface="Arial" panose="020B0604020202020204"/>
              </a:rPr>
              <a:t>2016 – 2017 : 18%</a:t>
            </a:r>
            <a:endParaRPr lang="en-US" sz="2400" dirty="0">
              <a:solidFill>
                <a:prstClr val="black"/>
              </a:solidFill>
              <a:ea typeface="+mn-lt"/>
              <a:cs typeface="Arial" panose="020B0604020202020204"/>
            </a:endParaRPr>
          </a:p>
          <a:p>
            <a:pPr marL="742950" lvl="1" indent="-285750">
              <a:buFont typeface="Arial"/>
              <a:buChar char="•"/>
            </a:pPr>
            <a:r>
              <a:rPr lang="en-US" sz="2400" dirty="0">
                <a:solidFill>
                  <a:srgbClr val="FFFFFF"/>
                </a:solidFill>
                <a:cs typeface="Arial" panose="020B0604020202020204"/>
              </a:rPr>
              <a:t>2017 – 2018 : 19%</a:t>
            </a:r>
            <a:endParaRPr lang="en-US" sz="2400" dirty="0">
              <a:solidFill>
                <a:prstClr val="black"/>
              </a:solidFill>
              <a:ea typeface="+mn-lt"/>
              <a:cs typeface="Arial" panose="020B0604020202020204"/>
            </a:endParaRPr>
          </a:p>
          <a:p>
            <a:pPr marL="742950" lvl="1" indent="-285750">
              <a:buFont typeface="Arial"/>
              <a:buChar char="•"/>
            </a:pPr>
            <a:r>
              <a:rPr lang="en-US" sz="2400" dirty="0">
                <a:solidFill>
                  <a:srgbClr val="FFFFFF"/>
                </a:solidFill>
                <a:cs typeface="Arial" panose="020B0604020202020204"/>
              </a:rPr>
              <a:t>2018 - 2019 : 21%</a:t>
            </a:r>
            <a:endParaRPr lang="en-US" dirty="0"/>
          </a:p>
        </p:txBody>
      </p:sp>
    </p:spTree>
    <p:extLst>
      <p:ext uri="{BB962C8B-B14F-4D97-AF65-F5344CB8AC3E}">
        <p14:creationId xmlns:p14="http://schemas.microsoft.com/office/powerpoint/2010/main" val="3426793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1B7E0-5DB8-4A4B-8D2F-358737114B79}"/>
              </a:ext>
            </a:extLst>
          </p:cNvPr>
          <p:cNvSpPr>
            <a:spLocks noGrp="1"/>
          </p:cNvSpPr>
          <p:nvPr>
            <p:ph type="title"/>
          </p:nvPr>
        </p:nvSpPr>
        <p:spPr>
          <a:xfrm>
            <a:off x="152400" y="0"/>
            <a:ext cx="11887200" cy="762359"/>
          </a:xfrm>
        </p:spPr>
        <p:txBody>
          <a:bodyPr/>
          <a:lstStyle/>
          <a:p>
            <a:r>
              <a:rPr lang="en-US" dirty="0"/>
              <a:t>Actions for Continuous Improvement</a:t>
            </a:r>
          </a:p>
        </p:txBody>
      </p:sp>
      <p:graphicFrame>
        <p:nvGraphicFramePr>
          <p:cNvPr id="5" name="Content Placeholder 4" descr="Table of recommended practices for the State Service Delivery Plan Cycle of Continuous Improvement.">
            <a:extLst>
              <a:ext uri="{FF2B5EF4-FFF2-40B4-BE49-F238E27FC236}">
                <a16:creationId xmlns:a16="http://schemas.microsoft.com/office/drawing/2014/main" id="{73785CE8-204E-406F-8661-812D9B3E647C}"/>
              </a:ext>
            </a:extLst>
          </p:cNvPr>
          <p:cNvGraphicFramePr>
            <a:graphicFrameLocks noGrp="1"/>
          </p:cNvGraphicFramePr>
          <p:nvPr>
            <p:ph idx="1"/>
            <p:extLst>
              <p:ext uri="{D42A27DB-BD31-4B8C-83A1-F6EECF244321}">
                <p14:modId xmlns:p14="http://schemas.microsoft.com/office/powerpoint/2010/main" val="481506578"/>
              </p:ext>
            </p:extLst>
          </p:nvPr>
        </p:nvGraphicFramePr>
        <p:xfrm>
          <a:off x="0" y="652208"/>
          <a:ext cx="12192000" cy="6205793"/>
        </p:xfrm>
        <a:graphic>
          <a:graphicData uri="http://schemas.openxmlformats.org/drawingml/2006/table">
            <a:tbl>
              <a:tblPr firstRow="1" bandRow="1">
                <a:tableStyleId>{5C22544A-7EE6-4342-B048-85BDC9FD1C3A}</a:tableStyleId>
              </a:tblPr>
              <a:tblGrid>
                <a:gridCol w="847352">
                  <a:extLst>
                    <a:ext uri="{9D8B030D-6E8A-4147-A177-3AD203B41FA5}">
                      <a16:colId xmlns:a16="http://schemas.microsoft.com/office/drawing/2014/main" val="3028844575"/>
                    </a:ext>
                  </a:extLst>
                </a:gridCol>
                <a:gridCol w="6658917">
                  <a:extLst>
                    <a:ext uri="{9D8B030D-6E8A-4147-A177-3AD203B41FA5}">
                      <a16:colId xmlns:a16="http://schemas.microsoft.com/office/drawing/2014/main" val="3911879894"/>
                    </a:ext>
                  </a:extLst>
                </a:gridCol>
                <a:gridCol w="4685731">
                  <a:extLst>
                    <a:ext uri="{9D8B030D-6E8A-4147-A177-3AD203B41FA5}">
                      <a16:colId xmlns:a16="http://schemas.microsoft.com/office/drawing/2014/main" val="2946139111"/>
                    </a:ext>
                  </a:extLst>
                </a:gridCol>
              </a:tblGrid>
              <a:tr h="355705">
                <a:tc>
                  <a:txBody>
                    <a:bodyPr/>
                    <a:lstStyle/>
                    <a:p>
                      <a:r>
                        <a:rPr lang="en-US" dirty="0"/>
                        <a:t>Date</a:t>
                      </a:r>
                    </a:p>
                  </a:txBody>
                  <a:tcPr/>
                </a:tc>
                <a:tc>
                  <a:txBody>
                    <a:bodyPr/>
                    <a:lstStyle/>
                    <a:p>
                      <a:r>
                        <a:rPr lang="en-US" dirty="0"/>
                        <a:t>Task</a:t>
                      </a:r>
                    </a:p>
                  </a:txBody>
                  <a:tcPr/>
                </a:tc>
                <a:tc>
                  <a:txBody>
                    <a:bodyPr/>
                    <a:lstStyle/>
                    <a:p>
                      <a:r>
                        <a:rPr lang="en-US" dirty="0"/>
                        <a:t>Resources</a:t>
                      </a:r>
                    </a:p>
                  </a:txBody>
                  <a:tcPr/>
                </a:tc>
                <a:extLst>
                  <a:ext uri="{0D108BD9-81ED-4DB2-BD59-A6C34878D82A}">
                    <a16:rowId xmlns:a16="http://schemas.microsoft.com/office/drawing/2014/main" val="1500152306"/>
                  </a:ext>
                </a:extLst>
              </a:tr>
              <a:tr h="1780812">
                <a:tc>
                  <a:txBody>
                    <a:bodyPr/>
                    <a:lstStyle/>
                    <a:p>
                      <a:r>
                        <a:rPr lang="en-US" dirty="0"/>
                        <a:t>July</a:t>
                      </a:r>
                    </a:p>
                  </a:txBody>
                  <a:tcPr/>
                </a:tc>
                <a:tc>
                  <a:txBody>
                    <a:bodyPr/>
                    <a:lstStyle/>
                    <a:p>
                      <a:pPr marL="285750" indent="-285750">
                        <a:buFont typeface="Arial" panose="020B0604020202020204" pitchFamily="34" charset="0"/>
                        <a:buChar char="•"/>
                      </a:pPr>
                      <a:r>
                        <a:rPr lang="en-US" dirty="0"/>
                        <a:t>Enter service data into MSIN for spring services.</a:t>
                      </a:r>
                    </a:p>
                  </a:txBody>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Service Set-up and Data Entry webinars on </a:t>
                      </a:r>
                      <a:r>
                        <a:rPr lang="en-US" sz="18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hlinkClick r:id="rId3" tooltip="MSiN web site">
                            <a:extLst>
                              <a:ext uri="{A12FA001-AC4F-418D-AE19-62706E023703}">
                                <ahyp:hlinkClr xmlns:ahyp="http://schemas.microsoft.com/office/drawing/2018/hyperlinkcolor" val="tx"/>
                              </a:ext>
                            </a:extLst>
                          </a:hlinkClick>
                        </a:rPr>
                        <a:t>https://msin.wested.org/accounts/login</a:t>
                      </a:r>
                      <a:endParaRPr lang="en-US" sz="18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Service Code Map</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SSDP Data Collection Tool/attendance sheets</a:t>
                      </a:r>
                      <a:endParaRPr lang="en-US" dirty="0"/>
                    </a:p>
                  </a:txBody>
                  <a:tcPr/>
                </a:tc>
                <a:extLst>
                  <a:ext uri="{0D108BD9-81ED-4DB2-BD59-A6C34878D82A}">
                    <a16:rowId xmlns:a16="http://schemas.microsoft.com/office/drawing/2014/main" val="1480371003"/>
                  </a:ext>
                </a:extLst>
              </a:tr>
              <a:tr h="1209954">
                <a:tc>
                  <a:txBody>
                    <a:bodyPr/>
                    <a:lstStyle/>
                    <a:p>
                      <a:r>
                        <a:rPr lang="en-US" dirty="0"/>
                        <a:t>July</a:t>
                      </a:r>
                    </a:p>
                  </a:txBody>
                  <a:tcPr/>
                </a:tc>
                <a:tc>
                  <a:txBody>
                    <a:bodyPr/>
                    <a:lstStyle/>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Save documentation for EPC verified SSDP strategies from spring services (regions and districts)</a:t>
                      </a:r>
                      <a:endParaRPr lang="en-US" dirty="0"/>
                    </a:p>
                  </a:txBody>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u="sng"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hlinkClick r:id="rId4" tooltip="State Service Delivery Plan web page">
                            <a:extLst>
                              <a:ext uri="{A12FA001-AC4F-418D-AE19-62706E023703}">
                                <ahyp:hlinkClr xmlns:ahyp="http://schemas.microsoft.com/office/drawing/2018/hyperlinkcolor" val="tx"/>
                              </a:ext>
                            </a:extLst>
                          </a:hlinkClick>
                        </a:rPr>
                        <a:t>https://www.cde.ca.gov/sp/me/mt/statesrvcdelivrypln.asp</a:t>
                      </a:r>
                      <a:endParaRPr lang="en-US" sz="1800" u="sng"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SSDP Data Collection Tool</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rPr>
                        <a:t>SSDP EPC Verification Checklist</a:t>
                      </a:r>
                      <a:endParaRPr lang="en-US" dirty="0"/>
                    </a:p>
                  </a:txBody>
                  <a:tcPr/>
                </a:tc>
                <a:extLst>
                  <a:ext uri="{0D108BD9-81ED-4DB2-BD59-A6C34878D82A}">
                    <a16:rowId xmlns:a16="http://schemas.microsoft.com/office/drawing/2014/main" val="362846913"/>
                  </a:ext>
                </a:extLst>
              </a:tr>
              <a:tr h="2066241">
                <a:tc>
                  <a:txBody>
                    <a:bodyPr/>
                    <a:lstStyle/>
                    <a:p>
                      <a:r>
                        <a:rPr lang="en-US" dirty="0"/>
                        <a:t>July</a:t>
                      </a:r>
                    </a:p>
                  </a:txBody>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Monitor service implementation:</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800100" marR="0" lvl="1" indent="-342900">
                        <a:lnSpc>
                          <a:spcPct val="107000"/>
                        </a:lnSpc>
                        <a:spcBef>
                          <a:spcPts val="0"/>
                        </a:spcBef>
                        <a:spcAft>
                          <a:spcPts val="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Arial" panose="020B0604020202020204" pitchFamily="34" charset="0"/>
                        </a:rPr>
                        <a:t>Services start on time according to the application(s)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800100" marR="0" lvl="1" indent="-342900">
                        <a:lnSpc>
                          <a:spcPct val="107000"/>
                        </a:lnSpc>
                        <a:spcBef>
                          <a:spcPts val="0"/>
                        </a:spcBef>
                        <a:spcAft>
                          <a:spcPts val="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Arial" panose="020B0604020202020204" pitchFamily="34" charset="0"/>
                        </a:rPr>
                        <a:t>Services are implemented as described in the application(s)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800100" marR="0" lvl="1" indent="-342900">
                        <a:lnSpc>
                          <a:spcPct val="107000"/>
                        </a:lnSpc>
                        <a:spcBef>
                          <a:spcPts val="0"/>
                        </a:spcBef>
                        <a:spcAft>
                          <a:spcPts val="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cs typeface="Arial" panose="020B0604020202020204" pitchFamily="34" charset="0"/>
                        </a:rPr>
                        <a:t>Review student attendance and adjust services if necessary through a BR or CDE preapproval</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800100" marR="0" lvl="1" indent="-342900">
                        <a:lnSpc>
                          <a:spcPct val="107000"/>
                        </a:lnSpc>
                        <a:spcBef>
                          <a:spcPts val="0"/>
                        </a:spcBef>
                        <a:spcAft>
                          <a:spcPts val="0"/>
                        </a:spcAft>
                        <a:buFont typeface="Courier New" panose="02070309020205020404" pitchFamily="49" charset="0"/>
                        <a:buChar char="o"/>
                      </a:pPr>
                      <a:r>
                        <a:rPr lang="en-US" sz="1800" dirty="0">
                          <a:effectLst/>
                          <a:latin typeface="Arial" panose="020B0604020202020204" pitchFamily="34" charset="0"/>
                          <a:ea typeface="Calibri" panose="020F0502020204030204" pitchFamily="34" charset="0"/>
                        </a:rPr>
                        <a:t>Identify and ensure pre/posttests are administered</a:t>
                      </a:r>
                      <a:endParaRPr lang="en-US" dirty="0"/>
                    </a:p>
                  </a:txBody>
                  <a:tcPr/>
                </a:tc>
                <a:tc>
                  <a:txBody>
                    <a:bodyPr/>
                    <a:lstStyle/>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hlinkClick r:id="rId5" tooltip="Migrant Education Online Application">
                            <a:extLst>
                              <a:ext uri="{A12FA001-AC4F-418D-AE19-62706E023703}">
                                <ahyp:hlinkClr xmlns:ahyp="http://schemas.microsoft.com/office/drawing/2018/hyperlinkcolor" val="tx"/>
                              </a:ext>
                            </a:extLst>
                          </a:hlinkClick>
                        </a:rPr>
                        <a:t>https://cdemep.lacoe.edu/mep/</a:t>
                      </a:r>
                      <a:r>
                        <a:rPr lang="en-US" sz="1800" dirty="0">
                          <a:solidFill>
                            <a:schemeClr val="accent1">
                              <a:lumMod val="75000"/>
                            </a:schemeClr>
                          </a:solidFill>
                          <a:effectLst/>
                          <a:latin typeface="Arial" panose="020B0604020202020204" pitchFamily="34" charset="0"/>
                          <a:ea typeface="Calibri" panose="020F0502020204030204" pitchFamily="34" charset="0"/>
                          <a:cs typeface="Arial" panose="020B0604020202020204" pitchFamily="34" charset="0"/>
                        </a:rPr>
                        <a:t> </a:t>
                      </a:r>
                      <a:r>
                        <a:rPr lang="en-US" sz="1800" dirty="0">
                          <a:effectLst/>
                          <a:latin typeface="Arial" panose="020B0604020202020204" pitchFamily="34" charset="0"/>
                          <a:ea typeface="Calibri" panose="020F0502020204030204" pitchFamily="34" charset="0"/>
                          <a:cs typeface="Arial" panose="020B0604020202020204" pitchFamily="34" charset="0"/>
                        </a:rPr>
                        <a:t>(district service agreements or memorandum of understanding)</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rPr>
                        <a:t>Service Implementation Monitoring Log</a:t>
                      </a:r>
                      <a:endParaRPr lang="en-US" dirty="0"/>
                    </a:p>
                  </a:txBody>
                  <a:tcPr/>
                </a:tc>
                <a:extLst>
                  <a:ext uri="{0D108BD9-81ED-4DB2-BD59-A6C34878D82A}">
                    <a16:rowId xmlns:a16="http://schemas.microsoft.com/office/drawing/2014/main" val="397116790"/>
                  </a:ext>
                </a:extLst>
              </a:tr>
              <a:tr h="622484">
                <a:tc>
                  <a:txBody>
                    <a:bodyPr/>
                    <a:lstStyle/>
                    <a:p>
                      <a:r>
                        <a:rPr lang="en-US" dirty="0"/>
                        <a:t>July</a:t>
                      </a:r>
                    </a:p>
                  </a:txBody>
                  <a:tcPr/>
                </a:tc>
                <a:tc>
                  <a:txBody>
                    <a:bodyPr/>
                    <a:lstStyle/>
                    <a:p>
                      <a:pPr marL="285750" indent="-285750">
                        <a:buFont typeface="Arial" panose="020B0604020202020204" pitchFamily="34" charset="0"/>
                        <a:buChar char="•"/>
                      </a:pPr>
                      <a:r>
                        <a:rPr lang="en-US" sz="1800" dirty="0">
                          <a:effectLst/>
                          <a:latin typeface="Arial" panose="020B0604020202020204" pitchFamily="34" charset="0"/>
                          <a:ea typeface="Calibri" panose="020F0502020204030204" pitchFamily="34" charset="0"/>
                        </a:rPr>
                        <a:t>Collaboration with federal, state, and local programs (e.g., 21</a:t>
                      </a:r>
                      <a:r>
                        <a:rPr lang="en-US" sz="1800" baseline="30000" dirty="0">
                          <a:effectLst/>
                          <a:latin typeface="Arial" panose="020B0604020202020204" pitchFamily="34" charset="0"/>
                          <a:ea typeface="Calibri" panose="020F0502020204030204" pitchFamily="34" charset="0"/>
                        </a:rPr>
                        <a:t>st</a:t>
                      </a:r>
                      <a:r>
                        <a:rPr lang="en-US" sz="1800" dirty="0">
                          <a:effectLst/>
                          <a:latin typeface="Arial" panose="020B0604020202020204" pitchFamily="34" charset="0"/>
                          <a:ea typeface="Calibri" panose="020F0502020204030204" pitchFamily="34" charset="0"/>
                        </a:rPr>
                        <a:t> Century After School Program, California Mini-Corps)</a:t>
                      </a:r>
                      <a:endParaRPr lang="en-US" dirty="0"/>
                    </a:p>
                  </a:txBody>
                  <a:tcPr/>
                </a:tc>
                <a:tc>
                  <a:txBody>
                    <a:bodyPr/>
                    <a:lstStyle/>
                    <a:p>
                      <a:r>
                        <a:rPr lang="en-US" dirty="0"/>
                        <a:t>N/A</a:t>
                      </a:r>
                    </a:p>
                  </a:txBody>
                  <a:tcPr/>
                </a:tc>
                <a:extLst>
                  <a:ext uri="{0D108BD9-81ED-4DB2-BD59-A6C34878D82A}">
                    <a16:rowId xmlns:a16="http://schemas.microsoft.com/office/drawing/2014/main" val="874747238"/>
                  </a:ext>
                </a:extLst>
              </a:tr>
            </a:tbl>
          </a:graphicData>
        </a:graphic>
      </p:graphicFrame>
    </p:spTree>
    <p:extLst>
      <p:ext uri="{BB962C8B-B14F-4D97-AF65-F5344CB8AC3E}">
        <p14:creationId xmlns:p14="http://schemas.microsoft.com/office/powerpoint/2010/main" val="3561048788"/>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5611</Words>
  <Application>Microsoft Office PowerPoint</Application>
  <PresentationFormat>Widescreen</PresentationFormat>
  <Paragraphs>355</Paragraphs>
  <Slides>26</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Courier New</vt:lpstr>
      <vt:lpstr>Symbol</vt:lpstr>
      <vt:lpstr>CDE Set 1</vt:lpstr>
      <vt:lpstr>Welcome back!</vt:lpstr>
      <vt:lpstr>Housekeeping Items</vt:lpstr>
      <vt:lpstr>Webinar Attendance</vt:lpstr>
      <vt:lpstr>Webinar Part II Objectives</vt:lpstr>
      <vt:lpstr>Why is the SSDP Important?</vt:lpstr>
      <vt:lpstr>Why is the SSDP Important? (2)</vt:lpstr>
      <vt:lpstr>Migratory Student Achievement Data</vt:lpstr>
      <vt:lpstr>Migratory Student Achievement Data (1)</vt:lpstr>
      <vt:lpstr>Actions for Continuous Improvement</vt:lpstr>
      <vt:lpstr>Continuous Improvement: Services</vt:lpstr>
      <vt:lpstr>Continuous Improvement: Meeting MPOs</vt:lpstr>
      <vt:lpstr>Continuous Improvement: Meeting MPOs (2)</vt:lpstr>
      <vt:lpstr>Breakout Room Group Activity #1</vt:lpstr>
      <vt:lpstr>Breakout Room Activity Share Out #1</vt:lpstr>
      <vt:lpstr>Any Questions?</vt:lpstr>
      <vt:lpstr>Breakout Room Group Activity #2</vt:lpstr>
      <vt:lpstr>Breakout Room Activity Share Out #2</vt:lpstr>
      <vt:lpstr>Highest Performers for 1.0 and 2.0</vt:lpstr>
      <vt:lpstr>Plan, Do, Check, Act (1)</vt:lpstr>
      <vt:lpstr>Plan, Do, Check, Act (2)</vt:lpstr>
      <vt:lpstr>General Recommendations (1)</vt:lpstr>
      <vt:lpstr>General Recommendations (2)</vt:lpstr>
      <vt:lpstr>General Recommendations (3)</vt:lpstr>
      <vt:lpstr>SSDP Resources</vt:lpstr>
      <vt:lpstr>Final Questions?</vt:lpstr>
      <vt:lpstr>Thank you for your participation!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Continuous Improvement Webinar - Migrant (CA Dept of Education)</dc:title>
  <dc:subject>State Service Delivery Plan Continuous Improvement Webinar.</dc:subject>
  <dc:creator/>
  <cp:lastModifiedBy/>
  <cp:revision>1</cp:revision>
  <dcterms:created xsi:type="dcterms:W3CDTF">2024-11-05T18:34:27Z</dcterms:created>
  <dcterms:modified xsi:type="dcterms:W3CDTF">2024-11-05T18:34:44Z</dcterms:modified>
</cp:coreProperties>
</file>