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17" r:id="rId1"/>
  </p:sldMasterIdLst>
  <p:notesMasterIdLst>
    <p:notesMasterId r:id="rId32"/>
  </p:notesMasterIdLst>
  <p:sldIdLst>
    <p:sldId id="261" r:id="rId2"/>
    <p:sldId id="2806" r:id="rId3"/>
    <p:sldId id="3234" r:id="rId4"/>
    <p:sldId id="3245" r:id="rId5"/>
    <p:sldId id="3246" r:id="rId6"/>
    <p:sldId id="3240" r:id="rId7"/>
    <p:sldId id="3244" r:id="rId8"/>
    <p:sldId id="2827" r:id="rId9"/>
    <p:sldId id="3237" r:id="rId10"/>
    <p:sldId id="2849" r:id="rId11"/>
    <p:sldId id="3247" r:id="rId12"/>
    <p:sldId id="2847" r:id="rId13"/>
    <p:sldId id="3238" r:id="rId14"/>
    <p:sldId id="3239" r:id="rId15"/>
    <p:sldId id="3241" r:id="rId16"/>
    <p:sldId id="3248" r:id="rId17"/>
    <p:sldId id="2845" r:id="rId18"/>
    <p:sldId id="3249" r:id="rId19"/>
    <p:sldId id="2844" r:id="rId20"/>
    <p:sldId id="3250" r:id="rId21"/>
    <p:sldId id="3251" r:id="rId22"/>
    <p:sldId id="3252" r:id="rId23"/>
    <p:sldId id="3253" r:id="rId24"/>
    <p:sldId id="3254" r:id="rId25"/>
    <p:sldId id="3255" r:id="rId26"/>
    <p:sldId id="2830" r:id="rId27"/>
    <p:sldId id="3243" r:id="rId28"/>
    <p:sldId id="2832" r:id="rId29"/>
    <p:sldId id="3256" r:id="rId30"/>
    <p:sldId id="324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ront Matter" id="{15202A74-163D-4B71-BBA8-E2FCD164262F}">
          <p14:sldIdLst>
            <p14:sldId id="261"/>
            <p14:sldId id="2806"/>
            <p14:sldId id="3234"/>
            <p14:sldId id="3245"/>
            <p14:sldId id="3246"/>
            <p14:sldId id="3240"/>
            <p14:sldId id="3244"/>
            <p14:sldId id="2827"/>
            <p14:sldId id="3237"/>
            <p14:sldId id="2849"/>
            <p14:sldId id="3247"/>
            <p14:sldId id="2847"/>
            <p14:sldId id="3238"/>
            <p14:sldId id="3239"/>
            <p14:sldId id="3241"/>
            <p14:sldId id="3248"/>
            <p14:sldId id="2845"/>
            <p14:sldId id="3249"/>
            <p14:sldId id="2844"/>
            <p14:sldId id="3250"/>
            <p14:sldId id="3251"/>
            <p14:sldId id="3252"/>
            <p14:sldId id="3253"/>
            <p14:sldId id="3254"/>
            <p14:sldId id="3255"/>
            <p14:sldId id="2830"/>
            <p14:sldId id="3243"/>
            <p14:sldId id="2832"/>
            <p14:sldId id="3256"/>
            <p14:sldId id="324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ACE283-2A06-4256-9FF7-A45D82D1B639}" v="127" dt="2026-03-26T23:50:36.330"/>
  </p1510:revLst>
</p1510:revInfo>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6" autoAdjust="0"/>
    <p:restoredTop sz="94684" autoAdjust="0"/>
  </p:normalViewPr>
  <p:slideViewPr>
    <p:cSldViewPr snapToGrid="0">
      <p:cViewPr varScale="1">
        <p:scale>
          <a:sx n="101" d="100"/>
          <a:sy n="101" d="100"/>
        </p:scale>
        <p:origin x="306"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FB4171-9F31-43E0-B6C8-EA5FAE366777}"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n-US"/>
        </a:p>
      </dgm:t>
    </dgm:pt>
    <dgm:pt modelId="{37AC5F74-F967-494C-9DB4-DAE6463E9242}">
      <dgm:prSet phldrT="[Text]" custT="1"/>
      <dgm:spPr/>
      <dgm:t>
        <a:bodyPr/>
        <a:lstStyle/>
        <a:p>
          <a:r>
            <a:rPr lang="en-US" sz="2400" b="1" dirty="0">
              <a:solidFill>
                <a:schemeClr val="tx1"/>
              </a:solidFill>
              <a:latin typeface="Arial" panose="020B0604020202020204" pitchFamily="34" charset="0"/>
              <a:cs typeface="Arial" panose="020B0604020202020204" pitchFamily="34" charset="0"/>
            </a:rPr>
            <a:t>Date Range for IEP review </a:t>
          </a:r>
        </a:p>
        <a:p>
          <a:r>
            <a:rPr lang="en-US" sz="2400" dirty="0">
              <a:solidFill>
                <a:schemeClr val="tx1"/>
              </a:solidFill>
              <a:latin typeface="Arial" panose="020B0604020202020204" pitchFamily="34" charset="0"/>
              <a:cs typeface="Arial" panose="020B0604020202020204" pitchFamily="34" charset="0"/>
            </a:rPr>
            <a:t>January 1 – February 27, 2026</a:t>
          </a:r>
          <a:endParaRPr lang="en-US" sz="2400" dirty="0">
            <a:solidFill>
              <a:schemeClr val="tx1"/>
            </a:solidFill>
          </a:endParaRPr>
        </a:p>
      </dgm:t>
    </dgm:pt>
    <dgm:pt modelId="{488D9A68-1D41-495B-A158-13A83A587B46}" type="parTrans" cxnId="{8874F132-60FC-4D90-A16B-B90F11FA996F}">
      <dgm:prSet/>
      <dgm:spPr/>
      <dgm:t>
        <a:bodyPr/>
        <a:lstStyle/>
        <a:p>
          <a:endParaRPr lang="en-US"/>
        </a:p>
      </dgm:t>
    </dgm:pt>
    <dgm:pt modelId="{24490EEE-9CE9-47B8-AF49-A984D9DE2258}" type="sibTrans" cxnId="{8874F132-60FC-4D90-A16B-B90F11FA996F}">
      <dgm:prSet/>
      <dgm:spPr/>
      <dgm:t>
        <a:bodyPr/>
        <a:lstStyle/>
        <a:p>
          <a:endParaRPr lang="en-US"/>
        </a:p>
      </dgm:t>
    </dgm:pt>
    <dgm:pt modelId="{8871C280-F7AB-4384-8DB9-8353058BEEAC}">
      <dgm:prSet phldrT="[Text]" custT="1"/>
      <dgm:spPr/>
      <dgm:t>
        <a:bodyPr/>
        <a:lstStyle/>
        <a:p>
          <a:r>
            <a:rPr lang="en-US" sz="2400" b="1" dirty="0">
              <a:solidFill>
                <a:schemeClr val="tx1"/>
              </a:solidFill>
              <a:latin typeface="Arial" panose="020B0604020202020204" pitchFamily="34" charset="0"/>
              <a:cs typeface="Arial" panose="020B0604020202020204" pitchFamily="34" charset="0"/>
            </a:rPr>
            <a:t>Training Webinar</a:t>
          </a:r>
        </a:p>
        <a:p>
          <a:r>
            <a:rPr lang="en-US" sz="2400" dirty="0">
              <a:solidFill>
                <a:schemeClr val="tx1"/>
              </a:solidFill>
              <a:latin typeface="Arial" panose="020B0604020202020204" pitchFamily="34" charset="0"/>
              <a:cs typeface="Arial" panose="020B0604020202020204" pitchFamily="34" charset="0"/>
            </a:rPr>
            <a:t>November 13, 2025</a:t>
          </a:r>
          <a:endParaRPr lang="en-US" sz="2400" dirty="0">
            <a:solidFill>
              <a:schemeClr val="tx1"/>
            </a:solidFill>
          </a:endParaRPr>
        </a:p>
      </dgm:t>
    </dgm:pt>
    <dgm:pt modelId="{52EB90FF-A98B-4A12-AFBE-E05C28AE7F90}" type="parTrans" cxnId="{9EED0426-96B5-4BAB-BAEE-A4210B9355DC}">
      <dgm:prSet/>
      <dgm:spPr/>
      <dgm:t>
        <a:bodyPr/>
        <a:lstStyle/>
        <a:p>
          <a:endParaRPr lang="en-US"/>
        </a:p>
      </dgm:t>
    </dgm:pt>
    <dgm:pt modelId="{3637FDD2-51F6-4CA6-8C5D-10358E8862A7}" type="sibTrans" cxnId="{9EED0426-96B5-4BAB-BAEE-A4210B9355DC}">
      <dgm:prSet/>
      <dgm:spPr/>
      <dgm:t>
        <a:bodyPr/>
        <a:lstStyle/>
        <a:p>
          <a:endParaRPr lang="en-US"/>
        </a:p>
      </dgm:t>
    </dgm:pt>
    <dgm:pt modelId="{14C0F245-A130-4A6A-A4B9-B6EB0DAD0C66}">
      <dgm:prSet phldrT="[Text]" custT="1"/>
      <dgm:spPr/>
      <dgm:t>
        <a:bodyPr/>
        <a:lstStyle/>
        <a:p>
          <a:r>
            <a:rPr lang="en-US" sz="2400" b="1" dirty="0">
              <a:solidFill>
                <a:schemeClr val="tx1"/>
              </a:solidFill>
              <a:latin typeface="Arial" panose="020B0604020202020204" pitchFamily="34" charset="0"/>
              <a:cs typeface="Arial" panose="020B0604020202020204" pitchFamily="34" charset="0"/>
            </a:rPr>
            <a:t>Data collection window </a:t>
          </a:r>
          <a:endParaRPr lang="en-US" sz="2400" dirty="0">
            <a:solidFill>
              <a:schemeClr val="tx1"/>
            </a:solidFill>
            <a:latin typeface="Arial" panose="020B0604020202020204" pitchFamily="34" charset="0"/>
            <a:cs typeface="Arial" panose="020B0604020202020204" pitchFamily="34" charset="0"/>
          </a:endParaRPr>
        </a:p>
        <a:p>
          <a:r>
            <a:rPr lang="en-US" sz="2400" dirty="0">
              <a:solidFill>
                <a:schemeClr val="tx1"/>
              </a:solidFill>
              <a:latin typeface="Arial" panose="020B0604020202020204" pitchFamily="34" charset="0"/>
              <a:cs typeface="Arial" panose="020B0604020202020204" pitchFamily="34" charset="0"/>
            </a:rPr>
            <a:t>March 2 – May 15, 2026</a:t>
          </a:r>
          <a:endParaRPr lang="en-US" sz="2400" dirty="0">
            <a:solidFill>
              <a:schemeClr val="tx1"/>
            </a:solidFill>
          </a:endParaRPr>
        </a:p>
      </dgm:t>
    </dgm:pt>
    <dgm:pt modelId="{56A8FEE3-A015-4630-9745-B03103C7FE53}" type="parTrans" cxnId="{97250125-78EA-482E-95B5-91D14B89BD54}">
      <dgm:prSet/>
      <dgm:spPr/>
      <dgm:t>
        <a:bodyPr/>
        <a:lstStyle/>
        <a:p>
          <a:endParaRPr lang="en-US"/>
        </a:p>
      </dgm:t>
    </dgm:pt>
    <dgm:pt modelId="{2647A5CA-E983-438C-B7AC-42245CA0CB60}" type="sibTrans" cxnId="{97250125-78EA-482E-95B5-91D14B89BD54}">
      <dgm:prSet/>
      <dgm:spPr/>
      <dgm:t>
        <a:bodyPr/>
        <a:lstStyle/>
        <a:p>
          <a:endParaRPr lang="en-US"/>
        </a:p>
      </dgm:t>
    </dgm:pt>
    <dgm:pt modelId="{E3F55799-A12F-4444-9FF0-6FCF37FEF44F}">
      <dgm:prSet custT="1"/>
      <dgm:spPr/>
      <dgm:t>
        <a:bodyPr/>
        <a:lstStyle/>
        <a:p>
          <a:r>
            <a:rPr lang="en-US" sz="2400" b="1" dirty="0">
              <a:solidFill>
                <a:schemeClr val="tx1"/>
              </a:solidFill>
              <a:latin typeface="Arial" panose="020B0604020202020204" pitchFamily="34" charset="0"/>
              <a:cs typeface="Arial" panose="020B0604020202020204" pitchFamily="34" charset="0"/>
            </a:rPr>
            <a:t>Data collection final due date</a:t>
          </a:r>
        </a:p>
        <a:p>
          <a:r>
            <a:rPr lang="en-US" sz="2400" dirty="0">
              <a:solidFill>
                <a:schemeClr val="tx1"/>
              </a:solidFill>
              <a:latin typeface="Arial" panose="020B0604020202020204" pitchFamily="34" charset="0"/>
              <a:cs typeface="Arial" panose="020B0604020202020204" pitchFamily="34" charset="0"/>
            </a:rPr>
            <a:t>May 15, 2026</a:t>
          </a:r>
          <a:endParaRPr lang="en-US" sz="2400" b="1" dirty="0">
            <a:solidFill>
              <a:schemeClr val="tx1"/>
            </a:solidFill>
            <a:latin typeface="Arial" panose="020B0604020202020204" pitchFamily="34" charset="0"/>
            <a:cs typeface="Arial" panose="020B0604020202020204" pitchFamily="34" charset="0"/>
          </a:endParaRPr>
        </a:p>
      </dgm:t>
    </dgm:pt>
    <dgm:pt modelId="{987B351A-1167-4A36-A62F-83344FCFFF84}" type="parTrans" cxnId="{E1538D6A-BC41-410A-875D-47B380E59AC5}">
      <dgm:prSet/>
      <dgm:spPr/>
      <dgm:t>
        <a:bodyPr/>
        <a:lstStyle/>
        <a:p>
          <a:endParaRPr lang="en-US"/>
        </a:p>
      </dgm:t>
    </dgm:pt>
    <dgm:pt modelId="{345E33CB-367F-4EC7-90A6-D577CE562C58}" type="sibTrans" cxnId="{E1538D6A-BC41-410A-875D-47B380E59AC5}">
      <dgm:prSet/>
      <dgm:spPr/>
      <dgm:t>
        <a:bodyPr/>
        <a:lstStyle/>
        <a:p>
          <a:endParaRPr lang="en-US"/>
        </a:p>
      </dgm:t>
    </dgm:pt>
    <dgm:pt modelId="{62F59811-F971-482C-8520-1DE955AF739A}" type="pres">
      <dgm:prSet presAssocID="{66FB4171-9F31-43E0-B6C8-EA5FAE366777}" presName="outerComposite" presStyleCnt="0">
        <dgm:presLayoutVars>
          <dgm:chMax val="5"/>
          <dgm:dir/>
          <dgm:resizeHandles val="exact"/>
        </dgm:presLayoutVars>
      </dgm:prSet>
      <dgm:spPr/>
    </dgm:pt>
    <dgm:pt modelId="{64B374F4-E531-44F7-B3EC-24859E66437B}" type="pres">
      <dgm:prSet presAssocID="{66FB4171-9F31-43E0-B6C8-EA5FAE366777}" presName="dummyMaxCanvas" presStyleCnt="0">
        <dgm:presLayoutVars/>
      </dgm:prSet>
      <dgm:spPr/>
    </dgm:pt>
    <dgm:pt modelId="{0F023CEE-D090-498E-980D-2B20D5E9DC77}" type="pres">
      <dgm:prSet presAssocID="{66FB4171-9F31-43E0-B6C8-EA5FAE366777}" presName="FourNodes_1" presStyleLbl="node1" presStyleIdx="0" presStyleCnt="4">
        <dgm:presLayoutVars>
          <dgm:bulletEnabled val="1"/>
        </dgm:presLayoutVars>
      </dgm:prSet>
      <dgm:spPr/>
    </dgm:pt>
    <dgm:pt modelId="{00DCD48A-0B70-40B6-88FB-A9D86B9BF16E}" type="pres">
      <dgm:prSet presAssocID="{66FB4171-9F31-43E0-B6C8-EA5FAE366777}" presName="FourNodes_2" presStyleLbl="node1" presStyleIdx="1" presStyleCnt="4">
        <dgm:presLayoutVars>
          <dgm:bulletEnabled val="1"/>
        </dgm:presLayoutVars>
      </dgm:prSet>
      <dgm:spPr/>
    </dgm:pt>
    <dgm:pt modelId="{7528C83E-9372-4FA4-8EE1-2D1C3C124D76}" type="pres">
      <dgm:prSet presAssocID="{66FB4171-9F31-43E0-B6C8-EA5FAE366777}" presName="FourNodes_3" presStyleLbl="node1" presStyleIdx="2" presStyleCnt="4">
        <dgm:presLayoutVars>
          <dgm:bulletEnabled val="1"/>
        </dgm:presLayoutVars>
      </dgm:prSet>
      <dgm:spPr/>
    </dgm:pt>
    <dgm:pt modelId="{E8CFBDAE-B7BF-4477-A44D-84A3AEC97F26}" type="pres">
      <dgm:prSet presAssocID="{66FB4171-9F31-43E0-B6C8-EA5FAE366777}" presName="FourNodes_4" presStyleLbl="node1" presStyleIdx="3" presStyleCnt="4">
        <dgm:presLayoutVars>
          <dgm:bulletEnabled val="1"/>
        </dgm:presLayoutVars>
      </dgm:prSet>
      <dgm:spPr/>
    </dgm:pt>
    <dgm:pt modelId="{913D747A-90C8-42F4-AD86-43B99F8E2825}" type="pres">
      <dgm:prSet presAssocID="{66FB4171-9F31-43E0-B6C8-EA5FAE366777}" presName="FourConn_1-2" presStyleLbl="fgAccFollowNode1" presStyleIdx="0" presStyleCnt="3">
        <dgm:presLayoutVars>
          <dgm:bulletEnabled val="1"/>
        </dgm:presLayoutVars>
      </dgm:prSet>
      <dgm:spPr/>
    </dgm:pt>
    <dgm:pt modelId="{55F19C9F-54A5-4723-9602-0CE991AA696B}" type="pres">
      <dgm:prSet presAssocID="{66FB4171-9F31-43E0-B6C8-EA5FAE366777}" presName="FourConn_2-3" presStyleLbl="fgAccFollowNode1" presStyleIdx="1" presStyleCnt="3">
        <dgm:presLayoutVars>
          <dgm:bulletEnabled val="1"/>
        </dgm:presLayoutVars>
      </dgm:prSet>
      <dgm:spPr/>
    </dgm:pt>
    <dgm:pt modelId="{CEEA975D-BDC9-4369-95F5-D6C990EE2EA1}" type="pres">
      <dgm:prSet presAssocID="{66FB4171-9F31-43E0-B6C8-EA5FAE366777}" presName="FourConn_3-4" presStyleLbl="fgAccFollowNode1" presStyleIdx="2" presStyleCnt="3">
        <dgm:presLayoutVars>
          <dgm:bulletEnabled val="1"/>
        </dgm:presLayoutVars>
      </dgm:prSet>
      <dgm:spPr/>
    </dgm:pt>
    <dgm:pt modelId="{6D7D40F9-0AEF-460D-A4C3-09118E1348BD}" type="pres">
      <dgm:prSet presAssocID="{66FB4171-9F31-43E0-B6C8-EA5FAE366777}" presName="FourNodes_1_text" presStyleLbl="node1" presStyleIdx="3" presStyleCnt="4">
        <dgm:presLayoutVars>
          <dgm:bulletEnabled val="1"/>
        </dgm:presLayoutVars>
      </dgm:prSet>
      <dgm:spPr/>
    </dgm:pt>
    <dgm:pt modelId="{0553C185-BAB0-46A3-932A-40C553124469}" type="pres">
      <dgm:prSet presAssocID="{66FB4171-9F31-43E0-B6C8-EA5FAE366777}" presName="FourNodes_2_text" presStyleLbl="node1" presStyleIdx="3" presStyleCnt="4">
        <dgm:presLayoutVars>
          <dgm:bulletEnabled val="1"/>
        </dgm:presLayoutVars>
      </dgm:prSet>
      <dgm:spPr/>
    </dgm:pt>
    <dgm:pt modelId="{71E4446C-EBC4-4BCA-9889-AE7975D4E77F}" type="pres">
      <dgm:prSet presAssocID="{66FB4171-9F31-43E0-B6C8-EA5FAE366777}" presName="FourNodes_3_text" presStyleLbl="node1" presStyleIdx="3" presStyleCnt="4">
        <dgm:presLayoutVars>
          <dgm:bulletEnabled val="1"/>
        </dgm:presLayoutVars>
      </dgm:prSet>
      <dgm:spPr/>
    </dgm:pt>
    <dgm:pt modelId="{642BCD8E-E477-4A1C-AA1F-6301A39B4AE1}" type="pres">
      <dgm:prSet presAssocID="{66FB4171-9F31-43E0-B6C8-EA5FAE366777}" presName="FourNodes_4_text" presStyleLbl="node1" presStyleIdx="3" presStyleCnt="4">
        <dgm:presLayoutVars>
          <dgm:bulletEnabled val="1"/>
        </dgm:presLayoutVars>
      </dgm:prSet>
      <dgm:spPr/>
    </dgm:pt>
  </dgm:ptLst>
  <dgm:cxnLst>
    <dgm:cxn modelId="{CD990E05-BA63-4771-B0DD-13610AFC57F7}" type="presOf" srcId="{E3F55799-A12F-4444-9FF0-6FCF37FEF44F}" destId="{E8CFBDAE-B7BF-4477-A44D-84A3AEC97F26}" srcOrd="0" destOrd="0" presId="urn:microsoft.com/office/officeart/2005/8/layout/vProcess5"/>
    <dgm:cxn modelId="{97250125-78EA-482E-95B5-91D14B89BD54}" srcId="{66FB4171-9F31-43E0-B6C8-EA5FAE366777}" destId="{14C0F245-A130-4A6A-A4B9-B6EB0DAD0C66}" srcOrd="2" destOrd="0" parTransId="{56A8FEE3-A015-4630-9745-B03103C7FE53}" sibTransId="{2647A5CA-E983-438C-B7AC-42245CA0CB60}"/>
    <dgm:cxn modelId="{9EED0426-96B5-4BAB-BAEE-A4210B9355DC}" srcId="{66FB4171-9F31-43E0-B6C8-EA5FAE366777}" destId="{8871C280-F7AB-4384-8DB9-8353058BEEAC}" srcOrd="1" destOrd="0" parTransId="{52EB90FF-A98B-4A12-AFBE-E05C28AE7F90}" sibTransId="{3637FDD2-51F6-4CA6-8C5D-10358E8862A7}"/>
    <dgm:cxn modelId="{F6F2322A-EAEF-47D0-8C32-6044C0FC77FC}" type="presOf" srcId="{14C0F245-A130-4A6A-A4B9-B6EB0DAD0C66}" destId="{7528C83E-9372-4FA4-8EE1-2D1C3C124D76}" srcOrd="0" destOrd="0" presId="urn:microsoft.com/office/officeart/2005/8/layout/vProcess5"/>
    <dgm:cxn modelId="{8874F132-60FC-4D90-A16B-B90F11FA996F}" srcId="{66FB4171-9F31-43E0-B6C8-EA5FAE366777}" destId="{37AC5F74-F967-494C-9DB4-DAE6463E9242}" srcOrd="0" destOrd="0" parTransId="{488D9A68-1D41-495B-A158-13A83A587B46}" sibTransId="{24490EEE-9CE9-47B8-AF49-A984D9DE2258}"/>
    <dgm:cxn modelId="{6224E843-2EDB-46A6-87B5-D191DC168972}" type="presOf" srcId="{14C0F245-A130-4A6A-A4B9-B6EB0DAD0C66}" destId="{71E4446C-EBC4-4BCA-9889-AE7975D4E77F}" srcOrd="1" destOrd="0" presId="urn:microsoft.com/office/officeart/2005/8/layout/vProcess5"/>
    <dgm:cxn modelId="{AEC0126A-24E2-4EB9-BDB4-8745624D842B}" type="presOf" srcId="{37AC5F74-F967-494C-9DB4-DAE6463E9242}" destId="{6D7D40F9-0AEF-460D-A4C3-09118E1348BD}" srcOrd="1" destOrd="0" presId="urn:microsoft.com/office/officeart/2005/8/layout/vProcess5"/>
    <dgm:cxn modelId="{E1538D6A-BC41-410A-875D-47B380E59AC5}" srcId="{66FB4171-9F31-43E0-B6C8-EA5FAE366777}" destId="{E3F55799-A12F-4444-9FF0-6FCF37FEF44F}" srcOrd="3" destOrd="0" parTransId="{987B351A-1167-4A36-A62F-83344FCFFF84}" sibTransId="{345E33CB-367F-4EC7-90A6-D577CE562C58}"/>
    <dgm:cxn modelId="{5DE5EB72-A864-4319-9CC9-9C2A76F508CF}" type="presOf" srcId="{8871C280-F7AB-4384-8DB9-8353058BEEAC}" destId="{00DCD48A-0B70-40B6-88FB-A9D86B9BF16E}" srcOrd="0" destOrd="0" presId="urn:microsoft.com/office/officeart/2005/8/layout/vProcess5"/>
    <dgm:cxn modelId="{CDBCF172-15E8-45E2-9351-3D20513DA434}" type="presOf" srcId="{2647A5CA-E983-438C-B7AC-42245CA0CB60}" destId="{CEEA975D-BDC9-4369-95F5-D6C990EE2EA1}" srcOrd="0" destOrd="0" presId="urn:microsoft.com/office/officeart/2005/8/layout/vProcess5"/>
    <dgm:cxn modelId="{CC580F80-CD09-4C52-BD2B-F82D29AF0383}" type="presOf" srcId="{24490EEE-9CE9-47B8-AF49-A984D9DE2258}" destId="{913D747A-90C8-42F4-AD86-43B99F8E2825}" srcOrd="0" destOrd="0" presId="urn:microsoft.com/office/officeart/2005/8/layout/vProcess5"/>
    <dgm:cxn modelId="{16A7C094-25FD-47D4-9001-F77E151C1E3D}" type="presOf" srcId="{3637FDD2-51F6-4CA6-8C5D-10358E8862A7}" destId="{55F19C9F-54A5-4723-9602-0CE991AA696B}" srcOrd="0" destOrd="0" presId="urn:microsoft.com/office/officeart/2005/8/layout/vProcess5"/>
    <dgm:cxn modelId="{E4BAC2A2-A424-4F54-BEAB-91A8C39C47FD}" type="presOf" srcId="{E3F55799-A12F-4444-9FF0-6FCF37FEF44F}" destId="{642BCD8E-E477-4A1C-AA1F-6301A39B4AE1}" srcOrd="1" destOrd="0" presId="urn:microsoft.com/office/officeart/2005/8/layout/vProcess5"/>
    <dgm:cxn modelId="{604A11A3-C343-4034-98A7-568B3C1BD317}" type="presOf" srcId="{37AC5F74-F967-494C-9DB4-DAE6463E9242}" destId="{0F023CEE-D090-498E-980D-2B20D5E9DC77}" srcOrd="0" destOrd="0" presId="urn:microsoft.com/office/officeart/2005/8/layout/vProcess5"/>
    <dgm:cxn modelId="{644BCFD4-CB90-4755-B54F-0B426A6B3FD8}" type="presOf" srcId="{66FB4171-9F31-43E0-B6C8-EA5FAE366777}" destId="{62F59811-F971-482C-8520-1DE955AF739A}" srcOrd="0" destOrd="0" presId="urn:microsoft.com/office/officeart/2005/8/layout/vProcess5"/>
    <dgm:cxn modelId="{8487C3F1-C033-41F3-BC0E-6C58E8D778AF}" type="presOf" srcId="{8871C280-F7AB-4384-8DB9-8353058BEEAC}" destId="{0553C185-BAB0-46A3-932A-40C553124469}" srcOrd="1" destOrd="0" presId="urn:microsoft.com/office/officeart/2005/8/layout/vProcess5"/>
    <dgm:cxn modelId="{CE138210-5133-4672-B1A2-30E0FDAB6DBF}" type="presParOf" srcId="{62F59811-F971-482C-8520-1DE955AF739A}" destId="{64B374F4-E531-44F7-B3EC-24859E66437B}" srcOrd="0" destOrd="0" presId="urn:microsoft.com/office/officeart/2005/8/layout/vProcess5"/>
    <dgm:cxn modelId="{B69506AF-FE7D-41BC-8965-741C91282A75}" type="presParOf" srcId="{62F59811-F971-482C-8520-1DE955AF739A}" destId="{0F023CEE-D090-498E-980D-2B20D5E9DC77}" srcOrd="1" destOrd="0" presId="urn:microsoft.com/office/officeart/2005/8/layout/vProcess5"/>
    <dgm:cxn modelId="{6FDB8BC3-C5FA-4AAF-9978-EA93D722019E}" type="presParOf" srcId="{62F59811-F971-482C-8520-1DE955AF739A}" destId="{00DCD48A-0B70-40B6-88FB-A9D86B9BF16E}" srcOrd="2" destOrd="0" presId="urn:microsoft.com/office/officeart/2005/8/layout/vProcess5"/>
    <dgm:cxn modelId="{4680AAF5-BCE2-4794-8C23-8EB5216E2419}" type="presParOf" srcId="{62F59811-F971-482C-8520-1DE955AF739A}" destId="{7528C83E-9372-4FA4-8EE1-2D1C3C124D76}" srcOrd="3" destOrd="0" presId="urn:microsoft.com/office/officeart/2005/8/layout/vProcess5"/>
    <dgm:cxn modelId="{F1A47B1E-9DCC-4834-922D-5D89DF30F429}" type="presParOf" srcId="{62F59811-F971-482C-8520-1DE955AF739A}" destId="{E8CFBDAE-B7BF-4477-A44D-84A3AEC97F26}" srcOrd="4" destOrd="0" presId="urn:microsoft.com/office/officeart/2005/8/layout/vProcess5"/>
    <dgm:cxn modelId="{C5D26E4D-EB1F-4465-A502-7F70E395A7F6}" type="presParOf" srcId="{62F59811-F971-482C-8520-1DE955AF739A}" destId="{913D747A-90C8-42F4-AD86-43B99F8E2825}" srcOrd="5" destOrd="0" presId="urn:microsoft.com/office/officeart/2005/8/layout/vProcess5"/>
    <dgm:cxn modelId="{EAADD000-5F8F-46B6-B1E1-E0503894CE83}" type="presParOf" srcId="{62F59811-F971-482C-8520-1DE955AF739A}" destId="{55F19C9F-54A5-4723-9602-0CE991AA696B}" srcOrd="6" destOrd="0" presId="urn:microsoft.com/office/officeart/2005/8/layout/vProcess5"/>
    <dgm:cxn modelId="{9EB16FE2-3834-4FB2-8DFD-398F19855597}" type="presParOf" srcId="{62F59811-F971-482C-8520-1DE955AF739A}" destId="{CEEA975D-BDC9-4369-95F5-D6C990EE2EA1}" srcOrd="7" destOrd="0" presId="urn:microsoft.com/office/officeart/2005/8/layout/vProcess5"/>
    <dgm:cxn modelId="{B1CD3E7D-54E6-4FFA-92DB-D7E4D42D87B5}" type="presParOf" srcId="{62F59811-F971-482C-8520-1DE955AF739A}" destId="{6D7D40F9-0AEF-460D-A4C3-09118E1348BD}" srcOrd="8" destOrd="0" presId="urn:microsoft.com/office/officeart/2005/8/layout/vProcess5"/>
    <dgm:cxn modelId="{AB8669E4-4EAE-47F2-B02B-0DBC8E5DE89D}" type="presParOf" srcId="{62F59811-F971-482C-8520-1DE955AF739A}" destId="{0553C185-BAB0-46A3-932A-40C553124469}" srcOrd="9" destOrd="0" presId="urn:microsoft.com/office/officeart/2005/8/layout/vProcess5"/>
    <dgm:cxn modelId="{AAF9FFC8-C9BA-45BB-B769-19E552AFE3D9}" type="presParOf" srcId="{62F59811-F971-482C-8520-1DE955AF739A}" destId="{71E4446C-EBC4-4BCA-9889-AE7975D4E77F}" srcOrd="10" destOrd="0" presId="urn:microsoft.com/office/officeart/2005/8/layout/vProcess5"/>
    <dgm:cxn modelId="{36801FD4-AAC6-45F4-8CC3-B91566C61598}" type="presParOf" srcId="{62F59811-F971-482C-8520-1DE955AF739A}" destId="{642BCD8E-E477-4A1C-AA1F-6301A39B4AE1}"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23CEE-D090-498E-980D-2B20D5E9DC77}">
      <dsp:nvSpPr>
        <dsp:cNvPr id="0" name=""/>
        <dsp:cNvSpPr/>
      </dsp:nvSpPr>
      <dsp:spPr>
        <a:xfrm>
          <a:off x="0" y="0"/>
          <a:ext cx="8412480" cy="88779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Date Range for IEP review </a:t>
          </a:r>
        </a:p>
        <a:p>
          <a:pPr marL="0" lvl="0" indent="0" algn="l" defTabSz="1066800">
            <a:lnSpc>
              <a:spcPct val="90000"/>
            </a:lnSpc>
            <a:spcBef>
              <a:spcPct val="0"/>
            </a:spcBef>
            <a:spcAft>
              <a:spcPct val="35000"/>
            </a:spcAft>
            <a:buNone/>
          </a:pPr>
          <a:r>
            <a:rPr lang="en-US" sz="2400" kern="1200" dirty="0">
              <a:solidFill>
                <a:schemeClr val="tx1"/>
              </a:solidFill>
              <a:latin typeface="Arial" panose="020B0604020202020204" pitchFamily="34" charset="0"/>
              <a:cs typeface="Arial" panose="020B0604020202020204" pitchFamily="34" charset="0"/>
            </a:rPr>
            <a:t>January 1 – February 27, 2026</a:t>
          </a:r>
          <a:endParaRPr lang="en-US" sz="2400" kern="1200" dirty="0">
            <a:solidFill>
              <a:schemeClr val="tx1"/>
            </a:solidFill>
          </a:endParaRPr>
        </a:p>
      </dsp:txBody>
      <dsp:txXfrm>
        <a:off x="26003" y="26003"/>
        <a:ext cx="7379462" cy="835787"/>
      </dsp:txXfrm>
    </dsp:sp>
    <dsp:sp modelId="{00DCD48A-0B70-40B6-88FB-A9D86B9BF16E}">
      <dsp:nvSpPr>
        <dsp:cNvPr id="0" name=""/>
        <dsp:cNvSpPr/>
      </dsp:nvSpPr>
      <dsp:spPr>
        <a:xfrm>
          <a:off x="704545" y="1049209"/>
          <a:ext cx="8412480" cy="887793"/>
        </a:xfrm>
        <a:prstGeom prst="roundRect">
          <a:avLst>
            <a:gd name="adj" fmla="val 10000"/>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Training Webinar</a:t>
          </a:r>
        </a:p>
        <a:p>
          <a:pPr marL="0" lvl="0" indent="0" algn="l" defTabSz="1066800">
            <a:lnSpc>
              <a:spcPct val="90000"/>
            </a:lnSpc>
            <a:spcBef>
              <a:spcPct val="0"/>
            </a:spcBef>
            <a:spcAft>
              <a:spcPct val="35000"/>
            </a:spcAft>
            <a:buNone/>
          </a:pPr>
          <a:r>
            <a:rPr lang="en-US" sz="2400" kern="1200" dirty="0">
              <a:solidFill>
                <a:schemeClr val="tx1"/>
              </a:solidFill>
              <a:latin typeface="Arial" panose="020B0604020202020204" pitchFamily="34" charset="0"/>
              <a:cs typeface="Arial" panose="020B0604020202020204" pitchFamily="34" charset="0"/>
            </a:rPr>
            <a:t>November 13, 2025</a:t>
          </a:r>
          <a:endParaRPr lang="en-US" sz="2400" kern="1200" dirty="0">
            <a:solidFill>
              <a:schemeClr val="tx1"/>
            </a:solidFill>
          </a:endParaRPr>
        </a:p>
      </dsp:txBody>
      <dsp:txXfrm>
        <a:off x="730548" y="1075212"/>
        <a:ext cx="7078863" cy="835787"/>
      </dsp:txXfrm>
    </dsp:sp>
    <dsp:sp modelId="{7528C83E-9372-4FA4-8EE1-2D1C3C124D76}">
      <dsp:nvSpPr>
        <dsp:cNvPr id="0" name=""/>
        <dsp:cNvSpPr/>
      </dsp:nvSpPr>
      <dsp:spPr>
        <a:xfrm>
          <a:off x="1398574" y="2098419"/>
          <a:ext cx="8412480" cy="887793"/>
        </a:xfrm>
        <a:prstGeom prst="roundRect">
          <a:avLst>
            <a:gd name="adj" fmla="val 10000"/>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Data collection window </a:t>
          </a:r>
          <a:endParaRPr lang="en-US" sz="2400" kern="1200" dirty="0">
            <a:solidFill>
              <a:schemeClr val="tx1"/>
            </a:solidFill>
            <a:latin typeface="Arial" panose="020B0604020202020204" pitchFamily="34" charset="0"/>
            <a:cs typeface="Arial" panose="020B0604020202020204" pitchFamily="34" charset="0"/>
          </a:endParaRPr>
        </a:p>
        <a:p>
          <a:pPr marL="0" lvl="0" indent="0" algn="l" defTabSz="1066800">
            <a:lnSpc>
              <a:spcPct val="90000"/>
            </a:lnSpc>
            <a:spcBef>
              <a:spcPct val="0"/>
            </a:spcBef>
            <a:spcAft>
              <a:spcPct val="35000"/>
            </a:spcAft>
            <a:buNone/>
          </a:pPr>
          <a:r>
            <a:rPr lang="en-US" sz="2400" kern="1200" dirty="0">
              <a:solidFill>
                <a:schemeClr val="tx1"/>
              </a:solidFill>
              <a:latin typeface="Arial" panose="020B0604020202020204" pitchFamily="34" charset="0"/>
              <a:cs typeface="Arial" panose="020B0604020202020204" pitchFamily="34" charset="0"/>
            </a:rPr>
            <a:t>March 2 – May 15, 2026</a:t>
          </a:r>
          <a:endParaRPr lang="en-US" sz="2400" kern="1200" dirty="0">
            <a:solidFill>
              <a:schemeClr val="tx1"/>
            </a:solidFill>
          </a:endParaRPr>
        </a:p>
      </dsp:txBody>
      <dsp:txXfrm>
        <a:off x="1424577" y="2124422"/>
        <a:ext cx="7089378" cy="835787"/>
      </dsp:txXfrm>
    </dsp:sp>
    <dsp:sp modelId="{E8CFBDAE-B7BF-4477-A44D-84A3AEC97F26}">
      <dsp:nvSpPr>
        <dsp:cNvPr id="0" name=""/>
        <dsp:cNvSpPr/>
      </dsp:nvSpPr>
      <dsp:spPr>
        <a:xfrm>
          <a:off x="2103119" y="3147629"/>
          <a:ext cx="8412480" cy="887793"/>
        </a:xfrm>
        <a:prstGeom prst="roundRect">
          <a:avLst>
            <a:gd name="adj" fmla="val 1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Data collection final due date</a:t>
          </a:r>
        </a:p>
        <a:p>
          <a:pPr marL="0" lvl="0" indent="0" algn="l" defTabSz="1066800">
            <a:lnSpc>
              <a:spcPct val="90000"/>
            </a:lnSpc>
            <a:spcBef>
              <a:spcPct val="0"/>
            </a:spcBef>
            <a:spcAft>
              <a:spcPct val="35000"/>
            </a:spcAft>
            <a:buNone/>
          </a:pPr>
          <a:r>
            <a:rPr lang="en-US" sz="2400" kern="1200" dirty="0">
              <a:solidFill>
                <a:schemeClr val="tx1"/>
              </a:solidFill>
              <a:latin typeface="Arial" panose="020B0604020202020204" pitchFamily="34" charset="0"/>
              <a:cs typeface="Arial" panose="020B0604020202020204" pitchFamily="34" charset="0"/>
            </a:rPr>
            <a:t>May 15, 2026</a:t>
          </a:r>
          <a:endParaRPr lang="en-US" sz="2400" b="1" kern="1200" dirty="0">
            <a:solidFill>
              <a:schemeClr val="tx1"/>
            </a:solidFill>
            <a:latin typeface="Arial" panose="020B0604020202020204" pitchFamily="34" charset="0"/>
            <a:cs typeface="Arial" panose="020B0604020202020204" pitchFamily="34" charset="0"/>
          </a:endParaRPr>
        </a:p>
      </dsp:txBody>
      <dsp:txXfrm>
        <a:off x="2129122" y="3173632"/>
        <a:ext cx="7078863" cy="835787"/>
      </dsp:txXfrm>
    </dsp:sp>
    <dsp:sp modelId="{913D747A-90C8-42F4-AD86-43B99F8E2825}">
      <dsp:nvSpPr>
        <dsp:cNvPr id="0" name=""/>
        <dsp:cNvSpPr/>
      </dsp:nvSpPr>
      <dsp:spPr>
        <a:xfrm>
          <a:off x="7835414" y="679968"/>
          <a:ext cx="577065" cy="577065"/>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965254" y="679968"/>
        <a:ext cx="317385" cy="434241"/>
      </dsp:txXfrm>
    </dsp:sp>
    <dsp:sp modelId="{55F19C9F-54A5-4723-9602-0CE991AA696B}">
      <dsp:nvSpPr>
        <dsp:cNvPr id="0" name=""/>
        <dsp:cNvSpPr/>
      </dsp:nvSpPr>
      <dsp:spPr>
        <a:xfrm>
          <a:off x="8539959" y="1729178"/>
          <a:ext cx="577065" cy="577065"/>
        </a:xfrm>
        <a:prstGeom prst="downArrow">
          <a:avLst>
            <a:gd name="adj1" fmla="val 55000"/>
            <a:gd name="adj2" fmla="val 45000"/>
          </a:avLst>
        </a:prstGeom>
        <a:solidFill>
          <a:schemeClr val="accent4">
            <a:tint val="40000"/>
            <a:alpha val="90000"/>
            <a:hueOff val="5756959"/>
            <a:satOff val="-30630"/>
            <a:lumOff val="-1745"/>
            <a:alphaOff val="0"/>
          </a:schemeClr>
        </a:solidFill>
        <a:ln w="12700" cap="flat" cmpd="sng" algn="ctr">
          <a:solidFill>
            <a:schemeClr val="accent4">
              <a:tint val="40000"/>
              <a:alpha val="90000"/>
              <a:hueOff val="5756959"/>
              <a:satOff val="-30630"/>
              <a:lumOff val="-17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8669799" y="1729178"/>
        <a:ext cx="317385" cy="434241"/>
      </dsp:txXfrm>
    </dsp:sp>
    <dsp:sp modelId="{CEEA975D-BDC9-4369-95F5-D6C990EE2EA1}">
      <dsp:nvSpPr>
        <dsp:cNvPr id="0" name=""/>
        <dsp:cNvSpPr/>
      </dsp:nvSpPr>
      <dsp:spPr>
        <a:xfrm>
          <a:off x="9233989" y="2778388"/>
          <a:ext cx="577065" cy="577065"/>
        </a:xfrm>
        <a:prstGeom prst="downArrow">
          <a:avLst>
            <a:gd name="adj1" fmla="val 55000"/>
            <a:gd name="adj2" fmla="val 45000"/>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9363829" y="2778388"/>
        <a:ext cx="317385" cy="43424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775AAE-0936-40B9-ACF9-A981EEF95D23}" type="datetimeFigureOut">
              <a:rPr lang="en-US" smtClean="0"/>
              <a:t>4/13/2026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7B1F30-39B2-4CE2-8EF3-91F3179569A5}" type="slidenum">
              <a:rPr lang="en-US" smtClean="0"/>
              <a:t>‹#›</a:t>
            </a:fld>
            <a:endParaRPr lang="en-US" dirty="0"/>
          </a:p>
        </p:txBody>
      </p:sp>
    </p:spTree>
    <p:extLst>
      <p:ext uri="{BB962C8B-B14F-4D97-AF65-F5344CB8AC3E}">
        <p14:creationId xmlns:p14="http://schemas.microsoft.com/office/powerpoint/2010/main" val="3319242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3EBBEE-3E72-46B6-8C65-24110424456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4628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7B1F30-39B2-4CE2-8EF3-91F3179569A5}" type="slidenum">
              <a:rPr lang="en-US" smtClean="0"/>
              <a:t>3</a:t>
            </a:fld>
            <a:endParaRPr lang="en-US"/>
          </a:p>
        </p:txBody>
      </p:sp>
    </p:spTree>
    <p:extLst>
      <p:ext uri="{BB962C8B-B14F-4D97-AF65-F5344CB8AC3E}">
        <p14:creationId xmlns:p14="http://schemas.microsoft.com/office/powerpoint/2010/main" val="3347488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4000" baseline="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632" y="5900928"/>
            <a:ext cx="4089400" cy="847159"/>
          </a:xfrm>
          <a:prstGeom prst="rect">
            <a:avLst/>
          </a:prstGeom>
        </p:spPr>
      </p:pic>
      <p:cxnSp>
        <p:nvCxnSpPr>
          <p:cNvPr id="8" name="Straight Connector 7"/>
          <p:cNvCxnSpPr/>
          <p:nvPr/>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35815" y="6286422"/>
            <a:ext cx="4394824" cy="461665"/>
          </a:xfrm>
          <a:prstGeom prst="rect">
            <a:avLst/>
          </a:prstGeom>
          <a:noFill/>
        </p:spPr>
        <p:txBody>
          <a:bodyPr wrap="square" rtlCol="0">
            <a:spAutoFit/>
          </a:bodyPr>
          <a:lstStyle/>
          <a:p>
            <a:r>
              <a:rPr lang="en-US" sz="1200" b="1" cap="small" dirty="0">
                <a:solidFill>
                  <a:srgbClr val="000066"/>
                </a:solidFill>
                <a:latin typeface="Arial" panose="020B0604020202020204" pitchFamily="34" charset="0"/>
                <a:cs typeface="Arial" panose="020B0604020202020204" pitchFamily="34" charset="0"/>
              </a:rPr>
              <a:t>T</a:t>
            </a:r>
            <a:r>
              <a:rPr lang="en-US" sz="1200" b="0" cap="small" dirty="0">
                <a:solidFill>
                  <a:srgbClr val="000066"/>
                </a:solidFill>
                <a:latin typeface="Arial" panose="020B0604020202020204" pitchFamily="34" charset="0"/>
                <a:cs typeface="Arial" panose="020B0604020202020204" pitchFamily="34" charset="0"/>
              </a:rPr>
              <a:t>on</a:t>
            </a:r>
            <a:r>
              <a:rPr lang="en-US" sz="1200" b="1" cap="small" dirty="0">
                <a:solidFill>
                  <a:srgbClr val="000066"/>
                </a:solidFill>
                <a:latin typeface="Arial" panose="020B0604020202020204" pitchFamily="34" charset="0"/>
                <a:cs typeface="Arial" panose="020B0604020202020204" pitchFamily="34" charset="0"/>
              </a:rPr>
              <a:t>y T</a:t>
            </a:r>
            <a:r>
              <a:rPr lang="en-US" sz="1200" b="0" cap="small" dirty="0">
                <a:solidFill>
                  <a:srgbClr val="000066"/>
                </a:solidFill>
                <a:latin typeface="Arial" panose="020B0604020202020204" pitchFamily="34" charset="0"/>
                <a:cs typeface="Arial" panose="020B0604020202020204" pitchFamily="34" charset="0"/>
              </a:rPr>
              <a:t>hurmon</a:t>
            </a:r>
            <a:r>
              <a:rPr lang="en-US" sz="1200" b="1" cap="small" dirty="0">
                <a:solidFill>
                  <a:srgbClr val="000066"/>
                </a:solidFill>
                <a:latin typeface="Arial" panose="020B0604020202020204" pitchFamily="34" charset="0"/>
                <a:cs typeface="Arial" panose="020B0604020202020204" pitchFamily="34" charset="0"/>
              </a:rPr>
              <a:t>d</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3853149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4A83848-BE12-44AE-932B-D3E9CBFBB640}"/>
              </a:ext>
            </a:extLst>
          </p:cNvPr>
          <p:cNvGrpSpPr/>
          <p:nvPr/>
        </p:nvGrpSpPr>
        <p:grpSpPr>
          <a:xfrm>
            <a:off x="-3175" y="-104929"/>
            <a:ext cx="12193650" cy="6870701"/>
            <a:chOff x="-3300" y="3571"/>
            <a:chExt cx="24387300" cy="13741401"/>
          </a:xfrm>
        </p:grpSpPr>
        <p:pic>
          <p:nvPicPr>
            <p:cNvPr id="7" name="Picture 6">
              <a:extLst>
                <a:ext uri="{FF2B5EF4-FFF2-40B4-BE49-F238E27FC236}">
                  <a16:creationId xmlns:a16="http://schemas.microsoft.com/office/drawing/2014/main" id="{7B169BA0-763F-44B5-951A-374DFDEBEC1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rot="10800000">
              <a:off x="6349" y="3571"/>
              <a:ext cx="24377651" cy="13712429"/>
            </a:xfrm>
            <a:prstGeom prst="rect">
              <a:avLst/>
            </a:prstGeom>
          </p:spPr>
        </p:pic>
        <p:sp>
          <p:nvSpPr>
            <p:cNvPr id="8" name="Rectangle 7">
              <a:extLst>
                <a:ext uri="{FF2B5EF4-FFF2-40B4-BE49-F238E27FC236}">
                  <a16:creationId xmlns:a16="http://schemas.microsoft.com/office/drawing/2014/main" id="{A7BF6151-58F9-4EB5-AECF-F104A8B1AF9C}"/>
                </a:ext>
              </a:extLst>
            </p:cNvPr>
            <p:cNvSpPr/>
            <p:nvPr userDrawn="1"/>
          </p:nvSpPr>
          <p:spPr>
            <a:xfrm>
              <a:off x="-3300" y="7160021"/>
              <a:ext cx="24380951" cy="6584951"/>
            </a:xfrm>
            <a:prstGeom prst="rect">
              <a:avLst/>
            </a:prstGeom>
            <a:gradFill>
              <a:gsLst>
                <a:gs pos="0">
                  <a:srgbClr val="AFC6E6"/>
                </a:gs>
                <a:gs pos="67000">
                  <a:srgbClr val="C7DDF1"/>
                </a:gs>
                <a:gs pos="86000">
                  <a:srgbClr val="D6E2F2"/>
                </a:gs>
                <a:gs pos="100000">
                  <a:srgbClr val="D6E2F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lvl1pPr>
              <a:defRPr/>
            </a:lvl1pPr>
          </a:lstStyle>
          <a:p>
            <a:r>
              <a:rPr lang="fr-FR">
                <a:solidFill>
                  <a:srgbClr val="5B9BD5">
                    <a:lumMod val="50000"/>
                  </a:srgbClr>
                </a:solidFill>
              </a:rPr>
              <a:t>IEP Implementation Data Collection 2024</a:t>
            </a:r>
            <a:endParaRPr lang="en-US" dirty="0"/>
          </a:p>
        </p:txBody>
      </p:sp>
      <p:pic>
        <p:nvPicPr>
          <p:cNvPr id="5" name="Picture 4">
            <a:extLst>
              <a:ext uri="{FF2B5EF4-FFF2-40B4-BE49-F238E27FC236}">
                <a16:creationId xmlns:a16="http://schemas.microsoft.com/office/drawing/2014/main" id="{3C688FF7-4404-4AC3-AC34-C71A2429E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5" y="-96922"/>
            <a:ext cx="12190476" cy="107937"/>
          </a:xfrm>
          <a:prstGeom prst="rect">
            <a:avLst/>
          </a:prstGeom>
        </p:spPr>
      </p:pic>
      <p:pic>
        <p:nvPicPr>
          <p:cNvPr id="6" name="Picture 5">
            <a:extLst>
              <a:ext uri="{FF2B5EF4-FFF2-40B4-BE49-F238E27FC236}">
                <a16:creationId xmlns:a16="http://schemas.microsoft.com/office/drawing/2014/main" id="{8FF1205A-41E9-4F0B-9B99-B5F20AE537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1525" y="6750064"/>
            <a:ext cx="12190476" cy="107937"/>
          </a:xfrm>
          <a:prstGeom prst="rect">
            <a:avLst/>
          </a:prstGeom>
        </p:spPr>
      </p:pic>
      <p:sp>
        <p:nvSpPr>
          <p:cNvPr id="9" name="Title 1">
            <a:extLst>
              <a:ext uri="{FF2B5EF4-FFF2-40B4-BE49-F238E27FC236}">
                <a16:creationId xmlns:a16="http://schemas.microsoft.com/office/drawing/2014/main" id="{78935956-38C8-46B0-8C75-E71D828C9E3F}"/>
              </a:ext>
            </a:extLst>
          </p:cNvPr>
          <p:cNvSpPr>
            <a:spLocks noGrp="1"/>
          </p:cNvSpPr>
          <p:nvPr>
            <p:ph type="title"/>
          </p:nvPr>
        </p:nvSpPr>
        <p:spPr>
          <a:xfrm>
            <a:off x="914400" y="441326"/>
            <a:ext cx="10515600" cy="1325563"/>
          </a:xfrm>
        </p:spPr>
        <p:txBody>
          <a:bodyPr/>
          <a:lstStyle/>
          <a:p>
            <a:r>
              <a:rPr lang="en-US"/>
              <a:t>Click to edit Master title style</a:t>
            </a:r>
          </a:p>
        </p:txBody>
      </p:sp>
      <p:sp>
        <p:nvSpPr>
          <p:cNvPr id="10" name="Date Placeholder 2">
            <a:extLst>
              <a:ext uri="{FF2B5EF4-FFF2-40B4-BE49-F238E27FC236}">
                <a16:creationId xmlns:a16="http://schemas.microsoft.com/office/drawing/2014/main" id="{296FDAC6-C357-4B74-8123-D0403FE8A688}"/>
              </a:ext>
            </a:extLst>
          </p:cNvPr>
          <p:cNvSpPr txBox="1">
            <a:spLocks/>
          </p:cNvSpPr>
          <p:nvPr/>
        </p:nvSpPr>
        <p:spPr>
          <a:xfrm>
            <a:off x="914400" y="6432551"/>
            <a:ext cx="2743200" cy="365125"/>
          </a:xfrm>
          <a:prstGeom prst="rect">
            <a:avLst/>
          </a:prstGeom>
        </p:spPr>
        <p:txBody>
          <a:bodyPr vert="horz" lIns="45720" tIns="22860" rIns="45720" bIns="22860" rtlCol="0" anchor="ctr"/>
          <a:lstStyle>
            <a:defPPr>
              <a:defRPr lang="en-US"/>
            </a:defPPr>
            <a:lvl1pPr marL="0" algn="l" defTabSz="1828800" rtl="0" eaLnBrk="1" latinLnBrk="0" hangingPunct="1">
              <a:defRPr sz="2400" kern="1200">
                <a:solidFill>
                  <a:schemeClr val="tx1">
                    <a:tint val="75000"/>
                  </a:schemeClr>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endParaRPr lang="en-US" sz="1200" dirty="0"/>
          </a:p>
        </p:txBody>
      </p:sp>
      <p:sp>
        <p:nvSpPr>
          <p:cNvPr id="11" name="Slide Number Placeholder 4">
            <a:extLst>
              <a:ext uri="{FF2B5EF4-FFF2-40B4-BE49-F238E27FC236}">
                <a16:creationId xmlns:a16="http://schemas.microsoft.com/office/drawing/2014/main" id="{7976BF92-9C28-41CC-8AE9-5633A54021EB}"/>
              </a:ext>
            </a:extLst>
          </p:cNvPr>
          <p:cNvSpPr txBox="1">
            <a:spLocks/>
          </p:cNvSpPr>
          <p:nvPr/>
        </p:nvSpPr>
        <p:spPr>
          <a:xfrm>
            <a:off x="8686800" y="6432551"/>
            <a:ext cx="2743200" cy="365125"/>
          </a:xfrm>
          <a:prstGeom prst="rect">
            <a:avLst/>
          </a:prstGeom>
        </p:spPr>
        <p:txBody>
          <a:bodyPr vert="horz" lIns="45720" tIns="22860" rIns="45720" bIns="22860" rtlCol="0" anchor="ctr"/>
          <a:lstStyle>
            <a:defPPr>
              <a:defRPr lang="en-US"/>
            </a:defPPr>
            <a:lvl1pPr marL="0" algn="r" defTabSz="1828800" rtl="0" eaLnBrk="1" latinLnBrk="0" hangingPunct="1">
              <a:defRPr sz="2400" kern="1200">
                <a:solidFill>
                  <a:schemeClr val="tx1">
                    <a:tint val="75000"/>
                  </a:schemeClr>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endParaRPr lang="en-US" sz="1200" dirty="0"/>
          </a:p>
        </p:txBody>
      </p:sp>
      <p:sp>
        <p:nvSpPr>
          <p:cNvPr id="13" name="Slide Number Placeholder 5">
            <a:extLst>
              <a:ext uri="{FF2B5EF4-FFF2-40B4-BE49-F238E27FC236}">
                <a16:creationId xmlns:a16="http://schemas.microsoft.com/office/drawing/2014/main" id="{5377C87E-B564-4FD9-9B4C-1532FC6358FB}"/>
              </a:ext>
            </a:extLst>
          </p:cNvPr>
          <p:cNvSpPr txBox="1">
            <a:spLocks/>
          </p:cNvSpPr>
          <p:nvPr userDrawn="1"/>
        </p:nvSpPr>
        <p:spPr>
          <a:xfrm>
            <a:off x="8798751" y="6356351"/>
            <a:ext cx="2743200" cy="365125"/>
          </a:xfrm>
          <a:prstGeom prst="rect">
            <a:avLst/>
          </a:prstGeom>
        </p:spPr>
        <p:txBody>
          <a:bodyPr/>
          <a:lstStyle>
            <a:defPPr>
              <a:defRPr lang="en-US"/>
            </a:defPPr>
            <a:lvl1pPr marL="0" algn="r" defTabSz="1828800" rtl="0" eaLnBrk="1" latinLnBrk="0" hangingPunct="1">
              <a:defRPr sz="24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fld id="{98C4AAFB-A93B-478D-A5C6-96532A67AD2E}" type="slidenum">
              <a:rPr lang="en-US" sz="1200" smtClean="0">
                <a:solidFill>
                  <a:schemeClr val="tx1">
                    <a:tint val="75000"/>
                  </a:schemeClr>
                </a:solidFill>
              </a:rPr>
              <a:pPr/>
              <a:t>‹#›</a:t>
            </a:fld>
            <a:endParaRPr lang="en-US" sz="1200" dirty="0"/>
          </a:p>
        </p:txBody>
      </p:sp>
    </p:spTree>
    <p:extLst>
      <p:ext uri="{BB962C8B-B14F-4D97-AF65-F5344CB8AC3E}">
        <p14:creationId xmlns:p14="http://schemas.microsoft.com/office/powerpoint/2010/main" val="2644619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8863" y="1617133"/>
            <a:ext cx="11494169" cy="3632199"/>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3212575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41BBA40-D491-440F-A181-17CBDCE45226}" type="slidenum">
              <a:rPr lang="en-US" smtClean="0"/>
              <a:pPr/>
              <a:t>‹#›</a:t>
            </a:fld>
            <a:endParaRPr lang="en-US" dirty="0"/>
          </a:p>
        </p:txBody>
      </p:sp>
    </p:spTree>
    <p:extLst>
      <p:ext uri="{BB962C8B-B14F-4D97-AF65-F5344CB8AC3E}">
        <p14:creationId xmlns:p14="http://schemas.microsoft.com/office/powerpoint/2010/main" val="1626755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wo Content">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3276600" cy="197485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p:txBody>
      </p:sp>
      <p:sp>
        <p:nvSpPr>
          <p:cNvPr id="4" name="Content Placeholder 3"/>
          <p:cNvSpPr>
            <a:spLocks noGrp="1"/>
          </p:cNvSpPr>
          <p:nvPr>
            <p:ph sz="half" idx="2"/>
          </p:nvPr>
        </p:nvSpPr>
        <p:spPr>
          <a:xfrm>
            <a:off x="7962900" y="1825625"/>
            <a:ext cx="3390900" cy="197485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p:txBody>
      </p:sp>
      <p:sp>
        <p:nvSpPr>
          <p:cNvPr id="10" name="Footer Placeholder 9"/>
          <p:cNvSpPr>
            <a:spLocks noGrp="1"/>
          </p:cNvSpPr>
          <p:nvPr>
            <p:ph type="ftr" sz="quarter" idx="11"/>
          </p:nvPr>
        </p:nvSpPr>
        <p:spPr>
          <a:xfrm>
            <a:off x="2819400" y="6356350"/>
            <a:ext cx="4114800" cy="365125"/>
          </a:xfrm>
        </p:spPr>
        <p:txBody>
          <a:bodyPr/>
          <a:lstStyle>
            <a:lvl1pPr>
              <a:defRPr>
                <a:solidFill>
                  <a:schemeClr val="accent1">
                    <a:lumMod val="50000"/>
                  </a:schemeClr>
                </a:solidFill>
                <a:latin typeface="Arial" panose="020B0604020202020204" pitchFamily="34" charset="0"/>
                <a:cs typeface="Arial" panose="020B0604020202020204" pitchFamily="34" charset="0"/>
              </a:defRPr>
            </a:lvl1pPr>
          </a:lstStyle>
          <a:p>
            <a:r>
              <a:rPr lang="fr-FR"/>
              <a:t>IEP Implementation Data Collection 2024</a:t>
            </a:r>
            <a:endParaRPr lang="en-US" dirty="0"/>
          </a:p>
        </p:txBody>
      </p:sp>
      <p:sp>
        <p:nvSpPr>
          <p:cNvPr id="11" name="Slide Number Placeholder 10"/>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41BBA40-D491-440F-A181-17CBDCE45226}" type="slidenum">
              <a:rPr lang="en-US" smtClean="0"/>
              <a:pPr/>
              <a:t>‹#›</a:t>
            </a:fld>
            <a:endParaRPr lang="en-US" dirty="0"/>
          </a:p>
        </p:txBody>
      </p:sp>
      <p:sp>
        <p:nvSpPr>
          <p:cNvPr id="7" name="Content Placeholder 3"/>
          <p:cNvSpPr>
            <a:spLocks noGrp="1"/>
          </p:cNvSpPr>
          <p:nvPr>
            <p:ph sz="half" idx="13"/>
          </p:nvPr>
        </p:nvSpPr>
        <p:spPr>
          <a:xfrm>
            <a:off x="7962900" y="3935412"/>
            <a:ext cx="3390899" cy="197485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p:txBody>
      </p:sp>
      <p:sp>
        <p:nvSpPr>
          <p:cNvPr id="8" name="Content Placeholder 2"/>
          <p:cNvSpPr>
            <a:spLocks noGrp="1"/>
          </p:cNvSpPr>
          <p:nvPr>
            <p:ph sz="half" idx="14"/>
          </p:nvPr>
        </p:nvSpPr>
        <p:spPr>
          <a:xfrm>
            <a:off x="838200" y="3935412"/>
            <a:ext cx="3276600" cy="197485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p:txBody>
      </p:sp>
      <p:sp>
        <p:nvSpPr>
          <p:cNvPr id="9" name="Content Placeholder 3"/>
          <p:cNvSpPr>
            <a:spLocks noGrp="1"/>
          </p:cNvSpPr>
          <p:nvPr>
            <p:ph sz="half" idx="15"/>
          </p:nvPr>
        </p:nvSpPr>
        <p:spPr>
          <a:xfrm>
            <a:off x="4343400" y="1825625"/>
            <a:ext cx="3390900" cy="197485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Content Placeholder 3"/>
          <p:cNvSpPr>
            <a:spLocks noGrp="1"/>
          </p:cNvSpPr>
          <p:nvPr>
            <p:ph sz="half" idx="16"/>
          </p:nvPr>
        </p:nvSpPr>
        <p:spPr>
          <a:xfrm>
            <a:off x="4343400" y="3935412"/>
            <a:ext cx="3390900" cy="197485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507489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90688"/>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2876550" y="6356350"/>
            <a:ext cx="4114800" cy="365125"/>
          </a:xfrm>
        </p:spPr>
        <p:txBody>
          <a:bodyPr/>
          <a:lstStyle>
            <a:lvl1pPr>
              <a:defRPr/>
            </a:lvl1pPr>
          </a:lstStyle>
          <a:p>
            <a:r>
              <a:rPr lang="fr-FR">
                <a:solidFill>
                  <a:srgbClr val="5B9BD5">
                    <a:lumMod val="50000"/>
                  </a:srgbClr>
                </a:solidFill>
              </a:rPr>
              <a:t>IEP Implementation Data Collection 2024</a:t>
            </a:r>
            <a:endParaRPr lang="en-US" dirty="0"/>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41BBA40-D491-440F-A181-17CBDCE45226}" type="slidenum">
              <a:rPr lang="en-US" smtClean="0"/>
              <a:pPr/>
              <a:t>‹#›</a:t>
            </a:fld>
            <a:endParaRPr lang="en-US" dirty="0"/>
          </a:p>
        </p:txBody>
      </p:sp>
    </p:spTree>
    <p:extLst>
      <p:ext uri="{BB962C8B-B14F-4D97-AF65-F5344CB8AC3E}">
        <p14:creationId xmlns:p14="http://schemas.microsoft.com/office/powerpoint/2010/main" val="4125246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441575"/>
            <a:ext cx="10515600" cy="132556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Footer Placeholder 3"/>
          <p:cNvSpPr>
            <a:spLocks noGrp="1"/>
          </p:cNvSpPr>
          <p:nvPr>
            <p:ph type="ftr" sz="quarter" idx="11"/>
          </p:nvPr>
        </p:nvSpPr>
        <p:spPr>
          <a:xfrm>
            <a:off x="4267200" y="6356349"/>
            <a:ext cx="4114800" cy="365125"/>
          </a:xfrm>
        </p:spPr>
        <p:txBody>
          <a:bodyPr/>
          <a:lstStyle>
            <a:lvl1pPr>
              <a:defRPr>
                <a:solidFill>
                  <a:schemeClr val="accent1">
                    <a:lumMod val="50000"/>
                  </a:schemeClr>
                </a:solidFill>
                <a:latin typeface="Arial" panose="020B0604020202020204" pitchFamily="34" charset="0"/>
                <a:cs typeface="Arial" panose="020B0604020202020204" pitchFamily="34" charset="0"/>
              </a:defRPr>
            </a:lvl1pPr>
          </a:lstStyle>
          <a:p>
            <a:r>
              <a:rPr lang="fr-FR">
                <a:solidFill>
                  <a:srgbClr val="5B9BD5">
                    <a:lumMod val="50000"/>
                  </a:srgbClr>
                </a:solidFill>
              </a:rPr>
              <a:t>IEP Implementation Data Collection 2024</a:t>
            </a:r>
            <a:endParaRPr lang="en-US" dirty="0"/>
          </a:p>
        </p:txBody>
      </p:sp>
      <p:sp>
        <p:nvSpPr>
          <p:cNvPr id="5" name="Slide Number Placeholder 4"/>
          <p:cNvSpPr>
            <a:spLocks noGrp="1"/>
          </p:cNvSpPr>
          <p:nvPr>
            <p:ph type="sldNum" sz="quarter" idx="12"/>
          </p:nvPr>
        </p:nvSpPr>
        <p:spPr>
          <a:xfrm>
            <a:off x="9839554" y="6422187"/>
            <a:ext cx="2152650" cy="365125"/>
          </a:xfrm>
        </p:spPr>
        <p:txBody>
          <a:bodyPr/>
          <a:lstStyle>
            <a:lvl1pPr>
              <a:defRPr>
                <a:latin typeface="Arial" panose="020B0604020202020204" pitchFamily="34" charset="0"/>
                <a:cs typeface="Arial" panose="020B0604020202020204" pitchFamily="34" charset="0"/>
              </a:defRPr>
            </a:lvl1pPr>
          </a:lstStyle>
          <a:p>
            <a:fld id="{F41BBA40-D491-440F-A181-17CBDCE45226}" type="slidenum">
              <a:rPr lang="en-US" smtClean="0"/>
              <a:pPr/>
              <a:t>‹#›</a:t>
            </a:fld>
            <a:endParaRPr lang="en-US" dirty="0"/>
          </a:p>
        </p:txBody>
      </p:sp>
    </p:spTree>
    <p:extLst>
      <p:ext uri="{BB962C8B-B14F-4D97-AF65-F5344CB8AC3E}">
        <p14:creationId xmlns:p14="http://schemas.microsoft.com/office/powerpoint/2010/main" val="2250344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lvl1pPr>
              <a:defRPr>
                <a:solidFill>
                  <a:schemeClr val="accent1">
                    <a:lumMod val="50000"/>
                  </a:schemeClr>
                </a:solidFill>
                <a:latin typeface="Arial" panose="020B0604020202020204" pitchFamily="34" charset="0"/>
                <a:cs typeface="Arial" panose="020B0604020202020204" pitchFamily="34" charset="0"/>
              </a:defRPr>
            </a:lvl1pPr>
          </a:lstStyle>
          <a:p>
            <a:r>
              <a:rPr lang="fr-FR">
                <a:solidFill>
                  <a:srgbClr val="5B9BD5">
                    <a:lumMod val="50000"/>
                  </a:srgbClr>
                </a:solidFill>
              </a:rPr>
              <a:t>IEP Implementation Data Collection 2024</a:t>
            </a:r>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41BBA40-D491-440F-A181-17CBDCE45226}" type="slidenum">
              <a:rPr lang="en-US" smtClean="0"/>
              <a:pPr/>
              <a:t>‹#›</a:t>
            </a:fld>
            <a:endParaRPr lang="en-US" dirty="0"/>
          </a:p>
        </p:txBody>
      </p:sp>
    </p:spTree>
    <p:extLst>
      <p:ext uri="{BB962C8B-B14F-4D97-AF65-F5344CB8AC3E}">
        <p14:creationId xmlns:p14="http://schemas.microsoft.com/office/powerpoint/2010/main" val="1885236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normAutofit/>
          </a:bodyPr>
          <a:lstStyle>
            <a:lvl1pPr marL="0" indent="0">
              <a:buNone/>
              <a:defRPr sz="24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lvl1pPr>
              <a:defRPr>
                <a:solidFill>
                  <a:schemeClr val="accent1">
                    <a:lumMod val="50000"/>
                  </a:schemeClr>
                </a:solidFill>
                <a:latin typeface="Arial" panose="020B0604020202020204" pitchFamily="34" charset="0"/>
                <a:cs typeface="Arial" panose="020B0604020202020204" pitchFamily="34" charset="0"/>
              </a:defRPr>
            </a:lvl1pPr>
          </a:lstStyle>
          <a:p>
            <a:r>
              <a:rPr lang="fr-FR">
                <a:solidFill>
                  <a:srgbClr val="5B9BD5">
                    <a:lumMod val="50000"/>
                  </a:srgbClr>
                </a:solidFill>
              </a:rPr>
              <a:t>IEP Implementation Data Collection 2024</a:t>
            </a:r>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41BBA40-D491-440F-A181-17CBDCE45226}" type="slidenum">
              <a:rPr lang="en-US" smtClean="0"/>
              <a:pPr/>
              <a:t>‹#›</a:t>
            </a:fld>
            <a:endParaRPr lang="en-US" dirty="0"/>
          </a:p>
        </p:txBody>
      </p:sp>
    </p:spTree>
    <p:extLst>
      <p:ext uri="{BB962C8B-B14F-4D97-AF65-F5344CB8AC3E}">
        <p14:creationId xmlns:p14="http://schemas.microsoft.com/office/powerpoint/2010/main" val="1740183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p:cNvSpPr>
            <a:spLocks noGrp="1" noChangeArrowheads="1"/>
          </p:cNvSpPr>
          <p:nvPr>
            <p:ph type="ftr" sz="quarter" idx="11"/>
          </p:nvPr>
        </p:nvSpPr>
        <p:spPr>
          <a:ln/>
        </p:spPr>
        <p:txBody>
          <a:bodyPr/>
          <a:lstStyle>
            <a:lvl1pPr>
              <a:defRPr/>
            </a:lvl1pPr>
          </a:lstStyle>
          <a:p>
            <a:r>
              <a:rPr lang="fr-FR">
                <a:solidFill>
                  <a:srgbClr val="5B9BD5">
                    <a:lumMod val="50000"/>
                  </a:srgbClr>
                </a:solidFill>
              </a:rPr>
              <a:t>IEP Implementation Data Collection 2024</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F41BBA40-D491-440F-A181-17CBDCE45226}" type="slidenum">
              <a:rPr lang="en-US" smtClean="0"/>
              <a:pPr/>
              <a:t>‹#›</a:t>
            </a:fld>
            <a:endParaRPr lang="en-US" dirty="0"/>
          </a:p>
        </p:txBody>
      </p:sp>
    </p:spTree>
    <p:extLst>
      <p:ext uri="{BB962C8B-B14F-4D97-AF65-F5344CB8AC3E}">
        <p14:creationId xmlns:p14="http://schemas.microsoft.com/office/powerpoint/2010/main" val="942619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Centered">
    <p:spTree>
      <p:nvGrpSpPr>
        <p:cNvPr id="1" name=""/>
        <p:cNvGrpSpPr/>
        <p:nvPr/>
      </p:nvGrpSpPr>
      <p:grpSpPr>
        <a:xfrm>
          <a:off x="0" y="0"/>
          <a:ext cx="0" cy="0"/>
          <a:chOff x="0" y="0"/>
          <a:chExt cx="0" cy="0"/>
        </a:xfrm>
      </p:grpSpPr>
      <p:sp>
        <p:nvSpPr>
          <p:cNvPr id="2" name="Title 1"/>
          <p:cNvSpPr>
            <a:spLocks noGrp="1"/>
          </p:cNvSpPr>
          <p:nvPr>
            <p:ph type="title"/>
          </p:nvPr>
        </p:nvSpPr>
        <p:spPr>
          <a:xfrm>
            <a:off x="2447925" y="1562100"/>
            <a:ext cx="9134475" cy="1143000"/>
          </a:xfrm>
        </p:spPr>
        <p:txBody>
          <a:bodyPr/>
          <a:lstStyle/>
          <a:p>
            <a:r>
              <a:rPr lang="en-US"/>
              <a:t>Click to edit Master title style</a:t>
            </a:r>
          </a:p>
        </p:txBody>
      </p:sp>
      <p:sp>
        <p:nvSpPr>
          <p:cNvPr id="3" name="Slide Number Placeholder 2"/>
          <p:cNvSpPr>
            <a:spLocks noGrp="1"/>
          </p:cNvSpPr>
          <p:nvPr>
            <p:ph type="sldNum" sz="quarter" idx="10"/>
          </p:nvPr>
        </p:nvSpPr>
        <p:spPr>
          <a:xfrm>
            <a:off x="11154103" y="6351442"/>
            <a:ext cx="428297" cy="447581"/>
          </a:xfrm>
          <a:prstGeom prst="rect">
            <a:avLst/>
          </a:prstGeom>
        </p:spPr>
        <p:txBody>
          <a:bodyPr/>
          <a:lstStyle/>
          <a:p>
            <a:pPr>
              <a:defRPr/>
            </a:pPr>
            <a:fld id="{845CA088-98AF-4DF2-8493-E1610DC2B74C}" type="slidenum">
              <a:rPr lang="en-US" altLang="en-US" smtClean="0"/>
              <a:pPr>
                <a:defRPr/>
              </a:pPr>
              <a:t>‹#›</a:t>
            </a:fld>
            <a:endParaRPr lang="en-US" altLang="en-US" dirty="0"/>
          </a:p>
        </p:txBody>
      </p:sp>
      <p:sp>
        <p:nvSpPr>
          <p:cNvPr id="5" name="Content Placeholder 4"/>
          <p:cNvSpPr>
            <a:spLocks noGrp="1"/>
          </p:cNvSpPr>
          <p:nvPr>
            <p:ph sz="quarter" idx="11"/>
          </p:nvPr>
        </p:nvSpPr>
        <p:spPr>
          <a:xfrm>
            <a:off x="2447925" y="2933700"/>
            <a:ext cx="9134475" cy="1238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58B5AFAD-1E41-497C-950D-0D3D1F7D98B9}"/>
              </a:ext>
            </a:extLst>
          </p:cNvPr>
          <p:cNvSpPr>
            <a:spLocks noGrp="1" noChangeArrowheads="1"/>
          </p:cNvSpPr>
          <p:nvPr>
            <p:ph type="ftr" sz="quarter" idx="12"/>
          </p:nvPr>
        </p:nvSpPr>
        <p:spPr>
          <a:xfrm>
            <a:off x="4038600" y="6356350"/>
            <a:ext cx="4114800" cy="365125"/>
          </a:xfrm>
          <a:ln/>
        </p:spPr>
        <p:txBody>
          <a:bodyPr/>
          <a:lstStyle>
            <a:lvl1pPr>
              <a:defRPr/>
            </a:lvl1pPr>
          </a:lstStyle>
          <a:p>
            <a:r>
              <a:rPr lang="fr-FR">
                <a:solidFill>
                  <a:srgbClr val="5B9BD5">
                    <a:lumMod val="50000"/>
                  </a:srgbClr>
                </a:solidFill>
              </a:rPr>
              <a:t>IEP Implementation Data Collection 2024</a:t>
            </a:r>
            <a:endParaRPr lang="en-US" dirty="0"/>
          </a:p>
        </p:txBody>
      </p:sp>
    </p:spTree>
    <p:extLst>
      <p:ext uri="{BB962C8B-B14F-4D97-AF65-F5344CB8AC3E}">
        <p14:creationId xmlns:p14="http://schemas.microsoft.com/office/powerpoint/2010/main" val="2261377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1">
                    <a:lumMod val="50000"/>
                  </a:schemeClr>
                </a:solidFill>
                <a:latin typeface="Arial" panose="020B0604020202020204" pitchFamily="34" charset="0"/>
                <a:cs typeface="Arial" panose="020B0604020202020204" pitchFamily="34" charset="0"/>
              </a:defRPr>
            </a:lvl1pPr>
          </a:lstStyle>
          <a:p>
            <a:r>
              <a:rPr lang="fr-FR">
                <a:solidFill>
                  <a:srgbClr val="5B9BD5">
                    <a:lumMod val="50000"/>
                  </a:srgbClr>
                </a:solidFill>
              </a:rPr>
              <a:t>IEP Implementation Data Collection 2024</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41BBA40-D491-440F-A181-17CBDCE45226}" type="slidenum">
              <a:rPr lang="en-US" smtClean="0"/>
              <a:pPr/>
              <a:t>‹#›</a:t>
            </a:fld>
            <a:endParaRPr lang="en-US" dirty="0"/>
          </a:p>
        </p:txBody>
      </p:sp>
    </p:spTree>
    <p:extLst>
      <p:ext uri="{BB962C8B-B14F-4D97-AF65-F5344CB8AC3E}">
        <p14:creationId xmlns:p14="http://schemas.microsoft.com/office/powerpoint/2010/main" val="95356562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www3.cde.ca.gov/iepimpsys/"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https://www3.cde.ca.gov/iepimpsys/" TargetMode="External"/><Relationship Id="rId2" Type="http://schemas.openxmlformats.org/officeDocument/2006/relationships/hyperlink" Target="https://www.cde.ca.gov/sp/se/ds/iepimplementation.asp"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hyperlink" Target="mailto:IEPimplementation@cde.ca.gov" TargetMode="Externa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ctrTitle"/>
          </p:nvPr>
        </p:nvSpPr>
        <p:spPr/>
        <p:txBody>
          <a:bodyPr/>
          <a:lstStyle/>
          <a:p>
            <a:r>
              <a:rPr lang="en-US" dirty="0">
                <a:ea typeface="Tahoma" panose="020B0604030504040204" pitchFamily="34" charset="0"/>
              </a:rPr>
              <a:t>IEP Implementation Data Collection</a:t>
            </a:r>
            <a:endParaRPr lang="en-US" altLang="en-US" dirty="0"/>
          </a:p>
        </p:txBody>
      </p:sp>
      <p:sp>
        <p:nvSpPr>
          <p:cNvPr id="2" name="Content Placeholder 1"/>
          <p:cNvSpPr>
            <a:spLocks noGrp="1"/>
          </p:cNvSpPr>
          <p:nvPr>
            <p:ph type="subTitle" idx="1"/>
          </p:nvPr>
        </p:nvSpPr>
        <p:spPr/>
        <p:txBody>
          <a:bodyPr>
            <a:normAutofit lnSpcReduction="10000"/>
          </a:bodyPr>
          <a:lstStyle/>
          <a:p>
            <a:pPr>
              <a:spcBef>
                <a:spcPts val="1800"/>
              </a:spcBef>
            </a:pPr>
            <a:r>
              <a:rPr lang="en-US" sz="2600" dirty="0"/>
              <a:t>Special Education Division </a:t>
            </a:r>
          </a:p>
          <a:p>
            <a:r>
              <a:rPr lang="en-US" sz="2600" dirty="0"/>
              <a:t>California Department of Education</a:t>
            </a:r>
          </a:p>
          <a:p>
            <a:br>
              <a:rPr lang="en-US" dirty="0"/>
            </a:br>
            <a:br>
              <a:rPr lang="en-US" dirty="0"/>
            </a:br>
            <a:endParaRPr lang="en-US" dirty="0"/>
          </a:p>
        </p:txBody>
      </p:sp>
    </p:spTree>
    <p:extLst>
      <p:ext uri="{BB962C8B-B14F-4D97-AF65-F5344CB8AC3E}">
        <p14:creationId xmlns:p14="http://schemas.microsoft.com/office/powerpoint/2010/main" val="500457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A3882-DF59-A6AC-DE45-2E664681F19C}"/>
              </a:ext>
            </a:extLst>
          </p:cNvPr>
          <p:cNvSpPr>
            <a:spLocks noGrp="1"/>
          </p:cNvSpPr>
          <p:nvPr>
            <p:ph type="title"/>
          </p:nvPr>
        </p:nvSpPr>
        <p:spPr/>
        <p:txBody>
          <a:bodyPr/>
          <a:lstStyle/>
          <a:p>
            <a:r>
              <a:rPr lang="en-US" dirty="0"/>
              <a:t>Why must student absences be included in the denominator calculation?</a:t>
            </a:r>
          </a:p>
        </p:txBody>
      </p:sp>
      <p:sp>
        <p:nvSpPr>
          <p:cNvPr id="3" name="Content Placeholder 2">
            <a:extLst>
              <a:ext uri="{FF2B5EF4-FFF2-40B4-BE49-F238E27FC236}">
                <a16:creationId xmlns:a16="http://schemas.microsoft.com/office/drawing/2014/main" id="{40EBD765-DE0C-EAE5-30F9-FBBCAE5FE83D}"/>
              </a:ext>
            </a:extLst>
          </p:cNvPr>
          <p:cNvSpPr>
            <a:spLocks noGrp="1"/>
          </p:cNvSpPr>
          <p:nvPr>
            <p:ph idx="1"/>
          </p:nvPr>
        </p:nvSpPr>
        <p:spPr/>
        <p:txBody>
          <a:bodyPr/>
          <a:lstStyle/>
          <a:p>
            <a:r>
              <a:rPr lang="en-US" dirty="0"/>
              <a:t>Although student absences may have an impact on a particular student's implementation percentage, when evaluating IEP Implementation at a local educational agency-level, the </a:t>
            </a:r>
            <a:r>
              <a:rPr lang="en-US" b="1" dirty="0"/>
              <a:t>CDE is examining the overall percentage of students in the randomly selected sample that are falling into the 90% and below range</a:t>
            </a:r>
            <a:r>
              <a:rPr lang="en-US" dirty="0"/>
              <a:t>. </a:t>
            </a:r>
          </a:p>
          <a:p>
            <a:r>
              <a:rPr lang="en-US" dirty="0"/>
              <a:t>A </a:t>
            </a:r>
            <a:r>
              <a:rPr lang="en-US" b="1" dirty="0"/>
              <a:t>significant percentage </a:t>
            </a:r>
            <a:r>
              <a:rPr lang="en-US" dirty="0"/>
              <a:t>of students falling into the 90% and below range may identify systemic issues that may offer an opportunity for CDE to provide programmatic and technical assistance to LEAs.</a:t>
            </a:r>
          </a:p>
        </p:txBody>
      </p:sp>
      <p:sp>
        <p:nvSpPr>
          <p:cNvPr id="5" name="Slide Number Placeholder 4">
            <a:extLst>
              <a:ext uri="{FF2B5EF4-FFF2-40B4-BE49-F238E27FC236}">
                <a16:creationId xmlns:a16="http://schemas.microsoft.com/office/drawing/2014/main" id="{27749D96-336E-FD76-FAA6-311A4D277A38}"/>
              </a:ext>
            </a:extLst>
          </p:cNvPr>
          <p:cNvSpPr>
            <a:spLocks noGrp="1"/>
          </p:cNvSpPr>
          <p:nvPr>
            <p:ph type="sldNum" sz="quarter" idx="12"/>
          </p:nvPr>
        </p:nvSpPr>
        <p:spPr>
          <a:xfrm>
            <a:off x="9224554" y="6311900"/>
            <a:ext cx="2743200" cy="365125"/>
          </a:xfrm>
        </p:spPr>
        <p:txBody>
          <a:bodyPr/>
          <a:lstStyle/>
          <a:p>
            <a:fld id="{F41BBA40-D491-440F-A181-17CBDCE45226}" type="slidenum">
              <a:rPr lang="en-US" sz="2400" smtClean="0">
                <a:solidFill>
                  <a:schemeClr val="tx1"/>
                </a:solidFill>
              </a:rPr>
              <a:pPr/>
              <a:t>10</a:t>
            </a:fld>
            <a:endParaRPr lang="en-US" sz="2400" dirty="0">
              <a:solidFill>
                <a:schemeClr val="tx1"/>
              </a:solidFill>
            </a:endParaRPr>
          </a:p>
        </p:txBody>
      </p:sp>
    </p:spTree>
    <p:extLst>
      <p:ext uri="{BB962C8B-B14F-4D97-AF65-F5344CB8AC3E}">
        <p14:creationId xmlns:p14="http://schemas.microsoft.com/office/powerpoint/2010/main" val="561775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AEA16-74D1-54A1-2BED-13F52E054658}"/>
              </a:ext>
            </a:extLst>
          </p:cNvPr>
          <p:cNvSpPr>
            <a:spLocks noGrp="1"/>
          </p:cNvSpPr>
          <p:nvPr>
            <p:ph type="title"/>
          </p:nvPr>
        </p:nvSpPr>
        <p:spPr>
          <a:xfrm>
            <a:off x="838200" y="97156"/>
            <a:ext cx="10515600" cy="955675"/>
          </a:xfrm>
        </p:spPr>
        <p:txBody>
          <a:bodyPr/>
          <a:lstStyle/>
          <a:p>
            <a:r>
              <a:rPr lang="en-US" dirty="0">
                <a:ea typeface="Tahoma" panose="020B0604030504040204" pitchFamily="34" charset="0"/>
              </a:rPr>
              <a:t>Procedure/Methodology (4)</a:t>
            </a:r>
            <a:endParaRPr lang="en-US" dirty="0"/>
          </a:p>
        </p:txBody>
      </p:sp>
      <p:sp>
        <p:nvSpPr>
          <p:cNvPr id="3" name="Content Placeholder 2">
            <a:extLst>
              <a:ext uri="{FF2B5EF4-FFF2-40B4-BE49-F238E27FC236}">
                <a16:creationId xmlns:a16="http://schemas.microsoft.com/office/drawing/2014/main" id="{6A02420C-5B3E-284A-CF42-109BE6888258}"/>
              </a:ext>
            </a:extLst>
          </p:cNvPr>
          <p:cNvSpPr>
            <a:spLocks noGrp="1"/>
          </p:cNvSpPr>
          <p:nvPr>
            <p:ph sz="half" idx="1"/>
          </p:nvPr>
        </p:nvSpPr>
        <p:spPr>
          <a:xfrm>
            <a:off x="838198" y="993633"/>
            <a:ext cx="10515600" cy="3077369"/>
          </a:xfrm>
        </p:spPr>
        <p:txBody>
          <a:bodyPr>
            <a:normAutofit fontScale="92500" lnSpcReduction="20000"/>
          </a:bodyPr>
          <a:lstStyle/>
          <a:p>
            <a:pPr marL="0" indent="0">
              <a:buNone/>
            </a:pPr>
            <a:r>
              <a:rPr lang="en-US" sz="2600" b="1" dirty="0">
                <a:ea typeface="Tahoma" panose="020B0604030504040204" pitchFamily="34" charset="0"/>
              </a:rPr>
              <a:t>Example:</a:t>
            </a:r>
            <a:endParaRPr lang="en-US" sz="2600" dirty="0">
              <a:ea typeface="Tahoma" panose="020B0604030504040204" pitchFamily="34" charset="0"/>
            </a:endParaRPr>
          </a:p>
          <a:p>
            <a:r>
              <a:rPr lang="en-US" sz="2600" dirty="0">
                <a:ea typeface="Tahoma" panose="020B0604030504040204" pitchFamily="34" charset="0"/>
              </a:rPr>
              <a:t>Sample LEA ABCUSD</a:t>
            </a:r>
          </a:p>
          <a:p>
            <a:pPr lvl="1"/>
            <a:r>
              <a:rPr lang="en-US" sz="2600" dirty="0">
                <a:ea typeface="Tahoma" panose="020B0604030504040204" pitchFamily="34" charset="0"/>
              </a:rPr>
              <a:t>Large LEA, </a:t>
            </a:r>
            <a:r>
              <a:rPr lang="en-US" sz="2600" b="1" dirty="0">
                <a:ea typeface="Tahoma" panose="020B0604030504040204" pitchFamily="34" charset="0"/>
              </a:rPr>
              <a:t>5000+</a:t>
            </a:r>
            <a:r>
              <a:rPr lang="en-US" sz="2600" dirty="0">
                <a:ea typeface="Tahoma" panose="020B0604030504040204" pitchFamily="34" charset="0"/>
              </a:rPr>
              <a:t> SWDs, n size of sample: </a:t>
            </a:r>
            <a:r>
              <a:rPr lang="en-US" sz="2600" b="1" dirty="0">
                <a:ea typeface="Tahoma" panose="020B0604030504040204" pitchFamily="34" charset="0"/>
              </a:rPr>
              <a:t>500</a:t>
            </a:r>
            <a:r>
              <a:rPr lang="en-US" sz="2600" dirty="0">
                <a:ea typeface="Tahoma" panose="020B0604030504040204" pitchFamily="34" charset="0"/>
              </a:rPr>
              <a:t> IEPs</a:t>
            </a:r>
          </a:p>
          <a:p>
            <a:r>
              <a:rPr lang="en-US" sz="2600" dirty="0">
                <a:ea typeface="Tahoma" panose="020B0604030504040204" pitchFamily="34" charset="0"/>
              </a:rPr>
              <a:t>Calculation for single student IEP:</a:t>
            </a:r>
          </a:p>
          <a:p>
            <a:pPr lvl="1"/>
            <a:r>
              <a:rPr lang="en-US" sz="2600" dirty="0">
                <a:ea typeface="Tahoma" panose="020B0604030504040204" pitchFamily="34" charset="0"/>
              </a:rPr>
              <a:t>Time Period for analysis: January 1, 2026, and February 27, 2026	</a:t>
            </a:r>
          </a:p>
          <a:p>
            <a:pPr lvl="1"/>
            <a:r>
              <a:rPr lang="en-US" sz="2600" dirty="0">
                <a:ea typeface="Tahoma" panose="020B0604030504040204" pitchFamily="34" charset="0"/>
              </a:rPr>
              <a:t>2000 service minutes provided/2160 service minutes prescribed = </a:t>
            </a:r>
            <a:r>
              <a:rPr lang="en-US" sz="2600" b="1" dirty="0">
                <a:ea typeface="Tahoma" panose="020B0604030504040204" pitchFamily="34" charset="0"/>
              </a:rPr>
              <a:t>93% implementation</a:t>
            </a:r>
            <a:r>
              <a:rPr lang="en-US" sz="2600" dirty="0">
                <a:ea typeface="Tahoma" panose="020B0604030504040204" pitchFamily="34" charset="0"/>
              </a:rPr>
              <a:t>.  This student is added to the bucket for </a:t>
            </a:r>
            <a:r>
              <a:rPr lang="en-US" sz="2600" b="1" dirty="0">
                <a:ea typeface="Tahoma" panose="020B0604030504040204" pitchFamily="34" charset="0"/>
              </a:rPr>
              <a:t>category B</a:t>
            </a:r>
          </a:p>
          <a:p>
            <a:pPr lvl="1"/>
            <a:r>
              <a:rPr lang="en-US" sz="2600" dirty="0">
                <a:ea typeface="Tahoma" panose="020B0604030504040204" pitchFamily="34" charset="0"/>
              </a:rPr>
              <a:t>94.9 to 90% of IEP services implemented</a:t>
            </a:r>
          </a:p>
          <a:p>
            <a:r>
              <a:rPr lang="en-US" sz="2600" dirty="0">
                <a:ea typeface="Tahoma" panose="020B0604030504040204" pitchFamily="34" charset="0"/>
              </a:rPr>
              <a:t>Summary Data by ABCUSD for submission:</a:t>
            </a:r>
          </a:p>
          <a:p>
            <a:endParaRPr lang="en-US" dirty="0"/>
          </a:p>
        </p:txBody>
      </p:sp>
      <p:graphicFrame>
        <p:nvGraphicFramePr>
          <p:cNvPr id="7" name="Content Placeholder 6" descr="Implementation data for sample LEA. Column 1 is category: A. 100-95% implemented, B. 94.9-90%, C. &lt;90%. Column 2 is total: 410, 70, 20. Column 3 is percentage: 82%, 14%, 4%.">
            <a:extLst>
              <a:ext uri="{FF2B5EF4-FFF2-40B4-BE49-F238E27FC236}">
                <a16:creationId xmlns:a16="http://schemas.microsoft.com/office/drawing/2014/main" id="{2C7FC5D4-09D0-7F93-206C-C8A0CB08B9B0}"/>
              </a:ext>
            </a:extLst>
          </p:cNvPr>
          <p:cNvGraphicFramePr>
            <a:graphicFrameLocks noGrp="1"/>
          </p:cNvGraphicFramePr>
          <p:nvPr>
            <p:ph sz="half" idx="2"/>
            <p:extLst>
              <p:ext uri="{D42A27DB-BD31-4B8C-83A1-F6EECF244321}">
                <p14:modId xmlns:p14="http://schemas.microsoft.com/office/powerpoint/2010/main" val="3498692294"/>
              </p:ext>
            </p:extLst>
          </p:nvPr>
        </p:nvGraphicFramePr>
        <p:xfrm>
          <a:off x="676273" y="4071002"/>
          <a:ext cx="10839451" cy="2443779"/>
        </p:xfrm>
        <a:graphic>
          <a:graphicData uri="http://schemas.openxmlformats.org/drawingml/2006/table">
            <a:tbl>
              <a:tblPr firstRow="1" bandRow="1">
                <a:tableStyleId>{5C22544A-7EE6-4342-B048-85BDC9FD1C3A}</a:tableStyleId>
              </a:tblPr>
              <a:tblGrid>
                <a:gridCol w="6807027">
                  <a:extLst>
                    <a:ext uri="{9D8B030D-6E8A-4147-A177-3AD203B41FA5}">
                      <a16:colId xmlns:a16="http://schemas.microsoft.com/office/drawing/2014/main" val="3018261648"/>
                    </a:ext>
                  </a:extLst>
                </a:gridCol>
                <a:gridCol w="1726420">
                  <a:extLst>
                    <a:ext uri="{9D8B030D-6E8A-4147-A177-3AD203B41FA5}">
                      <a16:colId xmlns:a16="http://schemas.microsoft.com/office/drawing/2014/main" val="3022548184"/>
                    </a:ext>
                  </a:extLst>
                </a:gridCol>
                <a:gridCol w="2306004">
                  <a:extLst>
                    <a:ext uri="{9D8B030D-6E8A-4147-A177-3AD203B41FA5}">
                      <a16:colId xmlns:a16="http://schemas.microsoft.com/office/drawing/2014/main" val="3218002522"/>
                    </a:ext>
                  </a:extLst>
                </a:gridCol>
              </a:tblGrid>
              <a:tr h="425025">
                <a:tc>
                  <a:txBody>
                    <a:bodyPr/>
                    <a:lstStyle/>
                    <a:p>
                      <a:r>
                        <a:rPr lang="en-US" sz="2400" dirty="0">
                          <a:solidFill>
                            <a:schemeClr val="tx1"/>
                          </a:solidFill>
                          <a:latin typeface="Arial" panose="020B0604020202020204" pitchFamily="34" charset="0"/>
                          <a:ea typeface="Tahoma" panose="020B0604030504040204" pitchFamily="34" charset="0"/>
                          <a:cs typeface="Arial" panose="020B0604020202020204" pitchFamily="34" charset="0"/>
                        </a:rPr>
                        <a:t>Category</a:t>
                      </a:r>
                    </a:p>
                  </a:txBody>
                  <a:tcPr/>
                </a:tc>
                <a:tc>
                  <a:txBody>
                    <a:bodyPr/>
                    <a:lstStyle/>
                    <a:p>
                      <a:r>
                        <a:rPr lang="en-US" sz="2400" dirty="0">
                          <a:solidFill>
                            <a:schemeClr val="tx1"/>
                          </a:solidFill>
                          <a:latin typeface="Arial" panose="020B0604020202020204" pitchFamily="34" charset="0"/>
                          <a:ea typeface="Tahoma" panose="020B0604030504040204" pitchFamily="34" charset="0"/>
                          <a:cs typeface="Arial" panose="020B0604020202020204" pitchFamily="34" charset="0"/>
                        </a:rPr>
                        <a:t>Total</a:t>
                      </a:r>
                    </a:p>
                  </a:txBody>
                  <a:tcPr/>
                </a:tc>
                <a:tc>
                  <a:txBody>
                    <a:bodyPr/>
                    <a:lstStyle/>
                    <a:p>
                      <a:r>
                        <a:rPr lang="en-US" sz="2400" dirty="0">
                          <a:solidFill>
                            <a:schemeClr val="tx1"/>
                          </a:solidFill>
                          <a:latin typeface="Arial" panose="020B0604020202020204" pitchFamily="34" charset="0"/>
                          <a:ea typeface="Tahoma" panose="020B0604030504040204" pitchFamily="34" charset="0"/>
                          <a:cs typeface="Arial" panose="020B0604020202020204" pitchFamily="34" charset="0"/>
                        </a:rPr>
                        <a:t>Percentage</a:t>
                      </a:r>
                    </a:p>
                  </a:txBody>
                  <a:tcPr/>
                </a:tc>
                <a:extLst>
                  <a:ext uri="{0D108BD9-81ED-4DB2-BD59-A6C34878D82A}">
                    <a16:rowId xmlns:a16="http://schemas.microsoft.com/office/drawing/2014/main" val="677414544"/>
                  </a:ext>
                </a:extLst>
              </a:tr>
              <a:tr h="6621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Arial" panose="020B0604020202020204" pitchFamily="34" charset="0"/>
                          <a:ea typeface="Tahoma" panose="020B0604030504040204" pitchFamily="34" charset="0"/>
                          <a:cs typeface="Arial" panose="020B0604020202020204" pitchFamily="34" charset="0"/>
                        </a:rPr>
                        <a:t>A.</a:t>
                      </a:r>
                      <a:r>
                        <a:rPr lang="en-US" sz="2400" dirty="0">
                          <a:solidFill>
                            <a:schemeClr val="tx1"/>
                          </a:solidFill>
                          <a:effectLst/>
                          <a:latin typeface="Arial" panose="020B0604020202020204" pitchFamily="34" charset="0"/>
                          <a:ea typeface="Tahoma" panose="020B0604030504040204" pitchFamily="34" charset="0"/>
                          <a:cs typeface="Arial" panose="020B0604020202020204" pitchFamily="34" charset="0"/>
                        </a:rPr>
                        <a:t> 100 to 95% of IEP services implemented</a:t>
                      </a:r>
                      <a:endParaRPr lang="en-US" sz="2400" dirty="0">
                        <a:solidFill>
                          <a:schemeClr val="tx1"/>
                        </a:solidFill>
                        <a:latin typeface="Arial" panose="020B0604020202020204" pitchFamily="34" charset="0"/>
                        <a:ea typeface="Tahoma" panose="020B0604030504040204" pitchFamily="34" charset="0"/>
                        <a:cs typeface="Arial" panose="020B0604020202020204" pitchFamily="34" charset="0"/>
                      </a:endParaRPr>
                    </a:p>
                  </a:txBody>
                  <a:tcPr/>
                </a:tc>
                <a:tc>
                  <a:txBody>
                    <a:bodyPr/>
                    <a:lstStyle/>
                    <a:p>
                      <a:r>
                        <a:rPr lang="en-US" sz="2400" dirty="0">
                          <a:solidFill>
                            <a:schemeClr val="tx1"/>
                          </a:solidFill>
                          <a:latin typeface="Arial" panose="020B0604020202020204" pitchFamily="34" charset="0"/>
                          <a:ea typeface="Tahoma" panose="020B0604030504040204" pitchFamily="34" charset="0"/>
                          <a:cs typeface="Arial" panose="020B0604020202020204" pitchFamily="34" charset="0"/>
                        </a:rPr>
                        <a:t>410</a:t>
                      </a:r>
                    </a:p>
                  </a:txBody>
                  <a:tcPr/>
                </a:tc>
                <a:tc>
                  <a:txBody>
                    <a:bodyPr/>
                    <a:lstStyle/>
                    <a:p>
                      <a:r>
                        <a:rPr lang="en-US" sz="2400" dirty="0">
                          <a:solidFill>
                            <a:schemeClr val="tx1"/>
                          </a:solidFill>
                          <a:latin typeface="Arial" panose="020B0604020202020204" pitchFamily="34" charset="0"/>
                          <a:ea typeface="Tahoma" panose="020B0604030504040204" pitchFamily="34" charset="0"/>
                          <a:cs typeface="Arial" panose="020B0604020202020204" pitchFamily="34" charset="0"/>
                        </a:rPr>
                        <a:t>82%</a:t>
                      </a:r>
                    </a:p>
                  </a:txBody>
                  <a:tcPr/>
                </a:tc>
                <a:extLst>
                  <a:ext uri="{0D108BD9-81ED-4DB2-BD59-A6C34878D82A}">
                    <a16:rowId xmlns:a16="http://schemas.microsoft.com/office/drawing/2014/main" val="2943739781"/>
                  </a:ext>
                </a:extLst>
              </a:tr>
              <a:tr h="662193">
                <a:tc>
                  <a:txBody>
                    <a:bodyPr/>
                    <a:lstStyle/>
                    <a:p>
                      <a:r>
                        <a:rPr lang="en-US" sz="2400" dirty="0">
                          <a:solidFill>
                            <a:schemeClr val="tx1"/>
                          </a:solidFill>
                          <a:latin typeface="Arial" panose="020B0604020202020204" pitchFamily="34" charset="0"/>
                          <a:ea typeface="Tahoma" panose="020B0604030504040204" pitchFamily="34" charset="0"/>
                          <a:cs typeface="Arial" panose="020B0604020202020204" pitchFamily="34" charset="0"/>
                        </a:rPr>
                        <a:t>B. </a:t>
                      </a:r>
                      <a:r>
                        <a:rPr lang="en-US" sz="2400" dirty="0">
                          <a:solidFill>
                            <a:schemeClr val="tx1"/>
                          </a:solidFill>
                          <a:effectLst/>
                          <a:latin typeface="Arial" panose="020B0604020202020204" pitchFamily="34" charset="0"/>
                          <a:ea typeface="Tahoma" panose="020B0604030504040204" pitchFamily="34" charset="0"/>
                          <a:cs typeface="Arial" panose="020B0604020202020204" pitchFamily="34" charset="0"/>
                        </a:rPr>
                        <a:t>94.9 to 90% of IEP services implemented</a:t>
                      </a:r>
                      <a:endParaRPr lang="en-US" sz="2400" dirty="0">
                        <a:solidFill>
                          <a:schemeClr val="tx1"/>
                        </a:solidFill>
                        <a:latin typeface="Arial" panose="020B0604020202020204" pitchFamily="34" charset="0"/>
                        <a:ea typeface="Tahoma" panose="020B0604030504040204" pitchFamily="34" charset="0"/>
                        <a:cs typeface="Arial" panose="020B0604020202020204" pitchFamily="34" charset="0"/>
                      </a:endParaRPr>
                    </a:p>
                  </a:txBody>
                  <a:tcPr/>
                </a:tc>
                <a:tc>
                  <a:txBody>
                    <a:bodyPr/>
                    <a:lstStyle/>
                    <a:p>
                      <a:r>
                        <a:rPr lang="en-US" sz="2400" dirty="0">
                          <a:solidFill>
                            <a:schemeClr val="tx1"/>
                          </a:solidFill>
                          <a:latin typeface="Arial" panose="020B0604020202020204" pitchFamily="34" charset="0"/>
                          <a:ea typeface="Tahoma" panose="020B0604030504040204" pitchFamily="34" charset="0"/>
                          <a:cs typeface="Arial" panose="020B0604020202020204" pitchFamily="34" charset="0"/>
                        </a:rPr>
                        <a:t>70</a:t>
                      </a:r>
                    </a:p>
                  </a:txBody>
                  <a:tcPr/>
                </a:tc>
                <a:tc>
                  <a:txBody>
                    <a:bodyPr/>
                    <a:lstStyle/>
                    <a:p>
                      <a:r>
                        <a:rPr lang="en-US" sz="2400" dirty="0">
                          <a:solidFill>
                            <a:schemeClr val="tx1"/>
                          </a:solidFill>
                          <a:latin typeface="Arial" panose="020B0604020202020204" pitchFamily="34" charset="0"/>
                          <a:ea typeface="Tahoma" panose="020B0604030504040204" pitchFamily="34" charset="0"/>
                          <a:cs typeface="Arial" panose="020B0604020202020204" pitchFamily="34" charset="0"/>
                        </a:rPr>
                        <a:t>14%</a:t>
                      </a:r>
                    </a:p>
                  </a:txBody>
                  <a:tcPr/>
                </a:tc>
                <a:extLst>
                  <a:ext uri="{0D108BD9-81ED-4DB2-BD59-A6C34878D82A}">
                    <a16:rowId xmlns:a16="http://schemas.microsoft.com/office/drawing/2014/main" val="2980872935"/>
                  </a:ext>
                </a:extLst>
              </a:tr>
              <a:tr h="662193">
                <a:tc>
                  <a:txBody>
                    <a:bodyPr/>
                    <a:lstStyle/>
                    <a:p>
                      <a:r>
                        <a:rPr lang="en-US" sz="2400" dirty="0">
                          <a:solidFill>
                            <a:schemeClr val="tx1"/>
                          </a:solidFill>
                          <a:latin typeface="Arial" panose="020B0604020202020204" pitchFamily="34" charset="0"/>
                          <a:ea typeface="Tahoma" panose="020B0604030504040204" pitchFamily="34" charset="0"/>
                          <a:cs typeface="Arial" panose="020B0604020202020204" pitchFamily="34" charset="0"/>
                        </a:rPr>
                        <a:t>C. </a:t>
                      </a:r>
                      <a:r>
                        <a:rPr lang="en-US" sz="2400" dirty="0">
                          <a:solidFill>
                            <a:schemeClr val="tx1"/>
                          </a:solidFill>
                          <a:effectLst/>
                          <a:latin typeface="Arial" panose="020B0604020202020204" pitchFamily="34" charset="0"/>
                          <a:ea typeface="Tahoma" panose="020B0604030504040204" pitchFamily="34" charset="0"/>
                          <a:cs typeface="Arial" panose="020B0604020202020204" pitchFamily="34" charset="0"/>
                        </a:rPr>
                        <a:t>Less than 90% of IEP services implemented</a:t>
                      </a:r>
                      <a:endParaRPr lang="en-US" sz="2400" dirty="0">
                        <a:solidFill>
                          <a:schemeClr val="tx1"/>
                        </a:solidFill>
                        <a:latin typeface="Arial" panose="020B0604020202020204" pitchFamily="34" charset="0"/>
                        <a:ea typeface="Tahoma" panose="020B0604030504040204" pitchFamily="34" charset="0"/>
                        <a:cs typeface="Arial" panose="020B0604020202020204" pitchFamily="34" charset="0"/>
                      </a:endParaRPr>
                    </a:p>
                  </a:txBody>
                  <a:tcPr/>
                </a:tc>
                <a:tc>
                  <a:txBody>
                    <a:bodyPr/>
                    <a:lstStyle/>
                    <a:p>
                      <a:r>
                        <a:rPr lang="en-US" sz="2400" dirty="0">
                          <a:solidFill>
                            <a:schemeClr val="tx1"/>
                          </a:solidFill>
                          <a:latin typeface="Arial" panose="020B0604020202020204" pitchFamily="34" charset="0"/>
                          <a:ea typeface="Tahoma" panose="020B0604030504040204" pitchFamily="34" charset="0"/>
                          <a:cs typeface="Arial" panose="020B0604020202020204" pitchFamily="34" charset="0"/>
                        </a:rPr>
                        <a:t>20</a:t>
                      </a:r>
                    </a:p>
                  </a:txBody>
                  <a:tcPr/>
                </a:tc>
                <a:tc>
                  <a:txBody>
                    <a:bodyPr/>
                    <a:lstStyle/>
                    <a:p>
                      <a:r>
                        <a:rPr lang="en-US" sz="2400" dirty="0">
                          <a:solidFill>
                            <a:schemeClr val="tx1"/>
                          </a:solidFill>
                          <a:latin typeface="Arial" panose="020B0604020202020204" pitchFamily="34" charset="0"/>
                          <a:ea typeface="Tahoma" panose="020B0604030504040204" pitchFamily="34" charset="0"/>
                          <a:cs typeface="Arial" panose="020B0604020202020204" pitchFamily="34" charset="0"/>
                        </a:rPr>
                        <a:t>4%</a:t>
                      </a:r>
                    </a:p>
                  </a:txBody>
                  <a:tcPr/>
                </a:tc>
                <a:extLst>
                  <a:ext uri="{0D108BD9-81ED-4DB2-BD59-A6C34878D82A}">
                    <a16:rowId xmlns:a16="http://schemas.microsoft.com/office/drawing/2014/main" val="3426169868"/>
                  </a:ext>
                </a:extLst>
              </a:tr>
            </a:tbl>
          </a:graphicData>
        </a:graphic>
      </p:graphicFrame>
      <p:sp>
        <p:nvSpPr>
          <p:cNvPr id="5" name="Slide Number Placeholder 4">
            <a:extLst>
              <a:ext uri="{FF2B5EF4-FFF2-40B4-BE49-F238E27FC236}">
                <a16:creationId xmlns:a16="http://schemas.microsoft.com/office/drawing/2014/main" id="{3585F4B5-DCA5-63F7-1148-6E8749BA3D3C}"/>
              </a:ext>
            </a:extLst>
          </p:cNvPr>
          <p:cNvSpPr>
            <a:spLocks noGrp="1"/>
          </p:cNvSpPr>
          <p:nvPr>
            <p:ph type="sldNum" sz="quarter" idx="12"/>
          </p:nvPr>
        </p:nvSpPr>
        <p:spPr>
          <a:xfrm>
            <a:off x="9397999" y="6395719"/>
            <a:ext cx="2743200" cy="365125"/>
          </a:xfrm>
        </p:spPr>
        <p:txBody>
          <a:bodyPr/>
          <a:lstStyle/>
          <a:p>
            <a:fld id="{F41BBA40-D491-440F-A181-17CBDCE45226}" type="slidenum">
              <a:rPr lang="en-US" sz="2400" smtClean="0">
                <a:solidFill>
                  <a:schemeClr val="tx1"/>
                </a:solidFill>
              </a:rPr>
              <a:pPr/>
              <a:t>11</a:t>
            </a:fld>
            <a:endParaRPr lang="en-US" sz="2400" dirty="0">
              <a:solidFill>
                <a:schemeClr val="tx1"/>
              </a:solidFill>
            </a:endParaRPr>
          </a:p>
        </p:txBody>
      </p:sp>
    </p:spTree>
    <p:extLst>
      <p:ext uri="{BB962C8B-B14F-4D97-AF65-F5344CB8AC3E}">
        <p14:creationId xmlns:p14="http://schemas.microsoft.com/office/powerpoint/2010/main" val="4060336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DEDD-EAA4-BE0D-04EE-5B9DD272808E}"/>
              </a:ext>
            </a:extLst>
          </p:cNvPr>
          <p:cNvSpPr>
            <a:spLocks noGrp="1"/>
          </p:cNvSpPr>
          <p:nvPr>
            <p:ph type="title"/>
          </p:nvPr>
        </p:nvSpPr>
        <p:spPr>
          <a:xfrm>
            <a:off x="838200" y="207963"/>
            <a:ext cx="10515600" cy="1325563"/>
          </a:xfrm>
        </p:spPr>
        <p:txBody>
          <a:bodyPr/>
          <a:lstStyle/>
          <a:p>
            <a:r>
              <a:rPr lang="en-US" dirty="0"/>
              <a:t>Things to consider when evaluating IEP Implementation…</a:t>
            </a:r>
          </a:p>
        </p:txBody>
      </p:sp>
      <p:sp>
        <p:nvSpPr>
          <p:cNvPr id="3" name="Content Placeholder 2">
            <a:extLst>
              <a:ext uri="{FF2B5EF4-FFF2-40B4-BE49-F238E27FC236}">
                <a16:creationId xmlns:a16="http://schemas.microsoft.com/office/drawing/2014/main" id="{4B92C94D-C8E4-34E3-1104-94F0E02E90EC}"/>
              </a:ext>
            </a:extLst>
          </p:cNvPr>
          <p:cNvSpPr>
            <a:spLocks noGrp="1"/>
          </p:cNvSpPr>
          <p:nvPr>
            <p:ph idx="1"/>
          </p:nvPr>
        </p:nvSpPr>
        <p:spPr>
          <a:xfrm>
            <a:off x="838200" y="1533526"/>
            <a:ext cx="10515600" cy="4351338"/>
          </a:xfrm>
        </p:spPr>
        <p:txBody>
          <a:bodyPr>
            <a:noAutofit/>
          </a:bodyPr>
          <a:lstStyle/>
          <a:p>
            <a:pPr marL="285750" indent="-285750" fontAlgn="base">
              <a:spcBef>
                <a:spcPts val="0"/>
              </a:spcBef>
            </a:pPr>
            <a:r>
              <a:rPr lang="en-US" b="0" i="0" u="none" strike="noStrike" dirty="0">
                <a:solidFill>
                  <a:srgbClr val="000000"/>
                </a:solidFill>
                <a:effectLst/>
                <a:latin typeface="Arial" panose="020B0604020202020204" pitchFamily="34" charset="0"/>
              </a:rPr>
              <a:t>LEAs should:</a:t>
            </a:r>
          </a:p>
          <a:p>
            <a:pPr marL="742950" lvl="1" indent="-285750" fontAlgn="base">
              <a:spcBef>
                <a:spcPts val="0"/>
              </a:spcBef>
            </a:pPr>
            <a:r>
              <a:rPr lang="en-US" dirty="0">
                <a:solidFill>
                  <a:srgbClr val="000000"/>
                </a:solidFill>
              </a:rPr>
              <a:t>H</a:t>
            </a:r>
            <a:r>
              <a:rPr lang="en-US" b="0" i="0" u="none" strike="noStrike" dirty="0">
                <a:solidFill>
                  <a:srgbClr val="000000"/>
                </a:solidFill>
                <a:effectLst/>
                <a:latin typeface="Arial" panose="020B0604020202020204" pitchFamily="34" charset="0"/>
              </a:rPr>
              <a:t>ave a clear, documented process for tracking the implementation of IEP services throughout the year in preparation for any audits</a:t>
            </a:r>
          </a:p>
          <a:p>
            <a:pPr marL="742950" lvl="1" indent="-285750" fontAlgn="base">
              <a:spcBef>
                <a:spcPts val="0"/>
              </a:spcBef>
            </a:pPr>
            <a:r>
              <a:rPr lang="en-US" dirty="0">
                <a:solidFill>
                  <a:srgbClr val="000000"/>
                </a:solidFill>
              </a:rPr>
              <a:t>H</a:t>
            </a:r>
            <a:r>
              <a:rPr lang="en-US" b="0" i="0" u="none" strike="noStrike" dirty="0">
                <a:solidFill>
                  <a:srgbClr val="000000"/>
                </a:solidFill>
                <a:effectLst/>
                <a:latin typeface="Arial" panose="020B0604020202020204" pitchFamily="34" charset="0"/>
              </a:rPr>
              <a:t>ave a clear understanding of how your special education data system tracks services</a:t>
            </a:r>
          </a:p>
          <a:p>
            <a:pPr marL="742950" lvl="1" indent="-285750" fontAlgn="base">
              <a:spcBef>
                <a:spcPts val="0"/>
              </a:spcBef>
            </a:pPr>
            <a:r>
              <a:rPr lang="en-US" dirty="0">
                <a:solidFill>
                  <a:srgbClr val="000000"/>
                </a:solidFill>
              </a:rPr>
              <a:t>Ensure all service providers are clear on their obligation to provide services consistent with the IEP</a:t>
            </a:r>
            <a:endParaRPr lang="en-US" b="0" i="0" u="none" strike="noStrike" dirty="0">
              <a:solidFill>
                <a:srgbClr val="000000"/>
              </a:solidFill>
              <a:effectLst/>
              <a:latin typeface="Arial" panose="020B0604020202020204" pitchFamily="34" charset="0"/>
            </a:endParaRPr>
          </a:p>
          <a:p>
            <a:pPr marL="285750" indent="-285750" fontAlgn="base">
              <a:spcBef>
                <a:spcPts val="0"/>
              </a:spcBef>
            </a:pPr>
            <a:r>
              <a:rPr lang="en-US" b="0" i="0" u="none" strike="noStrike" dirty="0">
                <a:solidFill>
                  <a:srgbClr val="000000"/>
                </a:solidFill>
                <a:effectLst/>
                <a:latin typeface="Arial" panose="020B0604020202020204" pitchFamily="34" charset="0"/>
              </a:rPr>
              <a:t>When determining IEP implementation rates, sta</a:t>
            </a:r>
            <a:r>
              <a:rPr lang="en-US" dirty="0">
                <a:solidFill>
                  <a:srgbClr val="000000"/>
                </a:solidFill>
              </a:rPr>
              <a:t>ff should consider the following:</a:t>
            </a:r>
            <a:endParaRPr lang="en-US" b="0" i="0" u="none" strike="noStrike" dirty="0">
              <a:solidFill>
                <a:srgbClr val="000000"/>
              </a:solidFill>
              <a:effectLst/>
              <a:latin typeface="Arial" panose="020B0604020202020204" pitchFamily="34" charset="0"/>
            </a:endParaRPr>
          </a:p>
          <a:p>
            <a:pPr marL="742950" lvl="1" indent="-285750" fontAlgn="base">
              <a:spcBef>
                <a:spcPts val="0"/>
              </a:spcBef>
            </a:pPr>
            <a:r>
              <a:rPr lang="en-US" b="0" i="0" u="none" strike="noStrike" dirty="0">
                <a:solidFill>
                  <a:srgbClr val="000000"/>
                </a:solidFill>
                <a:effectLst/>
                <a:latin typeface="Arial" panose="020B0604020202020204" pitchFamily="34" charset="0"/>
              </a:rPr>
              <a:t>Electronic or paper service logs</a:t>
            </a:r>
          </a:p>
          <a:p>
            <a:pPr marL="742950" lvl="1" indent="-285750" fontAlgn="base">
              <a:spcBef>
                <a:spcPts val="0"/>
              </a:spcBef>
            </a:pPr>
            <a:r>
              <a:rPr lang="en-US" b="0" i="0" u="none" strike="noStrike" dirty="0">
                <a:solidFill>
                  <a:srgbClr val="000000"/>
                </a:solidFill>
                <a:effectLst/>
                <a:latin typeface="Arial" panose="020B0604020202020204" pitchFamily="34" charset="0"/>
              </a:rPr>
              <a:t>Transition Services prescribed and received</a:t>
            </a:r>
          </a:p>
          <a:p>
            <a:pPr marL="742950" lvl="1" indent="-285750" fontAlgn="base">
              <a:spcBef>
                <a:spcPts val="0"/>
              </a:spcBef>
            </a:pPr>
            <a:r>
              <a:rPr lang="en-US" b="0" i="0" u="none" strike="noStrike" dirty="0">
                <a:solidFill>
                  <a:srgbClr val="000000"/>
                </a:solidFill>
                <a:effectLst/>
                <a:latin typeface="Arial" panose="020B0604020202020204" pitchFamily="34" charset="0"/>
              </a:rPr>
              <a:t>Push-in or pull-out aide services and who documents those services</a:t>
            </a:r>
          </a:p>
          <a:p>
            <a:pPr marL="742950" lvl="1" indent="-285750" fontAlgn="base">
              <a:spcBef>
                <a:spcPts val="0"/>
              </a:spcBef>
            </a:pPr>
            <a:r>
              <a:rPr lang="en-US" b="0" i="0" u="none" strike="noStrike" dirty="0">
                <a:solidFill>
                  <a:srgbClr val="000000"/>
                </a:solidFill>
                <a:effectLst/>
                <a:latin typeface="Arial" panose="020B0604020202020204" pitchFamily="34" charset="0"/>
              </a:rPr>
              <a:t>Specialized Academic Instruction (SAI)</a:t>
            </a:r>
          </a:p>
          <a:p>
            <a:pPr marL="742950" lvl="1" indent="-285750" fontAlgn="base">
              <a:spcBef>
                <a:spcPts val="0"/>
              </a:spcBef>
            </a:pPr>
            <a:r>
              <a:rPr lang="en-US" dirty="0">
                <a:solidFill>
                  <a:srgbClr val="000000"/>
                </a:solidFill>
              </a:rPr>
              <a:t>Student absences</a:t>
            </a:r>
          </a:p>
          <a:p>
            <a:pPr marL="742950" lvl="1" indent="-285750" fontAlgn="base">
              <a:spcBef>
                <a:spcPts val="0"/>
              </a:spcBef>
            </a:pPr>
            <a:r>
              <a:rPr lang="en-US" b="0" i="0" u="none" strike="noStrike" dirty="0">
                <a:solidFill>
                  <a:srgbClr val="000000"/>
                </a:solidFill>
                <a:effectLst/>
                <a:latin typeface="Arial" panose="020B0604020202020204" pitchFamily="34" charset="0"/>
              </a:rPr>
              <a:t>Service provider/staff absences</a:t>
            </a:r>
          </a:p>
        </p:txBody>
      </p:sp>
      <p:sp>
        <p:nvSpPr>
          <p:cNvPr id="5" name="Slide Number Placeholder 4">
            <a:extLst>
              <a:ext uri="{FF2B5EF4-FFF2-40B4-BE49-F238E27FC236}">
                <a16:creationId xmlns:a16="http://schemas.microsoft.com/office/drawing/2014/main" id="{5164F08A-DA0B-BE67-5D7B-63B90483E933}"/>
              </a:ext>
            </a:extLst>
          </p:cNvPr>
          <p:cNvSpPr>
            <a:spLocks noGrp="1"/>
          </p:cNvSpPr>
          <p:nvPr>
            <p:ph type="sldNum" sz="quarter" idx="12"/>
          </p:nvPr>
        </p:nvSpPr>
        <p:spPr>
          <a:xfrm>
            <a:off x="9250680" y="6284912"/>
            <a:ext cx="2743200" cy="365125"/>
          </a:xfrm>
        </p:spPr>
        <p:txBody>
          <a:bodyPr/>
          <a:lstStyle/>
          <a:p>
            <a:fld id="{F41BBA40-D491-440F-A181-17CBDCE45226}" type="slidenum">
              <a:rPr lang="en-US" sz="2400" smtClean="0">
                <a:solidFill>
                  <a:schemeClr val="tx1"/>
                </a:solidFill>
              </a:rPr>
              <a:pPr/>
              <a:t>12</a:t>
            </a:fld>
            <a:endParaRPr lang="en-US" sz="2400" dirty="0">
              <a:solidFill>
                <a:schemeClr val="tx1"/>
              </a:solidFill>
            </a:endParaRPr>
          </a:p>
        </p:txBody>
      </p:sp>
    </p:spTree>
    <p:extLst>
      <p:ext uri="{BB962C8B-B14F-4D97-AF65-F5344CB8AC3E}">
        <p14:creationId xmlns:p14="http://schemas.microsoft.com/office/powerpoint/2010/main" val="3671944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76304-C9A0-4E63-59BB-835200A225B2}"/>
              </a:ext>
            </a:extLst>
          </p:cNvPr>
          <p:cNvSpPr>
            <a:spLocks noGrp="1"/>
          </p:cNvSpPr>
          <p:nvPr>
            <p:ph type="title"/>
          </p:nvPr>
        </p:nvSpPr>
        <p:spPr/>
        <p:txBody>
          <a:bodyPr/>
          <a:lstStyle/>
          <a:p>
            <a:r>
              <a:rPr lang="en-US" dirty="0"/>
              <a:t>How are Specialized Academic Instruction Minutes Calculated?</a:t>
            </a:r>
          </a:p>
        </p:txBody>
      </p:sp>
      <p:sp>
        <p:nvSpPr>
          <p:cNvPr id="3" name="Content Placeholder 2">
            <a:extLst>
              <a:ext uri="{FF2B5EF4-FFF2-40B4-BE49-F238E27FC236}">
                <a16:creationId xmlns:a16="http://schemas.microsoft.com/office/drawing/2014/main" id="{3958A039-127E-EFA3-495C-87DD39553436}"/>
              </a:ext>
            </a:extLst>
          </p:cNvPr>
          <p:cNvSpPr>
            <a:spLocks noGrp="1"/>
          </p:cNvSpPr>
          <p:nvPr>
            <p:ph idx="1"/>
          </p:nvPr>
        </p:nvSpPr>
        <p:spPr/>
        <p:txBody>
          <a:bodyPr/>
          <a:lstStyle/>
          <a:p>
            <a:r>
              <a:rPr lang="en-US" dirty="0"/>
              <a:t>If a student is in attendance, SAI minutes may be counted as received.</a:t>
            </a:r>
          </a:p>
          <a:p>
            <a:r>
              <a:rPr lang="en-US" dirty="0"/>
              <a:t>This includes days when an appropriately authorized (certificated or licensed) staff member or contracted provider is substituting for the teacher or staff person of record.</a:t>
            </a:r>
          </a:p>
        </p:txBody>
      </p:sp>
      <p:sp>
        <p:nvSpPr>
          <p:cNvPr id="5" name="Slide Number Placeholder 4">
            <a:extLst>
              <a:ext uri="{FF2B5EF4-FFF2-40B4-BE49-F238E27FC236}">
                <a16:creationId xmlns:a16="http://schemas.microsoft.com/office/drawing/2014/main" id="{7E60422B-504B-4039-19F1-CB935FDEB64F}"/>
              </a:ext>
            </a:extLst>
          </p:cNvPr>
          <p:cNvSpPr>
            <a:spLocks noGrp="1"/>
          </p:cNvSpPr>
          <p:nvPr>
            <p:ph type="sldNum" sz="quarter" idx="12"/>
          </p:nvPr>
        </p:nvSpPr>
        <p:spPr>
          <a:xfrm>
            <a:off x="9263743" y="6311900"/>
            <a:ext cx="2743200" cy="365125"/>
          </a:xfrm>
        </p:spPr>
        <p:txBody>
          <a:bodyPr/>
          <a:lstStyle/>
          <a:p>
            <a:fld id="{F41BBA40-D491-440F-A181-17CBDCE45226}" type="slidenum">
              <a:rPr lang="en-US" sz="2400" smtClean="0">
                <a:solidFill>
                  <a:schemeClr val="tx1"/>
                </a:solidFill>
              </a:rPr>
              <a:pPr/>
              <a:t>13</a:t>
            </a:fld>
            <a:endParaRPr lang="en-US" sz="2400" dirty="0">
              <a:solidFill>
                <a:schemeClr val="tx1"/>
              </a:solidFill>
            </a:endParaRPr>
          </a:p>
        </p:txBody>
      </p:sp>
    </p:spTree>
    <p:extLst>
      <p:ext uri="{BB962C8B-B14F-4D97-AF65-F5344CB8AC3E}">
        <p14:creationId xmlns:p14="http://schemas.microsoft.com/office/powerpoint/2010/main" val="2596681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7496A-199F-BBE6-F5D9-AD0773ACD634}"/>
              </a:ext>
            </a:extLst>
          </p:cNvPr>
          <p:cNvSpPr>
            <a:spLocks noGrp="1"/>
          </p:cNvSpPr>
          <p:nvPr>
            <p:ph type="title"/>
          </p:nvPr>
        </p:nvSpPr>
        <p:spPr/>
        <p:txBody>
          <a:bodyPr/>
          <a:lstStyle/>
          <a:p>
            <a:r>
              <a:rPr lang="en-US" dirty="0"/>
              <a:t>Compensatory Services</a:t>
            </a:r>
          </a:p>
        </p:txBody>
      </p:sp>
      <p:sp>
        <p:nvSpPr>
          <p:cNvPr id="3" name="Content Placeholder 2">
            <a:extLst>
              <a:ext uri="{FF2B5EF4-FFF2-40B4-BE49-F238E27FC236}">
                <a16:creationId xmlns:a16="http://schemas.microsoft.com/office/drawing/2014/main" id="{305999F3-F374-911E-787C-75716D382CB7}"/>
              </a:ext>
            </a:extLst>
          </p:cNvPr>
          <p:cNvSpPr>
            <a:spLocks noGrp="1"/>
          </p:cNvSpPr>
          <p:nvPr>
            <p:ph idx="1"/>
          </p:nvPr>
        </p:nvSpPr>
        <p:spPr/>
        <p:txBody>
          <a:bodyPr/>
          <a:lstStyle/>
          <a:p>
            <a:r>
              <a:rPr lang="en-US" dirty="0"/>
              <a:t>Students may, but are not required to receive compensatory services</a:t>
            </a:r>
          </a:p>
          <a:p>
            <a:r>
              <a:rPr lang="en-US" dirty="0"/>
              <a:t>If provided, the compensatory service minutes provided must fall within the prescribed evaluation period (January 1 through February 27, 2026)</a:t>
            </a:r>
          </a:p>
        </p:txBody>
      </p:sp>
      <p:sp>
        <p:nvSpPr>
          <p:cNvPr id="5" name="Slide Number Placeholder 4">
            <a:extLst>
              <a:ext uri="{FF2B5EF4-FFF2-40B4-BE49-F238E27FC236}">
                <a16:creationId xmlns:a16="http://schemas.microsoft.com/office/drawing/2014/main" id="{AAE0A320-51EB-C00D-C627-6E663618E51C}"/>
              </a:ext>
            </a:extLst>
          </p:cNvPr>
          <p:cNvSpPr>
            <a:spLocks noGrp="1"/>
          </p:cNvSpPr>
          <p:nvPr>
            <p:ph type="sldNum" sz="quarter" idx="12"/>
          </p:nvPr>
        </p:nvSpPr>
        <p:spPr>
          <a:xfrm>
            <a:off x="9224555" y="6311900"/>
            <a:ext cx="2743200" cy="365125"/>
          </a:xfrm>
        </p:spPr>
        <p:txBody>
          <a:bodyPr/>
          <a:lstStyle/>
          <a:p>
            <a:fld id="{F41BBA40-D491-440F-A181-17CBDCE45226}" type="slidenum">
              <a:rPr lang="en-US" sz="2400" smtClean="0">
                <a:solidFill>
                  <a:schemeClr val="tx1"/>
                </a:solidFill>
              </a:rPr>
              <a:pPr/>
              <a:t>14</a:t>
            </a:fld>
            <a:endParaRPr lang="en-US" sz="2400" dirty="0">
              <a:solidFill>
                <a:schemeClr val="tx1"/>
              </a:solidFill>
            </a:endParaRPr>
          </a:p>
        </p:txBody>
      </p:sp>
    </p:spTree>
    <p:extLst>
      <p:ext uri="{BB962C8B-B14F-4D97-AF65-F5344CB8AC3E}">
        <p14:creationId xmlns:p14="http://schemas.microsoft.com/office/powerpoint/2010/main" val="2461807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6CFAA-782F-474B-2D16-1EA54FD9F4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4C133A-CD77-BCF1-F4E0-196848674582}"/>
              </a:ext>
            </a:extLst>
          </p:cNvPr>
          <p:cNvSpPr>
            <a:spLocks noGrp="1"/>
          </p:cNvSpPr>
          <p:nvPr>
            <p:ph type="title"/>
          </p:nvPr>
        </p:nvSpPr>
        <p:spPr/>
        <p:txBody>
          <a:bodyPr/>
          <a:lstStyle/>
          <a:p>
            <a:r>
              <a:rPr lang="en-US" dirty="0"/>
              <a:t>IEP Implementation and Annual Determinations</a:t>
            </a:r>
          </a:p>
        </p:txBody>
      </p:sp>
      <p:sp>
        <p:nvSpPr>
          <p:cNvPr id="3" name="Content Placeholder 2">
            <a:extLst>
              <a:ext uri="{FF2B5EF4-FFF2-40B4-BE49-F238E27FC236}">
                <a16:creationId xmlns:a16="http://schemas.microsoft.com/office/drawing/2014/main" id="{A1F92A9C-D7D3-9D20-CE20-E4713B25DC72}"/>
              </a:ext>
            </a:extLst>
          </p:cNvPr>
          <p:cNvSpPr>
            <a:spLocks noGrp="1"/>
          </p:cNvSpPr>
          <p:nvPr>
            <p:ph idx="1"/>
          </p:nvPr>
        </p:nvSpPr>
        <p:spPr/>
        <p:txBody>
          <a:bodyPr/>
          <a:lstStyle/>
          <a:p>
            <a:r>
              <a:rPr lang="en-US" dirty="0"/>
              <a:t>In the Annual Determination Letter for the 2026 monitoring year, which will be issued the first week of February 2026, From the 2024-25 Implementation Data Collection, LEAs that reported more than 50% of their student sample as receiving less than 90% of their prescribed services will be flagged as “Target Not Met”. </a:t>
            </a:r>
          </a:p>
        </p:txBody>
      </p:sp>
      <p:sp>
        <p:nvSpPr>
          <p:cNvPr id="5" name="Slide Number Placeholder 4">
            <a:extLst>
              <a:ext uri="{FF2B5EF4-FFF2-40B4-BE49-F238E27FC236}">
                <a16:creationId xmlns:a16="http://schemas.microsoft.com/office/drawing/2014/main" id="{E9DF632A-8C1A-C420-5ADD-9F230427632F}"/>
              </a:ext>
            </a:extLst>
          </p:cNvPr>
          <p:cNvSpPr>
            <a:spLocks noGrp="1"/>
          </p:cNvSpPr>
          <p:nvPr>
            <p:ph type="sldNum" sz="quarter" idx="12"/>
          </p:nvPr>
        </p:nvSpPr>
        <p:spPr>
          <a:xfrm>
            <a:off x="9224554" y="6311900"/>
            <a:ext cx="2743200" cy="365125"/>
          </a:xfrm>
        </p:spPr>
        <p:txBody>
          <a:bodyPr/>
          <a:lstStyle/>
          <a:p>
            <a:fld id="{F41BBA40-D491-440F-A181-17CBDCE45226}" type="slidenum">
              <a:rPr lang="en-US" sz="2400" smtClean="0">
                <a:solidFill>
                  <a:schemeClr val="tx1"/>
                </a:solidFill>
              </a:rPr>
              <a:pPr/>
              <a:t>15</a:t>
            </a:fld>
            <a:endParaRPr lang="en-US" sz="2400" dirty="0">
              <a:solidFill>
                <a:schemeClr val="tx1"/>
              </a:solidFill>
            </a:endParaRPr>
          </a:p>
        </p:txBody>
      </p:sp>
    </p:spTree>
    <p:extLst>
      <p:ext uri="{BB962C8B-B14F-4D97-AF65-F5344CB8AC3E}">
        <p14:creationId xmlns:p14="http://schemas.microsoft.com/office/powerpoint/2010/main" val="401607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7191D-2DF7-C580-2BE2-C2017AA7043C}"/>
              </a:ext>
            </a:extLst>
          </p:cNvPr>
          <p:cNvSpPr>
            <a:spLocks noGrp="1"/>
          </p:cNvSpPr>
          <p:nvPr>
            <p:ph type="title"/>
          </p:nvPr>
        </p:nvSpPr>
        <p:spPr>
          <a:xfrm>
            <a:off x="838200" y="365125"/>
            <a:ext cx="10515600" cy="917575"/>
          </a:xfrm>
        </p:spPr>
        <p:txBody>
          <a:bodyPr/>
          <a:lstStyle/>
          <a:p>
            <a:r>
              <a:rPr lang="en-US" dirty="0">
                <a:ea typeface="Tahoma" panose="020B0604030504040204" pitchFamily="34" charset="0"/>
              </a:rPr>
              <a:t>Data Collection Website</a:t>
            </a:r>
            <a:endParaRPr lang="en-US" dirty="0"/>
          </a:p>
        </p:txBody>
      </p:sp>
      <p:pic>
        <p:nvPicPr>
          <p:cNvPr id="7" name="Content Placeholder 6" descr="User Logon screen with explanation of IEP Implementation data collection, and request to complete the data collection using student information provided. Access code is entered here.">
            <a:extLst>
              <a:ext uri="{FF2B5EF4-FFF2-40B4-BE49-F238E27FC236}">
                <a16:creationId xmlns:a16="http://schemas.microsoft.com/office/drawing/2014/main" id="{8DED9F3F-E01A-AAE7-56F5-659C252342F9}"/>
              </a:ext>
            </a:extLst>
          </p:cNvPr>
          <p:cNvPicPr>
            <a:picLocks noGrp="1" noChangeAspect="1"/>
          </p:cNvPicPr>
          <p:nvPr>
            <p:ph sz="half" idx="1"/>
          </p:nvPr>
        </p:nvPicPr>
        <p:blipFill>
          <a:blip r:embed="rId2"/>
          <a:stretch>
            <a:fillRect/>
          </a:stretch>
        </p:blipFill>
        <p:spPr>
          <a:xfrm>
            <a:off x="2349500" y="1355055"/>
            <a:ext cx="7493000" cy="4537745"/>
          </a:xfrm>
          <a:prstGeom prst="rect">
            <a:avLst/>
          </a:prstGeom>
        </p:spPr>
      </p:pic>
      <p:sp>
        <p:nvSpPr>
          <p:cNvPr id="4" name="Content Placeholder 3">
            <a:extLst>
              <a:ext uri="{FF2B5EF4-FFF2-40B4-BE49-F238E27FC236}">
                <a16:creationId xmlns:a16="http://schemas.microsoft.com/office/drawing/2014/main" id="{1375346A-8C84-A4EB-56E0-8028A9DE2586}"/>
              </a:ext>
            </a:extLst>
          </p:cNvPr>
          <p:cNvSpPr>
            <a:spLocks noGrp="1"/>
          </p:cNvSpPr>
          <p:nvPr>
            <p:ph sz="half" idx="2"/>
          </p:nvPr>
        </p:nvSpPr>
        <p:spPr>
          <a:xfrm>
            <a:off x="1092200" y="6124574"/>
            <a:ext cx="10007600" cy="828675"/>
          </a:xfrm>
        </p:spPr>
        <p:txBody>
          <a:bodyPr/>
          <a:lstStyle/>
          <a:p>
            <a:pPr marL="0" indent="0">
              <a:buNone/>
            </a:pPr>
            <a:r>
              <a:rPr lang="en-US" dirty="0"/>
              <a:t>IEP Implementation Website: </a:t>
            </a:r>
            <a:r>
              <a:rPr lang="en-US" dirty="0">
                <a:hlinkClick r:id="rId3" tooltip="Link to IEP Implementation Website"/>
              </a:rPr>
              <a:t>https://www3.cde.ca.gov/iepimpsys/</a:t>
            </a:r>
            <a:r>
              <a:rPr lang="en-US" dirty="0"/>
              <a:t>  </a:t>
            </a:r>
          </a:p>
          <a:p>
            <a:pPr marL="0" indent="0">
              <a:buNone/>
            </a:pPr>
            <a:endParaRPr lang="en-US" dirty="0"/>
          </a:p>
        </p:txBody>
      </p:sp>
      <p:sp>
        <p:nvSpPr>
          <p:cNvPr id="5" name="Slide Number Placeholder 4">
            <a:extLst>
              <a:ext uri="{FF2B5EF4-FFF2-40B4-BE49-F238E27FC236}">
                <a16:creationId xmlns:a16="http://schemas.microsoft.com/office/drawing/2014/main" id="{C6A6D1AF-CC7C-38E8-B8D5-00127D4BF5B7}"/>
              </a:ext>
            </a:extLst>
          </p:cNvPr>
          <p:cNvSpPr>
            <a:spLocks noGrp="1"/>
          </p:cNvSpPr>
          <p:nvPr>
            <p:ph type="sldNum" sz="quarter" idx="12"/>
          </p:nvPr>
        </p:nvSpPr>
        <p:spPr/>
        <p:txBody>
          <a:bodyPr/>
          <a:lstStyle/>
          <a:p>
            <a:fld id="{F41BBA40-D491-440F-A181-17CBDCE45226}" type="slidenum">
              <a:rPr lang="en-US" sz="2400" smtClean="0">
                <a:solidFill>
                  <a:schemeClr val="tx1"/>
                </a:solidFill>
              </a:rPr>
              <a:pPr/>
              <a:t>16</a:t>
            </a:fld>
            <a:endParaRPr lang="en-US" sz="2400" dirty="0">
              <a:solidFill>
                <a:schemeClr val="tx1"/>
              </a:solidFill>
            </a:endParaRPr>
          </a:p>
        </p:txBody>
      </p:sp>
    </p:spTree>
    <p:extLst>
      <p:ext uri="{BB962C8B-B14F-4D97-AF65-F5344CB8AC3E}">
        <p14:creationId xmlns:p14="http://schemas.microsoft.com/office/powerpoint/2010/main" val="2458697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18D4B-B1FD-8425-6CE6-9575E0017089}"/>
              </a:ext>
            </a:extLst>
          </p:cNvPr>
          <p:cNvSpPr>
            <a:spLocks noGrp="1"/>
          </p:cNvSpPr>
          <p:nvPr>
            <p:ph type="title"/>
          </p:nvPr>
        </p:nvSpPr>
        <p:spPr>
          <a:xfrm>
            <a:off x="673768" y="681037"/>
            <a:ext cx="10844463" cy="1154917"/>
          </a:xfrm>
        </p:spPr>
        <p:txBody>
          <a:bodyPr>
            <a:normAutofit fontScale="90000"/>
          </a:bodyPr>
          <a:lstStyle/>
          <a:p>
            <a:r>
              <a:rPr lang="en-US" dirty="0"/>
              <a:t>How do I get my access code for the website?</a:t>
            </a:r>
            <a:br>
              <a:rPr lang="en-US" dirty="0"/>
            </a:br>
            <a:endParaRPr lang="en-US" dirty="0"/>
          </a:p>
        </p:txBody>
      </p:sp>
      <p:sp>
        <p:nvSpPr>
          <p:cNvPr id="3" name="Content Placeholder 2">
            <a:extLst>
              <a:ext uri="{FF2B5EF4-FFF2-40B4-BE49-F238E27FC236}">
                <a16:creationId xmlns:a16="http://schemas.microsoft.com/office/drawing/2014/main" id="{66DDF28C-D851-9C76-800C-A7802DEE0DAF}"/>
              </a:ext>
            </a:extLst>
          </p:cNvPr>
          <p:cNvSpPr>
            <a:spLocks noGrp="1"/>
          </p:cNvSpPr>
          <p:nvPr>
            <p:ph idx="1"/>
          </p:nvPr>
        </p:nvSpPr>
        <p:spPr>
          <a:xfrm>
            <a:off x="838200" y="1623745"/>
            <a:ext cx="10515600" cy="4351338"/>
          </a:xfrm>
        </p:spPr>
        <p:txBody>
          <a:bodyPr/>
          <a:lstStyle/>
          <a:p>
            <a:r>
              <a:rPr lang="en-US" sz="2800" dirty="0"/>
              <a:t>SELPA access</a:t>
            </a:r>
          </a:p>
          <a:p>
            <a:pPr lvl="1"/>
            <a:r>
              <a:rPr lang="en-US" dirty="0"/>
              <a:t>On March 2, 2026, CDE will email access codes to SELPA level users.</a:t>
            </a:r>
          </a:p>
          <a:p>
            <a:r>
              <a:rPr lang="en-US" sz="2800" dirty="0"/>
              <a:t>LEA access</a:t>
            </a:r>
          </a:p>
          <a:p>
            <a:pPr lvl="1"/>
            <a:r>
              <a:rPr lang="en-US" dirty="0"/>
              <a:t>Once SELPA level users log into the system, they are expected to download access codes for their LEA-level users (available in the application) and then distribute these access codes to their respective LEA representatives.</a:t>
            </a:r>
          </a:p>
        </p:txBody>
      </p:sp>
      <p:sp>
        <p:nvSpPr>
          <p:cNvPr id="5" name="Slide Number Placeholder 4">
            <a:extLst>
              <a:ext uri="{FF2B5EF4-FFF2-40B4-BE49-F238E27FC236}">
                <a16:creationId xmlns:a16="http://schemas.microsoft.com/office/drawing/2014/main" id="{A7EF7917-FFBE-84DD-321A-5A840BCFF6DE}"/>
              </a:ext>
            </a:extLst>
          </p:cNvPr>
          <p:cNvSpPr>
            <a:spLocks noGrp="1"/>
          </p:cNvSpPr>
          <p:nvPr>
            <p:ph type="sldNum" sz="quarter" idx="12"/>
          </p:nvPr>
        </p:nvSpPr>
        <p:spPr>
          <a:xfrm>
            <a:off x="9237617" y="6304099"/>
            <a:ext cx="2743200" cy="365125"/>
          </a:xfrm>
        </p:spPr>
        <p:txBody>
          <a:bodyPr/>
          <a:lstStyle/>
          <a:p>
            <a:fld id="{F41BBA40-D491-440F-A181-17CBDCE45226}" type="slidenum">
              <a:rPr lang="en-US" sz="2400" smtClean="0">
                <a:solidFill>
                  <a:schemeClr val="tx1"/>
                </a:solidFill>
              </a:rPr>
              <a:pPr/>
              <a:t>17</a:t>
            </a:fld>
            <a:endParaRPr lang="en-US" sz="2400" dirty="0">
              <a:solidFill>
                <a:schemeClr val="tx1"/>
              </a:solidFill>
            </a:endParaRPr>
          </a:p>
        </p:txBody>
      </p:sp>
    </p:spTree>
    <p:extLst>
      <p:ext uri="{BB962C8B-B14F-4D97-AF65-F5344CB8AC3E}">
        <p14:creationId xmlns:p14="http://schemas.microsoft.com/office/powerpoint/2010/main" val="3230537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FE76E-3BD7-8AB7-E09F-ED2E781E3D75}"/>
              </a:ext>
            </a:extLst>
          </p:cNvPr>
          <p:cNvSpPr>
            <a:spLocks noGrp="1"/>
          </p:cNvSpPr>
          <p:nvPr>
            <p:ph type="title"/>
          </p:nvPr>
        </p:nvSpPr>
        <p:spPr/>
        <p:txBody>
          <a:bodyPr/>
          <a:lstStyle/>
          <a:p>
            <a:r>
              <a:rPr lang="en-US" dirty="0"/>
              <a:t>Data Collection Website (SELPA View 1)</a:t>
            </a:r>
          </a:p>
        </p:txBody>
      </p:sp>
      <p:pic>
        <p:nvPicPr>
          <p:cNvPr id="7" name="Content Placeholder 6" descr="A screenshot of the SELPA login page from the IEP Implementation website. The User Action &quot;Download LEA Records&quot; is circled.">
            <a:extLst>
              <a:ext uri="{FF2B5EF4-FFF2-40B4-BE49-F238E27FC236}">
                <a16:creationId xmlns:a16="http://schemas.microsoft.com/office/drawing/2014/main" id="{0E9F4D2E-C721-A8D1-244C-6D27CEA3244A}"/>
              </a:ext>
            </a:extLst>
          </p:cNvPr>
          <p:cNvPicPr>
            <a:picLocks noGrp="1" noChangeAspect="1"/>
          </p:cNvPicPr>
          <p:nvPr>
            <p:ph sz="half" idx="1"/>
          </p:nvPr>
        </p:nvPicPr>
        <p:blipFill>
          <a:blip r:embed="rId2"/>
          <a:stretch>
            <a:fillRect/>
          </a:stretch>
        </p:blipFill>
        <p:spPr>
          <a:xfrm>
            <a:off x="1074538" y="1690688"/>
            <a:ext cx="10042923" cy="4072365"/>
          </a:xfrm>
          <a:prstGeom prst="rect">
            <a:avLst/>
          </a:prstGeom>
        </p:spPr>
      </p:pic>
      <p:sp>
        <p:nvSpPr>
          <p:cNvPr id="5" name="Slide Number Placeholder 4">
            <a:extLst>
              <a:ext uri="{FF2B5EF4-FFF2-40B4-BE49-F238E27FC236}">
                <a16:creationId xmlns:a16="http://schemas.microsoft.com/office/drawing/2014/main" id="{07C66B6B-E5E1-D097-9CEF-D545B2582A23}"/>
              </a:ext>
            </a:extLst>
          </p:cNvPr>
          <p:cNvSpPr>
            <a:spLocks noGrp="1"/>
          </p:cNvSpPr>
          <p:nvPr>
            <p:ph type="sldNum" sz="quarter" idx="12"/>
          </p:nvPr>
        </p:nvSpPr>
        <p:spPr/>
        <p:txBody>
          <a:bodyPr/>
          <a:lstStyle/>
          <a:p>
            <a:fld id="{F41BBA40-D491-440F-A181-17CBDCE45226}" type="slidenum">
              <a:rPr lang="en-US" sz="2400" smtClean="0">
                <a:solidFill>
                  <a:schemeClr val="tx1"/>
                </a:solidFill>
              </a:rPr>
              <a:pPr/>
              <a:t>18</a:t>
            </a:fld>
            <a:endParaRPr lang="en-US" sz="2400" dirty="0">
              <a:solidFill>
                <a:schemeClr val="tx1"/>
              </a:solidFill>
            </a:endParaRPr>
          </a:p>
        </p:txBody>
      </p:sp>
    </p:spTree>
    <p:extLst>
      <p:ext uri="{BB962C8B-B14F-4D97-AF65-F5344CB8AC3E}">
        <p14:creationId xmlns:p14="http://schemas.microsoft.com/office/powerpoint/2010/main" val="194505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D8C5A-C51C-BC25-812A-D0899C8BCBD3}"/>
              </a:ext>
            </a:extLst>
          </p:cNvPr>
          <p:cNvSpPr>
            <a:spLocks noGrp="1"/>
          </p:cNvSpPr>
          <p:nvPr>
            <p:ph type="title"/>
          </p:nvPr>
        </p:nvSpPr>
        <p:spPr>
          <a:xfrm>
            <a:off x="838196" y="308840"/>
            <a:ext cx="10515600" cy="1158917"/>
          </a:xfrm>
        </p:spPr>
        <p:txBody>
          <a:bodyPr/>
          <a:lstStyle/>
          <a:p>
            <a:r>
              <a:rPr lang="en-US" dirty="0"/>
              <a:t>SELPA View of LEA Access Codes</a:t>
            </a:r>
          </a:p>
        </p:txBody>
      </p:sp>
      <p:pic>
        <p:nvPicPr>
          <p:cNvPr id="6" name="Content Placeholder 5" descr="A screenshot of an Excel Workbook containing LEA names and their associated access codes.">
            <a:extLst>
              <a:ext uri="{FF2B5EF4-FFF2-40B4-BE49-F238E27FC236}">
                <a16:creationId xmlns:a16="http://schemas.microsoft.com/office/drawing/2014/main" id="{FAFC374D-4774-129F-B7B0-7D50B55BFB56}"/>
              </a:ext>
            </a:extLst>
          </p:cNvPr>
          <p:cNvPicPr>
            <a:picLocks noGrp="1" noChangeAspect="1"/>
          </p:cNvPicPr>
          <p:nvPr>
            <p:ph idx="1"/>
          </p:nvPr>
        </p:nvPicPr>
        <p:blipFill>
          <a:blip r:embed="rId2"/>
          <a:stretch>
            <a:fillRect/>
          </a:stretch>
        </p:blipFill>
        <p:spPr>
          <a:xfrm>
            <a:off x="1557335" y="1293221"/>
            <a:ext cx="9077325" cy="4074610"/>
          </a:xfrm>
        </p:spPr>
      </p:pic>
      <p:sp>
        <p:nvSpPr>
          <p:cNvPr id="3" name="Content Placeholder 2">
            <a:extLst>
              <a:ext uri="{FF2B5EF4-FFF2-40B4-BE49-F238E27FC236}">
                <a16:creationId xmlns:a16="http://schemas.microsoft.com/office/drawing/2014/main" id="{44488B06-9199-EEBF-1704-BFF5EDB6D371}"/>
              </a:ext>
            </a:extLst>
          </p:cNvPr>
          <p:cNvSpPr txBox="1">
            <a:spLocks/>
          </p:cNvSpPr>
          <p:nvPr/>
        </p:nvSpPr>
        <p:spPr>
          <a:xfrm>
            <a:off x="423786" y="5502564"/>
            <a:ext cx="11344421" cy="23499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800" dirty="0">
                <a:ea typeface="Tahoma" panose="020B0604030504040204" pitchFamily="34" charset="0"/>
              </a:rPr>
              <a:t>It will be the responsibility of each SELPA director to distribute the LEA access codes to the associated and responsible LEA representatives.</a:t>
            </a:r>
          </a:p>
        </p:txBody>
      </p:sp>
      <p:sp>
        <p:nvSpPr>
          <p:cNvPr id="4" name="Slide Number Placeholder 3">
            <a:extLst>
              <a:ext uri="{FF2B5EF4-FFF2-40B4-BE49-F238E27FC236}">
                <a16:creationId xmlns:a16="http://schemas.microsoft.com/office/drawing/2014/main" id="{F27C2E0B-3835-2A83-8C41-730ED05585AE}"/>
              </a:ext>
            </a:extLst>
          </p:cNvPr>
          <p:cNvSpPr>
            <a:spLocks noGrp="1"/>
          </p:cNvSpPr>
          <p:nvPr>
            <p:ph type="sldNum" sz="quarter" idx="12"/>
          </p:nvPr>
        </p:nvSpPr>
        <p:spPr>
          <a:xfrm>
            <a:off x="9263060" y="6312409"/>
            <a:ext cx="2743200" cy="365125"/>
          </a:xfrm>
        </p:spPr>
        <p:txBody>
          <a:bodyPr/>
          <a:lstStyle/>
          <a:p>
            <a:fld id="{F41BBA40-D491-440F-A181-17CBDCE45226}" type="slidenum">
              <a:rPr lang="en-US" sz="2400" smtClean="0">
                <a:solidFill>
                  <a:schemeClr val="tx1"/>
                </a:solidFill>
              </a:rPr>
              <a:pPr/>
              <a:t>19</a:t>
            </a:fld>
            <a:endParaRPr lang="en-US" sz="2400" dirty="0">
              <a:solidFill>
                <a:schemeClr val="tx1"/>
              </a:solidFill>
            </a:endParaRPr>
          </a:p>
        </p:txBody>
      </p:sp>
    </p:spTree>
    <p:extLst>
      <p:ext uri="{BB962C8B-B14F-4D97-AF65-F5344CB8AC3E}">
        <p14:creationId xmlns:p14="http://schemas.microsoft.com/office/powerpoint/2010/main" val="3839819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5A525-4D28-4CE2-9095-44230C49EC22}"/>
              </a:ext>
            </a:extLst>
          </p:cNvPr>
          <p:cNvSpPr>
            <a:spLocks noGrp="1"/>
          </p:cNvSpPr>
          <p:nvPr>
            <p:ph type="title"/>
          </p:nvPr>
        </p:nvSpPr>
        <p:spPr/>
        <p:txBody>
          <a:bodyPr/>
          <a:lstStyle/>
          <a:p>
            <a:r>
              <a:rPr lang="en-US" dirty="0"/>
              <a:t>Agenda/Topics</a:t>
            </a:r>
          </a:p>
        </p:txBody>
      </p:sp>
      <p:sp>
        <p:nvSpPr>
          <p:cNvPr id="3" name="Content Placeholder 2">
            <a:extLst>
              <a:ext uri="{FF2B5EF4-FFF2-40B4-BE49-F238E27FC236}">
                <a16:creationId xmlns:a16="http://schemas.microsoft.com/office/drawing/2014/main" id="{62B8EBAE-7C99-46D3-B74D-51465A9058E1}"/>
              </a:ext>
            </a:extLst>
          </p:cNvPr>
          <p:cNvSpPr>
            <a:spLocks noGrp="1"/>
          </p:cNvSpPr>
          <p:nvPr>
            <p:ph idx="1"/>
          </p:nvPr>
        </p:nvSpPr>
        <p:spPr/>
        <p:txBody>
          <a:bodyPr>
            <a:normAutofit/>
          </a:bodyPr>
          <a:lstStyle/>
          <a:p>
            <a:r>
              <a:rPr lang="en-US" dirty="0">
                <a:ea typeface="Tahoma" panose="020B0604030504040204" pitchFamily="34" charset="0"/>
              </a:rPr>
              <a:t>Description/Requirements</a:t>
            </a:r>
          </a:p>
          <a:p>
            <a:r>
              <a:rPr lang="en-US" dirty="0">
                <a:ea typeface="Tahoma" panose="020B0604030504040204" pitchFamily="34" charset="0"/>
              </a:rPr>
              <a:t>Timeline </a:t>
            </a:r>
          </a:p>
          <a:p>
            <a:r>
              <a:rPr lang="en-US" dirty="0">
                <a:ea typeface="Tahoma" panose="020B0604030504040204" pitchFamily="34" charset="0"/>
              </a:rPr>
              <a:t>Procedure/Methodology</a:t>
            </a:r>
          </a:p>
          <a:p>
            <a:r>
              <a:rPr lang="en-US" dirty="0">
                <a:ea typeface="Tahoma" panose="020B0604030504040204" pitchFamily="34" charset="0"/>
              </a:rPr>
              <a:t>Data Collection Website</a:t>
            </a:r>
          </a:p>
          <a:p>
            <a:r>
              <a:rPr lang="en-US" dirty="0">
                <a:ea typeface="Tahoma" panose="020B0604030504040204" pitchFamily="34" charset="0"/>
              </a:rPr>
              <a:t>Data Validation Requirements</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42A84BE-9296-E265-2816-B942C4E0E76A}"/>
              </a:ext>
            </a:extLst>
          </p:cNvPr>
          <p:cNvSpPr>
            <a:spLocks noGrp="1"/>
          </p:cNvSpPr>
          <p:nvPr>
            <p:ph type="sldNum" sz="quarter" idx="12"/>
          </p:nvPr>
        </p:nvSpPr>
        <p:spPr>
          <a:xfrm>
            <a:off x="9093926" y="6310312"/>
            <a:ext cx="2743200" cy="365125"/>
          </a:xfrm>
        </p:spPr>
        <p:txBody>
          <a:bodyPr/>
          <a:lstStyle/>
          <a:p>
            <a:fld id="{F41BBA40-D491-440F-A181-17CBDCE45226}" type="slidenum">
              <a:rPr lang="en-US" sz="2400" smtClean="0">
                <a:solidFill>
                  <a:schemeClr val="tx1"/>
                </a:solidFill>
              </a:rPr>
              <a:pPr/>
              <a:t>2</a:t>
            </a:fld>
            <a:endParaRPr lang="en-US" sz="2400" dirty="0">
              <a:solidFill>
                <a:schemeClr val="tx1"/>
              </a:solidFill>
            </a:endParaRPr>
          </a:p>
        </p:txBody>
      </p:sp>
    </p:spTree>
    <p:extLst>
      <p:ext uri="{BB962C8B-B14F-4D97-AF65-F5344CB8AC3E}">
        <p14:creationId xmlns:p14="http://schemas.microsoft.com/office/powerpoint/2010/main" val="1916233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8B5A8-1D41-048F-6962-1DCF4C3F9162}"/>
              </a:ext>
            </a:extLst>
          </p:cNvPr>
          <p:cNvSpPr>
            <a:spLocks noGrp="1"/>
          </p:cNvSpPr>
          <p:nvPr>
            <p:ph type="title"/>
          </p:nvPr>
        </p:nvSpPr>
        <p:spPr>
          <a:xfrm>
            <a:off x="838200" y="180975"/>
            <a:ext cx="10515600" cy="1008300"/>
          </a:xfrm>
        </p:spPr>
        <p:txBody>
          <a:bodyPr/>
          <a:lstStyle/>
          <a:p>
            <a:r>
              <a:rPr lang="en-US" dirty="0">
                <a:ea typeface="Tahoma" panose="020B0604030504040204" pitchFamily="34" charset="0"/>
              </a:rPr>
              <a:t>Data Collection Website (LEA View)</a:t>
            </a:r>
            <a:endParaRPr lang="en-US" dirty="0"/>
          </a:p>
        </p:txBody>
      </p:sp>
      <p:pic>
        <p:nvPicPr>
          <p:cNvPr id="7" name="Content Placeholder 6" descr="Screenshot of IEP Implementation page. &#10;There is a circle around the 3 data entry fields where percentage rates of IEP Implementation success are categorized. The Save Data button is circled, as well as the Submit IEP Data button. ">
            <a:extLst>
              <a:ext uri="{FF2B5EF4-FFF2-40B4-BE49-F238E27FC236}">
                <a16:creationId xmlns:a16="http://schemas.microsoft.com/office/drawing/2014/main" id="{64D329CD-AE9A-6A48-C89C-063BD8E71E40}"/>
              </a:ext>
            </a:extLst>
          </p:cNvPr>
          <p:cNvPicPr>
            <a:picLocks noGrp="1" noChangeAspect="1"/>
          </p:cNvPicPr>
          <p:nvPr>
            <p:ph sz="half" idx="1"/>
          </p:nvPr>
        </p:nvPicPr>
        <p:blipFill>
          <a:blip r:embed="rId2"/>
          <a:stretch>
            <a:fillRect/>
          </a:stretch>
        </p:blipFill>
        <p:spPr>
          <a:xfrm>
            <a:off x="559557" y="1120022"/>
            <a:ext cx="5971229" cy="5557003"/>
          </a:xfrm>
          <a:prstGeom prst="rect">
            <a:avLst/>
          </a:prstGeom>
        </p:spPr>
      </p:pic>
      <p:pic>
        <p:nvPicPr>
          <p:cNvPr id="10" name="Picture 9">
            <a:extLst>
              <a:ext uri="{FF2B5EF4-FFF2-40B4-BE49-F238E27FC236}">
                <a16:creationId xmlns:a16="http://schemas.microsoft.com/office/drawing/2014/main" id="{6E1E67BE-DEF7-4E9A-3FEA-FE619DD734B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0800000">
            <a:off x="6096000" y="2483859"/>
            <a:ext cx="1399308" cy="529137"/>
          </a:xfrm>
          <a:prstGeom prst="rect">
            <a:avLst/>
          </a:prstGeom>
        </p:spPr>
      </p:pic>
      <p:pic>
        <p:nvPicPr>
          <p:cNvPr id="9" name="Content Placeholder 8" descr="When the Download Student Records link is selected on the IEP Implementation page, it will open an Excel workbook containing student names and SSIDs">
            <a:extLst>
              <a:ext uri="{FF2B5EF4-FFF2-40B4-BE49-F238E27FC236}">
                <a16:creationId xmlns:a16="http://schemas.microsoft.com/office/drawing/2014/main" id="{17EB95AA-4C3E-8864-5C99-40A8578F8DCC}"/>
              </a:ext>
            </a:extLst>
          </p:cNvPr>
          <p:cNvPicPr>
            <a:picLocks noGrp="1" noChangeAspect="1"/>
          </p:cNvPicPr>
          <p:nvPr>
            <p:ph sz="half" idx="2"/>
          </p:nvPr>
        </p:nvPicPr>
        <p:blipFill>
          <a:blip r:embed="rId4"/>
          <a:stretch>
            <a:fillRect/>
          </a:stretch>
        </p:blipFill>
        <p:spPr>
          <a:xfrm>
            <a:off x="7495308" y="1302157"/>
            <a:ext cx="3768933" cy="4896861"/>
          </a:xfrm>
          <a:prstGeom prst="rect">
            <a:avLst/>
          </a:prstGeom>
        </p:spPr>
      </p:pic>
      <p:sp>
        <p:nvSpPr>
          <p:cNvPr id="5" name="Slide Number Placeholder 4">
            <a:extLst>
              <a:ext uri="{FF2B5EF4-FFF2-40B4-BE49-F238E27FC236}">
                <a16:creationId xmlns:a16="http://schemas.microsoft.com/office/drawing/2014/main" id="{C8F8DF0C-C440-B7E3-C3D8-75538F796B3A}"/>
              </a:ext>
            </a:extLst>
          </p:cNvPr>
          <p:cNvSpPr>
            <a:spLocks noGrp="1"/>
          </p:cNvSpPr>
          <p:nvPr>
            <p:ph type="sldNum" sz="quarter" idx="12"/>
          </p:nvPr>
        </p:nvSpPr>
        <p:spPr>
          <a:xfrm>
            <a:off x="9273988" y="6311900"/>
            <a:ext cx="2743200" cy="365125"/>
          </a:xfrm>
        </p:spPr>
        <p:txBody>
          <a:bodyPr/>
          <a:lstStyle/>
          <a:p>
            <a:fld id="{F41BBA40-D491-440F-A181-17CBDCE45226}" type="slidenum">
              <a:rPr lang="en-US" sz="2400" smtClean="0">
                <a:solidFill>
                  <a:schemeClr val="tx1"/>
                </a:solidFill>
              </a:rPr>
              <a:pPr/>
              <a:t>20</a:t>
            </a:fld>
            <a:endParaRPr lang="en-US" sz="2400" dirty="0">
              <a:solidFill>
                <a:schemeClr val="tx1"/>
              </a:solidFill>
            </a:endParaRPr>
          </a:p>
        </p:txBody>
      </p:sp>
    </p:spTree>
    <p:extLst>
      <p:ext uri="{BB962C8B-B14F-4D97-AF65-F5344CB8AC3E}">
        <p14:creationId xmlns:p14="http://schemas.microsoft.com/office/powerpoint/2010/main" val="4010119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D776D-877E-D7ED-8497-2D89EBA37849}"/>
              </a:ext>
            </a:extLst>
          </p:cNvPr>
          <p:cNvSpPr>
            <a:spLocks noGrp="1"/>
          </p:cNvSpPr>
          <p:nvPr>
            <p:ph type="title"/>
          </p:nvPr>
        </p:nvSpPr>
        <p:spPr>
          <a:xfrm>
            <a:off x="865287" y="158958"/>
            <a:ext cx="10488513" cy="862784"/>
          </a:xfrm>
        </p:spPr>
        <p:txBody>
          <a:bodyPr>
            <a:normAutofit fontScale="90000"/>
          </a:bodyPr>
          <a:lstStyle/>
          <a:p>
            <a:r>
              <a:rPr lang="en-US" dirty="0">
                <a:latin typeface="Tahoma" panose="020B0604030504040204" pitchFamily="34" charset="0"/>
                <a:ea typeface="Tahoma" panose="020B0604030504040204" pitchFamily="34" charset="0"/>
                <a:cs typeface="Tahoma" panose="020B0604030504040204" pitchFamily="34" charset="0"/>
              </a:rPr>
              <a:t>Data Collection Website (LEA Certification Page)</a:t>
            </a:r>
            <a:endParaRPr lang="en-US" dirty="0"/>
          </a:p>
        </p:txBody>
      </p:sp>
      <p:pic>
        <p:nvPicPr>
          <p:cNvPr id="7" name="Content Placeholder 6" descr="Image A: LEA Certification&#10;Screenshot of IEP Implementation Data Submission page. Image is fully described in linked long description underneath image. ">
            <a:extLst>
              <a:ext uri="{FF2B5EF4-FFF2-40B4-BE49-F238E27FC236}">
                <a16:creationId xmlns:a16="http://schemas.microsoft.com/office/drawing/2014/main" id="{AC0EAF8D-0641-8506-730B-9AEC3EF29B05}"/>
              </a:ext>
            </a:extLst>
          </p:cNvPr>
          <p:cNvPicPr>
            <a:picLocks noGrp="1" noChangeAspect="1"/>
          </p:cNvPicPr>
          <p:nvPr>
            <p:ph sz="half" idx="1"/>
          </p:nvPr>
        </p:nvPicPr>
        <p:blipFill>
          <a:blip r:embed="rId2"/>
          <a:stretch>
            <a:fillRect/>
          </a:stretch>
        </p:blipFill>
        <p:spPr>
          <a:xfrm>
            <a:off x="2966837" y="913894"/>
            <a:ext cx="6031903" cy="5118911"/>
          </a:xfrm>
          <a:prstGeom prst="rect">
            <a:avLst/>
          </a:prstGeom>
        </p:spPr>
      </p:pic>
      <p:sp>
        <p:nvSpPr>
          <p:cNvPr id="4" name="Content Placeholder 3">
            <a:extLst>
              <a:ext uri="{FF2B5EF4-FFF2-40B4-BE49-F238E27FC236}">
                <a16:creationId xmlns:a16="http://schemas.microsoft.com/office/drawing/2014/main" id="{2739B32D-221B-C5E1-CC67-C4D72435F026}"/>
              </a:ext>
            </a:extLst>
          </p:cNvPr>
          <p:cNvSpPr>
            <a:spLocks noGrp="1"/>
          </p:cNvSpPr>
          <p:nvPr>
            <p:ph sz="half" idx="2"/>
          </p:nvPr>
        </p:nvSpPr>
        <p:spPr>
          <a:xfrm>
            <a:off x="2142309" y="6151869"/>
            <a:ext cx="8255726" cy="774085"/>
          </a:xfrm>
        </p:spPr>
        <p:txBody>
          <a:bodyPr/>
          <a:lstStyle/>
          <a:p>
            <a:pPr marL="0" indent="0">
              <a:buNone/>
            </a:pPr>
            <a:r>
              <a:rPr lang="en-US" dirty="0">
                <a:hlinkClick r:id="rId3" action="ppaction://hlinksldjump"/>
              </a:rPr>
              <a:t>Link to Long Description of Image A: LEA Certification</a:t>
            </a:r>
            <a:endParaRPr lang="en-US" dirty="0"/>
          </a:p>
          <a:p>
            <a:endParaRPr lang="en-US" dirty="0"/>
          </a:p>
        </p:txBody>
      </p:sp>
      <p:sp>
        <p:nvSpPr>
          <p:cNvPr id="5" name="Slide Number Placeholder 4">
            <a:extLst>
              <a:ext uri="{FF2B5EF4-FFF2-40B4-BE49-F238E27FC236}">
                <a16:creationId xmlns:a16="http://schemas.microsoft.com/office/drawing/2014/main" id="{DCB9E0E6-2131-31AA-6F86-3D924B4862C1}"/>
              </a:ext>
            </a:extLst>
          </p:cNvPr>
          <p:cNvSpPr>
            <a:spLocks noGrp="1"/>
          </p:cNvSpPr>
          <p:nvPr>
            <p:ph type="sldNum" sz="quarter" idx="12"/>
          </p:nvPr>
        </p:nvSpPr>
        <p:spPr>
          <a:xfrm>
            <a:off x="9153939" y="6333917"/>
            <a:ext cx="2743200" cy="365125"/>
          </a:xfrm>
        </p:spPr>
        <p:txBody>
          <a:bodyPr/>
          <a:lstStyle/>
          <a:p>
            <a:fld id="{F41BBA40-D491-440F-A181-17CBDCE45226}" type="slidenum">
              <a:rPr lang="en-US" sz="2400" smtClean="0">
                <a:solidFill>
                  <a:schemeClr val="tx1"/>
                </a:solidFill>
              </a:rPr>
              <a:pPr/>
              <a:t>21</a:t>
            </a:fld>
            <a:endParaRPr lang="en-US" sz="2400" dirty="0">
              <a:solidFill>
                <a:schemeClr val="tx1"/>
              </a:solidFill>
            </a:endParaRPr>
          </a:p>
        </p:txBody>
      </p:sp>
    </p:spTree>
    <p:extLst>
      <p:ext uri="{BB962C8B-B14F-4D97-AF65-F5344CB8AC3E}">
        <p14:creationId xmlns:p14="http://schemas.microsoft.com/office/powerpoint/2010/main" val="2608310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A5C6B-027B-18FE-E088-28994788932B}"/>
              </a:ext>
            </a:extLst>
          </p:cNvPr>
          <p:cNvSpPr>
            <a:spLocks noGrp="1"/>
          </p:cNvSpPr>
          <p:nvPr>
            <p:ph type="title"/>
          </p:nvPr>
        </p:nvSpPr>
        <p:spPr>
          <a:xfrm>
            <a:off x="838200" y="365126"/>
            <a:ext cx="10515600" cy="801066"/>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Data Collection Website (LEA, Confirmation)</a:t>
            </a:r>
            <a:endParaRPr lang="en-US" dirty="0"/>
          </a:p>
        </p:txBody>
      </p:sp>
      <p:pic>
        <p:nvPicPr>
          <p:cNvPr id="7" name="Content Placeholder 6" descr="Screenshot of LEA data submission confirmation page which shows the current IEP Implementation data submission status of &quot;Awaiting SELPA Review&quot;.">
            <a:extLst>
              <a:ext uri="{FF2B5EF4-FFF2-40B4-BE49-F238E27FC236}">
                <a16:creationId xmlns:a16="http://schemas.microsoft.com/office/drawing/2014/main" id="{80FFA2DF-8F7E-BF54-DCF5-607F10BC3E90}"/>
              </a:ext>
            </a:extLst>
          </p:cNvPr>
          <p:cNvPicPr>
            <a:picLocks noGrp="1" noChangeAspect="1"/>
          </p:cNvPicPr>
          <p:nvPr>
            <p:ph sz="half" idx="1"/>
          </p:nvPr>
        </p:nvPicPr>
        <p:blipFill>
          <a:blip r:embed="rId2"/>
          <a:stretch>
            <a:fillRect/>
          </a:stretch>
        </p:blipFill>
        <p:spPr>
          <a:xfrm>
            <a:off x="2604673" y="1327803"/>
            <a:ext cx="6982653" cy="5165071"/>
          </a:xfrm>
          <a:prstGeom prst="rect">
            <a:avLst/>
          </a:prstGeom>
        </p:spPr>
      </p:pic>
      <p:sp>
        <p:nvSpPr>
          <p:cNvPr id="5" name="Slide Number Placeholder 4">
            <a:extLst>
              <a:ext uri="{FF2B5EF4-FFF2-40B4-BE49-F238E27FC236}">
                <a16:creationId xmlns:a16="http://schemas.microsoft.com/office/drawing/2014/main" id="{2692A576-905A-CAB1-5D07-3EE8C7C9F177}"/>
              </a:ext>
            </a:extLst>
          </p:cNvPr>
          <p:cNvSpPr>
            <a:spLocks noGrp="1"/>
          </p:cNvSpPr>
          <p:nvPr>
            <p:ph type="sldNum" sz="quarter" idx="12"/>
          </p:nvPr>
        </p:nvSpPr>
        <p:spPr>
          <a:xfrm>
            <a:off x="9180443" y="6310311"/>
            <a:ext cx="2743200" cy="365125"/>
          </a:xfrm>
        </p:spPr>
        <p:txBody>
          <a:bodyPr/>
          <a:lstStyle/>
          <a:p>
            <a:fld id="{F41BBA40-D491-440F-A181-17CBDCE45226}" type="slidenum">
              <a:rPr lang="en-US" sz="2400" smtClean="0">
                <a:solidFill>
                  <a:schemeClr val="tx1"/>
                </a:solidFill>
              </a:rPr>
              <a:pPr/>
              <a:t>22</a:t>
            </a:fld>
            <a:endParaRPr lang="en-US" sz="2400" dirty="0">
              <a:solidFill>
                <a:schemeClr val="tx1"/>
              </a:solidFill>
            </a:endParaRPr>
          </a:p>
        </p:txBody>
      </p:sp>
    </p:spTree>
    <p:extLst>
      <p:ext uri="{BB962C8B-B14F-4D97-AF65-F5344CB8AC3E}">
        <p14:creationId xmlns:p14="http://schemas.microsoft.com/office/powerpoint/2010/main" val="3003208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4A278-C711-9B74-DFCD-F7C5BE5ED69D}"/>
              </a:ext>
            </a:extLst>
          </p:cNvPr>
          <p:cNvSpPr>
            <a:spLocks noGrp="1"/>
          </p:cNvSpPr>
          <p:nvPr>
            <p:ph type="title"/>
          </p:nvPr>
        </p:nvSpPr>
        <p:spPr>
          <a:xfrm>
            <a:off x="1399903" y="365126"/>
            <a:ext cx="10515600" cy="928098"/>
          </a:xfrm>
        </p:spPr>
        <p:txBody>
          <a:bodyPr/>
          <a:lstStyle/>
          <a:p>
            <a:r>
              <a:rPr lang="en-US" dirty="0"/>
              <a:t>Data Collection Website (SELPA View 2)</a:t>
            </a:r>
          </a:p>
        </p:txBody>
      </p:sp>
      <p:pic>
        <p:nvPicPr>
          <p:cNvPr id="7" name="Content Placeholder 6" descr="Screenshot of IEP Implementation data collection website, SELPA view. On this page a SELPA will see identifying information for their LEAs, and current status of each LEA's data submission. The action &quot;Review Submission&quot; is circled.">
            <a:extLst>
              <a:ext uri="{FF2B5EF4-FFF2-40B4-BE49-F238E27FC236}">
                <a16:creationId xmlns:a16="http://schemas.microsoft.com/office/drawing/2014/main" id="{C769774A-8B44-F03E-A498-4A1FDB922BA7}"/>
              </a:ext>
            </a:extLst>
          </p:cNvPr>
          <p:cNvPicPr>
            <a:picLocks noGrp="1" noChangeAspect="1"/>
          </p:cNvPicPr>
          <p:nvPr>
            <p:ph sz="half" idx="1"/>
          </p:nvPr>
        </p:nvPicPr>
        <p:blipFill>
          <a:blip r:embed="rId2"/>
          <a:stretch>
            <a:fillRect/>
          </a:stretch>
        </p:blipFill>
        <p:spPr>
          <a:xfrm>
            <a:off x="2030193" y="1291477"/>
            <a:ext cx="8131613" cy="5066620"/>
          </a:xfrm>
          <a:prstGeom prst="rect">
            <a:avLst/>
          </a:prstGeom>
        </p:spPr>
      </p:pic>
      <p:sp>
        <p:nvSpPr>
          <p:cNvPr id="5" name="Slide Number Placeholder 4">
            <a:extLst>
              <a:ext uri="{FF2B5EF4-FFF2-40B4-BE49-F238E27FC236}">
                <a16:creationId xmlns:a16="http://schemas.microsoft.com/office/drawing/2014/main" id="{32B663F1-0A27-37B0-6E14-3A5CEF78B115}"/>
              </a:ext>
            </a:extLst>
          </p:cNvPr>
          <p:cNvSpPr>
            <a:spLocks noGrp="1"/>
          </p:cNvSpPr>
          <p:nvPr>
            <p:ph type="sldNum" sz="quarter" idx="12"/>
          </p:nvPr>
        </p:nvSpPr>
        <p:spPr>
          <a:xfrm>
            <a:off x="9172303" y="6356350"/>
            <a:ext cx="2743200" cy="365125"/>
          </a:xfrm>
        </p:spPr>
        <p:txBody>
          <a:bodyPr/>
          <a:lstStyle/>
          <a:p>
            <a:fld id="{F41BBA40-D491-440F-A181-17CBDCE45226}" type="slidenum">
              <a:rPr lang="en-US" sz="2400" smtClean="0">
                <a:solidFill>
                  <a:schemeClr val="tx1"/>
                </a:solidFill>
              </a:rPr>
              <a:pPr/>
              <a:t>23</a:t>
            </a:fld>
            <a:endParaRPr lang="en-US" sz="2400" dirty="0">
              <a:solidFill>
                <a:schemeClr val="tx1"/>
              </a:solidFill>
            </a:endParaRPr>
          </a:p>
        </p:txBody>
      </p:sp>
    </p:spTree>
    <p:extLst>
      <p:ext uri="{BB962C8B-B14F-4D97-AF65-F5344CB8AC3E}">
        <p14:creationId xmlns:p14="http://schemas.microsoft.com/office/powerpoint/2010/main" val="1910637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01A1A-A72F-AC8A-46FB-2154628B76D9}"/>
              </a:ext>
            </a:extLst>
          </p:cNvPr>
          <p:cNvSpPr>
            <a:spLocks noGrp="1"/>
          </p:cNvSpPr>
          <p:nvPr>
            <p:ph type="title"/>
          </p:nvPr>
        </p:nvSpPr>
        <p:spPr>
          <a:xfrm>
            <a:off x="619267" y="176724"/>
            <a:ext cx="10953466" cy="917764"/>
          </a:xfrm>
        </p:spPr>
        <p:txBody>
          <a:bodyPr>
            <a:normAutofit fontScale="90000"/>
          </a:bodyPr>
          <a:lstStyle/>
          <a:p>
            <a:r>
              <a:rPr lang="en-US" dirty="0"/>
              <a:t>Data Collection Website (SELPA Review, Approval)</a:t>
            </a:r>
          </a:p>
        </p:txBody>
      </p:sp>
      <p:pic>
        <p:nvPicPr>
          <p:cNvPr id="7" name="Content Placeholder 6" descr="Screenshot of SELPA review/approval page where SELPA contacts may review, then approve or reject an LEA's submission. An arrow is pointing to &quot;Save Data and Go To Overview&quot; button.">
            <a:extLst>
              <a:ext uri="{FF2B5EF4-FFF2-40B4-BE49-F238E27FC236}">
                <a16:creationId xmlns:a16="http://schemas.microsoft.com/office/drawing/2014/main" id="{B165C1EF-2330-DC60-B412-B79B595B9E36}"/>
              </a:ext>
            </a:extLst>
          </p:cNvPr>
          <p:cNvPicPr>
            <a:picLocks noGrp="1" noChangeAspect="1"/>
          </p:cNvPicPr>
          <p:nvPr>
            <p:ph sz="half" idx="1"/>
          </p:nvPr>
        </p:nvPicPr>
        <p:blipFill>
          <a:blip r:embed="rId2"/>
          <a:stretch>
            <a:fillRect/>
          </a:stretch>
        </p:blipFill>
        <p:spPr>
          <a:xfrm>
            <a:off x="3251077" y="1080799"/>
            <a:ext cx="5689846" cy="5600477"/>
          </a:xfrm>
          <a:prstGeom prst="rect">
            <a:avLst/>
          </a:prstGeom>
        </p:spPr>
      </p:pic>
      <p:sp>
        <p:nvSpPr>
          <p:cNvPr id="5" name="Slide Number Placeholder 4">
            <a:extLst>
              <a:ext uri="{FF2B5EF4-FFF2-40B4-BE49-F238E27FC236}">
                <a16:creationId xmlns:a16="http://schemas.microsoft.com/office/drawing/2014/main" id="{11DCC1F5-0D71-5A2C-D8F3-C2CAD75E8842}"/>
              </a:ext>
            </a:extLst>
          </p:cNvPr>
          <p:cNvSpPr>
            <a:spLocks noGrp="1"/>
          </p:cNvSpPr>
          <p:nvPr>
            <p:ph type="sldNum" sz="quarter" idx="12"/>
          </p:nvPr>
        </p:nvSpPr>
        <p:spPr>
          <a:xfrm>
            <a:off x="9183806" y="6316151"/>
            <a:ext cx="2743200" cy="365125"/>
          </a:xfrm>
        </p:spPr>
        <p:txBody>
          <a:bodyPr/>
          <a:lstStyle/>
          <a:p>
            <a:fld id="{F41BBA40-D491-440F-A181-17CBDCE45226}" type="slidenum">
              <a:rPr lang="en-US" sz="2400" smtClean="0">
                <a:solidFill>
                  <a:schemeClr val="tx1"/>
                </a:solidFill>
              </a:rPr>
              <a:pPr/>
              <a:t>24</a:t>
            </a:fld>
            <a:endParaRPr lang="en-US" sz="2400" dirty="0">
              <a:solidFill>
                <a:schemeClr val="tx1"/>
              </a:solidFill>
            </a:endParaRPr>
          </a:p>
        </p:txBody>
      </p:sp>
    </p:spTree>
    <p:extLst>
      <p:ext uri="{BB962C8B-B14F-4D97-AF65-F5344CB8AC3E}">
        <p14:creationId xmlns:p14="http://schemas.microsoft.com/office/powerpoint/2010/main" val="2504141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C0DB7-E8CC-23F7-A421-A513EAA103FB}"/>
              </a:ext>
            </a:extLst>
          </p:cNvPr>
          <p:cNvSpPr>
            <a:spLocks noGrp="1"/>
          </p:cNvSpPr>
          <p:nvPr>
            <p:ph type="title"/>
          </p:nvPr>
        </p:nvSpPr>
        <p:spPr>
          <a:xfrm>
            <a:off x="838200" y="365125"/>
            <a:ext cx="10939818" cy="803243"/>
          </a:xfrm>
        </p:spPr>
        <p:txBody>
          <a:bodyPr/>
          <a:lstStyle/>
          <a:p>
            <a:r>
              <a:rPr lang="en-US" dirty="0"/>
              <a:t>Data Collection Website (SELPA, Confirmation)</a:t>
            </a:r>
          </a:p>
        </p:txBody>
      </p:sp>
      <p:pic>
        <p:nvPicPr>
          <p:cNvPr id="7" name="Content Placeholder 6" descr="Screenshot of SELPA confirmation page. This page displays the status of LEA data submissions. A circle is around a Submission Status data cell that reads &quot;Approved on November 23, 2022&quot;. ">
            <a:extLst>
              <a:ext uri="{FF2B5EF4-FFF2-40B4-BE49-F238E27FC236}">
                <a16:creationId xmlns:a16="http://schemas.microsoft.com/office/drawing/2014/main" id="{0ED4895F-AB92-3947-B9BF-A2C8BE8E951E}"/>
              </a:ext>
            </a:extLst>
          </p:cNvPr>
          <p:cNvPicPr>
            <a:picLocks noGrp="1" noChangeAspect="1"/>
          </p:cNvPicPr>
          <p:nvPr>
            <p:ph sz="half" idx="1"/>
          </p:nvPr>
        </p:nvPicPr>
        <p:blipFill>
          <a:blip r:embed="rId2"/>
          <a:stretch>
            <a:fillRect/>
          </a:stretch>
        </p:blipFill>
        <p:spPr>
          <a:xfrm>
            <a:off x="2001387" y="1168368"/>
            <a:ext cx="8189225" cy="5336645"/>
          </a:xfrm>
          <a:prstGeom prst="rect">
            <a:avLst/>
          </a:prstGeom>
        </p:spPr>
      </p:pic>
      <p:sp>
        <p:nvSpPr>
          <p:cNvPr id="5" name="Slide Number Placeholder 4">
            <a:extLst>
              <a:ext uri="{FF2B5EF4-FFF2-40B4-BE49-F238E27FC236}">
                <a16:creationId xmlns:a16="http://schemas.microsoft.com/office/drawing/2014/main" id="{7175AF22-9648-45AB-B59B-9D8ED2587F14}"/>
              </a:ext>
            </a:extLst>
          </p:cNvPr>
          <p:cNvSpPr>
            <a:spLocks noGrp="1"/>
          </p:cNvSpPr>
          <p:nvPr>
            <p:ph type="sldNum" sz="quarter" idx="12"/>
          </p:nvPr>
        </p:nvSpPr>
        <p:spPr>
          <a:xfrm>
            <a:off x="9034818" y="6310312"/>
            <a:ext cx="2743200" cy="365125"/>
          </a:xfrm>
        </p:spPr>
        <p:txBody>
          <a:bodyPr/>
          <a:lstStyle/>
          <a:p>
            <a:fld id="{F41BBA40-D491-440F-A181-17CBDCE45226}" type="slidenum">
              <a:rPr lang="en-US" sz="2400" smtClean="0">
                <a:solidFill>
                  <a:schemeClr val="tx1"/>
                </a:solidFill>
              </a:rPr>
              <a:pPr/>
              <a:t>25</a:t>
            </a:fld>
            <a:endParaRPr lang="en-US" sz="2400" dirty="0">
              <a:solidFill>
                <a:schemeClr val="tx1"/>
              </a:solidFill>
            </a:endParaRPr>
          </a:p>
        </p:txBody>
      </p:sp>
    </p:spTree>
    <p:extLst>
      <p:ext uri="{BB962C8B-B14F-4D97-AF65-F5344CB8AC3E}">
        <p14:creationId xmlns:p14="http://schemas.microsoft.com/office/powerpoint/2010/main" val="1985848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19968-45BD-4C67-AE53-65593639EE19}"/>
              </a:ext>
            </a:extLst>
          </p:cNvPr>
          <p:cNvSpPr>
            <a:spLocks noGrp="1"/>
          </p:cNvSpPr>
          <p:nvPr>
            <p:ph type="title"/>
          </p:nvPr>
        </p:nvSpPr>
        <p:spPr/>
        <p:txBody>
          <a:bodyPr/>
          <a:lstStyle/>
          <a:p>
            <a:r>
              <a:rPr lang="en-US" dirty="0">
                <a:ea typeface="Tahoma" panose="020B0604030504040204" pitchFamily="34" charset="0"/>
              </a:rPr>
              <a:t>Data Validation Requirements</a:t>
            </a:r>
            <a:endParaRPr lang="en-US" dirty="0"/>
          </a:p>
        </p:txBody>
      </p:sp>
      <p:sp>
        <p:nvSpPr>
          <p:cNvPr id="3" name="Content Placeholder 2">
            <a:extLst>
              <a:ext uri="{FF2B5EF4-FFF2-40B4-BE49-F238E27FC236}">
                <a16:creationId xmlns:a16="http://schemas.microsoft.com/office/drawing/2014/main" id="{B0506A54-8D17-4B26-A618-F47AF774B677}"/>
              </a:ext>
            </a:extLst>
          </p:cNvPr>
          <p:cNvSpPr>
            <a:spLocks noGrp="1"/>
          </p:cNvSpPr>
          <p:nvPr>
            <p:ph idx="1"/>
          </p:nvPr>
        </p:nvSpPr>
        <p:spPr>
          <a:xfrm>
            <a:off x="838200" y="1825625"/>
            <a:ext cx="10515600" cy="4351338"/>
          </a:xfrm>
        </p:spPr>
        <p:txBody>
          <a:bodyPr/>
          <a:lstStyle/>
          <a:p>
            <a:r>
              <a:rPr lang="en-US" dirty="0">
                <a:ea typeface="Tahoma" panose="020B0604030504040204" pitchFamily="34" charset="0"/>
              </a:rPr>
              <a:t>CDE will require that each </a:t>
            </a:r>
            <a:r>
              <a:rPr lang="en-US" b="1" dirty="0">
                <a:ea typeface="Tahoma" panose="020B0604030504040204" pitchFamily="34" charset="0"/>
              </a:rPr>
              <a:t>Superintendent</a:t>
            </a:r>
            <a:r>
              <a:rPr lang="en-US" dirty="0">
                <a:ea typeface="Tahoma" panose="020B0604030504040204" pitchFamily="34" charset="0"/>
              </a:rPr>
              <a:t> (or designee) of each </a:t>
            </a:r>
            <a:r>
              <a:rPr lang="en-US" b="1" dirty="0">
                <a:ea typeface="Tahoma" panose="020B0604030504040204" pitchFamily="34" charset="0"/>
              </a:rPr>
              <a:t>LEA certify</a:t>
            </a:r>
            <a:r>
              <a:rPr lang="en-US" dirty="0">
                <a:ea typeface="Tahoma" panose="020B0604030504040204" pitchFamily="34" charset="0"/>
              </a:rPr>
              <a:t> to the State that the data submitted regarding an LEA's implementation of IEP services are accurate and that school principals have certified to the LEA's Superintendent that such submitted data are accurate; and </a:t>
            </a:r>
          </a:p>
          <a:p>
            <a:r>
              <a:rPr lang="en-US" dirty="0">
                <a:ea typeface="Tahoma" panose="020B0604030504040204" pitchFamily="34" charset="0"/>
              </a:rPr>
              <a:t>To assess the validity and reliability of data submitted in response to the State’s annual statewide data collection regarding an LEA's implementation of IEP services, for those LEAs who submit such data, the State will randomly select 10% of those LEAs and audit the data submitted by those LEAs regarding the LEA's implementation of IEP services</a:t>
            </a:r>
          </a:p>
          <a:p>
            <a:r>
              <a:rPr lang="en-US" dirty="0">
                <a:ea typeface="Tahoma" panose="020B0604030504040204" pitchFamily="34" charset="0"/>
              </a:rPr>
              <a:t>If selected for review, the follow up survey response by LEAs is mandatory</a:t>
            </a:r>
            <a:endParaRPr lang="en-US" dirty="0">
              <a:highlight>
                <a:srgbClr val="FFFF00"/>
              </a:highlight>
            </a:endParaRPr>
          </a:p>
          <a:p>
            <a:endParaRPr lang="en-US" sz="1400" dirty="0"/>
          </a:p>
          <a:p>
            <a:endParaRPr lang="en-US" sz="1400" dirty="0"/>
          </a:p>
          <a:p>
            <a:endParaRPr lang="en-US" dirty="0"/>
          </a:p>
        </p:txBody>
      </p:sp>
      <p:sp>
        <p:nvSpPr>
          <p:cNvPr id="5" name="Slide Number Placeholder 4">
            <a:extLst>
              <a:ext uri="{FF2B5EF4-FFF2-40B4-BE49-F238E27FC236}">
                <a16:creationId xmlns:a16="http://schemas.microsoft.com/office/drawing/2014/main" id="{424E0ACF-EE11-0C9A-A7A0-20A24E665E7C}"/>
              </a:ext>
            </a:extLst>
          </p:cNvPr>
          <p:cNvSpPr>
            <a:spLocks noGrp="1"/>
          </p:cNvSpPr>
          <p:nvPr>
            <p:ph type="sldNum" sz="quarter" idx="12"/>
          </p:nvPr>
        </p:nvSpPr>
        <p:spPr>
          <a:xfrm>
            <a:off x="9250680" y="6310312"/>
            <a:ext cx="2743200" cy="365125"/>
          </a:xfrm>
        </p:spPr>
        <p:txBody>
          <a:bodyPr/>
          <a:lstStyle/>
          <a:p>
            <a:fld id="{F41BBA40-D491-440F-A181-17CBDCE45226}" type="slidenum">
              <a:rPr lang="en-US" sz="2400" smtClean="0">
                <a:solidFill>
                  <a:schemeClr val="tx1"/>
                </a:solidFill>
              </a:rPr>
              <a:pPr/>
              <a:t>26</a:t>
            </a:fld>
            <a:endParaRPr lang="en-US" sz="2400" dirty="0">
              <a:solidFill>
                <a:schemeClr val="tx1"/>
              </a:solidFill>
            </a:endParaRPr>
          </a:p>
        </p:txBody>
      </p:sp>
    </p:spTree>
    <p:extLst>
      <p:ext uri="{BB962C8B-B14F-4D97-AF65-F5344CB8AC3E}">
        <p14:creationId xmlns:p14="http://schemas.microsoft.com/office/powerpoint/2010/main" val="2858206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5A3C4-DC4F-B23E-F787-4C5A711AFA8C}"/>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2CE4E834-3359-4088-AF71-CFA54CF32713}"/>
              </a:ext>
            </a:extLst>
          </p:cNvPr>
          <p:cNvSpPr>
            <a:spLocks noGrp="1"/>
          </p:cNvSpPr>
          <p:nvPr>
            <p:ph idx="1"/>
          </p:nvPr>
        </p:nvSpPr>
        <p:spPr/>
        <p:txBody>
          <a:bodyPr/>
          <a:lstStyle/>
          <a:p>
            <a:r>
              <a:rPr lang="en-US" dirty="0"/>
              <a:t>CDE Web Page for IEP Implementation Data Collection:</a:t>
            </a:r>
          </a:p>
          <a:p>
            <a:pPr marL="0" indent="0">
              <a:buNone/>
            </a:pPr>
            <a:r>
              <a:rPr lang="en-US" dirty="0">
                <a:hlinkClick r:id="rId2" tooltip="CDE IEP Implementation Data Collection web page"/>
              </a:rPr>
              <a:t>https://www.cde.ca.gov/sp/se/ds/iepimplementation.asp</a:t>
            </a:r>
            <a:endParaRPr lang="en-US" dirty="0"/>
          </a:p>
          <a:p>
            <a:endParaRPr lang="en-US" dirty="0"/>
          </a:p>
          <a:p>
            <a:r>
              <a:rPr lang="en-US" dirty="0"/>
              <a:t>IEP Implementation Website: </a:t>
            </a:r>
          </a:p>
          <a:p>
            <a:pPr marL="0" indent="0">
              <a:buNone/>
            </a:pPr>
            <a:r>
              <a:rPr lang="en-US" dirty="0">
                <a:hlinkClick r:id="rId3" tooltip="CDE IEP Implementation System User Logon web page"/>
              </a:rPr>
              <a:t>https://www3.cde.ca.gov/iepimpsys/</a:t>
            </a:r>
            <a:r>
              <a:rPr lang="en-US" dirty="0"/>
              <a:t>  </a:t>
            </a:r>
          </a:p>
          <a:p>
            <a:endParaRPr lang="en-US" dirty="0"/>
          </a:p>
          <a:p>
            <a:endParaRPr lang="en-US" dirty="0"/>
          </a:p>
        </p:txBody>
      </p:sp>
      <p:sp>
        <p:nvSpPr>
          <p:cNvPr id="5" name="Slide Number Placeholder 4">
            <a:extLst>
              <a:ext uri="{FF2B5EF4-FFF2-40B4-BE49-F238E27FC236}">
                <a16:creationId xmlns:a16="http://schemas.microsoft.com/office/drawing/2014/main" id="{3AFE87CD-7960-4CA5-F51D-185E7A37F3D1}"/>
              </a:ext>
            </a:extLst>
          </p:cNvPr>
          <p:cNvSpPr>
            <a:spLocks noGrp="1"/>
          </p:cNvSpPr>
          <p:nvPr>
            <p:ph type="sldNum" sz="quarter" idx="12"/>
          </p:nvPr>
        </p:nvSpPr>
        <p:spPr>
          <a:xfrm>
            <a:off x="9250680" y="6310312"/>
            <a:ext cx="2743200" cy="365125"/>
          </a:xfrm>
        </p:spPr>
        <p:txBody>
          <a:bodyPr/>
          <a:lstStyle/>
          <a:p>
            <a:fld id="{F41BBA40-D491-440F-A181-17CBDCE45226}" type="slidenum">
              <a:rPr lang="en-US" sz="2400" smtClean="0">
                <a:solidFill>
                  <a:schemeClr val="tx1"/>
                </a:solidFill>
              </a:rPr>
              <a:pPr/>
              <a:t>27</a:t>
            </a:fld>
            <a:endParaRPr lang="en-US" sz="2400" dirty="0">
              <a:solidFill>
                <a:schemeClr val="tx1"/>
              </a:solidFill>
            </a:endParaRPr>
          </a:p>
        </p:txBody>
      </p:sp>
    </p:spTree>
    <p:extLst>
      <p:ext uri="{BB962C8B-B14F-4D97-AF65-F5344CB8AC3E}">
        <p14:creationId xmlns:p14="http://schemas.microsoft.com/office/powerpoint/2010/main" val="2185843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5BB27-FA0D-4E23-B36D-5FDF10A4230A}"/>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Goals/Summary</a:t>
            </a:r>
            <a:endParaRPr lang="en-US" dirty="0"/>
          </a:p>
        </p:txBody>
      </p:sp>
      <p:sp>
        <p:nvSpPr>
          <p:cNvPr id="3" name="Content Placeholder 2">
            <a:extLst>
              <a:ext uri="{FF2B5EF4-FFF2-40B4-BE49-F238E27FC236}">
                <a16:creationId xmlns:a16="http://schemas.microsoft.com/office/drawing/2014/main" id="{9D6C041D-253D-4BE6-B158-848BB774D9D2}"/>
              </a:ext>
            </a:extLst>
          </p:cNvPr>
          <p:cNvSpPr>
            <a:spLocks noGrp="1"/>
          </p:cNvSpPr>
          <p:nvPr>
            <p:ph idx="1"/>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Statewide data collection to help the State identify LEAs that are not implementing the services promised in IEPs</a:t>
            </a:r>
          </a:p>
          <a:p>
            <a:r>
              <a:rPr lang="en-US" dirty="0"/>
              <a:t>Help improve LEA’s program efficiency and effectiveness through monitoring special education services to students across California. </a:t>
            </a:r>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Questions? Please send an email to </a:t>
            </a:r>
            <a:r>
              <a:rPr lang="en-US" u="sng" dirty="0">
                <a:solidFill>
                  <a:srgbClr val="0070C0"/>
                </a:solidFill>
                <a:latin typeface="Tahoma" panose="020B0604030504040204" pitchFamily="34" charset="0"/>
                <a:ea typeface="Tahoma" panose="020B0604030504040204" pitchFamily="34" charset="0"/>
                <a:cs typeface="Tahoma" panose="020B0604030504040204" pitchFamily="34" charset="0"/>
                <a:hlinkClick r:id="rId2" tooltip="Email address for IEP Implementation support"/>
              </a:rPr>
              <a:t>IEPimplementation@cde.ca.gov</a:t>
            </a:r>
            <a:r>
              <a:rPr lang="en-US" dirty="0">
                <a:solidFill>
                  <a:srgbClr val="0070C0"/>
                </a:solidFill>
                <a:latin typeface="Tahoma" panose="020B0604030504040204" pitchFamily="34" charset="0"/>
                <a:ea typeface="Tahoma" panose="020B0604030504040204" pitchFamily="34" charset="0"/>
                <a:cs typeface="Tahoma" panose="020B0604030504040204" pitchFamily="34" charset="0"/>
                <a:hlinkClick r:id="rId2" tooltip="Email address for IEP Implementation support"/>
              </a:rPr>
              <a:t> </a:t>
            </a:r>
            <a:endParaRPr lang="en-US" dirty="0">
              <a:solidFill>
                <a:srgbClr val="0070C0"/>
              </a:solidFill>
              <a:latin typeface="Tahoma" panose="020B0604030504040204" pitchFamily="34" charset="0"/>
              <a:ea typeface="Tahoma" panose="020B0604030504040204" pitchFamily="34" charset="0"/>
              <a:cs typeface="Tahoma" panose="020B0604030504040204" pitchFamily="34" charset="0"/>
            </a:endParaRPr>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1F280A9D-14C2-88C3-B1F8-E152974A1AE0}"/>
              </a:ext>
            </a:extLst>
          </p:cNvPr>
          <p:cNvSpPr>
            <a:spLocks noGrp="1"/>
          </p:cNvSpPr>
          <p:nvPr>
            <p:ph type="sldNum" sz="quarter" idx="12"/>
          </p:nvPr>
        </p:nvSpPr>
        <p:spPr>
          <a:xfrm>
            <a:off x="9224555" y="6311900"/>
            <a:ext cx="2743200" cy="365125"/>
          </a:xfrm>
        </p:spPr>
        <p:txBody>
          <a:bodyPr/>
          <a:lstStyle/>
          <a:p>
            <a:fld id="{F41BBA40-D491-440F-A181-17CBDCE45226}" type="slidenum">
              <a:rPr lang="en-US" sz="2400" smtClean="0">
                <a:solidFill>
                  <a:schemeClr val="tx1"/>
                </a:solidFill>
              </a:rPr>
              <a:pPr/>
              <a:t>28</a:t>
            </a:fld>
            <a:endParaRPr lang="en-US" sz="2400" dirty="0">
              <a:solidFill>
                <a:schemeClr val="tx1"/>
              </a:solidFill>
            </a:endParaRPr>
          </a:p>
        </p:txBody>
      </p:sp>
    </p:spTree>
    <p:extLst>
      <p:ext uri="{BB962C8B-B14F-4D97-AF65-F5344CB8AC3E}">
        <p14:creationId xmlns:p14="http://schemas.microsoft.com/office/powerpoint/2010/main" val="3158267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1453B-4C58-C4F7-7D24-02859D4EAA9D}"/>
              </a:ext>
            </a:extLst>
          </p:cNvPr>
          <p:cNvSpPr>
            <a:spLocks noGrp="1"/>
          </p:cNvSpPr>
          <p:nvPr>
            <p:ph type="title"/>
          </p:nvPr>
        </p:nvSpPr>
        <p:spPr/>
        <p:txBody>
          <a:bodyPr/>
          <a:lstStyle/>
          <a:p>
            <a:r>
              <a:rPr lang="en-US" dirty="0"/>
              <a:t>Long Description of Table A </a:t>
            </a:r>
          </a:p>
        </p:txBody>
      </p:sp>
      <p:sp>
        <p:nvSpPr>
          <p:cNvPr id="3" name="Content Placeholder 2">
            <a:extLst>
              <a:ext uri="{FF2B5EF4-FFF2-40B4-BE49-F238E27FC236}">
                <a16:creationId xmlns:a16="http://schemas.microsoft.com/office/drawing/2014/main" id="{2FB1F861-AE30-94E7-03F9-26AEA7D56D6D}"/>
              </a:ext>
            </a:extLst>
          </p:cNvPr>
          <p:cNvSpPr>
            <a:spLocks noGrp="1"/>
          </p:cNvSpPr>
          <p:nvPr>
            <p:ph sz="half" idx="1"/>
          </p:nvPr>
        </p:nvSpPr>
        <p:spPr>
          <a:xfrm>
            <a:off x="838199" y="1825625"/>
            <a:ext cx="10325669" cy="4351338"/>
          </a:xfrm>
        </p:spPr>
        <p:txBody>
          <a:bodyPr>
            <a:normAutofit/>
          </a:bodyPr>
          <a:lstStyle/>
          <a:p>
            <a:r>
              <a:rPr lang="en-US" dirty="0">
                <a:hlinkClick r:id="rId2" action="ppaction://hlinksldjump" tooltip="Slide 5: Procedure/Methodology"/>
              </a:rPr>
              <a:t>Table A: Methodology</a:t>
            </a:r>
            <a:endParaRPr lang="en-US" dirty="0"/>
          </a:p>
          <a:p>
            <a:pPr marL="0" indent="0">
              <a:buNone/>
            </a:pPr>
            <a:r>
              <a:rPr lang="en-US" dirty="0"/>
              <a:t>Table showing how many IEPs an LEA must review based on number of SWDs. The first column is number of SWD, the second column  is number of IEPs LEA must review, the third column is percentage of IEPs required for review. For 1-100 SWDs, the LEA must review all IEPs, or a maximum of 20, which is 20%-100%. For 101-199 SWDs, 20 IEPs need review, 10.05%- 19.8% For 200-4,999, 20-500 IEPs need review, or 10%. For 5,000 or more SWDs, 500 IEPs need review, which is 0.74% - 9.97%. </a:t>
            </a:r>
          </a:p>
          <a:p>
            <a:endParaRPr lang="en-US" dirty="0"/>
          </a:p>
        </p:txBody>
      </p:sp>
      <p:sp>
        <p:nvSpPr>
          <p:cNvPr id="5" name="Slide Number Placeholder 4">
            <a:extLst>
              <a:ext uri="{FF2B5EF4-FFF2-40B4-BE49-F238E27FC236}">
                <a16:creationId xmlns:a16="http://schemas.microsoft.com/office/drawing/2014/main" id="{C4B5F2EC-CB33-08A6-8800-239160D9B888}"/>
              </a:ext>
            </a:extLst>
          </p:cNvPr>
          <p:cNvSpPr>
            <a:spLocks noGrp="1"/>
          </p:cNvSpPr>
          <p:nvPr>
            <p:ph type="sldNum" sz="quarter" idx="12"/>
          </p:nvPr>
        </p:nvSpPr>
        <p:spPr/>
        <p:txBody>
          <a:bodyPr/>
          <a:lstStyle/>
          <a:p>
            <a:fld id="{F41BBA40-D491-440F-A181-17CBDCE45226}" type="slidenum">
              <a:rPr lang="en-US" sz="2400" smtClean="0">
                <a:solidFill>
                  <a:schemeClr val="tx1"/>
                </a:solidFill>
              </a:rPr>
              <a:pPr/>
              <a:t>29</a:t>
            </a:fld>
            <a:endParaRPr lang="en-US" sz="2400" dirty="0">
              <a:solidFill>
                <a:schemeClr val="tx1"/>
              </a:solidFill>
            </a:endParaRPr>
          </a:p>
        </p:txBody>
      </p:sp>
    </p:spTree>
    <p:extLst>
      <p:ext uri="{BB962C8B-B14F-4D97-AF65-F5344CB8AC3E}">
        <p14:creationId xmlns:p14="http://schemas.microsoft.com/office/powerpoint/2010/main" val="768554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46C3A-6A7C-472A-90E9-0D54C96F9789}"/>
              </a:ext>
            </a:extLst>
          </p:cNvPr>
          <p:cNvSpPr>
            <a:spLocks noGrp="1"/>
          </p:cNvSpPr>
          <p:nvPr>
            <p:ph type="title"/>
          </p:nvPr>
        </p:nvSpPr>
        <p:spPr/>
        <p:txBody>
          <a:bodyPr/>
          <a:lstStyle/>
          <a:p>
            <a:r>
              <a:rPr lang="en-US" dirty="0">
                <a:ea typeface="Tahoma" panose="020B0604030504040204" pitchFamily="34" charset="0"/>
              </a:rPr>
              <a:t>Description/Requirements</a:t>
            </a:r>
            <a:endParaRPr lang="en-US" dirty="0"/>
          </a:p>
        </p:txBody>
      </p:sp>
      <p:sp>
        <p:nvSpPr>
          <p:cNvPr id="3" name="Content Placeholder 2">
            <a:extLst>
              <a:ext uri="{FF2B5EF4-FFF2-40B4-BE49-F238E27FC236}">
                <a16:creationId xmlns:a16="http://schemas.microsoft.com/office/drawing/2014/main" id="{A3C26B5E-89CA-4688-A8B7-66C2A1BF0D64}"/>
              </a:ext>
            </a:extLst>
          </p:cNvPr>
          <p:cNvSpPr>
            <a:spLocks noGrp="1"/>
          </p:cNvSpPr>
          <p:nvPr>
            <p:ph idx="1"/>
          </p:nvPr>
        </p:nvSpPr>
        <p:spPr>
          <a:xfrm>
            <a:off x="747769" y="1580991"/>
            <a:ext cx="10696461" cy="3696018"/>
          </a:xfrm>
        </p:spPr>
        <p:txBody>
          <a:bodyPr>
            <a:normAutofit/>
          </a:bodyPr>
          <a:lstStyle/>
          <a:p>
            <a:pPr marL="0" indent="0">
              <a:buNone/>
            </a:pPr>
            <a:r>
              <a:rPr lang="en-US" sz="2400" b="1" dirty="0">
                <a:latin typeface="Arial" panose="020B0604020202020204" pitchFamily="34" charset="0"/>
                <a:ea typeface="Tahoma" panose="020B0604030504040204" pitchFamily="34" charset="0"/>
                <a:cs typeface="Arial" panose="020B0604020202020204" pitchFamily="34" charset="0"/>
              </a:rPr>
              <a:t>Objectives:</a:t>
            </a:r>
            <a:endParaRPr lang="en-US" dirty="0">
              <a:ea typeface="Tahoma" panose="020B0604030504040204" pitchFamily="34" charset="0"/>
            </a:endParaRPr>
          </a:p>
          <a:p>
            <a:r>
              <a:rPr lang="en-US" dirty="0">
                <a:ea typeface="Tahoma" panose="020B0604030504040204" pitchFamily="34" charset="0"/>
              </a:rPr>
              <a:t>To fulfill its monitoring and enforcement responsibilities under the federal IDEA (Individuals with Disabilities Education Act) in 34 </a:t>
            </a:r>
            <a:r>
              <a:rPr lang="en-US" i="1" dirty="0">
                <a:ea typeface="Tahoma" panose="020B0604030504040204" pitchFamily="34" charset="0"/>
              </a:rPr>
              <a:t>Code of Federal Regulations sections </a:t>
            </a:r>
            <a:r>
              <a:rPr lang="en-US" dirty="0">
                <a:ea typeface="Tahoma" panose="020B0604030504040204" pitchFamily="34" charset="0"/>
              </a:rPr>
              <a:t>300.600 and 300.323. </a:t>
            </a:r>
          </a:p>
          <a:p>
            <a:r>
              <a:rPr lang="en-US" b="1" dirty="0">
                <a:ea typeface="Tahoma" panose="020B0604030504040204" pitchFamily="34" charset="0"/>
              </a:rPr>
              <a:t>Identify systemic issues</a:t>
            </a:r>
            <a:r>
              <a:rPr lang="en-US" dirty="0">
                <a:ea typeface="Tahoma" panose="020B0604030504040204" pitchFamily="34" charset="0"/>
              </a:rPr>
              <a:t> with LEAs (Local Education Agencies) and help the State identify LEAs that are not providing the services promised in Individualized Education Programs (IEPs).</a:t>
            </a:r>
          </a:p>
          <a:p>
            <a:r>
              <a:rPr lang="en-US" dirty="0">
                <a:ea typeface="Tahoma" panose="020B0604030504040204" pitchFamily="34" charset="0"/>
              </a:rPr>
              <a:t>Identify and categorize IEPs surveyed by three designated percentage of completion ranges.</a:t>
            </a:r>
          </a:p>
        </p:txBody>
      </p:sp>
      <p:sp>
        <p:nvSpPr>
          <p:cNvPr id="6" name="Slide Number Placeholder 5">
            <a:extLst>
              <a:ext uri="{FF2B5EF4-FFF2-40B4-BE49-F238E27FC236}">
                <a16:creationId xmlns:a16="http://schemas.microsoft.com/office/drawing/2014/main" id="{EB33F083-43FA-D223-3C99-8CDDC5163440}"/>
              </a:ext>
            </a:extLst>
          </p:cNvPr>
          <p:cNvSpPr>
            <a:spLocks noGrp="1"/>
          </p:cNvSpPr>
          <p:nvPr>
            <p:ph type="sldNum" sz="quarter" idx="12"/>
          </p:nvPr>
        </p:nvSpPr>
        <p:spPr>
          <a:xfrm>
            <a:off x="9146177" y="6310312"/>
            <a:ext cx="2743200" cy="365125"/>
          </a:xfrm>
        </p:spPr>
        <p:txBody>
          <a:bodyPr/>
          <a:lstStyle/>
          <a:p>
            <a:fld id="{F41BBA40-D491-440F-A181-17CBDCE45226}" type="slidenum">
              <a:rPr lang="en-US" sz="2400" smtClean="0">
                <a:solidFill>
                  <a:schemeClr val="tx1"/>
                </a:solidFill>
              </a:rPr>
              <a:pPr/>
              <a:t>3</a:t>
            </a:fld>
            <a:endParaRPr lang="en-US" sz="2400" dirty="0">
              <a:solidFill>
                <a:schemeClr val="tx1"/>
              </a:solidFill>
            </a:endParaRPr>
          </a:p>
        </p:txBody>
      </p:sp>
    </p:spTree>
    <p:extLst>
      <p:ext uri="{BB962C8B-B14F-4D97-AF65-F5344CB8AC3E}">
        <p14:creationId xmlns:p14="http://schemas.microsoft.com/office/powerpoint/2010/main" val="2502905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388C3-BCFC-4FA7-52C0-5213364EB05D}"/>
              </a:ext>
            </a:extLst>
          </p:cNvPr>
          <p:cNvSpPr>
            <a:spLocks noGrp="1"/>
          </p:cNvSpPr>
          <p:nvPr>
            <p:ph type="title"/>
          </p:nvPr>
        </p:nvSpPr>
        <p:spPr/>
        <p:txBody>
          <a:bodyPr/>
          <a:lstStyle/>
          <a:p>
            <a:r>
              <a:rPr lang="en-US" dirty="0"/>
              <a:t>Long Description of Image A</a:t>
            </a:r>
          </a:p>
        </p:txBody>
      </p:sp>
      <p:sp>
        <p:nvSpPr>
          <p:cNvPr id="3" name="Content Placeholder 2">
            <a:extLst>
              <a:ext uri="{FF2B5EF4-FFF2-40B4-BE49-F238E27FC236}">
                <a16:creationId xmlns:a16="http://schemas.microsoft.com/office/drawing/2014/main" id="{EA5DCF5B-0601-14C9-8048-7F7512950AC0}"/>
              </a:ext>
            </a:extLst>
          </p:cNvPr>
          <p:cNvSpPr>
            <a:spLocks noGrp="1"/>
          </p:cNvSpPr>
          <p:nvPr>
            <p:ph idx="1"/>
          </p:nvPr>
        </p:nvSpPr>
        <p:spPr/>
        <p:txBody>
          <a:bodyPr/>
          <a:lstStyle/>
          <a:p>
            <a:r>
              <a:rPr lang="en-US" sz="2400" dirty="0">
                <a:hlinkClick r:id="rId2" action="ppaction://hlinksldjump" tooltip="Slide 21: Data Collection Website (LEA Certification Page)"/>
              </a:rPr>
              <a:t>Image A: LEA Certification</a:t>
            </a:r>
            <a:endParaRPr lang="en-US" sz="2400" dirty="0"/>
          </a:p>
          <a:p>
            <a:pPr marL="0" indent="0">
              <a:buNone/>
            </a:pPr>
            <a:r>
              <a:rPr lang="en-US" sz="2400" dirty="0"/>
              <a:t>Screenshot of IEP Implementation Data Submission page. The page shows a box labeled "Confirm and Submit", with LEA name, CDS code, and SELPA name listed. There is a circle around contact information fields for the individual who is submitting data. Listed fields are "Submitter Name". "Submitter Title", "Submitter Email", "Submitter Phone", and "Submitter Phone Ext". There is a circle around the disclaimer "On behalf of the Superintendent of the district and/or Principal, I certify that the data submitted is true and accurate to the best of my knowledge." There is another circle at the bottom of the screen reading "Note: Once submitted, no changes may be made and the data will be submitted to SELPA for review."</a:t>
            </a:r>
          </a:p>
          <a:p>
            <a:pPr marL="0" indent="0">
              <a:buNone/>
            </a:pPr>
            <a:endParaRPr lang="en-US" sz="2400" dirty="0"/>
          </a:p>
        </p:txBody>
      </p:sp>
      <p:sp>
        <p:nvSpPr>
          <p:cNvPr id="5" name="Slide Number Placeholder 4">
            <a:extLst>
              <a:ext uri="{FF2B5EF4-FFF2-40B4-BE49-F238E27FC236}">
                <a16:creationId xmlns:a16="http://schemas.microsoft.com/office/drawing/2014/main" id="{ABA6716C-69D1-88EF-1554-8B7C8E413A96}"/>
              </a:ext>
            </a:extLst>
          </p:cNvPr>
          <p:cNvSpPr>
            <a:spLocks noGrp="1"/>
          </p:cNvSpPr>
          <p:nvPr>
            <p:ph type="sldNum" sz="quarter" idx="12"/>
          </p:nvPr>
        </p:nvSpPr>
        <p:spPr>
          <a:xfrm>
            <a:off x="9185365" y="6311900"/>
            <a:ext cx="2743200" cy="365125"/>
          </a:xfrm>
        </p:spPr>
        <p:txBody>
          <a:bodyPr/>
          <a:lstStyle/>
          <a:p>
            <a:fld id="{F41BBA40-D491-440F-A181-17CBDCE45226}" type="slidenum">
              <a:rPr lang="en-US" sz="2400" smtClean="0">
                <a:solidFill>
                  <a:schemeClr val="tx1"/>
                </a:solidFill>
              </a:rPr>
              <a:pPr/>
              <a:t>30</a:t>
            </a:fld>
            <a:endParaRPr lang="en-US" sz="2400" dirty="0">
              <a:solidFill>
                <a:schemeClr val="tx1"/>
              </a:solidFill>
            </a:endParaRPr>
          </a:p>
        </p:txBody>
      </p:sp>
    </p:spTree>
    <p:extLst>
      <p:ext uri="{BB962C8B-B14F-4D97-AF65-F5344CB8AC3E}">
        <p14:creationId xmlns:p14="http://schemas.microsoft.com/office/powerpoint/2010/main" val="2763285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BDF17-61B9-B8DF-82C0-26512249A147}"/>
              </a:ext>
            </a:extLst>
          </p:cNvPr>
          <p:cNvSpPr>
            <a:spLocks noGrp="1"/>
          </p:cNvSpPr>
          <p:nvPr>
            <p:ph type="title"/>
          </p:nvPr>
        </p:nvSpPr>
        <p:spPr>
          <a:xfrm>
            <a:off x="838200" y="365126"/>
            <a:ext cx="10515600" cy="977900"/>
          </a:xfrm>
        </p:spPr>
        <p:txBody>
          <a:bodyPr/>
          <a:lstStyle/>
          <a:p>
            <a:r>
              <a:rPr lang="en-US" dirty="0"/>
              <a:t>Timeline</a:t>
            </a:r>
          </a:p>
        </p:txBody>
      </p:sp>
      <p:sp>
        <p:nvSpPr>
          <p:cNvPr id="3" name="Content Placeholder 2">
            <a:extLst>
              <a:ext uri="{FF2B5EF4-FFF2-40B4-BE49-F238E27FC236}">
                <a16:creationId xmlns:a16="http://schemas.microsoft.com/office/drawing/2014/main" id="{DDE547EC-97E8-A1D1-F66B-C1181DE979F5}"/>
              </a:ext>
            </a:extLst>
          </p:cNvPr>
          <p:cNvSpPr>
            <a:spLocks noGrp="1"/>
          </p:cNvSpPr>
          <p:nvPr>
            <p:ph sz="half" idx="1"/>
          </p:nvPr>
        </p:nvSpPr>
        <p:spPr>
          <a:xfrm>
            <a:off x="838198" y="1343026"/>
            <a:ext cx="10277475" cy="1131888"/>
          </a:xfrm>
        </p:spPr>
        <p:txBody>
          <a:bodyPr/>
          <a:lstStyle/>
          <a:p>
            <a:r>
              <a:rPr lang="en-US" dirty="0"/>
              <a:t>For the upcoming AY, we are implementing a change of dates in the data review/collection cycle.</a:t>
            </a:r>
          </a:p>
        </p:txBody>
      </p:sp>
      <p:graphicFrame>
        <p:nvGraphicFramePr>
          <p:cNvPr id="6" name="Content Placeholder 5" descr="Timeline for the 2026 IEP Implementation. Review range January 1–February 27, 2026. Webinar November 13, 2025. Collection window March 2–May 15, 2026. Collection due May 15, 2026.">
            <a:extLst>
              <a:ext uri="{FF2B5EF4-FFF2-40B4-BE49-F238E27FC236}">
                <a16:creationId xmlns:a16="http://schemas.microsoft.com/office/drawing/2014/main" id="{6B31F793-C5F7-C7D0-5764-F3C10016DBA4}"/>
              </a:ext>
            </a:extLst>
          </p:cNvPr>
          <p:cNvGraphicFramePr>
            <a:graphicFrameLocks noGrp="1"/>
          </p:cNvGraphicFramePr>
          <p:nvPr>
            <p:ph sz="half" idx="2"/>
            <p:extLst>
              <p:ext uri="{D42A27DB-BD31-4B8C-83A1-F6EECF244321}">
                <p14:modId xmlns:p14="http://schemas.microsoft.com/office/powerpoint/2010/main" val="2785550776"/>
              </p:ext>
            </p:extLst>
          </p:nvPr>
        </p:nvGraphicFramePr>
        <p:xfrm>
          <a:off x="838199" y="2320926"/>
          <a:ext cx="10515600" cy="40354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B1B44046-F2CF-E9D5-656C-378CF344E6BE}"/>
              </a:ext>
            </a:extLst>
          </p:cNvPr>
          <p:cNvSpPr>
            <a:spLocks noGrp="1"/>
          </p:cNvSpPr>
          <p:nvPr>
            <p:ph type="sldNum" sz="quarter" idx="12"/>
          </p:nvPr>
        </p:nvSpPr>
        <p:spPr>
          <a:xfrm>
            <a:off x="9139238" y="6356349"/>
            <a:ext cx="2743200" cy="365125"/>
          </a:xfrm>
        </p:spPr>
        <p:txBody>
          <a:bodyPr/>
          <a:lstStyle/>
          <a:p>
            <a:fld id="{F41BBA40-D491-440F-A181-17CBDCE45226}" type="slidenum">
              <a:rPr lang="en-US" sz="2400" smtClean="0">
                <a:solidFill>
                  <a:schemeClr val="tx1"/>
                </a:solidFill>
              </a:rPr>
              <a:pPr/>
              <a:t>4</a:t>
            </a:fld>
            <a:endParaRPr lang="en-US" sz="2400" dirty="0">
              <a:solidFill>
                <a:schemeClr val="tx1"/>
              </a:solidFill>
            </a:endParaRPr>
          </a:p>
        </p:txBody>
      </p:sp>
    </p:spTree>
    <p:extLst>
      <p:ext uri="{BB962C8B-B14F-4D97-AF65-F5344CB8AC3E}">
        <p14:creationId xmlns:p14="http://schemas.microsoft.com/office/powerpoint/2010/main" val="188641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E9E02-A9FE-5CED-F5AC-8ADDFEE32DBD}"/>
              </a:ext>
            </a:extLst>
          </p:cNvPr>
          <p:cNvSpPr>
            <a:spLocks noGrp="1"/>
          </p:cNvSpPr>
          <p:nvPr>
            <p:ph type="title"/>
          </p:nvPr>
        </p:nvSpPr>
        <p:spPr>
          <a:xfrm>
            <a:off x="681036" y="104775"/>
            <a:ext cx="10515600" cy="776087"/>
          </a:xfrm>
        </p:spPr>
        <p:txBody>
          <a:bodyPr/>
          <a:lstStyle/>
          <a:p>
            <a:r>
              <a:rPr lang="en-US" dirty="0">
                <a:ea typeface="Tahoma" panose="020B0604030504040204" pitchFamily="34" charset="0"/>
              </a:rPr>
              <a:t>Procedure/Methodology</a:t>
            </a:r>
            <a:endParaRPr lang="en-US" dirty="0"/>
          </a:p>
        </p:txBody>
      </p:sp>
      <p:sp>
        <p:nvSpPr>
          <p:cNvPr id="3" name="Content Placeholder 2">
            <a:extLst>
              <a:ext uri="{FF2B5EF4-FFF2-40B4-BE49-F238E27FC236}">
                <a16:creationId xmlns:a16="http://schemas.microsoft.com/office/drawing/2014/main" id="{31A11867-170D-2FA0-273D-DB478ECFE4F8}"/>
              </a:ext>
            </a:extLst>
          </p:cNvPr>
          <p:cNvSpPr>
            <a:spLocks noGrp="1"/>
          </p:cNvSpPr>
          <p:nvPr>
            <p:ph sz="half" idx="1"/>
          </p:nvPr>
        </p:nvSpPr>
        <p:spPr>
          <a:xfrm>
            <a:off x="681036" y="925510"/>
            <a:ext cx="10996613" cy="1215034"/>
          </a:xfrm>
        </p:spPr>
        <p:txBody>
          <a:bodyPr>
            <a:normAutofit/>
          </a:bodyPr>
          <a:lstStyle/>
          <a:p>
            <a:r>
              <a:rPr lang="en-US" dirty="0">
                <a:ea typeface="Tahoma" panose="020B0604030504040204" pitchFamily="34" charset="0"/>
              </a:rPr>
              <a:t>On March 2, 2026, California Department of Education (CDE) will provide a random sample of students with disabilities (SWDs) to each LEA based upon the following criteria:</a:t>
            </a:r>
          </a:p>
          <a:p>
            <a:endParaRPr lang="en-US" dirty="0"/>
          </a:p>
        </p:txBody>
      </p:sp>
      <p:graphicFrame>
        <p:nvGraphicFramePr>
          <p:cNvPr id="11" name="Content Placeholder 10" descr="Table showing how many IEPs an LEA must review based on number of SWDs. Table is fully described in linked long description underneath image. ">
            <a:extLst>
              <a:ext uri="{FF2B5EF4-FFF2-40B4-BE49-F238E27FC236}">
                <a16:creationId xmlns:a16="http://schemas.microsoft.com/office/drawing/2014/main" id="{304C445A-BD3D-6821-6BCE-DC19F058942E}"/>
              </a:ext>
            </a:extLst>
          </p:cNvPr>
          <p:cNvGraphicFramePr>
            <a:graphicFrameLocks noGrp="1"/>
          </p:cNvGraphicFramePr>
          <p:nvPr>
            <p:ph sz="half" idx="2"/>
            <p:extLst>
              <p:ext uri="{D42A27DB-BD31-4B8C-83A1-F6EECF244321}">
                <p14:modId xmlns:p14="http://schemas.microsoft.com/office/powerpoint/2010/main" val="2861798079"/>
              </p:ext>
            </p:extLst>
          </p:nvPr>
        </p:nvGraphicFramePr>
        <p:xfrm>
          <a:off x="759618" y="2118518"/>
          <a:ext cx="10515600" cy="2659857"/>
        </p:xfrm>
        <a:graphic>
          <a:graphicData uri="http://schemas.openxmlformats.org/drawingml/2006/table">
            <a:tbl>
              <a:tblPr firstRow="1" firstCol="1" bandRow="1">
                <a:tableStyleId>{7DF18680-E054-41AD-8BC1-D1AEF772440D}</a:tableStyleId>
              </a:tblPr>
              <a:tblGrid>
                <a:gridCol w="2347067">
                  <a:extLst>
                    <a:ext uri="{9D8B030D-6E8A-4147-A177-3AD203B41FA5}">
                      <a16:colId xmlns:a16="http://schemas.microsoft.com/office/drawing/2014/main" val="2791170805"/>
                    </a:ext>
                  </a:extLst>
                </a:gridCol>
                <a:gridCol w="4663333">
                  <a:extLst>
                    <a:ext uri="{9D8B030D-6E8A-4147-A177-3AD203B41FA5}">
                      <a16:colId xmlns:a16="http://schemas.microsoft.com/office/drawing/2014/main" val="395395967"/>
                    </a:ext>
                  </a:extLst>
                </a:gridCol>
                <a:gridCol w="3505200">
                  <a:extLst>
                    <a:ext uri="{9D8B030D-6E8A-4147-A177-3AD203B41FA5}">
                      <a16:colId xmlns:a16="http://schemas.microsoft.com/office/drawing/2014/main" val="1646792712"/>
                    </a:ext>
                  </a:extLst>
                </a:gridCol>
              </a:tblGrid>
              <a:tr h="878485">
                <a:tc>
                  <a:txBody>
                    <a:bodyPr/>
                    <a:lstStyle/>
                    <a:p>
                      <a:pPr marL="0" marR="0" algn="ctr"/>
                      <a:r>
                        <a:rPr lang="en-US" sz="2400" dirty="0">
                          <a:effectLst/>
                          <a:latin typeface="Arial" panose="020B0604020202020204" pitchFamily="34" charset="0"/>
                          <a:cs typeface="Arial" panose="020B0604020202020204" pitchFamily="34" charset="0"/>
                        </a:rPr>
                        <a:t>Number of SWD</a:t>
                      </a:r>
                      <a:endParaRPr lang="en-US" sz="2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r>
                        <a:rPr lang="en-US" sz="2400" dirty="0">
                          <a:effectLst/>
                          <a:latin typeface="Arial" panose="020B0604020202020204" pitchFamily="34" charset="0"/>
                          <a:cs typeface="Arial" panose="020B0604020202020204" pitchFamily="34" charset="0"/>
                        </a:rPr>
                        <a:t>Number of IEPs LEA Must Review</a:t>
                      </a:r>
                      <a:endParaRPr lang="en-US" sz="2400" b="1" dirty="0">
                        <a:effectLst/>
                        <a:latin typeface="Arial" panose="020B0604020202020204" pitchFamily="34" charset="0"/>
                        <a:cs typeface="Arial" panose="020B0604020202020204" pitchFamily="34" charset="0"/>
                      </a:endParaRPr>
                    </a:p>
                  </a:txBody>
                  <a:tcPr marL="68580" marR="68580" marT="0" marB="0"/>
                </a:tc>
                <a:tc>
                  <a:txBody>
                    <a:bodyPr/>
                    <a:lstStyle/>
                    <a:p>
                      <a:pPr marL="0" marR="0" algn="ctr"/>
                      <a:r>
                        <a:rPr lang="en-US" sz="2400" dirty="0">
                          <a:effectLst/>
                          <a:latin typeface="Arial" panose="020B0604020202020204" pitchFamily="34" charset="0"/>
                          <a:cs typeface="Arial" panose="020B0604020202020204" pitchFamily="34" charset="0"/>
                        </a:rPr>
                        <a:t>Percentage of IEPs Required for Review</a:t>
                      </a:r>
                      <a:endParaRPr lang="en-US" sz="2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683270676"/>
                  </a:ext>
                </a:extLst>
              </a:tr>
              <a:tr h="445343">
                <a:tc>
                  <a:txBody>
                    <a:bodyPr/>
                    <a:lstStyle/>
                    <a:p>
                      <a:pPr marL="0" marR="0" algn="ctr"/>
                      <a:r>
                        <a:rPr lang="en-US" sz="2400" dirty="0">
                          <a:effectLst/>
                          <a:latin typeface="Arial" panose="020B0604020202020204" pitchFamily="34" charset="0"/>
                          <a:cs typeface="Arial" panose="020B0604020202020204" pitchFamily="34" charset="0"/>
                        </a:rPr>
                        <a:t>1 – 100</a:t>
                      </a:r>
                    </a:p>
                  </a:txBody>
                  <a:tcPr marL="68580" marR="68580" marT="0" marB="0"/>
                </a:tc>
                <a:tc>
                  <a:txBody>
                    <a:bodyPr/>
                    <a:lstStyle/>
                    <a:p>
                      <a:pPr marL="0" marR="0" algn="ctr"/>
                      <a:r>
                        <a:rPr lang="en-US" sz="2400" b="1" dirty="0">
                          <a:effectLst/>
                          <a:latin typeface="Arial" panose="020B0604020202020204" pitchFamily="34" charset="0"/>
                          <a:cs typeface="Arial" panose="020B0604020202020204" pitchFamily="34" charset="0"/>
                        </a:rPr>
                        <a:t>All/Max of 20</a:t>
                      </a:r>
                    </a:p>
                  </a:txBody>
                  <a:tcPr marL="68580" marR="68580" marT="0" marB="0"/>
                </a:tc>
                <a:tc>
                  <a:txBody>
                    <a:bodyPr/>
                    <a:lstStyle/>
                    <a:p>
                      <a:pPr marL="0" marR="0" algn="ctr"/>
                      <a:r>
                        <a:rPr lang="en-US" sz="2400" b="1" dirty="0">
                          <a:effectLst/>
                          <a:latin typeface="Arial" panose="020B0604020202020204" pitchFamily="34" charset="0"/>
                          <a:cs typeface="Arial" panose="020B0604020202020204" pitchFamily="34" charset="0"/>
                        </a:rPr>
                        <a:t>20% - 100%</a:t>
                      </a:r>
                      <a:endParaRPr lang="en-US" sz="2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18550608"/>
                  </a:ext>
                </a:extLst>
              </a:tr>
              <a:tr h="445343">
                <a:tc>
                  <a:txBody>
                    <a:bodyPr/>
                    <a:lstStyle/>
                    <a:p>
                      <a:pPr marL="0" marR="0" algn="ctr"/>
                      <a:r>
                        <a:rPr lang="en-US" sz="2400" dirty="0">
                          <a:effectLst/>
                          <a:latin typeface="Arial" panose="020B0604020202020204" pitchFamily="34" charset="0"/>
                          <a:cs typeface="Arial" panose="020B0604020202020204" pitchFamily="34" charset="0"/>
                        </a:rPr>
                        <a:t>101 – 199</a:t>
                      </a:r>
                      <a:endParaRPr lang="en-US" sz="2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r>
                        <a:rPr lang="en-US" sz="2400" b="1" dirty="0">
                          <a:effectLst/>
                          <a:latin typeface="Arial" panose="020B0604020202020204" pitchFamily="34" charset="0"/>
                          <a:cs typeface="Arial" panose="020B0604020202020204" pitchFamily="34" charset="0"/>
                        </a:rPr>
                        <a:t>20</a:t>
                      </a:r>
                    </a:p>
                  </a:txBody>
                  <a:tcPr marL="68580" marR="68580" marT="0" marB="0"/>
                </a:tc>
                <a:tc>
                  <a:txBody>
                    <a:bodyPr/>
                    <a:lstStyle/>
                    <a:p>
                      <a:pPr marL="0" marR="0" algn="ctr"/>
                      <a:r>
                        <a:rPr lang="en-US" sz="2400" b="1" dirty="0">
                          <a:effectLst/>
                          <a:latin typeface="Arial" panose="020B0604020202020204" pitchFamily="34" charset="0"/>
                          <a:cs typeface="Arial" panose="020B0604020202020204" pitchFamily="34" charset="0"/>
                        </a:rPr>
                        <a:t>10.05% - 19.8%</a:t>
                      </a:r>
                      <a:endParaRPr lang="en-US" sz="2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220587889"/>
                  </a:ext>
                </a:extLst>
              </a:tr>
              <a:tr h="445343">
                <a:tc>
                  <a:txBody>
                    <a:bodyPr/>
                    <a:lstStyle/>
                    <a:p>
                      <a:pPr marL="0" marR="0" algn="ctr"/>
                      <a:r>
                        <a:rPr lang="en-US" sz="2400" dirty="0">
                          <a:effectLst/>
                          <a:latin typeface="Arial" panose="020B0604020202020204" pitchFamily="34" charset="0"/>
                          <a:cs typeface="Arial" panose="020B0604020202020204" pitchFamily="34" charset="0"/>
                        </a:rPr>
                        <a:t>200 – 4,999</a:t>
                      </a:r>
                      <a:endParaRPr lang="en-US" sz="2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r>
                        <a:rPr lang="en-US" sz="2400" b="1" dirty="0">
                          <a:effectLst/>
                          <a:latin typeface="Arial" panose="020B0604020202020204" pitchFamily="34" charset="0"/>
                          <a:cs typeface="Arial" panose="020B0604020202020204" pitchFamily="34" charset="0"/>
                        </a:rPr>
                        <a:t>20 – 500</a:t>
                      </a:r>
                    </a:p>
                  </a:txBody>
                  <a:tcPr marL="68580" marR="68580" marT="0" marB="0"/>
                </a:tc>
                <a:tc>
                  <a:txBody>
                    <a:bodyPr/>
                    <a:lstStyle/>
                    <a:p>
                      <a:pPr marL="0" marR="0" algn="ctr"/>
                      <a:r>
                        <a:rPr lang="en-US" sz="2400" b="1" dirty="0">
                          <a:effectLst/>
                          <a:latin typeface="Arial" panose="020B0604020202020204" pitchFamily="34" charset="0"/>
                          <a:cs typeface="Arial" panose="020B0604020202020204" pitchFamily="34" charset="0"/>
                        </a:rPr>
                        <a:t>10%</a:t>
                      </a:r>
                      <a:endParaRPr lang="en-US" sz="2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294782510"/>
                  </a:ext>
                </a:extLst>
              </a:tr>
              <a:tr h="445343">
                <a:tc>
                  <a:txBody>
                    <a:bodyPr/>
                    <a:lstStyle/>
                    <a:p>
                      <a:pPr marL="0" marR="0" algn="ctr"/>
                      <a:r>
                        <a:rPr lang="en-US" sz="2400" dirty="0">
                          <a:effectLst/>
                          <a:latin typeface="Arial" panose="020B0604020202020204" pitchFamily="34" charset="0"/>
                          <a:cs typeface="Arial" panose="020B0604020202020204" pitchFamily="34" charset="0"/>
                        </a:rPr>
                        <a:t>5,000 +</a:t>
                      </a:r>
                      <a:endParaRPr lang="en-US" sz="2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r>
                        <a:rPr lang="en-US" sz="2400" b="1" dirty="0">
                          <a:effectLst/>
                          <a:latin typeface="Arial" panose="020B0604020202020204" pitchFamily="34" charset="0"/>
                          <a:cs typeface="Arial" panose="020B0604020202020204" pitchFamily="34" charset="0"/>
                        </a:rPr>
                        <a:t>500</a:t>
                      </a:r>
                    </a:p>
                  </a:txBody>
                  <a:tcPr marL="68580" marR="68580" marT="0" marB="0"/>
                </a:tc>
                <a:tc>
                  <a:txBody>
                    <a:bodyPr/>
                    <a:lstStyle/>
                    <a:p>
                      <a:pPr marL="0" marR="0" algn="ctr"/>
                      <a:r>
                        <a:rPr lang="en-US" sz="2400" b="1" dirty="0">
                          <a:effectLst/>
                          <a:latin typeface="Arial" panose="020B0604020202020204" pitchFamily="34" charset="0"/>
                          <a:cs typeface="Arial" panose="020B0604020202020204" pitchFamily="34" charset="0"/>
                        </a:rPr>
                        <a:t>0.74% - 9.97%</a:t>
                      </a:r>
                      <a:endParaRPr lang="en-US" sz="2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592493723"/>
                  </a:ext>
                </a:extLst>
              </a:tr>
            </a:tbl>
          </a:graphicData>
        </a:graphic>
      </p:graphicFrame>
      <p:sp>
        <p:nvSpPr>
          <p:cNvPr id="12" name="Content Placeholder 8">
            <a:extLst>
              <a:ext uri="{FF2B5EF4-FFF2-40B4-BE49-F238E27FC236}">
                <a16:creationId xmlns:a16="http://schemas.microsoft.com/office/drawing/2014/main" id="{B5A0FDCF-8029-B2EF-5ACA-3197EBFDDDE8}"/>
              </a:ext>
            </a:extLst>
          </p:cNvPr>
          <p:cNvSpPr txBox="1">
            <a:spLocks/>
          </p:cNvSpPr>
          <p:nvPr/>
        </p:nvSpPr>
        <p:spPr>
          <a:xfrm>
            <a:off x="2562898" y="4841080"/>
            <a:ext cx="8712320" cy="5746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hlinkClick r:id="rId2" action="ppaction://hlinksldjump"/>
              </a:rPr>
              <a:t>Link to Long Description of Table A: Methodology</a:t>
            </a:r>
            <a:endParaRPr lang="en-US" dirty="0"/>
          </a:p>
        </p:txBody>
      </p:sp>
      <p:sp>
        <p:nvSpPr>
          <p:cNvPr id="9" name="Content Placeholder 8">
            <a:extLst>
              <a:ext uri="{FF2B5EF4-FFF2-40B4-BE49-F238E27FC236}">
                <a16:creationId xmlns:a16="http://schemas.microsoft.com/office/drawing/2014/main" id="{BBC68A45-A328-4A7A-C9C3-14908C93661A}"/>
              </a:ext>
            </a:extLst>
          </p:cNvPr>
          <p:cNvSpPr>
            <a:spLocks noGrp="1"/>
          </p:cNvSpPr>
          <p:nvPr>
            <p:ph sz="half" idx="15"/>
          </p:nvPr>
        </p:nvSpPr>
        <p:spPr>
          <a:xfrm>
            <a:off x="681036" y="5381623"/>
            <a:ext cx="10672764" cy="1476377"/>
          </a:xfrm>
        </p:spPr>
        <p:txBody>
          <a:bodyPr>
            <a:normAutofit/>
          </a:bodyPr>
          <a:lstStyle/>
          <a:p>
            <a:r>
              <a:rPr lang="en-US" dirty="0"/>
              <a:t>NOTE:  Small LEAs (LEAs with 100 or fewer SWDs) that were selected for monitoring in Cycles A, B, or C will only be required to submit IEP Implementation data during their next monitoring cycle, which will include Cycle C in 2026.</a:t>
            </a:r>
          </a:p>
          <a:p>
            <a:endParaRPr lang="en-US" dirty="0"/>
          </a:p>
        </p:txBody>
      </p:sp>
      <p:sp>
        <p:nvSpPr>
          <p:cNvPr id="6" name="Slide Number Placeholder 5">
            <a:extLst>
              <a:ext uri="{FF2B5EF4-FFF2-40B4-BE49-F238E27FC236}">
                <a16:creationId xmlns:a16="http://schemas.microsoft.com/office/drawing/2014/main" id="{3A63E777-E0A9-D17E-607D-9F88A8214562}"/>
              </a:ext>
            </a:extLst>
          </p:cNvPr>
          <p:cNvSpPr>
            <a:spLocks noGrp="1"/>
          </p:cNvSpPr>
          <p:nvPr>
            <p:ph type="sldNum" sz="quarter" idx="12"/>
          </p:nvPr>
        </p:nvSpPr>
        <p:spPr>
          <a:xfrm>
            <a:off x="9258299" y="6388100"/>
            <a:ext cx="2743200" cy="365125"/>
          </a:xfrm>
        </p:spPr>
        <p:txBody>
          <a:bodyPr/>
          <a:lstStyle/>
          <a:p>
            <a:fld id="{F41BBA40-D491-440F-A181-17CBDCE45226}" type="slidenum">
              <a:rPr lang="en-US" sz="2400" smtClean="0">
                <a:solidFill>
                  <a:schemeClr val="tx1"/>
                </a:solidFill>
              </a:rPr>
              <a:pPr/>
              <a:t>5</a:t>
            </a:fld>
            <a:endParaRPr lang="en-US" sz="2400" dirty="0">
              <a:solidFill>
                <a:schemeClr val="tx1"/>
              </a:solidFill>
            </a:endParaRPr>
          </a:p>
        </p:txBody>
      </p:sp>
    </p:spTree>
    <p:extLst>
      <p:ext uri="{BB962C8B-B14F-4D97-AF65-F5344CB8AC3E}">
        <p14:creationId xmlns:p14="http://schemas.microsoft.com/office/powerpoint/2010/main" val="1105932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14927-53DE-F489-0E90-83C5B59D074E}"/>
              </a:ext>
            </a:extLst>
          </p:cNvPr>
          <p:cNvSpPr>
            <a:spLocks noGrp="1"/>
          </p:cNvSpPr>
          <p:nvPr>
            <p:ph type="title"/>
          </p:nvPr>
        </p:nvSpPr>
        <p:spPr>
          <a:xfrm>
            <a:off x="838200" y="136525"/>
            <a:ext cx="10515600" cy="1082078"/>
          </a:xfrm>
        </p:spPr>
        <p:txBody>
          <a:bodyPr/>
          <a:lstStyle/>
          <a:p>
            <a:r>
              <a:rPr lang="en-US" dirty="0"/>
              <a:t>Student Sample (1)</a:t>
            </a:r>
          </a:p>
        </p:txBody>
      </p:sp>
      <p:sp>
        <p:nvSpPr>
          <p:cNvPr id="3" name="Content Placeholder 2">
            <a:extLst>
              <a:ext uri="{FF2B5EF4-FFF2-40B4-BE49-F238E27FC236}">
                <a16:creationId xmlns:a16="http://schemas.microsoft.com/office/drawing/2014/main" id="{82C74108-3D29-070D-8774-DE38AC2D422B}"/>
              </a:ext>
            </a:extLst>
          </p:cNvPr>
          <p:cNvSpPr>
            <a:spLocks noGrp="1"/>
          </p:cNvSpPr>
          <p:nvPr>
            <p:ph idx="1"/>
          </p:nvPr>
        </p:nvSpPr>
        <p:spPr>
          <a:xfrm>
            <a:off x="838200" y="1076100"/>
            <a:ext cx="10515600" cy="4351338"/>
          </a:xfrm>
        </p:spPr>
        <p:txBody>
          <a:bodyPr>
            <a:noAutofit/>
          </a:bodyPr>
          <a:lstStyle/>
          <a:p>
            <a:r>
              <a:rPr lang="en-US" sz="3200" dirty="0"/>
              <a:t>Student samples should:</a:t>
            </a:r>
          </a:p>
          <a:p>
            <a:pPr lvl="1"/>
            <a:r>
              <a:rPr lang="en-US" sz="3200" dirty="0"/>
              <a:t>(for large LEAs) not include any students from charter schools identified as “small LEAs” being monitored in Cycles A or B, or C</a:t>
            </a:r>
          </a:p>
          <a:p>
            <a:pPr lvl="2"/>
            <a:r>
              <a:rPr lang="en-US" sz="3200" dirty="0"/>
              <a:t>Small LEAs in Cycle C will receive their own student samples</a:t>
            </a:r>
          </a:p>
          <a:p>
            <a:pPr lvl="1"/>
            <a:r>
              <a:rPr lang="en-US" sz="3200" dirty="0"/>
              <a:t>Include students on </a:t>
            </a:r>
            <a:r>
              <a:rPr lang="en-US" sz="3200" b="1" dirty="0"/>
              <a:t>IEPs only</a:t>
            </a:r>
            <a:r>
              <a:rPr lang="en-US" sz="3200" dirty="0"/>
              <a:t>, including any students enrolled in Nonpublic Nonsectarian Certified schools (NPS)</a:t>
            </a:r>
          </a:p>
        </p:txBody>
      </p:sp>
      <p:sp>
        <p:nvSpPr>
          <p:cNvPr id="5" name="Slide Number Placeholder 4">
            <a:extLst>
              <a:ext uri="{FF2B5EF4-FFF2-40B4-BE49-F238E27FC236}">
                <a16:creationId xmlns:a16="http://schemas.microsoft.com/office/drawing/2014/main" id="{7486A8F5-ECC3-9634-2E7A-3359739CC0C0}"/>
              </a:ext>
            </a:extLst>
          </p:cNvPr>
          <p:cNvSpPr>
            <a:spLocks noGrp="1"/>
          </p:cNvSpPr>
          <p:nvPr>
            <p:ph type="sldNum" sz="quarter" idx="12"/>
          </p:nvPr>
        </p:nvSpPr>
        <p:spPr>
          <a:xfrm>
            <a:off x="9224554" y="6356350"/>
            <a:ext cx="2743200" cy="365125"/>
          </a:xfrm>
        </p:spPr>
        <p:txBody>
          <a:bodyPr/>
          <a:lstStyle/>
          <a:p>
            <a:fld id="{F41BBA40-D491-440F-A181-17CBDCE45226}" type="slidenum">
              <a:rPr lang="en-US" sz="2400" smtClean="0">
                <a:solidFill>
                  <a:schemeClr val="tx1"/>
                </a:solidFill>
              </a:rPr>
              <a:pPr/>
              <a:t>6</a:t>
            </a:fld>
            <a:endParaRPr lang="en-US" sz="2400" dirty="0">
              <a:solidFill>
                <a:schemeClr val="tx1"/>
              </a:solidFill>
            </a:endParaRPr>
          </a:p>
        </p:txBody>
      </p:sp>
    </p:spTree>
    <p:extLst>
      <p:ext uri="{BB962C8B-B14F-4D97-AF65-F5344CB8AC3E}">
        <p14:creationId xmlns:p14="http://schemas.microsoft.com/office/powerpoint/2010/main" val="3110815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CF9F9-F195-399D-71EA-85626D24A8A1}"/>
              </a:ext>
            </a:extLst>
          </p:cNvPr>
          <p:cNvSpPr>
            <a:spLocks noGrp="1"/>
          </p:cNvSpPr>
          <p:nvPr>
            <p:ph type="title"/>
          </p:nvPr>
        </p:nvSpPr>
        <p:spPr/>
        <p:txBody>
          <a:bodyPr/>
          <a:lstStyle/>
          <a:p>
            <a:r>
              <a:rPr lang="en-US" dirty="0"/>
              <a:t>Student Sample (2)</a:t>
            </a:r>
          </a:p>
        </p:txBody>
      </p:sp>
      <p:sp>
        <p:nvSpPr>
          <p:cNvPr id="3" name="Content Placeholder 2">
            <a:extLst>
              <a:ext uri="{FF2B5EF4-FFF2-40B4-BE49-F238E27FC236}">
                <a16:creationId xmlns:a16="http://schemas.microsoft.com/office/drawing/2014/main" id="{93282F08-C199-7BFE-9AA0-DEFF1A00C516}"/>
              </a:ext>
            </a:extLst>
          </p:cNvPr>
          <p:cNvSpPr>
            <a:spLocks noGrp="1"/>
          </p:cNvSpPr>
          <p:nvPr>
            <p:ph idx="1"/>
          </p:nvPr>
        </p:nvSpPr>
        <p:spPr/>
        <p:txBody>
          <a:bodyPr/>
          <a:lstStyle/>
          <a:p>
            <a:pPr lvl="1"/>
            <a:r>
              <a:rPr lang="en-US" dirty="0"/>
              <a:t>Only include students enrolled for the entire duration of the evaluation period (January 1 through February 27, 2026)</a:t>
            </a:r>
          </a:p>
          <a:p>
            <a:pPr lvl="2"/>
            <a:r>
              <a:rPr lang="en-US" dirty="0"/>
              <a:t>If LEAs receive a Statewide Student Identifier (SSID) for a student that transferred out of the LEA prior to or during the evaluation period, the LEA should:</a:t>
            </a:r>
          </a:p>
          <a:p>
            <a:pPr lvl="3"/>
            <a:r>
              <a:rPr lang="en-US" dirty="0"/>
              <a:t>Ensure the student’s exit is updated in California Longitudinal Pupil Achievement Data System (CALPADS)</a:t>
            </a:r>
          </a:p>
          <a:p>
            <a:pPr lvl="3"/>
            <a:r>
              <a:rPr lang="en-US" dirty="0"/>
              <a:t>Ensure that the reason for not providing results for that student in the IEP Implementation Data Collection is documented and shared with the special education local plan area (SELPA)</a:t>
            </a:r>
          </a:p>
          <a:p>
            <a:endParaRPr lang="en-US" dirty="0"/>
          </a:p>
        </p:txBody>
      </p:sp>
      <p:sp>
        <p:nvSpPr>
          <p:cNvPr id="5" name="Slide Number Placeholder 4">
            <a:extLst>
              <a:ext uri="{FF2B5EF4-FFF2-40B4-BE49-F238E27FC236}">
                <a16:creationId xmlns:a16="http://schemas.microsoft.com/office/drawing/2014/main" id="{C4107547-B73D-03DD-5BB8-481B0FA4505B}"/>
              </a:ext>
            </a:extLst>
          </p:cNvPr>
          <p:cNvSpPr>
            <a:spLocks noGrp="1"/>
          </p:cNvSpPr>
          <p:nvPr>
            <p:ph type="sldNum" sz="quarter" idx="12"/>
          </p:nvPr>
        </p:nvSpPr>
        <p:spPr>
          <a:xfrm>
            <a:off x="9185365" y="6293576"/>
            <a:ext cx="2743200" cy="365125"/>
          </a:xfrm>
        </p:spPr>
        <p:txBody>
          <a:bodyPr/>
          <a:lstStyle/>
          <a:p>
            <a:r>
              <a:rPr lang="en-US" sz="2400" dirty="0">
                <a:solidFill>
                  <a:schemeClr val="tx1"/>
                </a:solidFill>
              </a:rPr>
              <a:t>7</a:t>
            </a:r>
          </a:p>
        </p:txBody>
      </p:sp>
    </p:spTree>
    <p:extLst>
      <p:ext uri="{BB962C8B-B14F-4D97-AF65-F5344CB8AC3E}">
        <p14:creationId xmlns:p14="http://schemas.microsoft.com/office/powerpoint/2010/main" val="2363883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8984D-4A85-48A2-8676-11BD69C8FF9B}"/>
              </a:ext>
            </a:extLst>
          </p:cNvPr>
          <p:cNvSpPr>
            <a:spLocks noGrp="1"/>
          </p:cNvSpPr>
          <p:nvPr>
            <p:ph type="title"/>
          </p:nvPr>
        </p:nvSpPr>
        <p:spPr>
          <a:xfrm>
            <a:off x="838200" y="365125"/>
            <a:ext cx="10515600" cy="1178667"/>
          </a:xfrm>
        </p:spPr>
        <p:txBody>
          <a:bodyPr/>
          <a:lstStyle/>
          <a:p>
            <a:r>
              <a:rPr lang="en-US" dirty="0">
                <a:ea typeface="Tahoma" panose="020B0604030504040204" pitchFamily="34" charset="0"/>
              </a:rPr>
              <a:t>Procedure/Methodology (2)</a:t>
            </a:r>
            <a:endParaRPr lang="en-US" dirty="0"/>
          </a:p>
        </p:txBody>
      </p:sp>
      <p:sp>
        <p:nvSpPr>
          <p:cNvPr id="3" name="Content Placeholder 2">
            <a:extLst>
              <a:ext uri="{FF2B5EF4-FFF2-40B4-BE49-F238E27FC236}">
                <a16:creationId xmlns:a16="http://schemas.microsoft.com/office/drawing/2014/main" id="{7558711C-6F72-483F-8EE0-958EED1C4D50}"/>
              </a:ext>
            </a:extLst>
          </p:cNvPr>
          <p:cNvSpPr>
            <a:spLocks noGrp="1"/>
          </p:cNvSpPr>
          <p:nvPr>
            <p:ph idx="1"/>
          </p:nvPr>
        </p:nvSpPr>
        <p:spPr>
          <a:xfrm>
            <a:off x="838200" y="1543792"/>
            <a:ext cx="10515600" cy="4057614"/>
          </a:xfrm>
        </p:spPr>
        <p:txBody>
          <a:bodyPr/>
          <a:lstStyle/>
          <a:p>
            <a:pPr marL="0" indent="0">
              <a:buNone/>
            </a:pPr>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dirty="0">
                <a:ea typeface="Tahoma" panose="020B0604030504040204" pitchFamily="34" charset="0"/>
              </a:rPr>
              <a:t>LEAs will collect and analyze local-level service implementation data.</a:t>
            </a:r>
          </a:p>
          <a:p>
            <a:r>
              <a:rPr lang="en-US" dirty="0">
                <a:ea typeface="Tahoma" panose="020B0604030504040204" pitchFamily="34" charset="0"/>
              </a:rPr>
              <a:t>Measurements will be based upon total number of service minutes provided for all services in the IEP (numerator), and the total number of service minutes prescribed (denominator).  Each IEP ratio will then be summarized into one of three categories:</a:t>
            </a:r>
          </a:p>
          <a:p>
            <a:pPr marL="457200" lvl="1" indent="0">
              <a:buNone/>
            </a:pPr>
            <a:r>
              <a:rPr lang="en-US" dirty="0">
                <a:ea typeface="Tahoma" panose="020B0604030504040204" pitchFamily="34" charset="0"/>
              </a:rPr>
              <a:t>A. 100 to 95% of IEP services implemented</a:t>
            </a:r>
          </a:p>
          <a:p>
            <a:pPr marL="457200" lvl="1" indent="0">
              <a:buNone/>
            </a:pPr>
            <a:r>
              <a:rPr lang="en-US" dirty="0">
                <a:ea typeface="Tahoma" panose="020B0604030504040204" pitchFamily="34" charset="0"/>
              </a:rPr>
              <a:t>B. 94.9 to 90% of IEP services implemented</a:t>
            </a:r>
          </a:p>
          <a:p>
            <a:pPr marL="457200" lvl="1" indent="0">
              <a:buNone/>
            </a:pPr>
            <a:r>
              <a:rPr lang="en-US" dirty="0">
                <a:ea typeface="Tahoma" panose="020B0604030504040204" pitchFamily="34" charset="0"/>
              </a:rPr>
              <a:t>C. Less than 90% of IEP services implemented</a:t>
            </a:r>
            <a:endParaRPr lang="en-US" dirty="0"/>
          </a:p>
          <a:p>
            <a:endParaRPr lang="en-US" dirty="0"/>
          </a:p>
        </p:txBody>
      </p:sp>
      <p:sp>
        <p:nvSpPr>
          <p:cNvPr id="5" name="Slide Number Placeholder 4">
            <a:extLst>
              <a:ext uri="{FF2B5EF4-FFF2-40B4-BE49-F238E27FC236}">
                <a16:creationId xmlns:a16="http://schemas.microsoft.com/office/drawing/2014/main" id="{3F4EFFC0-BC1F-8C09-A7C3-B6B27D273A97}"/>
              </a:ext>
            </a:extLst>
          </p:cNvPr>
          <p:cNvSpPr>
            <a:spLocks noGrp="1"/>
          </p:cNvSpPr>
          <p:nvPr>
            <p:ph type="sldNum" sz="quarter" idx="12"/>
          </p:nvPr>
        </p:nvSpPr>
        <p:spPr>
          <a:xfrm>
            <a:off x="9054737" y="6310312"/>
            <a:ext cx="2743200" cy="365125"/>
          </a:xfrm>
        </p:spPr>
        <p:txBody>
          <a:bodyPr/>
          <a:lstStyle/>
          <a:p>
            <a:fld id="{F41BBA40-D491-440F-A181-17CBDCE45226}" type="slidenum">
              <a:rPr lang="en-US" sz="2400" smtClean="0">
                <a:solidFill>
                  <a:schemeClr val="tx1"/>
                </a:solidFill>
              </a:rPr>
              <a:pPr/>
              <a:t>8</a:t>
            </a:fld>
            <a:endParaRPr lang="en-US" sz="2400" dirty="0">
              <a:solidFill>
                <a:schemeClr val="tx1"/>
              </a:solidFill>
            </a:endParaRPr>
          </a:p>
        </p:txBody>
      </p:sp>
    </p:spTree>
    <p:extLst>
      <p:ext uri="{BB962C8B-B14F-4D97-AF65-F5344CB8AC3E}">
        <p14:creationId xmlns:p14="http://schemas.microsoft.com/office/powerpoint/2010/main" val="3489028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A9D0A-77FF-9836-6BD2-4A4E53F9E2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697C80-F8C0-3AB7-D39B-ECD51CAB1814}"/>
              </a:ext>
            </a:extLst>
          </p:cNvPr>
          <p:cNvSpPr>
            <a:spLocks noGrp="1"/>
          </p:cNvSpPr>
          <p:nvPr>
            <p:ph type="title"/>
          </p:nvPr>
        </p:nvSpPr>
        <p:spPr>
          <a:xfrm>
            <a:off x="838200" y="136525"/>
            <a:ext cx="10515600" cy="944131"/>
          </a:xfrm>
        </p:spPr>
        <p:txBody>
          <a:bodyPr/>
          <a:lstStyle/>
          <a:p>
            <a:r>
              <a:rPr lang="en-US" dirty="0">
                <a:ea typeface="Tahoma" panose="020B0604030504040204" pitchFamily="34" charset="0"/>
              </a:rPr>
              <a:t>Procedure/Methodology (3)</a:t>
            </a:r>
            <a:endParaRPr lang="en-US" dirty="0"/>
          </a:p>
        </p:txBody>
      </p:sp>
      <p:sp>
        <p:nvSpPr>
          <p:cNvPr id="3" name="Content Placeholder 2">
            <a:extLst>
              <a:ext uri="{FF2B5EF4-FFF2-40B4-BE49-F238E27FC236}">
                <a16:creationId xmlns:a16="http://schemas.microsoft.com/office/drawing/2014/main" id="{F75B9E13-8405-A69C-B667-533988400EDD}"/>
              </a:ext>
            </a:extLst>
          </p:cNvPr>
          <p:cNvSpPr>
            <a:spLocks noGrp="1"/>
          </p:cNvSpPr>
          <p:nvPr>
            <p:ph idx="1"/>
          </p:nvPr>
        </p:nvSpPr>
        <p:spPr>
          <a:xfrm>
            <a:off x="372093" y="1080656"/>
            <a:ext cx="11447813" cy="5640819"/>
          </a:xfrm>
        </p:spPr>
        <p:txBody>
          <a:bodyPr>
            <a:normAutofit fontScale="25000" lnSpcReduction="20000"/>
          </a:bodyPr>
          <a:lstStyle/>
          <a:p>
            <a:r>
              <a:rPr lang="en-US" sz="9600" b="1" dirty="0">
                <a:ea typeface="Tahoma" panose="020B0604030504040204" pitchFamily="34" charset="0"/>
              </a:rPr>
              <a:t>Numerator should include:</a:t>
            </a:r>
          </a:p>
          <a:p>
            <a:pPr lvl="1"/>
            <a:r>
              <a:rPr lang="en-US" sz="9600" dirty="0">
                <a:ea typeface="Tahoma" panose="020B0604030504040204" pitchFamily="34" charset="0"/>
              </a:rPr>
              <a:t>The total count of </a:t>
            </a:r>
            <a:r>
              <a:rPr lang="en-US" sz="9600" b="1" dirty="0">
                <a:ea typeface="Tahoma" panose="020B0604030504040204" pitchFamily="34" charset="0"/>
              </a:rPr>
              <a:t>actual</a:t>
            </a:r>
            <a:r>
              <a:rPr lang="en-US" sz="9600" dirty="0">
                <a:ea typeface="Tahoma" panose="020B0604030504040204" pitchFamily="34" charset="0"/>
              </a:rPr>
              <a:t> service minutes received for all services provided during the evaluation period</a:t>
            </a:r>
          </a:p>
          <a:p>
            <a:r>
              <a:rPr lang="en-US" sz="9600" b="1" dirty="0">
                <a:ea typeface="Tahoma" panose="020B0604030504040204" pitchFamily="34" charset="0"/>
              </a:rPr>
              <a:t>Denominator should:</a:t>
            </a:r>
          </a:p>
          <a:p>
            <a:pPr lvl="1"/>
            <a:r>
              <a:rPr lang="en-US" sz="9600" b="1" dirty="0">
                <a:ea typeface="Tahoma" panose="020B0604030504040204" pitchFamily="34" charset="0"/>
              </a:rPr>
              <a:t>Include:</a:t>
            </a:r>
          </a:p>
          <a:p>
            <a:pPr lvl="2"/>
            <a:r>
              <a:rPr lang="en-US" sz="9600" dirty="0">
                <a:ea typeface="Tahoma" panose="020B0604030504040204" pitchFamily="34" charset="0"/>
              </a:rPr>
              <a:t>Total count of </a:t>
            </a:r>
            <a:r>
              <a:rPr lang="en-US" sz="9600" b="1" dirty="0">
                <a:ea typeface="Tahoma" panose="020B0604030504040204" pitchFamily="34" charset="0"/>
              </a:rPr>
              <a:t>prescribed </a:t>
            </a:r>
            <a:r>
              <a:rPr lang="en-US" sz="9600" dirty="0">
                <a:ea typeface="Tahoma" panose="020B0604030504040204" pitchFamily="34" charset="0"/>
              </a:rPr>
              <a:t>service minutes included in the special education plan to which  the parent/guardian has agreed/signed, including:</a:t>
            </a:r>
          </a:p>
          <a:p>
            <a:pPr lvl="3"/>
            <a:r>
              <a:rPr lang="en-US" sz="9600" dirty="0">
                <a:ea typeface="Tahoma" panose="020B0604030504040204" pitchFamily="34" charset="0"/>
              </a:rPr>
              <a:t>Service minutes the student received</a:t>
            </a:r>
          </a:p>
          <a:p>
            <a:pPr lvl="3"/>
            <a:r>
              <a:rPr lang="en-US" sz="9600" dirty="0">
                <a:ea typeface="Tahoma" panose="020B0604030504040204" pitchFamily="34" charset="0"/>
              </a:rPr>
              <a:t>Student absences due to illness (familial or student), truancy, or other excused or unexcused absences</a:t>
            </a:r>
          </a:p>
          <a:p>
            <a:pPr lvl="3"/>
            <a:r>
              <a:rPr lang="en-US" sz="9600" dirty="0">
                <a:ea typeface="Tahoma" panose="020B0604030504040204" pitchFamily="34" charset="0"/>
              </a:rPr>
              <a:t>Staff absences due to illness or staff shortages</a:t>
            </a:r>
          </a:p>
          <a:p>
            <a:pPr lvl="1"/>
            <a:r>
              <a:rPr lang="en-US" sz="9600" b="1" dirty="0">
                <a:ea typeface="Tahoma" panose="020B0604030504040204" pitchFamily="34" charset="0"/>
              </a:rPr>
              <a:t>Exclude service minutes prescribed during:</a:t>
            </a:r>
          </a:p>
          <a:p>
            <a:pPr lvl="3"/>
            <a:r>
              <a:rPr lang="en-US" sz="9600" dirty="0">
                <a:ea typeface="Tahoma" panose="020B0604030504040204" pitchFamily="34" charset="0"/>
              </a:rPr>
              <a:t>Field trips</a:t>
            </a:r>
          </a:p>
          <a:p>
            <a:pPr lvl="3"/>
            <a:r>
              <a:rPr lang="en-US" sz="9600" dirty="0">
                <a:ea typeface="Tahoma" panose="020B0604030504040204" pitchFamily="34" charset="0"/>
              </a:rPr>
              <a:t>Scheduled school breaks such as intersession or Spring Break</a:t>
            </a:r>
          </a:p>
          <a:p>
            <a:pPr lvl="3"/>
            <a:r>
              <a:rPr lang="en-US" sz="9600" dirty="0">
                <a:ea typeface="Tahoma" panose="020B0604030504040204" pitchFamily="34" charset="0"/>
              </a:rPr>
              <a:t>Statewide testing periods</a:t>
            </a:r>
          </a:p>
          <a:p>
            <a:pPr lvl="3"/>
            <a:r>
              <a:rPr lang="en-US" sz="9600" dirty="0">
                <a:ea typeface="Tahoma" panose="020B0604030504040204" pitchFamily="34" charset="0"/>
              </a:rPr>
              <a:t>Student benchmark testing</a:t>
            </a:r>
          </a:p>
          <a:p>
            <a:pPr lvl="3"/>
            <a:r>
              <a:rPr lang="en-US" sz="9600" dirty="0">
                <a:ea typeface="Tahoma" panose="020B0604030504040204" pitchFamily="34" charset="0"/>
              </a:rPr>
              <a:t>Special programming at the school site (e.g., school assemblies)</a:t>
            </a:r>
          </a:p>
          <a:p>
            <a:pPr lvl="3"/>
            <a:r>
              <a:rPr lang="en-US" sz="9600" dirty="0">
                <a:ea typeface="Tahoma" panose="020B0604030504040204" pitchFamily="34" charset="0"/>
              </a:rPr>
              <a:t>School-related emergencies</a:t>
            </a:r>
          </a:p>
          <a:p>
            <a:endParaRPr lang="en-US" sz="2000" dirty="0">
              <a:latin typeface="Tahoma" panose="020B0604030504040204" pitchFamily="34" charset="0"/>
              <a:ea typeface="Tahoma" panose="020B0604030504040204" pitchFamily="34" charset="0"/>
              <a:cs typeface="Tahoma" panose="020B0604030504040204" pitchFamily="34" charset="0"/>
            </a:endParaRPr>
          </a:p>
          <a:p>
            <a:endParaRPr lang="en-US" dirty="0"/>
          </a:p>
          <a:p>
            <a:endParaRPr lang="en-US" dirty="0"/>
          </a:p>
        </p:txBody>
      </p:sp>
      <p:sp>
        <p:nvSpPr>
          <p:cNvPr id="5" name="Slide Number Placeholder 4">
            <a:extLst>
              <a:ext uri="{FF2B5EF4-FFF2-40B4-BE49-F238E27FC236}">
                <a16:creationId xmlns:a16="http://schemas.microsoft.com/office/drawing/2014/main" id="{0476D78D-932A-7C8B-5B15-70822F65D439}"/>
              </a:ext>
            </a:extLst>
          </p:cNvPr>
          <p:cNvSpPr>
            <a:spLocks noGrp="1"/>
          </p:cNvSpPr>
          <p:nvPr>
            <p:ph type="sldNum" sz="quarter" idx="12"/>
          </p:nvPr>
        </p:nvSpPr>
        <p:spPr>
          <a:xfrm>
            <a:off x="9076706" y="6356350"/>
            <a:ext cx="2743200" cy="365125"/>
          </a:xfrm>
        </p:spPr>
        <p:txBody>
          <a:bodyPr/>
          <a:lstStyle/>
          <a:p>
            <a:fld id="{F41BBA40-D491-440F-A181-17CBDCE45226}" type="slidenum">
              <a:rPr lang="en-US" sz="2400" smtClean="0">
                <a:solidFill>
                  <a:schemeClr val="tx1"/>
                </a:solidFill>
              </a:rPr>
              <a:pPr/>
              <a:t>9</a:t>
            </a:fld>
            <a:endParaRPr lang="en-US" sz="2400" dirty="0">
              <a:solidFill>
                <a:schemeClr val="tx1"/>
              </a:solidFill>
            </a:endParaRPr>
          </a:p>
        </p:txBody>
      </p:sp>
    </p:spTree>
    <p:extLst>
      <p:ext uri="{BB962C8B-B14F-4D97-AF65-F5344CB8AC3E}">
        <p14:creationId xmlns:p14="http://schemas.microsoft.com/office/powerpoint/2010/main" val="2308083822"/>
      </p:ext>
    </p:extLst>
  </p:cSld>
  <p:clrMapOvr>
    <a:masterClrMapping/>
  </p:clrMapOvr>
</p:sld>
</file>

<file path=ppt/theme/theme1.xml><?xml version="1.0" encoding="utf-8"?>
<a:theme xmlns:a="http://schemas.openxmlformats.org/drawingml/2006/main" name="CIM_201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M_2019" id="{EAE441B4-A377-471F-AD16-1C043CCB74C9}" vid="{50AB5BE1-BD6D-45E0-9054-5C1D20B60B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1884</Words>
  <Application>Microsoft Office PowerPoint</Application>
  <PresentationFormat>Widescreen</PresentationFormat>
  <Paragraphs>194</Paragraphs>
  <Slides>30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Tahoma</vt:lpstr>
      <vt:lpstr>CIM_2019</vt:lpstr>
      <vt:lpstr>IEP Implementation Data Collection</vt:lpstr>
      <vt:lpstr>Agenda/Topics</vt:lpstr>
      <vt:lpstr>Description/Requirements</vt:lpstr>
      <vt:lpstr>Timeline</vt:lpstr>
      <vt:lpstr>Procedure/Methodology</vt:lpstr>
      <vt:lpstr>Student Sample (1)</vt:lpstr>
      <vt:lpstr>Student Sample (2)</vt:lpstr>
      <vt:lpstr>Procedure/Methodology (2)</vt:lpstr>
      <vt:lpstr>Procedure/Methodology (3)</vt:lpstr>
      <vt:lpstr>Why must student absences be included in the denominator calculation?</vt:lpstr>
      <vt:lpstr>Procedure/Methodology (4)</vt:lpstr>
      <vt:lpstr>Things to consider when evaluating IEP Implementation…</vt:lpstr>
      <vt:lpstr>How are Specialized Academic Instruction Minutes Calculated?</vt:lpstr>
      <vt:lpstr>Compensatory Services</vt:lpstr>
      <vt:lpstr>IEP Implementation and Annual Determinations</vt:lpstr>
      <vt:lpstr>Data Collection Website</vt:lpstr>
      <vt:lpstr>How do I get my access code for the website? </vt:lpstr>
      <vt:lpstr>Data Collection Website (SELPA View 1)</vt:lpstr>
      <vt:lpstr>SELPA View of LEA Access Codes</vt:lpstr>
      <vt:lpstr>Data Collection Website (LEA View)</vt:lpstr>
      <vt:lpstr>Data Collection Website (LEA Certification Page)</vt:lpstr>
      <vt:lpstr>Data Collection Website (LEA, Confirmation)</vt:lpstr>
      <vt:lpstr>Data Collection Website (SELPA View 2)</vt:lpstr>
      <vt:lpstr>Data Collection Website (SELPA Review, Approval)</vt:lpstr>
      <vt:lpstr>Data Collection Website (SELPA, Confirmation)</vt:lpstr>
      <vt:lpstr>Data Validation Requirements</vt:lpstr>
      <vt:lpstr>Resources</vt:lpstr>
      <vt:lpstr>Goals/Summary</vt:lpstr>
      <vt:lpstr>Long Description of Table A </vt:lpstr>
      <vt:lpstr>Long Description of Image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IEP Implementation Presentation - Data Collection &amp; Reporting (CA Dept of Education)</dc:title>
  <dc:subject>Individualized Education Program (IEP) Implementation Data Collection webinar PowerPoint presentation.</dc:subject>
  <dc:creator/>
  <cp:lastModifiedBy/>
  <cp:revision>1</cp:revision>
  <dcterms:created xsi:type="dcterms:W3CDTF">2026-03-07T00:38:39Z</dcterms:created>
  <dcterms:modified xsi:type="dcterms:W3CDTF">2026-04-14T01:58:50Z</dcterms:modified>
</cp:coreProperties>
</file>