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8"/>
  </p:notesMasterIdLst>
  <p:handoutMasterIdLst>
    <p:handoutMasterId r:id="rId49"/>
  </p:handoutMasterIdLst>
  <p:sldIdLst>
    <p:sldId id="256" r:id="rId2"/>
    <p:sldId id="292" r:id="rId3"/>
    <p:sldId id="257" r:id="rId4"/>
    <p:sldId id="258" r:id="rId5"/>
    <p:sldId id="293" r:id="rId6"/>
    <p:sldId id="299" r:id="rId7"/>
    <p:sldId id="300" r:id="rId8"/>
    <p:sldId id="301" r:id="rId9"/>
    <p:sldId id="296" r:id="rId10"/>
    <p:sldId id="294" r:id="rId11"/>
    <p:sldId id="295" r:id="rId12"/>
    <p:sldId id="304" r:id="rId13"/>
    <p:sldId id="298" r:id="rId14"/>
    <p:sldId id="260" r:id="rId15"/>
    <p:sldId id="305" r:id="rId16"/>
    <p:sldId id="303" r:id="rId17"/>
    <p:sldId id="306" r:id="rId18"/>
    <p:sldId id="307" r:id="rId19"/>
    <p:sldId id="308" r:id="rId20"/>
    <p:sldId id="262" r:id="rId21"/>
    <p:sldId id="309" r:id="rId22"/>
    <p:sldId id="297" r:id="rId23"/>
    <p:sldId id="310" r:id="rId24"/>
    <p:sldId id="311" r:id="rId25"/>
    <p:sldId id="263" r:id="rId26"/>
    <p:sldId id="321" r:id="rId27"/>
    <p:sldId id="317" r:id="rId28"/>
    <p:sldId id="322" r:id="rId29"/>
    <p:sldId id="323" r:id="rId30"/>
    <p:sldId id="324" r:id="rId31"/>
    <p:sldId id="318" r:id="rId32"/>
    <p:sldId id="325" r:id="rId33"/>
    <p:sldId id="326" r:id="rId34"/>
    <p:sldId id="327" r:id="rId35"/>
    <p:sldId id="330" r:id="rId36"/>
    <p:sldId id="328" r:id="rId37"/>
    <p:sldId id="329" r:id="rId38"/>
    <p:sldId id="320" r:id="rId39"/>
    <p:sldId id="331" r:id="rId40"/>
    <p:sldId id="332" r:id="rId41"/>
    <p:sldId id="313" r:id="rId42"/>
    <p:sldId id="314" r:id="rId43"/>
    <p:sldId id="333" r:id="rId44"/>
    <p:sldId id="334" r:id="rId45"/>
    <p:sldId id="316" r:id="rId46"/>
    <p:sldId id="315" r:id="rId47"/>
  </p:sldIdLst>
  <p:sldSz cx="12192000" cy="6858000"/>
  <p:notesSz cx="6985000" cy="92837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81" autoAdjust="0"/>
    <p:restoredTop sz="94660"/>
  </p:normalViewPr>
  <p:slideViewPr>
    <p:cSldViewPr snapToGrid="0">
      <p:cViewPr varScale="1">
        <p:scale>
          <a:sx n="87" d="100"/>
          <a:sy n="87" d="100"/>
        </p:scale>
        <p:origin x="120" y="6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5797"/>
          </a:xfrm>
          <a:prstGeom prst="rect">
            <a:avLst/>
          </a:prstGeom>
        </p:spPr>
        <p:txBody>
          <a:bodyPr vert="horz" lIns="92958" tIns="46479" rIns="92958" bIns="46479" rtlCol="0"/>
          <a:lstStyle>
            <a:lvl1pPr algn="l">
              <a:defRPr sz="1200"/>
            </a:lvl1pPr>
          </a:lstStyle>
          <a:p>
            <a:endParaRPr lang="en-US"/>
          </a:p>
        </p:txBody>
      </p:sp>
      <p:sp>
        <p:nvSpPr>
          <p:cNvPr id="3" name="Date Placeholder 2"/>
          <p:cNvSpPr>
            <a:spLocks noGrp="1"/>
          </p:cNvSpPr>
          <p:nvPr>
            <p:ph type="dt" sz="quarter" idx="1"/>
          </p:nvPr>
        </p:nvSpPr>
        <p:spPr>
          <a:xfrm>
            <a:off x="3956550" y="0"/>
            <a:ext cx="3026833" cy="465797"/>
          </a:xfrm>
          <a:prstGeom prst="rect">
            <a:avLst/>
          </a:prstGeom>
        </p:spPr>
        <p:txBody>
          <a:bodyPr vert="horz" lIns="92958" tIns="46479" rIns="92958" bIns="46479" rtlCol="0"/>
          <a:lstStyle>
            <a:lvl1pPr algn="r">
              <a:defRPr sz="1200"/>
            </a:lvl1pPr>
          </a:lstStyle>
          <a:p>
            <a:fld id="{374142BE-8710-454F-B2AF-65E557B05E5F}" type="datetimeFigureOut">
              <a:rPr lang="en-US" smtClean="0"/>
              <a:t>6/24/2019</a:t>
            </a:fld>
            <a:endParaRPr lang="en-US"/>
          </a:p>
        </p:txBody>
      </p:sp>
      <p:sp>
        <p:nvSpPr>
          <p:cNvPr id="4" name="Footer Placeholder 3"/>
          <p:cNvSpPr>
            <a:spLocks noGrp="1"/>
          </p:cNvSpPr>
          <p:nvPr>
            <p:ph type="ftr" sz="quarter" idx="2"/>
          </p:nvPr>
        </p:nvSpPr>
        <p:spPr>
          <a:xfrm>
            <a:off x="0" y="8817904"/>
            <a:ext cx="3026833" cy="465796"/>
          </a:xfrm>
          <a:prstGeom prst="rect">
            <a:avLst/>
          </a:prstGeom>
        </p:spPr>
        <p:txBody>
          <a:bodyPr vert="horz" lIns="92958" tIns="46479" rIns="92958" bIns="46479" rtlCol="0" anchor="b"/>
          <a:lstStyle>
            <a:lvl1pPr algn="l">
              <a:defRPr sz="1200"/>
            </a:lvl1pPr>
          </a:lstStyle>
          <a:p>
            <a:endParaRPr lang="en-US"/>
          </a:p>
        </p:txBody>
      </p:sp>
      <p:sp>
        <p:nvSpPr>
          <p:cNvPr id="5" name="Slide Number Placeholder 4"/>
          <p:cNvSpPr>
            <a:spLocks noGrp="1"/>
          </p:cNvSpPr>
          <p:nvPr>
            <p:ph type="sldNum" sz="quarter" idx="3"/>
          </p:nvPr>
        </p:nvSpPr>
        <p:spPr>
          <a:xfrm>
            <a:off x="3956550" y="8817904"/>
            <a:ext cx="3026833" cy="465796"/>
          </a:xfrm>
          <a:prstGeom prst="rect">
            <a:avLst/>
          </a:prstGeom>
        </p:spPr>
        <p:txBody>
          <a:bodyPr vert="horz" lIns="92958" tIns="46479" rIns="92958" bIns="46479" rtlCol="0" anchor="b"/>
          <a:lstStyle>
            <a:lvl1pPr algn="r">
              <a:defRPr sz="1200"/>
            </a:lvl1pPr>
          </a:lstStyle>
          <a:p>
            <a:fld id="{7110CC58-E8AB-4BE8-A821-1306FC3D5A72}" type="slidenum">
              <a:rPr lang="en-US" smtClean="0"/>
              <a:t>‹#›</a:t>
            </a:fld>
            <a:endParaRPr lang="en-US"/>
          </a:p>
        </p:txBody>
      </p:sp>
    </p:spTree>
    <p:extLst>
      <p:ext uri="{BB962C8B-B14F-4D97-AF65-F5344CB8AC3E}">
        <p14:creationId xmlns:p14="http://schemas.microsoft.com/office/powerpoint/2010/main" val="10061823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7363"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56050" y="0"/>
            <a:ext cx="3027363" cy="465138"/>
          </a:xfrm>
          <a:prstGeom prst="rect">
            <a:avLst/>
          </a:prstGeom>
        </p:spPr>
        <p:txBody>
          <a:bodyPr vert="horz" lIns="91440" tIns="45720" rIns="91440" bIns="45720" rtlCol="0"/>
          <a:lstStyle>
            <a:lvl1pPr algn="r">
              <a:defRPr sz="1200"/>
            </a:lvl1pPr>
          </a:lstStyle>
          <a:p>
            <a:fld id="{CB819526-A249-4144-9F38-465516175DAF}" type="datetimeFigureOut">
              <a:rPr lang="en-US" smtClean="0"/>
              <a:t>6/24/2019</a:t>
            </a:fld>
            <a:endParaRPr lang="en-US"/>
          </a:p>
        </p:txBody>
      </p:sp>
      <p:sp>
        <p:nvSpPr>
          <p:cNvPr id="4" name="Slide Image Placeholder 3"/>
          <p:cNvSpPr>
            <a:spLocks noGrp="1" noRot="1" noChangeAspect="1"/>
          </p:cNvSpPr>
          <p:nvPr>
            <p:ph type="sldImg" idx="2"/>
          </p:nvPr>
        </p:nvSpPr>
        <p:spPr>
          <a:xfrm>
            <a:off x="706438" y="1160463"/>
            <a:ext cx="5572125" cy="31337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98500" y="4467225"/>
            <a:ext cx="5588000" cy="365601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18563"/>
            <a:ext cx="3027363" cy="46513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56050" y="8818563"/>
            <a:ext cx="3027363" cy="465137"/>
          </a:xfrm>
          <a:prstGeom prst="rect">
            <a:avLst/>
          </a:prstGeom>
        </p:spPr>
        <p:txBody>
          <a:bodyPr vert="horz" lIns="91440" tIns="45720" rIns="91440" bIns="45720" rtlCol="0" anchor="b"/>
          <a:lstStyle>
            <a:lvl1pPr algn="r">
              <a:defRPr sz="1200"/>
            </a:lvl1pPr>
          </a:lstStyle>
          <a:p>
            <a:fld id="{B534954C-B7F0-4FC6-81F3-9DF8A8B1047C}" type="slidenum">
              <a:rPr lang="en-US" smtClean="0"/>
              <a:t>‹#›</a:t>
            </a:fld>
            <a:endParaRPr lang="en-US"/>
          </a:p>
        </p:txBody>
      </p:sp>
    </p:spTree>
    <p:extLst>
      <p:ext uri="{BB962C8B-B14F-4D97-AF65-F5344CB8AC3E}">
        <p14:creationId xmlns:p14="http://schemas.microsoft.com/office/powerpoint/2010/main" val="23325423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534954C-B7F0-4FC6-81F3-9DF8A8B1047C}" type="slidenum">
              <a:rPr lang="en-US" smtClean="0"/>
              <a:t>1</a:t>
            </a:fld>
            <a:endParaRPr lang="en-US"/>
          </a:p>
        </p:txBody>
      </p:sp>
    </p:spTree>
    <p:extLst>
      <p:ext uri="{BB962C8B-B14F-4D97-AF65-F5344CB8AC3E}">
        <p14:creationId xmlns:p14="http://schemas.microsoft.com/office/powerpoint/2010/main" val="5188938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534954C-B7F0-4FC6-81F3-9DF8A8B1047C}" type="slidenum">
              <a:rPr lang="en-US" smtClean="0"/>
              <a:t>10</a:t>
            </a:fld>
            <a:endParaRPr lang="en-US"/>
          </a:p>
        </p:txBody>
      </p:sp>
    </p:spTree>
    <p:extLst>
      <p:ext uri="{BB962C8B-B14F-4D97-AF65-F5344CB8AC3E}">
        <p14:creationId xmlns:p14="http://schemas.microsoft.com/office/powerpoint/2010/main" val="2737975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534954C-B7F0-4FC6-81F3-9DF8A8B1047C}" type="slidenum">
              <a:rPr lang="en-US" smtClean="0"/>
              <a:t>11</a:t>
            </a:fld>
            <a:endParaRPr lang="en-US"/>
          </a:p>
        </p:txBody>
      </p:sp>
    </p:spTree>
    <p:extLst>
      <p:ext uri="{BB962C8B-B14F-4D97-AF65-F5344CB8AC3E}">
        <p14:creationId xmlns:p14="http://schemas.microsoft.com/office/powerpoint/2010/main" val="34359394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534954C-B7F0-4FC6-81F3-9DF8A8B1047C}" type="slidenum">
              <a:rPr lang="en-US" smtClean="0"/>
              <a:t>12</a:t>
            </a:fld>
            <a:endParaRPr lang="en-US"/>
          </a:p>
        </p:txBody>
      </p:sp>
    </p:spTree>
    <p:extLst>
      <p:ext uri="{BB962C8B-B14F-4D97-AF65-F5344CB8AC3E}">
        <p14:creationId xmlns:p14="http://schemas.microsoft.com/office/powerpoint/2010/main" val="8971222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534954C-B7F0-4FC6-81F3-9DF8A8B1047C}" type="slidenum">
              <a:rPr lang="en-US" smtClean="0"/>
              <a:t>13</a:t>
            </a:fld>
            <a:endParaRPr lang="en-US"/>
          </a:p>
        </p:txBody>
      </p:sp>
    </p:spTree>
    <p:extLst>
      <p:ext uri="{BB962C8B-B14F-4D97-AF65-F5344CB8AC3E}">
        <p14:creationId xmlns:p14="http://schemas.microsoft.com/office/powerpoint/2010/main" val="15468605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534954C-B7F0-4FC6-81F3-9DF8A8B1047C}" type="slidenum">
              <a:rPr lang="en-US" smtClean="0"/>
              <a:t>14</a:t>
            </a:fld>
            <a:endParaRPr lang="en-US"/>
          </a:p>
        </p:txBody>
      </p:sp>
    </p:spTree>
    <p:extLst>
      <p:ext uri="{BB962C8B-B14F-4D97-AF65-F5344CB8AC3E}">
        <p14:creationId xmlns:p14="http://schemas.microsoft.com/office/powerpoint/2010/main" val="22296707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534954C-B7F0-4FC6-81F3-9DF8A8B1047C}" type="slidenum">
              <a:rPr lang="en-US" smtClean="0"/>
              <a:t>15</a:t>
            </a:fld>
            <a:endParaRPr lang="en-US"/>
          </a:p>
        </p:txBody>
      </p:sp>
    </p:spTree>
    <p:extLst>
      <p:ext uri="{BB962C8B-B14F-4D97-AF65-F5344CB8AC3E}">
        <p14:creationId xmlns:p14="http://schemas.microsoft.com/office/powerpoint/2010/main" val="24502622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534954C-B7F0-4FC6-81F3-9DF8A8B1047C}" type="slidenum">
              <a:rPr lang="en-US" smtClean="0"/>
              <a:t>16</a:t>
            </a:fld>
            <a:endParaRPr lang="en-US"/>
          </a:p>
        </p:txBody>
      </p:sp>
    </p:spTree>
    <p:extLst>
      <p:ext uri="{BB962C8B-B14F-4D97-AF65-F5344CB8AC3E}">
        <p14:creationId xmlns:p14="http://schemas.microsoft.com/office/powerpoint/2010/main" val="15401018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534954C-B7F0-4FC6-81F3-9DF8A8B1047C}" type="slidenum">
              <a:rPr lang="en-US" smtClean="0"/>
              <a:t>17</a:t>
            </a:fld>
            <a:endParaRPr lang="en-US"/>
          </a:p>
        </p:txBody>
      </p:sp>
    </p:spTree>
    <p:extLst>
      <p:ext uri="{BB962C8B-B14F-4D97-AF65-F5344CB8AC3E}">
        <p14:creationId xmlns:p14="http://schemas.microsoft.com/office/powerpoint/2010/main" val="35158131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534954C-B7F0-4FC6-81F3-9DF8A8B1047C}" type="slidenum">
              <a:rPr lang="en-US" smtClean="0"/>
              <a:t>18</a:t>
            </a:fld>
            <a:endParaRPr lang="en-US"/>
          </a:p>
        </p:txBody>
      </p:sp>
    </p:spTree>
    <p:extLst>
      <p:ext uri="{BB962C8B-B14F-4D97-AF65-F5344CB8AC3E}">
        <p14:creationId xmlns:p14="http://schemas.microsoft.com/office/powerpoint/2010/main" val="3796537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534954C-B7F0-4FC6-81F3-9DF8A8B1047C}" type="slidenum">
              <a:rPr lang="en-US" smtClean="0"/>
              <a:t>19</a:t>
            </a:fld>
            <a:endParaRPr lang="en-US"/>
          </a:p>
        </p:txBody>
      </p:sp>
    </p:spTree>
    <p:extLst>
      <p:ext uri="{BB962C8B-B14F-4D97-AF65-F5344CB8AC3E}">
        <p14:creationId xmlns:p14="http://schemas.microsoft.com/office/powerpoint/2010/main" val="13678596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534954C-B7F0-4FC6-81F3-9DF8A8B1047C}" type="slidenum">
              <a:rPr lang="en-US" smtClean="0"/>
              <a:t>2</a:t>
            </a:fld>
            <a:endParaRPr lang="en-US"/>
          </a:p>
        </p:txBody>
      </p:sp>
    </p:spTree>
    <p:extLst>
      <p:ext uri="{BB962C8B-B14F-4D97-AF65-F5344CB8AC3E}">
        <p14:creationId xmlns:p14="http://schemas.microsoft.com/office/powerpoint/2010/main" val="136305917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534954C-B7F0-4FC6-81F3-9DF8A8B1047C}" type="slidenum">
              <a:rPr lang="en-US" smtClean="0"/>
              <a:t>20</a:t>
            </a:fld>
            <a:endParaRPr lang="en-US"/>
          </a:p>
        </p:txBody>
      </p:sp>
    </p:spTree>
    <p:extLst>
      <p:ext uri="{BB962C8B-B14F-4D97-AF65-F5344CB8AC3E}">
        <p14:creationId xmlns:p14="http://schemas.microsoft.com/office/powerpoint/2010/main" val="263976774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534954C-B7F0-4FC6-81F3-9DF8A8B1047C}" type="slidenum">
              <a:rPr lang="en-US" smtClean="0"/>
              <a:t>21</a:t>
            </a:fld>
            <a:endParaRPr lang="en-US"/>
          </a:p>
        </p:txBody>
      </p:sp>
    </p:spTree>
    <p:extLst>
      <p:ext uri="{BB962C8B-B14F-4D97-AF65-F5344CB8AC3E}">
        <p14:creationId xmlns:p14="http://schemas.microsoft.com/office/powerpoint/2010/main" val="197656052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534954C-B7F0-4FC6-81F3-9DF8A8B1047C}" type="slidenum">
              <a:rPr lang="en-US" smtClean="0"/>
              <a:t>22</a:t>
            </a:fld>
            <a:endParaRPr lang="en-US"/>
          </a:p>
        </p:txBody>
      </p:sp>
    </p:spTree>
    <p:extLst>
      <p:ext uri="{BB962C8B-B14F-4D97-AF65-F5344CB8AC3E}">
        <p14:creationId xmlns:p14="http://schemas.microsoft.com/office/powerpoint/2010/main" val="172953228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534954C-B7F0-4FC6-81F3-9DF8A8B1047C}" type="slidenum">
              <a:rPr lang="en-US" smtClean="0"/>
              <a:t>23</a:t>
            </a:fld>
            <a:endParaRPr lang="en-US"/>
          </a:p>
        </p:txBody>
      </p:sp>
    </p:spTree>
    <p:extLst>
      <p:ext uri="{BB962C8B-B14F-4D97-AF65-F5344CB8AC3E}">
        <p14:creationId xmlns:p14="http://schemas.microsoft.com/office/powerpoint/2010/main" val="163764223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534954C-B7F0-4FC6-81F3-9DF8A8B1047C}" type="slidenum">
              <a:rPr lang="en-US" smtClean="0"/>
              <a:t>24</a:t>
            </a:fld>
            <a:endParaRPr lang="en-US"/>
          </a:p>
        </p:txBody>
      </p:sp>
    </p:spTree>
    <p:extLst>
      <p:ext uri="{BB962C8B-B14F-4D97-AF65-F5344CB8AC3E}">
        <p14:creationId xmlns:p14="http://schemas.microsoft.com/office/powerpoint/2010/main" val="233574197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534954C-B7F0-4FC6-81F3-9DF8A8B1047C}" type="slidenum">
              <a:rPr lang="en-US" smtClean="0"/>
              <a:t>25</a:t>
            </a:fld>
            <a:endParaRPr lang="en-US"/>
          </a:p>
        </p:txBody>
      </p:sp>
    </p:spTree>
    <p:extLst>
      <p:ext uri="{BB962C8B-B14F-4D97-AF65-F5344CB8AC3E}">
        <p14:creationId xmlns:p14="http://schemas.microsoft.com/office/powerpoint/2010/main" val="138120093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534954C-B7F0-4FC6-81F3-9DF8A8B1047C}" type="slidenum">
              <a:rPr lang="en-US" smtClean="0"/>
              <a:t>26</a:t>
            </a:fld>
            <a:endParaRPr lang="en-US"/>
          </a:p>
        </p:txBody>
      </p:sp>
    </p:spTree>
    <p:extLst>
      <p:ext uri="{BB962C8B-B14F-4D97-AF65-F5344CB8AC3E}">
        <p14:creationId xmlns:p14="http://schemas.microsoft.com/office/powerpoint/2010/main" val="32926177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534954C-B7F0-4FC6-81F3-9DF8A8B1047C}" type="slidenum">
              <a:rPr lang="en-US" smtClean="0"/>
              <a:t>27</a:t>
            </a:fld>
            <a:endParaRPr lang="en-US"/>
          </a:p>
        </p:txBody>
      </p:sp>
    </p:spTree>
    <p:extLst>
      <p:ext uri="{BB962C8B-B14F-4D97-AF65-F5344CB8AC3E}">
        <p14:creationId xmlns:p14="http://schemas.microsoft.com/office/powerpoint/2010/main" val="96156218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534954C-B7F0-4FC6-81F3-9DF8A8B1047C}" type="slidenum">
              <a:rPr lang="en-US" smtClean="0"/>
              <a:t>28</a:t>
            </a:fld>
            <a:endParaRPr lang="en-US"/>
          </a:p>
        </p:txBody>
      </p:sp>
    </p:spTree>
    <p:extLst>
      <p:ext uri="{BB962C8B-B14F-4D97-AF65-F5344CB8AC3E}">
        <p14:creationId xmlns:p14="http://schemas.microsoft.com/office/powerpoint/2010/main" val="11321888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534954C-B7F0-4FC6-81F3-9DF8A8B1047C}" type="slidenum">
              <a:rPr lang="en-US" smtClean="0"/>
              <a:t>29</a:t>
            </a:fld>
            <a:endParaRPr lang="en-US"/>
          </a:p>
        </p:txBody>
      </p:sp>
    </p:spTree>
    <p:extLst>
      <p:ext uri="{BB962C8B-B14F-4D97-AF65-F5344CB8AC3E}">
        <p14:creationId xmlns:p14="http://schemas.microsoft.com/office/powerpoint/2010/main" val="6494405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534954C-B7F0-4FC6-81F3-9DF8A8B1047C}" type="slidenum">
              <a:rPr lang="en-US" smtClean="0"/>
              <a:t>3</a:t>
            </a:fld>
            <a:endParaRPr lang="en-US"/>
          </a:p>
        </p:txBody>
      </p:sp>
    </p:spTree>
    <p:extLst>
      <p:ext uri="{BB962C8B-B14F-4D97-AF65-F5344CB8AC3E}">
        <p14:creationId xmlns:p14="http://schemas.microsoft.com/office/powerpoint/2010/main" val="320910250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534954C-B7F0-4FC6-81F3-9DF8A8B1047C}" type="slidenum">
              <a:rPr lang="en-US" smtClean="0"/>
              <a:t>30</a:t>
            </a:fld>
            <a:endParaRPr lang="en-US"/>
          </a:p>
        </p:txBody>
      </p:sp>
    </p:spTree>
    <p:extLst>
      <p:ext uri="{BB962C8B-B14F-4D97-AF65-F5344CB8AC3E}">
        <p14:creationId xmlns:p14="http://schemas.microsoft.com/office/powerpoint/2010/main" val="21549507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534954C-B7F0-4FC6-81F3-9DF8A8B1047C}" type="slidenum">
              <a:rPr lang="en-US" smtClean="0"/>
              <a:t>31</a:t>
            </a:fld>
            <a:endParaRPr lang="en-US"/>
          </a:p>
        </p:txBody>
      </p:sp>
    </p:spTree>
    <p:extLst>
      <p:ext uri="{BB962C8B-B14F-4D97-AF65-F5344CB8AC3E}">
        <p14:creationId xmlns:p14="http://schemas.microsoft.com/office/powerpoint/2010/main" val="349988394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534954C-B7F0-4FC6-81F3-9DF8A8B1047C}" type="slidenum">
              <a:rPr lang="en-US" smtClean="0"/>
              <a:t>32</a:t>
            </a:fld>
            <a:endParaRPr lang="en-US"/>
          </a:p>
        </p:txBody>
      </p:sp>
    </p:spTree>
    <p:extLst>
      <p:ext uri="{BB962C8B-B14F-4D97-AF65-F5344CB8AC3E}">
        <p14:creationId xmlns:p14="http://schemas.microsoft.com/office/powerpoint/2010/main" val="293078361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534954C-B7F0-4FC6-81F3-9DF8A8B1047C}" type="slidenum">
              <a:rPr lang="en-US" smtClean="0"/>
              <a:t>33</a:t>
            </a:fld>
            <a:endParaRPr lang="en-US"/>
          </a:p>
        </p:txBody>
      </p:sp>
    </p:spTree>
    <p:extLst>
      <p:ext uri="{BB962C8B-B14F-4D97-AF65-F5344CB8AC3E}">
        <p14:creationId xmlns:p14="http://schemas.microsoft.com/office/powerpoint/2010/main" val="120723252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534954C-B7F0-4FC6-81F3-9DF8A8B1047C}" type="slidenum">
              <a:rPr lang="en-US" smtClean="0"/>
              <a:t>34</a:t>
            </a:fld>
            <a:endParaRPr lang="en-US"/>
          </a:p>
        </p:txBody>
      </p:sp>
    </p:spTree>
    <p:extLst>
      <p:ext uri="{BB962C8B-B14F-4D97-AF65-F5344CB8AC3E}">
        <p14:creationId xmlns:p14="http://schemas.microsoft.com/office/powerpoint/2010/main" val="41529035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534954C-B7F0-4FC6-81F3-9DF8A8B1047C}" type="slidenum">
              <a:rPr lang="en-US" smtClean="0"/>
              <a:t>35</a:t>
            </a:fld>
            <a:endParaRPr lang="en-US"/>
          </a:p>
        </p:txBody>
      </p:sp>
    </p:spTree>
    <p:extLst>
      <p:ext uri="{BB962C8B-B14F-4D97-AF65-F5344CB8AC3E}">
        <p14:creationId xmlns:p14="http://schemas.microsoft.com/office/powerpoint/2010/main" val="238314371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534954C-B7F0-4FC6-81F3-9DF8A8B1047C}" type="slidenum">
              <a:rPr lang="en-US" smtClean="0"/>
              <a:t>36</a:t>
            </a:fld>
            <a:endParaRPr lang="en-US"/>
          </a:p>
        </p:txBody>
      </p:sp>
    </p:spTree>
    <p:extLst>
      <p:ext uri="{BB962C8B-B14F-4D97-AF65-F5344CB8AC3E}">
        <p14:creationId xmlns:p14="http://schemas.microsoft.com/office/powerpoint/2010/main" val="393324316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534954C-B7F0-4FC6-81F3-9DF8A8B1047C}" type="slidenum">
              <a:rPr lang="en-US" smtClean="0"/>
              <a:t>37</a:t>
            </a:fld>
            <a:endParaRPr lang="en-US"/>
          </a:p>
        </p:txBody>
      </p:sp>
    </p:spTree>
    <p:extLst>
      <p:ext uri="{BB962C8B-B14F-4D97-AF65-F5344CB8AC3E}">
        <p14:creationId xmlns:p14="http://schemas.microsoft.com/office/powerpoint/2010/main" val="111398752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534954C-B7F0-4FC6-81F3-9DF8A8B1047C}" type="slidenum">
              <a:rPr lang="en-US" smtClean="0"/>
              <a:t>38</a:t>
            </a:fld>
            <a:endParaRPr lang="en-US"/>
          </a:p>
        </p:txBody>
      </p:sp>
    </p:spTree>
    <p:extLst>
      <p:ext uri="{BB962C8B-B14F-4D97-AF65-F5344CB8AC3E}">
        <p14:creationId xmlns:p14="http://schemas.microsoft.com/office/powerpoint/2010/main" val="345900736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534954C-B7F0-4FC6-81F3-9DF8A8B1047C}" type="slidenum">
              <a:rPr lang="en-US" smtClean="0"/>
              <a:t>39</a:t>
            </a:fld>
            <a:endParaRPr lang="en-US"/>
          </a:p>
        </p:txBody>
      </p:sp>
    </p:spTree>
    <p:extLst>
      <p:ext uri="{BB962C8B-B14F-4D97-AF65-F5344CB8AC3E}">
        <p14:creationId xmlns:p14="http://schemas.microsoft.com/office/powerpoint/2010/main" val="8621756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534954C-B7F0-4FC6-81F3-9DF8A8B1047C}" type="slidenum">
              <a:rPr lang="en-US" smtClean="0"/>
              <a:t>4</a:t>
            </a:fld>
            <a:endParaRPr lang="en-US"/>
          </a:p>
        </p:txBody>
      </p:sp>
    </p:spTree>
    <p:extLst>
      <p:ext uri="{BB962C8B-B14F-4D97-AF65-F5344CB8AC3E}">
        <p14:creationId xmlns:p14="http://schemas.microsoft.com/office/powerpoint/2010/main" val="335040216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534954C-B7F0-4FC6-81F3-9DF8A8B1047C}" type="slidenum">
              <a:rPr lang="en-US" smtClean="0"/>
              <a:t>40</a:t>
            </a:fld>
            <a:endParaRPr lang="en-US"/>
          </a:p>
        </p:txBody>
      </p:sp>
    </p:spTree>
    <p:extLst>
      <p:ext uri="{BB962C8B-B14F-4D97-AF65-F5344CB8AC3E}">
        <p14:creationId xmlns:p14="http://schemas.microsoft.com/office/powerpoint/2010/main" val="231976938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534954C-B7F0-4FC6-81F3-9DF8A8B1047C}" type="slidenum">
              <a:rPr lang="en-US" smtClean="0"/>
              <a:t>41</a:t>
            </a:fld>
            <a:endParaRPr lang="en-US"/>
          </a:p>
        </p:txBody>
      </p:sp>
    </p:spTree>
    <p:extLst>
      <p:ext uri="{BB962C8B-B14F-4D97-AF65-F5344CB8AC3E}">
        <p14:creationId xmlns:p14="http://schemas.microsoft.com/office/powerpoint/2010/main" val="361407120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534954C-B7F0-4FC6-81F3-9DF8A8B1047C}" type="slidenum">
              <a:rPr lang="en-US" smtClean="0"/>
              <a:t>42</a:t>
            </a:fld>
            <a:endParaRPr lang="en-US"/>
          </a:p>
        </p:txBody>
      </p:sp>
    </p:spTree>
    <p:extLst>
      <p:ext uri="{BB962C8B-B14F-4D97-AF65-F5344CB8AC3E}">
        <p14:creationId xmlns:p14="http://schemas.microsoft.com/office/powerpoint/2010/main" val="262887279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534954C-B7F0-4FC6-81F3-9DF8A8B1047C}" type="slidenum">
              <a:rPr lang="en-US" smtClean="0"/>
              <a:t>43</a:t>
            </a:fld>
            <a:endParaRPr lang="en-US"/>
          </a:p>
        </p:txBody>
      </p:sp>
    </p:spTree>
    <p:extLst>
      <p:ext uri="{BB962C8B-B14F-4D97-AF65-F5344CB8AC3E}">
        <p14:creationId xmlns:p14="http://schemas.microsoft.com/office/powerpoint/2010/main" val="9491749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534954C-B7F0-4FC6-81F3-9DF8A8B1047C}" type="slidenum">
              <a:rPr lang="en-US" smtClean="0"/>
              <a:t>44</a:t>
            </a:fld>
            <a:endParaRPr lang="en-US"/>
          </a:p>
        </p:txBody>
      </p:sp>
    </p:spTree>
    <p:extLst>
      <p:ext uri="{BB962C8B-B14F-4D97-AF65-F5344CB8AC3E}">
        <p14:creationId xmlns:p14="http://schemas.microsoft.com/office/powerpoint/2010/main" val="124617768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534954C-B7F0-4FC6-81F3-9DF8A8B1047C}" type="slidenum">
              <a:rPr lang="en-US" smtClean="0"/>
              <a:t>45</a:t>
            </a:fld>
            <a:endParaRPr lang="en-US"/>
          </a:p>
        </p:txBody>
      </p:sp>
    </p:spTree>
    <p:extLst>
      <p:ext uri="{BB962C8B-B14F-4D97-AF65-F5344CB8AC3E}">
        <p14:creationId xmlns:p14="http://schemas.microsoft.com/office/powerpoint/2010/main" val="327415413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534954C-B7F0-4FC6-81F3-9DF8A8B1047C}" type="slidenum">
              <a:rPr lang="en-US" smtClean="0"/>
              <a:t>46</a:t>
            </a:fld>
            <a:endParaRPr lang="en-US"/>
          </a:p>
        </p:txBody>
      </p:sp>
    </p:spTree>
    <p:extLst>
      <p:ext uri="{BB962C8B-B14F-4D97-AF65-F5344CB8AC3E}">
        <p14:creationId xmlns:p14="http://schemas.microsoft.com/office/powerpoint/2010/main" val="16125814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534954C-B7F0-4FC6-81F3-9DF8A8B1047C}" type="slidenum">
              <a:rPr lang="en-US" smtClean="0"/>
              <a:t>5</a:t>
            </a:fld>
            <a:endParaRPr lang="en-US"/>
          </a:p>
        </p:txBody>
      </p:sp>
    </p:spTree>
    <p:extLst>
      <p:ext uri="{BB962C8B-B14F-4D97-AF65-F5344CB8AC3E}">
        <p14:creationId xmlns:p14="http://schemas.microsoft.com/office/powerpoint/2010/main" val="20916773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534954C-B7F0-4FC6-81F3-9DF8A8B1047C}" type="slidenum">
              <a:rPr lang="en-US" smtClean="0"/>
              <a:t>6</a:t>
            </a:fld>
            <a:endParaRPr lang="en-US"/>
          </a:p>
        </p:txBody>
      </p:sp>
    </p:spTree>
    <p:extLst>
      <p:ext uri="{BB962C8B-B14F-4D97-AF65-F5344CB8AC3E}">
        <p14:creationId xmlns:p14="http://schemas.microsoft.com/office/powerpoint/2010/main" val="26372748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534954C-B7F0-4FC6-81F3-9DF8A8B1047C}" type="slidenum">
              <a:rPr lang="en-US" smtClean="0"/>
              <a:t>7</a:t>
            </a:fld>
            <a:endParaRPr lang="en-US"/>
          </a:p>
        </p:txBody>
      </p:sp>
    </p:spTree>
    <p:extLst>
      <p:ext uri="{BB962C8B-B14F-4D97-AF65-F5344CB8AC3E}">
        <p14:creationId xmlns:p14="http://schemas.microsoft.com/office/powerpoint/2010/main" val="37779968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534954C-B7F0-4FC6-81F3-9DF8A8B1047C}" type="slidenum">
              <a:rPr lang="en-US" smtClean="0"/>
              <a:t>8</a:t>
            </a:fld>
            <a:endParaRPr lang="en-US"/>
          </a:p>
        </p:txBody>
      </p:sp>
    </p:spTree>
    <p:extLst>
      <p:ext uri="{BB962C8B-B14F-4D97-AF65-F5344CB8AC3E}">
        <p14:creationId xmlns:p14="http://schemas.microsoft.com/office/powerpoint/2010/main" val="22144515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534954C-B7F0-4FC6-81F3-9DF8A8B1047C}" type="slidenum">
              <a:rPr lang="en-US" smtClean="0"/>
              <a:t>9</a:t>
            </a:fld>
            <a:endParaRPr lang="en-US"/>
          </a:p>
        </p:txBody>
      </p:sp>
    </p:spTree>
    <p:extLst>
      <p:ext uri="{BB962C8B-B14F-4D97-AF65-F5344CB8AC3E}">
        <p14:creationId xmlns:p14="http://schemas.microsoft.com/office/powerpoint/2010/main" val="181681433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3" name="Group 12"/>
          <p:cNvGrpSpPr>
            <a:grpSpLocks/>
          </p:cNvGrpSpPr>
          <p:nvPr userDrawn="1"/>
        </p:nvGrpSpPr>
        <p:grpSpPr bwMode="auto">
          <a:xfrm>
            <a:off x="0" y="0"/>
            <a:ext cx="12192000" cy="6858000"/>
            <a:chOff x="0" y="0"/>
            <a:chExt cx="5760" cy="4320"/>
          </a:xfrm>
        </p:grpSpPr>
        <p:sp>
          <p:nvSpPr>
            <p:cNvPr id="4" name="Rectangle 13"/>
            <p:cNvSpPr>
              <a:spLocks noChangeArrowheads="1"/>
            </p:cNvSpPr>
            <p:nvPr/>
          </p:nvSpPr>
          <p:spPr bwMode="auto">
            <a:xfrm>
              <a:off x="0" y="0"/>
              <a:ext cx="5760" cy="4320"/>
            </a:xfrm>
            <a:prstGeom prst="rect">
              <a:avLst/>
            </a:prstGeom>
            <a:solidFill>
              <a:srgbClr val="FEEDE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300">
                  <a:solidFill>
                    <a:srgbClr val="000054"/>
                  </a:solidFill>
                  <a:latin typeface="Arial" panose="020B0604020202020204" pitchFamily="34" charset="0"/>
                </a:defRPr>
              </a:lvl1pPr>
              <a:lvl2pPr marL="742950" indent="-285750">
                <a:defRPr sz="1300">
                  <a:solidFill>
                    <a:srgbClr val="000054"/>
                  </a:solidFill>
                  <a:latin typeface="Arial" panose="020B0604020202020204" pitchFamily="34" charset="0"/>
                </a:defRPr>
              </a:lvl2pPr>
              <a:lvl3pPr marL="1143000" indent="-228600">
                <a:defRPr sz="1300">
                  <a:solidFill>
                    <a:srgbClr val="000054"/>
                  </a:solidFill>
                  <a:latin typeface="Arial" panose="020B0604020202020204" pitchFamily="34" charset="0"/>
                </a:defRPr>
              </a:lvl3pPr>
              <a:lvl4pPr marL="1600200" indent="-228600">
                <a:defRPr sz="1300">
                  <a:solidFill>
                    <a:srgbClr val="000054"/>
                  </a:solidFill>
                  <a:latin typeface="Arial" panose="020B0604020202020204" pitchFamily="34" charset="0"/>
                </a:defRPr>
              </a:lvl4pPr>
              <a:lvl5pPr marL="2057400" indent="-228600">
                <a:defRPr sz="1300">
                  <a:solidFill>
                    <a:srgbClr val="000054"/>
                  </a:solidFill>
                  <a:latin typeface="Arial" panose="020B0604020202020204" pitchFamily="34" charset="0"/>
                </a:defRPr>
              </a:lvl5pPr>
              <a:lvl6pPr marL="2514600" indent="-228600" eaLnBrk="0" fontAlgn="base" hangingPunct="0">
                <a:spcBef>
                  <a:spcPct val="0"/>
                </a:spcBef>
                <a:spcAft>
                  <a:spcPct val="0"/>
                </a:spcAft>
                <a:defRPr sz="1300">
                  <a:solidFill>
                    <a:srgbClr val="000054"/>
                  </a:solidFill>
                  <a:latin typeface="Arial" panose="020B0604020202020204" pitchFamily="34" charset="0"/>
                </a:defRPr>
              </a:lvl6pPr>
              <a:lvl7pPr marL="2971800" indent="-228600" eaLnBrk="0" fontAlgn="base" hangingPunct="0">
                <a:spcBef>
                  <a:spcPct val="0"/>
                </a:spcBef>
                <a:spcAft>
                  <a:spcPct val="0"/>
                </a:spcAft>
                <a:defRPr sz="1300">
                  <a:solidFill>
                    <a:srgbClr val="000054"/>
                  </a:solidFill>
                  <a:latin typeface="Arial" panose="020B0604020202020204" pitchFamily="34" charset="0"/>
                </a:defRPr>
              </a:lvl7pPr>
              <a:lvl8pPr marL="3429000" indent="-228600" eaLnBrk="0" fontAlgn="base" hangingPunct="0">
                <a:spcBef>
                  <a:spcPct val="0"/>
                </a:spcBef>
                <a:spcAft>
                  <a:spcPct val="0"/>
                </a:spcAft>
                <a:defRPr sz="1300">
                  <a:solidFill>
                    <a:srgbClr val="000054"/>
                  </a:solidFill>
                  <a:latin typeface="Arial" panose="020B0604020202020204" pitchFamily="34" charset="0"/>
                </a:defRPr>
              </a:lvl8pPr>
              <a:lvl9pPr marL="3886200" indent="-228600" eaLnBrk="0" fontAlgn="base" hangingPunct="0">
                <a:spcBef>
                  <a:spcPct val="0"/>
                </a:spcBef>
                <a:spcAft>
                  <a:spcPct val="0"/>
                </a:spcAft>
                <a:defRPr sz="1300">
                  <a:solidFill>
                    <a:srgbClr val="000054"/>
                  </a:solidFill>
                  <a:latin typeface="Arial" panose="020B0604020202020204" pitchFamily="34" charset="0"/>
                </a:defRPr>
              </a:lvl9pPr>
            </a:lstStyle>
            <a:p>
              <a:pPr algn="ctr">
                <a:defRPr/>
              </a:pPr>
              <a:endParaRPr lang="en-US" altLang="en-US">
                <a:solidFill>
                  <a:srgbClr val="000000"/>
                </a:solidFill>
              </a:endParaRPr>
            </a:p>
          </p:txBody>
        </p:sp>
        <p:sp>
          <p:nvSpPr>
            <p:cNvPr id="5" name="Rectangle 14"/>
            <p:cNvSpPr>
              <a:spLocks noChangeArrowheads="1"/>
            </p:cNvSpPr>
            <p:nvPr/>
          </p:nvSpPr>
          <p:spPr bwMode="auto">
            <a:xfrm>
              <a:off x="1248" y="1392"/>
              <a:ext cx="4512" cy="96"/>
            </a:xfrm>
            <a:prstGeom prst="rect">
              <a:avLst/>
            </a:prstGeom>
            <a:gradFill rotWithShape="0">
              <a:gsLst>
                <a:gs pos="0">
                  <a:srgbClr val="F17157"/>
                </a:gs>
                <a:gs pos="100000">
                  <a:srgbClr val="FAD0C8"/>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300">
                  <a:solidFill>
                    <a:srgbClr val="000054"/>
                  </a:solidFill>
                  <a:latin typeface="Arial" panose="020B0604020202020204" pitchFamily="34" charset="0"/>
                </a:defRPr>
              </a:lvl1pPr>
              <a:lvl2pPr marL="742950" indent="-285750">
                <a:defRPr sz="1300">
                  <a:solidFill>
                    <a:srgbClr val="000054"/>
                  </a:solidFill>
                  <a:latin typeface="Arial" panose="020B0604020202020204" pitchFamily="34" charset="0"/>
                </a:defRPr>
              </a:lvl2pPr>
              <a:lvl3pPr marL="1143000" indent="-228600">
                <a:defRPr sz="1300">
                  <a:solidFill>
                    <a:srgbClr val="000054"/>
                  </a:solidFill>
                  <a:latin typeface="Arial" panose="020B0604020202020204" pitchFamily="34" charset="0"/>
                </a:defRPr>
              </a:lvl3pPr>
              <a:lvl4pPr marL="1600200" indent="-228600">
                <a:defRPr sz="1300">
                  <a:solidFill>
                    <a:srgbClr val="000054"/>
                  </a:solidFill>
                  <a:latin typeface="Arial" panose="020B0604020202020204" pitchFamily="34" charset="0"/>
                </a:defRPr>
              </a:lvl4pPr>
              <a:lvl5pPr marL="2057400" indent="-228600">
                <a:defRPr sz="1300">
                  <a:solidFill>
                    <a:srgbClr val="000054"/>
                  </a:solidFill>
                  <a:latin typeface="Arial" panose="020B0604020202020204" pitchFamily="34" charset="0"/>
                </a:defRPr>
              </a:lvl5pPr>
              <a:lvl6pPr marL="2514600" indent="-228600" eaLnBrk="0" fontAlgn="base" hangingPunct="0">
                <a:spcBef>
                  <a:spcPct val="0"/>
                </a:spcBef>
                <a:spcAft>
                  <a:spcPct val="0"/>
                </a:spcAft>
                <a:defRPr sz="1300">
                  <a:solidFill>
                    <a:srgbClr val="000054"/>
                  </a:solidFill>
                  <a:latin typeface="Arial" panose="020B0604020202020204" pitchFamily="34" charset="0"/>
                </a:defRPr>
              </a:lvl6pPr>
              <a:lvl7pPr marL="2971800" indent="-228600" eaLnBrk="0" fontAlgn="base" hangingPunct="0">
                <a:spcBef>
                  <a:spcPct val="0"/>
                </a:spcBef>
                <a:spcAft>
                  <a:spcPct val="0"/>
                </a:spcAft>
                <a:defRPr sz="1300">
                  <a:solidFill>
                    <a:srgbClr val="000054"/>
                  </a:solidFill>
                  <a:latin typeface="Arial" panose="020B0604020202020204" pitchFamily="34" charset="0"/>
                </a:defRPr>
              </a:lvl7pPr>
              <a:lvl8pPr marL="3429000" indent="-228600" eaLnBrk="0" fontAlgn="base" hangingPunct="0">
                <a:spcBef>
                  <a:spcPct val="0"/>
                </a:spcBef>
                <a:spcAft>
                  <a:spcPct val="0"/>
                </a:spcAft>
                <a:defRPr sz="1300">
                  <a:solidFill>
                    <a:srgbClr val="000054"/>
                  </a:solidFill>
                  <a:latin typeface="Arial" panose="020B0604020202020204" pitchFamily="34" charset="0"/>
                </a:defRPr>
              </a:lvl8pPr>
              <a:lvl9pPr marL="3886200" indent="-228600" eaLnBrk="0" fontAlgn="base" hangingPunct="0">
                <a:spcBef>
                  <a:spcPct val="0"/>
                </a:spcBef>
                <a:spcAft>
                  <a:spcPct val="0"/>
                </a:spcAft>
                <a:defRPr sz="1300">
                  <a:solidFill>
                    <a:srgbClr val="000054"/>
                  </a:solidFill>
                  <a:latin typeface="Arial" panose="020B0604020202020204" pitchFamily="34" charset="0"/>
                </a:defRPr>
              </a:lvl9pPr>
            </a:lstStyle>
            <a:p>
              <a:pPr>
                <a:defRPr/>
              </a:pPr>
              <a:endParaRPr lang="en-US" altLang="en-US"/>
            </a:p>
          </p:txBody>
        </p:sp>
        <p:sp>
          <p:nvSpPr>
            <p:cNvPr id="6" name="Rectangle 15"/>
            <p:cNvSpPr>
              <a:spLocks noChangeArrowheads="1"/>
            </p:cNvSpPr>
            <p:nvPr/>
          </p:nvSpPr>
          <p:spPr bwMode="auto">
            <a:xfrm>
              <a:off x="0" y="0"/>
              <a:ext cx="1056" cy="4320"/>
            </a:xfrm>
            <a:prstGeom prst="rect">
              <a:avLst/>
            </a:prstGeom>
            <a:solidFill>
              <a:srgbClr val="F3D6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07763" dir="2700000" algn="ctr" rotWithShape="0">
                      <a:srgbClr val="808080">
                        <a:alpha val="50000"/>
                      </a:srgbClr>
                    </a:outerShdw>
                  </a:effectLst>
                </a14:hiddenEffects>
              </a:ext>
            </a:extLst>
          </p:spPr>
          <p:txBody>
            <a:bodyPr wrap="none" anchor="ctr"/>
            <a:lstStyle>
              <a:lvl1pPr>
                <a:defRPr sz="1300">
                  <a:solidFill>
                    <a:srgbClr val="000054"/>
                  </a:solidFill>
                  <a:latin typeface="Arial" panose="020B0604020202020204" pitchFamily="34" charset="0"/>
                </a:defRPr>
              </a:lvl1pPr>
              <a:lvl2pPr marL="742950" indent="-285750">
                <a:defRPr sz="1300">
                  <a:solidFill>
                    <a:srgbClr val="000054"/>
                  </a:solidFill>
                  <a:latin typeface="Arial" panose="020B0604020202020204" pitchFamily="34" charset="0"/>
                </a:defRPr>
              </a:lvl2pPr>
              <a:lvl3pPr marL="1143000" indent="-228600">
                <a:defRPr sz="1300">
                  <a:solidFill>
                    <a:srgbClr val="000054"/>
                  </a:solidFill>
                  <a:latin typeface="Arial" panose="020B0604020202020204" pitchFamily="34" charset="0"/>
                </a:defRPr>
              </a:lvl3pPr>
              <a:lvl4pPr marL="1600200" indent="-228600">
                <a:defRPr sz="1300">
                  <a:solidFill>
                    <a:srgbClr val="000054"/>
                  </a:solidFill>
                  <a:latin typeface="Arial" panose="020B0604020202020204" pitchFamily="34" charset="0"/>
                </a:defRPr>
              </a:lvl4pPr>
              <a:lvl5pPr marL="2057400" indent="-228600">
                <a:defRPr sz="1300">
                  <a:solidFill>
                    <a:srgbClr val="000054"/>
                  </a:solidFill>
                  <a:latin typeface="Arial" panose="020B0604020202020204" pitchFamily="34" charset="0"/>
                </a:defRPr>
              </a:lvl5pPr>
              <a:lvl6pPr marL="2514600" indent="-228600" eaLnBrk="0" fontAlgn="base" hangingPunct="0">
                <a:spcBef>
                  <a:spcPct val="0"/>
                </a:spcBef>
                <a:spcAft>
                  <a:spcPct val="0"/>
                </a:spcAft>
                <a:defRPr sz="1300">
                  <a:solidFill>
                    <a:srgbClr val="000054"/>
                  </a:solidFill>
                  <a:latin typeface="Arial" panose="020B0604020202020204" pitchFamily="34" charset="0"/>
                </a:defRPr>
              </a:lvl6pPr>
              <a:lvl7pPr marL="2971800" indent="-228600" eaLnBrk="0" fontAlgn="base" hangingPunct="0">
                <a:spcBef>
                  <a:spcPct val="0"/>
                </a:spcBef>
                <a:spcAft>
                  <a:spcPct val="0"/>
                </a:spcAft>
                <a:defRPr sz="1300">
                  <a:solidFill>
                    <a:srgbClr val="000054"/>
                  </a:solidFill>
                  <a:latin typeface="Arial" panose="020B0604020202020204" pitchFamily="34" charset="0"/>
                </a:defRPr>
              </a:lvl7pPr>
              <a:lvl8pPr marL="3429000" indent="-228600" eaLnBrk="0" fontAlgn="base" hangingPunct="0">
                <a:spcBef>
                  <a:spcPct val="0"/>
                </a:spcBef>
                <a:spcAft>
                  <a:spcPct val="0"/>
                </a:spcAft>
                <a:defRPr sz="1300">
                  <a:solidFill>
                    <a:srgbClr val="000054"/>
                  </a:solidFill>
                  <a:latin typeface="Arial" panose="020B0604020202020204" pitchFamily="34" charset="0"/>
                </a:defRPr>
              </a:lvl8pPr>
              <a:lvl9pPr marL="3886200" indent="-228600" eaLnBrk="0" fontAlgn="base" hangingPunct="0">
                <a:spcBef>
                  <a:spcPct val="0"/>
                </a:spcBef>
                <a:spcAft>
                  <a:spcPct val="0"/>
                </a:spcAft>
                <a:defRPr sz="1300">
                  <a:solidFill>
                    <a:srgbClr val="000054"/>
                  </a:solidFill>
                  <a:latin typeface="Arial" panose="020B0604020202020204" pitchFamily="34" charset="0"/>
                </a:defRPr>
              </a:lvl9pPr>
            </a:lstStyle>
            <a:p>
              <a:pPr>
                <a:defRPr/>
              </a:pPr>
              <a:endParaRPr lang="en-US" altLang="en-US"/>
            </a:p>
          </p:txBody>
        </p:sp>
      </p:grpSp>
      <p:sp>
        <p:nvSpPr>
          <p:cNvPr id="7" name="Rectangle 6"/>
          <p:cNvSpPr>
            <a:spLocks noChangeArrowheads="1"/>
          </p:cNvSpPr>
          <p:nvPr userDrawn="1"/>
        </p:nvSpPr>
        <p:spPr bwMode="auto">
          <a:xfrm>
            <a:off x="2540000" y="6096000"/>
            <a:ext cx="95504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Times" panose="02020603050405020304" pitchFamily="18" charset="0"/>
              </a:defRPr>
            </a:lvl1pPr>
            <a:lvl2pPr>
              <a:defRPr sz="2400">
                <a:solidFill>
                  <a:schemeClr val="tx1"/>
                </a:solidFill>
                <a:latin typeface="Times" panose="02020603050405020304" pitchFamily="18" charset="0"/>
              </a:defRPr>
            </a:lvl2pPr>
            <a:lvl3pPr>
              <a:defRPr sz="2400">
                <a:solidFill>
                  <a:schemeClr val="tx1"/>
                </a:solidFill>
                <a:latin typeface="Times" panose="02020603050405020304" pitchFamily="18" charset="0"/>
              </a:defRPr>
            </a:lvl3pPr>
            <a:lvl4pPr>
              <a:defRPr sz="2400">
                <a:solidFill>
                  <a:schemeClr val="tx1"/>
                </a:solidFill>
                <a:latin typeface="Times" panose="02020603050405020304" pitchFamily="18" charset="0"/>
              </a:defRPr>
            </a:lvl4pPr>
            <a:lvl5pPr>
              <a:defRPr sz="2400">
                <a:solidFill>
                  <a:schemeClr val="tx1"/>
                </a:solidFill>
                <a:latin typeface="Times" panose="02020603050405020304" pitchFamily="18" charset="0"/>
              </a:defRPr>
            </a:lvl5pPr>
            <a:lvl6pPr marL="457200" eaLnBrk="0" fontAlgn="base" hangingPunct="0">
              <a:spcBef>
                <a:spcPct val="0"/>
              </a:spcBef>
              <a:spcAft>
                <a:spcPct val="0"/>
              </a:spcAft>
              <a:defRPr sz="2400">
                <a:solidFill>
                  <a:schemeClr val="tx1"/>
                </a:solidFill>
                <a:latin typeface="Times" panose="02020603050405020304" pitchFamily="18" charset="0"/>
              </a:defRPr>
            </a:lvl6pPr>
            <a:lvl7pPr marL="914400" eaLnBrk="0" fontAlgn="base" hangingPunct="0">
              <a:spcBef>
                <a:spcPct val="0"/>
              </a:spcBef>
              <a:spcAft>
                <a:spcPct val="0"/>
              </a:spcAft>
              <a:defRPr sz="2400">
                <a:solidFill>
                  <a:schemeClr val="tx1"/>
                </a:solidFill>
                <a:latin typeface="Times" panose="02020603050405020304" pitchFamily="18" charset="0"/>
              </a:defRPr>
            </a:lvl7pPr>
            <a:lvl8pPr marL="1371600" eaLnBrk="0" fontAlgn="base" hangingPunct="0">
              <a:spcBef>
                <a:spcPct val="0"/>
              </a:spcBef>
              <a:spcAft>
                <a:spcPct val="0"/>
              </a:spcAft>
              <a:defRPr sz="2400">
                <a:solidFill>
                  <a:schemeClr val="tx1"/>
                </a:solidFill>
                <a:latin typeface="Times" panose="02020603050405020304" pitchFamily="18" charset="0"/>
              </a:defRPr>
            </a:lvl8pPr>
            <a:lvl9pPr marL="1828800" eaLnBrk="0" fontAlgn="base" hangingPunct="0">
              <a:spcBef>
                <a:spcPct val="0"/>
              </a:spcBef>
              <a:spcAft>
                <a:spcPct val="0"/>
              </a:spcAft>
              <a:defRPr sz="2400">
                <a:solidFill>
                  <a:schemeClr val="tx1"/>
                </a:solidFill>
                <a:latin typeface="Times" panose="02020603050405020304" pitchFamily="18" charset="0"/>
              </a:defRPr>
            </a:lvl9pPr>
          </a:lstStyle>
          <a:p>
            <a:pPr>
              <a:spcBef>
                <a:spcPts val="800"/>
              </a:spcBef>
              <a:defRPr/>
            </a:pPr>
            <a:r>
              <a:rPr lang="en-US" altLang="en-US" sz="1100" b="1" dirty="0">
                <a:solidFill>
                  <a:srgbClr val="070C51"/>
                </a:solidFill>
                <a:latin typeface="Arial" panose="020B0604020202020204" pitchFamily="34" charset="0"/>
              </a:rPr>
              <a:t>CALIFORNIA DEPARTMENT OF EDUCATION</a:t>
            </a:r>
            <a:br>
              <a:rPr lang="en-US" altLang="en-US" sz="1100" b="1" dirty="0">
                <a:solidFill>
                  <a:srgbClr val="070C51"/>
                </a:solidFill>
                <a:latin typeface="Arial" panose="020B0604020202020204" pitchFamily="34" charset="0"/>
              </a:rPr>
            </a:br>
            <a:r>
              <a:rPr lang="en-US" altLang="en-US" sz="1100" dirty="0">
                <a:solidFill>
                  <a:srgbClr val="070C51"/>
                </a:solidFill>
                <a:latin typeface="Arial" panose="020B0604020202020204" pitchFamily="34" charset="0"/>
              </a:rPr>
              <a:t>Tony Thurmond, State Superintendent of Public Instruction</a:t>
            </a:r>
            <a:endParaRPr lang="en-US" altLang="en-US" sz="1200" b="1" dirty="0">
              <a:solidFill>
                <a:srgbClr val="000000"/>
              </a:solidFill>
              <a:latin typeface="Arial" panose="020B0604020202020204" pitchFamily="34" charset="0"/>
            </a:endParaRPr>
          </a:p>
        </p:txBody>
      </p:sp>
      <p:pic>
        <p:nvPicPr>
          <p:cNvPr id="8" name="Picture 18" descr="Official Seal of the California Department of Education"/>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38150" y="523875"/>
            <a:ext cx="1457325" cy="145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743200" y="3086100"/>
            <a:ext cx="9144000" cy="1143000"/>
          </a:xfrm>
        </p:spPr>
        <p:txBody>
          <a:bodyPr/>
          <a:lstStyle/>
          <a:p>
            <a:r>
              <a:rPr lang="en-US"/>
              <a:t>Click to edit Master title style</a:t>
            </a:r>
          </a:p>
        </p:txBody>
      </p:sp>
    </p:spTree>
    <p:extLst>
      <p:ext uri="{BB962C8B-B14F-4D97-AF65-F5344CB8AC3E}">
        <p14:creationId xmlns:p14="http://schemas.microsoft.com/office/powerpoint/2010/main" val="3966959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4"/>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ltLang="en-US"/>
          </a:p>
        </p:txBody>
      </p:sp>
      <p:sp>
        <p:nvSpPr>
          <p:cNvPr id="5" name="Rectangle 5"/>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ltLang="en-US"/>
          </a:p>
        </p:txBody>
      </p:sp>
      <p:sp>
        <p:nvSpPr>
          <p:cNvPr id="6" name="Rectangle 6"/>
          <p:cNvSpPr>
            <a:spLocks noGrp="1" noChangeArrowheads="1"/>
          </p:cNvSpPr>
          <p:nvPr>
            <p:ph type="sldNum" sz="quarter" idx="12"/>
          </p:nvPr>
        </p:nvSpPr>
        <p:spPr/>
        <p:txBody>
          <a:bodyPr/>
          <a:lstStyle>
            <a:lvl1pPr eaLnBrk="1" fontAlgn="auto" hangingPunct="1">
              <a:spcBef>
                <a:spcPts val="0"/>
              </a:spcBef>
              <a:spcAft>
                <a:spcPts val="0"/>
              </a:spcAft>
              <a:defRPr/>
            </a:lvl1pPr>
          </a:lstStyle>
          <a:p>
            <a:pPr>
              <a:defRPr/>
            </a:pPr>
            <a:fld id="{D6029DA4-09B0-4A2D-AA4B-CC45A202471A}" type="slidenum">
              <a:rPr lang="en-US" altLang="en-US"/>
              <a:pPr>
                <a:defRPr/>
              </a:pPr>
              <a:t>‹#›</a:t>
            </a:fld>
            <a:endParaRPr lang="en-US" altLang="en-US"/>
          </a:p>
        </p:txBody>
      </p:sp>
    </p:spTree>
    <p:extLst>
      <p:ext uri="{BB962C8B-B14F-4D97-AF65-F5344CB8AC3E}">
        <p14:creationId xmlns:p14="http://schemas.microsoft.com/office/powerpoint/2010/main" val="11519403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540000" y="1981200"/>
            <a:ext cx="44704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7213600" y="1981200"/>
            <a:ext cx="44704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ltLang="en-US"/>
          </a:p>
        </p:txBody>
      </p:sp>
      <p:sp>
        <p:nvSpPr>
          <p:cNvPr id="6" name="Rectangle 5"/>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ltLang="en-US"/>
          </a:p>
        </p:txBody>
      </p:sp>
      <p:sp>
        <p:nvSpPr>
          <p:cNvPr id="7" name="Rectangle 6"/>
          <p:cNvSpPr>
            <a:spLocks noGrp="1" noChangeArrowheads="1"/>
          </p:cNvSpPr>
          <p:nvPr>
            <p:ph type="sldNum" sz="quarter" idx="12"/>
          </p:nvPr>
        </p:nvSpPr>
        <p:spPr/>
        <p:txBody>
          <a:bodyPr/>
          <a:lstStyle>
            <a:lvl1pPr eaLnBrk="1" fontAlgn="auto" hangingPunct="1">
              <a:spcBef>
                <a:spcPts val="0"/>
              </a:spcBef>
              <a:spcAft>
                <a:spcPts val="0"/>
              </a:spcAft>
              <a:defRPr/>
            </a:lvl1pPr>
          </a:lstStyle>
          <a:p>
            <a:pPr>
              <a:defRPr/>
            </a:pPr>
            <a:fld id="{F4240488-8288-431D-9FBC-061E1C8939AC}" type="slidenum">
              <a:rPr lang="en-US" altLang="en-US"/>
              <a:pPr>
                <a:defRPr/>
              </a:pPr>
              <a:t>‹#›</a:t>
            </a:fld>
            <a:endParaRPr lang="en-US" altLang="en-US"/>
          </a:p>
        </p:txBody>
      </p:sp>
    </p:spTree>
    <p:extLst>
      <p:ext uri="{BB962C8B-B14F-4D97-AF65-F5344CB8AC3E}">
        <p14:creationId xmlns:p14="http://schemas.microsoft.com/office/powerpoint/2010/main" val="12778565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ltLang="en-US"/>
          </a:p>
        </p:txBody>
      </p:sp>
      <p:sp>
        <p:nvSpPr>
          <p:cNvPr id="4" name="Rectangle 5"/>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ltLang="en-US"/>
          </a:p>
        </p:txBody>
      </p:sp>
      <p:sp>
        <p:nvSpPr>
          <p:cNvPr id="5" name="Rectangle 6"/>
          <p:cNvSpPr>
            <a:spLocks noGrp="1" noChangeArrowheads="1"/>
          </p:cNvSpPr>
          <p:nvPr>
            <p:ph type="sldNum" sz="quarter" idx="12"/>
          </p:nvPr>
        </p:nvSpPr>
        <p:spPr/>
        <p:txBody>
          <a:bodyPr/>
          <a:lstStyle>
            <a:lvl1pPr eaLnBrk="1" fontAlgn="auto" hangingPunct="1">
              <a:spcBef>
                <a:spcPts val="0"/>
              </a:spcBef>
              <a:spcAft>
                <a:spcPts val="0"/>
              </a:spcAft>
              <a:defRPr/>
            </a:lvl1pPr>
          </a:lstStyle>
          <a:p>
            <a:pPr>
              <a:defRPr/>
            </a:pPr>
            <a:fld id="{3FDE3ABF-8AC6-4BCD-B555-3DAB003AA8A5}" type="slidenum">
              <a:rPr lang="en-US" altLang="en-US"/>
              <a:pPr>
                <a:defRPr/>
              </a:pPr>
              <a:t>‹#›</a:t>
            </a:fld>
            <a:endParaRPr lang="en-US" altLang="en-US"/>
          </a:p>
        </p:txBody>
      </p:sp>
    </p:spTree>
    <p:extLst>
      <p:ext uri="{BB962C8B-B14F-4D97-AF65-F5344CB8AC3E}">
        <p14:creationId xmlns:p14="http://schemas.microsoft.com/office/powerpoint/2010/main" val="31800188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46351" y="526617"/>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2546351" y="3394220"/>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eaLnBrk="1" fontAlgn="auto" hangingPunct="1">
              <a:spcBef>
                <a:spcPts val="0"/>
              </a:spcBef>
              <a:spcAft>
                <a:spcPts val="0"/>
              </a:spcAft>
              <a:defRPr smtClean="0">
                <a:solidFill>
                  <a:schemeClr val="tx1"/>
                </a:solidFill>
              </a:defRPr>
            </a:lvl1pPr>
          </a:lstStyle>
          <a:p>
            <a:pPr>
              <a:defRPr/>
            </a:pPr>
            <a:fld id="{A935ACD9-0DAA-478F-B516-11CD936CED7B}" type="datetimeFigureOut">
              <a:rPr lang="en-US"/>
              <a:pPr>
                <a:defRPr/>
              </a:pPr>
              <a:t>6/24/2019</a:t>
            </a:fld>
            <a:endParaRPr lang="en-US"/>
          </a:p>
        </p:txBody>
      </p:sp>
      <p:sp>
        <p:nvSpPr>
          <p:cNvPr id="5" name="Footer Placeholder 4"/>
          <p:cNvSpPr>
            <a:spLocks noGrp="1"/>
          </p:cNvSpPr>
          <p:nvPr>
            <p:ph type="ftr" sz="quarter" idx="11"/>
          </p:nvPr>
        </p:nvSpPr>
        <p:spPr/>
        <p:txBody>
          <a:bodyPr/>
          <a:lstStyle>
            <a:lvl1pPr eaLnBrk="1" fontAlgn="auto" hangingPunct="1">
              <a:spcBef>
                <a:spcPts val="0"/>
              </a:spcBef>
              <a:spcAft>
                <a:spcPts val="0"/>
              </a:spcAft>
              <a:defRPr>
                <a:solidFill>
                  <a:schemeClr val="tx1"/>
                </a:solidFill>
              </a:defRPr>
            </a:lvl1pPr>
          </a:lstStyle>
          <a:p>
            <a:pPr>
              <a:defRPr/>
            </a:pPr>
            <a:endParaRPr lang="en-US"/>
          </a:p>
        </p:txBody>
      </p:sp>
      <p:sp>
        <p:nvSpPr>
          <p:cNvPr id="6" name="Slide Number Placeholder 5"/>
          <p:cNvSpPr>
            <a:spLocks noGrp="1"/>
          </p:cNvSpPr>
          <p:nvPr>
            <p:ph type="sldNum" sz="quarter" idx="12"/>
          </p:nvPr>
        </p:nvSpPr>
        <p:spPr/>
        <p:txBody>
          <a:bodyPr/>
          <a:lstStyle>
            <a:lvl1pPr eaLnBrk="1" fontAlgn="auto" hangingPunct="1">
              <a:spcBef>
                <a:spcPts val="0"/>
              </a:spcBef>
              <a:spcAft>
                <a:spcPts val="0"/>
              </a:spcAft>
              <a:defRPr smtClean="0">
                <a:solidFill>
                  <a:schemeClr val="tx1"/>
                </a:solidFill>
              </a:defRPr>
            </a:lvl1pPr>
          </a:lstStyle>
          <a:p>
            <a:pPr>
              <a:defRPr/>
            </a:pPr>
            <a:fld id="{8455F1E9-99A2-42DA-AF8F-C71A50B88033}" type="slidenum">
              <a:rPr lang="en-US"/>
              <a:pPr>
                <a:defRPr/>
              </a:pPr>
              <a:t>‹#›</a:t>
            </a:fld>
            <a:endParaRPr lang="en-US"/>
          </a:p>
        </p:txBody>
      </p:sp>
    </p:spTree>
    <p:extLst>
      <p:ext uri="{BB962C8B-B14F-4D97-AF65-F5344CB8AC3E}">
        <p14:creationId xmlns:p14="http://schemas.microsoft.com/office/powerpoint/2010/main" val="349560932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1026" name="Group 7"/>
          <p:cNvGrpSpPr>
            <a:grpSpLocks/>
          </p:cNvGrpSpPr>
          <p:nvPr userDrawn="1"/>
        </p:nvGrpSpPr>
        <p:grpSpPr bwMode="auto">
          <a:xfrm>
            <a:off x="0" y="0"/>
            <a:ext cx="12192000" cy="6858000"/>
            <a:chOff x="0" y="0"/>
            <a:chExt cx="5760" cy="4320"/>
          </a:xfrm>
        </p:grpSpPr>
        <p:sp>
          <p:nvSpPr>
            <p:cNvPr id="1033" name="Rectangle 8"/>
            <p:cNvSpPr>
              <a:spLocks noChangeArrowheads="1"/>
            </p:cNvSpPr>
            <p:nvPr/>
          </p:nvSpPr>
          <p:spPr bwMode="auto">
            <a:xfrm>
              <a:off x="0" y="0"/>
              <a:ext cx="5760" cy="4320"/>
            </a:xfrm>
            <a:prstGeom prst="rect">
              <a:avLst/>
            </a:prstGeom>
            <a:solidFill>
              <a:srgbClr val="FEEDE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300">
                  <a:solidFill>
                    <a:srgbClr val="000054"/>
                  </a:solidFill>
                  <a:latin typeface="Arial" panose="020B0604020202020204" pitchFamily="34" charset="0"/>
                </a:defRPr>
              </a:lvl1pPr>
              <a:lvl2pPr marL="742950" indent="-285750">
                <a:defRPr sz="1300">
                  <a:solidFill>
                    <a:srgbClr val="000054"/>
                  </a:solidFill>
                  <a:latin typeface="Arial" panose="020B0604020202020204" pitchFamily="34" charset="0"/>
                </a:defRPr>
              </a:lvl2pPr>
              <a:lvl3pPr marL="1143000" indent="-228600">
                <a:defRPr sz="1300">
                  <a:solidFill>
                    <a:srgbClr val="000054"/>
                  </a:solidFill>
                  <a:latin typeface="Arial" panose="020B0604020202020204" pitchFamily="34" charset="0"/>
                </a:defRPr>
              </a:lvl3pPr>
              <a:lvl4pPr marL="1600200" indent="-228600">
                <a:defRPr sz="1300">
                  <a:solidFill>
                    <a:srgbClr val="000054"/>
                  </a:solidFill>
                  <a:latin typeface="Arial" panose="020B0604020202020204" pitchFamily="34" charset="0"/>
                </a:defRPr>
              </a:lvl4pPr>
              <a:lvl5pPr marL="2057400" indent="-228600">
                <a:defRPr sz="1300">
                  <a:solidFill>
                    <a:srgbClr val="000054"/>
                  </a:solidFill>
                  <a:latin typeface="Arial" panose="020B0604020202020204" pitchFamily="34" charset="0"/>
                </a:defRPr>
              </a:lvl5pPr>
              <a:lvl6pPr marL="2514600" indent="-228600" eaLnBrk="0" fontAlgn="base" hangingPunct="0">
                <a:spcBef>
                  <a:spcPct val="0"/>
                </a:spcBef>
                <a:spcAft>
                  <a:spcPct val="0"/>
                </a:spcAft>
                <a:defRPr sz="1300">
                  <a:solidFill>
                    <a:srgbClr val="000054"/>
                  </a:solidFill>
                  <a:latin typeface="Arial" panose="020B0604020202020204" pitchFamily="34" charset="0"/>
                </a:defRPr>
              </a:lvl6pPr>
              <a:lvl7pPr marL="2971800" indent="-228600" eaLnBrk="0" fontAlgn="base" hangingPunct="0">
                <a:spcBef>
                  <a:spcPct val="0"/>
                </a:spcBef>
                <a:spcAft>
                  <a:spcPct val="0"/>
                </a:spcAft>
                <a:defRPr sz="1300">
                  <a:solidFill>
                    <a:srgbClr val="000054"/>
                  </a:solidFill>
                  <a:latin typeface="Arial" panose="020B0604020202020204" pitchFamily="34" charset="0"/>
                </a:defRPr>
              </a:lvl7pPr>
              <a:lvl8pPr marL="3429000" indent="-228600" eaLnBrk="0" fontAlgn="base" hangingPunct="0">
                <a:spcBef>
                  <a:spcPct val="0"/>
                </a:spcBef>
                <a:spcAft>
                  <a:spcPct val="0"/>
                </a:spcAft>
                <a:defRPr sz="1300">
                  <a:solidFill>
                    <a:srgbClr val="000054"/>
                  </a:solidFill>
                  <a:latin typeface="Arial" panose="020B0604020202020204" pitchFamily="34" charset="0"/>
                </a:defRPr>
              </a:lvl8pPr>
              <a:lvl9pPr marL="3886200" indent="-228600" eaLnBrk="0" fontAlgn="base" hangingPunct="0">
                <a:spcBef>
                  <a:spcPct val="0"/>
                </a:spcBef>
                <a:spcAft>
                  <a:spcPct val="0"/>
                </a:spcAft>
                <a:defRPr sz="1300">
                  <a:solidFill>
                    <a:srgbClr val="000054"/>
                  </a:solidFill>
                  <a:latin typeface="Arial" panose="020B0604020202020204" pitchFamily="34" charset="0"/>
                </a:defRPr>
              </a:lvl9pPr>
            </a:lstStyle>
            <a:p>
              <a:pPr algn="ctr">
                <a:defRPr/>
              </a:pPr>
              <a:endParaRPr lang="en-US" altLang="en-US"/>
            </a:p>
          </p:txBody>
        </p:sp>
        <p:sp>
          <p:nvSpPr>
            <p:cNvPr id="1034" name="Rectangle 9"/>
            <p:cNvSpPr>
              <a:spLocks noChangeArrowheads="1"/>
            </p:cNvSpPr>
            <p:nvPr/>
          </p:nvSpPr>
          <p:spPr bwMode="auto">
            <a:xfrm>
              <a:off x="0" y="0"/>
              <a:ext cx="1056" cy="4320"/>
            </a:xfrm>
            <a:prstGeom prst="rect">
              <a:avLst/>
            </a:prstGeom>
            <a:solidFill>
              <a:srgbClr val="F3D6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07763" dir="2700000" algn="ctr" rotWithShape="0">
                      <a:srgbClr val="808080">
                        <a:alpha val="50000"/>
                      </a:srgbClr>
                    </a:outerShdw>
                  </a:effectLst>
                </a14:hiddenEffects>
              </a:ext>
            </a:extLst>
          </p:spPr>
          <p:txBody>
            <a:bodyPr wrap="none" anchor="ctr"/>
            <a:lstStyle>
              <a:lvl1pPr>
                <a:defRPr sz="1300">
                  <a:solidFill>
                    <a:srgbClr val="000054"/>
                  </a:solidFill>
                  <a:latin typeface="Arial" panose="020B0604020202020204" pitchFamily="34" charset="0"/>
                </a:defRPr>
              </a:lvl1pPr>
              <a:lvl2pPr marL="742950" indent="-285750">
                <a:defRPr sz="1300">
                  <a:solidFill>
                    <a:srgbClr val="000054"/>
                  </a:solidFill>
                  <a:latin typeface="Arial" panose="020B0604020202020204" pitchFamily="34" charset="0"/>
                </a:defRPr>
              </a:lvl2pPr>
              <a:lvl3pPr marL="1143000" indent="-228600">
                <a:defRPr sz="1300">
                  <a:solidFill>
                    <a:srgbClr val="000054"/>
                  </a:solidFill>
                  <a:latin typeface="Arial" panose="020B0604020202020204" pitchFamily="34" charset="0"/>
                </a:defRPr>
              </a:lvl3pPr>
              <a:lvl4pPr marL="1600200" indent="-228600">
                <a:defRPr sz="1300">
                  <a:solidFill>
                    <a:srgbClr val="000054"/>
                  </a:solidFill>
                  <a:latin typeface="Arial" panose="020B0604020202020204" pitchFamily="34" charset="0"/>
                </a:defRPr>
              </a:lvl4pPr>
              <a:lvl5pPr marL="2057400" indent="-228600">
                <a:defRPr sz="1300">
                  <a:solidFill>
                    <a:srgbClr val="000054"/>
                  </a:solidFill>
                  <a:latin typeface="Arial" panose="020B0604020202020204" pitchFamily="34" charset="0"/>
                </a:defRPr>
              </a:lvl5pPr>
              <a:lvl6pPr marL="2514600" indent="-228600" eaLnBrk="0" fontAlgn="base" hangingPunct="0">
                <a:spcBef>
                  <a:spcPct val="0"/>
                </a:spcBef>
                <a:spcAft>
                  <a:spcPct val="0"/>
                </a:spcAft>
                <a:defRPr sz="1300">
                  <a:solidFill>
                    <a:srgbClr val="000054"/>
                  </a:solidFill>
                  <a:latin typeface="Arial" panose="020B0604020202020204" pitchFamily="34" charset="0"/>
                </a:defRPr>
              </a:lvl6pPr>
              <a:lvl7pPr marL="2971800" indent="-228600" eaLnBrk="0" fontAlgn="base" hangingPunct="0">
                <a:spcBef>
                  <a:spcPct val="0"/>
                </a:spcBef>
                <a:spcAft>
                  <a:spcPct val="0"/>
                </a:spcAft>
                <a:defRPr sz="1300">
                  <a:solidFill>
                    <a:srgbClr val="000054"/>
                  </a:solidFill>
                  <a:latin typeface="Arial" panose="020B0604020202020204" pitchFamily="34" charset="0"/>
                </a:defRPr>
              </a:lvl7pPr>
              <a:lvl8pPr marL="3429000" indent="-228600" eaLnBrk="0" fontAlgn="base" hangingPunct="0">
                <a:spcBef>
                  <a:spcPct val="0"/>
                </a:spcBef>
                <a:spcAft>
                  <a:spcPct val="0"/>
                </a:spcAft>
                <a:defRPr sz="1300">
                  <a:solidFill>
                    <a:srgbClr val="000054"/>
                  </a:solidFill>
                  <a:latin typeface="Arial" panose="020B0604020202020204" pitchFamily="34" charset="0"/>
                </a:defRPr>
              </a:lvl8pPr>
              <a:lvl9pPr marL="3886200" indent="-228600" eaLnBrk="0" fontAlgn="base" hangingPunct="0">
                <a:spcBef>
                  <a:spcPct val="0"/>
                </a:spcBef>
                <a:spcAft>
                  <a:spcPct val="0"/>
                </a:spcAft>
                <a:defRPr sz="1300">
                  <a:solidFill>
                    <a:srgbClr val="000054"/>
                  </a:solidFill>
                  <a:latin typeface="Arial" panose="020B0604020202020204" pitchFamily="34" charset="0"/>
                </a:defRPr>
              </a:lvl9pPr>
            </a:lstStyle>
            <a:p>
              <a:pPr>
                <a:defRPr/>
              </a:pPr>
              <a:endParaRPr lang="en-US" altLang="en-US"/>
            </a:p>
          </p:txBody>
        </p:sp>
      </p:grpSp>
      <p:sp>
        <p:nvSpPr>
          <p:cNvPr id="1027" name="Rectangle 2"/>
          <p:cNvSpPr>
            <a:spLocks noGrp="1" noChangeArrowheads="1"/>
          </p:cNvSpPr>
          <p:nvPr>
            <p:ph type="title"/>
          </p:nvPr>
        </p:nvSpPr>
        <p:spPr bwMode="auto">
          <a:xfrm>
            <a:off x="2540000" y="609600"/>
            <a:ext cx="9144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Rectangle 3"/>
          <p:cNvSpPr>
            <a:spLocks noGrp="1" noChangeArrowheads="1"/>
          </p:cNvSpPr>
          <p:nvPr>
            <p:ph type="body" idx="1"/>
          </p:nvPr>
        </p:nvSpPr>
        <p:spPr bwMode="auto">
          <a:xfrm>
            <a:off x="2540000" y="1981200"/>
            <a:ext cx="91440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3" name="Rectangle 4"/>
          <p:cNvSpPr>
            <a:spLocks noGrp="1" noChangeArrowheads="1"/>
          </p:cNvSpPr>
          <p:nvPr>
            <p:ph type="dt" sz="half" idx="2"/>
          </p:nvPr>
        </p:nvSpPr>
        <p:spPr bwMode="auto">
          <a:xfrm>
            <a:off x="2540000" y="6254750"/>
            <a:ext cx="2235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rgbClr val="000000"/>
                </a:solidFill>
                <a:latin typeface="+mn-lt"/>
              </a:defRPr>
            </a:lvl1pPr>
          </a:lstStyle>
          <a:p>
            <a:pPr>
              <a:defRPr/>
            </a:pPr>
            <a:endParaRPr lang="en-US" altLang="en-US"/>
          </a:p>
        </p:txBody>
      </p:sp>
      <p:sp>
        <p:nvSpPr>
          <p:cNvPr id="4" name="Rectangle 5"/>
          <p:cNvSpPr>
            <a:spLocks noGrp="1" noChangeArrowheads="1"/>
          </p:cNvSpPr>
          <p:nvPr>
            <p:ph type="ftr" sz="quarter" idx="3"/>
          </p:nvPr>
        </p:nvSpPr>
        <p:spPr bwMode="auto">
          <a:xfrm>
            <a:off x="5075238" y="6254750"/>
            <a:ext cx="40687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rgbClr val="000000"/>
                </a:solidFill>
                <a:latin typeface="+mn-lt"/>
              </a:defRPr>
            </a:lvl1pPr>
          </a:lstStyle>
          <a:p>
            <a:pPr>
              <a:defRPr/>
            </a:pPr>
            <a:endParaRPr lang="en-US" altLang="en-US"/>
          </a:p>
        </p:txBody>
      </p:sp>
      <p:sp>
        <p:nvSpPr>
          <p:cNvPr id="1030" name="Rectangle 6"/>
          <p:cNvSpPr>
            <a:spLocks noGrp="1" noChangeArrowheads="1"/>
          </p:cNvSpPr>
          <p:nvPr>
            <p:ph type="sldNum" sz="quarter" idx="4"/>
          </p:nvPr>
        </p:nvSpPr>
        <p:spPr bwMode="auto">
          <a:xfrm>
            <a:off x="9455150" y="6248400"/>
            <a:ext cx="2235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rgbClr val="000000"/>
                </a:solidFill>
                <a:latin typeface="+mn-lt"/>
              </a:defRPr>
            </a:lvl1pPr>
          </a:lstStyle>
          <a:p>
            <a:pPr>
              <a:defRPr/>
            </a:pPr>
            <a:fld id="{845CA088-98AF-4DF2-8493-E1610DC2B74C}" type="slidenum">
              <a:rPr lang="en-US" altLang="en-US"/>
              <a:pPr>
                <a:defRPr/>
              </a:pPr>
              <a:t>‹#›</a:t>
            </a:fld>
            <a:endParaRPr lang="en-US" altLang="en-US"/>
          </a:p>
        </p:txBody>
      </p:sp>
      <p:pic>
        <p:nvPicPr>
          <p:cNvPr id="1032" name="Picture 11" descr="Official Seal of the California Department of Education"/>
          <p:cNvPicPr>
            <a:picLocks noChangeAspect="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441325" y="527050"/>
            <a:ext cx="1454150" cy="145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11"/>
          <p:cNvSpPr>
            <a:spLocks noChangeArrowheads="1"/>
          </p:cNvSpPr>
          <p:nvPr userDrawn="1"/>
        </p:nvSpPr>
        <p:spPr bwMode="auto">
          <a:xfrm>
            <a:off x="317500" y="2066925"/>
            <a:ext cx="1701800" cy="695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Times" panose="02020603050405020304" pitchFamily="18" charset="0"/>
              </a:defRPr>
            </a:lvl1pPr>
            <a:lvl2pPr>
              <a:defRPr sz="2400">
                <a:solidFill>
                  <a:schemeClr val="tx1"/>
                </a:solidFill>
                <a:latin typeface="Times" panose="02020603050405020304" pitchFamily="18" charset="0"/>
              </a:defRPr>
            </a:lvl2pPr>
            <a:lvl3pPr>
              <a:defRPr sz="2400">
                <a:solidFill>
                  <a:schemeClr val="tx1"/>
                </a:solidFill>
                <a:latin typeface="Times" panose="02020603050405020304" pitchFamily="18" charset="0"/>
              </a:defRPr>
            </a:lvl3pPr>
            <a:lvl4pPr>
              <a:defRPr sz="2400">
                <a:solidFill>
                  <a:schemeClr val="tx1"/>
                </a:solidFill>
                <a:latin typeface="Times" panose="02020603050405020304" pitchFamily="18" charset="0"/>
              </a:defRPr>
            </a:lvl4pPr>
            <a:lvl5pPr>
              <a:defRPr sz="2400">
                <a:solidFill>
                  <a:schemeClr val="tx1"/>
                </a:solidFill>
                <a:latin typeface="Times" panose="02020603050405020304" pitchFamily="18" charset="0"/>
              </a:defRPr>
            </a:lvl5pPr>
            <a:lvl6pPr marL="457200" eaLnBrk="0" fontAlgn="base" hangingPunct="0">
              <a:spcBef>
                <a:spcPct val="0"/>
              </a:spcBef>
              <a:spcAft>
                <a:spcPct val="0"/>
              </a:spcAft>
              <a:defRPr sz="2400">
                <a:solidFill>
                  <a:schemeClr val="tx1"/>
                </a:solidFill>
                <a:latin typeface="Times" panose="02020603050405020304" pitchFamily="18" charset="0"/>
              </a:defRPr>
            </a:lvl6pPr>
            <a:lvl7pPr marL="914400" eaLnBrk="0" fontAlgn="base" hangingPunct="0">
              <a:spcBef>
                <a:spcPct val="0"/>
              </a:spcBef>
              <a:spcAft>
                <a:spcPct val="0"/>
              </a:spcAft>
              <a:defRPr sz="2400">
                <a:solidFill>
                  <a:schemeClr val="tx1"/>
                </a:solidFill>
                <a:latin typeface="Times" panose="02020603050405020304" pitchFamily="18" charset="0"/>
              </a:defRPr>
            </a:lvl7pPr>
            <a:lvl8pPr marL="1371600" eaLnBrk="0" fontAlgn="base" hangingPunct="0">
              <a:spcBef>
                <a:spcPct val="0"/>
              </a:spcBef>
              <a:spcAft>
                <a:spcPct val="0"/>
              </a:spcAft>
              <a:defRPr sz="2400">
                <a:solidFill>
                  <a:schemeClr val="tx1"/>
                </a:solidFill>
                <a:latin typeface="Times" panose="02020603050405020304" pitchFamily="18" charset="0"/>
              </a:defRPr>
            </a:lvl8pPr>
            <a:lvl9pPr marL="1828800" eaLnBrk="0" fontAlgn="base" hangingPunct="0">
              <a:spcBef>
                <a:spcPct val="0"/>
              </a:spcBef>
              <a:spcAft>
                <a:spcPct val="0"/>
              </a:spcAft>
              <a:defRPr sz="2400">
                <a:solidFill>
                  <a:schemeClr val="tx1"/>
                </a:solidFill>
                <a:latin typeface="Times" panose="02020603050405020304" pitchFamily="18" charset="0"/>
              </a:defRPr>
            </a:lvl9pPr>
          </a:lstStyle>
          <a:p>
            <a:pPr algn="ctr" eaLnBrk="1" fontAlgn="auto" hangingPunct="1">
              <a:spcBef>
                <a:spcPts val="0"/>
              </a:spcBef>
              <a:spcAft>
                <a:spcPts val="0"/>
              </a:spcAft>
              <a:defRPr/>
            </a:pPr>
            <a:r>
              <a:rPr lang="en-US" altLang="en-US" sz="1200" b="1" dirty="0">
                <a:solidFill>
                  <a:srgbClr val="070C51"/>
                </a:solidFill>
                <a:latin typeface="Arial" panose="020B0604020202020204" pitchFamily="34" charset="0"/>
              </a:rPr>
              <a:t>TONY</a:t>
            </a:r>
            <a:r>
              <a:rPr lang="en-US" altLang="en-US" sz="1200" b="1" baseline="0" dirty="0">
                <a:solidFill>
                  <a:srgbClr val="070C51"/>
                </a:solidFill>
                <a:latin typeface="Arial" panose="020B0604020202020204" pitchFamily="34" charset="0"/>
              </a:rPr>
              <a:t> THURMOND</a:t>
            </a:r>
            <a:br>
              <a:rPr lang="en-US" altLang="en-US" sz="1000" b="1" dirty="0">
                <a:solidFill>
                  <a:srgbClr val="070C51"/>
                </a:solidFill>
                <a:latin typeface="Arial" panose="020B0604020202020204" pitchFamily="34" charset="0"/>
              </a:rPr>
            </a:br>
            <a:r>
              <a:rPr lang="en-US" altLang="en-US" sz="1000" dirty="0">
                <a:solidFill>
                  <a:srgbClr val="070C51"/>
                </a:solidFill>
                <a:latin typeface="Arial" panose="020B0604020202020204" pitchFamily="34" charset="0"/>
              </a:rPr>
              <a:t>State Superintendent </a:t>
            </a:r>
            <a:br>
              <a:rPr lang="en-US" altLang="en-US" sz="1000" dirty="0">
                <a:solidFill>
                  <a:srgbClr val="070C51"/>
                </a:solidFill>
                <a:latin typeface="Arial" panose="020B0604020202020204" pitchFamily="34" charset="0"/>
              </a:rPr>
            </a:br>
            <a:r>
              <a:rPr lang="en-US" altLang="en-US" sz="1000" dirty="0">
                <a:solidFill>
                  <a:srgbClr val="070C51"/>
                </a:solidFill>
                <a:latin typeface="Arial" panose="020B0604020202020204" pitchFamily="34" charset="0"/>
              </a:rPr>
              <a:t>of Public Instruction</a:t>
            </a:r>
            <a:endParaRPr lang="en-US" altLang="en-US" sz="1000" dirty="0">
              <a:solidFill>
                <a:schemeClr val="tx2"/>
              </a:solidFill>
            </a:endParaRPr>
          </a:p>
        </p:txBody>
      </p:sp>
    </p:spTree>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4" r:id="rId5"/>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eaLnBrk="0" fontAlgn="base" hangingPunct="0">
        <a:spcBef>
          <a:spcPct val="0"/>
        </a:spcBef>
        <a:spcAft>
          <a:spcPct val="0"/>
        </a:spcAft>
        <a:defRPr sz="4400">
          <a:solidFill>
            <a:schemeClr val="tx2"/>
          </a:solidFill>
          <a:latin typeface="Arial" panose="020B0604020202020204" pitchFamily="34" charset="0"/>
        </a:defRPr>
      </a:lvl6pPr>
      <a:lvl7pPr marL="914400" algn="ctr" rtl="0" eaLnBrk="0" fontAlgn="base" hangingPunct="0">
        <a:spcBef>
          <a:spcPct val="0"/>
        </a:spcBef>
        <a:spcAft>
          <a:spcPct val="0"/>
        </a:spcAft>
        <a:defRPr sz="4400">
          <a:solidFill>
            <a:schemeClr val="tx2"/>
          </a:solidFill>
          <a:latin typeface="Arial" panose="020B0604020202020204" pitchFamily="34" charset="0"/>
        </a:defRPr>
      </a:lvl7pPr>
      <a:lvl8pPr marL="1371600" algn="ctr" rtl="0" eaLnBrk="0" fontAlgn="base" hangingPunct="0">
        <a:spcBef>
          <a:spcPct val="0"/>
        </a:spcBef>
        <a:spcAft>
          <a:spcPct val="0"/>
        </a:spcAft>
        <a:defRPr sz="4400">
          <a:solidFill>
            <a:schemeClr val="tx2"/>
          </a:solidFill>
          <a:latin typeface="Arial" panose="020B0604020202020204" pitchFamily="34" charset="0"/>
        </a:defRPr>
      </a:lvl8pPr>
      <a:lvl9pPr marL="1828800" algn="ctr" rtl="0" eaLnBrk="0" fontAlgn="base" hangingPunct="0">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4"/>
          <p:cNvSpPr>
            <a:spLocks noGrp="1"/>
          </p:cNvSpPr>
          <p:nvPr>
            <p:ph type="title"/>
          </p:nvPr>
        </p:nvSpPr>
        <p:spPr>
          <a:xfrm>
            <a:off x="2743200" y="2387600"/>
            <a:ext cx="9144000" cy="2946400"/>
          </a:xfrm>
          <a:effectLst/>
        </p:spPr>
        <p:txBody>
          <a:bodyPr/>
          <a:lstStyle/>
          <a:p>
            <a:r>
              <a:rPr lang="en-US" altLang="en-US" dirty="0">
                <a:latin typeface="+mn-lt"/>
              </a:rPr>
              <a:t>Surrogate Parents in California</a:t>
            </a:r>
            <a:br>
              <a:rPr lang="en-US" altLang="en-US" dirty="0">
                <a:latin typeface="+mn-lt"/>
              </a:rPr>
            </a:br>
            <a:r>
              <a:rPr lang="en-US" altLang="en-US" dirty="0">
                <a:latin typeface="+mn-lt"/>
              </a:rPr>
              <a:t>Special Education</a:t>
            </a:r>
            <a:br>
              <a:rPr lang="en-US" altLang="en-US" dirty="0">
                <a:latin typeface="+mn-lt"/>
              </a:rPr>
            </a:br>
            <a:r>
              <a:rPr lang="en-US" altLang="en-US" dirty="0">
                <a:latin typeface="+mn-lt"/>
              </a:rPr>
              <a:t>Training Module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6424" y="-286440"/>
            <a:ext cx="10157552" cy="2058318"/>
          </a:xfrm>
          <a:effectLst/>
        </p:spPr>
        <p:txBody>
          <a:bodyPr/>
          <a:lstStyle/>
          <a:p>
            <a:br>
              <a:rPr lang="en-US" sz="4000" dirty="0"/>
            </a:br>
            <a:r>
              <a:rPr lang="en-US" sz="3200" dirty="0"/>
              <a:t>When Must a Surrogate Parent Be Appointed? </a:t>
            </a:r>
            <a:br>
              <a:rPr lang="en-US" sz="3200" dirty="0"/>
            </a:br>
            <a:r>
              <a:rPr lang="en-US" sz="2800" dirty="0"/>
              <a:t>Title 34, </a:t>
            </a:r>
            <a:r>
              <a:rPr lang="en-US" sz="2800" i="1" dirty="0"/>
              <a:t>Code of Federal Regulations, §</a:t>
            </a:r>
            <a:r>
              <a:rPr lang="en-US" sz="2800" dirty="0"/>
              <a:t>300.519 (2)</a:t>
            </a:r>
          </a:p>
        </p:txBody>
      </p:sp>
      <p:sp>
        <p:nvSpPr>
          <p:cNvPr id="3" name="Content Placeholder 2"/>
          <p:cNvSpPr>
            <a:spLocks noGrp="1"/>
          </p:cNvSpPr>
          <p:nvPr>
            <p:ph idx="1"/>
          </p:nvPr>
        </p:nvSpPr>
        <p:spPr>
          <a:xfrm>
            <a:off x="2484914" y="2058319"/>
            <a:ext cx="9435336" cy="4114800"/>
          </a:xfrm>
        </p:spPr>
        <p:txBody>
          <a:bodyPr/>
          <a:lstStyle/>
          <a:p>
            <a:pPr marL="0" indent="0">
              <a:buNone/>
            </a:pPr>
            <a:r>
              <a:rPr lang="en-US" sz="2400" dirty="0"/>
              <a:t>“(a) </a:t>
            </a:r>
            <a:r>
              <a:rPr lang="en-US" sz="2400" i="1" dirty="0"/>
              <a:t>General.</a:t>
            </a:r>
            <a:r>
              <a:rPr lang="en-US" sz="2400" dirty="0"/>
              <a:t> Each public agency must ensure that the rights of a child are protected when-</a:t>
            </a:r>
          </a:p>
          <a:p>
            <a:pPr marL="0" indent="0">
              <a:buNone/>
            </a:pPr>
            <a:r>
              <a:rPr lang="en-US" sz="2400" dirty="0"/>
              <a:t>(1) </a:t>
            </a:r>
            <a:r>
              <a:rPr lang="en-US" sz="2400" dirty="0">
                <a:solidFill>
                  <a:srgbClr val="C00000"/>
                </a:solidFill>
              </a:rPr>
              <a:t>No parent </a:t>
            </a:r>
            <a:r>
              <a:rPr lang="en-US" sz="2400" dirty="0"/>
              <a:t>(as defined in §300.30 [</a:t>
            </a:r>
            <a:r>
              <a:rPr lang="en-US" sz="2400" i="1" dirty="0"/>
              <a:t>EC</a:t>
            </a:r>
            <a:r>
              <a:rPr lang="en-US" sz="2400" dirty="0"/>
              <a:t> 56028]) can be identified;</a:t>
            </a:r>
          </a:p>
          <a:p>
            <a:pPr marL="0" indent="0">
              <a:buNone/>
            </a:pPr>
            <a:r>
              <a:rPr lang="en-US" sz="2400" dirty="0"/>
              <a:t>(2) The public agency, after reasonable efforts, </a:t>
            </a:r>
            <a:r>
              <a:rPr lang="en-US" sz="2400" dirty="0">
                <a:solidFill>
                  <a:srgbClr val="C00000"/>
                </a:solidFill>
              </a:rPr>
              <a:t>cannot locate </a:t>
            </a:r>
            <a:r>
              <a:rPr lang="en-US" sz="2400" dirty="0"/>
              <a:t>a parent;</a:t>
            </a:r>
          </a:p>
          <a:p>
            <a:pPr marL="0" indent="0">
              <a:buNone/>
            </a:pPr>
            <a:r>
              <a:rPr lang="en-US" sz="2400" dirty="0"/>
              <a:t>(3) The child is a </a:t>
            </a:r>
            <a:r>
              <a:rPr lang="en-US" sz="2400" dirty="0">
                <a:solidFill>
                  <a:srgbClr val="C00000"/>
                </a:solidFill>
              </a:rPr>
              <a:t>ward of the State </a:t>
            </a:r>
            <a:r>
              <a:rPr lang="en-US" sz="2400" dirty="0"/>
              <a:t>under the laws of that State; or</a:t>
            </a:r>
          </a:p>
          <a:p>
            <a:pPr marL="0" indent="0">
              <a:buNone/>
            </a:pPr>
            <a:r>
              <a:rPr lang="en-US" sz="2400" dirty="0"/>
              <a:t>(4) The child is an </a:t>
            </a:r>
            <a:r>
              <a:rPr lang="en-US" sz="2400" dirty="0">
                <a:solidFill>
                  <a:srgbClr val="C00000"/>
                </a:solidFill>
              </a:rPr>
              <a:t>unaccompanied homeless youth </a:t>
            </a:r>
            <a:r>
              <a:rPr lang="en-US" sz="2400" dirty="0"/>
              <a:t>as defined in section 725(6) of the McKinney-Vento Homeless Assistance Act (42 U.S.C. 11434a(6)).”</a:t>
            </a:r>
          </a:p>
          <a:p>
            <a:endParaRPr lang="en-US" dirty="0"/>
          </a:p>
        </p:txBody>
      </p:sp>
    </p:spTree>
    <p:extLst>
      <p:ext uri="{BB962C8B-B14F-4D97-AF65-F5344CB8AC3E}">
        <p14:creationId xmlns:p14="http://schemas.microsoft.com/office/powerpoint/2010/main" val="3044602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69474" y="609600"/>
            <a:ext cx="9937213" cy="1143000"/>
          </a:xfrm>
          <a:effectLst/>
        </p:spPr>
        <p:txBody>
          <a:bodyPr/>
          <a:lstStyle/>
          <a:p>
            <a:r>
              <a:rPr lang="en-US" sz="3200" dirty="0"/>
              <a:t>When Must a Surrogate Parent Be Appointed?</a:t>
            </a:r>
            <a:br>
              <a:rPr lang="en-US" sz="3200" dirty="0"/>
            </a:br>
            <a:r>
              <a:rPr lang="en-US" sz="2800" dirty="0"/>
              <a:t>Title 34, </a:t>
            </a:r>
            <a:r>
              <a:rPr lang="en-US" sz="2800" i="1" dirty="0"/>
              <a:t>Code of Federal Regulations, §</a:t>
            </a:r>
            <a:r>
              <a:rPr lang="en-US" sz="2800" dirty="0"/>
              <a:t>300.519 (3)</a:t>
            </a:r>
          </a:p>
        </p:txBody>
      </p:sp>
      <p:sp>
        <p:nvSpPr>
          <p:cNvPr id="3" name="Content Placeholder 2"/>
          <p:cNvSpPr>
            <a:spLocks noGrp="1"/>
          </p:cNvSpPr>
          <p:nvPr>
            <p:ph idx="1"/>
          </p:nvPr>
        </p:nvSpPr>
        <p:spPr>
          <a:xfrm>
            <a:off x="2540000" y="2476958"/>
            <a:ext cx="9144000" cy="4114800"/>
          </a:xfrm>
        </p:spPr>
        <p:txBody>
          <a:bodyPr/>
          <a:lstStyle/>
          <a:p>
            <a:pPr marL="0" indent="0">
              <a:buNone/>
            </a:pPr>
            <a:r>
              <a:rPr lang="en-US" dirty="0"/>
              <a:t>“(c) </a:t>
            </a:r>
            <a:r>
              <a:rPr lang="en-US" i="1" dirty="0"/>
              <a:t>Wards of the State.</a:t>
            </a:r>
            <a:r>
              <a:rPr lang="en-US" dirty="0"/>
              <a:t> </a:t>
            </a:r>
          </a:p>
          <a:p>
            <a:pPr marL="0" indent="0">
              <a:buNone/>
            </a:pPr>
            <a:r>
              <a:rPr lang="en-US" dirty="0"/>
              <a:t>In the case of a child who is a ward of the State, the surrogate parent alternatively </a:t>
            </a:r>
            <a:r>
              <a:rPr lang="en-US" dirty="0">
                <a:solidFill>
                  <a:srgbClr val="C00000"/>
                </a:solidFill>
              </a:rPr>
              <a:t>may be appointed by the judge </a:t>
            </a:r>
            <a:r>
              <a:rPr lang="en-US" dirty="0"/>
              <a:t>overseeing the child's case, provided that the surrogate meets the requirements in paragraphs (d)(2)(</a:t>
            </a:r>
            <a:r>
              <a:rPr lang="en-US" dirty="0" err="1"/>
              <a:t>i</a:t>
            </a:r>
            <a:r>
              <a:rPr lang="en-US" dirty="0"/>
              <a:t>)…of this section.”</a:t>
            </a:r>
          </a:p>
          <a:p>
            <a:endParaRPr lang="en-US" dirty="0"/>
          </a:p>
        </p:txBody>
      </p:sp>
    </p:spTree>
    <p:extLst>
      <p:ext uri="{BB962C8B-B14F-4D97-AF65-F5344CB8AC3E}">
        <p14:creationId xmlns:p14="http://schemas.microsoft.com/office/powerpoint/2010/main" val="18943755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effectLst/>
        </p:spPr>
        <p:txBody>
          <a:bodyPr/>
          <a:lstStyle/>
          <a:p>
            <a:r>
              <a:rPr lang="en-US" sz="3600" dirty="0"/>
              <a:t>Ward of the Court</a:t>
            </a:r>
            <a:br>
              <a:rPr lang="en-US" sz="3600" dirty="0"/>
            </a:br>
            <a:r>
              <a:rPr lang="en-US" sz="2800" dirty="0"/>
              <a:t>California </a:t>
            </a:r>
            <a:r>
              <a:rPr lang="en-US" sz="2800" i="1" dirty="0"/>
              <a:t>Government Code §</a:t>
            </a:r>
            <a:r>
              <a:rPr lang="en-US" sz="2800" dirty="0"/>
              <a:t>7579.5</a:t>
            </a:r>
          </a:p>
        </p:txBody>
      </p:sp>
      <p:sp>
        <p:nvSpPr>
          <p:cNvPr id="3" name="Content Placeholder 2"/>
          <p:cNvSpPr>
            <a:spLocks noGrp="1"/>
          </p:cNvSpPr>
          <p:nvPr>
            <p:ph idx="1"/>
          </p:nvPr>
        </p:nvSpPr>
        <p:spPr>
          <a:xfrm>
            <a:off x="2540000" y="1981200"/>
            <a:ext cx="9144000" cy="4573836"/>
          </a:xfrm>
        </p:spPr>
        <p:txBody>
          <a:bodyPr/>
          <a:lstStyle/>
          <a:p>
            <a:pPr marL="0" indent="0">
              <a:buNone/>
            </a:pPr>
            <a:r>
              <a:rPr lang="en-US" sz="2400" dirty="0"/>
              <a:t>“(a)(1)(A) The child is adjudicated a dependent or </a:t>
            </a:r>
            <a:r>
              <a:rPr lang="en-US" sz="2400" dirty="0">
                <a:solidFill>
                  <a:srgbClr val="C00000"/>
                </a:solidFill>
              </a:rPr>
              <a:t>ward of the court </a:t>
            </a:r>
            <a:r>
              <a:rPr lang="en-US" sz="2400" dirty="0"/>
              <a:t>pursuant to </a:t>
            </a:r>
            <a:r>
              <a:rPr lang="en-US" sz="2400" dirty="0">
                <a:solidFill>
                  <a:srgbClr val="C00000"/>
                </a:solidFill>
              </a:rPr>
              <a:t>Section 300, 601, or 602 of the Welfare and Institutions Code</a:t>
            </a:r>
            <a:r>
              <a:rPr lang="en-US" sz="2400" dirty="0"/>
              <a:t> upon referral of the child to the local educational agency for special education and related services, or if the child already has a valid individualized education program,</a:t>
            </a:r>
          </a:p>
          <a:p>
            <a:pPr marL="0" indent="0">
              <a:buNone/>
            </a:pPr>
            <a:r>
              <a:rPr lang="en-US" sz="2400" dirty="0"/>
              <a:t>(B) the court specifically has </a:t>
            </a:r>
            <a:r>
              <a:rPr lang="en-US" sz="2400" dirty="0">
                <a:solidFill>
                  <a:srgbClr val="C00000"/>
                </a:solidFill>
              </a:rPr>
              <a:t>limited the right </a:t>
            </a:r>
            <a:r>
              <a:rPr lang="en-US" sz="2400" dirty="0"/>
              <a:t>of the parent or guardian </a:t>
            </a:r>
            <a:r>
              <a:rPr lang="en-US" sz="2400" dirty="0">
                <a:solidFill>
                  <a:srgbClr val="C00000"/>
                </a:solidFill>
              </a:rPr>
              <a:t>to make educational decisions </a:t>
            </a:r>
            <a:r>
              <a:rPr lang="en-US" sz="2400" dirty="0"/>
              <a:t>for the child, and</a:t>
            </a:r>
          </a:p>
          <a:p>
            <a:pPr marL="0" indent="0">
              <a:buNone/>
            </a:pPr>
            <a:r>
              <a:rPr lang="en-US" sz="2400" dirty="0"/>
              <a:t>(C) the child has </a:t>
            </a:r>
            <a:r>
              <a:rPr lang="en-US" sz="2400" dirty="0">
                <a:solidFill>
                  <a:srgbClr val="C00000"/>
                </a:solidFill>
              </a:rPr>
              <a:t>no responsible adult </a:t>
            </a:r>
            <a:r>
              <a:rPr lang="en-US" sz="2400" dirty="0"/>
              <a:t>to represent him or her pursuant to Section 361 or 726 of the Welfare and Institutions Code or Section 56055 of the Education Code.”</a:t>
            </a:r>
          </a:p>
          <a:p>
            <a:endParaRPr lang="en-US" dirty="0"/>
          </a:p>
        </p:txBody>
      </p:sp>
    </p:spTree>
    <p:extLst>
      <p:ext uri="{BB962C8B-B14F-4D97-AF65-F5344CB8AC3E}">
        <p14:creationId xmlns:p14="http://schemas.microsoft.com/office/powerpoint/2010/main" val="24019369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effectLst/>
        </p:spPr>
        <p:txBody>
          <a:bodyPr/>
          <a:lstStyle/>
          <a:p>
            <a:r>
              <a:rPr lang="en-US" sz="3600" dirty="0"/>
              <a:t>Homeless Youths</a:t>
            </a:r>
            <a:br>
              <a:rPr lang="en-US" sz="3200" dirty="0"/>
            </a:br>
            <a:r>
              <a:rPr lang="en-US" sz="2800" dirty="0"/>
              <a:t>Title 34, </a:t>
            </a:r>
            <a:r>
              <a:rPr lang="en-US" sz="2800" i="1" dirty="0"/>
              <a:t>Code of Federal Regulations, §</a:t>
            </a:r>
            <a:r>
              <a:rPr lang="en-US" sz="2800" dirty="0"/>
              <a:t>300.519</a:t>
            </a:r>
          </a:p>
        </p:txBody>
      </p:sp>
      <p:sp>
        <p:nvSpPr>
          <p:cNvPr id="3" name="Content Placeholder 2"/>
          <p:cNvSpPr>
            <a:spLocks noGrp="1"/>
          </p:cNvSpPr>
          <p:nvPr>
            <p:ph idx="1"/>
          </p:nvPr>
        </p:nvSpPr>
        <p:spPr>
          <a:xfrm>
            <a:off x="2540000" y="2146455"/>
            <a:ext cx="9144000" cy="4114800"/>
          </a:xfrm>
        </p:spPr>
        <p:txBody>
          <a:bodyPr/>
          <a:lstStyle/>
          <a:p>
            <a:pPr marL="0" indent="0">
              <a:buNone/>
            </a:pPr>
            <a:r>
              <a:rPr lang="en-US" sz="2800" dirty="0"/>
              <a:t>“(f) </a:t>
            </a:r>
            <a:r>
              <a:rPr lang="en-US" sz="2800" i="1" dirty="0"/>
              <a:t>Unaccompanied homeless youth.</a:t>
            </a:r>
            <a:r>
              <a:rPr lang="en-US" sz="2800" dirty="0"/>
              <a:t> In the case of a child who is an unaccompanied homeless youth, appropriate staff of </a:t>
            </a:r>
            <a:r>
              <a:rPr lang="en-US" sz="2800" dirty="0">
                <a:solidFill>
                  <a:srgbClr val="C00000"/>
                </a:solidFill>
              </a:rPr>
              <a:t>emergency shelters, transitional shelters, independent living programs, and street outreach programs</a:t>
            </a:r>
            <a:r>
              <a:rPr lang="en-US" sz="2800" dirty="0"/>
              <a:t> may be appointed as temporary surrogate parents without regard to paragraph (d)(2)(</a:t>
            </a:r>
            <a:r>
              <a:rPr lang="en-US" sz="2800" dirty="0" err="1"/>
              <a:t>i</a:t>
            </a:r>
            <a:r>
              <a:rPr lang="en-US" sz="2800" dirty="0"/>
              <a:t>) of this section, </a:t>
            </a:r>
            <a:r>
              <a:rPr lang="en-US" sz="2800" b="1" dirty="0">
                <a:solidFill>
                  <a:srgbClr val="C00000"/>
                </a:solidFill>
              </a:rPr>
              <a:t>until</a:t>
            </a:r>
            <a:r>
              <a:rPr lang="en-US" sz="2800" dirty="0"/>
              <a:t> a surrogate parent can be appointed that meets all of the requirements of paragraph (d) of this section.”</a:t>
            </a:r>
          </a:p>
        </p:txBody>
      </p:sp>
    </p:spTree>
    <p:extLst>
      <p:ext uri="{BB962C8B-B14F-4D97-AF65-F5344CB8AC3E}">
        <p14:creationId xmlns:p14="http://schemas.microsoft.com/office/powerpoint/2010/main" val="12398910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effectLst/>
        </p:spPr>
        <p:txBody>
          <a:bodyPr/>
          <a:lstStyle/>
          <a:p>
            <a:r>
              <a:rPr lang="en-US" sz="3200" dirty="0"/>
              <a:t>Who Can Be a Surrogate Parent?</a:t>
            </a:r>
            <a:br>
              <a:rPr lang="en-US" sz="3200" dirty="0"/>
            </a:br>
            <a:r>
              <a:rPr lang="en-US" sz="2800" dirty="0"/>
              <a:t>Title 34, Code of Federal Regulations, </a:t>
            </a:r>
            <a:r>
              <a:rPr lang="en-US" sz="2800" i="1" dirty="0"/>
              <a:t>§</a:t>
            </a:r>
            <a:r>
              <a:rPr lang="en-US" sz="2800" dirty="0"/>
              <a:t>300.519 (1)</a:t>
            </a:r>
          </a:p>
        </p:txBody>
      </p:sp>
      <p:sp>
        <p:nvSpPr>
          <p:cNvPr id="3" name="Content Placeholder 2"/>
          <p:cNvSpPr>
            <a:spLocks noGrp="1"/>
          </p:cNvSpPr>
          <p:nvPr>
            <p:ph idx="1"/>
          </p:nvPr>
        </p:nvSpPr>
        <p:spPr>
          <a:xfrm>
            <a:off x="2540000" y="1981200"/>
            <a:ext cx="9144000" cy="4650954"/>
          </a:xfrm>
        </p:spPr>
        <p:txBody>
          <a:bodyPr/>
          <a:lstStyle/>
          <a:p>
            <a:pPr marL="0" indent="0">
              <a:buNone/>
            </a:pPr>
            <a:r>
              <a:rPr lang="en-US" sz="2400" dirty="0"/>
              <a:t>“(d) </a:t>
            </a:r>
            <a:r>
              <a:rPr lang="en-US" sz="2400" i="1" dirty="0"/>
              <a:t>Criteria for selection of surrogate parents.</a:t>
            </a:r>
            <a:endParaRPr lang="en-US" sz="2400" dirty="0"/>
          </a:p>
          <a:p>
            <a:pPr marL="0" indent="0">
              <a:buNone/>
            </a:pPr>
            <a:r>
              <a:rPr lang="en-US" sz="2400" dirty="0"/>
              <a:t>(1) The public agency may select a surrogate parent in any way permitted </a:t>
            </a:r>
            <a:r>
              <a:rPr lang="en-US" sz="2400" dirty="0">
                <a:solidFill>
                  <a:srgbClr val="C00000"/>
                </a:solidFill>
              </a:rPr>
              <a:t>under State law.</a:t>
            </a:r>
          </a:p>
          <a:p>
            <a:pPr marL="0" indent="0">
              <a:buNone/>
            </a:pPr>
            <a:r>
              <a:rPr lang="en-US" sz="2400" dirty="0"/>
              <a:t>(2) Public agencies must ensure that a person selected as a surrogate parent-</a:t>
            </a:r>
          </a:p>
          <a:p>
            <a:pPr marL="0" indent="0">
              <a:buNone/>
            </a:pPr>
            <a:r>
              <a:rPr lang="en-US" sz="2400" dirty="0"/>
              <a:t>(</a:t>
            </a:r>
            <a:r>
              <a:rPr lang="en-US" sz="2400" dirty="0" err="1"/>
              <a:t>i</a:t>
            </a:r>
            <a:r>
              <a:rPr lang="en-US" sz="2400" dirty="0"/>
              <a:t>) Is </a:t>
            </a:r>
            <a:r>
              <a:rPr lang="en-US" sz="2400" dirty="0">
                <a:solidFill>
                  <a:srgbClr val="C00000"/>
                </a:solidFill>
              </a:rPr>
              <a:t>not an employee </a:t>
            </a:r>
            <a:r>
              <a:rPr lang="en-US" sz="2400" dirty="0"/>
              <a:t>of the SEA, the LEA, or any other agency that is involved in the education or care of the child;</a:t>
            </a:r>
          </a:p>
          <a:p>
            <a:pPr marL="0" indent="0">
              <a:buNone/>
            </a:pPr>
            <a:r>
              <a:rPr lang="en-US" sz="2400" dirty="0"/>
              <a:t>(ii) Has no personal or professional </a:t>
            </a:r>
            <a:r>
              <a:rPr lang="en-US" sz="2400" dirty="0">
                <a:solidFill>
                  <a:srgbClr val="C00000"/>
                </a:solidFill>
              </a:rPr>
              <a:t>interest that conflicts </a:t>
            </a:r>
            <a:r>
              <a:rPr lang="en-US" sz="2400" dirty="0"/>
              <a:t>with the interest of the child the surrogate parent represents; and</a:t>
            </a:r>
          </a:p>
          <a:p>
            <a:pPr marL="0" indent="0">
              <a:buNone/>
            </a:pPr>
            <a:r>
              <a:rPr lang="en-US" sz="2400" dirty="0"/>
              <a:t>(iii) Has knowledge and skills that ensure </a:t>
            </a:r>
            <a:r>
              <a:rPr lang="en-US" sz="2400" dirty="0">
                <a:solidFill>
                  <a:srgbClr val="C00000"/>
                </a:solidFill>
              </a:rPr>
              <a:t>adequate representation </a:t>
            </a:r>
            <a:r>
              <a:rPr lang="en-US" sz="2400" dirty="0"/>
              <a:t>of the child.”</a:t>
            </a:r>
          </a:p>
          <a:p>
            <a:endParaRPr lang="en-US" dirty="0"/>
          </a:p>
        </p:txBody>
      </p:sp>
    </p:spTree>
    <p:extLst>
      <p:ext uri="{BB962C8B-B14F-4D97-AF65-F5344CB8AC3E}">
        <p14:creationId xmlns:p14="http://schemas.microsoft.com/office/powerpoint/2010/main" val="29053567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0000" y="554515"/>
            <a:ext cx="9144000" cy="1143000"/>
          </a:xfrm>
          <a:effectLst/>
        </p:spPr>
        <p:txBody>
          <a:bodyPr/>
          <a:lstStyle/>
          <a:p>
            <a:r>
              <a:rPr lang="en-US" sz="3600" dirty="0"/>
              <a:t>Conflict of Interest</a:t>
            </a:r>
            <a:br>
              <a:rPr lang="en-US" sz="3600" dirty="0"/>
            </a:br>
            <a:r>
              <a:rPr lang="en-US" sz="2800" dirty="0"/>
              <a:t>California </a:t>
            </a:r>
            <a:r>
              <a:rPr lang="en-US" sz="2800" i="1" dirty="0"/>
              <a:t>Government Code §</a:t>
            </a:r>
            <a:r>
              <a:rPr lang="en-US" sz="2800" dirty="0"/>
              <a:t>7579.5</a:t>
            </a:r>
          </a:p>
        </p:txBody>
      </p:sp>
      <p:sp>
        <p:nvSpPr>
          <p:cNvPr id="3" name="Content Placeholder 2"/>
          <p:cNvSpPr>
            <a:spLocks noGrp="1"/>
          </p:cNvSpPr>
          <p:nvPr>
            <p:ph idx="1"/>
          </p:nvPr>
        </p:nvSpPr>
        <p:spPr>
          <a:xfrm>
            <a:off x="2540000" y="1981200"/>
            <a:ext cx="9144000" cy="4595870"/>
          </a:xfrm>
        </p:spPr>
        <p:txBody>
          <a:bodyPr/>
          <a:lstStyle/>
          <a:p>
            <a:pPr marL="0" indent="0">
              <a:buNone/>
            </a:pPr>
            <a:r>
              <a:rPr lang="en-US" sz="2800" dirty="0"/>
              <a:t>“(</a:t>
            </a:r>
            <a:r>
              <a:rPr lang="en-US" sz="2800" dirty="0" err="1"/>
              <a:t>i</a:t>
            </a:r>
            <a:r>
              <a:rPr lang="en-US" sz="2800" dirty="0"/>
              <a:t>) Individuals who would have a </a:t>
            </a:r>
            <a:r>
              <a:rPr lang="en-US" sz="2800" dirty="0">
                <a:solidFill>
                  <a:srgbClr val="C00000"/>
                </a:solidFill>
              </a:rPr>
              <a:t>conflict of interest </a:t>
            </a:r>
            <a:r>
              <a:rPr lang="en-US" sz="2800" dirty="0"/>
              <a:t>in representing the child, as specified in Section 300.519(d) of Title 34 of the Code of Federal Regulations, shall not be appointed as a surrogate parent. ‘An individual who would have a conflict of interest,’ for purposes of this section, means </a:t>
            </a:r>
            <a:r>
              <a:rPr lang="en-US" sz="2800" dirty="0">
                <a:solidFill>
                  <a:srgbClr val="C00000"/>
                </a:solidFill>
              </a:rPr>
              <a:t>a person having any interests that might restrict or bias his or her ability to advocate for all of the services required to ensure that the child has a free appropriate public education.”</a:t>
            </a:r>
          </a:p>
        </p:txBody>
      </p:sp>
    </p:spTree>
    <p:extLst>
      <p:ext uri="{BB962C8B-B14F-4D97-AF65-F5344CB8AC3E}">
        <p14:creationId xmlns:p14="http://schemas.microsoft.com/office/powerpoint/2010/main" val="27393939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0000" y="212991"/>
            <a:ext cx="9144000" cy="1681909"/>
          </a:xfrm>
          <a:effectLst/>
        </p:spPr>
        <p:txBody>
          <a:bodyPr/>
          <a:lstStyle/>
          <a:p>
            <a:r>
              <a:rPr lang="en-US" sz="3600" dirty="0"/>
              <a:t>Who Can Be a Surrogate Parent?</a:t>
            </a:r>
            <a:br>
              <a:rPr lang="en-US" sz="4000" dirty="0"/>
            </a:br>
            <a:r>
              <a:rPr lang="en-US" sz="2800" dirty="0"/>
              <a:t>California </a:t>
            </a:r>
            <a:r>
              <a:rPr lang="en-US" sz="2800" i="1" dirty="0"/>
              <a:t>Government Code §</a:t>
            </a:r>
            <a:r>
              <a:rPr lang="en-US" sz="2800" dirty="0"/>
              <a:t>7579.5 (2)</a:t>
            </a:r>
          </a:p>
        </p:txBody>
      </p:sp>
      <p:sp>
        <p:nvSpPr>
          <p:cNvPr id="3" name="Content Placeholder 2"/>
          <p:cNvSpPr>
            <a:spLocks noGrp="1"/>
          </p:cNvSpPr>
          <p:nvPr>
            <p:ph idx="1"/>
          </p:nvPr>
        </p:nvSpPr>
        <p:spPr/>
        <p:txBody>
          <a:bodyPr/>
          <a:lstStyle/>
          <a:p>
            <a:pPr marL="0" indent="0">
              <a:buNone/>
            </a:pPr>
            <a:r>
              <a:rPr lang="en-US" sz="2400" dirty="0"/>
              <a:t>“(b) When appointing a surrogate parent, the local educational agency, as </a:t>
            </a:r>
            <a:r>
              <a:rPr lang="en-US" sz="2400" dirty="0">
                <a:solidFill>
                  <a:srgbClr val="C00000"/>
                </a:solidFill>
              </a:rPr>
              <a:t>a first preference, shall select a relative caretaker, foster parent, or court-appointed special advocate,</a:t>
            </a:r>
            <a:r>
              <a:rPr lang="en-US" sz="2400" dirty="0"/>
              <a:t> if any of these individuals exists and is willing and able to serve. If none of these individuals is willing or able to act as a surrogate parent</a:t>
            </a:r>
            <a:r>
              <a:rPr lang="en-US" sz="2400" dirty="0">
                <a:solidFill>
                  <a:srgbClr val="C00000"/>
                </a:solidFill>
              </a:rPr>
              <a:t>, the local educational agency shall select the surrogate parent of its choice</a:t>
            </a:r>
            <a:r>
              <a:rPr lang="en-US" sz="2400" dirty="0"/>
              <a:t>. If the child is moved from the home of the relative caretaker or foster parent who has been appointed as a surrogate parent, </a:t>
            </a:r>
            <a:r>
              <a:rPr lang="en-US" sz="2400" dirty="0">
                <a:solidFill>
                  <a:srgbClr val="C00000"/>
                </a:solidFill>
              </a:rPr>
              <a:t>the local educational agency shall appoint another surrogate parent </a:t>
            </a:r>
            <a:r>
              <a:rPr lang="en-US" sz="2400" dirty="0"/>
              <a:t>if a new appointment is necessary to ensure adequate representation of the child.”</a:t>
            </a:r>
          </a:p>
        </p:txBody>
      </p:sp>
    </p:spTree>
    <p:extLst>
      <p:ext uri="{BB962C8B-B14F-4D97-AF65-F5344CB8AC3E}">
        <p14:creationId xmlns:p14="http://schemas.microsoft.com/office/powerpoint/2010/main" val="30436867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0000" y="554515"/>
            <a:ext cx="9144000" cy="1143000"/>
          </a:xfrm>
          <a:effectLst/>
        </p:spPr>
        <p:txBody>
          <a:bodyPr/>
          <a:lstStyle/>
          <a:p>
            <a:r>
              <a:rPr lang="en-US" sz="3600" dirty="0"/>
              <a:t>Who Can Be a Surrogate Parent?</a:t>
            </a:r>
            <a:br>
              <a:rPr lang="en-US" sz="4000" dirty="0"/>
            </a:br>
            <a:r>
              <a:rPr lang="en-US" sz="2800" dirty="0"/>
              <a:t>California </a:t>
            </a:r>
            <a:r>
              <a:rPr lang="en-US" sz="2800" i="1" dirty="0"/>
              <a:t>Government Code §</a:t>
            </a:r>
            <a:r>
              <a:rPr lang="en-US" sz="2800" dirty="0"/>
              <a:t>7579.5 (3)</a:t>
            </a:r>
          </a:p>
        </p:txBody>
      </p:sp>
      <p:sp>
        <p:nvSpPr>
          <p:cNvPr id="3" name="Content Placeholder 2"/>
          <p:cNvSpPr>
            <a:spLocks noGrp="1"/>
          </p:cNvSpPr>
          <p:nvPr>
            <p:ph idx="1"/>
          </p:nvPr>
        </p:nvSpPr>
        <p:spPr>
          <a:xfrm>
            <a:off x="2540000" y="1981200"/>
            <a:ext cx="9144000" cy="4595870"/>
          </a:xfrm>
        </p:spPr>
        <p:txBody>
          <a:bodyPr/>
          <a:lstStyle/>
          <a:p>
            <a:pPr marL="0" indent="0">
              <a:buNone/>
            </a:pPr>
            <a:r>
              <a:rPr lang="en-US" sz="2800" dirty="0"/>
              <a:t>“(j) Except for individuals who have a conflict of interest in representing the child, and notwithstanding any other law or regulation, individuals who may serve as surrogate parents include, but are not limited to, </a:t>
            </a:r>
            <a:r>
              <a:rPr lang="en-US" sz="2800" dirty="0">
                <a:solidFill>
                  <a:srgbClr val="C00000"/>
                </a:solidFill>
              </a:rPr>
              <a:t>foster care providers, retired teachers, social workers, and probation officers who are not employees of the State Department of Education, the local educational agency, or any other agency that is involved in the education or care of the child.”</a:t>
            </a:r>
          </a:p>
        </p:txBody>
      </p:sp>
    </p:spTree>
    <p:extLst>
      <p:ext uri="{BB962C8B-B14F-4D97-AF65-F5344CB8AC3E}">
        <p14:creationId xmlns:p14="http://schemas.microsoft.com/office/powerpoint/2010/main" val="35357049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0000" y="554515"/>
            <a:ext cx="9144000" cy="1143000"/>
          </a:xfrm>
          <a:effectLst/>
        </p:spPr>
        <p:txBody>
          <a:bodyPr/>
          <a:lstStyle/>
          <a:p>
            <a:r>
              <a:rPr lang="en-US" sz="3600" dirty="0"/>
              <a:t>Who Can Be a Surrogate Parent?</a:t>
            </a:r>
            <a:br>
              <a:rPr lang="en-US" sz="4000" dirty="0"/>
            </a:br>
            <a:r>
              <a:rPr lang="en-US" sz="2800" dirty="0"/>
              <a:t>California </a:t>
            </a:r>
            <a:r>
              <a:rPr lang="en-US" sz="2800" i="1" dirty="0"/>
              <a:t>Government Code §</a:t>
            </a:r>
            <a:r>
              <a:rPr lang="en-US" sz="2800" dirty="0"/>
              <a:t>7579.5 (4)</a:t>
            </a:r>
          </a:p>
        </p:txBody>
      </p:sp>
      <p:sp>
        <p:nvSpPr>
          <p:cNvPr id="3" name="Content Placeholder 2"/>
          <p:cNvSpPr>
            <a:spLocks noGrp="1"/>
          </p:cNvSpPr>
          <p:nvPr>
            <p:ph idx="1"/>
          </p:nvPr>
        </p:nvSpPr>
        <p:spPr>
          <a:xfrm>
            <a:off x="2540000" y="1981200"/>
            <a:ext cx="9144000" cy="4595870"/>
          </a:xfrm>
        </p:spPr>
        <p:txBody>
          <a:bodyPr/>
          <a:lstStyle/>
          <a:p>
            <a:pPr marL="0" indent="0">
              <a:buNone/>
            </a:pPr>
            <a:r>
              <a:rPr lang="en-US" sz="2800" dirty="0"/>
              <a:t>“(j) (1) A public agency authorized to appoint a surrogate parent under this section may select a person who is an </a:t>
            </a:r>
            <a:r>
              <a:rPr lang="en-US" sz="2800" dirty="0">
                <a:solidFill>
                  <a:srgbClr val="C00000"/>
                </a:solidFill>
              </a:rPr>
              <a:t>employee of a nonpublic agency that only provides </a:t>
            </a:r>
            <a:r>
              <a:rPr lang="en-US" sz="2800" dirty="0" err="1">
                <a:solidFill>
                  <a:srgbClr val="C00000"/>
                </a:solidFill>
              </a:rPr>
              <a:t>noneducational</a:t>
            </a:r>
            <a:r>
              <a:rPr lang="en-US" sz="2800" dirty="0">
                <a:solidFill>
                  <a:srgbClr val="C00000"/>
                </a:solidFill>
              </a:rPr>
              <a:t> care </a:t>
            </a:r>
            <a:r>
              <a:rPr lang="en-US" sz="2800" dirty="0"/>
              <a:t>for the child and who meets the other standards of this section.</a:t>
            </a:r>
          </a:p>
          <a:p>
            <a:pPr marL="0" indent="0">
              <a:buNone/>
            </a:pPr>
            <a:r>
              <a:rPr lang="en-US" sz="2800" dirty="0"/>
              <a:t>(2) A person who otherwise qualifies to be a surrogate parent under this section </a:t>
            </a:r>
            <a:r>
              <a:rPr lang="en-US" sz="2800" dirty="0">
                <a:solidFill>
                  <a:srgbClr val="C00000"/>
                </a:solidFill>
              </a:rPr>
              <a:t>is not an employee of the local educational agency solely because he or she is paid by the local educational agency to serve as a surrogate parent.”</a:t>
            </a:r>
          </a:p>
          <a:p>
            <a:pPr marL="0" indent="0">
              <a:buNone/>
            </a:pPr>
            <a:endParaRPr lang="en-US" sz="2800" dirty="0">
              <a:solidFill>
                <a:srgbClr val="C00000"/>
              </a:solidFill>
            </a:endParaRPr>
          </a:p>
        </p:txBody>
      </p:sp>
    </p:spTree>
    <p:extLst>
      <p:ext uri="{BB962C8B-B14F-4D97-AF65-F5344CB8AC3E}">
        <p14:creationId xmlns:p14="http://schemas.microsoft.com/office/powerpoint/2010/main" val="23542509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0000" y="554515"/>
            <a:ext cx="9144000" cy="1143000"/>
          </a:xfrm>
          <a:effectLst/>
        </p:spPr>
        <p:txBody>
          <a:bodyPr/>
          <a:lstStyle/>
          <a:p>
            <a:r>
              <a:rPr lang="en-US" sz="3600" dirty="0"/>
              <a:t>Who Can Be a Surrogate Parent?</a:t>
            </a:r>
            <a:br>
              <a:rPr lang="en-US" sz="4000" dirty="0"/>
            </a:br>
            <a:r>
              <a:rPr lang="en-US" sz="2800" dirty="0"/>
              <a:t>California </a:t>
            </a:r>
            <a:r>
              <a:rPr lang="en-US" sz="2800" i="1" dirty="0"/>
              <a:t>Government Code §</a:t>
            </a:r>
            <a:r>
              <a:rPr lang="en-US" sz="2800" dirty="0"/>
              <a:t>7579.5 (5)</a:t>
            </a:r>
          </a:p>
        </p:txBody>
      </p:sp>
      <p:sp>
        <p:nvSpPr>
          <p:cNvPr id="3" name="Content Placeholder 2"/>
          <p:cNvSpPr>
            <a:spLocks noGrp="1"/>
          </p:cNvSpPr>
          <p:nvPr>
            <p:ph idx="1"/>
          </p:nvPr>
        </p:nvSpPr>
        <p:spPr>
          <a:xfrm>
            <a:off x="2540000" y="1981200"/>
            <a:ext cx="9144000" cy="4595870"/>
          </a:xfrm>
        </p:spPr>
        <p:txBody>
          <a:bodyPr/>
          <a:lstStyle/>
          <a:p>
            <a:pPr marL="0" indent="0">
              <a:buNone/>
            </a:pPr>
            <a:endParaRPr lang="en-US" sz="2800" dirty="0"/>
          </a:p>
          <a:p>
            <a:pPr marL="0" indent="0">
              <a:buNone/>
            </a:pPr>
            <a:r>
              <a:rPr lang="en-US" sz="2800" dirty="0"/>
              <a:t>“(n) Nothing in this section may be interpreted to prevent a parent or guardian of an individual with exceptional needs </a:t>
            </a:r>
            <a:r>
              <a:rPr lang="en-US" sz="2800" dirty="0">
                <a:solidFill>
                  <a:srgbClr val="C00000"/>
                </a:solidFill>
              </a:rPr>
              <a:t>from designating another adult individual to represent the interests of the child for educational and related services.”</a:t>
            </a:r>
          </a:p>
        </p:txBody>
      </p:sp>
    </p:spTree>
    <p:extLst>
      <p:ext uri="{BB962C8B-B14F-4D97-AF65-F5344CB8AC3E}">
        <p14:creationId xmlns:p14="http://schemas.microsoft.com/office/powerpoint/2010/main" val="540920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2376" y="378816"/>
            <a:ext cx="9820925" cy="1651000"/>
          </a:xfrm>
          <a:effectLst/>
        </p:spPr>
        <p:txBody>
          <a:bodyPr/>
          <a:lstStyle/>
          <a:p>
            <a:r>
              <a:rPr lang="en-US" sz="3200" dirty="0"/>
              <a:t>The California Department of Education’s Mandate</a:t>
            </a:r>
            <a:br>
              <a:rPr lang="en-US" sz="3200" dirty="0"/>
            </a:br>
            <a:r>
              <a:rPr lang="en-US" sz="2800" dirty="0"/>
              <a:t>California </a:t>
            </a:r>
            <a:r>
              <a:rPr lang="en-US" sz="2800" i="1" dirty="0"/>
              <a:t>Government Code §</a:t>
            </a:r>
            <a:r>
              <a:rPr lang="en-US" sz="2800" dirty="0"/>
              <a:t>7579.5</a:t>
            </a:r>
          </a:p>
        </p:txBody>
      </p:sp>
      <p:sp>
        <p:nvSpPr>
          <p:cNvPr id="3" name="Content Placeholder 2"/>
          <p:cNvSpPr>
            <a:spLocks noGrp="1"/>
          </p:cNvSpPr>
          <p:nvPr>
            <p:ph idx="1"/>
          </p:nvPr>
        </p:nvSpPr>
        <p:spPr>
          <a:xfrm>
            <a:off x="2540000" y="2105025"/>
            <a:ext cx="9144000" cy="4114800"/>
          </a:xfrm>
        </p:spPr>
        <p:txBody>
          <a:bodyPr/>
          <a:lstStyle/>
          <a:p>
            <a:pPr marL="0" indent="0">
              <a:buNone/>
            </a:pPr>
            <a:endParaRPr lang="en-US" dirty="0"/>
          </a:p>
          <a:p>
            <a:pPr marL="0" indent="0">
              <a:buNone/>
            </a:pPr>
            <a:r>
              <a:rPr lang="en-US" dirty="0"/>
              <a:t>“(m) The State Department of Education shall develop a </a:t>
            </a:r>
            <a:r>
              <a:rPr lang="en-US" dirty="0">
                <a:solidFill>
                  <a:srgbClr val="C00000"/>
                </a:solidFill>
              </a:rPr>
              <a:t>model surrogate parent training module and manual </a:t>
            </a:r>
            <a:r>
              <a:rPr lang="en-US" dirty="0"/>
              <a:t>that shall be made available to local educational agencies [LEAs].”</a:t>
            </a:r>
          </a:p>
        </p:txBody>
      </p:sp>
    </p:spTree>
    <p:extLst>
      <p:ext uri="{BB962C8B-B14F-4D97-AF65-F5344CB8AC3E}">
        <p14:creationId xmlns:p14="http://schemas.microsoft.com/office/powerpoint/2010/main" val="20945177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17118" y="499431"/>
            <a:ext cx="9144000" cy="2133598"/>
          </a:xfrm>
          <a:effectLst/>
        </p:spPr>
        <p:txBody>
          <a:bodyPr/>
          <a:lstStyle/>
          <a:p>
            <a:r>
              <a:rPr lang="en-US" sz="3600" dirty="0"/>
              <a:t>Responsibilities of a Surrogate Parent</a:t>
            </a:r>
            <a:br>
              <a:rPr lang="en-US" sz="4000" dirty="0"/>
            </a:br>
            <a:r>
              <a:rPr lang="en-US" sz="2800" dirty="0"/>
              <a:t>California </a:t>
            </a:r>
            <a:r>
              <a:rPr lang="en-US" sz="2800" i="1" dirty="0"/>
              <a:t>Government Code §</a:t>
            </a:r>
            <a:r>
              <a:rPr lang="en-US" sz="2800" dirty="0"/>
              <a:t>7579.5 (1)</a:t>
            </a:r>
            <a:br>
              <a:rPr lang="en-US" dirty="0"/>
            </a:br>
            <a:endParaRPr lang="en-US" dirty="0"/>
          </a:p>
        </p:txBody>
      </p:sp>
      <p:sp>
        <p:nvSpPr>
          <p:cNvPr id="3" name="Content Placeholder 2"/>
          <p:cNvSpPr>
            <a:spLocks noGrp="1"/>
          </p:cNvSpPr>
          <p:nvPr>
            <p:ph idx="1"/>
          </p:nvPr>
        </p:nvSpPr>
        <p:spPr>
          <a:xfrm>
            <a:off x="2540000" y="2289676"/>
            <a:ext cx="9144000" cy="4114800"/>
          </a:xfrm>
        </p:spPr>
        <p:txBody>
          <a:bodyPr/>
          <a:lstStyle/>
          <a:p>
            <a:pPr marL="0" indent="0">
              <a:buNone/>
            </a:pPr>
            <a:r>
              <a:rPr lang="en-US" sz="2800" dirty="0"/>
              <a:t>“(c) For purposes of this section, the surrogate parent shall serve as the child's parent and shall have the rights </a:t>
            </a:r>
            <a:r>
              <a:rPr lang="en-US" sz="2800" dirty="0">
                <a:solidFill>
                  <a:srgbClr val="C00000"/>
                </a:solidFill>
              </a:rPr>
              <a:t>relative to the child's education </a:t>
            </a:r>
            <a:r>
              <a:rPr lang="en-US" sz="2800" dirty="0"/>
              <a:t>that a parent has under Title 20 (commencing with Section 1400) of the United States Code and pursuant to Part 300 of Title 34 (commencing with Section 300.1) of the Code of Federal Regulations.”</a:t>
            </a:r>
          </a:p>
          <a:p>
            <a:pPr marL="0" indent="0">
              <a:buNone/>
            </a:pPr>
            <a:endParaRPr lang="en-US" sz="2800" dirty="0"/>
          </a:p>
        </p:txBody>
      </p:sp>
    </p:spTree>
    <p:extLst>
      <p:ext uri="{BB962C8B-B14F-4D97-AF65-F5344CB8AC3E}">
        <p14:creationId xmlns:p14="http://schemas.microsoft.com/office/powerpoint/2010/main" val="14998756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17118" y="113837"/>
            <a:ext cx="9144000" cy="2133598"/>
          </a:xfrm>
          <a:effectLst/>
        </p:spPr>
        <p:txBody>
          <a:bodyPr/>
          <a:lstStyle/>
          <a:p>
            <a:r>
              <a:rPr lang="en-US" sz="3600" dirty="0"/>
              <a:t>Responsibilities of a Surrogate Parent</a:t>
            </a:r>
            <a:br>
              <a:rPr lang="en-US" sz="4000" dirty="0"/>
            </a:br>
            <a:r>
              <a:rPr lang="en-US" sz="2800" dirty="0"/>
              <a:t>California </a:t>
            </a:r>
            <a:r>
              <a:rPr lang="en-US" sz="2800" i="1" dirty="0"/>
              <a:t>Education Code §</a:t>
            </a:r>
            <a:r>
              <a:rPr lang="en-US" sz="2800" dirty="0"/>
              <a:t>56050 (2)</a:t>
            </a:r>
          </a:p>
        </p:txBody>
      </p:sp>
      <p:sp>
        <p:nvSpPr>
          <p:cNvPr id="3" name="Content Placeholder 2"/>
          <p:cNvSpPr>
            <a:spLocks noGrp="1"/>
          </p:cNvSpPr>
          <p:nvPr>
            <p:ph idx="1"/>
          </p:nvPr>
        </p:nvSpPr>
        <p:spPr>
          <a:xfrm>
            <a:off x="2540000" y="2289676"/>
            <a:ext cx="9144000" cy="4114800"/>
          </a:xfrm>
        </p:spPr>
        <p:txBody>
          <a:bodyPr/>
          <a:lstStyle/>
          <a:p>
            <a:pPr marL="0" indent="0">
              <a:buNone/>
            </a:pPr>
            <a:r>
              <a:rPr lang="en-US" sz="2800" dirty="0"/>
              <a:t>“(b) A surrogate parent may represent an individual with exceptional needs in matters relating to </a:t>
            </a:r>
            <a:r>
              <a:rPr lang="en-US" sz="2800" dirty="0">
                <a:solidFill>
                  <a:srgbClr val="C00000"/>
                </a:solidFill>
              </a:rPr>
              <a:t>identification, assessment, instructional planning and development, educational placement, reviewing and revising the individualized education program, </a:t>
            </a:r>
            <a:r>
              <a:rPr lang="en-US" sz="2800" dirty="0"/>
              <a:t>and in other matters relating to the provision of a free appropriate public education to the individual…</a:t>
            </a:r>
          </a:p>
        </p:txBody>
      </p:sp>
    </p:spTree>
    <p:extLst>
      <p:ext uri="{BB962C8B-B14F-4D97-AF65-F5344CB8AC3E}">
        <p14:creationId xmlns:p14="http://schemas.microsoft.com/office/powerpoint/2010/main" val="27255797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effectLst/>
        </p:spPr>
        <p:txBody>
          <a:bodyPr/>
          <a:lstStyle/>
          <a:p>
            <a:r>
              <a:rPr lang="en-US" sz="3600" dirty="0"/>
              <a:t>Responsibilities of a Surrogate Parent</a:t>
            </a:r>
            <a:br>
              <a:rPr lang="en-US" sz="4000" dirty="0"/>
            </a:br>
            <a:r>
              <a:rPr lang="en-US" sz="2800" dirty="0"/>
              <a:t>California </a:t>
            </a:r>
            <a:r>
              <a:rPr lang="en-US" sz="2800" i="1" dirty="0"/>
              <a:t>Education Code §</a:t>
            </a:r>
            <a:r>
              <a:rPr lang="en-US" sz="2800" dirty="0"/>
              <a:t>56050 (3)</a:t>
            </a:r>
          </a:p>
        </p:txBody>
      </p:sp>
      <p:sp>
        <p:nvSpPr>
          <p:cNvPr id="3" name="Content Placeholder 2"/>
          <p:cNvSpPr>
            <a:spLocks noGrp="1"/>
          </p:cNvSpPr>
          <p:nvPr>
            <p:ph idx="1"/>
          </p:nvPr>
        </p:nvSpPr>
        <p:spPr>
          <a:xfrm>
            <a:off x="2540000" y="2510007"/>
            <a:ext cx="9144000" cy="4114800"/>
          </a:xfrm>
        </p:spPr>
        <p:txBody>
          <a:bodyPr/>
          <a:lstStyle/>
          <a:p>
            <a:pPr marL="0" indent="0">
              <a:buNone/>
            </a:pPr>
            <a:r>
              <a:rPr lang="en-US" sz="2800" dirty="0"/>
              <a:t>“(b cont.)…Notwithstanding any other provision of law, this representation shall include the provision of </a:t>
            </a:r>
            <a:r>
              <a:rPr lang="en-US" sz="2800" dirty="0">
                <a:solidFill>
                  <a:srgbClr val="C00000"/>
                </a:solidFill>
              </a:rPr>
              <a:t>written consent </a:t>
            </a:r>
            <a:r>
              <a:rPr lang="en-US" sz="2800" dirty="0"/>
              <a:t>to the individualized education program including </a:t>
            </a:r>
            <a:r>
              <a:rPr lang="en-US" sz="2800" dirty="0">
                <a:solidFill>
                  <a:srgbClr val="C00000"/>
                </a:solidFill>
              </a:rPr>
              <a:t>nonemergency medical services, mental health treatment services, and occupational or physical therapy services</a:t>
            </a:r>
            <a:r>
              <a:rPr lang="en-US" sz="2800" dirty="0"/>
              <a:t>... The surrogate parent may sign any consent relating to individualized education program purposes.”</a:t>
            </a:r>
          </a:p>
          <a:p>
            <a:endParaRPr lang="en-US" dirty="0"/>
          </a:p>
        </p:txBody>
      </p:sp>
    </p:spTree>
    <p:extLst>
      <p:ext uri="{BB962C8B-B14F-4D97-AF65-F5344CB8AC3E}">
        <p14:creationId xmlns:p14="http://schemas.microsoft.com/office/powerpoint/2010/main" val="10398853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17118" y="499431"/>
            <a:ext cx="9144000" cy="2133598"/>
          </a:xfrm>
          <a:effectLst/>
        </p:spPr>
        <p:txBody>
          <a:bodyPr/>
          <a:lstStyle/>
          <a:p>
            <a:r>
              <a:rPr lang="en-US" sz="3600" dirty="0"/>
              <a:t>Responsibilities of a Surrogate Parent</a:t>
            </a:r>
            <a:br>
              <a:rPr lang="en-US" sz="4000" dirty="0"/>
            </a:br>
            <a:r>
              <a:rPr lang="en-US" sz="2800" dirty="0"/>
              <a:t>California </a:t>
            </a:r>
            <a:r>
              <a:rPr lang="en-US" sz="2800" i="1" dirty="0"/>
              <a:t>Government Code §</a:t>
            </a:r>
            <a:r>
              <a:rPr lang="en-US" sz="2800" dirty="0"/>
              <a:t>7579.5 (4)</a:t>
            </a:r>
            <a:br>
              <a:rPr lang="en-US" dirty="0"/>
            </a:br>
            <a:endParaRPr lang="en-US" dirty="0"/>
          </a:p>
        </p:txBody>
      </p:sp>
      <p:sp>
        <p:nvSpPr>
          <p:cNvPr id="3" name="Content Placeholder 2"/>
          <p:cNvSpPr>
            <a:spLocks noGrp="1"/>
          </p:cNvSpPr>
          <p:nvPr>
            <p:ph idx="1"/>
          </p:nvPr>
        </p:nvSpPr>
        <p:spPr>
          <a:xfrm>
            <a:off x="2540000" y="2289676"/>
            <a:ext cx="9144000" cy="4114800"/>
          </a:xfrm>
        </p:spPr>
        <p:txBody>
          <a:bodyPr/>
          <a:lstStyle/>
          <a:p>
            <a:pPr marL="0" indent="0">
              <a:buNone/>
            </a:pPr>
            <a:r>
              <a:rPr lang="en-US" sz="2800" dirty="0"/>
              <a:t>“(d) The surrogate parent is required to meet with the child </a:t>
            </a:r>
            <a:r>
              <a:rPr lang="en-US" sz="2800" dirty="0">
                <a:solidFill>
                  <a:srgbClr val="C00000"/>
                </a:solidFill>
              </a:rPr>
              <a:t>at least one time.</a:t>
            </a:r>
            <a:r>
              <a:rPr lang="en-US" sz="2800" dirty="0"/>
              <a:t> He or she may also meet with the child on additional occasions, attend the child's individualized education program team meetings, review the child's educational records, consult with persons involved in the child's education, and sign any consent relating to individualized education program purposes.”</a:t>
            </a:r>
          </a:p>
        </p:txBody>
      </p:sp>
    </p:spTree>
    <p:extLst>
      <p:ext uri="{BB962C8B-B14F-4D97-AF65-F5344CB8AC3E}">
        <p14:creationId xmlns:p14="http://schemas.microsoft.com/office/powerpoint/2010/main" val="14452266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17118" y="499431"/>
            <a:ext cx="9144000" cy="2133598"/>
          </a:xfrm>
          <a:effectLst/>
        </p:spPr>
        <p:txBody>
          <a:bodyPr/>
          <a:lstStyle/>
          <a:p>
            <a:r>
              <a:rPr lang="en-US" sz="3600" dirty="0"/>
              <a:t>Responsibilities of a Surrogate Parent</a:t>
            </a:r>
            <a:br>
              <a:rPr lang="en-US" sz="4000" dirty="0"/>
            </a:br>
            <a:r>
              <a:rPr lang="en-US" sz="2800" dirty="0"/>
              <a:t>California </a:t>
            </a:r>
            <a:r>
              <a:rPr lang="en-US" sz="2800" i="1" dirty="0"/>
              <a:t>Government Code §</a:t>
            </a:r>
            <a:r>
              <a:rPr lang="en-US" sz="2800" dirty="0"/>
              <a:t>7579.5 (5)</a:t>
            </a:r>
            <a:br>
              <a:rPr lang="en-US" dirty="0"/>
            </a:br>
            <a:endParaRPr lang="en-US" dirty="0"/>
          </a:p>
        </p:txBody>
      </p:sp>
      <p:sp>
        <p:nvSpPr>
          <p:cNvPr id="3" name="Content Placeholder 2"/>
          <p:cNvSpPr>
            <a:spLocks noGrp="1"/>
          </p:cNvSpPr>
          <p:nvPr>
            <p:ph idx="1"/>
          </p:nvPr>
        </p:nvSpPr>
        <p:spPr>
          <a:xfrm>
            <a:off x="2540000" y="2289676"/>
            <a:ext cx="9144000" cy="4114800"/>
          </a:xfrm>
        </p:spPr>
        <p:txBody>
          <a:bodyPr/>
          <a:lstStyle/>
          <a:p>
            <a:pPr marL="0" indent="0">
              <a:buNone/>
            </a:pPr>
            <a:r>
              <a:rPr lang="en-US" sz="2800" dirty="0"/>
              <a:t>“(e) As far as practical, a surrogate parent should be </a:t>
            </a:r>
            <a:r>
              <a:rPr lang="en-US" sz="2800" dirty="0">
                <a:solidFill>
                  <a:srgbClr val="C00000"/>
                </a:solidFill>
              </a:rPr>
              <a:t>culturally sensitive </a:t>
            </a:r>
            <a:r>
              <a:rPr lang="en-US" sz="2800" dirty="0"/>
              <a:t>to his or her assigned child.</a:t>
            </a:r>
          </a:p>
          <a:p>
            <a:pPr marL="0" indent="0">
              <a:buNone/>
            </a:pPr>
            <a:r>
              <a:rPr lang="en-US" sz="2800" dirty="0"/>
              <a:t>(f) The surrogate parent shall comply with federal and state law pertaining to the </a:t>
            </a:r>
            <a:r>
              <a:rPr lang="en-US" sz="2800" dirty="0">
                <a:solidFill>
                  <a:srgbClr val="C00000"/>
                </a:solidFill>
              </a:rPr>
              <a:t>confidentiality </a:t>
            </a:r>
            <a:r>
              <a:rPr lang="en-US" sz="2800" dirty="0"/>
              <a:t>of student records and information and shall use discretion in the necessary sharing of the information with appropriate persons for the purpose of furthering the interests of the child.”</a:t>
            </a:r>
          </a:p>
          <a:p>
            <a:pPr marL="0" indent="0">
              <a:buNone/>
            </a:pPr>
            <a:endParaRPr lang="en-US" sz="2800" dirty="0"/>
          </a:p>
        </p:txBody>
      </p:sp>
    </p:spTree>
    <p:extLst>
      <p:ext uri="{BB962C8B-B14F-4D97-AF65-F5344CB8AC3E}">
        <p14:creationId xmlns:p14="http://schemas.microsoft.com/office/powerpoint/2010/main" val="35971401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0000" y="488416"/>
            <a:ext cx="9144000" cy="1759030"/>
          </a:xfrm>
          <a:effectLst/>
        </p:spPr>
        <p:txBody>
          <a:bodyPr/>
          <a:lstStyle/>
          <a:p>
            <a:r>
              <a:rPr lang="en-US" sz="3600" dirty="0"/>
              <a:t>The Appointment Process (1)</a:t>
            </a:r>
            <a:br>
              <a:rPr lang="en-US" sz="4000" dirty="0"/>
            </a:br>
            <a:r>
              <a:rPr lang="en-US" sz="2800" dirty="0"/>
              <a:t>(Guidance Only)</a:t>
            </a:r>
            <a:br>
              <a:rPr lang="en-US" dirty="0"/>
            </a:br>
            <a:endParaRPr lang="en-US" dirty="0"/>
          </a:p>
        </p:txBody>
      </p:sp>
      <p:sp>
        <p:nvSpPr>
          <p:cNvPr id="3" name="Content Placeholder 2"/>
          <p:cNvSpPr>
            <a:spLocks noGrp="1"/>
          </p:cNvSpPr>
          <p:nvPr>
            <p:ph idx="1"/>
          </p:nvPr>
        </p:nvSpPr>
        <p:spPr/>
        <p:txBody>
          <a:bodyPr/>
          <a:lstStyle/>
          <a:p>
            <a:pPr marL="0" indent="0">
              <a:buNone/>
            </a:pPr>
            <a:r>
              <a:rPr lang="en-US" dirty="0">
                <a:solidFill>
                  <a:srgbClr val="C00000"/>
                </a:solidFill>
              </a:rPr>
              <a:t>Step 1: </a:t>
            </a:r>
            <a:r>
              <a:rPr lang="en-US" dirty="0"/>
              <a:t>Contacting the Parents</a:t>
            </a:r>
          </a:p>
          <a:p>
            <a:pPr>
              <a:buFont typeface="Arial" panose="020B0604020202020204" pitchFamily="34" charset="0"/>
              <a:buChar char="•"/>
            </a:pPr>
            <a:r>
              <a:rPr lang="en-US" sz="2400" dirty="0"/>
              <a:t>Efforts to locate the parents should begin immediately once a student is referred for assessment.</a:t>
            </a:r>
          </a:p>
          <a:p>
            <a:pPr>
              <a:buFont typeface="Arial" panose="020B0604020202020204" pitchFamily="34" charset="0"/>
              <a:buChar char="•"/>
            </a:pPr>
            <a:r>
              <a:rPr lang="en-US" sz="2400" dirty="0"/>
              <a:t>Reasonable efforts include documented phone calls, letters, certified letters with return receipts and documented visits to the parents’ last known address.</a:t>
            </a:r>
          </a:p>
          <a:p>
            <a:pPr>
              <a:buFont typeface="Arial" panose="020B0604020202020204" pitchFamily="34" charset="0"/>
              <a:buChar char="•"/>
            </a:pPr>
            <a:r>
              <a:rPr lang="en-US" sz="2400" dirty="0"/>
              <a:t>If these efforts fail to locate a parent or obtain parent status notification from a placing agency (e.g., foster home, relative, pre-adoptive home), a surrogate parent appointment may be necessary.</a:t>
            </a:r>
          </a:p>
        </p:txBody>
      </p:sp>
    </p:spTree>
    <p:extLst>
      <p:ext uri="{BB962C8B-B14F-4D97-AF65-F5344CB8AC3E}">
        <p14:creationId xmlns:p14="http://schemas.microsoft.com/office/powerpoint/2010/main" val="38307968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0000" y="433327"/>
            <a:ext cx="9144000" cy="1869195"/>
          </a:xfrm>
          <a:effectLst/>
        </p:spPr>
        <p:txBody>
          <a:bodyPr/>
          <a:lstStyle/>
          <a:p>
            <a:r>
              <a:rPr lang="en-US" sz="3600" dirty="0"/>
              <a:t>The Appointment Process (2)</a:t>
            </a:r>
            <a:br>
              <a:rPr lang="en-US" sz="4000" dirty="0"/>
            </a:br>
            <a:r>
              <a:rPr lang="en-US" sz="2800" dirty="0"/>
              <a:t>(Guidance Only)</a:t>
            </a:r>
            <a:br>
              <a:rPr lang="en-US" dirty="0"/>
            </a:br>
            <a:endParaRPr lang="en-US" dirty="0"/>
          </a:p>
        </p:txBody>
      </p:sp>
      <p:sp>
        <p:nvSpPr>
          <p:cNvPr id="3" name="Content Placeholder 2"/>
          <p:cNvSpPr>
            <a:spLocks noGrp="1"/>
          </p:cNvSpPr>
          <p:nvPr>
            <p:ph idx="1"/>
          </p:nvPr>
        </p:nvSpPr>
        <p:spPr>
          <a:xfrm>
            <a:off x="2540000" y="1749842"/>
            <a:ext cx="9144000" cy="5108157"/>
          </a:xfrm>
        </p:spPr>
        <p:txBody>
          <a:bodyPr/>
          <a:lstStyle/>
          <a:p>
            <a:pPr marL="0" indent="0">
              <a:buNone/>
            </a:pPr>
            <a:r>
              <a:rPr lang="en-US" dirty="0">
                <a:solidFill>
                  <a:srgbClr val="C00000"/>
                </a:solidFill>
              </a:rPr>
              <a:t>Step 1: </a:t>
            </a:r>
            <a:r>
              <a:rPr lang="en-US" dirty="0"/>
              <a:t>Contacting the Parents (cont.)</a:t>
            </a:r>
          </a:p>
          <a:p>
            <a:pPr marL="0" indent="0">
              <a:buNone/>
            </a:pPr>
            <a:endParaRPr lang="en-US" sz="800" dirty="0"/>
          </a:p>
          <a:p>
            <a:pPr marL="0" indent="0">
              <a:buNone/>
            </a:pPr>
            <a:r>
              <a:rPr lang="en-US" sz="2800" dirty="0"/>
              <a:t>Note: If a student has not been adjudicated a ward or dependent, and the LEA cannot determine that the student is in a home with an adult who is acting as a parent or who could be appointed as a surrogate parent, </a:t>
            </a:r>
            <a:r>
              <a:rPr lang="en-US" sz="2800" dirty="0">
                <a:solidFill>
                  <a:srgbClr val="C00000"/>
                </a:solidFill>
              </a:rPr>
              <a:t>the LEA is advised to consider making a report of neglect or abuse to the county child welfare agency </a:t>
            </a:r>
            <a:r>
              <a:rPr lang="en-US" sz="2800" dirty="0"/>
              <a:t>(see California </a:t>
            </a:r>
            <a:r>
              <a:rPr lang="en-US" sz="2800" i="1" dirty="0"/>
              <a:t>Penal Code §</a:t>
            </a:r>
            <a:r>
              <a:rPr lang="en-US" sz="2800" dirty="0"/>
              <a:t>11165.7 and </a:t>
            </a:r>
            <a:r>
              <a:rPr lang="en-US" sz="2800" i="1" dirty="0"/>
              <a:t>§</a:t>
            </a:r>
            <a:r>
              <a:rPr lang="en-US" sz="2800" dirty="0"/>
              <a:t>11165.9).</a:t>
            </a:r>
          </a:p>
        </p:txBody>
      </p:sp>
    </p:spTree>
    <p:extLst>
      <p:ext uri="{BB962C8B-B14F-4D97-AF65-F5344CB8AC3E}">
        <p14:creationId xmlns:p14="http://schemas.microsoft.com/office/powerpoint/2010/main" val="27785198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0000" y="433327"/>
            <a:ext cx="9144000" cy="1869195"/>
          </a:xfrm>
          <a:effectLst/>
        </p:spPr>
        <p:txBody>
          <a:bodyPr/>
          <a:lstStyle/>
          <a:p>
            <a:r>
              <a:rPr lang="en-US" sz="3600" dirty="0"/>
              <a:t>The Appointment Process (3)</a:t>
            </a:r>
            <a:br>
              <a:rPr lang="en-US" sz="4000" dirty="0"/>
            </a:br>
            <a:r>
              <a:rPr lang="en-US" sz="2800" dirty="0"/>
              <a:t>(Guidance Only)</a:t>
            </a:r>
            <a:br>
              <a:rPr lang="en-US" dirty="0"/>
            </a:br>
            <a:endParaRPr lang="en-US" dirty="0"/>
          </a:p>
        </p:txBody>
      </p:sp>
      <p:sp>
        <p:nvSpPr>
          <p:cNvPr id="3" name="Content Placeholder 2"/>
          <p:cNvSpPr>
            <a:spLocks noGrp="1"/>
          </p:cNvSpPr>
          <p:nvPr>
            <p:ph idx="1"/>
          </p:nvPr>
        </p:nvSpPr>
        <p:spPr/>
        <p:txBody>
          <a:bodyPr/>
          <a:lstStyle/>
          <a:p>
            <a:pPr marL="0" indent="0">
              <a:buNone/>
            </a:pPr>
            <a:r>
              <a:rPr lang="en-US" dirty="0">
                <a:solidFill>
                  <a:srgbClr val="C00000"/>
                </a:solidFill>
              </a:rPr>
              <a:t>Step 1: </a:t>
            </a:r>
            <a:r>
              <a:rPr lang="en-US" dirty="0"/>
              <a:t>Contacting the Parents (cont.)</a:t>
            </a:r>
          </a:p>
          <a:p>
            <a:pPr marL="0" indent="0">
              <a:buNone/>
            </a:pPr>
            <a:endParaRPr lang="en-US" sz="800" dirty="0"/>
          </a:p>
          <a:p>
            <a:pPr marL="0" indent="0">
              <a:buNone/>
            </a:pPr>
            <a:r>
              <a:rPr lang="en-US" dirty="0"/>
              <a:t>Note: If a surrogate parent is appointed for a child who is a ward or dependent of the court, the LEA must notify the court </a:t>
            </a:r>
            <a:r>
              <a:rPr lang="en-US" dirty="0">
                <a:solidFill>
                  <a:srgbClr val="C00000"/>
                </a:solidFill>
              </a:rPr>
              <a:t>within five court days </a:t>
            </a:r>
            <a:r>
              <a:rPr lang="en-US" dirty="0"/>
              <a:t>of the appointment. If the child has been referred by a placing agency, it is helpful for the LEA to inform the placing agency of the appointment. </a:t>
            </a:r>
          </a:p>
        </p:txBody>
      </p:sp>
    </p:spTree>
    <p:extLst>
      <p:ext uri="{BB962C8B-B14F-4D97-AF65-F5344CB8AC3E}">
        <p14:creationId xmlns:p14="http://schemas.microsoft.com/office/powerpoint/2010/main" val="4629283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0000" y="334174"/>
            <a:ext cx="9144000" cy="1869195"/>
          </a:xfrm>
          <a:effectLst/>
        </p:spPr>
        <p:txBody>
          <a:bodyPr/>
          <a:lstStyle/>
          <a:p>
            <a:r>
              <a:rPr lang="en-US" sz="3600" dirty="0"/>
              <a:t>The Appointment Process (4)</a:t>
            </a:r>
            <a:br>
              <a:rPr lang="en-US" sz="4000" dirty="0"/>
            </a:br>
            <a:r>
              <a:rPr lang="en-US" sz="2800" dirty="0"/>
              <a:t>(Guidance Only)</a:t>
            </a:r>
            <a:br>
              <a:rPr lang="en-US" dirty="0"/>
            </a:br>
            <a:endParaRPr lang="en-US" dirty="0"/>
          </a:p>
        </p:txBody>
      </p:sp>
      <p:sp>
        <p:nvSpPr>
          <p:cNvPr id="3" name="Content Placeholder 2"/>
          <p:cNvSpPr>
            <a:spLocks noGrp="1"/>
          </p:cNvSpPr>
          <p:nvPr>
            <p:ph idx="1"/>
          </p:nvPr>
        </p:nvSpPr>
        <p:spPr>
          <a:xfrm>
            <a:off x="2540000" y="1664778"/>
            <a:ext cx="9144000" cy="4783159"/>
          </a:xfrm>
        </p:spPr>
        <p:txBody>
          <a:bodyPr/>
          <a:lstStyle/>
          <a:p>
            <a:pPr marL="0" indent="0">
              <a:buNone/>
            </a:pPr>
            <a:r>
              <a:rPr lang="en-US" dirty="0">
                <a:solidFill>
                  <a:srgbClr val="C00000"/>
                </a:solidFill>
              </a:rPr>
              <a:t>Step 2: </a:t>
            </a:r>
            <a:r>
              <a:rPr lang="en-US" dirty="0"/>
              <a:t>Selecting a Surrogate Parent </a:t>
            </a:r>
          </a:p>
          <a:p>
            <a:pPr marL="0" indent="0">
              <a:buNone/>
            </a:pPr>
            <a:endParaRPr lang="en-US" sz="800" dirty="0"/>
          </a:p>
          <a:p>
            <a:pPr>
              <a:buFont typeface="Arial" panose="020B0604020202020204" pitchFamily="34" charset="0"/>
              <a:buChar char="•"/>
            </a:pPr>
            <a:r>
              <a:rPr lang="en-US" sz="2800" dirty="0"/>
              <a:t>The LEA shall give first preference to a relative caregiver, foster parent, or court-appointed special advocate (CASA). </a:t>
            </a:r>
          </a:p>
          <a:p>
            <a:pPr>
              <a:buFont typeface="Arial" panose="020B0604020202020204" pitchFamily="34" charset="0"/>
              <a:buChar char="•"/>
            </a:pPr>
            <a:r>
              <a:rPr lang="en-US" sz="2800" dirty="0"/>
              <a:t>Volunteers may be foster care providers, retired teachers, social workers, probation officers and can be found at local school-parent organizations, community advisory committees, service clubs (e.g., Rotary, Big Brothers/Sisters, Kiwanis), the CASA Association, and through local interagency network groups.</a:t>
            </a:r>
          </a:p>
        </p:txBody>
      </p:sp>
    </p:spTree>
    <p:extLst>
      <p:ext uri="{BB962C8B-B14F-4D97-AF65-F5344CB8AC3E}">
        <p14:creationId xmlns:p14="http://schemas.microsoft.com/office/powerpoint/2010/main" val="28340483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0000" y="433327"/>
            <a:ext cx="9144000" cy="1869195"/>
          </a:xfrm>
          <a:effectLst/>
        </p:spPr>
        <p:txBody>
          <a:bodyPr/>
          <a:lstStyle/>
          <a:p>
            <a:r>
              <a:rPr lang="en-US" sz="3600" dirty="0"/>
              <a:t>The Appointment Process (5)</a:t>
            </a:r>
            <a:br>
              <a:rPr lang="en-US" sz="4000" dirty="0"/>
            </a:br>
            <a:r>
              <a:rPr lang="en-US" sz="2800" dirty="0"/>
              <a:t>(Guidance Only)</a:t>
            </a:r>
            <a:br>
              <a:rPr lang="en-US" dirty="0"/>
            </a:br>
            <a:endParaRPr lang="en-US" dirty="0"/>
          </a:p>
        </p:txBody>
      </p:sp>
      <p:sp>
        <p:nvSpPr>
          <p:cNvPr id="3" name="Content Placeholder 2"/>
          <p:cNvSpPr>
            <a:spLocks noGrp="1"/>
          </p:cNvSpPr>
          <p:nvPr>
            <p:ph idx="1"/>
          </p:nvPr>
        </p:nvSpPr>
        <p:spPr>
          <a:xfrm>
            <a:off x="2540000" y="1937132"/>
            <a:ext cx="9144000" cy="4540786"/>
          </a:xfrm>
        </p:spPr>
        <p:txBody>
          <a:bodyPr/>
          <a:lstStyle/>
          <a:p>
            <a:pPr marL="0" indent="0">
              <a:buNone/>
            </a:pPr>
            <a:r>
              <a:rPr lang="en-US" dirty="0">
                <a:solidFill>
                  <a:srgbClr val="C00000"/>
                </a:solidFill>
              </a:rPr>
              <a:t>Step 2: </a:t>
            </a:r>
            <a:r>
              <a:rPr lang="en-US" dirty="0"/>
              <a:t>Selecting a Surrogate Parent </a:t>
            </a:r>
          </a:p>
          <a:p>
            <a:pPr marL="0" indent="0">
              <a:buNone/>
            </a:pPr>
            <a:endParaRPr lang="en-US" sz="800" dirty="0"/>
          </a:p>
          <a:p>
            <a:pPr>
              <a:buFont typeface="Arial" panose="020B0604020202020204" pitchFamily="34" charset="0"/>
              <a:buChar char="•"/>
            </a:pPr>
            <a:r>
              <a:rPr lang="en-US" sz="2800" dirty="0"/>
              <a:t>Reasonable efforts should be made to ensure that persons representing all racial, ethnic, linguistic, and economic subgroups within the community are recruited. </a:t>
            </a:r>
          </a:p>
          <a:p>
            <a:pPr>
              <a:buFont typeface="Arial" panose="020B0604020202020204" pitchFamily="34" charset="0"/>
              <a:buChar char="•"/>
            </a:pPr>
            <a:r>
              <a:rPr lang="en-US" sz="2800" dirty="0"/>
              <a:t>The local surrogate parent appointment program is more likely to be successful if an ongoing process of recruitment, screening, and training is used to develop and maintain a pool of potential surrogate parents. </a:t>
            </a:r>
          </a:p>
        </p:txBody>
      </p:sp>
    </p:spTree>
    <p:extLst>
      <p:ext uri="{BB962C8B-B14F-4D97-AF65-F5344CB8AC3E}">
        <p14:creationId xmlns:p14="http://schemas.microsoft.com/office/powerpoint/2010/main" val="3085705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3"/>
          <p:cNvSpPr>
            <a:spLocks noGrp="1"/>
          </p:cNvSpPr>
          <p:nvPr>
            <p:ph type="title"/>
          </p:nvPr>
        </p:nvSpPr>
        <p:spPr>
          <a:effectLst/>
        </p:spPr>
        <p:txBody>
          <a:bodyPr/>
          <a:lstStyle/>
          <a:p>
            <a:r>
              <a:rPr lang="en-US" altLang="en-US" sz="4000" dirty="0"/>
              <a:t>Goal of the Manual</a:t>
            </a:r>
          </a:p>
        </p:txBody>
      </p:sp>
      <p:sp>
        <p:nvSpPr>
          <p:cNvPr id="9219" name="Content Placeholder 4"/>
          <p:cNvSpPr>
            <a:spLocks noGrp="1"/>
          </p:cNvSpPr>
          <p:nvPr>
            <p:ph idx="1"/>
          </p:nvPr>
        </p:nvSpPr>
        <p:spPr/>
        <p:txBody>
          <a:bodyPr/>
          <a:lstStyle/>
          <a:p>
            <a:pPr marL="0" indent="0">
              <a:buNone/>
            </a:pPr>
            <a:r>
              <a:rPr lang="en-US" altLang="en-US" dirty="0"/>
              <a:t>The manual and training module were developed “to assist LEAs, placing agencies, and other service providers in the implementation of state and federal requirements pertaining to the appointment of surrogate parents.”</a:t>
            </a:r>
          </a:p>
          <a:p>
            <a:pPr marL="0" indent="0">
              <a:buNone/>
            </a:pPr>
            <a:endParaRPr lang="en-US" altLang="en-US" dirty="0"/>
          </a:p>
          <a:p>
            <a:pPr marL="0" indent="0">
              <a:buNone/>
            </a:pPr>
            <a:r>
              <a:rPr lang="en-US" altLang="en-US" sz="2800" dirty="0"/>
              <a:t>Note: See page 2 of the manual.</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0000" y="433327"/>
            <a:ext cx="9144000" cy="1869195"/>
          </a:xfrm>
          <a:effectLst/>
        </p:spPr>
        <p:txBody>
          <a:bodyPr/>
          <a:lstStyle/>
          <a:p>
            <a:r>
              <a:rPr lang="en-US" sz="3600" dirty="0"/>
              <a:t>The Appointment Process (6)</a:t>
            </a:r>
            <a:br>
              <a:rPr lang="en-US" sz="4000" dirty="0"/>
            </a:br>
            <a:r>
              <a:rPr lang="en-US" sz="2800" dirty="0"/>
              <a:t>(Guidance Only)</a:t>
            </a:r>
            <a:br>
              <a:rPr lang="en-US" dirty="0"/>
            </a:br>
            <a:endParaRPr lang="en-US" dirty="0"/>
          </a:p>
        </p:txBody>
      </p:sp>
      <p:sp>
        <p:nvSpPr>
          <p:cNvPr id="3" name="Content Placeholder 2"/>
          <p:cNvSpPr>
            <a:spLocks noGrp="1"/>
          </p:cNvSpPr>
          <p:nvPr>
            <p:ph idx="1"/>
          </p:nvPr>
        </p:nvSpPr>
        <p:spPr>
          <a:xfrm>
            <a:off x="2540000" y="1937132"/>
            <a:ext cx="9144000" cy="4540786"/>
          </a:xfrm>
        </p:spPr>
        <p:txBody>
          <a:bodyPr/>
          <a:lstStyle/>
          <a:p>
            <a:pPr marL="0" indent="0">
              <a:buNone/>
            </a:pPr>
            <a:r>
              <a:rPr lang="en-US" dirty="0">
                <a:solidFill>
                  <a:srgbClr val="C00000"/>
                </a:solidFill>
              </a:rPr>
              <a:t>Step 2: </a:t>
            </a:r>
            <a:r>
              <a:rPr lang="en-US" dirty="0"/>
              <a:t>Selecting a Surrogate Parent </a:t>
            </a:r>
          </a:p>
          <a:p>
            <a:pPr marL="0" indent="0">
              <a:buNone/>
            </a:pPr>
            <a:endParaRPr lang="en-US" sz="800" dirty="0"/>
          </a:p>
          <a:p>
            <a:pPr marL="0" indent="0">
              <a:buNone/>
            </a:pPr>
            <a:r>
              <a:rPr lang="en-US" sz="2800" dirty="0"/>
              <a:t>Note: When a court has limited the right of the parent to make educational decisions and has not assigned another responsible adult to do so, foster parents and care providers who live with the child in small foster family homes have the usual rights of parents to participate in educational decisions, </a:t>
            </a:r>
            <a:r>
              <a:rPr lang="en-US" sz="2800" dirty="0">
                <a:solidFill>
                  <a:srgbClr val="C00000"/>
                </a:solidFill>
              </a:rPr>
              <a:t>unless a court expressly excludes the foster parents from such decisions in a written order </a:t>
            </a:r>
            <a:r>
              <a:rPr lang="en-US" sz="2800" dirty="0"/>
              <a:t>(</a:t>
            </a:r>
            <a:r>
              <a:rPr lang="en-US" sz="2800" i="1" dirty="0"/>
              <a:t>Education Code §</a:t>
            </a:r>
            <a:r>
              <a:rPr lang="en-US" sz="2800" dirty="0"/>
              <a:t>56055[b]).</a:t>
            </a:r>
          </a:p>
        </p:txBody>
      </p:sp>
    </p:spTree>
    <p:extLst>
      <p:ext uri="{BB962C8B-B14F-4D97-AF65-F5344CB8AC3E}">
        <p14:creationId xmlns:p14="http://schemas.microsoft.com/office/powerpoint/2010/main" val="16983047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0000" y="345191"/>
            <a:ext cx="9144000" cy="1869195"/>
          </a:xfrm>
          <a:effectLst/>
        </p:spPr>
        <p:txBody>
          <a:bodyPr/>
          <a:lstStyle/>
          <a:p>
            <a:r>
              <a:rPr lang="en-US" sz="3600" dirty="0"/>
              <a:t>The Appointment Process (7)</a:t>
            </a:r>
            <a:br>
              <a:rPr lang="en-US" sz="4000" dirty="0"/>
            </a:br>
            <a:r>
              <a:rPr lang="en-US" sz="2800" dirty="0"/>
              <a:t>(Guidance Only)</a:t>
            </a:r>
            <a:br>
              <a:rPr lang="en-US" dirty="0"/>
            </a:br>
            <a:endParaRPr lang="en-US" dirty="0"/>
          </a:p>
        </p:txBody>
      </p:sp>
      <p:sp>
        <p:nvSpPr>
          <p:cNvPr id="3" name="Content Placeholder 2"/>
          <p:cNvSpPr>
            <a:spLocks noGrp="1"/>
          </p:cNvSpPr>
          <p:nvPr>
            <p:ph idx="1"/>
          </p:nvPr>
        </p:nvSpPr>
        <p:spPr>
          <a:xfrm>
            <a:off x="2533651" y="1749844"/>
            <a:ext cx="9525000" cy="4617903"/>
          </a:xfrm>
        </p:spPr>
        <p:txBody>
          <a:bodyPr/>
          <a:lstStyle/>
          <a:p>
            <a:pPr marL="0" indent="0">
              <a:buNone/>
            </a:pPr>
            <a:r>
              <a:rPr lang="en-US" dirty="0">
                <a:solidFill>
                  <a:srgbClr val="C00000"/>
                </a:solidFill>
              </a:rPr>
              <a:t>Step 3: </a:t>
            </a:r>
            <a:r>
              <a:rPr lang="en-US" dirty="0"/>
              <a:t>Reviewing the Surrogate Parent Application</a:t>
            </a:r>
          </a:p>
          <a:p>
            <a:pPr marL="0" indent="0">
              <a:buNone/>
            </a:pPr>
            <a:r>
              <a:rPr lang="en-US" sz="800" dirty="0"/>
              <a:t> </a:t>
            </a:r>
          </a:p>
          <a:p>
            <a:pPr marL="0" indent="0">
              <a:buNone/>
            </a:pPr>
            <a:r>
              <a:rPr lang="en-US" sz="2800" dirty="0"/>
              <a:t>Look for the following items:</a:t>
            </a:r>
          </a:p>
          <a:p>
            <a:pPr>
              <a:buFont typeface="Arial" panose="020B0604020202020204" pitchFamily="34" charset="0"/>
              <a:buChar char="•"/>
            </a:pPr>
            <a:r>
              <a:rPr lang="en-US" sz="2800" dirty="0"/>
              <a:t>Facts that show the applicant does not have interests that will conflict with the student’s interests in the area of special education</a:t>
            </a:r>
          </a:p>
          <a:p>
            <a:pPr>
              <a:buFont typeface="Arial" panose="020B0604020202020204" pitchFamily="34" charset="0"/>
              <a:buChar char="•"/>
            </a:pPr>
            <a:r>
              <a:rPr lang="en-US" sz="2800" dirty="0"/>
              <a:t>Assurances that the applicant has or is willing to acquire the necessary knowledge to be a surrogate parent </a:t>
            </a:r>
          </a:p>
          <a:p>
            <a:pPr>
              <a:buFont typeface="Arial" panose="020B0604020202020204" pitchFamily="34" charset="0"/>
              <a:buChar char="•"/>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41000396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0000" y="345191"/>
            <a:ext cx="9144000" cy="1869195"/>
          </a:xfrm>
          <a:effectLst/>
        </p:spPr>
        <p:txBody>
          <a:bodyPr/>
          <a:lstStyle/>
          <a:p>
            <a:r>
              <a:rPr lang="en-US" sz="3600" dirty="0"/>
              <a:t>The Appointment Process (8)</a:t>
            </a:r>
            <a:br>
              <a:rPr lang="en-US" sz="4000" dirty="0"/>
            </a:br>
            <a:r>
              <a:rPr lang="en-US" sz="2800" dirty="0"/>
              <a:t>(Guidance Only)</a:t>
            </a:r>
            <a:br>
              <a:rPr lang="en-US" dirty="0"/>
            </a:br>
            <a:endParaRPr lang="en-US" dirty="0"/>
          </a:p>
        </p:txBody>
      </p:sp>
      <p:sp>
        <p:nvSpPr>
          <p:cNvPr id="3" name="Content Placeholder 2"/>
          <p:cNvSpPr>
            <a:spLocks noGrp="1"/>
          </p:cNvSpPr>
          <p:nvPr>
            <p:ph idx="1"/>
          </p:nvPr>
        </p:nvSpPr>
        <p:spPr>
          <a:xfrm>
            <a:off x="2539999" y="1749844"/>
            <a:ext cx="9435335" cy="4617903"/>
          </a:xfrm>
        </p:spPr>
        <p:txBody>
          <a:bodyPr/>
          <a:lstStyle/>
          <a:p>
            <a:pPr marL="0" indent="0">
              <a:buNone/>
            </a:pPr>
            <a:r>
              <a:rPr lang="en-US" dirty="0">
                <a:solidFill>
                  <a:srgbClr val="C00000"/>
                </a:solidFill>
              </a:rPr>
              <a:t>Step 3: </a:t>
            </a:r>
            <a:r>
              <a:rPr lang="en-US" dirty="0"/>
              <a:t>Reviewing the Surrogate Parent Application</a:t>
            </a:r>
          </a:p>
          <a:p>
            <a:pPr marL="0" indent="0">
              <a:buNone/>
            </a:pPr>
            <a:endParaRPr lang="en-US" sz="800" dirty="0"/>
          </a:p>
          <a:p>
            <a:pPr marL="0" indent="0">
              <a:buNone/>
            </a:pPr>
            <a:r>
              <a:rPr lang="en-US" sz="2800" dirty="0"/>
              <a:t> Look for the following items:</a:t>
            </a:r>
            <a:endParaRPr lang="en-US" sz="800" dirty="0"/>
          </a:p>
          <a:p>
            <a:pPr>
              <a:buFont typeface="Arial" panose="020B0604020202020204" pitchFamily="34" charset="0"/>
              <a:buChar char="•"/>
            </a:pPr>
            <a:r>
              <a:rPr lang="en-US" sz="2800" dirty="0"/>
              <a:t>Facts that show the applicant is not an employee of a public, non-public, or private agency involved in the care or education of the student</a:t>
            </a:r>
          </a:p>
          <a:p>
            <a:pPr>
              <a:buFont typeface="Arial" panose="020B0604020202020204" pitchFamily="34" charset="0"/>
              <a:buChar char="•"/>
            </a:pPr>
            <a:r>
              <a:rPr lang="en-US" sz="2800" dirty="0"/>
              <a:t>Assurance that the applicant is willing to commit the time and energy needed to effectively represent and advance the best interests of the student in educational matters</a:t>
            </a:r>
          </a:p>
          <a:p>
            <a:pPr>
              <a:buFont typeface="Arial" panose="020B0604020202020204" pitchFamily="34" charset="0"/>
              <a:buChar char="•"/>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42052431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0000" y="345191"/>
            <a:ext cx="9144000" cy="1869195"/>
          </a:xfrm>
          <a:effectLst/>
        </p:spPr>
        <p:txBody>
          <a:bodyPr/>
          <a:lstStyle/>
          <a:p>
            <a:r>
              <a:rPr lang="en-US" sz="3600" dirty="0"/>
              <a:t>The Appointment Process (9)</a:t>
            </a:r>
            <a:br>
              <a:rPr lang="en-US" sz="4000" dirty="0"/>
            </a:br>
            <a:r>
              <a:rPr lang="en-US" sz="2800" dirty="0"/>
              <a:t>(Guidance Only)</a:t>
            </a:r>
            <a:br>
              <a:rPr lang="en-US" dirty="0"/>
            </a:br>
            <a:endParaRPr lang="en-US" dirty="0"/>
          </a:p>
        </p:txBody>
      </p:sp>
      <p:sp>
        <p:nvSpPr>
          <p:cNvPr id="3" name="Content Placeholder 2"/>
          <p:cNvSpPr>
            <a:spLocks noGrp="1"/>
          </p:cNvSpPr>
          <p:nvPr>
            <p:ph idx="1"/>
          </p:nvPr>
        </p:nvSpPr>
        <p:spPr>
          <a:xfrm>
            <a:off x="2540000" y="1749844"/>
            <a:ext cx="9424318" cy="4617903"/>
          </a:xfrm>
        </p:spPr>
        <p:txBody>
          <a:bodyPr/>
          <a:lstStyle/>
          <a:p>
            <a:pPr marL="0" indent="0">
              <a:buNone/>
            </a:pPr>
            <a:r>
              <a:rPr lang="en-US" dirty="0">
                <a:solidFill>
                  <a:srgbClr val="C00000"/>
                </a:solidFill>
              </a:rPr>
              <a:t>Step 3: </a:t>
            </a:r>
            <a:r>
              <a:rPr lang="en-US" dirty="0"/>
              <a:t>Reviewing the Surrogate Parent Application</a:t>
            </a:r>
          </a:p>
          <a:p>
            <a:pPr marL="0" indent="0">
              <a:buNone/>
            </a:pPr>
            <a:r>
              <a:rPr lang="en-US" sz="800" dirty="0"/>
              <a:t> </a:t>
            </a:r>
          </a:p>
          <a:p>
            <a:pPr marL="0" indent="0">
              <a:buNone/>
            </a:pPr>
            <a:r>
              <a:rPr lang="en-US" sz="2800" dirty="0"/>
              <a:t>Consider including the following items in the application package:</a:t>
            </a:r>
          </a:p>
          <a:p>
            <a:pPr>
              <a:buFont typeface="Arial" panose="020B0604020202020204" pitchFamily="34" charset="0"/>
              <a:buChar char="•"/>
            </a:pPr>
            <a:r>
              <a:rPr lang="en-US" sz="2400" dirty="0"/>
              <a:t>A disclosure statement to screen for potential conflicts of interest</a:t>
            </a:r>
          </a:p>
          <a:p>
            <a:pPr>
              <a:buFont typeface="Arial" panose="020B0604020202020204" pitchFamily="34" charset="0"/>
              <a:buChar char="•"/>
            </a:pPr>
            <a:r>
              <a:rPr lang="en-US" sz="2400" dirty="0"/>
              <a:t>An acknowledgment that the potential appointee will complete the local training program for surrogate parents</a:t>
            </a:r>
          </a:p>
          <a:p>
            <a:pPr>
              <a:buFont typeface="Arial" panose="020B0604020202020204" pitchFamily="34" charset="0"/>
              <a:buChar char="•"/>
            </a:pPr>
            <a:r>
              <a:rPr lang="en-US" sz="2400" dirty="0"/>
              <a:t>An agreement that includes an assurance of confidentiality for student records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65884611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0000" y="345191"/>
            <a:ext cx="9144000" cy="1869195"/>
          </a:xfrm>
          <a:effectLst/>
        </p:spPr>
        <p:txBody>
          <a:bodyPr/>
          <a:lstStyle/>
          <a:p>
            <a:r>
              <a:rPr lang="en-US" sz="3600" dirty="0"/>
              <a:t>The Appointment Process (10)</a:t>
            </a:r>
            <a:br>
              <a:rPr lang="en-US" sz="4000" dirty="0"/>
            </a:br>
            <a:r>
              <a:rPr lang="en-US" sz="2800" dirty="0"/>
              <a:t>(Guidance Only)</a:t>
            </a:r>
            <a:br>
              <a:rPr lang="en-US" dirty="0"/>
            </a:br>
            <a:endParaRPr lang="en-US" dirty="0"/>
          </a:p>
        </p:txBody>
      </p:sp>
      <p:sp>
        <p:nvSpPr>
          <p:cNvPr id="3" name="Content Placeholder 2"/>
          <p:cNvSpPr>
            <a:spLocks noGrp="1"/>
          </p:cNvSpPr>
          <p:nvPr>
            <p:ph idx="1"/>
          </p:nvPr>
        </p:nvSpPr>
        <p:spPr>
          <a:xfrm>
            <a:off x="2539999" y="1749844"/>
            <a:ext cx="9413301" cy="4617903"/>
          </a:xfrm>
        </p:spPr>
        <p:txBody>
          <a:bodyPr/>
          <a:lstStyle/>
          <a:p>
            <a:pPr marL="0" indent="0">
              <a:buNone/>
            </a:pPr>
            <a:r>
              <a:rPr lang="en-US" dirty="0">
                <a:solidFill>
                  <a:srgbClr val="C00000"/>
                </a:solidFill>
              </a:rPr>
              <a:t>Step 3: </a:t>
            </a:r>
            <a:r>
              <a:rPr lang="en-US" dirty="0"/>
              <a:t>Reviewing the Surrogate Parent Application</a:t>
            </a:r>
          </a:p>
          <a:p>
            <a:pPr marL="0" indent="0">
              <a:buNone/>
            </a:pPr>
            <a:r>
              <a:rPr lang="en-US" sz="800" dirty="0"/>
              <a:t> </a:t>
            </a:r>
          </a:p>
          <a:p>
            <a:pPr marL="0" indent="0">
              <a:buNone/>
            </a:pPr>
            <a:r>
              <a:rPr lang="en-US" sz="2800" dirty="0"/>
              <a:t>Consider also including the following items in the application package:</a:t>
            </a:r>
          </a:p>
          <a:p>
            <a:pPr>
              <a:buFont typeface="Arial" panose="020B0604020202020204" pitchFamily="34" charset="0"/>
              <a:buChar char="•"/>
            </a:pPr>
            <a:r>
              <a:rPr lang="en-US" sz="2400" dirty="0"/>
              <a:t>A personal-interest questionnaire</a:t>
            </a:r>
          </a:p>
          <a:p>
            <a:pPr>
              <a:buFont typeface="Arial" panose="020B0604020202020204" pitchFamily="34" charset="0"/>
              <a:buChar char="•"/>
            </a:pPr>
            <a:r>
              <a:rPr lang="en-US" sz="2400" dirty="0"/>
              <a:t>Personal references for verification of personal information</a:t>
            </a:r>
          </a:p>
          <a:p>
            <a:pPr>
              <a:buFont typeface="Arial" panose="020B0604020202020204" pitchFamily="34" charset="0"/>
              <a:buChar char="•"/>
            </a:pPr>
            <a:r>
              <a:rPr lang="en-US" sz="2400" dirty="0"/>
              <a:t>Releases of information for Department of Motor Vehicle screening</a:t>
            </a:r>
          </a:p>
          <a:p>
            <a:pPr>
              <a:buFont typeface="Arial" panose="020B0604020202020204" pitchFamily="34" charset="0"/>
              <a:buChar char="•"/>
            </a:pPr>
            <a:r>
              <a:rPr lang="en-US" sz="2400" dirty="0"/>
              <a:t>Fingerprinting documentation</a:t>
            </a:r>
          </a:p>
          <a:p>
            <a:pPr marL="0" indent="0">
              <a:buNone/>
            </a:pPr>
            <a:endParaRPr lang="en-US" dirty="0"/>
          </a:p>
        </p:txBody>
      </p:sp>
    </p:spTree>
    <p:extLst>
      <p:ext uri="{BB962C8B-B14F-4D97-AF65-F5344CB8AC3E}">
        <p14:creationId xmlns:p14="http://schemas.microsoft.com/office/powerpoint/2010/main" val="16171684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0000" y="433327"/>
            <a:ext cx="9144000" cy="1869195"/>
          </a:xfrm>
          <a:effectLst/>
        </p:spPr>
        <p:txBody>
          <a:bodyPr/>
          <a:lstStyle/>
          <a:p>
            <a:r>
              <a:rPr lang="en-US" sz="3600" dirty="0"/>
              <a:t>The Appointment Process (11)</a:t>
            </a:r>
            <a:br>
              <a:rPr lang="en-US" sz="4000" dirty="0"/>
            </a:br>
            <a:r>
              <a:rPr lang="en-US" sz="2800" dirty="0"/>
              <a:t>(Guidance Only)</a:t>
            </a:r>
            <a:br>
              <a:rPr lang="en-US" dirty="0"/>
            </a:br>
            <a:endParaRPr lang="en-US" dirty="0"/>
          </a:p>
        </p:txBody>
      </p:sp>
      <p:sp>
        <p:nvSpPr>
          <p:cNvPr id="3" name="Content Placeholder 2"/>
          <p:cNvSpPr>
            <a:spLocks noGrp="1"/>
          </p:cNvSpPr>
          <p:nvPr>
            <p:ph idx="1"/>
          </p:nvPr>
        </p:nvSpPr>
        <p:spPr/>
        <p:txBody>
          <a:bodyPr/>
          <a:lstStyle/>
          <a:p>
            <a:pPr marL="0" indent="0">
              <a:buNone/>
            </a:pPr>
            <a:r>
              <a:rPr lang="en-US" dirty="0">
                <a:solidFill>
                  <a:srgbClr val="C00000"/>
                </a:solidFill>
              </a:rPr>
              <a:t>Step 4: </a:t>
            </a:r>
            <a:r>
              <a:rPr lang="en-US" dirty="0"/>
              <a:t>Screening for Conflict of Interest</a:t>
            </a:r>
          </a:p>
          <a:p>
            <a:pPr marL="0" indent="0">
              <a:buNone/>
            </a:pPr>
            <a:endParaRPr lang="en-US" sz="800" dirty="0"/>
          </a:p>
          <a:p>
            <a:pPr marL="0" indent="0">
              <a:buNone/>
            </a:pPr>
            <a:r>
              <a:rPr lang="en-US" sz="2800" dirty="0"/>
              <a:t>Look for the following items:</a:t>
            </a:r>
          </a:p>
          <a:p>
            <a:r>
              <a:rPr lang="en-US" sz="2800" dirty="0"/>
              <a:t>Whether the volunteer is employed by an LEA or any agency involved in the education or care of the student</a:t>
            </a:r>
          </a:p>
          <a:p>
            <a:r>
              <a:rPr lang="en-US" sz="2800" dirty="0"/>
              <a:t>Whether the volunteer holds a position that might restrict or bias his or her ability to represent the student’s educational needs</a:t>
            </a:r>
          </a:p>
          <a:p>
            <a:pPr marL="0" indent="0">
              <a:buNone/>
            </a:pPr>
            <a:endParaRPr lang="en-US" dirty="0"/>
          </a:p>
        </p:txBody>
      </p:sp>
    </p:spTree>
    <p:extLst>
      <p:ext uri="{BB962C8B-B14F-4D97-AF65-F5344CB8AC3E}">
        <p14:creationId xmlns:p14="http://schemas.microsoft.com/office/powerpoint/2010/main" val="151162684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0000" y="433327"/>
            <a:ext cx="9144000" cy="1869195"/>
          </a:xfrm>
          <a:effectLst/>
        </p:spPr>
        <p:txBody>
          <a:bodyPr/>
          <a:lstStyle/>
          <a:p>
            <a:r>
              <a:rPr lang="en-US" sz="3600" dirty="0"/>
              <a:t>The Appointment Process (12)</a:t>
            </a:r>
            <a:br>
              <a:rPr lang="en-US" sz="4000" dirty="0"/>
            </a:br>
            <a:r>
              <a:rPr lang="en-US" sz="2800" dirty="0"/>
              <a:t>(Guidance Only)</a:t>
            </a:r>
            <a:br>
              <a:rPr lang="en-US" dirty="0"/>
            </a:br>
            <a:endParaRPr lang="en-US" dirty="0"/>
          </a:p>
        </p:txBody>
      </p:sp>
      <p:sp>
        <p:nvSpPr>
          <p:cNvPr id="3" name="Content Placeholder 2"/>
          <p:cNvSpPr>
            <a:spLocks noGrp="1"/>
          </p:cNvSpPr>
          <p:nvPr>
            <p:ph idx="1"/>
          </p:nvPr>
        </p:nvSpPr>
        <p:spPr>
          <a:xfrm>
            <a:off x="2540000" y="1981200"/>
            <a:ext cx="9144000" cy="4474684"/>
          </a:xfrm>
        </p:spPr>
        <p:txBody>
          <a:bodyPr/>
          <a:lstStyle/>
          <a:p>
            <a:pPr marL="0" indent="0">
              <a:buNone/>
            </a:pPr>
            <a:r>
              <a:rPr lang="en-US" dirty="0">
                <a:solidFill>
                  <a:srgbClr val="C00000"/>
                </a:solidFill>
              </a:rPr>
              <a:t>Step 4: </a:t>
            </a:r>
            <a:r>
              <a:rPr lang="en-US" dirty="0"/>
              <a:t>Screening for Conflict of Interest</a:t>
            </a:r>
          </a:p>
          <a:p>
            <a:pPr marL="0" indent="0">
              <a:buNone/>
            </a:pPr>
            <a:endParaRPr lang="en-US" sz="800" dirty="0"/>
          </a:p>
          <a:p>
            <a:pPr marL="0" indent="0">
              <a:buNone/>
            </a:pPr>
            <a:r>
              <a:rPr lang="en-US" sz="2800" dirty="0"/>
              <a:t>Look for the following items:</a:t>
            </a:r>
            <a:endParaRPr lang="en-US" sz="800" dirty="0"/>
          </a:p>
          <a:p>
            <a:r>
              <a:rPr lang="en-US" sz="2400" dirty="0"/>
              <a:t>Whether the volunteer holds a position that might subject the volunteer to administrative influence or reprimand for acting as the student’s educational representative</a:t>
            </a:r>
          </a:p>
          <a:p>
            <a:r>
              <a:rPr lang="en-US" sz="2400" dirty="0"/>
              <a:t>Whether the volunteer has interests that might restrict or bias his or her ability to advocate for all the services required to ensure a free appropriate public education for a student with a disability</a:t>
            </a:r>
          </a:p>
          <a:p>
            <a:pPr marL="0" indent="0">
              <a:buNone/>
            </a:pPr>
            <a:endParaRPr lang="en-US" dirty="0"/>
          </a:p>
        </p:txBody>
      </p:sp>
    </p:spTree>
    <p:extLst>
      <p:ext uri="{BB962C8B-B14F-4D97-AF65-F5344CB8AC3E}">
        <p14:creationId xmlns:p14="http://schemas.microsoft.com/office/powerpoint/2010/main" val="112072915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0000" y="389259"/>
            <a:ext cx="9144000" cy="1869195"/>
          </a:xfrm>
          <a:effectLst/>
        </p:spPr>
        <p:txBody>
          <a:bodyPr/>
          <a:lstStyle/>
          <a:p>
            <a:r>
              <a:rPr lang="en-US" sz="3600" dirty="0"/>
              <a:t>The Appointment Process (13)</a:t>
            </a:r>
            <a:br>
              <a:rPr lang="en-US" sz="4000" dirty="0"/>
            </a:br>
            <a:r>
              <a:rPr lang="en-US" sz="2800" dirty="0"/>
              <a:t>(Guidance Only)</a:t>
            </a:r>
            <a:br>
              <a:rPr lang="en-US" dirty="0"/>
            </a:br>
            <a:endParaRPr lang="en-US" dirty="0"/>
          </a:p>
        </p:txBody>
      </p:sp>
      <p:sp>
        <p:nvSpPr>
          <p:cNvPr id="3" name="Content Placeholder 2"/>
          <p:cNvSpPr>
            <a:spLocks noGrp="1"/>
          </p:cNvSpPr>
          <p:nvPr>
            <p:ph idx="1"/>
          </p:nvPr>
        </p:nvSpPr>
        <p:spPr>
          <a:xfrm>
            <a:off x="2540000" y="1771877"/>
            <a:ext cx="9144000" cy="4871294"/>
          </a:xfrm>
        </p:spPr>
        <p:txBody>
          <a:bodyPr/>
          <a:lstStyle/>
          <a:p>
            <a:pPr marL="0" indent="0">
              <a:buNone/>
            </a:pPr>
            <a:r>
              <a:rPr lang="en-US" dirty="0">
                <a:solidFill>
                  <a:srgbClr val="C00000"/>
                </a:solidFill>
              </a:rPr>
              <a:t>Step 4: </a:t>
            </a:r>
            <a:r>
              <a:rPr lang="en-US" dirty="0"/>
              <a:t>Screening for Conflict of Interest</a:t>
            </a:r>
          </a:p>
          <a:p>
            <a:pPr marL="0" indent="0">
              <a:buNone/>
            </a:pPr>
            <a:endParaRPr lang="en-US" sz="800" dirty="0"/>
          </a:p>
          <a:p>
            <a:pPr marL="0" indent="0">
              <a:buNone/>
            </a:pPr>
            <a:r>
              <a:rPr lang="en-US" sz="2400" dirty="0"/>
              <a:t>Possible terms and conditions that may be agreed on between the surrogate parent and the LEA in the Surrogate Parent Agreement:</a:t>
            </a:r>
            <a:endParaRPr lang="en-US" sz="800" dirty="0"/>
          </a:p>
          <a:p>
            <a:pPr>
              <a:buFont typeface="Arial" panose="020B0604020202020204" pitchFamily="34" charset="0"/>
              <a:buChar char="•"/>
            </a:pPr>
            <a:r>
              <a:rPr lang="en-US" sz="2400" dirty="0"/>
              <a:t>Responsibilities of a surrogate parent to the student</a:t>
            </a:r>
          </a:p>
          <a:p>
            <a:pPr>
              <a:buFont typeface="Arial" panose="020B0604020202020204" pitchFamily="34" charset="0"/>
              <a:buChar char="•"/>
            </a:pPr>
            <a:r>
              <a:rPr lang="en-US" sz="2400" dirty="0"/>
              <a:t>LEA’s responsibility to provide training regarding disabilities</a:t>
            </a:r>
          </a:p>
          <a:p>
            <a:pPr>
              <a:buFont typeface="Arial" panose="020B0604020202020204" pitchFamily="34" charset="0"/>
              <a:buChar char="•"/>
            </a:pPr>
            <a:r>
              <a:rPr lang="en-US" sz="2400" dirty="0"/>
              <a:t>Laws applicable to surrogate parents’ responsibilities</a:t>
            </a:r>
          </a:p>
          <a:p>
            <a:pPr>
              <a:buFont typeface="Arial" panose="020B0604020202020204" pitchFamily="34" charset="0"/>
              <a:buChar char="•"/>
            </a:pPr>
            <a:r>
              <a:rPr lang="en-US" sz="2400" dirty="0"/>
              <a:t>Continuum of program placements and opportunities</a:t>
            </a:r>
          </a:p>
          <a:p>
            <a:pPr>
              <a:buFont typeface="Arial" panose="020B0604020202020204" pitchFamily="34" charset="0"/>
              <a:buChar char="•"/>
            </a:pPr>
            <a:r>
              <a:rPr lang="en-US" sz="2400" dirty="0"/>
              <a:t>Term of appointment</a:t>
            </a:r>
          </a:p>
          <a:p>
            <a:pPr>
              <a:buFont typeface="Arial" panose="020B0604020202020204" pitchFamily="34" charset="0"/>
              <a:buChar char="•"/>
            </a:pPr>
            <a:r>
              <a:rPr lang="en-US" sz="2400" dirty="0"/>
              <a:t>Termination of the agreement</a:t>
            </a:r>
          </a:p>
          <a:p>
            <a:pPr>
              <a:buFont typeface="Arial" panose="020B0604020202020204" pitchFamily="34" charset="0"/>
              <a:buChar char="•"/>
            </a:pPr>
            <a:r>
              <a:rPr lang="en-US" sz="2400" dirty="0"/>
              <a:t>Confidentiality of student information </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92873786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0000" y="433327"/>
            <a:ext cx="9144000" cy="1869195"/>
          </a:xfrm>
          <a:effectLst/>
        </p:spPr>
        <p:txBody>
          <a:bodyPr/>
          <a:lstStyle/>
          <a:p>
            <a:r>
              <a:rPr lang="en-US" sz="3600" dirty="0"/>
              <a:t>The Appointment Process (14)</a:t>
            </a:r>
            <a:br>
              <a:rPr lang="en-US" sz="4000" dirty="0"/>
            </a:br>
            <a:r>
              <a:rPr lang="en-US" sz="2800" dirty="0"/>
              <a:t>(Guidance Only)</a:t>
            </a:r>
            <a:br>
              <a:rPr lang="en-US" dirty="0"/>
            </a:br>
            <a:endParaRPr lang="en-US" dirty="0"/>
          </a:p>
        </p:txBody>
      </p:sp>
      <p:sp>
        <p:nvSpPr>
          <p:cNvPr id="3" name="Content Placeholder 2"/>
          <p:cNvSpPr>
            <a:spLocks noGrp="1"/>
          </p:cNvSpPr>
          <p:nvPr>
            <p:ph idx="1"/>
          </p:nvPr>
        </p:nvSpPr>
        <p:spPr/>
        <p:txBody>
          <a:bodyPr/>
          <a:lstStyle/>
          <a:p>
            <a:pPr marL="0" indent="0">
              <a:buNone/>
            </a:pPr>
            <a:r>
              <a:rPr lang="en-US" dirty="0">
                <a:solidFill>
                  <a:srgbClr val="C00000"/>
                </a:solidFill>
              </a:rPr>
              <a:t>Step 5: </a:t>
            </a:r>
            <a:r>
              <a:rPr lang="en-US" dirty="0"/>
              <a:t>Training of Potential Surrogate Parents</a:t>
            </a:r>
          </a:p>
          <a:p>
            <a:pPr marL="0" indent="0">
              <a:buNone/>
            </a:pPr>
            <a:endParaRPr lang="en-US" sz="800" dirty="0"/>
          </a:p>
          <a:p>
            <a:pPr marL="0" indent="0">
              <a:buNone/>
            </a:pPr>
            <a:r>
              <a:rPr lang="en-US" sz="2800" dirty="0"/>
              <a:t>Consider covering the following topics:</a:t>
            </a:r>
          </a:p>
          <a:p>
            <a:r>
              <a:rPr lang="en-US" sz="2400" dirty="0"/>
              <a:t>The educational needs of the student to be represented</a:t>
            </a:r>
          </a:p>
          <a:p>
            <a:r>
              <a:rPr lang="en-US" sz="2400" dirty="0"/>
              <a:t>The local programs and related services available in the SELPA or LEA</a:t>
            </a:r>
          </a:p>
          <a:p>
            <a:r>
              <a:rPr lang="en-US" sz="2400" dirty="0"/>
              <a:t>Procedural safeguards to ensure that the student’s needs are met and individualized education program (IEP) services are delivered</a:t>
            </a:r>
          </a:p>
          <a:p>
            <a:r>
              <a:rPr lang="en-US" sz="2400" dirty="0"/>
              <a:t>Time commitments of surrogate parents </a:t>
            </a:r>
          </a:p>
          <a:p>
            <a:pPr marL="0" indent="0">
              <a:buNone/>
            </a:pPr>
            <a:endParaRPr lang="en-US" dirty="0"/>
          </a:p>
        </p:txBody>
      </p:sp>
    </p:spTree>
    <p:extLst>
      <p:ext uri="{BB962C8B-B14F-4D97-AF65-F5344CB8AC3E}">
        <p14:creationId xmlns:p14="http://schemas.microsoft.com/office/powerpoint/2010/main" val="205487847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0000" y="345191"/>
            <a:ext cx="9144000" cy="1869195"/>
          </a:xfrm>
          <a:effectLst/>
        </p:spPr>
        <p:txBody>
          <a:bodyPr/>
          <a:lstStyle/>
          <a:p>
            <a:r>
              <a:rPr lang="en-US" sz="3600" dirty="0"/>
              <a:t>The Appointment Process (15)</a:t>
            </a:r>
            <a:br>
              <a:rPr lang="en-US" sz="4000" dirty="0"/>
            </a:br>
            <a:r>
              <a:rPr lang="en-US" sz="2800" dirty="0"/>
              <a:t>(Guidance Only)</a:t>
            </a:r>
            <a:br>
              <a:rPr lang="en-US" dirty="0"/>
            </a:br>
            <a:endParaRPr lang="en-US" dirty="0"/>
          </a:p>
        </p:txBody>
      </p:sp>
      <p:sp>
        <p:nvSpPr>
          <p:cNvPr id="3" name="Content Placeholder 2"/>
          <p:cNvSpPr>
            <a:spLocks noGrp="1"/>
          </p:cNvSpPr>
          <p:nvPr>
            <p:ph idx="1"/>
          </p:nvPr>
        </p:nvSpPr>
        <p:spPr>
          <a:xfrm>
            <a:off x="2540000" y="1959936"/>
            <a:ext cx="9144000" cy="4419600"/>
          </a:xfrm>
        </p:spPr>
        <p:txBody>
          <a:bodyPr/>
          <a:lstStyle/>
          <a:p>
            <a:pPr marL="0" indent="0">
              <a:buNone/>
            </a:pPr>
            <a:r>
              <a:rPr lang="en-US" sz="2800" dirty="0"/>
              <a:t>Practices for Consideration</a:t>
            </a:r>
          </a:p>
          <a:p>
            <a:pPr marL="0" indent="0">
              <a:buNone/>
            </a:pPr>
            <a:endParaRPr lang="en-US" sz="800" dirty="0"/>
          </a:p>
          <a:p>
            <a:r>
              <a:rPr lang="en-US" sz="2400" dirty="0"/>
              <a:t>Match the student’s needs to the most appropriate volunteer applying to be a potential surrogate parent</a:t>
            </a:r>
          </a:p>
          <a:p>
            <a:r>
              <a:rPr lang="en-US" sz="2400" dirty="0"/>
              <a:t>Introduce the student and the potential surrogate parent</a:t>
            </a:r>
          </a:p>
          <a:p>
            <a:pPr>
              <a:buFont typeface="Arial" panose="020B0604020202020204" pitchFamily="34" charset="0"/>
              <a:buChar char="•"/>
            </a:pPr>
            <a:r>
              <a:rPr lang="en-US" sz="2400" dirty="0"/>
              <a:t>Obtain a written agreement with the surrogate parent to serve the specific student in the IEP process and to maintain the student’s and the family’s rights to confidentiality</a:t>
            </a:r>
          </a:p>
          <a:p>
            <a:endParaRPr lang="en-US" sz="2400" dirty="0"/>
          </a:p>
          <a:p>
            <a:pPr marL="0" indent="0">
              <a:buNone/>
            </a:pPr>
            <a:endParaRPr lang="en-US" dirty="0"/>
          </a:p>
        </p:txBody>
      </p:sp>
    </p:spTree>
    <p:extLst>
      <p:ext uri="{BB962C8B-B14F-4D97-AF65-F5344CB8AC3E}">
        <p14:creationId xmlns:p14="http://schemas.microsoft.com/office/powerpoint/2010/main" val="7671094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0000" y="379529"/>
            <a:ext cx="9144000" cy="1143000"/>
          </a:xfrm>
          <a:effectLst/>
        </p:spPr>
        <p:txBody>
          <a:bodyPr/>
          <a:lstStyle/>
          <a:p>
            <a:r>
              <a:rPr lang="en-US" sz="3200" dirty="0"/>
              <a:t>Topics Covered in the Manual and </a:t>
            </a:r>
            <a:br>
              <a:rPr lang="en-US" sz="3200" dirty="0"/>
            </a:br>
            <a:r>
              <a:rPr lang="en-US" sz="3200" dirty="0"/>
              <a:t>this Presentation</a:t>
            </a:r>
          </a:p>
        </p:txBody>
      </p:sp>
      <p:sp>
        <p:nvSpPr>
          <p:cNvPr id="3" name="Content Placeholder 2"/>
          <p:cNvSpPr>
            <a:spLocks noGrp="1"/>
          </p:cNvSpPr>
          <p:nvPr>
            <p:ph idx="1"/>
          </p:nvPr>
        </p:nvSpPr>
        <p:spPr>
          <a:xfrm>
            <a:off x="2540000" y="1801259"/>
            <a:ext cx="9144000" cy="5067300"/>
          </a:xfrm>
        </p:spPr>
        <p:txBody>
          <a:bodyPr/>
          <a:lstStyle/>
          <a:p>
            <a:r>
              <a:rPr lang="en-US" sz="2400" dirty="0"/>
              <a:t>Legal requirements for LEAs</a:t>
            </a:r>
          </a:p>
          <a:p>
            <a:r>
              <a:rPr lang="en-US" sz="2400" dirty="0"/>
              <a:t>Definition of a parent</a:t>
            </a:r>
          </a:p>
          <a:p>
            <a:r>
              <a:rPr lang="en-US" sz="2400" dirty="0"/>
              <a:t>When must a surrogate parent be appointed?</a:t>
            </a:r>
          </a:p>
          <a:p>
            <a:r>
              <a:rPr lang="en-US" sz="2400" dirty="0"/>
              <a:t>Who can be a surrogate parent?</a:t>
            </a:r>
          </a:p>
          <a:p>
            <a:r>
              <a:rPr lang="en-US" sz="2400" dirty="0"/>
              <a:t>Responsibilities of a surrogate parent</a:t>
            </a:r>
          </a:p>
          <a:p>
            <a:r>
              <a:rPr lang="en-US" sz="2400" dirty="0"/>
              <a:t>The appointment process</a:t>
            </a:r>
          </a:p>
          <a:p>
            <a:r>
              <a:rPr lang="en-US" sz="2400" dirty="0"/>
              <a:t>Appointment duration, termination, and resignation of a surrogate parent</a:t>
            </a:r>
          </a:p>
          <a:p>
            <a:r>
              <a:rPr lang="en-US" sz="2400" dirty="0"/>
              <a:t>Appendices: legal citations, sample forms, link to special education local plan area (SELPA) directory, a word about court-appointed special advocates</a:t>
            </a:r>
          </a:p>
          <a:p>
            <a:pPr marL="0" indent="0">
              <a:buNone/>
            </a:pPr>
            <a:endParaRPr lang="en-US" sz="2800" dirty="0"/>
          </a:p>
          <a:p>
            <a:pPr marL="0" indent="0">
              <a:buNone/>
            </a:pPr>
            <a:endParaRPr lang="en-US" sz="2800" dirty="0"/>
          </a:p>
        </p:txBody>
      </p:sp>
    </p:spTree>
    <p:extLst>
      <p:ext uri="{BB962C8B-B14F-4D97-AF65-F5344CB8AC3E}">
        <p14:creationId xmlns:p14="http://schemas.microsoft.com/office/powerpoint/2010/main" val="300308006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0000" y="345191"/>
            <a:ext cx="9144000" cy="1869195"/>
          </a:xfrm>
          <a:effectLst/>
        </p:spPr>
        <p:txBody>
          <a:bodyPr/>
          <a:lstStyle/>
          <a:p>
            <a:r>
              <a:rPr lang="en-US" sz="3600" dirty="0"/>
              <a:t>The Appointment Process (16)</a:t>
            </a:r>
            <a:br>
              <a:rPr lang="en-US" sz="4000" dirty="0"/>
            </a:br>
            <a:r>
              <a:rPr lang="en-US" sz="2800" dirty="0"/>
              <a:t>(Guidance Only)</a:t>
            </a:r>
            <a:br>
              <a:rPr lang="en-US" dirty="0"/>
            </a:br>
            <a:endParaRPr lang="en-US" dirty="0"/>
          </a:p>
        </p:txBody>
      </p:sp>
      <p:sp>
        <p:nvSpPr>
          <p:cNvPr id="3" name="Content Placeholder 2"/>
          <p:cNvSpPr>
            <a:spLocks noGrp="1"/>
          </p:cNvSpPr>
          <p:nvPr>
            <p:ph idx="1"/>
          </p:nvPr>
        </p:nvSpPr>
        <p:spPr>
          <a:xfrm>
            <a:off x="2540000" y="1959926"/>
            <a:ext cx="9144000" cy="4419600"/>
          </a:xfrm>
        </p:spPr>
        <p:txBody>
          <a:bodyPr/>
          <a:lstStyle/>
          <a:p>
            <a:pPr marL="0" indent="0">
              <a:buNone/>
            </a:pPr>
            <a:r>
              <a:rPr lang="en-US" sz="2800" dirty="0"/>
              <a:t>Practices for Consideration</a:t>
            </a:r>
          </a:p>
          <a:p>
            <a:pPr marL="0" indent="0">
              <a:buNone/>
            </a:pPr>
            <a:endParaRPr lang="en-US" sz="800" dirty="0"/>
          </a:p>
          <a:p>
            <a:r>
              <a:rPr lang="en-US" sz="2400" dirty="0"/>
              <a:t>Inform all involved persons and agencies responsible for the residential care and education of the student of the surrogate parent’s appointment </a:t>
            </a:r>
          </a:p>
          <a:p>
            <a:r>
              <a:rPr lang="en-US" sz="2400" dirty="0"/>
              <a:t>Review surrogate parent appointments annually to determine whether the appointment is still warranted</a:t>
            </a:r>
          </a:p>
          <a:p>
            <a:endParaRPr lang="en-US" sz="2400" dirty="0"/>
          </a:p>
          <a:p>
            <a:pPr marL="0" indent="0">
              <a:buNone/>
            </a:pPr>
            <a:endParaRPr lang="en-US" dirty="0"/>
          </a:p>
        </p:txBody>
      </p:sp>
    </p:spTree>
    <p:extLst>
      <p:ext uri="{BB962C8B-B14F-4D97-AF65-F5344CB8AC3E}">
        <p14:creationId xmlns:p14="http://schemas.microsoft.com/office/powerpoint/2010/main" val="166307870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17118" y="521465"/>
            <a:ext cx="9144000" cy="2133598"/>
          </a:xfrm>
          <a:effectLst/>
        </p:spPr>
        <p:txBody>
          <a:bodyPr/>
          <a:lstStyle/>
          <a:p>
            <a:r>
              <a:rPr lang="en-US" sz="3200" dirty="0"/>
              <a:t>Appointment Duration, Termination, </a:t>
            </a:r>
            <a:br>
              <a:rPr lang="en-US" sz="3200" dirty="0"/>
            </a:br>
            <a:r>
              <a:rPr lang="en-US" sz="3200" dirty="0"/>
              <a:t>and Resignation of a Surrogate Parent</a:t>
            </a:r>
            <a:br>
              <a:rPr lang="en-US" sz="3200" dirty="0"/>
            </a:br>
            <a:r>
              <a:rPr lang="en-US" sz="2800" dirty="0"/>
              <a:t>California </a:t>
            </a:r>
            <a:r>
              <a:rPr lang="en-US" sz="2800" i="1" dirty="0"/>
              <a:t>Government Code §</a:t>
            </a:r>
            <a:r>
              <a:rPr lang="en-US" sz="2800" dirty="0"/>
              <a:t>7579.5 (1)</a:t>
            </a:r>
            <a:br>
              <a:rPr lang="en-US" dirty="0"/>
            </a:br>
            <a:endParaRPr lang="en-US" dirty="0"/>
          </a:p>
        </p:txBody>
      </p:sp>
      <p:sp>
        <p:nvSpPr>
          <p:cNvPr id="3" name="Content Placeholder 2"/>
          <p:cNvSpPr>
            <a:spLocks noGrp="1"/>
          </p:cNvSpPr>
          <p:nvPr>
            <p:ph idx="1"/>
          </p:nvPr>
        </p:nvSpPr>
        <p:spPr>
          <a:xfrm>
            <a:off x="2540000" y="2247439"/>
            <a:ext cx="9144000" cy="4619743"/>
          </a:xfrm>
        </p:spPr>
        <p:txBody>
          <a:bodyPr/>
          <a:lstStyle/>
          <a:p>
            <a:pPr marL="0" indent="0">
              <a:buNone/>
            </a:pPr>
            <a:r>
              <a:rPr lang="en-US" sz="2400" dirty="0"/>
              <a:t>“(k) The surrogate parent may represent the child until </a:t>
            </a:r>
          </a:p>
          <a:p>
            <a:pPr marL="0" indent="0">
              <a:buNone/>
            </a:pPr>
            <a:r>
              <a:rPr lang="en-US" sz="2400" dirty="0"/>
              <a:t>(1) the child is </a:t>
            </a:r>
            <a:r>
              <a:rPr lang="en-US" sz="2400" dirty="0">
                <a:solidFill>
                  <a:srgbClr val="C00000"/>
                </a:solidFill>
              </a:rPr>
              <a:t>no longer in need </a:t>
            </a:r>
            <a:r>
              <a:rPr lang="en-US" sz="2400" dirty="0"/>
              <a:t>of special education, </a:t>
            </a:r>
          </a:p>
          <a:p>
            <a:pPr marL="0" indent="0">
              <a:buNone/>
            </a:pPr>
            <a:r>
              <a:rPr lang="en-US" sz="2400" dirty="0"/>
              <a:t>(2) the minor reaches </a:t>
            </a:r>
            <a:r>
              <a:rPr lang="en-US" sz="2400" dirty="0">
                <a:solidFill>
                  <a:srgbClr val="C00000"/>
                </a:solidFill>
              </a:rPr>
              <a:t>18 years of age</a:t>
            </a:r>
            <a:r>
              <a:rPr lang="en-US" sz="2400" dirty="0"/>
              <a:t>, unless the child chooses not to make educational decisions for himself or herself, or is deemed by a court to be incompetent, </a:t>
            </a:r>
          </a:p>
          <a:p>
            <a:pPr marL="0" indent="0">
              <a:buNone/>
            </a:pPr>
            <a:r>
              <a:rPr lang="en-US" sz="2400" dirty="0"/>
              <a:t>(3) </a:t>
            </a:r>
            <a:r>
              <a:rPr lang="en-US" sz="2400" dirty="0">
                <a:solidFill>
                  <a:srgbClr val="C00000"/>
                </a:solidFill>
              </a:rPr>
              <a:t>another responsible adult </a:t>
            </a:r>
            <a:r>
              <a:rPr lang="en-US" sz="2400" dirty="0"/>
              <a:t>is appointed to make educational decisions for the minor, or </a:t>
            </a:r>
          </a:p>
          <a:p>
            <a:pPr marL="0" indent="0">
              <a:buNone/>
            </a:pPr>
            <a:r>
              <a:rPr lang="en-US" sz="2400" dirty="0"/>
              <a:t>(4) the </a:t>
            </a:r>
            <a:r>
              <a:rPr lang="en-US" sz="2400" dirty="0">
                <a:solidFill>
                  <a:srgbClr val="C00000"/>
                </a:solidFill>
              </a:rPr>
              <a:t>right of the parent </a:t>
            </a:r>
            <a:r>
              <a:rPr lang="en-US" sz="2400" dirty="0"/>
              <a:t>or guardian to make educational decisions for the minor </a:t>
            </a:r>
            <a:r>
              <a:rPr lang="en-US" sz="2400" dirty="0">
                <a:solidFill>
                  <a:srgbClr val="C00000"/>
                </a:solidFill>
              </a:rPr>
              <a:t>is fully restored.”</a:t>
            </a:r>
          </a:p>
        </p:txBody>
      </p:sp>
    </p:spTree>
    <p:extLst>
      <p:ext uri="{BB962C8B-B14F-4D97-AF65-F5344CB8AC3E}">
        <p14:creationId xmlns:p14="http://schemas.microsoft.com/office/powerpoint/2010/main" val="401157306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8734" y="544393"/>
            <a:ext cx="9144000" cy="2078521"/>
          </a:xfrm>
          <a:effectLst/>
        </p:spPr>
        <p:txBody>
          <a:bodyPr/>
          <a:lstStyle/>
          <a:p>
            <a:r>
              <a:rPr lang="en-US" sz="3200" dirty="0"/>
              <a:t>Appointment Duration, Termination, </a:t>
            </a:r>
            <a:br>
              <a:rPr lang="en-US" sz="3200" dirty="0"/>
            </a:br>
            <a:r>
              <a:rPr lang="en-US" sz="3200" dirty="0"/>
              <a:t>and Resignation of a Surrogate Parent</a:t>
            </a:r>
            <a:br>
              <a:rPr lang="en-US" sz="3200" dirty="0"/>
            </a:br>
            <a:r>
              <a:rPr lang="en-US" sz="2800" dirty="0"/>
              <a:t>California </a:t>
            </a:r>
            <a:r>
              <a:rPr lang="en-US" sz="2800" i="1" dirty="0"/>
              <a:t>Government Code §</a:t>
            </a:r>
            <a:r>
              <a:rPr lang="en-US" sz="2800" dirty="0"/>
              <a:t>7579.5 (2)</a:t>
            </a:r>
            <a:br>
              <a:rPr lang="en-US" dirty="0"/>
            </a:br>
            <a:endParaRPr lang="en-US" dirty="0"/>
          </a:p>
        </p:txBody>
      </p:sp>
      <p:sp>
        <p:nvSpPr>
          <p:cNvPr id="3" name="Content Placeholder 2"/>
          <p:cNvSpPr>
            <a:spLocks noGrp="1"/>
          </p:cNvSpPr>
          <p:nvPr>
            <p:ph idx="1"/>
          </p:nvPr>
        </p:nvSpPr>
        <p:spPr>
          <a:xfrm>
            <a:off x="2540000" y="2543293"/>
            <a:ext cx="9144000" cy="4114800"/>
          </a:xfrm>
        </p:spPr>
        <p:txBody>
          <a:bodyPr/>
          <a:lstStyle/>
          <a:p>
            <a:pPr marL="0" indent="0">
              <a:buNone/>
            </a:pPr>
            <a:r>
              <a:rPr lang="en-US" sz="2400" dirty="0"/>
              <a:t>“(g) The surrogate parent may resign from his or her appointment only after he or she gives notice to the local educational agency.</a:t>
            </a:r>
          </a:p>
          <a:p>
            <a:pPr marL="0" indent="0">
              <a:buNone/>
            </a:pPr>
            <a:r>
              <a:rPr lang="en-US" sz="2400" dirty="0"/>
              <a:t>(h) The local educational agency shall terminate the appointment of a surrogate parent if </a:t>
            </a:r>
          </a:p>
          <a:p>
            <a:pPr marL="0" indent="-514350">
              <a:buAutoNum type="arabicParenBoth"/>
            </a:pPr>
            <a:r>
              <a:rPr lang="en-US" sz="2400" dirty="0"/>
              <a:t>the person </a:t>
            </a:r>
            <a:r>
              <a:rPr lang="en-US" sz="2400" dirty="0">
                <a:solidFill>
                  <a:srgbClr val="C00000"/>
                </a:solidFill>
              </a:rPr>
              <a:t>is not properly performing </a:t>
            </a:r>
            <a:r>
              <a:rPr lang="en-US" sz="2400" dirty="0"/>
              <a:t>the duties of a surrogate parent or </a:t>
            </a:r>
          </a:p>
          <a:p>
            <a:pPr marL="0" indent="0">
              <a:buNone/>
            </a:pPr>
            <a:r>
              <a:rPr lang="en-US" sz="2400" dirty="0"/>
              <a:t>(2) the person has an </a:t>
            </a:r>
            <a:r>
              <a:rPr lang="en-US" sz="2400" dirty="0">
                <a:solidFill>
                  <a:srgbClr val="C00000"/>
                </a:solidFill>
              </a:rPr>
              <a:t>interest that conflicts </a:t>
            </a:r>
            <a:r>
              <a:rPr lang="en-US" sz="2400" dirty="0"/>
              <a:t>with the interests of the child entrusted to his or her care.”</a:t>
            </a:r>
          </a:p>
          <a:p>
            <a:pPr marL="0" indent="0">
              <a:buNone/>
            </a:pPr>
            <a:endParaRPr lang="en-US" sz="2400" dirty="0"/>
          </a:p>
        </p:txBody>
      </p:sp>
    </p:spTree>
    <p:extLst>
      <p:ext uri="{BB962C8B-B14F-4D97-AF65-F5344CB8AC3E}">
        <p14:creationId xmlns:p14="http://schemas.microsoft.com/office/powerpoint/2010/main" val="310352987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8734" y="544393"/>
            <a:ext cx="9144000" cy="2078521"/>
          </a:xfrm>
          <a:effectLst/>
        </p:spPr>
        <p:txBody>
          <a:bodyPr/>
          <a:lstStyle/>
          <a:p>
            <a:r>
              <a:rPr lang="en-US" sz="3200" dirty="0"/>
              <a:t>Appointment Duration, Termination, </a:t>
            </a:r>
            <a:br>
              <a:rPr lang="en-US" sz="3200" dirty="0"/>
            </a:br>
            <a:r>
              <a:rPr lang="en-US" sz="3200" dirty="0"/>
              <a:t>and Resignation of a Surrogate Parent (3)</a:t>
            </a:r>
            <a:br>
              <a:rPr lang="en-US" sz="3600" dirty="0"/>
            </a:br>
            <a:br>
              <a:rPr lang="en-US" dirty="0"/>
            </a:br>
            <a:endParaRPr lang="en-US" dirty="0"/>
          </a:p>
        </p:txBody>
      </p:sp>
      <p:sp>
        <p:nvSpPr>
          <p:cNvPr id="3" name="Content Placeholder 2"/>
          <p:cNvSpPr>
            <a:spLocks noGrp="1"/>
          </p:cNvSpPr>
          <p:nvPr>
            <p:ph idx="1"/>
          </p:nvPr>
        </p:nvSpPr>
        <p:spPr>
          <a:xfrm>
            <a:off x="2540000" y="1917293"/>
            <a:ext cx="9144000" cy="4114800"/>
          </a:xfrm>
        </p:spPr>
        <p:txBody>
          <a:bodyPr/>
          <a:lstStyle/>
          <a:p>
            <a:pPr>
              <a:buFont typeface="Arial" panose="020B0604020202020204" pitchFamily="34" charset="0"/>
              <a:buChar char="•"/>
            </a:pPr>
            <a:r>
              <a:rPr lang="en-US" sz="2400" dirty="0"/>
              <a:t>A surrogate parent’s appointment concludes when an LEA no longer has the responsibility to provide a free appropriate public education (FAPE) to a student who is represented by a surrogate parent. For example, if a child ceases to be a resident of a particular LEA, the new LEA of residence would be obligated to provide FAPE. </a:t>
            </a:r>
          </a:p>
          <a:p>
            <a:pPr>
              <a:buFont typeface="Arial" panose="020B0604020202020204" pitchFamily="34" charset="0"/>
              <a:buChar char="•"/>
            </a:pPr>
            <a:r>
              <a:rPr lang="en-US" sz="2400" dirty="0"/>
              <a:t>The sending LEA should notify the new LEA that a surrogate parent was previously appointed.</a:t>
            </a:r>
          </a:p>
          <a:p>
            <a:pPr>
              <a:buFont typeface="Arial" panose="020B0604020202020204" pitchFamily="34" charset="0"/>
              <a:buChar char="•"/>
            </a:pPr>
            <a:r>
              <a:rPr lang="en-US" sz="2400" dirty="0"/>
              <a:t>The former surrogate parent may provide information about the student’s educational needs to the new LEA and any new surrogate parent appointed.</a:t>
            </a:r>
          </a:p>
        </p:txBody>
      </p:sp>
    </p:spTree>
    <p:extLst>
      <p:ext uri="{BB962C8B-B14F-4D97-AF65-F5344CB8AC3E}">
        <p14:creationId xmlns:p14="http://schemas.microsoft.com/office/powerpoint/2010/main" val="27716537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8734" y="469962"/>
            <a:ext cx="9144000" cy="2078521"/>
          </a:xfrm>
          <a:effectLst/>
        </p:spPr>
        <p:txBody>
          <a:bodyPr/>
          <a:lstStyle/>
          <a:p>
            <a:r>
              <a:rPr lang="en-US" sz="3200" dirty="0"/>
              <a:t>Appointment Duration, Termination, </a:t>
            </a:r>
            <a:br>
              <a:rPr lang="en-US" sz="3200" dirty="0"/>
            </a:br>
            <a:r>
              <a:rPr lang="en-US" sz="3200" dirty="0"/>
              <a:t>and Resignation of a Surrogate Parent (4)</a:t>
            </a:r>
            <a:br>
              <a:rPr lang="en-US" sz="3600" dirty="0"/>
            </a:br>
            <a:br>
              <a:rPr lang="en-US" dirty="0"/>
            </a:br>
            <a:endParaRPr lang="en-US" dirty="0"/>
          </a:p>
        </p:txBody>
      </p:sp>
      <p:sp>
        <p:nvSpPr>
          <p:cNvPr id="3" name="Content Placeholder 2"/>
          <p:cNvSpPr>
            <a:spLocks noGrp="1"/>
          </p:cNvSpPr>
          <p:nvPr>
            <p:ph idx="1"/>
          </p:nvPr>
        </p:nvSpPr>
        <p:spPr>
          <a:xfrm>
            <a:off x="2540000" y="1847954"/>
            <a:ext cx="9144000" cy="4114800"/>
          </a:xfrm>
        </p:spPr>
        <p:txBody>
          <a:bodyPr/>
          <a:lstStyle/>
          <a:p>
            <a:pPr>
              <a:buFont typeface="Arial" panose="020B0604020202020204" pitchFamily="34" charset="0"/>
              <a:buChar char="•"/>
            </a:pPr>
            <a:r>
              <a:rPr lang="en-US" sz="2400" dirty="0"/>
              <a:t>It is advisable for LEAs to establish policies and procedures for the termination and resignation of appointed surrogate parents.</a:t>
            </a:r>
          </a:p>
          <a:p>
            <a:pPr>
              <a:buFont typeface="Arial" panose="020B0604020202020204" pitchFamily="34" charset="0"/>
              <a:buChar char="•"/>
            </a:pPr>
            <a:r>
              <a:rPr lang="en-US" sz="2400" dirty="0"/>
              <a:t>It is also advisable for LEAs to monitor the surrogate parents who are appointed to ensure that they perform their duties in the special education process and stay free of conflicts of interest.</a:t>
            </a:r>
          </a:p>
          <a:p>
            <a:pPr>
              <a:buFont typeface="Arial" panose="020B0604020202020204" pitchFamily="34" charset="0"/>
              <a:buChar char="•"/>
            </a:pPr>
            <a:r>
              <a:rPr lang="en-US" sz="2400" dirty="0"/>
              <a:t>Parental rights automatically revert to the student’s parents when the parents return to assume their roles, unless their rights have been limited by a court. </a:t>
            </a:r>
          </a:p>
          <a:p>
            <a:pPr>
              <a:buFont typeface="Arial" panose="020B0604020202020204" pitchFamily="34" charset="0"/>
              <a:buChar char="•"/>
            </a:pPr>
            <a:r>
              <a:rPr lang="en-US" sz="2400" dirty="0"/>
              <a:t>When the student reaches the age of majority, the student will assume the parental role within the IEP process.</a:t>
            </a:r>
          </a:p>
        </p:txBody>
      </p:sp>
    </p:spTree>
    <p:extLst>
      <p:ext uri="{BB962C8B-B14F-4D97-AF65-F5344CB8AC3E}">
        <p14:creationId xmlns:p14="http://schemas.microsoft.com/office/powerpoint/2010/main" val="63691710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Manual Appendixes</a:t>
            </a:r>
          </a:p>
        </p:txBody>
      </p:sp>
      <p:sp>
        <p:nvSpPr>
          <p:cNvPr id="3" name="Content Placeholder 2"/>
          <p:cNvSpPr>
            <a:spLocks noGrp="1"/>
          </p:cNvSpPr>
          <p:nvPr>
            <p:ph idx="1"/>
          </p:nvPr>
        </p:nvSpPr>
        <p:spPr/>
        <p:txBody>
          <a:bodyPr/>
          <a:lstStyle/>
          <a:p>
            <a:pPr marL="0" indent="0">
              <a:buNone/>
            </a:pPr>
            <a:r>
              <a:rPr lang="en-US" dirty="0"/>
              <a:t>Appendixes A‒D contain the following items:</a:t>
            </a:r>
          </a:p>
          <a:p>
            <a:pPr marL="0" indent="0">
              <a:buNone/>
            </a:pPr>
            <a:endParaRPr lang="en-US" sz="800" dirty="0"/>
          </a:p>
          <a:p>
            <a:pPr>
              <a:buFont typeface="Arial" panose="020B0604020202020204" pitchFamily="34" charset="0"/>
              <a:buChar char="•"/>
            </a:pPr>
            <a:r>
              <a:rPr lang="en-US" sz="2800" dirty="0"/>
              <a:t>Legal citations</a:t>
            </a:r>
          </a:p>
          <a:p>
            <a:pPr>
              <a:buFont typeface="Arial" panose="020B0604020202020204" pitchFamily="34" charset="0"/>
              <a:buChar char="•"/>
            </a:pPr>
            <a:r>
              <a:rPr lang="en-US" sz="2800" dirty="0"/>
              <a:t>Sample forms </a:t>
            </a:r>
          </a:p>
          <a:p>
            <a:pPr>
              <a:buFont typeface="Arial" panose="020B0604020202020204" pitchFamily="34" charset="0"/>
              <a:buChar char="•"/>
            </a:pPr>
            <a:r>
              <a:rPr lang="en-US" sz="2800" dirty="0"/>
              <a:t>A link to the SELPA directory </a:t>
            </a:r>
          </a:p>
          <a:p>
            <a:pPr>
              <a:buFont typeface="Arial" panose="020B0604020202020204" pitchFamily="34" charset="0"/>
              <a:buChar char="•"/>
            </a:pPr>
            <a:r>
              <a:rPr lang="en-US" sz="2800" dirty="0"/>
              <a:t>A word about court-appointed special advocates</a:t>
            </a:r>
          </a:p>
          <a:p>
            <a:pPr marL="0" indent="0">
              <a:buNone/>
            </a:pPr>
            <a:endParaRPr lang="en-US" dirty="0"/>
          </a:p>
        </p:txBody>
      </p:sp>
    </p:spTree>
    <p:extLst>
      <p:ext uri="{BB962C8B-B14F-4D97-AF65-F5344CB8AC3E}">
        <p14:creationId xmlns:p14="http://schemas.microsoft.com/office/powerpoint/2010/main" val="221295251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0000" y="422308"/>
            <a:ext cx="9144000" cy="2078521"/>
          </a:xfrm>
          <a:effectLst/>
        </p:spPr>
        <p:txBody>
          <a:bodyPr/>
          <a:lstStyle/>
          <a:p>
            <a:r>
              <a:rPr lang="en-US" sz="3600" dirty="0"/>
              <a:t>A Final Note</a:t>
            </a:r>
            <a:br>
              <a:rPr lang="en-US" sz="3600" dirty="0"/>
            </a:br>
            <a:r>
              <a:rPr lang="en-US" sz="2800" dirty="0"/>
              <a:t>California </a:t>
            </a:r>
            <a:r>
              <a:rPr lang="en-US" sz="2800" i="1" dirty="0"/>
              <a:t>Government Code §</a:t>
            </a:r>
            <a:r>
              <a:rPr lang="en-US" sz="2800" dirty="0"/>
              <a:t>7579.5</a:t>
            </a:r>
            <a:br>
              <a:rPr lang="en-US" dirty="0"/>
            </a:br>
            <a:endParaRPr lang="en-US" dirty="0"/>
          </a:p>
        </p:txBody>
      </p:sp>
      <p:sp>
        <p:nvSpPr>
          <p:cNvPr id="3" name="Content Placeholder 2"/>
          <p:cNvSpPr>
            <a:spLocks noGrp="1"/>
          </p:cNvSpPr>
          <p:nvPr>
            <p:ph idx="1"/>
          </p:nvPr>
        </p:nvSpPr>
        <p:spPr>
          <a:xfrm>
            <a:off x="2540000" y="2317784"/>
            <a:ext cx="9144000" cy="4114800"/>
          </a:xfrm>
        </p:spPr>
        <p:txBody>
          <a:bodyPr/>
          <a:lstStyle/>
          <a:p>
            <a:pPr marL="0" indent="0">
              <a:buNone/>
            </a:pPr>
            <a:r>
              <a:rPr lang="en-US" dirty="0"/>
              <a:t>“(l) The surrogate parent and the local educational agency appointing the surrogate parent shall be </a:t>
            </a:r>
            <a:r>
              <a:rPr lang="en-US" dirty="0">
                <a:solidFill>
                  <a:srgbClr val="C00000"/>
                </a:solidFill>
              </a:rPr>
              <a:t>held harmless </a:t>
            </a:r>
            <a:r>
              <a:rPr lang="en-US" dirty="0"/>
              <a:t>by the State of California when acting in their official capacity except for acts or omissions that are found to have been wanton, reckless, or malicious.”</a:t>
            </a:r>
          </a:p>
        </p:txBody>
      </p:sp>
    </p:spTree>
    <p:extLst>
      <p:ext uri="{BB962C8B-B14F-4D97-AF65-F5344CB8AC3E}">
        <p14:creationId xmlns:p14="http://schemas.microsoft.com/office/powerpoint/2010/main" val="23782285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76475" y="609599"/>
            <a:ext cx="9915525" cy="1571625"/>
          </a:xfrm>
          <a:effectLst/>
        </p:spPr>
        <p:txBody>
          <a:bodyPr/>
          <a:lstStyle/>
          <a:p>
            <a:r>
              <a:rPr lang="en-US" sz="3200" dirty="0"/>
              <a:t>Legal Requirements for Local Educational Agencies </a:t>
            </a:r>
            <a:br>
              <a:rPr lang="en-US" sz="3200" dirty="0"/>
            </a:br>
            <a:r>
              <a:rPr lang="en-US" sz="2800" dirty="0"/>
              <a:t>Title 34, </a:t>
            </a:r>
            <a:r>
              <a:rPr lang="en-US" sz="2800" i="1" dirty="0"/>
              <a:t>Code of Federal Regulations, §</a:t>
            </a:r>
            <a:r>
              <a:rPr lang="en-US" sz="2800" dirty="0"/>
              <a:t>300.519</a:t>
            </a:r>
          </a:p>
        </p:txBody>
      </p:sp>
      <p:sp>
        <p:nvSpPr>
          <p:cNvPr id="3" name="Content Placeholder 2"/>
          <p:cNvSpPr>
            <a:spLocks noGrp="1"/>
          </p:cNvSpPr>
          <p:nvPr>
            <p:ph idx="1"/>
          </p:nvPr>
        </p:nvSpPr>
        <p:spPr>
          <a:xfrm>
            <a:off x="2540000" y="2512695"/>
            <a:ext cx="9144000" cy="4114800"/>
          </a:xfrm>
        </p:spPr>
        <p:txBody>
          <a:bodyPr/>
          <a:lstStyle/>
          <a:p>
            <a:pPr marL="0" indent="0">
              <a:buNone/>
            </a:pPr>
            <a:r>
              <a:rPr lang="en-US" sz="2800" dirty="0"/>
              <a:t>“(b) </a:t>
            </a:r>
            <a:r>
              <a:rPr lang="en-US" sz="2800" i="1" dirty="0">
                <a:solidFill>
                  <a:srgbClr val="C00000"/>
                </a:solidFill>
              </a:rPr>
              <a:t>Duties of public agency.</a:t>
            </a:r>
            <a:r>
              <a:rPr lang="en-US" sz="2800" dirty="0">
                <a:solidFill>
                  <a:srgbClr val="C00000"/>
                </a:solidFill>
              </a:rPr>
              <a:t> </a:t>
            </a:r>
            <a:r>
              <a:rPr lang="en-US" sz="2800" dirty="0"/>
              <a:t>The duties of a public agency under paragraph (a) of this section include the assignment of an individual to act as a surrogate for the parents. This must include a method-</a:t>
            </a:r>
          </a:p>
          <a:p>
            <a:pPr marL="0" indent="-514350">
              <a:buAutoNum type="arabicParenBoth"/>
            </a:pPr>
            <a:r>
              <a:rPr lang="en-US" sz="2800" dirty="0"/>
              <a:t>For </a:t>
            </a:r>
            <a:r>
              <a:rPr lang="en-US" sz="2800" dirty="0">
                <a:solidFill>
                  <a:srgbClr val="C00000"/>
                </a:solidFill>
              </a:rPr>
              <a:t>determining whether a child needs </a:t>
            </a:r>
            <a:r>
              <a:rPr lang="en-US" sz="2800" dirty="0"/>
              <a:t>a surrogate parent; and</a:t>
            </a:r>
          </a:p>
          <a:p>
            <a:pPr marL="0" indent="0">
              <a:buNone/>
            </a:pPr>
            <a:r>
              <a:rPr lang="en-US" sz="2800" dirty="0"/>
              <a:t>(2) For </a:t>
            </a:r>
            <a:r>
              <a:rPr lang="en-US" sz="2800" dirty="0">
                <a:solidFill>
                  <a:srgbClr val="C00000"/>
                </a:solidFill>
              </a:rPr>
              <a:t>assigning</a:t>
            </a:r>
            <a:r>
              <a:rPr lang="en-US" sz="2800" dirty="0"/>
              <a:t> a surrogate parent to the child.”</a:t>
            </a:r>
          </a:p>
          <a:p>
            <a:pPr marL="0" indent="0">
              <a:buNone/>
            </a:pPr>
            <a:endParaRPr lang="en-US" dirty="0"/>
          </a:p>
        </p:txBody>
      </p:sp>
    </p:spTree>
    <p:extLst>
      <p:ext uri="{BB962C8B-B14F-4D97-AF65-F5344CB8AC3E}">
        <p14:creationId xmlns:p14="http://schemas.microsoft.com/office/powerpoint/2010/main" val="40908347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effectLst/>
        </p:spPr>
        <p:txBody>
          <a:bodyPr/>
          <a:lstStyle/>
          <a:p>
            <a:r>
              <a:rPr lang="en-US" sz="3600" dirty="0"/>
              <a:t>Definition of a Parent</a:t>
            </a:r>
            <a:br>
              <a:rPr lang="en-US" sz="3600" dirty="0"/>
            </a:br>
            <a:r>
              <a:rPr lang="en-US" sz="2800" dirty="0"/>
              <a:t>California </a:t>
            </a:r>
            <a:r>
              <a:rPr lang="en-US" sz="2800" i="1" dirty="0"/>
              <a:t>Education Code §</a:t>
            </a:r>
            <a:r>
              <a:rPr lang="en-US" sz="2800" dirty="0"/>
              <a:t>56028 (1)</a:t>
            </a:r>
          </a:p>
        </p:txBody>
      </p:sp>
      <p:sp>
        <p:nvSpPr>
          <p:cNvPr id="3" name="Content Placeholder 2"/>
          <p:cNvSpPr>
            <a:spLocks noGrp="1"/>
          </p:cNvSpPr>
          <p:nvPr>
            <p:ph idx="1"/>
          </p:nvPr>
        </p:nvSpPr>
        <p:spPr>
          <a:xfrm>
            <a:off x="2540000" y="2289676"/>
            <a:ext cx="9144000" cy="4114800"/>
          </a:xfrm>
        </p:spPr>
        <p:txBody>
          <a:bodyPr/>
          <a:lstStyle/>
          <a:p>
            <a:pPr marL="0" indent="0">
              <a:buNone/>
            </a:pPr>
            <a:r>
              <a:rPr lang="en-US" sz="2800" dirty="0"/>
              <a:t>“(a) ‘Parent’ means any of the following:</a:t>
            </a:r>
          </a:p>
          <a:p>
            <a:pPr marL="0" indent="0">
              <a:spcBef>
                <a:spcPts val="0"/>
              </a:spcBef>
              <a:buNone/>
            </a:pPr>
            <a:r>
              <a:rPr lang="en-US" sz="2800" dirty="0"/>
              <a:t>(1) A </a:t>
            </a:r>
            <a:r>
              <a:rPr lang="en-US" sz="2800" dirty="0">
                <a:solidFill>
                  <a:srgbClr val="C00000"/>
                </a:solidFill>
              </a:rPr>
              <a:t>biological</a:t>
            </a:r>
            <a:r>
              <a:rPr lang="en-US" sz="2800" dirty="0"/>
              <a:t> or </a:t>
            </a:r>
            <a:r>
              <a:rPr lang="en-US" sz="2800" dirty="0">
                <a:solidFill>
                  <a:srgbClr val="C00000"/>
                </a:solidFill>
              </a:rPr>
              <a:t>adoptive</a:t>
            </a:r>
            <a:r>
              <a:rPr lang="en-US" sz="2800" dirty="0"/>
              <a:t> parent of a child.</a:t>
            </a:r>
          </a:p>
          <a:p>
            <a:pPr marL="0" indent="0">
              <a:spcBef>
                <a:spcPts val="0"/>
              </a:spcBef>
              <a:buNone/>
              <a:tabLst>
                <a:tab pos="457200" algn="l"/>
              </a:tabLst>
            </a:pPr>
            <a:r>
              <a:rPr lang="en-US" sz="2800" dirty="0"/>
              <a:t>(2) A </a:t>
            </a:r>
            <a:r>
              <a:rPr lang="en-US" sz="2800" dirty="0">
                <a:solidFill>
                  <a:srgbClr val="C00000"/>
                </a:solidFill>
              </a:rPr>
              <a:t>foster</a:t>
            </a:r>
            <a:r>
              <a:rPr lang="en-US" sz="2800" dirty="0"/>
              <a:t> parent if the authority of the biological or  adoptive parents to make educational decisions on 	the child's behalf specifically has been limited by court order in accordance with Section 300.30(b)(1) or (2) of Title 34 of the Code of Federal Regulations.”</a:t>
            </a:r>
          </a:p>
          <a:p>
            <a:endParaRPr lang="en-US" dirty="0"/>
          </a:p>
        </p:txBody>
      </p:sp>
    </p:spTree>
    <p:extLst>
      <p:ext uri="{BB962C8B-B14F-4D97-AF65-F5344CB8AC3E}">
        <p14:creationId xmlns:p14="http://schemas.microsoft.com/office/powerpoint/2010/main" val="17641676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effectLst/>
        </p:spPr>
        <p:txBody>
          <a:bodyPr/>
          <a:lstStyle/>
          <a:p>
            <a:r>
              <a:rPr lang="en-US" sz="3600" dirty="0"/>
              <a:t>Definition of a Parent</a:t>
            </a:r>
            <a:br>
              <a:rPr lang="en-US" sz="3600" dirty="0"/>
            </a:br>
            <a:r>
              <a:rPr lang="en-US" sz="2800" dirty="0"/>
              <a:t>California </a:t>
            </a:r>
            <a:r>
              <a:rPr lang="en-US" sz="2800" i="1" dirty="0"/>
              <a:t>Education Code §</a:t>
            </a:r>
            <a:r>
              <a:rPr lang="en-US" sz="2800" dirty="0"/>
              <a:t>56028 (2)</a:t>
            </a:r>
          </a:p>
        </p:txBody>
      </p:sp>
      <p:sp>
        <p:nvSpPr>
          <p:cNvPr id="3" name="Content Placeholder 2"/>
          <p:cNvSpPr>
            <a:spLocks noGrp="1"/>
          </p:cNvSpPr>
          <p:nvPr>
            <p:ph idx="1"/>
          </p:nvPr>
        </p:nvSpPr>
        <p:spPr>
          <a:xfrm>
            <a:off x="2540000" y="2025267"/>
            <a:ext cx="9144000" cy="4661971"/>
          </a:xfrm>
        </p:spPr>
        <p:txBody>
          <a:bodyPr/>
          <a:lstStyle/>
          <a:p>
            <a:pPr marL="0" indent="0">
              <a:buNone/>
            </a:pPr>
            <a:r>
              <a:rPr lang="en-US" sz="2800" dirty="0"/>
              <a:t>“(3) A </a:t>
            </a:r>
            <a:r>
              <a:rPr lang="en-US" sz="2800" dirty="0">
                <a:solidFill>
                  <a:srgbClr val="C00000"/>
                </a:solidFill>
              </a:rPr>
              <a:t>guardian</a:t>
            </a:r>
            <a:r>
              <a:rPr lang="en-US" sz="2800" dirty="0"/>
              <a:t> generally authorized to act as the child's parent, or authorized to make educational decisions for the child, including a responsible adult appointed for the child in accordance with Sections 361 and 726 of the Welfare and Institutions Code.</a:t>
            </a:r>
          </a:p>
          <a:p>
            <a:pPr marL="0" indent="0">
              <a:buNone/>
            </a:pPr>
            <a:r>
              <a:rPr lang="en-US" sz="2800" dirty="0"/>
              <a:t>(4) An </a:t>
            </a:r>
            <a:r>
              <a:rPr lang="en-US" sz="2800" dirty="0">
                <a:solidFill>
                  <a:srgbClr val="C00000"/>
                </a:solidFill>
              </a:rPr>
              <a:t>individual acting in the place </a:t>
            </a:r>
            <a:r>
              <a:rPr lang="en-US" sz="2800" dirty="0"/>
              <a:t>of a biological or adoptive parent, including a grandparent, stepparent, or other relative, with whom the child lives, or an individual who is legally responsible for the child's welfare.”</a:t>
            </a:r>
          </a:p>
        </p:txBody>
      </p:sp>
    </p:spTree>
    <p:extLst>
      <p:ext uri="{BB962C8B-B14F-4D97-AF65-F5344CB8AC3E}">
        <p14:creationId xmlns:p14="http://schemas.microsoft.com/office/powerpoint/2010/main" val="33049609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effectLst/>
        </p:spPr>
        <p:txBody>
          <a:bodyPr/>
          <a:lstStyle/>
          <a:p>
            <a:r>
              <a:rPr lang="en-US" sz="3600" dirty="0"/>
              <a:t>Definition of a Parent</a:t>
            </a:r>
            <a:br>
              <a:rPr lang="en-US" sz="3600" dirty="0"/>
            </a:br>
            <a:r>
              <a:rPr lang="en-US" sz="2800" dirty="0"/>
              <a:t>California </a:t>
            </a:r>
            <a:r>
              <a:rPr lang="en-US" sz="2800" i="1" dirty="0"/>
              <a:t>Education Code §</a:t>
            </a:r>
            <a:r>
              <a:rPr lang="en-US" sz="2800" dirty="0"/>
              <a:t>56028 (3)</a:t>
            </a:r>
          </a:p>
        </p:txBody>
      </p:sp>
      <p:sp>
        <p:nvSpPr>
          <p:cNvPr id="3" name="Content Placeholder 2"/>
          <p:cNvSpPr>
            <a:spLocks noGrp="1"/>
          </p:cNvSpPr>
          <p:nvPr>
            <p:ph idx="1"/>
          </p:nvPr>
        </p:nvSpPr>
        <p:spPr>
          <a:xfrm>
            <a:off x="2540000" y="2234591"/>
            <a:ext cx="9144000" cy="4114800"/>
          </a:xfrm>
        </p:spPr>
        <p:txBody>
          <a:bodyPr/>
          <a:lstStyle/>
          <a:p>
            <a:pPr marL="0" indent="0">
              <a:buNone/>
            </a:pPr>
            <a:r>
              <a:rPr lang="en-US" dirty="0"/>
              <a:t>“(5) A </a:t>
            </a:r>
            <a:r>
              <a:rPr lang="en-US" dirty="0">
                <a:solidFill>
                  <a:srgbClr val="C00000"/>
                </a:solidFill>
              </a:rPr>
              <a:t>surrogate parent </a:t>
            </a:r>
            <a:r>
              <a:rPr lang="en-US" dirty="0"/>
              <a:t>who has been appointed pursuant to Section 7579.5 or 7579.6 of the Government Code, and in accordance with Section 300.519 of Title 34 of the Code of Federal Regulations and Section 1439(a)(5) of Title 20 of the United States Code.”</a:t>
            </a:r>
          </a:p>
          <a:p>
            <a:endParaRPr lang="en-US" dirty="0"/>
          </a:p>
          <a:p>
            <a:endParaRPr lang="en-US" dirty="0"/>
          </a:p>
        </p:txBody>
      </p:sp>
    </p:spTree>
    <p:extLst>
      <p:ext uri="{BB962C8B-B14F-4D97-AF65-F5344CB8AC3E}">
        <p14:creationId xmlns:p14="http://schemas.microsoft.com/office/powerpoint/2010/main" val="27898271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4559" y="609600"/>
            <a:ext cx="10069417" cy="1143000"/>
          </a:xfrm>
          <a:effectLst/>
        </p:spPr>
        <p:txBody>
          <a:bodyPr/>
          <a:lstStyle/>
          <a:p>
            <a:r>
              <a:rPr lang="en-US" sz="3200" dirty="0"/>
              <a:t>When Must a Surrogate Parent Be Appointed?</a:t>
            </a:r>
            <a:br>
              <a:rPr lang="en-US" sz="3200" dirty="0"/>
            </a:br>
            <a:r>
              <a:rPr lang="en-US" sz="2800" dirty="0"/>
              <a:t>Title 34, </a:t>
            </a:r>
            <a:r>
              <a:rPr lang="en-US" sz="2800" i="1" dirty="0"/>
              <a:t>Code of Federal Regulations, §</a:t>
            </a:r>
            <a:r>
              <a:rPr lang="en-US" sz="2800" dirty="0"/>
              <a:t>300.519 (1)</a:t>
            </a:r>
          </a:p>
        </p:txBody>
      </p:sp>
      <p:sp>
        <p:nvSpPr>
          <p:cNvPr id="3" name="Content Placeholder 2"/>
          <p:cNvSpPr>
            <a:spLocks noGrp="1"/>
          </p:cNvSpPr>
          <p:nvPr>
            <p:ph idx="1"/>
          </p:nvPr>
        </p:nvSpPr>
        <p:spPr>
          <a:xfrm>
            <a:off x="2540000" y="2432890"/>
            <a:ext cx="9144000" cy="4114800"/>
          </a:xfrm>
        </p:spPr>
        <p:txBody>
          <a:bodyPr/>
          <a:lstStyle/>
          <a:p>
            <a:pPr marL="0" indent="0">
              <a:buNone/>
            </a:pPr>
            <a:r>
              <a:rPr lang="en-US" dirty="0"/>
              <a:t>“(h) </a:t>
            </a:r>
            <a:r>
              <a:rPr lang="en-US" i="1" dirty="0"/>
              <a:t>SEA responsibility.</a:t>
            </a:r>
            <a:r>
              <a:rPr lang="en-US" dirty="0"/>
              <a:t> The SEA [state education agency] [LEA] must make reasonable efforts to ensure the assignment of a surrogate parent </a:t>
            </a:r>
            <a:r>
              <a:rPr lang="en-US" dirty="0">
                <a:solidFill>
                  <a:srgbClr val="C00000"/>
                </a:solidFill>
              </a:rPr>
              <a:t>not more than 30 days</a:t>
            </a:r>
            <a:r>
              <a:rPr lang="en-US" dirty="0"/>
              <a:t> after a public agency determines that the child needs a surrogate parent.”</a:t>
            </a:r>
          </a:p>
          <a:p>
            <a:pPr marL="0" indent="0">
              <a:buNone/>
            </a:pPr>
            <a:r>
              <a:rPr lang="en-US" dirty="0"/>
              <a:t>Note: See also </a:t>
            </a:r>
            <a:r>
              <a:rPr lang="en-US" i="1" dirty="0"/>
              <a:t>Government Code §</a:t>
            </a:r>
            <a:r>
              <a:rPr lang="en-US" dirty="0"/>
              <a:t>7579.5(a).</a:t>
            </a:r>
          </a:p>
        </p:txBody>
      </p:sp>
    </p:spTree>
    <p:extLst>
      <p:ext uri="{BB962C8B-B14F-4D97-AF65-F5344CB8AC3E}">
        <p14:creationId xmlns:p14="http://schemas.microsoft.com/office/powerpoint/2010/main" val="851978454"/>
      </p:ext>
    </p:extLst>
  </p:cSld>
  <p:clrMapOvr>
    <a:masterClrMapping/>
  </p:clrMapOvr>
</p:sld>
</file>

<file path=ppt/theme/theme1.xml><?xml version="1.0" encoding="utf-8"?>
<a:theme xmlns:a="http://schemas.openxmlformats.org/drawingml/2006/main" name="Blank Presentation">
  <a:themeElements>
    <a:clrScheme name="Custom 3">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300" b="0" i="0" u="none" strike="noStrike" cap="none" normalizeH="0" baseline="0" smtClean="0">
            <a:ln>
              <a:noFill/>
            </a:ln>
            <a:solidFill>
              <a:srgbClr val="000054"/>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300" b="0" i="0" u="none" strike="noStrike" cap="none" normalizeH="0" baseline="0" smtClean="0">
            <a:ln>
              <a:noFill/>
            </a:ln>
            <a:solidFill>
              <a:srgbClr val="000054"/>
            </a:solidFill>
            <a:effectLst/>
            <a:latin typeface="Arial" panose="020B0604020202020204" pitchFamily="34"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988</TotalTime>
  <Words>3460</Words>
  <Application>Microsoft Office PowerPoint</Application>
  <PresentationFormat>Widescreen</PresentationFormat>
  <Paragraphs>251</Paragraphs>
  <Slides>46</Slides>
  <Notes>46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46</vt:i4>
      </vt:variant>
    </vt:vector>
  </HeadingPairs>
  <TitlesOfParts>
    <vt:vector size="50" baseType="lpstr">
      <vt:lpstr>Arial</vt:lpstr>
      <vt:lpstr>Calibri</vt:lpstr>
      <vt:lpstr>Times</vt:lpstr>
      <vt:lpstr>Blank Presentation</vt:lpstr>
      <vt:lpstr>Surrogate Parents in California Special Education Training Module</vt:lpstr>
      <vt:lpstr>The California Department of Education’s Mandate California Government Code §7579.5</vt:lpstr>
      <vt:lpstr>Goal of the Manual</vt:lpstr>
      <vt:lpstr>Topics Covered in the Manual and  this Presentation</vt:lpstr>
      <vt:lpstr>Legal Requirements for Local Educational Agencies  Title 34, Code of Federal Regulations, §300.519</vt:lpstr>
      <vt:lpstr>Definition of a Parent California Education Code §56028 (1)</vt:lpstr>
      <vt:lpstr>Definition of a Parent California Education Code §56028 (2)</vt:lpstr>
      <vt:lpstr>Definition of a Parent California Education Code §56028 (3)</vt:lpstr>
      <vt:lpstr>When Must a Surrogate Parent Be Appointed? Title 34, Code of Federal Regulations, §300.519 (1)</vt:lpstr>
      <vt:lpstr> When Must a Surrogate Parent Be Appointed?  Title 34, Code of Federal Regulations, §300.519 (2)</vt:lpstr>
      <vt:lpstr>When Must a Surrogate Parent Be Appointed? Title 34, Code of Federal Regulations, §300.519 (3)</vt:lpstr>
      <vt:lpstr>Ward of the Court California Government Code §7579.5</vt:lpstr>
      <vt:lpstr>Homeless Youths Title 34, Code of Federal Regulations, §300.519</vt:lpstr>
      <vt:lpstr>Who Can Be a Surrogate Parent? Title 34, Code of Federal Regulations, §300.519 (1)</vt:lpstr>
      <vt:lpstr>Conflict of Interest California Government Code §7579.5</vt:lpstr>
      <vt:lpstr>Who Can Be a Surrogate Parent? California Government Code §7579.5 (2)</vt:lpstr>
      <vt:lpstr>Who Can Be a Surrogate Parent? California Government Code §7579.5 (3)</vt:lpstr>
      <vt:lpstr>Who Can Be a Surrogate Parent? California Government Code §7579.5 (4)</vt:lpstr>
      <vt:lpstr>Who Can Be a Surrogate Parent? California Government Code §7579.5 (5)</vt:lpstr>
      <vt:lpstr>Responsibilities of a Surrogate Parent California Government Code §7579.5 (1) </vt:lpstr>
      <vt:lpstr>Responsibilities of a Surrogate Parent California Education Code §56050 (2)</vt:lpstr>
      <vt:lpstr>Responsibilities of a Surrogate Parent California Education Code §56050 (3)</vt:lpstr>
      <vt:lpstr>Responsibilities of a Surrogate Parent California Government Code §7579.5 (4) </vt:lpstr>
      <vt:lpstr>Responsibilities of a Surrogate Parent California Government Code §7579.5 (5) </vt:lpstr>
      <vt:lpstr>The Appointment Process (1) (Guidance Only) </vt:lpstr>
      <vt:lpstr>The Appointment Process (2) (Guidance Only) </vt:lpstr>
      <vt:lpstr>The Appointment Process (3) (Guidance Only) </vt:lpstr>
      <vt:lpstr>The Appointment Process (4) (Guidance Only) </vt:lpstr>
      <vt:lpstr>The Appointment Process (5) (Guidance Only) </vt:lpstr>
      <vt:lpstr>The Appointment Process (6) (Guidance Only) </vt:lpstr>
      <vt:lpstr>The Appointment Process (7) (Guidance Only) </vt:lpstr>
      <vt:lpstr>The Appointment Process (8) (Guidance Only) </vt:lpstr>
      <vt:lpstr>The Appointment Process (9) (Guidance Only) </vt:lpstr>
      <vt:lpstr>The Appointment Process (10) (Guidance Only) </vt:lpstr>
      <vt:lpstr>The Appointment Process (11) (Guidance Only) </vt:lpstr>
      <vt:lpstr>The Appointment Process (12) (Guidance Only) </vt:lpstr>
      <vt:lpstr>The Appointment Process (13) (Guidance Only) </vt:lpstr>
      <vt:lpstr>The Appointment Process (14) (Guidance Only) </vt:lpstr>
      <vt:lpstr>The Appointment Process (15) (Guidance Only) </vt:lpstr>
      <vt:lpstr>The Appointment Process (16) (Guidance Only) </vt:lpstr>
      <vt:lpstr>Appointment Duration, Termination,  and Resignation of a Surrogate Parent California Government Code §7579.5 (1) </vt:lpstr>
      <vt:lpstr>Appointment Duration, Termination,  and Resignation of a Surrogate Parent California Government Code §7579.5 (2) </vt:lpstr>
      <vt:lpstr>Appointment Duration, Termination,  and Resignation of a Surrogate Parent (3)  </vt:lpstr>
      <vt:lpstr>Appointment Duration, Termination,  and Resignation of a Surrogate Parent (4)  </vt:lpstr>
      <vt:lpstr>Manual Appendixes</vt:lpstr>
      <vt:lpstr>A Final Note California Government Code §7579.5 </vt:lpstr>
    </vt:vector>
  </TitlesOfParts>
  <Company>CA Dept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Surrogate Parents in California Special Education - Services &amp; Resources (CA Dept of Education)</dc:title>
  <dc:subject>The training module to assist local educational agencies in developing and implementing procedures for parental representation as required by Government Code Section 7579.5(m).</dc:subject>
  <dc:creator>CA Dept of Education</dc:creator>
  <cp:lastModifiedBy>Jill Amick</cp:lastModifiedBy>
  <cp:revision>252</cp:revision>
  <cp:lastPrinted>2019-06-14T21:57:42Z</cp:lastPrinted>
  <dcterms:created xsi:type="dcterms:W3CDTF">2016-12-13T00:20:38Z</dcterms:created>
  <dcterms:modified xsi:type="dcterms:W3CDTF">2019-06-24T19:12:29Z</dcterms:modified>
</cp:coreProperties>
</file>