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Lst>
  <p:notesMasterIdLst>
    <p:notesMasterId r:id="rId32"/>
  </p:notesMasterIdLst>
  <p:handoutMasterIdLst>
    <p:handoutMasterId r:id="rId33"/>
  </p:handoutMasterIdLst>
  <p:sldIdLst>
    <p:sldId id="256" r:id="rId5"/>
    <p:sldId id="281" r:id="rId6"/>
    <p:sldId id="306" r:id="rId7"/>
    <p:sldId id="282" r:id="rId8"/>
    <p:sldId id="283" r:id="rId9"/>
    <p:sldId id="305" r:id="rId10"/>
    <p:sldId id="307" r:id="rId11"/>
    <p:sldId id="300" r:id="rId12"/>
    <p:sldId id="310" r:id="rId13"/>
    <p:sldId id="298" r:id="rId14"/>
    <p:sldId id="295" r:id="rId15"/>
    <p:sldId id="296" r:id="rId16"/>
    <p:sldId id="308" r:id="rId17"/>
    <p:sldId id="302" r:id="rId18"/>
    <p:sldId id="284" r:id="rId19"/>
    <p:sldId id="288" r:id="rId20"/>
    <p:sldId id="313" r:id="rId21"/>
    <p:sldId id="272" r:id="rId22"/>
    <p:sldId id="293" r:id="rId23"/>
    <p:sldId id="314" r:id="rId24"/>
    <p:sldId id="309" r:id="rId25"/>
    <p:sldId id="304" r:id="rId26"/>
    <p:sldId id="316" r:id="rId27"/>
    <p:sldId id="287" r:id="rId28"/>
    <p:sldId id="292" r:id="rId29"/>
    <p:sldId id="311" r:id="rId30"/>
    <p:sldId id="317" r:id="rId31"/>
  </p:sldIdLst>
  <p:sldSz cx="12192000" cy="6858000"/>
  <p:notesSz cx="6858000" cy="192405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552" userDrawn="1">
          <p15:clr>
            <a:srgbClr val="A4A3A4"/>
          </p15:clr>
        </p15:guide>
        <p15:guide id="3" orient="horz" pos="864"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Perry" initials="RP" lastIdx="1" clrIdx="0">
    <p:extLst>
      <p:ext uri="{19B8F6BF-5375-455C-9EA6-DF929625EA0E}">
        <p15:presenceInfo xmlns:p15="http://schemas.microsoft.com/office/powerpoint/2012/main" userId="Rachel Perry" providerId="None"/>
      </p:ext>
    </p:extLst>
  </p:cmAuthor>
  <p:cmAuthor id="2" name="Kasia Faughn" initials="KF" lastIdx="19" clrIdx="1">
    <p:extLst>
      <p:ext uri="{19B8F6BF-5375-455C-9EA6-DF929625EA0E}">
        <p15:presenceInfo xmlns:p15="http://schemas.microsoft.com/office/powerpoint/2012/main" userId="S-1-5-21-796845957-287218729-725345543-24084" providerId="AD"/>
      </p:ext>
    </p:extLst>
  </p:cmAuthor>
  <p:cmAuthor id="3" name="Rachel Perry" initials="RP [2]" lastIdx="19" clrIdx="2">
    <p:extLst>
      <p:ext uri="{19B8F6BF-5375-455C-9EA6-DF929625EA0E}">
        <p15:presenceInfo xmlns:p15="http://schemas.microsoft.com/office/powerpoint/2012/main" userId="S-1-5-21-796845957-287218729-725345543-14588" providerId="AD"/>
      </p:ext>
    </p:extLst>
  </p:cmAuthor>
  <p:cmAuthor id="4" name="Nikki Antonovich" initials="NA" lastIdx="2" clrIdx="3">
    <p:extLst>
      <p:ext uri="{19B8F6BF-5375-455C-9EA6-DF929625EA0E}">
        <p15:presenceInfo xmlns:p15="http://schemas.microsoft.com/office/powerpoint/2012/main" userId="S-1-5-21-796845957-287218729-725345543-24019" providerId="AD"/>
      </p:ext>
    </p:extLst>
  </p:cmAuthor>
  <p:cmAuthor id="5" name="Deborah Baumgartner" initials="DB" lastIdx="19" clrIdx="4">
    <p:extLst>
      <p:ext uri="{19B8F6BF-5375-455C-9EA6-DF929625EA0E}">
        <p15:presenceInfo xmlns:p15="http://schemas.microsoft.com/office/powerpoint/2012/main" userId="S-1-5-21-2608872058-1432505909-2668327341-16103" providerId="AD"/>
      </p:ext>
    </p:extLst>
  </p:cmAuthor>
  <p:cmAuthor id="6" name="Linda Hooper" initials="LH" lastIdx="11" clrIdx="5">
    <p:extLst>
      <p:ext uri="{19B8F6BF-5375-455C-9EA6-DF929625EA0E}">
        <p15:presenceInfo xmlns:p15="http://schemas.microsoft.com/office/powerpoint/2012/main" userId="Linda Hooper" providerId="None"/>
      </p:ext>
    </p:extLst>
  </p:cmAuthor>
  <p:cmAuthor id="7" name="Guest User" initials="GU" lastIdx="36" clrIdx="6">
    <p:extLst>
      <p:ext uri="{19B8F6BF-5375-455C-9EA6-DF929625EA0E}">
        <p15:presenceInfo xmlns:p15="http://schemas.microsoft.com/office/powerpoint/2012/main" userId="S::urn:spo:anon#6e445020388998ed4adf14962d1b7db7157463ffbe3c4dd6506805d0113f66ab::" providerId="AD"/>
      </p:ext>
    </p:extLst>
  </p:cmAuthor>
  <p:cmAuthor id="8" name="Vigdis Asmundson" initials="VA" lastIdx="15" clrIdx="7">
    <p:extLst>
      <p:ext uri="{19B8F6BF-5375-455C-9EA6-DF929625EA0E}">
        <p15:presenceInfo xmlns:p15="http://schemas.microsoft.com/office/powerpoint/2012/main" userId="S::vasmundson_cde.ca.gov#ext#@scoe.net::1bc15a26-d5e1-4bc9-864f-6f4598df68ec" providerId="AD"/>
      </p:ext>
    </p:extLst>
  </p:cmAuthor>
  <p:cmAuthor id="9" name="Aimee Myers" initials="AM" lastIdx="30" clrIdx="8">
    <p:extLst>
      <p:ext uri="{19B8F6BF-5375-455C-9EA6-DF929625EA0E}">
        <p15:presenceInfo xmlns:p15="http://schemas.microsoft.com/office/powerpoint/2012/main" userId="S::amyers@scoe.net::75209380-ff90-48c3-9a4e-e299b96daddb" providerId="AD"/>
      </p:ext>
    </p:extLst>
  </p:cmAuthor>
  <p:cmAuthor id="10" name="Guest User" initials="GU [2]" lastIdx="3" clrIdx="9">
    <p:extLst>
      <p:ext uri="{19B8F6BF-5375-455C-9EA6-DF929625EA0E}">
        <p15:presenceInfo xmlns:p15="http://schemas.microsoft.com/office/powerpoint/2012/main" userId="S::urn:spo:anon#d0fa8470a0c4d4d80169bbf6a7db45b933bb93f7e732cf6734fc247858711de9::" providerId="AD"/>
      </p:ext>
    </p:extLst>
  </p:cmAuthor>
  <p:cmAuthor id="11" name="Kasia Faughn" initials="KF [2]" lastIdx="40" clrIdx="10">
    <p:extLst>
      <p:ext uri="{19B8F6BF-5375-455C-9EA6-DF929625EA0E}">
        <p15:presenceInfo xmlns:p15="http://schemas.microsoft.com/office/powerpoint/2012/main" userId="S::kfaughn@scoe.net::8ebb4ea5-3677-43c3-8bc0-90c1af26dc80" providerId="AD"/>
      </p:ext>
    </p:extLst>
  </p:cmAuthor>
  <p:cmAuthor id="12" name="Nikki Antonovich" initials="NA [2]" lastIdx="5" clrIdx="11">
    <p:extLst>
      <p:ext uri="{19B8F6BF-5375-455C-9EA6-DF929625EA0E}">
        <p15:presenceInfo xmlns:p15="http://schemas.microsoft.com/office/powerpoint/2012/main" userId="S::nantonovich@scoe.net::17a44bd0-4686-414b-8302-a03e6e9b2672" providerId="AD"/>
      </p:ext>
    </p:extLst>
  </p:cmAuthor>
  <p:cmAuthor id="13" name="Terry DeBoer" initials="TD" lastIdx="9" clrIdx="12">
    <p:extLst>
      <p:ext uri="{19B8F6BF-5375-455C-9EA6-DF929625EA0E}">
        <p15:presenceInfo xmlns:p15="http://schemas.microsoft.com/office/powerpoint/2012/main" userId="S::tdeboer@cde.ca.gov::a6adbfeb-5330-4ef6-bdb6-e022000ce2c3" providerId="AD"/>
      </p:ext>
    </p:extLst>
  </p:cmAuthor>
  <p:cmAuthor id="14" name="Charissa Hudson" initials="CH" lastIdx="23" clrIdx="13">
    <p:extLst>
      <p:ext uri="{19B8F6BF-5375-455C-9EA6-DF929625EA0E}">
        <p15:presenceInfo xmlns:p15="http://schemas.microsoft.com/office/powerpoint/2012/main" userId="S-1-5-21-2608872058-1432505909-2668327341-18577" providerId="AD"/>
      </p:ext>
    </p:extLst>
  </p:cmAuthor>
  <p:cmAuthor id="15" name="Linda Hooper" initials="LH [2]" lastIdx="2" clrIdx="14">
    <p:extLst>
      <p:ext uri="{19B8F6BF-5375-455C-9EA6-DF929625EA0E}">
        <p15:presenceInfo xmlns:p15="http://schemas.microsoft.com/office/powerpoint/2012/main" userId="S::lhooper@cde.ca.gov::bf095d39-d44d-4c1d-ab3c-ee169b867525" providerId="AD"/>
      </p:ext>
    </p:extLst>
  </p:cmAuthor>
  <p:cmAuthor id="16" name="Charissa Hudson" initials="CH [2]" lastIdx="4" clrIdx="15">
    <p:extLst>
      <p:ext uri="{19B8F6BF-5375-455C-9EA6-DF929625EA0E}">
        <p15:presenceInfo xmlns:p15="http://schemas.microsoft.com/office/powerpoint/2012/main" userId="S::chudson@cde.ca.gov::60e836f3-086d-4d77-a502-597c1d1b80a8" providerId="AD"/>
      </p:ext>
    </p:extLst>
  </p:cmAuthor>
  <p:cmAuthor id="17" name="Chad Portney" initials="CP" lastIdx="6" clrIdx="16">
    <p:extLst>
      <p:ext uri="{19B8F6BF-5375-455C-9EA6-DF929625EA0E}">
        <p15:presenceInfo xmlns:p15="http://schemas.microsoft.com/office/powerpoint/2012/main" userId="S::cportney@cde.ca.gov::3c8a77cf-93af-4a08-a01c-fb988167a079" providerId="AD"/>
      </p:ext>
    </p:extLst>
  </p:cmAuthor>
  <p:cmAuthor id="18" name="Mao Vang" initials="MV" lastIdx="1" clrIdx="17">
    <p:extLst>
      <p:ext uri="{19B8F6BF-5375-455C-9EA6-DF929625EA0E}">
        <p15:presenceInfo xmlns:p15="http://schemas.microsoft.com/office/powerpoint/2012/main" userId="S::mvang@cde.ca.gov::50974563-3717-403e-90db-13ab02c4271e" providerId="AD"/>
      </p:ext>
    </p:extLst>
  </p:cmAuthor>
  <p:cmAuthor id="19" name="Ray Unterbrink" initials="RU" lastIdx="1" clrIdx="18">
    <p:extLst>
      <p:ext uri="{19B8F6BF-5375-455C-9EA6-DF929625EA0E}">
        <p15:presenceInfo xmlns:p15="http://schemas.microsoft.com/office/powerpoint/2012/main" userId="S::runterbrink@scoe.net::4a95b55d-ec6a-41ba-a2f9-9a79143a90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11376F"/>
    <a:srgbClr val="144182"/>
    <a:srgbClr val="10273F"/>
    <a:srgbClr val="174C99"/>
    <a:srgbClr val="FFFFFF"/>
    <a:srgbClr val="3D6AA1"/>
    <a:srgbClr val="E9EFF7"/>
    <a:srgbClr val="71A640"/>
    <a:srgbClr val="F8F9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4181C1-0AA7-464C-BFDE-91D4763AC719}" v="8" dt="2021-06-07T17:27:18.833"/>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34" autoAdjust="0"/>
  </p:normalViewPr>
  <p:slideViewPr>
    <p:cSldViewPr snapToGrid="0">
      <p:cViewPr varScale="1">
        <p:scale>
          <a:sx n="54" d="100"/>
          <a:sy n="54" d="100"/>
        </p:scale>
        <p:origin x="1124" y="44"/>
      </p:cViewPr>
      <p:guideLst>
        <p:guide orient="horz" pos="1104"/>
        <p:guide pos="552"/>
        <p:guide orient="horz" pos="864"/>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8AE7495-FD6E-4148-8988-5AF3A1186E45}" type="datetimeFigureOut">
              <a:rPr lang="en-US" smtClean="0"/>
              <a:pPr/>
              <a:t>5/15/2024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77F373C-F0E0-4CD8-9181-312DCA039FDA}" type="slidenum">
              <a:rPr lang="en-US" smtClean="0"/>
              <a:pPr/>
              <a:t>‹#›</a:t>
            </a:fld>
            <a:endParaRPr lang="en-US" dirty="0"/>
          </a:p>
        </p:txBody>
      </p:sp>
    </p:spTree>
    <p:extLst>
      <p:ext uri="{BB962C8B-B14F-4D97-AF65-F5344CB8AC3E}">
        <p14:creationId xmlns:p14="http://schemas.microsoft.com/office/powerpoint/2010/main" val="2245956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4812545-5050-4626-BB70-3CAB98A03EEB}" type="datetimeFigureOut">
              <a:rPr lang="en-US" smtClean="0"/>
              <a:pPr/>
              <a:t>5/15/2024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C078B8E-2430-48E3-947F-D4E74CBF0628}" type="slidenum">
              <a:rPr lang="en-US" smtClean="0"/>
              <a:pPr/>
              <a:t>‹#›</a:t>
            </a:fld>
            <a:endParaRPr lang="en-US" dirty="0"/>
          </a:p>
        </p:txBody>
      </p:sp>
    </p:spTree>
    <p:extLst>
      <p:ext uri="{BB962C8B-B14F-4D97-AF65-F5344CB8AC3E}">
        <p14:creationId xmlns:p14="http://schemas.microsoft.com/office/powerpoint/2010/main" val="155405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highlight>
                  <a:srgbClr val="FFFFFF"/>
                </a:highlight>
                <a:latin typeface="Arial" panose="020B0604020202020204" pitchFamily="34" charset="0"/>
              </a:rPr>
              <a:t>Note:</a:t>
            </a:r>
            <a:r>
              <a:rPr lang="en-US" b="0" i="0" dirty="0">
                <a:solidFill>
                  <a:srgbClr val="000000"/>
                </a:solidFill>
                <a:effectLst/>
                <a:highlight>
                  <a:srgbClr val="FFFFFF"/>
                </a:highlight>
                <a:latin typeface="Arial" panose="020B0604020202020204" pitchFamily="34" charset="0"/>
              </a:rPr>
              <a:t> Slide Notes are used throughout this presentation</a:t>
            </a:r>
            <a:endParaRPr lang="en-US"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1</a:t>
            </a:fld>
            <a:endParaRPr lang="en-US" dirty="0"/>
          </a:p>
        </p:txBody>
      </p:sp>
    </p:spTree>
    <p:extLst>
      <p:ext uri="{BB962C8B-B14F-4D97-AF65-F5344CB8AC3E}">
        <p14:creationId xmlns:p14="http://schemas.microsoft.com/office/powerpoint/2010/main" val="428538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Students</a:t>
            </a:r>
            <a:r>
              <a:rPr lang="en-US" b="0" baseline="0" dirty="0"/>
              <a:t> are eligible to take the CAA for ELA and mathematics only if it is indicated in their active individualized education program (IEP) by the IEP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CAA for ELA and mathematics is administered to all eligible students in grades three through eight and grade eleven.</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12</a:t>
            </a:fld>
            <a:endParaRPr lang="en-US" dirty="0"/>
          </a:p>
        </p:txBody>
      </p:sp>
    </p:spTree>
    <p:extLst>
      <p:ext uri="{BB962C8B-B14F-4D97-AF65-F5344CB8AC3E}">
        <p14:creationId xmlns:p14="http://schemas.microsoft.com/office/powerpoint/2010/main" val="199714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talk about the timing of the CAA</a:t>
            </a:r>
            <a:r>
              <a:rPr lang="en-US" baseline="0" dirty="0"/>
              <a:t>s in ELA and mathematics</a:t>
            </a:r>
            <a:r>
              <a:rPr lang="en-US" dirty="0"/>
              <a:t>.</a:t>
            </a:r>
            <a:r>
              <a:rPr lang="en-US" baseline="0" dirty="0"/>
              <a:t> We mentioned before that these tests are taken by students at the end of the school year. What does that mean exactly?</a:t>
            </a:r>
            <a:endParaRPr lang="en-US" dirty="0"/>
          </a:p>
          <a:p>
            <a:pPr marL="171450" indent="-171450">
              <a:buFont typeface="Arial" panose="020B0604020202020204" pitchFamily="34" charset="0"/>
              <a:buChar char="•"/>
            </a:pPr>
            <a:r>
              <a:rPr lang="en-US" dirty="0"/>
              <a:t>Students</a:t>
            </a:r>
            <a:r>
              <a:rPr lang="en-US" baseline="0" dirty="0"/>
              <a:t> take the CAAs in ELA and mathematics during what’s called the “testing window”. </a:t>
            </a:r>
            <a:r>
              <a:rPr lang="en-US" dirty="0"/>
              <a:t>Each school selects its own testing window in the spring of each school year.</a:t>
            </a:r>
          </a:p>
          <a:p>
            <a:pPr marL="171450" indent="-171450">
              <a:buFont typeface="Arial" panose="020B0604020202020204" pitchFamily="34" charset="0"/>
              <a:buChar char="•"/>
            </a:pPr>
            <a:r>
              <a:rPr lang="en-US" dirty="0"/>
              <a:t>Testing can begin as early as January and continue through the last day of school. </a:t>
            </a:r>
          </a:p>
          <a:p>
            <a:pPr marL="171450" indent="-171450">
              <a:buFont typeface="Arial" panose="020B0604020202020204" pitchFamily="34" charset="0"/>
              <a:buChar char="•"/>
            </a:pPr>
            <a:r>
              <a:rPr lang="en-US" dirty="0"/>
              <a:t>[Insert </a:t>
            </a:r>
            <a:r>
              <a:rPr lang="en-US" baseline="0" dirty="0"/>
              <a:t>more specific </a:t>
            </a:r>
            <a:r>
              <a:rPr lang="en-US" dirty="0"/>
              <a:t>information about days and times of testing for your school.]</a:t>
            </a:r>
          </a:p>
        </p:txBody>
      </p:sp>
      <p:sp>
        <p:nvSpPr>
          <p:cNvPr id="4" name="Slide Number Placeholder 3"/>
          <p:cNvSpPr>
            <a:spLocks noGrp="1"/>
          </p:cNvSpPr>
          <p:nvPr>
            <p:ph type="sldNum" sz="quarter" idx="10"/>
          </p:nvPr>
        </p:nvSpPr>
        <p:spPr/>
        <p:txBody>
          <a:bodyPr/>
          <a:lstStyle/>
          <a:p>
            <a:fld id="{6C078B8E-2430-48E3-947F-D4E74CBF0628}" type="slidenum">
              <a:rPr lang="en-US" smtClean="0"/>
              <a:pPr/>
              <a:t>13</a:t>
            </a:fld>
            <a:endParaRPr lang="en-US" dirty="0"/>
          </a:p>
        </p:txBody>
      </p:sp>
    </p:spTree>
    <p:extLst>
      <p:ext uri="{BB962C8B-B14F-4D97-AF65-F5344CB8AC3E}">
        <p14:creationId xmlns:p14="http://schemas.microsoft.com/office/powerpoint/2010/main" val="2798016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a:rPr>
              <a:t>Results</a:t>
            </a:r>
            <a:r>
              <a:rPr lang="en-US" baseline="0" dirty="0">
                <a:sym typeface="Wingdings"/>
              </a:rPr>
              <a:t> from the CAA for ELA and mathematics will be </a:t>
            </a:r>
            <a:r>
              <a:rPr lang="en-US" dirty="0">
                <a:sym typeface="Wingdings"/>
              </a:rPr>
              <a:t>sent on </a:t>
            </a:r>
            <a:r>
              <a:rPr lang="en-US" baseline="0" dirty="0">
                <a:sym typeface="Wingdings"/>
              </a:rPr>
              <a:t>a score report.</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a:rPr>
              <a:t>The score report will show your child’s overall achievement score as a three-digit number and what is called a performance level.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a:rPr>
              <a:t>The performance level is one of three levels – Level 1, Level 2, or Level 3.</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ym typeface="Wingdings"/>
              </a:rPr>
              <a:t>Level 1 corresponds to limited understanding. </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ym typeface="Wingdings"/>
              </a:rPr>
              <a:t>Level 2 corresponds to functional understanding, and</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ym typeface="Wingdings"/>
              </a:rPr>
              <a:t>Level 3 corresponds to understanding. </a:t>
            </a: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ym typeface="Wingdings"/>
              </a:rPr>
              <a:t>These reports are usually provided to you after the </a:t>
            </a:r>
            <a:r>
              <a:rPr lang="en-US" baseline="0" dirty="0">
                <a:sym typeface="Wingdings"/>
              </a:rPr>
              <a:t>start of the next school year. </a:t>
            </a:r>
          </a:p>
        </p:txBody>
      </p:sp>
      <p:sp>
        <p:nvSpPr>
          <p:cNvPr id="4" name="Slide Number Placeholder 3"/>
          <p:cNvSpPr>
            <a:spLocks noGrp="1"/>
          </p:cNvSpPr>
          <p:nvPr>
            <p:ph type="sldNum" sz="quarter" idx="10"/>
          </p:nvPr>
        </p:nvSpPr>
        <p:spPr/>
        <p:txBody>
          <a:bodyPr/>
          <a:lstStyle/>
          <a:p>
            <a:fld id="{6C078B8E-2430-48E3-947F-D4E74CBF0628}" type="slidenum">
              <a:rPr lang="en-US" smtClean="0"/>
              <a:pPr/>
              <a:t>14</a:t>
            </a:fld>
            <a:endParaRPr lang="en-US" dirty="0"/>
          </a:p>
        </p:txBody>
      </p:sp>
    </p:spTree>
    <p:extLst>
      <p:ext uri="{BB962C8B-B14F-4D97-AF65-F5344CB8AC3E}">
        <p14:creationId xmlns:p14="http://schemas.microsoft.com/office/powerpoint/2010/main" val="27329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Calibri" panose="020F0502020204030204" pitchFamily="34" charset="0"/>
              </a:rPr>
              <a:t>Now let's focus on the alternate science test, called the California Alternate Assessment for Science, also known as the CAA for Science.</a:t>
            </a:r>
          </a:p>
          <a:p>
            <a:pPr marL="171450" indent="-171450">
              <a:buFont typeface="Arial" panose="020B0604020202020204" pitchFamily="34" charset="0"/>
              <a:buChar char="•"/>
            </a:pPr>
            <a:r>
              <a:rPr lang="en-US" baseline="0" dirty="0"/>
              <a:t>While this test is also designed for students with the most significant cognitive disabilities, it has a few key differences.</a:t>
            </a:r>
            <a:endParaRPr lang="en-US" dirty="0">
              <a:cs typeface="Calibri"/>
            </a:endParaRPr>
          </a:p>
          <a:p>
            <a:pPr marL="171450"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606A5C14-DD6A-4C44-9E81-DB55CC15BE55}" type="slidenum">
              <a:rPr lang="en-US" smtClean="0"/>
              <a:t>15</a:t>
            </a:fld>
            <a:endParaRPr lang="en-US" dirty="0"/>
          </a:p>
        </p:txBody>
      </p:sp>
    </p:spTree>
    <p:extLst>
      <p:ext uri="{BB962C8B-B14F-4D97-AF65-F5344CB8AC3E}">
        <p14:creationId xmlns:p14="http://schemas.microsoft.com/office/powerpoint/2010/main" val="73523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Remember that students are eligible to take the CAA for Science only if an alternate</a:t>
            </a:r>
            <a:r>
              <a:rPr lang="en-US" baseline="0" dirty="0"/>
              <a:t> assessment is</a:t>
            </a:r>
            <a:r>
              <a:rPr lang="en-US" dirty="0"/>
              <a:t> indicated in their active individualized education program (IEP) by the</a:t>
            </a:r>
            <a:r>
              <a:rPr lang="en-US" baseline="0" dirty="0"/>
              <a:t> IEP team.</a:t>
            </a:r>
            <a:endParaRPr lang="en-US" dirty="0"/>
          </a:p>
          <a:p>
            <a:pPr marL="171450" indent="-171450">
              <a:buFont typeface="Arial" panose="020B0604020202020204" pitchFamily="34" charset="0"/>
              <a:buChar char="•"/>
            </a:pPr>
            <a:r>
              <a:rPr lang="en-US" b="0" dirty="0"/>
              <a:t>The</a:t>
            </a:r>
            <a:r>
              <a:rPr lang="en-US" b="0" baseline="0" dirty="0"/>
              <a:t> CAA for Science is given to all eligible students in grades 5 and 8. </a:t>
            </a:r>
          </a:p>
          <a:p>
            <a:pPr marL="171450" indent="-171450">
              <a:buFont typeface="Arial" panose="020B0604020202020204" pitchFamily="34" charset="0"/>
              <a:buChar char="•"/>
            </a:pPr>
            <a:r>
              <a:rPr lang="en-US" b="0" baseline="0" dirty="0"/>
              <a:t>High school students, that is students in grades 10, 11, or 12, will take the CAA for Science one time only.  </a:t>
            </a:r>
          </a:p>
          <a:p>
            <a:pPr marL="171450" indent="-171450">
              <a:buFont typeface="Arial" panose="020B0604020202020204" pitchFamily="34" charset="0"/>
              <a:buChar char="•"/>
            </a:pPr>
            <a:r>
              <a:rPr lang="en-US" b="0" baseline="0" dirty="0"/>
              <a:t>It is recommended that high school students take the science assessment after taking their last science class. </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606A5C14-DD6A-4C44-9E81-DB55CC15BE55}" type="slidenum">
              <a:rPr lang="en-US" smtClean="0"/>
              <a:t>16</a:t>
            </a:fld>
            <a:endParaRPr lang="en-US" dirty="0"/>
          </a:p>
        </p:txBody>
      </p:sp>
    </p:spTree>
    <p:extLst>
      <p:ext uri="{BB962C8B-B14F-4D97-AF65-F5344CB8AC3E}">
        <p14:creationId xmlns:p14="http://schemas.microsoft.com/office/powerpoint/2010/main" val="7694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200" b="0" i="0" u="none" strike="noStrike" dirty="0">
                <a:solidFill>
                  <a:srgbClr val="000000"/>
                </a:solidFill>
                <a:effectLst/>
                <a:latin typeface="Calibri"/>
                <a:cs typeface="Calibri"/>
              </a:rPr>
              <a:t>Th</a:t>
            </a:r>
            <a:r>
              <a:rPr lang="en-US" sz="1200" b="0" i="0" u="none" dirty="0">
                <a:solidFill>
                  <a:srgbClr val="000000"/>
                </a:solidFill>
                <a:effectLst/>
                <a:latin typeface="Calibri"/>
                <a:cs typeface="Calibri"/>
              </a:rPr>
              <a:t>e CAA for Science measures knowledge in three areas of study: </a:t>
            </a:r>
            <a:r>
              <a:rPr lang="en-US" sz="1200" b="0" i="0" dirty="0">
                <a:solidFill>
                  <a:srgbClr val="444444"/>
                </a:solidFill>
                <a:effectLst/>
                <a:latin typeface="Calibri"/>
                <a:cs typeface="Calibri"/>
              </a:rPr>
              <a:t>​</a:t>
            </a:r>
            <a:endParaRPr lang="en-US" sz="950" b="0" i="0" dirty="0">
              <a:solidFill>
                <a:srgbClr val="444444"/>
              </a:solidFill>
              <a:effectLst/>
              <a:latin typeface="Calibri"/>
              <a:cs typeface="Calibri"/>
            </a:endParaRPr>
          </a:p>
          <a:p>
            <a:pPr marL="171450" lvl="1"/>
            <a:r>
              <a:rPr lang="en-US" dirty="0"/>
              <a:t> - Earth and Space Sciences,  </a:t>
            </a:r>
            <a:endParaRPr lang="en-US" dirty="0">
              <a:solidFill>
                <a:srgbClr val="444444"/>
              </a:solidFill>
              <a:latin typeface="Calibri"/>
              <a:cs typeface="Calibri"/>
            </a:endParaRPr>
          </a:p>
          <a:p>
            <a:pPr fontAlgn="base"/>
            <a:r>
              <a:rPr lang="en-US" sz="1200" b="0" i="0" u="none" dirty="0">
                <a:solidFill>
                  <a:srgbClr val="000000"/>
                </a:solidFill>
                <a:effectLst/>
                <a:latin typeface="Calibri"/>
                <a:cs typeface="Calibri"/>
              </a:rPr>
              <a:t>      -</a:t>
            </a:r>
            <a:r>
              <a:rPr lang="en-US" dirty="0">
                <a:solidFill>
                  <a:srgbClr val="000000"/>
                </a:solidFill>
                <a:latin typeface="Calibri"/>
                <a:cs typeface="Calibri"/>
              </a:rPr>
              <a:t> </a:t>
            </a:r>
            <a:r>
              <a:rPr lang="en-US" sz="1200" b="0" i="0" u="none" dirty="0">
                <a:solidFill>
                  <a:srgbClr val="000000"/>
                </a:solidFill>
                <a:effectLst/>
                <a:latin typeface="Calibri"/>
                <a:cs typeface="Calibri"/>
              </a:rPr>
              <a:t>Life Sciences</a:t>
            </a:r>
            <a:r>
              <a:rPr lang="en-US" sz="1200" b="0" i="0" dirty="0">
                <a:solidFill>
                  <a:srgbClr val="000000"/>
                </a:solidFill>
                <a:effectLst/>
                <a:latin typeface="Calibri"/>
                <a:cs typeface="Calibri"/>
              </a:rPr>
              <a:t>,</a:t>
            </a:r>
            <a:r>
              <a:rPr lang="en-US" sz="1200" b="0" i="0" dirty="0">
                <a:solidFill>
                  <a:srgbClr val="444444"/>
                </a:solidFill>
                <a:effectLst/>
                <a:latin typeface="Calibri"/>
                <a:cs typeface="Calibri"/>
              </a:rPr>
              <a:t>​</a:t>
            </a:r>
            <a:endParaRPr lang="en-US" dirty="0">
              <a:solidFill>
                <a:srgbClr val="444444"/>
              </a:solidFill>
              <a:cs typeface="Calibri"/>
            </a:endParaRPr>
          </a:p>
          <a:p>
            <a:pPr fontAlgn="base"/>
            <a:r>
              <a:rPr lang="en-US" sz="1200" b="0" i="0" u="none" dirty="0">
                <a:solidFill>
                  <a:srgbClr val="000000"/>
                </a:solidFill>
                <a:effectLst/>
                <a:latin typeface="Calibri"/>
                <a:cs typeface="Calibri"/>
              </a:rPr>
              <a:t>      - Physical Sciences</a:t>
            </a:r>
            <a:r>
              <a:rPr lang="en-US" sz="1200" b="0" i="0" dirty="0">
                <a:solidFill>
                  <a:srgbClr val="000000"/>
                </a:solidFill>
                <a:effectLst/>
                <a:latin typeface="Calibri"/>
                <a:cs typeface="Calibri"/>
              </a:rPr>
              <a:t>, </a:t>
            </a:r>
            <a:r>
              <a:rPr lang="en-US" sz="1200" b="0" i="0" dirty="0">
                <a:solidFill>
                  <a:srgbClr val="444444"/>
                </a:solidFill>
                <a:effectLst/>
                <a:latin typeface="Calibri"/>
                <a:cs typeface="Calibri"/>
              </a:rPr>
              <a:t>​</a:t>
            </a:r>
            <a:endParaRPr lang="en-US" sz="950" dirty="0">
              <a:solidFill>
                <a:srgbClr val="444444"/>
              </a:solidFill>
              <a:latin typeface="Calibri"/>
              <a:cs typeface="Calibri"/>
            </a:endParaRPr>
          </a:p>
          <a:p>
            <a:pPr marL="285750" indent="-285750" algn="l">
              <a:buFont typeface="Arial"/>
              <a:buChar char="•"/>
            </a:pPr>
            <a:r>
              <a:rPr lang="en-US" sz="1200" b="0" i="0" u="none" strike="noStrike" dirty="0">
                <a:solidFill>
                  <a:srgbClr val="000000"/>
                </a:solidFill>
                <a:effectLst/>
                <a:latin typeface="Calibri"/>
                <a:cs typeface="Calibri"/>
              </a:rPr>
              <a:t>Students are given test questions that reflect knowledge </a:t>
            </a:r>
            <a:r>
              <a:rPr lang="en-US" dirty="0">
                <a:solidFill>
                  <a:srgbClr val="000000"/>
                </a:solidFill>
                <a:latin typeface="Calibri"/>
                <a:cs typeface="Calibri"/>
              </a:rPr>
              <a:t>and skills in</a:t>
            </a:r>
            <a:r>
              <a:rPr lang="en-US" sz="1200" b="0" i="0" u="none" strike="noStrike" dirty="0">
                <a:solidFill>
                  <a:srgbClr val="000000"/>
                </a:solidFill>
                <a:effectLst/>
                <a:latin typeface="Calibri"/>
                <a:cs typeface="Calibri"/>
              </a:rPr>
              <a:t> each of these three areas.</a:t>
            </a:r>
            <a:r>
              <a:rPr lang="en-US" sz="1200" b="0" i="0" dirty="0">
                <a:solidFill>
                  <a:srgbClr val="444444"/>
                </a:solidFill>
                <a:effectLst/>
                <a:latin typeface="Calibri"/>
                <a:cs typeface="Calibri"/>
              </a:rPr>
              <a:t>​</a:t>
            </a:r>
            <a:endParaRPr lang="en-US" sz="950" b="0" i="0" dirty="0">
              <a:solidFill>
                <a:srgbClr val="444444"/>
              </a:solidFill>
              <a:effectLst/>
              <a:latin typeface="Calibri"/>
              <a:cs typeface="Calibri"/>
            </a:endParaRPr>
          </a:p>
          <a:p>
            <a:pPr algn="l" rtl="0" fontAlgn="base"/>
            <a:r>
              <a:rPr lang="en-US" sz="1200" b="0" i="0" dirty="0">
                <a:solidFill>
                  <a:srgbClr val="444444"/>
                </a:solidFill>
                <a:effectLst/>
                <a:latin typeface="Calibri"/>
                <a:cs typeface="Calibri"/>
              </a:rPr>
              <a:t>​</a:t>
            </a:r>
            <a:endParaRPr lang="en-US" b="0" i="0" dirty="0">
              <a:solidFill>
                <a:srgbClr val="444444"/>
              </a:solidFill>
              <a:effectLst/>
              <a:latin typeface="Calibri"/>
              <a:cs typeface="Calibri"/>
            </a:endParaRPr>
          </a:p>
          <a:p>
            <a:endParaRPr lang="en-US" dirty="0"/>
          </a:p>
        </p:txBody>
      </p:sp>
      <p:sp>
        <p:nvSpPr>
          <p:cNvPr id="4" name="Slide Number Placeholder 3"/>
          <p:cNvSpPr>
            <a:spLocks noGrp="1"/>
          </p:cNvSpPr>
          <p:nvPr>
            <p:ph type="sldNum" sz="quarter" idx="5"/>
          </p:nvPr>
        </p:nvSpPr>
        <p:spPr/>
        <p:txBody>
          <a:bodyPr/>
          <a:lstStyle/>
          <a:p>
            <a:fld id="{6C078B8E-2430-48E3-947F-D4E74CBF0628}" type="slidenum">
              <a:rPr lang="en-US" smtClean="0"/>
              <a:pPr/>
              <a:t>17</a:t>
            </a:fld>
            <a:endParaRPr lang="en-US" dirty="0"/>
          </a:p>
        </p:txBody>
      </p:sp>
    </p:spTree>
    <p:extLst>
      <p:ext uri="{BB962C8B-B14F-4D97-AF65-F5344CB8AC3E}">
        <p14:creationId xmlns:p14="http://schemas.microsoft.com/office/powerpoint/2010/main" val="3648325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CAA for Science can be given at</a:t>
            </a:r>
            <a:r>
              <a:rPr lang="en-US" baseline="0" dirty="0"/>
              <a:t> any time starting in September and continuing through the end of the school year or July 15</a:t>
            </a:r>
            <a:r>
              <a:rPr lang="en-US" baseline="30000" dirty="0"/>
              <a:t>th</a:t>
            </a:r>
            <a:r>
              <a:rPr lang="en-US" baseline="0" dirty="0"/>
              <a:t>, whichever comes first.</a:t>
            </a:r>
            <a:endParaRPr lang="en-US" baseline="0" dirty="0">
              <a:cs typeface="Calibri"/>
            </a:endParaRPr>
          </a:p>
          <a:p>
            <a:pPr marL="171450" indent="-171450">
              <a:buFont typeface="Arial" panose="020B0604020202020204" pitchFamily="34" charset="0"/>
              <a:buChar char="•"/>
            </a:pPr>
            <a:r>
              <a:rPr lang="en-US" baseline="0" dirty="0"/>
              <a:t>The teachers can choose </a:t>
            </a:r>
            <a:r>
              <a:rPr lang="en-US" b="0" baseline="0" dirty="0"/>
              <a:t>the best time to administer the</a:t>
            </a:r>
            <a:r>
              <a:rPr lang="en-US" b="0" dirty="0"/>
              <a:t> four </a:t>
            </a:r>
            <a:r>
              <a:rPr lang="en-US" b="0" baseline="0" dirty="0"/>
              <a:t>performance tasks based on when concepts are taught to the student.</a:t>
            </a:r>
            <a:r>
              <a:rPr lang="en-US" b="0" dirty="0"/>
              <a:t> These tasks are a collection of activities and questions related to one science </a:t>
            </a:r>
            <a:r>
              <a:rPr lang="en-US" dirty="0"/>
              <a:t>area that</a:t>
            </a:r>
            <a:r>
              <a:rPr lang="en-US" b="0" dirty="0"/>
              <a:t> your child just learned in the classroom. </a:t>
            </a:r>
            <a:endParaRPr lang="en-US" b="0" dirty="0">
              <a:cs typeface="Calibri"/>
            </a:endParaRPr>
          </a:p>
          <a:p>
            <a:endParaRPr lang="en-US" b="1" dirty="0">
              <a:cs typeface="Calibri"/>
            </a:endParaRPr>
          </a:p>
        </p:txBody>
      </p:sp>
      <p:sp>
        <p:nvSpPr>
          <p:cNvPr id="4" name="Slide Number Placeholder 3"/>
          <p:cNvSpPr>
            <a:spLocks noGrp="1"/>
          </p:cNvSpPr>
          <p:nvPr>
            <p:ph type="sldNum" sz="quarter" idx="10"/>
          </p:nvPr>
        </p:nvSpPr>
        <p:spPr/>
        <p:txBody>
          <a:bodyPr/>
          <a:lstStyle/>
          <a:p>
            <a:fld id="{6C078B8E-2430-48E3-947F-D4E74CBF0628}" type="slidenum">
              <a:rPr lang="en-US" smtClean="0"/>
              <a:pPr/>
              <a:t>18</a:t>
            </a:fld>
            <a:endParaRPr lang="en-US" dirty="0"/>
          </a:p>
        </p:txBody>
      </p:sp>
    </p:spTree>
    <p:extLst>
      <p:ext uri="{BB962C8B-B14F-4D97-AF65-F5344CB8AC3E}">
        <p14:creationId xmlns:p14="http://schemas.microsoft.com/office/powerpoint/2010/main" val="2019086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b="0" baseline="0" dirty="0"/>
              <a:t>Student scores from the CAA for science assessment will be provided in the form of scale scores and achievement levels.</a:t>
            </a:r>
            <a:r>
              <a:rPr lang="en-US" dirty="0"/>
              <a:t> </a:t>
            </a:r>
            <a:endParaRPr lang="en-US" b="0" baseline="0" dirty="0">
              <a:cs typeface="Calibri"/>
            </a:endParaRPr>
          </a:p>
          <a:p>
            <a:pPr marL="173736" marR="0" lvl="0"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ym typeface="Wingdings"/>
              </a:rPr>
              <a:t>The performance level is one of three levels – Level 1, Level 2, or Level 3.</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ym typeface="Wingdings"/>
              </a:rPr>
              <a:t>Level 1 corresponds to limited understanding. </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ym typeface="Wingdings"/>
              </a:rPr>
              <a:t>Level 2 corresponds to functional understanding, and</a:t>
            </a:r>
          </a:p>
          <a:p>
            <a:pPr marL="630936" marR="0" lvl="1" indent="-1737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sym typeface="Wingdings"/>
              </a:rPr>
              <a:t>Level 3 corresponds to understanding. </a:t>
            </a:r>
          </a:p>
          <a:p>
            <a:pPr marL="171450" indent="-171450">
              <a:buFont typeface="Arial" panose="020B0604020202020204" pitchFamily="34" charset="0"/>
              <a:buChar char="•"/>
              <a:defRPr/>
            </a:pPr>
            <a:r>
              <a:rPr lang="en-US" b="0" strike="noStrike" baseline="0" dirty="0"/>
              <a:t>These scores will be provided on student score reports that will be shared with families at the end of the school year.</a:t>
            </a:r>
            <a:r>
              <a:rPr lang="en-US" strike="noStrike" dirty="0"/>
              <a:t> </a:t>
            </a:r>
            <a:endParaRPr lang="en-US" b="0" strike="noStrike" baseline="0" dirty="0">
              <a:cs typeface="Calibri"/>
            </a:endParaRPr>
          </a:p>
          <a:p>
            <a:pPr marL="0" indent="0">
              <a:buFont typeface="Arial" panose="020B0604020202020204" pitchFamily="34" charset="0"/>
              <a:buNone/>
              <a:defRPr/>
            </a:pPr>
            <a:endParaRPr lang="en-US" b="0"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19</a:t>
            </a:fld>
            <a:endParaRPr lang="en-US" dirty="0"/>
          </a:p>
        </p:txBody>
      </p:sp>
    </p:spTree>
    <p:extLst>
      <p:ext uri="{BB962C8B-B14F-4D97-AF65-F5344CB8AC3E}">
        <p14:creationId xmlns:p14="http://schemas.microsoft.com/office/powerpoint/2010/main" val="180443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Next let’s talk about how parents can help their students.</a:t>
            </a:r>
          </a:p>
        </p:txBody>
      </p:sp>
      <p:sp>
        <p:nvSpPr>
          <p:cNvPr id="4" name="Slide Number Placeholder 3"/>
          <p:cNvSpPr>
            <a:spLocks noGrp="1"/>
          </p:cNvSpPr>
          <p:nvPr>
            <p:ph type="sldNum" sz="quarter" idx="5"/>
          </p:nvPr>
        </p:nvSpPr>
        <p:spPr/>
        <p:txBody>
          <a:bodyPr/>
          <a:lstStyle/>
          <a:p>
            <a:fld id="{6C078B8E-2430-48E3-947F-D4E74CBF0628}" type="slidenum">
              <a:rPr lang="en-US" smtClean="0"/>
              <a:pPr/>
              <a:t>20</a:t>
            </a:fld>
            <a:endParaRPr lang="en-US" dirty="0"/>
          </a:p>
        </p:txBody>
      </p:sp>
    </p:spTree>
    <p:extLst>
      <p:ext uri="{BB962C8B-B14F-4D97-AF65-F5344CB8AC3E}">
        <p14:creationId xmlns:p14="http://schemas.microsoft.com/office/powerpoint/2010/main" val="3386987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Here</a:t>
            </a:r>
            <a:r>
              <a:rPr lang="en-US" baseline="0" dirty="0"/>
              <a:t> </a:t>
            </a:r>
            <a:r>
              <a:rPr lang="en-US" dirty="0"/>
              <a:t>at </a:t>
            </a:r>
            <a:r>
              <a:rPr lang="en-US" baseline="0" dirty="0"/>
              <a:t>[insert school], we</a:t>
            </a:r>
            <a:r>
              <a:rPr lang="en-US" dirty="0"/>
              <a:t> take our job of teaching your child very seriously. </a:t>
            </a:r>
          </a:p>
          <a:p>
            <a:pPr marL="171450" indent="-171450">
              <a:buFont typeface="Arial" panose="020B0604020202020204" pitchFamily="34" charset="0"/>
              <a:buChar char="•"/>
            </a:pPr>
            <a:r>
              <a:rPr lang="en-US" dirty="0"/>
              <a:t>If you have any concerns about your child’s education and what they are learning, the best place to start is with your child’s teacher. The teacher can work in partnership with you to make sure that your child receives the </a:t>
            </a:r>
            <a:r>
              <a:rPr lang="en-US" b="0" dirty="0"/>
              <a:t>support they </a:t>
            </a:r>
            <a:r>
              <a:rPr lang="en-US" b="1" dirty="0">
                <a:highlight>
                  <a:srgbClr val="FFFF00"/>
                </a:highlight>
              </a:rPr>
              <a:t>need</a:t>
            </a:r>
            <a:r>
              <a:rPr lang="en-US" dirty="0">
                <a:highlight>
                  <a:srgbClr val="FFFF00"/>
                </a:highlight>
              </a:rPr>
              <a:t> </a:t>
            </a:r>
            <a:r>
              <a:rPr lang="en-US" dirty="0"/>
              <a:t>to be successful.</a:t>
            </a:r>
          </a:p>
          <a:p>
            <a:pPr marL="171450" indent="-171450">
              <a:buFont typeface="Arial" panose="020B0604020202020204" pitchFamily="34" charset="0"/>
              <a:buChar char="•"/>
            </a:pPr>
            <a:r>
              <a:rPr lang="en-US" dirty="0"/>
              <a:t>When you talk to your child’s teacher ask specific questions about your child</a:t>
            </a:r>
            <a:r>
              <a:rPr lang="en-US" baseline="0" dirty="0"/>
              <a:t>:</a:t>
            </a:r>
            <a:endParaRPr lang="en-US" dirty="0"/>
          </a:p>
          <a:p>
            <a:pPr marL="857250" lvl="1" indent="-457200">
              <a:buFont typeface="Arial" panose="020B0604020202020204" pitchFamily="34" charset="0"/>
              <a:buChar char="•"/>
            </a:pPr>
            <a:r>
              <a:rPr lang="en-US" sz="1200" dirty="0"/>
              <a:t>In what areas is my child doing well?</a:t>
            </a:r>
          </a:p>
          <a:p>
            <a:pPr marL="857250" lvl="1" indent="-457200">
              <a:buFont typeface="Arial" panose="020B0604020202020204" pitchFamily="34" charset="0"/>
              <a:buChar char="•"/>
            </a:pPr>
            <a:r>
              <a:rPr lang="en-US" sz="1200" dirty="0"/>
              <a:t>In what areas might my child </a:t>
            </a:r>
            <a:r>
              <a:rPr lang="en-US" sz="1200" b="1" dirty="0"/>
              <a:t>need</a:t>
            </a:r>
            <a:r>
              <a:rPr lang="en-US" sz="1200" dirty="0"/>
              <a:t> some extra support?</a:t>
            </a:r>
          </a:p>
          <a:p>
            <a:pPr marL="857250" lvl="1" indent="-457200">
              <a:buFont typeface="Arial" panose="020B0604020202020204" pitchFamily="34" charset="0"/>
              <a:buChar char="•"/>
            </a:pPr>
            <a:r>
              <a:rPr lang="en-US" sz="1200" dirty="0"/>
              <a:t>Who will provide that extra support?</a:t>
            </a:r>
          </a:p>
          <a:p>
            <a:pPr marL="857250" lvl="1" indent="-457200">
              <a:buFont typeface="Arial" panose="020B0604020202020204" pitchFamily="34" charset="0"/>
              <a:buChar char="•"/>
            </a:pPr>
            <a:r>
              <a:rPr lang="en-US" sz="1200" dirty="0"/>
              <a:t>How can I help support my child at home?</a:t>
            </a:r>
          </a:p>
          <a:p>
            <a:pPr marL="171450" indent="-171450">
              <a:buFont typeface="Arial" panose="020B0604020202020204" pitchFamily="34" charset="0"/>
              <a:buChar char="•"/>
            </a:pPr>
            <a:r>
              <a:rPr lang="en-US" dirty="0"/>
              <a:t>These are just a few examples of how to start a conversation with your child’s teacher.</a:t>
            </a:r>
          </a:p>
        </p:txBody>
      </p:sp>
      <p:sp>
        <p:nvSpPr>
          <p:cNvPr id="4" name="Slide Number Placeholder 3"/>
          <p:cNvSpPr>
            <a:spLocks noGrp="1"/>
          </p:cNvSpPr>
          <p:nvPr>
            <p:ph type="sldNum" sz="quarter" idx="10"/>
          </p:nvPr>
        </p:nvSpPr>
        <p:spPr/>
        <p:txBody>
          <a:bodyPr/>
          <a:lstStyle/>
          <a:p>
            <a:fld id="{6C078B8E-2430-48E3-947F-D4E74CBF0628}" type="slidenum">
              <a:rPr lang="en-US" smtClean="0"/>
              <a:pPr/>
              <a:t>21</a:t>
            </a:fld>
            <a:endParaRPr lang="en-US" dirty="0"/>
          </a:p>
        </p:txBody>
      </p:sp>
    </p:spTree>
    <p:extLst>
      <p:ext uri="{BB962C8B-B14F-4D97-AF65-F5344CB8AC3E}">
        <p14:creationId xmlns:p14="http://schemas.microsoft.com/office/powerpoint/2010/main" val="308773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78B8E-2430-48E3-947F-D4E74CBF0628}" type="slidenum">
              <a:rPr lang="en-US" smtClean="0"/>
              <a:pPr/>
              <a:t>2</a:t>
            </a:fld>
            <a:endParaRPr lang="en-US" dirty="0"/>
          </a:p>
        </p:txBody>
      </p:sp>
    </p:spTree>
    <p:extLst>
      <p:ext uri="{BB962C8B-B14F-4D97-AF65-F5344CB8AC3E}">
        <p14:creationId xmlns:p14="http://schemas.microsoft.com/office/powerpoint/2010/main" val="4172708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 typeface="Arial" panose="020B0604020202020204" pitchFamily="34" charset="0"/>
              <a:buChar char="•"/>
            </a:pPr>
            <a:r>
              <a:rPr lang="en-US" dirty="0"/>
              <a:t>Additionally, here are a few other ways that parents can help their child be successful:</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[For elementary schools]</a:t>
            </a:r>
          </a:p>
          <a:p>
            <a:pPr marL="171450" indent="-171450">
              <a:buFont typeface="Arial" panose="020B0604020202020204" pitchFamily="34" charset="0"/>
              <a:buChar char="•"/>
            </a:pPr>
            <a:r>
              <a:rPr lang="en-US" dirty="0"/>
              <a:t>Read with and to your child.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[For middle and high schools]</a:t>
            </a:r>
          </a:p>
          <a:p>
            <a:pPr marL="171450" indent="-171450">
              <a:buFont typeface="Arial" panose="020B0604020202020204" pitchFamily="34" charset="0"/>
              <a:buChar char="•"/>
            </a:pPr>
            <a:r>
              <a:rPr lang="en-US" dirty="0"/>
              <a:t>Your child will likely have homework every day. You can help them be successful by making sure that they have a quiet place at home to do that work that is free from distractions.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Segoe UI" panose="020B0502040204020203" pitchFamily="34" charset="0"/>
              </a:rPr>
              <a:t>Be sure to review your child's homework with them.</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[For all</a:t>
            </a:r>
            <a:r>
              <a:rPr lang="en-US" b="1" baseline="0" dirty="0"/>
              <a:t> students]</a:t>
            </a:r>
            <a:endParaRPr lang="en-US" b="1" dirty="0"/>
          </a:p>
          <a:p>
            <a:pPr marL="171450" indent="-171450">
              <a:buFont typeface="Arial" panose="020B0604020202020204" pitchFamily="34" charset="0"/>
              <a:buChar char="•"/>
            </a:pPr>
            <a:r>
              <a:rPr lang="en-US" dirty="0"/>
              <a:t>Additionally, here are a few other ways that you can help your child be successful:</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When it’s time for testing, talk to your child about the test. Make sure your child knows that the tests are important, but they are just one measure of learning. The teacher uses that information along with other information to make sure your child is getting the support they need.</a:t>
            </a:r>
          </a:p>
          <a:p>
            <a:pPr marL="628650" lvl="1" indent="-171450">
              <a:buFont typeface="Arial" panose="020B0604020202020204" pitchFamily="34" charset="0"/>
              <a:buChar char="•"/>
            </a:pPr>
            <a:r>
              <a:rPr lang="en-US" sz="1800" dirty="0">
                <a:effectLst/>
                <a:latin typeface="Segoe UI" panose="020B0502040204020203" pitchFamily="34" charset="0"/>
              </a:rPr>
              <a:t>Make sure your child knows that you and their teacher want you to do your best and are there to help every step of the way.</a:t>
            </a:r>
            <a:endParaRPr lang="en-US" sz="1800" dirty="0">
              <a:effectLst/>
              <a:latin typeface="Arial" panose="020B0604020202020204" pitchFamily="34" charset="0"/>
            </a:endParaRPr>
          </a:p>
          <a:p>
            <a:pPr marL="628650" lvl="1" indent="-171450">
              <a:buFont typeface="Arial" panose="020B0604020202020204" pitchFamily="34" charset="0"/>
              <a:buChar char="•"/>
            </a:pPr>
            <a:r>
              <a:rPr lang="en-US" dirty="0"/>
              <a:t>If you’re interested, the California Department of Education has also developed Practice and Training Tests that you can access from home on the computer. You can look at sample</a:t>
            </a:r>
            <a:r>
              <a:rPr lang="en-US" b="1" dirty="0"/>
              <a:t> </a:t>
            </a:r>
            <a:r>
              <a:rPr lang="en-US" dirty="0"/>
              <a:t>test questions and get familiar with the way questions are presented on the computer. More information about the Practice and Training</a:t>
            </a:r>
            <a:r>
              <a:rPr lang="en-US" baseline="0" dirty="0"/>
              <a:t> </a:t>
            </a:r>
            <a:r>
              <a:rPr lang="en-US" dirty="0"/>
              <a:t>Tests are on the flyer that you received today/tonight.</a:t>
            </a:r>
          </a:p>
          <a:p>
            <a:pPr marL="628650" lvl="1" indent="-171450">
              <a:buFont typeface="Arial" panose="020B0604020202020204" pitchFamily="34" charset="0"/>
              <a:buChar char="•"/>
            </a:pPr>
            <a:r>
              <a:rPr lang="en-US" dirty="0"/>
              <a:t>Additionally, make sure that your child is well rested and has a good nutritious breakfast before testing so that they are set up for success on the day of testing.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22</a:t>
            </a:fld>
            <a:endParaRPr lang="en-US" dirty="0"/>
          </a:p>
        </p:txBody>
      </p:sp>
    </p:spTree>
    <p:extLst>
      <p:ext uri="{BB962C8B-B14F-4D97-AF65-F5344CB8AC3E}">
        <p14:creationId xmlns:p14="http://schemas.microsoft.com/office/powerpoint/2010/main" val="403649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The California Department of Education has created a website for families who want additional information about student score reports; ca.startingsmarter.org.</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This website has sample student score reports as well as resources for families to use. Those resources include a link to Learning Heroes website, a flyer on how to have an effective parent/teacher conference, as well as links to the practice tests.  Among these valuable resources, you will also find a document created in collaboration with the Parent Teacher Association (PTA) that gives parents additional guidance on what questions to ask teachers in order to create the most supportive environment for your children. </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Currently available on this website are the ELA, mathematics. Science and Spanish web pages. </a:t>
            </a:r>
          </a:p>
        </p:txBody>
      </p:sp>
      <p:sp>
        <p:nvSpPr>
          <p:cNvPr id="4" name="Slide Number Placeholder 3"/>
          <p:cNvSpPr>
            <a:spLocks noGrp="1"/>
          </p:cNvSpPr>
          <p:nvPr>
            <p:ph type="sldNum" sz="quarter" idx="5"/>
          </p:nvPr>
        </p:nvSpPr>
        <p:spPr/>
        <p:txBody>
          <a:bodyPr/>
          <a:lstStyle/>
          <a:p>
            <a:fld id="{6C078B8E-2430-48E3-947F-D4E74CBF0628}" type="slidenum">
              <a:rPr lang="en-US" smtClean="0"/>
              <a:pPr/>
              <a:t>23</a:t>
            </a:fld>
            <a:endParaRPr lang="en-US" dirty="0"/>
          </a:p>
        </p:txBody>
      </p:sp>
    </p:spTree>
    <p:extLst>
      <p:ext uri="{BB962C8B-B14F-4D97-AF65-F5344CB8AC3E}">
        <p14:creationId xmlns:p14="http://schemas.microsoft.com/office/powerpoint/2010/main" val="3452929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BEFORE</a:t>
            </a:r>
            <a:r>
              <a:rPr lang="en-US" b="1" baseline="0" dirty="0"/>
              <a:t> PRESENTING, YOU MAY CHOOSE TO EMBED THIS VIDEO ON THE SLIDE. IN THE “INSERT” TAB ON THE TOP MENU, SELECT THE “VIDEO” BUTTON, FOLLOWED BY “ONLINE VIDEO” FROM THE DROP-DOWN MENU. PASTE THE FOLLOWING URL INTO THE YOUTUBE SEARCH BOX: https://youtu.be/HS8cVQin_fc (THE SAME URL THAT APPEARS ON THE SLIDE) WHICH WILL LEAD TO THE CALIFORNIA STARTING SMARTER OVERVIEW VIDEO ]</a:t>
            </a:r>
            <a:endParaRPr lang="en-US" b="1" dirty="0"/>
          </a:p>
          <a:p>
            <a:endParaRPr lang="en-US" strike="noStrike" dirty="0"/>
          </a:p>
          <a:p>
            <a:r>
              <a:rPr lang="en-US" strike="noStrike" dirty="0"/>
              <a:t>There </a:t>
            </a:r>
            <a:r>
              <a:rPr lang="en-US" strike="noStrike" baseline="0" dirty="0"/>
              <a:t>is </a:t>
            </a:r>
            <a:r>
              <a:rPr lang="en-US" baseline="0" dirty="0"/>
              <a:t>a video available that helps explain the starting smarter website to families.</a:t>
            </a:r>
            <a:endParaRPr lang="en-US"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24</a:t>
            </a:fld>
            <a:endParaRPr lang="en-US" dirty="0"/>
          </a:p>
        </p:txBody>
      </p:sp>
    </p:spTree>
    <p:extLst>
      <p:ext uri="{BB962C8B-B14F-4D97-AF65-F5344CB8AC3E}">
        <p14:creationId xmlns:p14="http://schemas.microsoft.com/office/powerpoint/2010/main" val="2019380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Here is a list of </a:t>
            </a:r>
            <a:r>
              <a:rPr lang="en-US" sz="1200" kern="1200" baseline="0" dirty="0">
                <a:solidFill>
                  <a:schemeClr val="tx1"/>
                </a:solidFill>
                <a:effectLst/>
                <a:latin typeface="+mn-lt"/>
                <a:ea typeface="+mn-ea"/>
                <a:cs typeface="+mn-cs"/>
              </a:rPr>
              <a:t>CAA for ELA, mathematics and science </a:t>
            </a:r>
            <a:r>
              <a:rPr lang="en-US" sz="1200" kern="1200" dirty="0">
                <a:solidFill>
                  <a:schemeClr val="tx1"/>
                </a:solidFill>
                <a:effectLst/>
                <a:latin typeface="+mn-lt"/>
                <a:ea typeface="+mn-ea"/>
                <a:cs typeface="+mn-cs"/>
              </a:rPr>
              <a:t>resources that</a:t>
            </a:r>
            <a:r>
              <a:rPr lang="en-US" sz="1200" kern="1200" baseline="0" dirty="0">
                <a:solidFill>
                  <a:schemeClr val="tx1"/>
                </a:solidFill>
                <a:effectLst/>
                <a:latin typeface="+mn-lt"/>
                <a:ea typeface="+mn-ea"/>
                <a:cs typeface="+mn-cs"/>
              </a:rPr>
              <a:t> are available </a:t>
            </a:r>
            <a:r>
              <a:rPr lang="en-US" sz="1200" strike="noStrike" kern="1200" baseline="0" dirty="0">
                <a:solidFill>
                  <a:schemeClr val="tx1"/>
                </a:solidFill>
                <a:effectLst/>
                <a:latin typeface="+mn-lt"/>
                <a:ea typeface="+mn-ea"/>
                <a:cs typeface="+mn-cs"/>
              </a:rPr>
              <a:t>to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You can v</a:t>
            </a:r>
            <a:r>
              <a:rPr lang="en-US" sz="1200" strike="noStrike" kern="1200" baseline="0" dirty="0">
                <a:solidFill>
                  <a:schemeClr val="tx1"/>
                </a:solidFill>
                <a:effectLst/>
                <a:latin typeface="+mn-lt"/>
                <a:ea typeface="+mn-ea"/>
                <a:cs typeface="+mn-cs"/>
              </a:rPr>
              <a:t>isit </a:t>
            </a:r>
            <a:r>
              <a:rPr lang="en-US" sz="1200" kern="1200" baseline="0" dirty="0">
                <a:solidFill>
                  <a:schemeClr val="tx1"/>
                </a:solidFill>
                <a:effectLst/>
                <a:latin typeface="+mn-lt"/>
                <a:ea typeface="+mn-ea"/>
                <a:cs typeface="+mn-cs"/>
              </a:rPr>
              <a:t>the Parent/Guardian Guide to </a:t>
            </a:r>
            <a:r>
              <a:rPr lang="en-US" sz="1200" b="0" strike="noStrike" kern="1200" baseline="0" dirty="0">
                <a:solidFill>
                  <a:schemeClr val="tx1"/>
                </a:solidFill>
                <a:effectLst/>
                <a:latin typeface="+mn-lt"/>
                <a:ea typeface="+mn-ea"/>
                <a:cs typeface="+mn-cs"/>
              </a:rPr>
              <a:t>the CAAs on the California Department of Education’s Web page. This web page reviews the criteria for your child to take one of these tests.</a:t>
            </a:r>
            <a:endParaRPr lang="en-US" sz="1200" b="0" strike="noStrike" kern="1200" baseline="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kern="1200" baseline="0" dirty="0">
                <a:solidFill>
                  <a:schemeClr val="tx1"/>
                </a:solidFill>
                <a:effectLst/>
                <a:latin typeface="+mn-lt"/>
                <a:ea typeface="+mn-ea"/>
                <a:cs typeface="+mn-cs"/>
              </a:rPr>
              <a:t>There is also a “Parent Guide to Understanding” for each statewide assessment. They are a great resource, and they answer the key questions about each assessment – </a:t>
            </a:r>
            <a:r>
              <a:rPr lang="en-US" sz="1200" kern="1200" baseline="0" dirty="0">
                <a:solidFill>
                  <a:schemeClr val="tx1"/>
                </a:solidFill>
                <a:effectLst/>
                <a:latin typeface="+mn-lt"/>
                <a:ea typeface="+mn-ea"/>
                <a:cs typeface="+mn-cs"/>
              </a:rPr>
              <a:t>much like this presentation. [</a:t>
            </a:r>
            <a:r>
              <a:rPr lang="en-US" sz="1200" b="1" kern="1200" baseline="0" dirty="0">
                <a:solidFill>
                  <a:schemeClr val="tx1"/>
                </a:solidFill>
                <a:effectLst/>
                <a:latin typeface="+mn-lt"/>
                <a:ea typeface="+mn-ea"/>
                <a:cs typeface="+mn-cs"/>
              </a:rPr>
              <a:t>Suggestion: </a:t>
            </a:r>
            <a:r>
              <a:rPr lang="en-US" sz="1200" kern="1200" baseline="0" dirty="0">
                <a:solidFill>
                  <a:schemeClr val="tx1"/>
                </a:solidFill>
                <a:effectLst/>
                <a:latin typeface="+mn-lt"/>
                <a:ea typeface="+mn-ea"/>
                <a:cs typeface="+mn-cs"/>
              </a:rPr>
              <a:t>You received a copy of the Parent Guide to Understanding the CAAs when you walked in tonight.]</a:t>
            </a:r>
            <a:endParaRPr lang="en-US" sz="1200" kern="1200" baseline="0" dirty="0">
              <a:solidFill>
                <a:schemeClr val="tx1"/>
              </a:solidFill>
              <a:effectLst/>
              <a:latin typeface="+mn-lt"/>
              <a:cs typeface="Calibri"/>
            </a:endParaRPr>
          </a:p>
          <a:p>
            <a:pPr marL="171450" indent="-171450">
              <a:buFont typeface="Arial" panose="020B0604020202020204" pitchFamily="34" charset="0"/>
              <a:buChar char="•"/>
              <a:defRPr/>
            </a:pPr>
            <a:r>
              <a:rPr lang="en-US" dirty="0"/>
              <a:t> There are also practice tests available that will help you and your child understand the type of test questions that they might receive. You can take the practice tests from home with your child </a:t>
            </a:r>
            <a:r>
              <a:rPr lang="en-US" b="1" dirty="0"/>
              <a:t>to help them prepare</a:t>
            </a:r>
            <a:r>
              <a:rPr lang="en-US" dirty="0"/>
              <a:t>. [</a:t>
            </a:r>
            <a:r>
              <a:rPr lang="en-US" sz="1200" b="1" kern="1200" baseline="0" dirty="0">
                <a:solidFill>
                  <a:schemeClr val="tx1"/>
                </a:solidFill>
                <a:effectLst/>
                <a:latin typeface="+mn-lt"/>
                <a:ea typeface="+mn-ea"/>
                <a:cs typeface="+mn-cs"/>
              </a:rPr>
              <a:t>Suggestion: </a:t>
            </a:r>
            <a:r>
              <a:rPr lang="en-US" dirty="0"/>
              <a:t>You</a:t>
            </a:r>
            <a:r>
              <a:rPr lang="en-US" baseline="0" dirty="0"/>
              <a:t> also received a flyer tonight with a Web site address for the practice tests.]</a:t>
            </a:r>
            <a:endParaRPr lang="en-US" dirty="0"/>
          </a:p>
          <a:p>
            <a:pPr marL="171450" indent="-171450">
              <a:buFont typeface="Arial" panose="020B0604020202020204" pitchFamily="34" charset="0"/>
              <a:buChar char="•"/>
              <a:defRPr/>
            </a:pPr>
            <a:r>
              <a:rPr lang="en-US" dirty="0">
                <a:cs typeface="Calibri"/>
              </a:rPr>
              <a:t>And finally, we have included the link to the </a:t>
            </a:r>
            <a:r>
              <a:rPr lang="en-US" dirty="0"/>
              <a:t>website for families who want additional information about student score reports.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cs typeface="Calibri"/>
            </a:endParaRPr>
          </a:p>
          <a:p>
            <a:pPr>
              <a:defRPr/>
            </a:pPr>
            <a:endParaRPr lang="en-US" dirty="0">
              <a:cs typeface="Calibri"/>
            </a:endParaRPr>
          </a:p>
        </p:txBody>
      </p:sp>
      <p:sp>
        <p:nvSpPr>
          <p:cNvPr id="4" name="Slide Number Placeholder 3"/>
          <p:cNvSpPr>
            <a:spLocks noGrp="1"/>
          </p:cNvSpPr>
          <p:nvPr>
            <p:ph type="sldNum" sz="quarter" idx="10"/>
          </p:nvPr>
        </p:nvSpPr>
        <p:spPr/>
        <p:txBody>
          <a:bodyPr/>
          <a:lstStyle/>
          <a:p>
            <a:fld id="{606A5C14-DD6A-4C44-9E81-DB55CC15BE55}" type="slidenum">
              <a:rPr lang="en-US" smtClean="0"/>
              <a:t>25</a:t>
            </a:fld>
            <a:endParaRPr lang="en-US" dirty="0"/>
          </a:p>
        </p:txBody>
      </p:sp>
    </p:spTree>
    <p:extLst>
      <p:ext uri="{BB962C8B-B14F-4D97-AF65-F5344CB8AC3E}">
        <p14:creationId xmlns:p14="http://schemas.microsoft.com/office/powerpoint/2010/main" val="2972002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We have reached the end of this presentation. I hope it has helped you understand the features of the CAAs for ELA, mathematics, and science, which students take it, and how and when it is administered.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Are there any questions I can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Thank you!  </a:t>
            </a:r>
          </a:p>
          <a:p>
            <a:endParaRPr lang="en-US"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26</a:t>
            </a:fld>
            <a:endParaRPr lang="en-US" dirty="0"/>
          </a:p>
        </p:txBody>
      </p:sp>
    </p:spTree>
    <p:extLst>
      <p:ext uri="{BB962C8B-B14F-4D97-AF65-F5344CB8AC3E}">
        <p14:creationId xmlns:p14="http://schemas.microsoft.com/office/powerpoint/2010/main" val="1761168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78B8E-2430-48E3-947F-D4E74CBF0628}" type="slidenum">
              <a:rPr lang="en-US" smtClean="0"/>
              <a:pPr/>
              <a:t>3</a:t>
            </a:fld>
            <a:endParaRPr lang="en-US" dirty="0"/>
          </a:p>
        </p:txBody>
      </p:sp>
    </p:spTree>
    <p:extLst>
      <p:ext uri="{BB962C8B-B14F-4D97-AF65-F5344CB8AC3E}">
        <p14:creationId xmlns:p14="http://schemas.microsoft.com/office/powerpoint/2010/main" val="1082076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Hello Families!</a:t>
            </a:r>
          </a:p>
          <a:p>
            <a:pPr marL="171450" indent="-171450">
              <a:buFont typeface="Arial" panose="020B0604020202020204" pitchFamily="34" charset="0"/>
              <a:buChar char="•"/>
            </a:pPr>
            <a:r>
              <a:rPr lang="en-US" dirty="0"/>
              <a:t>My name is [insert name] and I’m very excited about all the learning that will take place this year here at [insert school name].</a:t>
            </a:r>
            <a:endParaRPr lang="en-US" dirty="0">
              <a:cs typeface="Calibri"/>
            </a:endParaRPr>
          </a:p>
          <a:p>
            <a:pPr marL="171450" indent="-171450">
              <a:buFont typeface="Arial" panose="020B0604020202020204" pitchFamily="34" charset="0"/>
              <a:buChar char="•"/>
            </a:pPr>
            <a:r>
              <a:rPr lang="en-US" dirty="0"/>
              <a:t>Tonight, I’d like to share with you</a:t>
            </a:r>
            <a:r>
              <a:rPr lang="en-US" baseline="0" dirty="0"/>
              <a:t> information about the California Alternate Assessments for English language arts/literacy, also called ELA</a:t>
            </a:r>
            <a:r>
              <a:rPr lang="en-US" dirty="0"/>
              <a:t>,</a:t>
            </a:r>
            <a:r>
              <a:rPr lang="en-US" baseline="0" dirty="0"/>
              <a:t> mathematics, and science.</a:t>
            </a:r>
            <a:endParaRPr lang="en-US" baseline="0" dirty="0">
              <a:cs typeface="Calibri"/>
            </a:endParaRPr>
          </a:p>
          <a:p>
            <a:pPr marL="171450" indent="-171450">
              <a:buFont typeface="Arial" panose="020B0604020202020204" pitchFamily="34" charset="0"/>
              <a:buChar char="•"/>
            </a:pPr>
            <a:r>
              <a:rPr lang="en-US" dirty="0"/>
              <a:t>I’ll also talk to you about important ways that you can work in partnership with your child’s teacher to ensure their success.</a:t>
            </a:r>
            <a:endParaRPr lang="en-US" dirty="0">
              <a:cs typeface="Calibri"/>
            </a:endParaRPr>
          </a:p>
          <a:p>
            <a:pPr marL="171450" indent="-171450">
              <a:buFont typeface="Arial" panose="020B0604020202020204" pitchFamily="34" charset="0"/>
              <a:buChar char="•"/>
            </a:pPr>
            <a:r>
              <a:rPr lang="en-US" dirty="0"/>
              <a:t>Let’s get started!</a:t>
            </a:r>
            <a:endParaRPr lang="en-US" dirty="0">
              <a:cs typeface="Calibri"/>
            </a:endParaRPr>
          </a:p>
          <a:p>
            <a:pPr marL="171450"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606A5C14-DD6A-4C44-9E81-DB55CC15BE55}" type="slidenum">
              <a:rPr lang="en-US" smtClean="0"/>
              <a:t>6</a:t>
            </a:fld>
            <a:endParaRPr lang="en-US" dirty="0"/>
          </a:p>
        </p:txBody>
      </p:sp>
    </p:spTree>
    <p:extLst>
      <p:ext uri="{BB962C8B-B14F-4D97-AF65-F5344CB8AC3E}">
        <p14:creationId xmlns:p14="http://schemas.microsoft.com/office/powerpoint/2010/main" val="295996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At the end of </a:t>
            </a:r>
            <a:r>
              <a:rPr lang="en-US" b="1" dirty="0"/>
              <a:t>a typical </a:t>
            </a:r>
            <a:r>
              <a:rPr lang="en-US" dirty="0"/>
              <a:t>school year, students</a:t>
            </a:r>
            <a:r>
              <a:rPr lang="en-US" baseline="0" dirty="0"/>
              <a:t> in grade 3 and higher take statewide assessments, also known as summative assessments. They are called summative because they test the sum of what your child learned during the school year.</a:t>
            </a:r>
            <a:r>
              <a:rPr lang="en-US" dirty="0"/>
              <a:t> </a:t>
            </a:r>
          </a:p>
          <a:p>
            <a:pPr marL="171450" indent="-171450">
              <a:buFont typeface="Arial" panose="020B0604020202020204" pitchFamily="34" charset="0"/>
              <a:buChar char="•"/>
            </a:pPr>
            <a:r>
              <a:rPr lang="en-US" dirty="0"/>
              <a:t>[Insert relevant information about how the CAASPP assessments were handled locally in 2020-2021.]</a:t>
            </a:r>
          </a:p>
          <a:p>
            <a:pPr marL="171450" indent="-171450">
              <a:buFont typeface="Arial" panose="020B0604020202020204" pitchFamily="34" charset="0"/>
              <a:buChar char="•"/>
            </a:pPr>
            <a:r>
              <a:rPr lang="en-US" dirty="0"/>
              <a:t>The umbrella</a:t>
            </a:r>
            <a:r>
              <a:rPr lang="en-US" baseline="0" dirty="0"/>
              <a:t> term we use to talk about the summative assessments our students take is CAASPP which stands for the </a:t>
            </a:r>
            <a:r>
              <a:rPr lang="en-US" dirty="0"/>
              <a:t>California Assessment of Student Performance and Progress.</a:t>
            </a:r>
            <a:endParaRPr lang="en-US" dirty="0">
              <a:cs typeface="Calibri"/>
            </a:endParaRPr>
          </a:p>
          <a:p>
            <a:pPr marL="171450" indent="-171450">
              <a:buFont typeface="Arial" panose="020B0604020202020204" pitchFamily="34" charset="0"/>
              <a:buChar char="•"/>
            </a:pPr>
            <a:r>
              <a:rPr lang="en-US" dirty="0"/>
              <a:t>The</a:t>
            </a:r>
            <a:r>
              <a:rPr lang="en-US" baseline="0" dirty="0"/>
              <a:t> CAASPP system has three main parts:</a:t>
            </a:r>
            <a:endParaRPr lang="en-US" dirty="0">
              <a:cs typeface="Calibri"/>
            </a:endParaRPr>
          </a:p>
          <a:p>
            <a:pPr marL="628650" lvl="1" indent="-171450">
              <a:buFont typeface="Arial" panose="020B0604020202020204" pitchFamily="34" charset="0"/>
              <a:buChar char="•"/>
            </a:pPr>
            <a:r>
              <a:rPr lang="en-US" baseline="0" dirty="0"/>
              <a:t>ELA and mathematics assessments</a:t>
            </a:r>
            <a:endParaRPr lang="en-US" baseline="0" dirty="0">
              <a:cs typeface="Calibri"/>
            </a:endParaRPr>
          </a:p>
          <a:p>
            <a:pPr marL="628650" lvl="1" indent="-171450">
              <a:buFont typeface="Arial" panose="020B0604020202020204" pitchFamily="34" charset="0"/>
              <a:buChar char="•"/>
            </a:pPr>
            <a:r>
              <a:rPr lang="en-US" dirty="0"/>
              <a:t>Science assessments </a:t>
            </a:r>
          </a:p>
          <a:p>
            <a:pPr marL="628650" lvl="1" indent="-171450">
              <a:buFont typeface="Arial" panose="020B0604020202020204" pitchFamily="34" charset="0"/>
              <a:buChar char="•"/>
            </a:pPr>
            <a:r>
              <a:rPr lang="en-US" baseline="0" dirty="0"/>
              <a:t>and the Spanish reading/language arts assessment, which is optional.</a:t>
            </a:r>
            <a:r>
              <a:rPr lang="en-US" dirty="0"/>
              <a:t> </a:t>
            </a:r>
          </a:p>
          <a:p>
            <a:pPr marL="171450" lvl="0" indent="-171450">
              <a:buFont typeface="Arial" panose="020B0604020202020204" pitchFamily="34" charset="0"/>
              <a:buChar char="•"/>
            </a:pPr>
            <a:r>
              <a:rPr lang="en-US" baseline="0" dirty="0"/>
              <a:t>Today we will focus on the California Alternate Assessments.</a:t>
            </a:r>
            <a:r>
              <a:rPr lang="en-US" dirty="0"/>
              <a:t> </a:t>
            </a:r>
            <a:endParaRPr lang="en-US" strike="sngStrike" baseline="0" dirty="0">
              <a:cs typeface="Calibri"/>
            </a:endParaRPr>
          </a:p>
        </p:txBody>
      </p:sp>
      <p:sp>
        <p:nvSpPr>
          <p:cNvPr id="4" name="Slide Number Placeholder 3"/>
          <p:cNvSpPr>
            <a:spLocks noGrp="1"/>
          </p:cNvSpPr>
          <p:nvPr>
            <p:ph type="sldNum" sz="quarter" idx="10"/>
          </p:nvPr>
        </p:nvSpPr>
        <p:spPr/>
        <p:txBody>
          <a:bodyPr/>
          <a:lstStyle/>
          <a:p>
            <a:fld id="{6C078B8E-2430-48E3-947F-D4E74CBF0628}" type="slidenum">
              <a:rPr lang="en-US" smtClean="0"/>
              <a:pPr/>
              <a:t>7</a:t>
            </a:fld>
            <a:endParaRPr lang="en-US" dirty="0"/>
          </a:p>
        </p:txBody>
      </p:sp>
    </p:spTree>
    <p:extLst>
      <p:ext uri="{BB962C8B-B14F-4D97-AF65-F5344CB8AC3E}">
        <p14:creationId xmlns:p14="http://schemas.microsoft.com/office/powerpoint/2010/main" val="1822143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Alternate Assessments are given to students with the most</a:t>
            </a:r>
            <a:r>
              <a:rPr lang="en-US" b="1" dirty="0"/>
              <a:t> </a:t>
            </a:r>
            <a:r>
              <a:rPr lang="en-US" dirty="0"/>
              <a:t>significant cognitive disabilities as indicated in their individualized Education program (IEP). </a:t>
            </a:r>
            <a:endParaRPr lang="en-US" sz="1800" dirty="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Segoe UI" panose="020B0502040204020203" pitchFamily="34" charset="0"/>
              </a:rPr>
              <a:t>Students identified for alternate assessment take the alternate version of ALL tests: ELA, Mathematics, Science, and Alt ELPAC.</a:t>
            </a:r>
            <a:endParaRPr lang="en-US" b="1" dirty="0"/>
          </a:p>
          <a:p>
            <a:pPr marL="171450" indent="-171450">
              <a:buFont typeface="Arial" panose="020B0604020202020204" pitchFamily="34" charset="0"/>
              <a:buChar char="•"/>
            </a:pPr>
            <a:r>
              <a:rPr lang="en-US" b="0" dirty="0"/>
              <a:t>Why</a:t>
            </a:r>
            <a:r>
              <a:rPr lang="en-US" b="0" baseline="0" dirty="0"/>
              <a:t> do we give these assessments?</a:t>
            </a:r>
            <a:endParaRPr lang="en-US" dirty="0">
              <a:cs typeface="Calibri"/>
            </a:endParaRPr>
          </a:p>
          <a:p>
            <a:pPr marL="171450" indent="-171450">
              <a:buFont typeface="Arial" panose="020B0604020202020204" pitchFamily="34" charset="0"/>
              <a:buChar char="•"/>
            </a:pPr>
            <a:r>
              <a:rPr lang="en-US" b="0" dirty="0"/>
              <a:t>The purpose of the California</a:t>
            </a:r>
            <a:r>
              <a:rPr lang="en-US" b="0" baseline="0" dirty="0"/>
              <a:t> Alternate Assessments is </a:t>
            </a:r>
            <a:r>
              <a:rPr lang="en-US" b="0" dirty="0"/>
              <a:t>measure what students with the most significant cognitive disabilities</a:t>
            </a:r>
            <a:r>
              <a:rPr lang="en-US" b="0" baseline="0" dirty="0"/>
              <a:t> know and can do.</a:t>
            </a:r>
            <a:r>
              <a:rPr lang="en-US" dirty="0"/>
              <a:t> </a:t>
            </a:r>
            <a:endParaRPr lang="en-US" dirty="0">
              <a:cs typeface="Calibri"/>
            </a:endParaRPr>
          </a:p>
          <a:p>
            <a:pPr marL="171450" indent="-171450">
              <a:buFont typeface="Arial" panose="020B0604020202020204" pitchFamily="34" charset="0"/>
              <a:buChar char="•"/>
            </a:pPr>
            <a:r>
              <a:rPr lang="en-US" dirty="0"/>
              <a:t>These</a:t>
            </a:r>
            <a:r>
              <a:rPr lang="en-US" baseline="0" dirty="0"/>
              <a:t> measures help identify gaps in knowledge or skills early on, so students get the support they need.</a:t>
            </a:r>
            <a:endParaRPr lang="en-US"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information from these tests will be used by teachers to</a:t>
            </a:r>
            <a:r>
              <a:rPr lang="en-US" baseline="0" dirty="0"/>
              <a:t> support students by providing them the help they need to be successful in ELA, mathematics, and science.</a:t>
            </a:r>
            <a:endParaRPr lang="en-US"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606A5C14-DD6A-4C44-9E81-DB55CC15BE55}" type="slidenum">
              <a:rPr lang="en-US" smtClean="0"/>
              <a:t>8</a:t>
            </a:fld>
            <a:endParaRPr lang="en-US" dirty="0"/>
          </a:p>
        </p:txBody>
      </p:sp>
    </p:spTree>
    <p:extLst>
      <p:ext uri="{BB962C8B-B14F-4D97-AF65-F5344CB8AC3E}">
        <p14:creationId xmlns:p14="http://schemas.microsoft.com/office/powerpoint/2010/main" val="176081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a:t>There are alternate assessments in three areas:</a:t>
            </a:r>
          </a:p>
          <a:p>
            <a:pPr marL="628650" lvl="1" indent="-171450">
              <a:buFont typeface="Arial" panose="020B0604020202020204" pitchFamily="34" charset="0"/>
              <a:buChar char="•"/>
            </a:pPr>
            <a:r>
              <a:rPr lang="en-US" baseline="0" dirty="0"/>
              <a:t>English language arts/literacy or ELA</a:t>
            </a:r>
          </a:p>
          <a:p>
            <a:pPr marL="628650" lvl="1" indent="-171450">
              <a:buFont typeface="Arial" panose="020B0604020202020204" pitchFamily="34" charset="0"/>
              <a:buChar char="•"/>
            </a:pPr>
            <a:r>
              <a:rPr lang="en-US" baseline="0" dirty="0"/>
              <a:t>Mathematics, and </a:t>
            </a:r>
          </a:p>
          <a:p>
            <a:pPr marL="628650" lvl="1" indent="-171450">
              <a:buFont typeface="Arial" panose="020B0604020202020204" pitchFamily="34" charset="0"/>
              <a:buChar char="•"/>
            </a:pPr>
            <a:r>
              <a:rPr lang="en-US" baseline="0" dirty="0"/>
              <a:t>Science.</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6C078B8E-2430-48E3-947F-D4E74CBF0628}" type="slidenum">
              <a:rPr lang="en-US" smtClean="0"/>
              <a:pPr/>
              <a:t>9</a:t>
            </a:fld>
            <a:endParaRPr lang="en-US" dirty="0"/>
          </a:p>
        </p:txBody>
      </p:sp>
    </p:spTree>
    <p:extLst>
      <p:ext uri="{BB962C8B-B14F-4D97-AF65-F5344CB8AC3E}">
        <p14:creationId xmlns:p14="http://schemas.microsoft.com/office/powerpoint/2010/main" val="2177808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CAAs</a:t>
            </a:r>
            <a:r>
              <a:rPr lang="en-US" baseline="0" dirty="0"/>
              <a:t> for ELA</a:t>
            </a:r>
            <a:r>
              <a:rPr lang="en-US" dirty="0"/>
              <a:t>,</a:t>
            </a:r>
            <a:r>
              <a:rPr lang="en-US" baseline="0" dirty="0"/>
              <a:t> mathematics</a:t>
            </a:r>
            <a:r>
              <a:rPr lang="en-US" dirty="0"/>
              <a:t>,</a:t>
            </a:r>
            <a:r>
              <a:rPr lang="en-US" baseline="0" dirty="0"/>
              <a:t> </a:t>
            </a:r>
            <a:r>
              <a:rPr lang="en-US" dirty="0"/>
              <a:t>and science are administered one-on-one by a trained test examiner who is familiar with the student and the student’s specific needs.</a:t>
            </a:r>
            <a:endParaRPr lang="en-US" dirty="0">
              <a:cs typeface="Calibri"/>
            </a:endParaRPr>
          </a:p>
          <a:p>
            <a:pPr marL="171450" indent="-171450">
              <a:buFont typeface="Arial" panose="020B0604020202020204" pitchFamily="34" charset="0"/>
              <a:buChar char="•"/>
            </a:pPr>
            <a:r>
              <a:rPr lang="en-US" dirty="0"/>
              <a:t>The assessments are done on the computer.</a:t>
            </a:r>
          </a:p>
          <a:p>
            <a:pPr marL="171450" indent="-171450">
              <a:buFont typeface="Arial" panose="020B0604020202020204" pitchFamily="34" charset="0"/>
              <a:buChar char="•"/>
            </a:pPr>
            <a:r>
              <a:rPr lang="en-US" baseline="0" dirty="0"/>
              <a:t>We will go through the elements of ELA and mathematics first and then talk about science in more detail. </a:t>
            </a:r>
          </a:p>
          <a:p>
            <a:endParaRPr lang="en-US" dirty="0"/>
          </a:p>
        </p:txBody>
      </p:sp>
      <p:sp>
        <p:nvSpPr>
          <p:cNvPr id="4" name="Slide Number Placeholder 3"/>
          <p:cNvSpPr>
            <a:spLocks noGrp="1"/>
          </p:cNvSpPr>
          <p:nvPr>
            <p:ph type="sldNum" sz="quarter" idx="10"/>
          </p:nvPr>
        </p:nvSpPr>
        <p:spPr/>
        <p:txBody>
          <a:bodyPr/>
          <a:lstStyle/>
          <a:p>
            <a:fld id="{606A5C14-DD6A-4C44-9E81-DB55CC15BE55}" type="slidenum">
              <a:rPr lang="en-US" smtClean="0"/>
              <a:t>10</a:t>
            </a:fld>
            <a:endParaRPr lang="en-US" dirty="0"/>
          </a:p>
        </p:txBody>
      </p:sp>
    </p:spTree>
    <p:extLst>
      <p:ext uri="{BB962C8B-B14F-4D97-AF65-F5344CB8AC3E}">
        <p14:creationId xmlns:p14="http://schemas.microsoft.com/office/powerpoint/2010/main" val="4119507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CAAs for ELA and mathematics are</a:t>
            </a:r>
            <a:r>
              <a:rPr lang="en-US" baseline="0" dirty="0"/>
              <a:t> </a:t>
            </a:r>
            <a:r>
              <a:rPr lang="en-US" dirty="0"/>
              <a:t>tests that were designed</a:t>
            </a:r>
            <a:r>
              <a:rPr lang="en-US" baseline="0" dirty="0"/>
              <a:t> specifically for students with the most significant cognitive disabilities.</a:t>
            </a:r>
            <a:r>
              <a:rPr lang="en-US"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alternate assessments are aligned with the California Common Core State Standards in ELA and mathematics.</a:t>
            </a:r>
            <a:endParaRPr lang="en-US" baseline="0"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10"/>
          </p:nvPr>
        </p:nvSpPr>
        <p:spPr/>
        <p:txBody>
          <a:bodyPr/>
          <a:lstStyle/>
          <a:p>
            <a:fld id="{606A5C14-DD6A-4C44-9E81-DB55CC15BE55}" type="slidenum">
              <a:rPr lang="en-US" smtClean="0"/>
              <a:t>11</a:t>
            </a:fld>
            <a:endParaRPr lang="en-US" dirty="0"/>
          </a:p>
        </p:txBody>
      </p:sp>
    </p:spTree>
    <p:extLst>
      <p:ext uri="{BB962C8B-B14F-4D97-AF65-F5344CB8AC3E}">
        <p14:creationId xmlns:p14="http://schemas.microsoft.com/office/powerpoint/2010/main" val="315191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dirty="0"/>
          </a:p>
        </p:txBody>
      </p:sp>
    </p:spTree>
    <p:extLst>
      <p:ext uri="{BB962C8B-B14F-4D97-AF65-F5344CB8AC3E}">
        <p14:creationId xmlns:p14="http://schemas.microsoft.com/office/powerpoint/2010/main" val="429437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dirty="0"/>
          </a:p>
        </p:txBody>
      </p:sp>
    </p:spTree>
    <p:extLst>
      <p:ext uri="{BB962C8B-B14F-4D97-AF65-F5344CB8AC3E}">
        <p14:creationId xmlns:p14="http://schemas.microsoft.com/office/powerpoint/2010/main" val="176306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dirty="0"/>
          </a:p>
        </p:txBody>
      </p:sp>
    </p:spTree>
    <p:extLst>
      <p:ext uri="{BB962C8B-B14F-4D97-AF65-F5344CB8AC3E}">
        <p14:creationId xmlns:p14="http://schemas.microsoft.com/office/powerpoint/2010/main" val="314895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dirty="0"/>
          </a:p>
        </p:txBody>
      </p:sp>
    </p:spTree>
    <p:extLst>
      <p:ext uri="{BB962C8B-B14F-4D97-AF65-F5344CB8AC3E}">
        <p14:creationId xmlns:p14="http://schemas.microsoft.com/office/powerpoint/2010/main" val="2637918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dirty="0"/>
          </a:p>
        </p:txBody>
      </p:sp>
    </p:spTree>
    <p:extLst>
      <p:ext uri="{BB962C8B-B14F-4D97-AF65-F5344CB8AC3E}">
        <p14:creationId xmlns:p14="http://schemas.microsoft.com/office/powerpoint/2010/main" val="1975565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aph and Table Layout">
    <p:spTree>
      <p:nvGrpSpPr>
        <p:cNvPr id="1" name=""/>
        <p:cNvGrpSpPr/>
        <p:nvPr/>
      </p:nvGrpSpPr>
      <p:grpSpPr>
        <a:xfrm>
          <a:off x="0" y="0"/>
          <a:ext cx="0" cy="0"/>
          <a:chOff x="0" y="0"/>
          <a:chExt cx="0" cy="0"/>
        </a:xfrm>
      </p:grpSpPr>
      <p:sp>
        <p:nvSpPr>
          <p:cNvPr id="2" name="Title 1"/>
          <p:cNvSpPr>
            <a:spLocks noGrp="1"/>
          </p:cNvSpPr>
          <p:nvPr>
            <p:ph type="title"/>
          </p:nvPr>
        </p:nvSpPr>
        <p:spPr>
          <a:xfrm>
            <a:off x="726018" y="548640"/>
            <a:ext cx="10739967" cy="566738"/>
          </a:xfrm>
        </p:spPr>
        <p:txBody>
          <a:bodyPr anchor="b">
            <a:noAutofit/>
          </a:bodyPr>
          <a:lstStyle>
            <a:lvl1pPr algn="l">
              <a:defRPr sz="4000" b="1">
                <a:solidFill>
                  <a:srgbClr val="11376F"/>
                </a:solidFill>
                <a:latin typeface="Arial" pitchFamily="34" charset="0"/>
                <a:cs typeface="Arial" pitchFamily="34" charset="0"/>
              </a:defRPr>
            </a:lvl1pPr>
          </a:lstStyle>
          <a:p>
            <a:r>
              <a:rPr lang="en-US"/>
              <a:t>Click to edit Master title style</a:t>
            </a:r>
          </a:p>
        </p:txBody>
      </p:sp>
      <p:cxnSp>
        <p:nvCxnSpPr>
          <p:cNvPr id="8" name="Straight Connector 7"/>
          <p:cNvCxnSpPr/>
          <p:nvPr userDrawn="1"/>
        </p:nvCxnSpPr>
        <p:spPr>
          <a:xfrm>
            <a:off x="726018" y="1141620"/>
            <a:ext cx="10739965" cy="0"/>
          </a:xfrm>
          <a:prstGeom prst="line">
            <a:avLst/>
          </a:prstGeom>
          <a:ln>
            <a:solidFill>
              <a:srgbClr val="9BC872"/>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2"/>
          <p:cNvSpPr>
            <a:spLocks noGrp="1"/>
          </p:cNvSpPr>
          <p:nvPr>
            <p:ph idx="1"/>
          </p:nvPr>
        </p:nvSpPr>
        <p:spPr>
          <a:xfrm>
            <a:off x="609600" y="1441342"/>
            <a:ext cx="10972800" cy="4684822"/>
          </a:xfrm>
        </p:spPr>
        <p:txBody>
          <a:bodyPr/>
          <a:lstStyle>
            <a:lvl1pPr>
              <a:defRPr>
                <a:solidFill>
                  <a:srgbClr val="11376F"/>
                </a:solidFill>
              </a:defRPr>
            </a:lvl1pPr>
            <a:lvl2pPr>
              <a:defRPr>
                <a:solidFill>
                  <a:srgbClr val="11376F"/>
                </a:solidFill>
              </a:defRPr>
            </a:lvl2pPr>
            <a:lvl3pPr>
              <a:defRPr>
                <a:solidFill>
                  <a:srgbClr val="11376F"/>
                </a:solidFill>
              </a:defRPr>
            </a:lvl3pPr>
            <a:lvl4pPr>
              <a:defRPr>
                <a:solidFill>
                  <a:srgbClr val="11376F"/>
                </a:solidFill>
              </a:defRPr>
            </a:lvl4pPr>
            <a:lvl5pPr>
              <a:defRPr>
                <a:solidFill>
                  <a:srgbClr val="11376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41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dirty="0"/>
          </a:p>
        </p:txBody>
      </p:sp>
    </p:spTree>
    <p:custDataLst>
      <p:tags r:id="rId1"/>
    </p:custDataLst>
    <p:extLst>
      <p:ext uri="{BB962C8B-B14F-4D97-AF65-F5344CB8AC3E}">
        <p14:creationId xmlns:p14="http://schemas.microsoft.com/office/powerpoint/2010/main" val="2167442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46003B-8C35-437B-96D0-A0A85B256F47}" type="slidenum">
              <a:rPr lang="en-US" smtClean="0"/>
              <a:t>‹#›</a:t>
            </a:fld>
            <a:endParaRPr lang="en-US" dirty="0"/>
          </a:p>
        </p:txBody>
      </p:sp>
    </p:spTree>
    <p:custDataLst>
      <p:tags r:id="rId1"/>
    </p:custDataLst>
    <p:extLst>
      <p:ext uri="{BB962C8B-B14F-4D97-AF65-F5344CB8AC3E}">
        <p14:creationId xmlns:p14="http://schemas.microsoft.com/office/powerpoint/2010/main" val="87366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dirty="0"/>
          </a:p>
        </p:txBody>
      </p:sp>
    </p:spTree>
    <p:custDataLst>
      <p:tags r:id="rId1"/>
    </p:custDataLst>
    <p:extLst>
      <p:ext uri="{BB962C8B-B14F-4D97-AF65-F5344CB8AC3E}">
        <p14:creationId xmlns:p14="http://schemas.microsoft.com/office/powerpoint/2010/main" val="87934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3017520" cy="4351338"/>
          </a:xfrm>
        </p:spPr>
        <p:txBody>
          <a:bodyPr>
            <a:normAutofit/>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4587240" y="1825625"/>
            <a:ext cx="3017520" cy="4351338"/>
          </a:xfrm>
        </p:spPr>
        <p:txBody>
          <a:bodyPr>
            <a:normAutofit/>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dirty="0"/>
          </a:p>
        </p:txBody>
      </p:sp>
      <p:sp>
        <p:nvSpPr>
          <p:cNvPr id="9" name="Content Placeholder 8">
            <a:extLst>
              <a:ext uri="{FF2B5EF4-FFF2-40B4-BE49-F238E27FC236}">
                <a16:creationId xmlns:a16="http://schemas.microsoft.com/office/drawing/2014/main" id="{4EE1BF9B-9BCA-4595-9EC0-B047B7185A4D}"/>
              </a:ext>
            </a:extLst>
          </p:cNvPr>
          <p:cNvSpPr>
            <a:spLocks noGrp="1"/>
          </p:cNvSpPr>
          <p:nvPr>
            <p:ph sz="quarter" idx="13" hasCustomPrompt="1"/>
          </p:nvPr>
        </p:nvSpPr>
        <p:spPr>
          <a:xfrm>
            <a:off x="8336280" y="1825625"/>
            <a:ext cx="3017520" cy="4351338"/>
          </a:xfrm>
        </p:spPr>
        <p:txBody>
          <a:bodyPr>
            <a:normAutofit/>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2243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2560320" cy="4351338"/>
          </a:xfrm>
        </p:spPr>
        <p:txBody>
          <a:bodyPr>
            <a:normAutofit/>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3488796" y="1825625"/>
            <a:ext cx="2560320" cy="4351338"/>
          </a:xfrm>
        </p:spPr>
        <p:txBody>
          <a:bodyPr>
            <a:normAutofit/>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46003B-8C35-437B-96D0-A0A85B256F47}" type="slidenum">
              <a:rPr lang="en-US" smtClean="0"/>
              <a:t>‹#›</a:t>
            </a:fld>
            <a:endParaRPr lang="en-US" dirty="0"/>
          </a:p>
        </p:txBody>
      </p:sp>
      <p:sp>
        <p:nvSpPr>
          <p:cNvPr id="9" name="Content Placeholder 8">
            <a:extLst>
              <a:ext uri="{FF2B5EF4-FFF2-40B4-BE49-F238E27FC236}">
                <a16:creationId xmlns:a16="http://schemas.microsoft.com/office/drawing/2014/main" id="{4EE1BF9B-9BCA-4595-9EC0-B047B7185A4D}"/>
              </a:ext>
            </a:extLst>
          </p:cNvPr>
          <p:cNvSpPr>
            <a:spLocks noGrp="1"/>
          </p:cNvSpPr>
          <p:nvPr>
            <p:ph sz="quarter" idx="13" hasCustomPrompt="1"/>
          </p:nvPr>
        </p:nvSpPr>
        <p:spPr>
          <a:xfrm>
            <a:off x="6139392" y="1825625"/>
            <a:ext cx="2560320" cy="4351338"/>
          </a:xfrm>
        </p:spPr>
        <p:txBody>
          <a:bodyPr>
            <a:normAutofit/>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p:txBody>
      </p:sp>
      <p:sp>
        <p:nvSpPr>
          <p:cNvPr id="11" name="Content Placeholder 10">
            <a:extLst>
              <a:ext uri="{FF2B5EF4-FFF2-40B4-BE49-F238E27FC236}">
                <a16:creationId xmlns:a16="http://schemas.microsoft.com/office/drawing/2014/main" id="{AE727D58-6707-4718-AD7A-0524C2C07CFB}"/>
              </a:ext>
            </a:extLst>
          </p:cNvPr>
          <p:cNvSpPr>
            <a:spLocks noGrp="1"/>
          </p:cNvSpPr>
          <p:nvPr>
            <p:ph sz="quarter" idx="14" hasCustomPrompt="1"/>
          </p:nvPr>
        </p:nvSpPr>
        <p:spPr>
          <a:xfrm>
            <a:off x="8789987" y="1825625"/>
            <a:ext cx="2560320" cy="4351338"/>
          </a:xfrm>
        </p:spPr>
        <p:txBody>
          <a:bodyPr>
            <a:normAutofit/>
          </a:bodyPr>
          <a:lstStyle>
            <a:lvl1pPr>
              <a:defRPr sz="3600"/>
            </a:lvl1pPr>
            <a:lvl2pPr>
              <a:defRPr sz="3200"/>
            </a:lvl2pPr>
            <a:lvl3pPr>
              <a:defRPr sz="2800"/>
            </a:lvl3pPr>
          </a:lstStyle>
          <a:p>
            <a:pPr lvl="0"/>
            <a:r>
              <a:rPr lang="en-US" dirty="0"/>
              <a:t>Edit Master text styles</a:t>
            </a:r>
          </a:p>
          <a:p>
            <a:pPr lvl="1"/>
            <a:r>
              <a:rPr lang="en-US" dirty="0"/>
              <a:t>Second level</a:t>
            </a:r>
          </a:p>
          <a:p>
            <a:pPr lvl="2"/>
            <a:r>
              <a:rPr lang="en-US" dirty="0"/>
              <a:t>Third level</a:t>
            </a:r>
          </a:p>
        </p:txBody>
      </p:sp>
    </p:spTree>
    <p:custDataLst>
      <p:tags r:id="rId1"/>
    </p:custDataLst>
    <p:extLst>
      <p:ext uri="{BB962C8B-B14F-4D97-AF65-F5344CB8AC3E}">
        <p14:creationId xmlns:p14="http://schemas.microsoft.com/office/powerpoint/2010/main" val="1276601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46003B-8C35-437B-96D0-A0A85B256F47}" type="slidenum">
              <a:rPr lang="en-US" smtClean="0"/>
              <a:t>‹#›</a:t>
            </a:fld>
            <a:endParaRPr lang="en-US" dirty="0"/>
          </a:p>
        </p:txBody>
      </p:sp>
    </p:spTree>
    <p:custDataLst>
      <p:tags r:id="rId1"/>
    </p:custDataLst>
    <p:extLst>
      <p:ext uri="{BB962C8B-B14F-4D97-AF65-F5344CB8AC3E}">
        <p14:creationId xmlns:p14="http://schemas.microsoft.com/office/powerpoint/2010/main" val="1699402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46003B-8C35-437B-96D0-A0A85B256F47}" type="slidenum">
              <a:rPr lang="en-US" smtClean="0"/>
              <a:t>‹#›</a:t>
            </a:fld>
            <a:endParaRPr lang="en-US" dirty="0"/>
          </a:p>
        </p:txBody>
      </p:sp>
    </p:spTree>
    <p:custDataLst>
      <p:tags r:id="rId1"/>
    </p:custDataLst>
    <p:extLst>
      <p:ext uri="{BB962C8B-B14F-4D97-AF65-F5344CB8AC3E}">
        <p14:creationId xmlns:p14="http://schemas.microsoft.com/office/powerpoint/2010/main" val="133366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BFF39-A1B3-495C-8165-55BFCE77E110}" type="datetimeFigureOut">
              <a:rPr lang="en-US" smtClean="0"/>
              <a:t>5/15/2024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46003B-8C35-437B-96D0-A0A85B256F47}" type="slidenum">
              <a:rPr lang="en-US" smtClean="0"/>
              <a:t>‹#›</a:t>
            </a:fld>
            <a:endParaRPr lang="en-US" dirty="0"/>
          </a:p>
        </p:txBody>
      </p:sp>
    </p:spTree>
    <p:extLst>
      <p:ext uri="{BB962C8B-B14F-4D97-AF65-F5344CB8AC3E}">
        <p14:creationId xmlns:p14="http://schemas.microsoft.com/office/powerpoint/2010/main" val="300411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BFF39-A1B3-495C-8165-55BFCE77E110}" type="datetimeFigureOut">
              <a:rPr lang="en-US" smtClean="0"/>
              <a:t>5/15/2024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6003B-8C35-437B-96D0-A0A85B256F47}" type="slidenum">
              <a:rPr lang="en-US" smtClean="0"/>
              <a:t>‹#›</a:t>
            </a:fld>
            <a:endParaRPr lang="en-US" dirty="0"/>
          </a:p>
        </p:txBody>
      </p:sp>
    </p:spTree>
    <p:custDataLst>
      <p:tags r:id="rId16"/>
    </p:custDataLst>
    <p:extLst>
      <p:ext uri="{BB962C8B-B14F-4D97-AF65-F5344CB8AC3E}">
        <p14:creationId xmlns:p14="http://schemas.microsoft.com/office/powerpoint/2010/main" val="30493969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90" r:id="rId5"/>
    <p:sldLayoutId id="2147483689"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6000" b="1" kern="1200">
          <a:solidFill>
            <a:schemeClr val="accent6">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0.xml"/><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4.xml"/><Relationship Id="rId5" Type="http://schemas.microsoft.com/office/2007/relationships/hdphoto" Target="../media/hdphoto2.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ca.startingsmarter.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HS8cVQin_f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https://ca.startingsmarter.org/" TargetMode="Externa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hyperlink" Target="https://www.caaspp.org/practice-and-training/index.html" TargetMode="External"/><Relationship Id="rId5" Type="http://schemas.openxmlformats.org/officeDocument/2006/relationships/hyperlink" Target="http://www.caaspp.org/ta-resources/available-resources-caasci.html" TargetMode="External"/><Relationship Id="rId4" Type="http://schemas.openxmlformats.org/officeDocument/2006/relationships/hyperlink" Target="https://www.cde.ca.gov/ta/tg/ca/caaparentguide.asp"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caaspp.org/practice-and-training/index.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299" y="226142"/>
            <a:ext cx="10710863" cy="6320708"/>
          </a:xfrm>
        </p:spPr>
        <p:txBody>
          <a:bodyPr/>
          <a:lstStyle/>
          <a:p>
            <a:pPr algn="ctr">
              <a:lnSpc>
                <a:spcPts val="7500"/>
              </a:lnSpc>
              <a:spcBef>
                <a:spcPts val="1200"/>
              </a:spcBef>
              <a:spcAft>
                <a:spcPts val="1800"/>
              </a:spcAft>
            </a:pPr>
            <a:r>
              <a:rPr lang="en-US" b="0" dirty="0"/>
              <a:t>A Site Administrator’s Guide:</a:t>
            </a:r>
            <a:br>
              <a:rPr lang="en-US" b="0" dirty="0"/>
            </a:br>
            <a:r>
              <a:rPr lang="en-US" sz="6600" dirty="0"/>
              <a:t>Talking to Parents </a:t>
            </a:r>
            <a:br>
              <a:rPr lang="en-US" sz="6600" dirty="0"/>
            </a:br>
            <a:r>
              <a:rPr lang="en-US" sz="5400" b="0" dirty="0"/>
              <a:t>About the California Alternate Assessments (CAAs)</a:t>
            </a:r>
          </a:p>
        </p:txBody>
      </p:sp>
    </p:spTree>
    <p:custDataLst>
      <p:tags r:id="rId1"/>
    </p:custDataLst>
    <p:extLst>
      <p:ext uri="{BB962C8B-B14F-4D97-AF65-F5344CB8AC3E}">
        <p14:creationId xmlns:p14="http://schemas.microsoft.com/office/powerpoint/2010/main" val="901029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60375"/>
            <a:ext cx="10515600" cy="1325563"/>
          </a:xfrm>
        </p:spPr>
        <p:txBody>
          <a:bodyPr/>
          <a:lstStyle/>
          <a:p>
            <a:r>
              <a:rPr lang="en-US" dirty="0">
                <a:latin typeface="Century Gothic"/>
              </a:rPr>
              <a:t>How: </a:t>
            </a:r>
          </a:p>
        </p:txBody>
      </p:sp>
      <p:sp>
        <p:nvSpPr>
          <p:cNvPr id="3" name="Content Placeholder 2"/>
          <p:cNvSpPr>
            <a:spLocks noGrp="1"/>
          </p:cNvSpPr>
          <p:nvPr>
            <p:ph sz="half" idx="1"/>
          </p:nvPr>
        </p:nvSpPr>
        <p:spPr>
          <a:xfrm>
            <a:off x="876300" y="1752600"/>
            <a:ext cx="4495800" cy="3723322"/>
          </a:xfrm>
        </p:spPr>
        <p:txBody>
          <a:bodyPr>
            <a:normAutofit/>
          </a:bodyPr>
          <a:lstStyle/>
          <a:p>
            <a:pPr>
              <a:spcBef>
                <a:spcPts val="1200"/>
              </a:spcBef>
              <a:spcAft>
                <a:spcPts val="1200"/>
              </a:spcAft>
            </a:pPr>
            <a:r>
              <a:rPr lang="en-US" sz="3600" dirty="0"/>
              <a:t>On a computer</a:t>
            </a:r>
          </a:p>
          <a:p>
            <a:pPr>
              <a:spcBef>
                <a:spcPts val="1200"/>
              </a:spcBef>
              <a:spcAft>
                <a:spcPts val="1200"/>
              </a:spcAft>
            </a:pPr>
            <a:r>
              <a:rPr lang="en-US" sz="3600" dirty="0"/>
              <a:t>With a trained </a:t>
            </a:r>
            <a:br>
              <a:rPr lang="en-US" sz="3600" dirty="0"/>
            </a:br>
            <a:r>
              <a:rPr lang="en-US" sz="3600" dirty="0"/>
              <a:t>test examiner</a:t>
            </a:r>
          </a:p>
          <a:p>
            <a:pPr>
              <a:spcBef>
                <a:spcPts val="1200"/>
              </a:spcBef>
              <a:spcAft>
                <a:spcPts val="1200"/>
              </a:spcAft>
            </a:pPr>
            <a:r>
              <a:rPr lang="en-US" sz="3600" dirty="0"/>
              <a:t>One-on-one setting</a:t>
            </a:r>
          </a:p>
        </p:txBody>
      </p:sp>
      <p:pic>
        <p:nvPicPr>
          <p:cNvPr id="7" name="Content Placeholder 6">
            <a:extLs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654517" y="1752600"/>
            <a:ext cx="6042183" cy="4028122"/>
          </a:xfrm>
        </p:spPr>
      </p:pic>
    </p:spTree>
    <p:custDataLst>
      <p:tags r:id="rId1"/>
    </p:custDataLst>
    <p:extLst>
      <p:ext uri="{BB962C8B-B14F-4D97-AF65-F5344CB8AC3E}">
        <p14:creationId xmlns:p14="http://schemas.microsoft.com/office/powerpoint/2010/main" val="2168037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6300" y="1922603"/>
            <a:ext cx="10763250" cy="2837968"/>
          </a:xfrm>
        </p:spPr>
        <p:txBody>
          <a:bodyPr anchor="ctr">
            <a:noAutofit/>
          </a:bodyPr>
          <a:lstStyle/>
          <a:p>
            <a:r>
              <a:rPr lang="en-US" sz="7200" dirty="0">
                <a:ea typeface="Gadugi" panose="020B0502040204020203" pitchFamily="34" charset="0"/>
              </a:rPr>
              <a:t>CAA for ELA and Mathematics</a:t>
            </a:r>
            <a:endParaRPr lang="en-US" sz="7200" dirty="0"/>
          </a:p>
        </p:txBody>
      </p:sp>
    </p:spTree>
    <p:custDataLst>
      <p:tags r:id="rId1"/>
    </p:custDataLst>
    <p:extLst>
      <p:ext uri="{BB962C8B-B14F-4D97-AF65-F5344CB8AC3E}">
        <p14:creationId xmlns:p14="http://schemas.microsoft.com/office/powerpoint/2010/main" val="2388725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ELA and Mathematics</a:t>
            </a:r>
          </a:p>
        </p:txBody>
      </p:sp>
      <p:sp>
        <p:nvSpPr>
          <p:cNvPr id="11" name="Content Placeholder 10">
            <a:extLst>
              <a:ext uri="{FF2B5EF4-FFF2-40B4-BE49-F238E27FC236}">
                <a16:creationId xmlns:a16="http://schemas.microsoft.com/office/drawing/2014/main" id="{C6317DDC-C842-45E9-A0C0-679ADA50F354}"/>
              </a:ext>
            </a:extLst>
          </p:cNvPr>
          <p:cNvSpPr>
            <a:spLocks noGrp="1"/>
          </p:cNvSpPr>
          <p:nvPr>
            <p:ph sz="half" idx="1"/>
          </p:nvPr>
        </p:nvSpPr>
        <p:spPr>
          <a:xfrm>
            <a:off x="2891444" y="2245902"/>
            <a:ext cx="2902527" cy="555487"/>
          </a:xfrm>
        </p:spPr>
        <p:txBody>
          <a:bodyPr>
            <a:normAutofit/>
          </a:bodyPr>
          <a:lstStyle/>
          <a:p>
            <a:pPr marL="0" indent="0" algn="ctr">
              <a:buNone/>
            </a:pPr>
            <a:r>
              <a:rPr lang="en-US" sz="2800" b="1" dirty="0"/>
              <a:t>Grades 3</a:t>
            </a:r>
            <a:r>
              <a:rPr lang="en-US" sz="2800" b="1" dirty="0">
                <a:latin typeface="Gill Sans MT" panose="020B0502020104020203" pitchFamily="34" charset="0"/>
              </a:rPr>
              <a:t>–</a:t>
            </a:r>
            <a:r>
              <a:rPr lang="en-US" sz="2800" b="1" dirty="0"/>
              <a:t>8</a:t>
            </a:r>
          </a:p>
        </p:txBody>
      </p:sp>
      <p:pic>
        <p:nvPicPr>
          <p:cNvPr id="16" name="Content Placeholder 15">
            <a:extLst>
              <a:ext uri="{FF2B5EF4-FFF2-40B4-BE49-F238E27FC236}">
                <a16:creationId xmlns:a16="http://schemas.microsoft.com/office/drawing/2014/main" id="{C1078A0D-D908-48AC-AADC-2971A3370175}"/>
              </a:ext>
              <a:ext uri="{C183D7F6-B498-43B3-948B-1728B52AA6E4}">
                <adec:decorative xmlns:adec="http://schemas.microsoft.com/office/drawing/2017/decorative" val="1"/>
              </a:ext>
            </a:extLst>
          </p:cNvPr>
          <p:cNvPicPr>
            <a:picLocks noGrp="1" noChangeAspect="1"/>
          </p:cNvPicPr>
          <p:nvPr>
            <p:ph sz="quarter" idx="13"/>
          </p:nvPr>
        </p:nvPicPr>
        <p:blipFill rotWithShape="1">
          <a:blip r:embed="rId4"/>
          <a:srcRect t="8902"/>
          <a:stretch/>
        </p:blipFill>
        <p:spPr>
          <a:xfrm>
            <a:off x="2117321" y="2059322"/>
            <a:ext cx="7957358" cy="4433553"/>
          </a:xfrm>
        </p:spPr>
      </p:pic>
      <p:sp>
        <p:nvSpPr>
          <p:cNvPr id="14" name="Content Placeholder 13">
            <a:extLst>
              <a:ext uri="{FF2B5EF4-FFF2-40B4-BE49-F238E27FC236}">
                <a16:creationId xmlns:a16="http://schemas.microsoft.com/office/drawing/2014/main" id="{71B173D3-289C-4092-A7A0-78E6578FD035}"/>
              </a:ext>
            </a:extLst>
          </p:cNvPr>
          <p:cNvSpPr>
            <a:spLocks noGrp="1"/>
          </p:cNvSpPr>
          <p:nvPr>
            <p:ph sz="half" idx="2"/>
          </p:nvPr>
        </p:nvSpPr>
        <p:spPr>
          <a:xfrm>
            <a:off x="7388630" y="1743616"/>
            <a:ext cx="2137756" cy="718070"/>
          </a:xfrm>
        </p:spPr>
        <p:txBody>
          <a:bodyPr>
            <a:normAutofit/>
          </a:bodyPr>
          <a:lstStyle/>
          <a:p>
            <a:pPr marL="0" indent="0" algn="ctr">
              <a:buNone/>
            </a:pPr>
            <a:r>
              <a:rPr lang="en-US" sz="2800" b="1" dirty="0"/>
              <a:t>Grade 11</a:t>
            </a:r>
          </a:p>
        </p:txBody>
      </p:sp>
    </p:spTree>
    <p:custDataLst>
      <p:tags r:id="rId1"/>
    </p:custDataLst>
    <p:extLst>
      <p:ext uri="{BB962C8B-B14F-4D97-AF65-F5344CB8AC3E}">
        <p14:creationId xmlns:p14="http://schemas.microsoft.com/office/powerpoint/2010/main" val="371464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1859037-8C97-4D39-83E2-EAC7E73AB2BD}"/>
              </a:ext>
            </a:extLst>
          </p:cNvPr>
          <p:cNvSpPr>
            <a:spLocks noGrp="1"/>
          </p:cNvSpPr>
          <p:nvPr>
            <p:ph type="title"/>
          </p:nvPr>
        </p:nvSpPr>
        <p:spPr>
          <a:xfrm>
            <a:off x="876299" y="460375"/>
            <a:ext cx="10777635" cy="1292225"/>
          </a:xfrm>
        </p:spPr>
        <p:txBody>
          <a:bodyPr/>
          <a:lstStyle/>
          <a:p>
            <a:r>
              <a:rPr lang="en-US" dirty="0"/>
              <a:t>When: ELA and Mathematics</a:t>
            </a:r>
          </a:p>
        </p:txBody>
      </p:sp>
      <p:sp>
        <p:nvSpPr>
          <p:cNvPr id="12" name="Content Placeholder 11">
            <a:extLst>
              <a:ext uri="{FF2B5EF4-FFF2-40B4-BE49-F238E27FC236}">
                <a16:creationId xmlns:a16="http://schemas.microsoft.com/office/drawing/2014/main" id="{DCE42B52-9C8B-492A-9EC6-CEA82157081D}"/>
              </a:ext>
            </a:extLst>
          </p:cNvPr>
          <p:cNvSpPr>
            <a:spLocks noGrp="1"/>
          </p:cNvSpPr>
          <p:nvPr>
            <p:ph sz="half" idx="1"/>
          </p:nvPr>
        </p:nvSpPr>
        <p:spPr>
          <a:xfrm>
            <a:off x="876300" y="1752600"/>
            <a:ext cx="5181600" cy="4351338"/>
          </a:xfrm>
        </p:spPr>
        <p:txBody>
          <a:bodyPr/>
          <a:lstStyle/>
          <a:p>
            <a:pPr marL="0" indent="0">
              <a:buNone/>
            </a:pPr>
            <a:r>
              <a:rPr lang="en-US" sz="4000" dirty="0"/>
              <a:t>January through the last day of school</a:t>
            </a:r>
            <a:endParaRPr lang="en-US" dirty="0"/>
          </a:p>
        </p:txBody>
      </p:sp>
      <p:pic>
        <p:nvPicPr>
          <p:cNvPr id="15" name="Content Placeholder 5">
            <a:extLst>
              <a:ext uri="{FF2B5EF4-FFF2-40B4-BE49-F238E27FC236}">
                <a16:creationId xmlns:a16="http://schemas.microsoft.com/office/drawing/2014/main" id="{B9514C47-897E-4EA5-A355-11D11B794FD1}"/>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46486" y="2019642"/>
            <a:ext cx="3633028" cy="3963303"/>
          </a:xfrm>
        </p:spPr>
      </p:pic>
    </p:spTree>
    <p:custDataLst>
      <p:tags r:id="rId1"/>
    </p:custDataLst>
    <p:extLst>
      <p:ext uri="{BB962C8B-B14F-4D97-AF65-F5344CB8AC3E}">
        <p14:creationId xmlns:p14="http://schemas.microsoft.com/office/powerpoint/2010/main" val="1717488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842109"/>
            <a:ext cx="5022578" cy="5173779"/>
          </a:xfrm>
        </p:spPr>
        <p:txBody>
          <a:bodyPr/>
          <a:lstStyle/>
          <a:p>
            <a:r>
              <a:rPr lang="en-US" dirty="0"/>
              <a:t>Scores: </a:t>
            </a:r>
            <a:br>
              <a:rPr lang="en-US" dirty="0"/>
            </a:br>
            <a:r>
              <a:rPr lang="en-US" dirty="0"/>
              <a:t>ELA and Mathematics</a:t>
            </a:r>
          </a:p>
        </p:txBody>
      </p:sp>
      <p:pic>
        <p:nvPicPr>
          <p:cNvPr id="7" name="Content Placeholder 6" descr="2020-2021 CAA Score Report for ELA/Math example">
            <a:extLst>
              <a:ext uri="{FF2B5EF4-FFF2-40B4-BE49-F238E27FC236}">
                <a16:creationId xmlns:a16="http://schemas.microsoft.com/office/drawing/2014/main" id="{0862F1F4-2FFE-4F95-B039-53DF465B5AB7}"/>
              </a:ext>
            </a:extLst>
          </p:cNvPr>
          <p:cNvPicPr>
            <a:picLocks noGrp="1" noChangeAspect="1"/>
          </p:cNvPicPr>
          <p:nvPr>
            <p:ph sz="half" idx="1"/>
          </p:nvPr>
        </p:nvPicPr>
        <p:blipFill>
          <a:blip r:embed="rId4">
            <a:extLst>
              <a:ext uri="{BEBA8EAE-BF5A-486C-A8C5-ECC9F3942E4B}">
                <a14:imgProps xmlns:a14="http://schemas.microsoft.com/office/drawing/2010/main">
                  <a14:imgLayer r:embed="rId5">
                    <a14:imgEffect>
                      <a14:sharpenSoften amount="-48000"/>
                    </a14:imgEffect>
                  </a14:imgLayer>
                </a14:imgProps>
              </a:ext>
            </a:extLst>
          </a:blip>
          <a:stretch>
            <a:fillRect/>
          </a:stretch>
        </p:blipFill>
        <p:spPr>
          <a:xfrm>
            <a:off x="6516403" y="183760"/>
            <a:ext cx="5018800" cy="6490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79897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6300" y="1752601"/>
            <a:ext cx="10691492" cy="3794688"/>
          </a:xfrm>
        </p:spPr>
        <p:txBody>
          <a:bodyPr anchor="ctr">
            <a:noAutofit/>
          </a:bodyPr>
          <a:lstStyle/>
          <a:p>
            <a:r>
              <a:rPr lang="en-US" sz="6500" dirty="0">
                <a:ea typeface="Gadugi" panose="020B0502040204020203" pitchFamily="34" charset="0"/>
              </a:rPr>
              <a:t>CAA for Science</a:t>
            </a:r>
          </a:p>
        </p:txBody>
      </p:sp>
    </p:spTree>
    <p:custDataLst>
      <p:tags r:id="rId1"/>
    </p:custDataLst>
    <p:extLst>
      <p:ext uri="{BB962C8B-B14F-4D97-AF65-F5344CB8AC3E}">
        <p14:creationId xmlns:p14="http://schemas.microsoft.com/office/powerpoint/2010/main" val="367358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Gadugi" panose="020B0502040204020203" pitchFamily="34" charset="0"/>
              </a:rPr>
              <a:t>Who: Science</a:t>
            </a:r>
            <a:endParaRPr lang="en-US" b="1" dirty="0">
              <a:solidFill>
                <a:schemeClr val="accent1">
                  <a:lumMod val="50000"/>
                </a:schemeClr>
              </a:solidFill>
              <a:ea typeface="Gadugi" panose="020B0502040204020203" pitchFamily="34" charset="0"/>
            </a:endParaRPr>
          </a:p>
        </p:txBody>
      </p:sp>
      <p:sp>
        <p:nvSpPr>
          <p:cNvPr id="4" name="Content Placeholder 3">
            <a:extLst>
              <a:ext uri="{FF2B5EF4-FFF2-40B4-BE49-F238E27FC236}">
                <a16:creationId xmlns:a16="http://schemas.microsoft.com/office/drawing/2014/main" id="{F12A3E2C-E2FA-4BC1-87E7-1FD045110A97}"/>
              </a:ext>
            </a:extLst>
          </p:cNvPr>
          <p:cNvSpPr>
            <a:spLocks noGrp="1"/>
          </p:cNvSpPr>
          <p:nvPr>
            <p:ph sz="half" idx="1"/>
          </p:nvPr>
        </p:nvSpPr>
        <p:spPr>
          <a:xfrm>
            <a:off x="2576492" y="2799803"/>
            <a:ext cx="2350612" cy="580085"/>
          </a:xfrm>
        </p:spPr>
        <p:txBody>
          <a:bodyPr>
            <a:normAutofit/>
          </a:bodyPr>
          <a:lstStyle/>
          <a:p>
            <a:pPr marL="0" indent="0" algn="ctr">
              <a:buNone/>
            </a:pPr>
            <a:r>
              <a:rPr lang="en-US" sz="2800" b="1" dirty="0"/>
              <a:t>Grade 5</a:t>
            </a:r>
          </a:p>
        </p:txBody>
      </p:sp>
      <p:sp>
        <p:nvSpPr>
          <p:cNvPr id="5" name="Content Placeholder 4">
            <a:extLst>
              <a:ext uri="{FF2B5EF4-FFF2-40B4-BE49-F238E27FC236}">
                <a16:creationId xmlns:a16="http://schemas.microsoft.com/office/drawing/2014/main" id="{012F25A2-9218-4AC6-8CE0-FA65CADE1E97}"/>
              </a:ext>
            </a:extLst>
          </p:cNvPr>
          <p:cNvSpPr>
            <a:spLocks noGrp="1"/>
          </p:cNvSpPr>
          <p:nvPr>
            <p:ph sz="half" idx="2"/>
          </p:nvPr>
        </p:nvSpPr>
        <p:spPr>
          <a:xfrm>
            <a:off x="4805266" y="2385111"/>
            <a:ext cx="2350612" cy="580085"/>
          </a:xfrm>
        </p:spPr>
        <p:txBody>
          <a:bodyPr>
            <a:normAutofit/>
          </a:bodyPr>
          <a:lstStyle/>
          <a:p>
            <a:pPr marL="0" indent="0" algn="ctr">
              <a:buNone/>
            </a:pPr>
            <a:r>
              <a:rPr lang="en-US" sz="2800" b="1" dirty="0"/>
              <a:t>Grade 8</a:t>
            </a:r>
          </a:p>
        </p:txBody>
      </p:sp>
      <p:sp>
        <p:nvSpPr>
          <p:cNvPr id="6" name="Content Placeholder 5">
            <a:extLst>
              <a:ext uri="{FF2B5EF4-FFF2-40B4-BE49-F238E27FC236}">
                <a16:creationId xmlns:a16="http://schemas.microsoft.com/office/drawing/2014/main" id="{F8C8FAA6-2E79-4C86-94DB-7D4B0A6B38E5}"/>
              </a:ext>
            </a:extLst>
          </p:cNvPr>
          <p:cNvSpPr>
            <a:spLocks noGrp="1"/>
          </p:cNvSpPr>
          <p:nvPr>
            <p:ph sz="quarter" idx="13"/>
          </p:nvPr>
        </p:nvSpPr>
        <p:spPr>
          <a:xfrm>
            <a:off x="7155878" y="1722330"/>
            <a:ext cx="2350612" cy="580085"/>
          </a:xfrm>
        </p:spPr>
        <p:txBody>
          <a:bodyPr>
            <a:normAutofit/>
          </a:bodyPr>
          <a:lstStyle/>
          <a:p>
            <a:pPr marL="0" indent="0" algn="ctr">
              <a:buNone/>
            </a:pPr>
            <a:r>
              <a:rPr lang="en-US" sz="2800" b="1" dirty="0"/>
              <a:t>High School</a:t>
            </a:r>
          </a:p>
        </p:txBody>
      </p:sp>
      <p:pic>
        <p:nvPicPr>
          <p:cNvPr id="15" name="Content Placeholder 14">
            <a:extLst>
              <a:ext uri="{FF2B5EF4-FFF2-40B4-BE49-F238E27FC236}">
                <a16:creationId xmlns:a16="http://schemas.microsoft.com/office/drawing/2014/main" id="{A94A2302-45F2-40DF-8BEB-A15552A82511}"/>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4"/>
          <a:srcRect t="10060" b="10926"/>
          <a:stretch/>
        </p:blipFill>
        <p:spPr>
          <a:xfrm>
            <a:off x="2958181" y="2302415"/>
            <a:ext cx="6456407" cy="4555586"/>
          </a:xfrm>
        </p:spPr>
      </p:pic>
    </p:spTree>
    <p:custDataLst>
      <p:tags r:id="rId1"/>
    </p:custDataLst>
    <p:extLst>
      <p:ext uri="{BB962C8B-B14F-4D97-AF65-F5344CB8AC3E}">
        <p14:creationId xmlns:p14="http://schemas.microsoft.com/office/powerpoint/2010/main" val="3108639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7151-6C1F-4FAB-AF0B-75353A26CE64}"/>
              </a:ext>
            </a:extLst>
          </p:cNvPr>
          <p:cNvSpPr>
            <a:spLocks noGrp="1"/>
          </p:cNvSpPr>
          <p:nvPr>
            <p:ph type="title"/>
          </p:nvPr>
        </p:nvSpPr>
        <p:spPr/>
        <p:txBody>
          <a:bodyPr/>
          <a:lstStyle/>
          <a:p>
            <a:r>
              <a:rPr lang="en-US" dirty="0">
                <a:solidFill>
                  <a:srgbClr val="385723"/>
                </a:solidFill>
                <a:latin typeface="Century Gothic" panose="020B0502020202020204" pitchFamily="34" charset="0"/>
              </a:rPr>
              <a:t>Areas of Study: Science</a:t>
            </a:r>
            <a:endParaRPr lang="en-US" dirty="0"/>
          </a:p>
        </p:txBody>
      </p:sp>
      <p:pic>
        <p:nvPicPr>
          <p:cNvPr id="1026" name="Picture 2">
            <a:extLst>
              <a:ext uri="{FF2B5EF4-FFF2-40B4-BE49-F238E27FC236}">
                <a16:creationId xmlns:a16="http://schemas.microsoft.com/office/drawing/2014/main" id="{DF4DCEC3-CC69-453E-A464-F482DAABB5C5}"/>
              </a:ext>
              <a:ext uri="{C183D7F6-B498-43B3-948B-1728B52AA6E4}">
                <adec:decorative xmlns:adec="http://schemas.microsoft.com/office/drawing/2017/decorative" val="1"/>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7894" b="17076"/>
          <a:stretch/>
        </p:blipFill>
        <p:spPr bwMode="auto">
          <a:xfrm>
            <a:off x="1841241" y="2231711"/>
            <a:ext cx="8509517" cy="21246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84B42C0-022C-482D-9A2B-E885A8923E48}"/>
              </a:ext>
            </a:extLst>
          </p:cNvPr>
          <p:cNvSpPr>
            <a:spLocks noGrp="1"/>
          </p:cNvSpPr>
          <p:nvPr>
            <p:ph sz="half" idx="2"/>
          </p:nvPr>
        </p:nvSpPr>
        <p:spPr>
          <a:xfrm>
            <a:off x="1594681" y="4356355"/>
            <a:ext cx="2560320" cy="1820608"/>
          </a:xfrm>
        </p:spPr>
        <p:txBody>
          <a:bodyPr/>
          <a:lstStyle/>
          <a:p>
            <a:pPr marL="0" indent="0" algn="ctr">
              <a:buNone/>
            </a:pPr>
            <a:r>
              <a:rPr lang="en-US" b="1" dirty="0"/>
              <a:t>Earth and Space Sciences</a:t>
            </a:r>
          </a:p>
        </p:txBody>
      </p:sp>
      <p:sp>
        <p:nvSpPr>
          <p:cNvPr id="4" name="Content Placeholder 3">
            <a:extLst>
              <a:ext uri="{FF2B5EF4-FFF2-40B4-BE49-F238E27FC236}">
                <a16:creationId xmlns:a16="http://schemas.microsoft.com/office/drawing/2014/main" id="{41CAFAA7-08EF-4135-94DF-74156CF8FD5E}"/>
              </a:ext>
            </a:extLst>
          </p:cNvPr>
          <p:cNvSpPr>
            <a:spLocks noGrp="1"/>
          </p:cNvSpPr>
          <p:nvPr>
            <p:ph sz="quarter" idx="13"/>
          </p:nvPr>
        </p:nvSpPr>
        <p:spPr>
          <a:xfrm>
            <a:off x="4815839" y="4356355"/>
            <a:ext cx="2560320" cy="1820608"/>
          </a:xfrm>
        </p:spPr>
        <p:txBody>
          <a:bodyPr/>
          <a:lstStyle/>
          <a:p>
            <a:pPr marL="0" indent="0" algn="ctr">
              <a:buNone/>
            </a:pPr>
            <a:r>
              <a:rPr lang="en-US" b="1" dirty="0"/>
              <a:t>Life Sciences</a:t>
            </a:r>
          </a:p>
        </p:txBody>
      </p:sp>
      <p:sp>
        <p:nvSpPr>
          <p:cNvPr id="5" name="Content Placeholder 4">
            <a:extLst>
              <a:ext uri="{FF2B5EF4-FFF2-40B4-BE49-F238E27FC236}">
                <a16:creationId xmlns:a16="http://schemas.microsoft.com/office/drawing/2014/main" id="{6FCB9E1B-D2ED-4418-9417-B498A0EB0E51}"/>
              </a:ext>
            </a:extLst>
          </p:cNvPr>
          <p:cNvSpPr>
            <a:spLocks noGrp="1"/>
          </p:cNvSpPr>
          <p:nvPr>
            <p:ph sz="quarter" idx="14"/>
          </p:nvPr>
        </p:nvSpPr>
        <p:spPr>
          <a:xfrm>
            <a:off x="8036999" y="4356355"/>
            <a:ext cx="2560320" cy="1820608"/>
          </a:xfrm>
        </p:spPr>
        <p:txBody>
          <a:bodyPr/>
          <a:lstStyle/>
          <a:p>
            <a:pPr marL="0" indent="0" algn="ctr">
              <a:buNone/>
            </a:pPr>
            <a:r>
              <a:rPr lang="en-US" b="1" dirty="0"/>
              <a:t>Physical Sciences</a:t>
            </a:r>
          </a:p>
        </p:txBody>
      </p:sp>
    </p:spTree>
    <p:extLst>
      <p:ext uri="{BB962C8B-B14F-4D97-AF65-F5344CB8AC3E}">
        <p14:creationId xmlns:p14="http://schemas.microsoft.com/office/powerpoint/2010/main" val="56442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Science</a:t>
            </a:r>
          </a:p>
        </p:txBody>
      </p:sp>
      <p:sp>
        <p:nvSpPr>
          <p:cNvPr id="18" name="Content Placeholder 17">
            <a:extLst>
              <a:ext uri="{FF2B5EF4-FFF2-40B4-BE49-F238E27FC236}">
                <a16:creationId xmlns:a16="http://schemas.microsoft.com/office/drawing/2014/main" id="{01FF7303-2C1E-4C77-B34C-7BDBD364DAA1}"/>
              </a:ext>
            </a:extLst>
          </p:cNvPr>
          <p:cNvSpPr>
            <a:spLocks noGrp="1"/>
          </p:cNvSpPr>
          <p:nvPr>
            <p:ph sz="half" idx="1"/>
          </p:nvPr>
        </p:nvSpPr>
        <p:spPr>
          <a:xfrm>
            <a:off x="494272" y="4056258"/>
            <a:ext cx="2231571" cy="655701"/>
          </a:xfrm>
        </p:spPr>
        <p:txBody>
          <a:bodyPr>
            <a:normAutofit/>
          </a:bodyPr>
          <a:lstStyle/>
          <a:p>
            <a:pPr marL="0" indent="0" algn="ctr">
              <a:buNone/>
            </a:pPr>
            <a:r>
              <a:rPr lang="en-US" sz="2800" b="1" dirty="0"/>
              <a:t>September</a:t>
            </a:r>
          </a:p>
        </p:txBody>
      </p:sp>
      <p:pic>
        <p:nvPicPr>
          <p:cNvPr id="22" name="Content Placeholder 21" descr="Four performance tasks can be administered between September and the end of the school year.">
            <a:extLst>
              <a:ext uri="{FF2B5EF4-FFF2-40B4-BE49-F238E27FC236}">
                <a16:creationId xmlns:a16="http://schemas.microsoft.com/office/drawing/2014/main" id="{D53EAE98-D688-41EE-B5AA-775DC58F650D}"/>
              </a:ext>
              <a:ext uri="{C183D7F6-B498-43B3-948B-1728B52AA6E4}">
                <adec:decorative xmlns:adec="http://schemas.microsoft.com/office/drawing/2017/decorative" val="0"/>
              </a:ext>
            </a:extLst>
          </p:cNvPr>
          <p:cNvPicPr>
            <a:picLocks noGrp="1" noChangeAspect="1"/>
          </p:cNvPicPr>
          <p:nvPr>
            <p:ph sz="half" idx="2"/>
          </p:nvPr>
        </p:nvPicPr>
        <p:blipFill>
          <a:blip r:embed="rId4"/>
          <a:stretch>
            <a:fillRect/>
          </a:stretch>
        </p:blipFill>
        <p:spPr>
          <a:xfrm>
            <a:off x="2064149" y="1534586"/>
            <a:ext cx="8063701" cy="4838221"/>
          </a:xfrm>
        </p:spPr>
      </p:pic>
      <p:sp>
        <p:nvSpPr>
          <p:cNvPr id="20" name="Content Placeholder 19">
            <a:extLst>
              <a:ext uri="{FF2B5EF4-FFF2-40B4-BE49-F238E27FC236}">
                <a16:creationId xmlns:a16="http://schemas.microsoft.com/office/drawing/2014/main" id="{DA382FED-27ED-4144-85F6-59806797892D}"/>
              </a:ext>
            </a:extLst>
          </p:cNvPr>
          <p:cNvSpPr>
            <a:spLocks noGrp="1"/>
          </p:cNvSpPr>
          <p:nvPr>
            <p:ph sz="quarter" idx="13"/>
          </p:nvPr>
        </p:nvSpPr>
        <p:spPr>
          <a:xfrm>
            <a:off x="9563474" y="3850675"/>
            <a:ext cx="1707378" cy="1066865"/>
          </a:xfrm>
        </p:spPr>
        <p:txBody>
          <a:bodyPr>
            <a:normAutofit/>
          </a:bodyPr>
          <a:lstStyle/>
          <a:p>
            <a:pPr marL="0" indent="0" algn="ctr">
              <a:buNone/>
            </a:pPr>
            <a:r>
              <a:rPr lang="en-US" sz="2800" b="1" dirty="0"/>
              <a:t>End of School</a:t>
            </a:r>
          </a:p>
        </p:txBody>
      </p:sp>
    </p:spTree>
    <p:custDataLst>
      <p:tags r:id="rId1"/>
    </p:custDataLst>
    <p:extLst>
      <p:ext uri="{BB962C8B-B14F-4D97-AF65-F5344CB8AC3E}">
        <p14:creationId xmlns:p14="http://schemas.microsoft.com/office/powerpoint/2010/main" val="1150240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381182"/>
            <a:ext cx="3938899" cy="6095636"/>
          </a:xfrm>
        </p:spPr>
        <p:txBody>
          <a:bodyPr/>
          <a:lstStyle/>
          <a:p>
            <a:r>
              <a:rPr lang="en-US" dirty="0"/>
              <a:t>Scores: Science</a:t>
            </a:r>
          </a:p>
        </p:txBody>
      </p:sp>
      <p:pic>
        <p:nvPicPr>
          <p:cNvPr id="7" name="Content Placeholder 6" descr="2020-2021 CAA Score Report for Science example">
            <a:extLst>
              <a:ext uri="{FF2B5EF4-FFF2-40B4-BE49-F238E27FC236}">
                <a16:creationId xmlns:a16="http://schemas.microsoft.com/office/drawing/2014/main" id="{5A1CB75B-47E5-4A23-96F7-B4A557645182}"/>
              </a:ext>
            </a:extLst>
          </p:cNvPr>
          <p:cNvPicPr>
            <a:picLocks noGrp="1" noChangeAspect="1"/>
          </p:cNvPicPr>
          <p:nvPr>
            <p:ph sz="half" idx="1"/>
          </p:nvPr>
        </p:nvPicPr>
        <p:blipFill>
          <a:blip r:embed="rId4">
            <a:extLst>
              <a:ext uri="{BEBA8EAE-BF5A-486C-A8C5-ECC9F3942E4B}">
                <a14:imgProps xmlns:a14="http://schemas.microsoft.com/office/drawing/2010/main">
                  <a14:imgLayer r:embed="rId5">
                    <a14:imgEffect>
                      <a14:sharpenSoften amount="-51000"/>
                    </a14:imgEffect>
                  </a14:imgLayer>
                </a14:imgProps>
              </a:ext>
            </a:extLst>
          </a:blip>
          <a:stretch>
            <a:fillRect/>
          </a:stretch>
        </p:blipFill>
        <p:spPr>
          <a:xfrm>
            <a:off x="6737685" y="233575"/>
            <a:ext cx="4893671" cy="6390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7182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63" y="466724"/>
            <a:ext cx="10515600" cy="1325563"/>
          </a:xfrm>
        </p:spPr>
        <p:txBody>
          <a:bodyPr/>
          <a:lstStyle/>
          <a:p>
            <a:r>
              <a:rPr lang="en-US" dirty="0">
                <a:ea typeface="Gadugi" panose="020B0502040204020203" pitchFamily="34" charset="0"/>
              </a:rPr>
              <a:t>The Intent of This Deck</a:t>
            </a:r>
          </a:p>
        </p:txBody>
      </p:sp>
      <p:sp>
        <p:nvSpPr>
          <p:cNvPr id="3" name="Content Placeholder 2"/>
          <p:cNvSpPr>
            <a:spLocks noGrp="1"/>
          </p:cNvSpPr>
          <p:nvPr>
            <p:ph idx="1"/>
          </p:nvPr>
        </p:nvSpPr>
        <p:spPr>
          <a:xfrm>
            <a:off x="457200" y="1752599"/>
            <a:ext cx="11521440" cy="5105401"/>
          </a:xfrm>
        </p:spPr>
        <p:txBody>
          <a:bodyPr>
            <a:normAutofit lnSpcReduction="10000"/>
          </a:bodyPr>
          <a:lstStyle/>
          <a:p>
            <a:pPr marL="457200" lvl="1" indent="0">
              <a:lnSpc>
                <a:spcPct val="100000"/>
              </a:lnSpc>
              <a:spcBef>
                <a:spcPts val="600"/>
              </a:spcBef>
              <a:spcAft>
                <a:spcPts val="1200"/>
              </a:spcAft>
              <a:buNone/>
            </a:pPr>
            <a:r>
              <a:rPr lang="en-US" sz="2800" dirty="0"/>
              <a:t>This slide deck is intended for use by site administrators to provide information to </a:t>
            </a:r>
            <a:r>
              <a:rPr lang="en-US" sz="3600" b="1" dirty="0">
                <a:solidFill>
                  <a:schemeClr val="accent6">
                    <a:lumMod val="50000"/>
                  </a:schemeClr>
                </a:solidFill>
                <a:latin typeface="Century Gothic" panose="020B0502020202020204" pitchFamily="34" charset="0"/>
                <a:ea typeface="Gadugi" panose="020B0502040204020203" pitchFamily="34" charset="0"/>
                <a:cs typeface="+mj-cs"/>
              </a:rPr>
              <a:t>parents and guardians</a:t>
            </a:r>
            <a:r>
              <a:rPr lang="en-US" sz="2800" dirty="0"/>
              <a:t> about the CAAs for English language arts/literacy (ELA), mathematics, and science. It includes:</a:t>
            </a:r>
          </a:p>
          <a:p>
            <a:pPr lvl="2">
              <a:spcAft>
                <a:spcPts val="600"/>
              </a:spcAft>
            </a:pPr>
            <a:r>
              <a:rPr lang="en-US" sz="2800" dirty="0"/>
              <a:t>A description of why the CAAs are given</a:t>
            </a:r>
          </a:p>
          <a:p>
            <a:pPr lvl="2">
              <a:spcAft>
                <a:spcPts val="600"/>
              </a:spcAft>
            </a:pPr>
            <a:r>
              <a:rPr lang="en-US" sz="2800" dirty="0"/>
              <a:t>An overview of test administration </a:t>
            </a:r>
          </a:p>
          <a:p>
            <a:pPr lvl="2">
              <a:spcAft>
                <a:spcPts val="600"/>
              </a:spcAft>
            </a:pPr>
            <a:r>
              <a:rPr lang="en-US" sz="2800" dirty="0"/>
              <a:t>Information on who takes the CAAs</a:t>
            </a:r>
          </a:p>
          <a:p>
            <a:pPr lvl="2">
              <a:spcAft>
                <a:spcPts val="600"/>
              </a:spcAft>
            </a:pPr>
            <a:r>
              <a:rPr lang="en-US" sz="2800" dirty="0"/>
              <a:t>When the tests are administered</a:t>
            </a:r>
          </a:p>
          <a:p>
            <a:pPr lvl="2">
              <a:spcAft>
                <a:spcPts val="600"/>
              </a:spcAft>
            </a:pPr>
            <a:r>
              <a:rPr lang="en-US" sz="2800" dirty="0"/>
              <a:t>Information on how test results are reported</a:t>
            </a:r>
          </a:p>
          <a:p>
            <a:pPr lvl="2">
              <a:spcAft>
                <a:spcPts val="600"/>
              </a:spcAft>
            </a:pPr>
            <a:r>
              <a:rPr lang="en-US" sz="2800" dirty="0"/>
              <a:t>Available resources for parents related to the CAAs</a:t>
            </a:r>
          </a:p>
          <a:p>
            <a:pPr marL="0" indent="0">
              <a:buNone/>
            </a:pPr>
            <a:endParaRPr lang="en-US" dirty="0"/>
          </a:p>
        </p:txBody>
      </p:sp>
    </p:spTree>
    <p:extLst>
      <p:ext uri="{BB962C8B-B14F-4D97-AF65-F5344CB8AC3E}">
        <p14:creationId xmlns:p14="http://schemas.microsoft.com/office/powerpoint/2010/main" val="152838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7451-CAB1-4B90-AC6E-0DE334AE9A74}"/>
              </a:ext>
            </a:extLst>
          </p:cNvPr>
          <p:cNvSpPr>
            <a:spLocks noGrp="1"/>
          </p:cNvSpPr>
          <p:nvPr>
            <p:ph type="title"/>
          </p:nvPr>
        </p:nvSpPr>
        <p:spPr>
          <a:xfrm>
            <a:off x="876300" y="474662"/>
            <a:ext cx="10515600" cy="1325563"/>
          </a:xfrm>
        </p:spPr>
        <p:txBody>
          <a:bodyPr/>
          <a:lstStyle/>
          <a:p>
            <a:pPr algn="ctr"/>
            <a:r>
              <a:rPr lang="en-US" dirty="0">
                <a:latin typeface="Century Gothic"/>
              </a:rPr>
              <a:t>How Parents Can Help</a:t>
            </a:r>
            <a:endParaRPr lang="en-US" dirty="0"/>
          </a:p>
        </p:txBody>
      </p:sp>
      <p:pic>
        <p:nvPicPr>
          <p:cNvPr id="6" name="Content Placeholder 5">
            <a:extLst>
              <a:ext uri="{FF2B5EF4-FFF2-40B4-BE49-F238E27FC236}">
                <a16:creationId xmlns:a16="http://schemas.microsoft.com/office/drawing/2014/main" id="{88D7F740-ADF5-47CA-B28D-3C357F3DBD3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4352924" y="1762125"/>
            <a:ext cx="3562352" cy="4903886"/>
          </a:xfrm>
        </p:spPr>
      </p:pic>
    </p:spTree>
    <p:extLst>
      <p:ext uri="{BB962C8B-B14F-4D97-AF65-F5344CB8AC3E}">
        <p14:creationId xmlns:p14="http://schemas.microsoft.com/office/powerpoint/2010/main" val="2969732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5824" y="615951"/>
            <a:ext cx="11108962" cy="1022350"/>
          </a:xfrm>
        </p:spPr>
        <p:txBody>
          <a:bodyPr/>
          <a:lstStyle/>
          <a:p>
            <a:r>
              <a:rPr lang="en-US" dirty="0"/>
              <a:t>Ask Your Child’s Teacher:</a:t>
            </a:r>
          </a:p>
        </p:txBody>
      </p:sp>
      <p:sp>
        <p:nvSpPr>
          <p:cNvPr id="3" name="Slide Content"/>
          <p:cNvSpPr>
            <a:spLocks noGrp="1"/>
          </p:cNvSpPr>
          <p:nvPr>
            <p:ph sz="half" idx="1"/>
          </p:nvPr>
        </p:nvSpPr>
        <p:spPr>
          <a:xfrm>
            <a:off x="885824" y="1752600"/>
            <a:ext cx="5502639" cy="4515214"/>
          </a:xfrm>
        </p:spPr>
        <p:txBody>
          <a:bodyPr>
            <a:normAutofit/>
          </a:bodyPr>
          <a:lstStyle/>
          <a:p>
            <a:pPr marL="463550" indent="-463550"/>
            <a:r>
              <a:rPr lang="en-US" sz="3200" dirty="0"/>
              <a:t>In what areas is my child doing well?</a:t>
            </a:r>
          </a:p>
          <a:p>
            <a:pPr marL="450850" indent="-508000">
              <a:tabLst>
                <a:tab pos="463550" algn="l"/>
              </a:tabLst>
            </a:pPr>
            <a:r>
              <a:rPr lang="en-US" sz="3200" dirty="0"/>
              <a:t>In what areas might my child need some extra support?</a:t>
            </a:r>
          </a:p>
          <a:p>
            <a:pPr marL="450850" indent="-508000">
              <a:tabLst>
                <a:tab pos="463550" algn="l"/>
              </a:tabLst>
            </a:pPr>
            <a:r>
              <a:rPr lang="en-US" sz="3200" dirty="0"/>
              <a:t>Who will provide that extra support?</a:t>
            </a:r>
          </a:p>
          <a:p>
            <a:pPr marL="450850" indent="-508000">
              <a:tabLst>
                <a:tab pos="463550" algn="l"/>
              </a:tabLst>
            </a:pPr>
            <a:r>
              <a:rPr lang="en-US" sz="3200" dirty="0"/>
              <a:t>How can I help support my child at home?</a:t>
            </a:r>
            <a:endParaRPr lang="en-US" dirty="0"/>
          </a:p>
        </p:txBody>
      </p:sp>
      <p:pic>
        <p:nvPicPr>
          <p:cNvPr id="7" name="Content Placeholder 6">
            <a:extLs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98480" y="2756246"/>
            <a:ext cx="5181600" cy="3485803"/>
          </a:xfrm>
        </p:spPr>
      </p:pic>
    </p:spTree>
    <p:custDataLst>
      <p:tags r:id="rId1"/>
    </p:custDataLst>
    <p:extLst>
      <p:ext uri="{BB962C8B-B14F-4D97-AF65-F5344CB8AC3E}">
        <p14:creationId xmlns:p14="http://schemas.microsoft.com/office/powerpoint/2010/main" val="114431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w You Can Help Support Your Child's Success (continued)"/>
          <p:cNvSpPr>
            <a:spLocks noGrp="1"/>
          </p:cNvSpPr>
          <p:nvPr>
            <p:ph type="title"/>
          </p:nvPr>
        </p:nvSpPr>
        <p:spPr>
          <a:xfrm>
            <a:off x="876300" y="541337"/>
            <a:ext cx="11119338" cy="1163638"/>
          </a:xfrm>
        </p:spPr>
        <p:txBody>
          <a:bodyPr>
            <a:noAutofit/>
          </a:bodyPr>
          <a:lstStyle/>
          <a:p>
            <a:r>
              <a:rPr lang="en-US" dirty="0"/>
              <a:t>Help Your Child Succeed</a:t>
            </a:r>
          </a:p>
        </p:txBody>
      </p:sp>
      <p:sp>
        <p:nvSpPr>
          <p:cNvPr id="3" name="Slide Content"/>
          <p:cNvSpPr>
            <a:spLocks noGrp="1"/>
          </p:cNvSpPr>
          <p:nvPr>
            <p:ph sz="half" idx="1"/>
          </p:nvPr>
        </p:nvSpPr>
        <p:spPr>
          <a:xfrm>
            <a:off x="876300" y="1752599"/>
            <a:ext cx="5429250" cy="4564063"/>
          </a:xfrm>
        </p:spPr>
        <p:txBody>
          <a:bodyPr anchor="ctr">
            <a:normAutofit fontScale="92500" lnSpcReduction="20000"/>
          </a:bodyPr>
          <a:lstStyle/>
          <a:p>
            <a:pPr marL="338138" indent="-338138">
              <a:lnSpc>
                <a:spcPct val="110000"/>
              </a:lnSpc>
              <a:spcBef>
                <a:spcPts val="600"/>
              </a:spcBef>
              <a:spcAft>
                <a:spcPts val="600"/>
              </a:spcAft>
            </a:pPr>
            <a:r>
              <a:rPr lang="en-US" sz="3200" dirty="0"/>
              <a:t>Discuss the test with your child. </a:t>
            </a:r>
          </a:p>
          <a:p>
            <a:pPr marL="338138" indent="-338138">
              <a:lnSpc>
                <a:spcPct val="110000"/>
              </a:lnSpc>
              <a:spcBef>
                <a:spcPts val="600"/>
              </a:spcBef>
              <a:spcAft>
                <a:spcPts val="600"/>
              </a:spcAft>
            </a:pPr>
            <a:r>
              <a:rPr lang="en-US" sz="3200" dirty="0"/>
              <a:t>Set expectations.</a:t>
            </a:r>
          </a:p>
          <a:p>
            <a:pPr marL="338138" indent="-338138">
              <a:lnSpc>
                <a:spcPct val="110000"/>
              </a:lnSpc>
              <a:spcBef>
                <a:spcPts val="600"/>
              </a:spcBef>
              <a:spcAft>
                <a:spcPts val="600"/>
              </a:spcAft>
            </a:pPr>
            <a:r>
              <a:rPr lang="en-US" sz="3200" dirty="0"/>
              <a:t>Take a practice test with your child. </a:t>
            </a:r>
          </a:p>
          <a:p>
            <a:pPr marL="338138" indent="-338138">
              <a:lnSpc>
                <a:spcPct val="110000"/>
              </a:lnSpc>
              <a:spcBef>
                <a:spcPts val="600"/>
              </a:spcBef>
              <a:spcAft>
                <a:spcPts val="600"/>
              </a:spcAft>
            </a:pPr>
            <a:r>
              <a:rPr lang="en-US" sz="3200" dirty="0"/>
              <a:t>Make sure your child gets a good night’s sleep and a nutritious breakfast before testing.</a:t>
            </a:r>
          </a:p>
        </p:txBody>
      </p:sp>
      <p:pic>
        <p:nvPicPr>
          <p:cNvPr id="6" name="Content Placeholder 5">
            <a:extLs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40585" y="1965325"/>
            <a:ext cx="4375115" cy="4351338"/>
          </a:xfrm>
        </p:spPr>
      </p:pic>
    </p:spTree>
    <p:custDataLst>
      <p:tags r:id="rId1"/>
    </p:custDataLst>
    <p:extLst>
      <p:ext uri="{BB962C8B-B14F-4D97-AF65-F5344CB8AC3E}">
        <p14:creationId xmlns:p14="http://schemas.microsoft.com/office/powerpoint/2010/main" val="206171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4C56569-F5F3-47CA-8112-EF03CD505D8B}"/>
              </a:ext>
            </a:extLst>
          </p:cNvPr>
          <p:cNvSpPr>
            <a:spLocks noGrp="1"/>
          </p:cNvSpPr>
          <p:nvPr>
            <p:ph type="title"/>
          </p:nvPr>
        </p:nvSpPr>
        <p:spPr>
          <a:xfrm>
            <a:off x="876300" y="619433"/>
            <a:ext cx="10515600" cy="1022094"/>
          </a:xfrm>
        </p:spPr>
        <p:txBody>
          <a:bodyPr/>
          <a:lstStyle/>
          <a:p>
            <a:r>
              <a:rPr lang="en-US" dirty="0">
                <a:latin typeface="Century Gothic"/>
              </a:rPr>
              <a:t>Starting Smarter</a:t>
            </a:r>
            <a:endParaRPr lang="en-US" dirty="0"/>
          </a:p>
        </p:txBody>
      </p:sp>
      <p:pic>
        <p:nvPicPr>
          <p:cNvPr id="9" name="Content Placeholder 8">
            <a:extLst>
              <a:ext uri="{FF2B5EF4-FFF2-40B4-BE49-F238E27FC236}">
                <a16:creationId xmlns:a16="http://schemas.microsoft.com/office/drawing/2014/main" id="{88DE3FE5-EBA3-4F11-96E0-DCC0B48DBE7A}"/>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3560726" y="1579417"/>
            <a:ext cx="4917855" cy="4917855"/>
          </a:xfrm>
        </p:spPr>
      </p:pic>
      <p:sp>
        <p:nvSpPr>
          <p:cNvPr id="7" name="Content Placeholder 6">
            <a:extLst>
              <a:ext uri="{FF2B5EF4-FFF2-40B4-BE49-F238E27FC236}">
                <a16:creationId xmlns:a16="http://schemas.microsoft.com/office/drawing/2014/main" id="{B0FF1E22-2F1E-46DF-83D9-EE9BF842DD3B}"/>
              </a:ext>
            </a:extLst>
          </p:cNvPr>
          <p:cNvSpPr>
            <a:spLocks noGrp="1"/>
          </p:cNvSpPr>
          <p:nvPr>
            <p:ph sz="half" idx="2"/>
          </p:nvPr>
        </p:nvSpPr>
        <p:spPr>
          <a:xfrm>
            <a:off x="2961262" y="6131209"/>
            <a:ext cx="6116782" cy="732127"/>
          </a:xfrm>
        </p:spPr>
        <p:txBody>
          <a:bodyPr>
            <a:normAutofit/>
          </a:bodyPr>
          <a:lstStyle/>
          <a:p>
            <a:pPr marL="0" indent="0" algn="ctr">
              <a:buNone/>
            </a:pPr>
            <a:r>
              <a:rPr lang="en-US" sz="3200" dirty="0">
                <a:hlinkClick r:id="rId4" tooltip="Starting Smarter Website"/>
              </a:rPr>
              <a:t>https</a:t>
            </a:r>
            <a:r>
              <a:rPr lang="en-US" sz="3200" dirty="0">
                <a:ea typeface="+mn-lt"/>
                <a:cs typeface="+mn-lt"/>
                <a:hlinkClick r:id="rId4" tooltip="Starting Smarter Website"/>
              </a:rPr>
              <a:t>://ca.startingsmarter.org/</a:t>
            </a:r>
            <a:endParaRPr lang="en-US" sz="3200" dirty="0">
              <a:cs typeface="Arial"/>
            </a:endParaRPr>
          </a:p>
        </p:txBody>
      </p:sp>
    </p:spTree>
    <p:extLst>
      <p:ext uri="{BB962C8B-B14F-4D97-AF65-F5344CB8AC3E}">
        <p14:creationId xmlns:p14="http://schemas.microsoft.com/office/powerpoint/2010/main" val="1165087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30198E-6952-466F-8708-510502562C96}"/>
              </a:ext>
            </a:extLst>
          </p:cNvPr>
          <p:cNvSpPr>
            <a:spLocks noGrp="1"/>
          </p:cNvSpPr>
          <p:nvPr>
            <p:ph type="title"/>
          </p:nvPr>
        </p:nvSpPr>
        <p:spPr>
          <a:xfrm>
            <a:off x="876300" y="561975"/>
            <a:ext cx="10477500" cy="1128713"/>
          </a:xfrm>
        </p:spPr>
        <p:txBody>
          <a:bodyPr/>
          <a:lstStyle/>
          <a:p>
            <a:r>
              <a:rPr lang="en-US" dirty="0"/>
              <a:t>Starting Smarter Video</a:t>
            </a:r>
          </a:p>
        </p:txBody>
      </p:sp>
      <p:sp>
        <p:nvSpPr>
          <p:cNvPr id="2" name="Content Placeholder 1"/>
          <p:cNvSpPr>
            <a:spLocks noGrp="1"/>
          </p:cNvSpPr>
          <p:nvPr>
            <p:ph idx="1"/>
          </p:nvPr>
        </p:nvSpPr>
        <p:spPr>
          <a:xfrm>
            <a:off x="876300" y="3272589"/>
            <a:ext cx="10477500" cy="697832"/>
          </a:xfrm>
        </p:spPr>
        <p:txBody>
          <a:bodyPr>
            <a:normAutofit/>
          </a:bodyPr>
          <a:lstStyle/>
          <a:p>
            <a:pPr marL="0" indent="0" algn="ctr">
              <a:buNone/>
            </a:pPr>
            <a:r>
              <a:rPr lang="en-US" sz="4400" dirty="0">
                <a:hlinkClick r:id="rId3" tooltip="Starting Smarter Overview Video"/>
              </a:rPr>
              <a:t>https://youtu.be/HS8cVQin_fc</a:t>
            </a:r>
            <a:endParaRPr lang="en-US" sz="4400" dirty="0"/>
          </a:p>
        </p:txBody>
      </p:sp>
    </p:spTree>
    <p:extLst>
      <p:ext uri="{BB962C8B-B14F-4D97-AF65-F5344CB8AC3E}">
        <p14:creationId xmlns:p14="http://schemas.microsoft.com/office/powerpoint/2010/main" val="2317925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20" y="140452"/>
            <a:ext cx="10477500" cy="1109663"/>
          </a:xfrm>
        </p:spPr>
        <p:txBody>
          <a:bodyPr/>
          <a:lstStyle/>
          <a:p>
            <a:r>
              <a:rPr lang="en-US" dirty="0">
                <a:ea typeface="Gadugi" panose="020B0502040204020203" pitchFamily="34" charset="0"/>
              </a:rPr>
              <a:t>Learn More</a:t>
            </a:r>
            <a:endParaRPr lang="en-US" b="1" dirty="0">
              <a:solidFill>
                <a:schemeClr val="bg2">
                  <a:lumMod val="25000"/>
                </a:schemeClr>
              </a:solidFill>
              <a:ea typeface="Gadugi" panose="020B0502040204020203" pitchFamily="34" charset="0"/>
            </a:endParaRPr>
          </a:p>
        </p:txBody>
      </p:sp>
      <p:sp>
        <p:nvSpPr>
          <p:cNvPr id="3" name="Content Placeholder 2"/>
          <p:cNvSpPr>
            <a:spLocks noGrp="1"/>
          </p:cNvSpPr>
          <p:nvPr>
            <p:ph idx="1"/>
          </p:nvPr>
        </p:nvSpPr>
        <p:spPr>
          <a:xfrm>
            <a:off x="390698" y="1275051"/>
            <a:ext cx="11801302" cy="5558010"/>
          </a:xfrm>
        </p:spPr>
        <p:txBody>
          <a:bodyPr vert="horz" lIns="91440" tIns="45720" rIns="91440" bIns="45720" rtlCol="0" anchor="t">
            <a:noAutofit/>
          </a:bodyPr>
          <a:lstStyle/>
          <a:p>
            <a:pPr>
              <a:lnSpc>
                <a:spcPct val="100000"/>
              </a:lnSpc>
              <a:spcBef>
                <a:spcPts val="0"/>
              </a:spcBef>
              <a:spcAft>
                <a:spcPts val="600"/>
              </a:spcAft>
              <a:defRPr/>
            </a:pPr>
            <a:r>
              <a:rPr lang="en-US" dirty="0">
                <a:latin typeface="Arial"/>
                <a:ea typeface="ＭＳ Ｐゴシック"/>
                <a:cs typeface="Arial"/>
              </a:rPr>
              <a:t>Parent/Guardian’s Guide to the CAA</a:t>
            </a:r>
          </a:p>
          <a:p>
            <a:pPr marL="411480" lvl="1" indent="0">
              <a:lnSpc>
                <a:spcPct val="100000"/>
              </a:lnSpc>
              <a:spcBef>
                <a:spcPts val="0"/>
              </a:spcBef>
              <a:spcAft>
                <a:spcPts val="600"/>
              </a:spcAft>
              <a:buNone/>
              <a:defRPr/>
            </a:pPr>
            <a:r>
              <a:rPr lang="en-US" sz="2800" dirty="0">
                <a:latin typeface="Arial"/>
                <a:ea typeface="ＭＳ Ｐゴシック"/>
                <a:cs typeface="Arial"/>
                <a:hlinkClick r:id="rId4" tooltip="Parent/Guardian Guide to the CAA"/>
              </a:rPr>
              <a:t>https://www.cde.ca.gov/ta/tg/ca/caaparentguide.asp</a:t>
            </a:r>
            <a:endParaRPr lang="en-US" sz="2800" dirty="0">
              <a:latin typeface="Arial"/>
              <a:ea typeface="ＭＳ Ｐゴシック"/>
              <a:cs typeface="Arial"/>
            </a:endParaRPr>
          </a:p>
          <a:p>
            <a:pPr>
              <a:lnSpc>
                <a:spcPct val="100000"/>
              </a:lnSpc>
              <a:spcBef>
                <a:spcPts val="600"/>
              </a:spcBef>
              <a:spcAft>
                <a:spcPts val="600"/>
              </a:spcAft>
              <a:defRPr/>
            </a:pPr>
            <a:r>
              <a:rPr lang="en-US" dirty="0">
                <a:latin typeface="Arial"/>
                <a:ea typeface="ＭＳ Ｐゴシック"/>
                <a:cs typeface="Arial"/>
              </a:rPr>
              <a:t>Parent Guide to Understanding the CAAs </a:t>
            </a:r>
            <a:endParaRPr lang="en-US" dirty="0">
              <a:latin typeface="Arial" panose="020B0604020202020204" pitchFamily="34" charset="0"/>
              <a:ea typeface="ＭＳ Ｐゴシック" panose="020B0600070205080204" pitchFamily="34" charset="-128"/>
              <a:cs typeface="Arial" panose="020B0604020202020204" pitchFamily="34" charset="0"/>
            </a:endParaRPr>
          </a:p>
          <a:p>
            <a:pPr>
              <a:lnSpc>
                <a:spcPct val="100000"/>
              </a:lnSpc>
              <a:spcBef>
                <a:spcPts val="600"/>
              </a:spcBef>
              <a:spcAft>
                <a:spcPts val="600"/>
              </a:spcAft>
              <a:defRPr/>
            </a:pPr>
            <a:r>
              <a:rPr lang="en-US" dirty="0">
                <a:latin typeface="Arial"/>
                <a:ea typeface="ＭＳ Ｐゴシック"/>
                <a:cs typeface="Arial"/>
              </a:rPr>
              <a:t>Available Resources for the CAA for Science</a:t>
            </a:r>
          </a:p>
          <a:p>
            <a:pPr marL="411480" lvl="1" indent="0">
              <a:lnSpc>
                <a:spcPct val="100000"/>
              </a:lnSpc>
              <a:spcBef>
                <a:spcPts val="0"/>
              </a:spcBef>
              <a:spcAft>
                <a:spcPts val="600"/>
              </a:spcAft>
              <a:buNone/>
              <a:defRPr/>
            </a:pPr>
            <a:r>
              <a:rPr lang="en-US" sz="2800" dirty="0">
                <a:hlinkClick r:id="rId5" tooltip="Available Resources for CAA for Science"/>
              </a:rPr>
              <a:t>https://www.caaspp.org/ta-resources/available-resources-caasci.html</a:t>
            </a:r>
            <a:endParaRPr lang="en-US" sz="2800" dirty="0"/>
          </a:p>
          <a:p>
            <a:pPr>
              <a:lnSpc>
                <a:spcPct val="100000"/>
              </a:lnSpc>
              <a:spcBef>
                <a:spcPts val="600"/>
              </a:spcBef>
              <a:spcAft>
                <a:spcPts val="600"/>
              </a:spcAft>
              <a:defRPr/>
            </a:pPr>
            <a:r>
              <a:rPr lang="en-US" dirty="0"/>
              <a:t>Take a Practice or Training Test with Your Child</a:t>
            </a:r>
          </a:p>
          <a:p>
            <a:pPr marL="457200" lvl="1" indent="0">
              <a:lnSpc>
                <a:spcPct val="100000"/>
              </a:lnSpc>
              <a:spcBef>
                <a:spcPts val="0"/>
              </a:spcBef>
              <a:spcAft>
                <a:spcPts val="600"/>
              </a:spcAft>
              <a:buNone/>
              <a:defRPr/>
            </a:pPr>
            <a:r>
              <a:rPr lang="en-US" sz="2800" dirty="0">
                <a:hlinkClick r:id="rId6" tooltip="Student Interface Practice and Training Tests "/>
              </a:rPr>
              <a:t>https://www.caaspp.org/practice-and-training/index.html</a:t>
            </a:r>
            <a:endParaRPr lang="en-US" sz="2800" dirty="0"/>
          </a:p>
          <a:p>
            <a:pPr>
              <a:lnSpc>
                <a:spcPct val="100000"/>
              </a:lnSpc>
              <a:spcBef>
                <a:spcPts val="600"/>
              </a:spcBef>
              <a:spcAft>
                <a:spcPts val="600"/>
              </a:spcAft>
              <a:defRPr/>
            </a:pPr>
            <a:r>
              <a:rPr lang="en-US" dirty="0">
                <a:latin typeface="Arial"/>
                <a:ea typeface="ＭＳ Ｐゴシック"/>
                <a:cs typeface="Arial"/>
              </a:rPr>
              <a:t>Starting Smarter Website</a:t>
            </a:r>
            <a:endParaRPr lang="en-US" dirty="0">
              <a:latin typeface="Arial" panose="020B0604020202020204" pitchFamily="34" charset="0"/>
              <a:ea typeface="ＭＳ Ｐゴシック" panose="020B0600070205080204" pitchFamily="34" charset="-128"/>
              <a:cs typeface="Arial" panose="020B0604020202020204" pitchFamily="34" charset="0"/>
            </a:endParaRPr>
          </a:p>
          <a:p>
            <a:pPr marL="411480" lvl="1" indent="0">
              <a:lnSpc>
                <a:spcPct val="100000"/>
              </a:lnSpc>
              <a:spcBef>
                <a:spcPts val="0"/>
              </a:spcBef>
              <a:spcAft>
                <a:spcPts val="600"/>
              </a:spcAft>
              <a:buNone/>
              <a:defRPr/>
            </a:pPr>
            <a:r>
              <a:rPr lang="en-US" sz="2800" dirty="0">
                <a:hlinkClick r:id="rId7" tooltip="Starting Smarter Website"/>
              </a:rPr>
              <a:t>https://ca.startingsmarter.org/</a:t>
            </a:r>
            <a:endParaRPr lang="en-US" sz="2800" dirty="0"/>
          </a:p>
        </p:txBody>
      </p:sp>
    </p:spTree>
    <p:custDataLst>
      <p:tags r:id="rId1"/>
    </p:custDataLst>
    <p:extLst>
      <p:ext uri="{BB962C8B-B14F-4D97-AF65-F5344CB8AC3E}">
        <p14:creationId xmlns:p14="http://schemas.microsoft.com/office/powerpoint/2010/main" val="2905007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468669"/>
            <a:ext cx="10477500" cy="1128713"/>
          </a:xfrm>
        </p:spPr>
        <p:txBody>
          <a:bodyPr/>
          <a:lstStyle/>
          <a:p>
            <a:r>
              <a:rPr lang="en-US"/>
              <a:t>Questions</a:t>
            </a:r>
            <a:endParaRPr lang="en-US" dirty="0"/>
          </a:p>
        </p:txBody>
      </p:sp>
      <p:pic>
        <p:nvPicPr>
          <p:cNvPr id="6" name="Content Placeholder 5" descr="Q&amp;A"/>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81738" y="0"/>
            <a:ext cx="8540232" cy="6685676"/>
          </a:xfrm>
        </p:spPr>
      </p:pic>
    </p:spTree>
    <p:custDataLst>
      <p:tags r:id="rId1"/>
    </p:custDataLst>
    <p:extLst>
      <p:ext uri="{BB962C8B-B14F-4D97-AF65-F5344CB8AC3E}">
        <p14:creationId xmlns:p14="http://schemas.microsoft.com/office/powerpoint/2010/main" val="1818987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76300" y="1752599"/>
            <a:ext cx="11022330" cy="2077403"/>
          </a:xfrm>
        </p:spPr>
        <p:txBody>
          <a:bodyPr/>
          <a:lstStyle/>
          <a:p>
            <a:pPr>
              <a:spcBef>
                <a:spcPts val="1000"/>
              </a:spcBef>
            </a:pPr>
            <a:r>
              <a:rPr lang="en-US" sz="2800" b="0" dirty="0">
                <a:solidFill>
                  <a:schemeClr val="tx1"/>
                </a:solidFill>
                <a:latin typeface="+mn-lt"/>
                <a:ea typeface="+mn-ea"/>
                <a:cs typeface="+mn-cs"/>
              </a:rPr>
              <a:t>Posted by the California Department of Education </a:t>
            </a:r>
            <a:r>
              <a:rPr lang="en-US" sz="2800" b="0">
                <a:solidFill>
                  <a:schemeClr val="tx1"/>
                </a:solidFill>
                <a:latin typeface="+mn-lt"/>
                <a:ea typeface="+mn-ea"/>
                <a:cs typeface="+mn-cs"/>
              </a:rPr>
              <a:t>| May 2024</a:t>
            </a:r>
            <a:endParaRPr lang="en-US" sz="2800" b="0" dirty="0">
              <a:solidFill>
                <a:schemeClr val="tx1"/>
              </a:solidFill>
              <a:latin typeface="+mn-lt"/>
              <a:ea typeface="+mn-ea"/>
              <a:cs typeface="+mn-cs"/>
            </a:endParaRPr>
          </a:p>
        </p:txBody>
      </p:sp>
    </p:spTree>
    <p:extLst>
      <p:ext uri="{BB962C8B-B14F-4D97-AF65-F5344CB8AC3E}">
        <p14:creationId xmlns:p14="http://schemas.microsoft.com/office/powerpoint/2010/main" val="3916217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63" y="450850"/>
            <a:ext cx="10515600" cy="1325563"/>
          </a:xfrm>
        </p:spPr>
        <p:txBody>
          <a:bodyPr/>
          <a:lstStyle/>
          <a:p>
            <a:r>
              <a:rPr lang="en-US"/>
              <a:t>Recommended Handouts</a:t>
            </a:r>
            <a:endParaRPr lang="en-US" dirty="0"/>
          </a:p>
        </p:txBody>
      </p:sp>
      <p:sp>
        <p:nvSpPr>
          <p:cNvPr id="3" name="Content Placeholder 2"/>
          <p:cNvSpPr>
            <a:spLocks noGrp="1"/>
          </p:cNvSpPr>
          <p:nvPr>
            <p:ph idx="1"/>
          </p:nvPr>
        </p:nvSpPr>
        <p:spPr>
          <a:xfrm>
            <a:off x="106879" y="1776413"/>
            <a:ext cx="11966580" cy="4772891"/>
          </a:xfrm>
        </p:spPr>
        <p:txBody>
          <a:bodyPr vert="horz" lIns="91440" tIns="45720" rIns="91440" bIns="45720" rtlCol="0" anchor="t">
            <a:normAutofit/>
          </a:bodyPr>
          <a:lstStyle/>
          <a:p>
            <a:r>
              <a:rPr lang="en-US" sz="3600" dirty="0">
                <a:sym typeface="Wingdings"/>
              </a:rPr>
              <a:t>Parent Guide to Understanding the CAAs</a:t>
            </a:r>
          </a:p>
          <a:p>
            <a:pPr indent="0">
              <a:lnSpc>
                <a:spcPct val="100000"/>
              </a:lnSpc>
              <a:spcBef>
                <a:spcPts val="0"/>
              </a:spcBef>
              <a:buNone/>
            </a:pPr>
            <a:r>
              <a:rPr lang="en-US" dirty="0">
                <a:sym typeface="Wingdings"/>
              </a:rPr>
              <a:t>Available in seven languages</a:t>
            </a:r>
            <a:endParaRPr lang="en-US" dirty="0">
              <a:cs typeface="Arial"/>
            </a:endParaRPr>
          </a:p>
          <a:p>
            <a:pPr>
              <a:spcBef>
                <a:spcPts val="2400"/>
              </a:spcBef>
              <a:defRPr/>
            </a:pPr>
            <a:r>
              <a:rPr lang="en-US" sz="3600" dirty="0"/>
              <a:t>Take a Practice or Training Test with Your Child </a:t>
            </a:r>
            <a:endParaRPr lang="en-US" sz="3600" dirty="0">
              <a:cs typeface="Arial"/>
            </a:endParaRPr>
          </a:p>
          <a:p>
            <a:pPr marL="0" indent="231776">
              <a:spcBef>
                <a:spcPts val="600"/>
              </a:spcBef>
              <a:spcAft>
                <a:spcPts val="600"/>
              </a:spcAft>
              <a:buNone/>
              <a:defRPr/>
            </a:pPr>
            <a:r>
              <a:rPr lang="en-US" dirty="0">
                <a:hlinkClick r:id="rId3" tooltip="CAASPP Practice and Training Test Web Page"/>
              </a:rPr>
              <a:t>https://www.caaspp.org/practice-and-training/index.html</a:t>
            </a:r>
            <a:endParaRPr lang="en-US" dirty="0">
              <a:cs typeface="Arial" panose="020B0604020202020204"/>
            </a:endParaRPr>
          </a:p>
          <a:p>
            <a:pPr>
              <a:spcBef>
                <a:spcPts val="2400"/>
              </a:spcBef>
              <a:defRPr/>
            </a:pPr>
            <a:r>
              <a:rPr lang="en-US" sz="3600" dirty="0"/>
              <a:t>How to Take a Practice Test Quick Reference Guide</a:t>
            </a:r>
          </a:p>
        </p:txBody>
      </p:sp>
    </p:spTree>
    <p:extLst>
      <p:ext uri="{BB962C8B-B14F-4D97-AF65-F5344CB8AC3E}">
        <p14:creationId xmlns:p14="http://schemas.microsoft.com/office/powerpoint/2010/main" val="903241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18" y="38011"/>
            <a:ext cx="10515600" cy="1325563"/>
          </a:xfrm>
        </p:spPr>
        <p:txBody>
          <a:bodyPr/>
          <a:lstStyle/>
          <a:p>
            <a:r>
              <a:rPr lang="en-US" dirty="0">
                <a:latin typeface="Gadugi" panose="020B0502040204020203" pitchFamily="34" charset="0"/>
                <a:ea typeface="Gadugi" panose="020B0502040204020203" pitchFamily="34" charset="0"/>
              </a:rPr>
              <a:t>How to Use This Deck (1)</a:t>
            </a:r>
          </a:p>
        </p:txBody>
      </p:sp>
      <p:sp>
        <p:nvSpPr>
          <p:cNvPr id="3" name="Content Placeholder 2"/>
          <p:cNvSpPr>
            <a:spLocks noGrp="1"/>
          </p:cNvSpPr>
          <p:nvPr>
            <p:ph idx="1"/>
          </p:nvPr>
        </p:nvSpPr>
        <p:spPr>
          <a:xfrm>
            <a:off x="331123" y="1238597"/>
            <a:ext cx="11529753" cy="5481638"/>
          </a:xfrm>
        </p:spPr>
        <p:txBody>
          <a:bodyPr vert="horz" lIns="91440" tIns="45720" rIns="91440" bIns="45720" rtlCol="0" anchor="t">
            <a:normAutofit lnSpcReduction="10000"/>
          </a:bodyPr>
          <a:lstStyle/>
          <a:p>
            <a:pPr marL="0" indent="0">
              <a:lnSpc>
                <a:spcPct val="120000"/>
              </a:lnSpc>
              <a:spcBef>
                <a:spcPts val="600"/>
              </a:spcBef>
              <a:spcAft>
                <a:spcPts val="1200"/>
              </a:spcAft>
              <a:buNone/>
            </a:pPr>
            <a:r>
              <a:rPr lang="en-US" dirty="0"/>
              <a:t>This deck has been created for you to customize and edit as needed:</a:t>
            </a:r>
          </a:p>
          <a:p>
            <a:pPr lvl="1">
              <a:lnSpc>
                <a:spcPct val="120000"/>
              </a:lnSpc>
              <a:spcBef>
                <a:spcPts val="600"/>
              </a:spcBef>
              <a:spcAft>
                <a:spcPts val="600"/>
              </a:spcAft>
            </a:pPr>
            <a:r>
              <a:rPr lang="en-US" sz="2800" dirty="0"/>
              <a:t>Choose the slides you want to use.</a:t>
            </a:r>
            <a:endParaRPr lang="en-US" sz="2800" dirty="0">
              <a:cs typeface="Arial"/>
            </a:endParaRPr>
          </a:p>
          <a:p>
            <a:pPr lvl="2" indent="-274320">
              <a:lnSpc>
                <a:spcPct val="120000"/>
              </a:lnSpc>
              <a:spcBef>
                <a:spcPts val="600"/>
              </a:spcBef>
              <a:spcAft>
                <a:spcPts val="600"/>
              </a:spcAft>
              <a:buFont typeface="Courier New" panose="020F0502020204030204" pitchFamily="34" charset="0"/>
              <a:buChar char="o"/>
            </a:pPr>
            <a:r>
              <a:rPr lang="en-US" sz="2800" dirty="0"/>
              <a:t>Select the “View” tab, and then select “Normal.”</a:t>
            </a:r>
            <a:endParaRPr lang="en-US" sz="2800" dirty="0">
              <a:cs typeface="Arial" panose="020B0604020202020204"/>
            </a:endParaRPr>
          </a:p>
          <a:p>
            <a:pPr lvl="2" indent="-274320">
              <a:lnSpc>
                <a:spcPct val="120000"/>
              </a:lnSpc>
              <a:spcBef>
                <a:spcPts val="600"/>
              </a:spcBef>
              <a:spcAft>
                <a:spcPts val="600"/>
              </a:spcAft>
              <a:buFont typeface="Courier New" panose="020F0502020204030204" pitchFamily="34" charset="0"/>
              <a:buChar char="o"/>
            </a:pPr>
            <a:r>
              <a:rPr lang="en-US" sz="2800" dirty="0"/>
              <a:t>In the slide list on left, select on the slide you do not want and select “Hide Slide” at the bottom of the menu.</a:t>
            </a:r>
            <a:endParaRPr lang="en-US" sz="2800" dirty="0">
              <a:cs typeface="Arial" panose="020B0604020202020204"/>
            </a:endParaRPr>
          </a:p>
          <a:p>
            <a:pPr lvl="1">
              <a:lnSpc>
                <a:spcPct val="120000"/>
              </a:lnSpc>
              <a:spcBef>
                <a:spcPts val="600"/>
              </a:spcBef>
              <a:spcAft>
                <a:spcPts val="600"/>
              </a:spcAft>
            </a:pPr>
            <a:r>
              <a:rPr lang="en-US" sz="2800" dirty="0"/>
              <a:t>Add your school’s logo and change colors.</a:t>
            </a:r>
            <a:endParaRPr lang="en-US" sz="2800" dirty="0">
              <a:cs typeface="Arial"/>
            </a:endParaRPr>
          </a:p>
          <a:p>
            <a:pPr lvl="1">
              <a:lnSpc>
                <a:spcPct val="120000"/>
              </a:lnSpc>
              <a:spcBef>
                <a:spcPts val="600"/>
              </a:spcBef>
              <a:spcAft>
                <a:spcPts val="600"/>
              </a:spcAft>
            </a:pPr>
            <a:r>
              <a:rPr lang="en-US" sz="2800" dirty="0"/>
              <a:t>Change wording for your audience—you know your audience best! </a:t>
            </a:r>
            <a:endParaRPr lang="en-US" sz="2800" dirty="0">
              <a:cs typeface="Arial"/>
            </a:endParaRPr>
          </a:p>
          <a:p>
            <a:pPr lvl="1">
              <a:lnSpc>
                <a:spcPct val="120000"/>
              </a:lnSpc>
              <a:spcBef>
                <a:spcPts val="600"/>
              </a:spcBef>
              <a:spcAft>
                <a:spcPts val="600"/>
              </a:spcAft>
            </a:pPr>
            <a:r>
              <a:rPr lang="en-US" sz="2800"/>
              <a:t>Talking points are provided in the "Slide Notes" throughout this document that can be customized to your audience.</a:t>
            </a:r>
            <a:endParaRPr lang="en-US" sz="1000" dirty="0"/>
          </a:p>
        </p:txBody>
      </p:sp>
    </p:spTree>
    <p:extLst>
      <p:ext uri="{BB962C8B-B14F-4D97-AF65-F5344CB8AC3E}">
        <p14:creationId xmlns:p14="http://schemas.microsoft.com/office/powerpoint/2010/main" val="2905798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9" y="46036"/>
            <a:ext cx="10515600" cy="1325563"/>
          </a:xfrm>
        </p:spPr>
        <p:txBody>
          <a:bodyPr/>
          <a:lstStyle/>
          <a:p>
            <a:r>
              <a:rPr lang="en-US" dirty="0">
                <a:latin typeface="Gadugi" panose="020B0502040204020203" pitchFamily="34" charset="0"/>
                <a:ea typeface="Gadugi" panose="020B0502040204020203" pitchFamily="34" charset="0"/>
              </a:rPr>
              <a:t>How to Use This Deck (2)</a:t>
            </a:r>
          </a:p>
        </p:txBody>
      </p:sp>
      <p:sp>
        <p:nvSpPr>
          <p:cNvPr id="3" name="Content Placeholder 2"/>
          <p:cNvSpPr>
            <a:spLocks noGrp="1"/>
          </p:cNvSpPr>
          <p:nvPr>
            <p:ph idx="1"/>
          </p:nvPr>
        </p:nvSpPr>
        <p:spPr>
          <a:xfrm>
            <a:off x="423948" y="1288473"/>
            <a:ext cx="11550438" cy="5370021"/>
          </a:xfrm>
        </p:spPr>
        <p:txBody>
          <a:bodyPr vert="horz" lIns="91440" tIns="45720" rIns="91440" bIns="45720" rtlCol="0" anchor="t">
            <a:noAutofit/>
          </a:bodyPr>
          <a:lstStyle/>
          <a:p>
            <a:pPr marL="0" indent="0">
              <a:spcBef>
                <a:spcPts val="600"/>
              </a:spcBef>
              <a:spcAft>
                <a:spcPts val="600"/>
              </a:spcAft>
              <a:buNone/>
            </a:pPr>
            <a:r>
              <a:rPr lang="en-US" dirty="0"/>
              <a:t>Change color scheme.</a:t>
            </a:r>
          </a:p>
          <a:p>
            <a:pPr lvl="1"/>
            <a:r>
              <a:rPr lang="en-US" sz="2800" dirty="0"/>
              <a:t>Select “View” tab, </a:t>
            </a:r>
            <a:r>
              <a:rPr lang="en-US" sz="2800" dirty="0">
                <a:sym typeface="Wingdings 3"/>
              </a:rPr>
              <a:t>and then “</a:t>
            </a:r>
            <a:r>
              <a:rPr lang="en-US" sz="2800" dirty="0">
                <a:sym typeface="Wingdings" pitchFamily="2" charset="2"/>
              </a:rPr>
              <a:t>Slide Master.” </a:t>
            </a:r>
            <a:endParaRPr lang="en-US" sz="2800" dirty="0">
              <a:cs typeface="Arial"/>
            </a:endParaRPr>
          </a:p>
          <a:p>
            <a:pPr lvl="2" indent="-274320">
              <a:lnSpc>
                <a:spcPct val="100000"/>
              </a:lnSpc>
              <a:spcBef>
                <a:spcPts val="0"/>
              </a:spcBef>
              <a:buFont typeface="Courier New" panose="020F0502020204030204" pitchFamily="34" charset="0"/>
              <a:buChar char="o"/>
              <a:tabLst>
                <a:tab pos="1603375" algn="l"/>
              </a:tabLst>
            </a:pPr>
            <a:r>
              <a:rPr lang="en-US" sz="2800" dirty="0">
                <a:sym typeface="Wingdings" pitchFamily="2" charset="2"/>
              </a:rPr>
              <a:t>For titles, select slide</a:t>
            </a:r>
            <a:r>
              <a:rPr lang="en-US" sz="2800" dirty="0"/>
              <a:t>—</a:t>
            </a:r>
            <a:r>
              <a:rPr lang="en-US" sz="2800" dirty="0">
                <a:sym typeface="Wingdings" pitchFamily="2" charset="2"/>
              </a:rPr>
              <a:t>highlight header text</a:t>
            </a:r>
            <a:r>
              <a:rPr lang="en-US" sz="2800" dirty="0"/>
              <a:t>—</a:t>
            </a:r>
            <a:r>
              <a:rPr lang="en-US" sz="2800" dirty="0">
                <a:sym typeface="Wingdings" pitchFamily="2" charset="2"/>
              </a:rPr>
              <a:t>select “Home”</a:t>
            </a:r>
            <a:r>
              <a:rPr lang="en-US" sz="2800" dirty="0"/>
              <a:t>—</a:t>
            </a:r>
            <a:r>
              <a:rPr lang="en-US" sz="2800" dirty="0">
                <a:sym typeface="Wingdings" pitchFamily="2" charset="2"/>
              </a:rPr>
              <a:t>choose text color</a:t>
            </a:r>
            <a:r>
              <a:rPr lang="en-US" sz="2800" dirty="0"/>
              <a:t>—</a:t>
            </a:r>
            <a:r>
              <a:rPr lang="en-US" sz="2800" dirty="0">
                <a:sym typeface="Wingdings" pitchFamily="2" charset="2"/>
              </a:rPr>
              <a:t>return to “View” tab.</a:t>
            </a:r>
            <a:endParaRPr lang="en-US" sz="2800" dirty="0"/>
          </a:p>
          <a:p>
            <a:pPr lvl="2" indent="-274320">
              <a:lnSpc>
                <a:spcPct val="100000"/>
              </a:lnSpc>
              <a:spcBef>
                <a:spcPts val="0"/>
              </a:spcBef>
              <a:buFont typeface="Courier New" panose="020F0502020204030204" pitchFamily="34" charset="0"/>
              <a:buChar char="o"/>
            </a:pPr>
            <a:r>
              <a:rPr lang="en-US" sz="2800" dirty="0">
                <a:sym typeface="Wingdings" pitchFamily="2" charset="2"/>
              </a:rPr>
              <a:t>For the body, select slide</a:t>
            </a:r>
            <a:r>
              <a:rPr lang="en-US" sz="2800" dirty="0"/>
              <a:t>—</a:t>
            </a:r>
            <a:r>
              <a:rPr lang="en-US" sz="2800" dirty="0">
                <a:sym typeface="Wingdings" pitchFamily="2" charset="2"/>
              </a:rPr>
              <a:t>highlight body text</a:t>
            </a:r>
            <a:r>
              <a:rPr lang="en-US" sz="2800" dirty="0"/>
              <a:t>—</a:t>
            </a:r>
            <a:r>
              <a:rPr lang="en-US" sz="2800" dirty="0">
                <a:sym typeface="Wingdings" pitchFamily="2" charset="2"/>
              </a:rPr>
              <a:t>select “Home” tab</a:t>
            </a:r>
            <a:r>
              <a:rPr lang="en-US" sz="2800" dirty="0"/>
              <a:t>—</a:t>
            </a:r>
            <a:r>
              <a:rPr lang="en-US" sz="2800" dirty="0">
                <a:sym typeface="Wingdings" pitchFamily="2" charset="2"/>
              </a:rPr>
              <a:t>choose text color</a:t>
            </a:r>
            <a:r>
              <a:rPr lang="en-US" sz="2800" dirty="0"/>
              <a:t>—</a:t>
            </a:r>
            <a:r>
              <a:rPr lang="en-US" sz="2800" dirty="0">
                <a:sym typeface="Wingdings" pitchFamily="2" charset="2"/>
              </a:rPr>
              <a:t>return to “View” tab.</a:t>
            </a:r>
            <a:endParaRPr lang="en-US" sz="2800" dirty="0"/>
          </a:p>
          <a:p>
            <a:pPr lvl="2" indent="-274320">
              <a:lnSpc>
                <a:spcPct val="100000"/>
              </a:lnSpc>
              <a:spcBef>
                <a:spcPts val="0"/>
              </a:spcBef>
              <a:buFont typeface="Courier New" panose="020F0502020204030204" pitchFamily="34" charset="0"/>
              <a:buChar char="o"/>
            </a:pPr>
            <a:r>
              <a:rPr lang="en-US" sz="2800" dirty="0">
                <a:sym typeface="Wingdings" pitchFamily="2" charset="2"/>
              </a:rPr>
              <a:t>For the green line, select slide</a:t>
            </a:r>
            <a:r>
              <a:rPr lang="en-US" sz="2800" dirty="0"/>
              <a:t>—</a:t>
            </a:r>
            <a:r>
              <a:rPr lang="en-US" sz="2800" dirty="0">
                <a:sym typeface="Wingdings" pitchFamily="2" charset="2"/>
              </a:rPr>
              <a:t>highlight line</a:t>
            </a:r>
            <a:r>
              <a:rPr lang="en-US" sz="2800" dirty="0"/>
              <a:t>—</a:t>
            </a:r>
            <a:r>
              <a:rPr lang="en-US" sz="2800" dirty="0">
                <a:sym typeface="Wingdings" pitchFamily="2" charset="2"/>
              </a:rPr>
              <a:t>select “Home” tab</a:t>
            </a:r>
            <a:r>
              <a:rPr lang="en-US" sz="2800" dirty="0"/>
              <a:t>—</a:t>
            </a:r>
            <a:r>
              <a:rPr lang="en-US" sz="2800" dirty="0">
                <a:sym typeface="Wingdings" pitchFamily="2" charset="2"/>
              </a:rPr>
              <a:t> select “Shape Outline”</a:t>
            </a:r>
            <a:r>
              <a:rPr lang="en-US" sz="2800" dirty="0"/>
              <a:t>—</a:t>
            </a:r>
            <a:r>
              <a:rPr lang="en-US" sz="2800" dirty="0">
                <a:sym typeface="Wingdings" pitchFamily="2" charset="2"/>
              </a:rPr>
              <a:t>choose color</a:t>
            </a:r>
            <a:r>
              <a:rPr lang="en-US" sz="2800" dirty="0"/>
              <a:t>—</a:t>
            </a:r>
            <a:r>
              <a:rPr lang="en-US" sz="2800" dirty="0">
                <a:sym typeface="Wingdings" pitchFamily="2" charset="2"/>
              </a:rPr>
              <a:t>return to “View” tab.</a:t>
            </a:r>
            <a:endParaRPr lang="en-US" sz="2800" dirty="0"/>
          </a:p>
          <a:p>
            <a:pPr lvl="2" indent="-274320">
              <a:lnSpc>
                <a:spcPct val="100000"/>
              </a:lnSpc>
              <a:spcBef>
                <a:spcPts val="0"/>
              </a:spcBef>
              <a:buFont typeface="Courier New" panose="020F0502020204030204" pitchFamily="34" charset="0"/>
              <a:buChar char="o"/>
            </a:pPr>
            <a:r>
              <a:rPr lang="en-US" sz="2800" dirty="0">
                <a:sym typeface="Wingdings" pitchFamily="2" charset="2"/>
              </a:rPr>
              <a:t>When all changes are made</a:t>
            </a:r>
            <a:r>
              <a:rPr lang="en-US" sz="2800" dirty="0"/>
              <a:t>—</a:t>
            </a:r>
            <a:r>
              <a:rPr lang="en-US" sz="2800" dirty="0">
                <a:sym typeface="Wingdings" pitchFamily="2" charset="2"/>
              </a:rPr>
              <a:t>select “Slide Master” tab</a:t>
            </a:r>
            <a:r>
              <a:rPr lang="en-US" sz="2800" dirty="0"/>
              <a:t>—</a:t>
            </a:r>
            <a:r>
              <a:rPr lang="en-US" sz="2800" dirty="0">
                <a:sym typeface="Wingdings" pitchFamily="2" charset="2"/>
              </a:rPr>
              <a:t>select “Close Master View.”</a:t>
            </a:r>
            <a:endParaRPr lang="en-US" sz="2800" dirty="0"/>
          </a:p>
          <a:p>
            <a:pPr marL="0" indent="0">
              <a:spcBef>
                <a:spcPts val="1200"/>
              </a:spcBef>
              <a:buNone/>
            </a:pPr>
            <a:r>
              <a:rPr lang="en-US" dirty="0">
                <a:sym typeface="Wingdings" pitchFamily="2" charset="2"/>
              </a:rPr>
              <a:t>The changes should apply to all slides in the deck.</a:t>
            </a:r>
            <a:endParaRPr lang="en-US" dirty="0">
              <a:cs typeface="Arial"/>
            </a:endParaRPr>
          </a:p>
        </p:txBody>
      </p:sp>
    </p:spTree>
    <p:custDataLst>
      <p:tags r:id="rId1"/>
    </p:custDataLst>
    <p:extLst>
      <p:ext uri="{BB962C8B-B14F-4D97-AF65-F5344CB8AC3E}">
        <p14:creationId xmlns:p14="http://schemas.microsoft.com/office/powerpoint/2010/main" val="16034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6300" y="609855"/>
            <a:ext cx="10848721" cy="3154363"/>
          </a:xfrm>
        </p:spPr>
        <p:txBody>
          <a:bodyPr>
            <a:noAutofit/>
          </a:bodyPr>
          <a:lstStyle/>
          <a:p>
            <a:r>
              <a:rPr lang="en-US" sz="6500" dirty="0">
                <a:ea typeface="Gadugi" panose="020B0502040204020203" pitchFamily="34" charset="0"/>
              </a:rPr>
              <a:t>Understanding the California Alternate Assessments (CAAs)</a:t>
            </a:r>
          </a:p>
        </p:txBody>
      </p:sp>
      <p:sp>
        <p:nvSpPr>
          <p:cNvPr id="3" name="Subtitle 2"/>
          <p:cNvSpPr>
            <a:spLocks noGrp="1"/>
          </p:cNvSpPr>
          <p:nvPr>
            <p:ph type="subTitle" idx="1"/>
          </p:nvPr>
        </p:nvSpPr>
        <p:spPr>
          <a:xfrm>
            <a:off x="1427441" y="4787740"/>
            <a:ext cx="9144000" cy="1655762"/>
          </a:xfrm>
        </p:spPr>
        <p:txBody>
          <a:bodyPr>
            <a:normAutofit/>
          </a:bodyPr>
          <a:lstStyle/>
          <a:p>
            <a:r>
              <a:rPr lang="en-US" dirty="0"/>
              <a:t>[Add school logo here, if desired.]</a:t>
            </a:r>
          </a:p>
          <a:p>
            <a:r>
              <a:rPr lang="en-US" dirty="0"/>
              <a:t>[Add school motto here, if desired.]</a:t>
            </a:r>
          </a:p>
        </p:txBody>
      </p:sp>
    </p:spTree>
    <p:custDataLst>
      <p:tags r:id="rId1"/>
    </p:custDataLst>
    <p:extLst>
      <p:ext uri="{BB962C8B-B14F-4D97-AF65-F5344CB8AC3E}">
        <p14:creationId xmlns:p14="http://schemas.microsoft.com/office/powerpoint/2010/main" val="650430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190867"/>
            <a:ext cx="5946911" cy="2721007"/>
          </a:xfrm>
        </p:spPr>
        <p:txBody>
          <a:bodyPr/>
          <a:lstStyle/>
          <a:p>
            <a:r>
              <a:rPr lang="en-US" dirty="0"/>
              <a:t>CAASPP System</a:t>
            </a:r>
          </a:p>
        </p:txBody>
      </p:sp>
      <p:pic>
        <p:nvPicPr>
          <p:cNvPr id="11" name="Content Placeholder 10" descr="Science: California Science Test, California Alternate Assessment;&#10;English Language Arts/Literacy (ELA) and Mathematics: Smarter Balanced Assessments, California Alternate Assessments; &#10;Spanish Reading/Language Arts: California Spanish Assessment">
            <a:extLst>
              <a:ext uri="{FF2B5EF4-FFF2-40B4-BE49-F238E27FC236}">
                <a16:creationId xmlns:a16="http://schemas.microsoft.com/office/drawing/2014/main" id="{8103700B-41F7-47D8-90E6-8A6B75C72ADA}"/>
              </a:ext>
            </a:extLst>
          </p:cNvPr>
          <p:cNvPicPr>
            <a:picLocks noGrp="1" noChangeAspect="1"/>
          </p:cNvPicPr>
          <p:nvPr>
            <p:ph idx="1"/>
          </p:nvPr>
        </p:nvPicPr>
        <p:blipFill>
          <a:blip r:embed="rId4"/>
          <a:stretch>
            <a:fillRect/>
          </a:stretch>
        </p:blipFill>
        <p:spPr>
          <a:xfrm>
            <a:off x="-407032" y="569514"/>
            <a:ext cx="14140637" cy="6753225"/>
          </a:xfrm>
        </p:spPr>
      </p:pic>
    </p:spTree>
    <p:custDataLst>
      <p:tags r:id="rId1"/>
    </p:custDataLst>
    <p:extLst>
      <p:ext uri="{BB962C8B-B14F-4D97-AF65-F5344CB8AC3E}">
        <p14:creationId xmlns:p14="http://schemas.microsoft.com/office/powerpoint/2010/main" val="1661212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66365"/>
            <a:ext cx="11054627" cy="1325563"/>
          </a:xfrm>
        </p:spPr>
        <p:txBody>
          <a:bodyPr/>
          <a:lstStyle/>
          <a:p>
            <a:r>
              <a:rPr lang="en-US" dirty="0">
                <a:ea typeface="Gadugi" panose="020B0502040204020203" pitchFamily="34" charset="0"/>
              </a:rPr>
              <a:t>Why:</a:t>
            </a:r>
            <a:endParaRPr lang="en-US" b="1" dirty="0">
              <a:solidFill>
                <a:schemeClr val="accent1">
                  <a:lumMod val="50000"/>
                </a:schemeClr>
              </a:solidFill>
              <a:ea typeface="Gadugi" panose="020B0502040204020203" pitchFamily="34" charset="0"/>
            </a:endParaRPr>
          </a:p>
        </p:txBody>
      </p:sp>
      <p:sp>
        <p:nvSpPr>
          <p:cNvPr id="3" name="Content Placeholder 2"/>
          <p:cNvSpPr>
            <a:spLocks noGrp="1"/>
          </p:cNvSpPr>
          <p:nvPr>
            <p:ph sz="half" idx="1"/>
          </p:nvPr>
        </p:nvSpPr>
        <p:spPr>
          <a:xfrm>
            <a:off x="876300" y="1752600"/>
            <a:ext cx="5096843" cy="4127142"/>
          </a:xfrm>
        </p:spPr>
        <p:txBody>
          <a:bodyPr anchor="ctr">
            <a:normAutofit/>
          </a:bodyPr>
          <a:lstStyle/>
          <a:p>
            <a:pPr marL="0" indent="0">
              <a:buNone/>
            </a:pPr>
            <a:r>
              <a:rPr lang="en-US" sz="3600" dirty="0"/>
              <a:t>To allow students with </a:t>
            </a:r>
            <a:r>
              <a:rPr lang="en-US" sz="3600" b="1" dirty="0">
                <a:solidFill>
                  <a:srgbClr val="CC0000"/>
                </a:solidFill>
              </a:rPr>
              <a:t>the most</a:t>
            </a:r>
            <a:r>
              <a:rPr lang="en-US" sz="3600" dirty="0">
                <a:solidFill>
                  <a:srgbClr val="CC0000"/>
                </a:solidFill>
              </a:rPr>
              <a:t> </a:t>
            </a:r>
            <a:r>
              <a:rPr lang="en-US" sz="3600" dirty="0"/>
              <a:t>significant cognitive disabilities to show what they know and can do.</a:t>
            </a:r>
            <a:endParaRPr lang="en-US" dirty="0"/>
          </a:p>
        </p:txBody>
      </p:sp>
      <p:pic>
        <p:nvPicPr>
          <p:cNvPr id="6" name="Content Placeholder 5">
            <a:extLs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84474" y="962026"/>
            <a:ext cx="6470369" cy="5065380"/>
          </a:xfrm>
        </p:spPr>
      </p:pic>
    </p:spTree>
    <p:custDataLst>
      <p:tags r:id="rId1"/>
    </p:custDataLst>
    <p:extLst>
      <p:ext uri="{BB962C8B-B14F-4D97-AF65-F5344CB8AC3E}">
        <p14:creationId xmlns:p14="http://schemas.microsoft.com/office/powerpoint/2010/main" val="3073270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70207"/>
            <a:ext cx="10515600" cy="1325563"/>
          </a:xfrm>
        </p:spPr>
        <p:txBody>
          <a:bodyPr/>
          <a:lstStyle/>
          <a:p>
            <a:r>
              <a:rPr lang="en-US" dirty="0"/>
              <a:t>What:</a:t>
            </a:r>
          </a:p>
        </p:txBody>
      </p:sp>
      <p:sp>
        <p:nvSpPr>
          <p:cNvPr id="7" name="Title 1"/>
          <p:cNvSpPr>
            <a:spLocks noGrp="1"/>
          </p:cNvSpPr>
          <p:nvPr>
            <p:ph sz="half" idx="2"/>
          </p:nvPr>
        </p:nvSpPr>
        <p:spPr>
          <a:xfrm>
            <a:off x="876300" y="1752600"/>
            <a:ext cx="5813476" cy="4500562"/>
          </a:xfrm>
        </p:spPr>
        <p:txBody>
          <a:bodyPr>
            <a:noAutofit/>
          </a:bodyPr>
          <a:lstStyle/>
          <a:p>
            <a:pPr marL="0" indent="0">
              <a:lnSpc>
                <a:spcPts val="4600"/>
              </a:lnSpc>
              <a:spcBef>
                <a:spcPts val="1800"/>
              </a:spcBef>
              <a:spcAft>
                <a:spcPts val="1800"/>
              </a:spcAft>
              <a:buNone/>
            </a:pPr>
            <a:r>
              <a:rPr lang="en-US" sz="3600" b="1" dirty="0"/>
              <a:t>English language arts/literacy (ELA)</a:t>
            </a:r>
          </a:p>
          <a:p>
            <a:pPr marL="0" indent="0">
              <a:lnSpc>
                <a:spcPct val="150000"/>
              </a:lnSpc>
              <a:spcBef>
                <a:spcPts val="1800"/>
              </a:spcBef>
              <a:spcAft>
                <a:spcPts val="1800"/>
              </a:spcAft>
              <a:buNone/>
            </a:pPr>
            <a:r>
              <a:rPr lang="en-US" sz="3600" b="1" dirty="0"/>
              <a:t>Mathematics</a:t>
            </a:r>
          </a:p>
          <a:p>
            <a:pPr marL="0" indent="0">
              <a:lnSpc>
                <a:spcPct val="150000"/>
              </a:lnSpc>
              <a:spcBef>
                <a:spcPts val="1800"/>
              </a:spcBef>
              <a:spcAft>
                <a:spcPts val="1800"/>
              </a:spcAft>
              <a:buNone/>
            </a:pPr>
            <a:r>
              <a:rPr lang="en-US" sz="3600" b="1" dirty="0"/>
              <a:t>Science</a:t>
            </a:r>
          </a:p>
        </p:txBody>
      </p:sp>
      <p:pic>
        <p:nvPicPr>
          <p:cNvPr id="8" name="Content Placeholder 7">
            <a:extLst>
              <a:ext uri="{FF2B5EF4-FFF2-40B4-BE49-F238E27FC236}">
                <a16:creationId xmlns:a16="http://schemas.microsoft.com/office/drawing/2014/main" id="{5A43AFC7-9C9F-47BC-B2F8-87B524CC02ED}"/>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5279446" y="38100"/>
            <a:ext cx="6819900" cy="6819900"/>
          </a:xfrm>
        </p:spPr>
      </p:pic>
    </p:spTree>
    <p:custDataLst>
      <p:tags r:id="rId1"/>
    </p:custDataLst>
    <p:extLst>
      <p:ext uri="{BB962C8B-B14F-4D97-AF65-F5344CB8AC3E}">
        <p14:creationId xmlns:p14="http://schemas.microsoft.com/office/powerpoint/2010/main" val="3955072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3RZl5Osb"/>
  <p:tag name="ARTICULATE_DESIGN_ID_WESTED-POWERPOINT-TEMPLATE" val="lqJCGnH6"/>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DB58128378514D8711F5EFAC2005FB" ma:contentTypeVersion="10" ma:contentTypeDescription="Create a new document." ma:contentTypeScope="" ma:versionID="c13478508882de133527824e42cb3f0a">
  <xsd:schema xmlns:xsd="http://www.w3.org/2001/XMLSchema" xmlns:xs="http://www.w3.org/2001/XMLSchema" xmlns:p="http://schemas.microsoft.com/office/2006/metadata/properties" xmlns:ns2="7b377169-0e50-402a-b8c4-8606042f0415" targetNamespace="http://schemas.microsoft.com/office/2006/metadata/properties" ma:root="true" ma:fieldsID="6e037b5161950d6bbe0a1e8e5b4c2c93" ns2:_="">
    <xsd:import namespace="7b377169-0e50-402a-b8c4-8606042f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377169-0e50-402a-b8c4-8606042f04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FAAB0C-088C-4DBD-B8F6-2C392328BAE8}">
  <ds:schemaRefs>
    <ds:schemaRef ds:uri="http://schemas.microsoft.com/sharepoint/v3/contenttype/forms"/>
  </ds:schemaRefs>
</ds:datastoreItem>
</file>

<file path=customXml/itemProps2.xml><?xml version="1.0" encoding="utf-8"?>
<ds:datastoreItem xmlns:ds="http://schemas.openxmlformats.org/officeDocument/2006/customXml" ds:itemID="{F79E1085-0DE6-40A1-9556-27DEE3096E3F}">
  <ds:schemaRefs>
    <ds:schemaRef ds:uri="http://purl.org/dc/terms/"/>
    <ds:schemaRef ds:uri="http://schemas.microsoft.com/office/2006/metadata/properties"/>
    <ds:schemaRef ds:uri="http://purl.org/dc/elements/1.1/"/>
    <ds:schemaRef ds:uri="a0418426-c5f8-402e-bb59-418b3820d74c"/>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ac0dddc7-4c2c-4aeb-a23f-99e6b6e539ca"/>
    <ds:schemaRef ds:uri="http://www.w3.org/XML/1998/namespace"/>
  </ds:schemaRefs>
</ds:datastoreItem>
</file>

<file path=customXml/itemProps3.xml><?xml version="1.0" encoding="utf-8"?>
<ds:datastoreItem xmlns:ds="http://schemas.openxmlformats.org/officeDocument/2006/customXml" ds:itemID="{2BFAE32D-6D96-4EFD-AC34-4C26067EA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377169-0e50-402a-b8c4-8606042f04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5543</TotalTime>
  <Words>2728</Words>
  <Application>Microsoft Office PowerPoint</Application>
  <PresentationFormat>Widescreen</PresentationFormat>
  <Paragraphs>226</Paragraphs>
  <Slides>27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Century Gothic</vt:lpstr>
      <vt:lpstr>Courier New</vt:lpstr>
      <vt:lpstr>Gadugi</vt:lpstr>
      <vt:lpstr>Gill Sans MT</vt:lpstr>
      <vt:lpstr>Segoe UI</vt:lpstr>
      <vt:lpstr>Wingdings</vt:lpstr>
      <vt:lpstr>Wingdings 3</vt:lpstr>
      <vt:lpstr>Office Theme</vt:lpstr>
      <vt:lpstr>A Site Administrator’s Guide: Talking to Parents  About the California Alternate Assessments (CAAs)</vt:lpstr>
      <vt:lpstr>The Intent of This Deck</vt:lpstr>
      <vt:lpstr>Recommended Handouts</vt:lpstr>
      <vt:lpstr>How to Use This Deck (1)</vt:lpstr>
      <vt:lpstr>How to Use This Deck (2)</vt:lpstr>
      <vt:lpstr>Understanding the California Alternate Assessments (CAAs)</vt:lpstr>
      <vt:lpstr>CAASPP System</vt:lpstr>
      <vt:lpstr>Why:</vt:lpstr>
      <vt:lpstr>What:</vt:lpstr>
      <vt:lpstr>How: </vt:lpstr>
      <vt:lpstr>CAA for ELA and Mathematics</vt:lpstr>
      <vt:lpstr>Who: ELA and Mathematics</vt:lpstr>
      <vt:lpstr>When: ELA and Mathematics</vt:lpstr>
      <vt:lpstr>Scores:  ELA and Mathematics</vt:lpstr>
      <vt:lpstr>CAA for Science</vt:lpstr>
      <vt:lpstr>Who: Science</vt:lpstr>
      <vt:lpstr>Areas of Study: Science</vt:lpstr>
      <vt:lpstr>When: Science</vt:lpstr>
      <vt:lpstr>Scores: Science</vt:lpstr>
      <vt:lpstr>How Parents Can Help</vt:lpstr>
      <vt:lpstr>Ask Your Child’s Teacher:</vt:lpstr>
      <vt:lpstr>Help Your Child Succeed</vt:lpstr>
      <vt:lpstr>Starting Smarter</vt:lpstr>
      <vt:lpstr>Starting Smarter Video</vt:lpstr>
      <vt:lpstr>Learn More</vt:lpstr>
      <vt:lpstr>Questions</vt:lpstr>
      <vt:lpstr>Posted by the California Department of Education | May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to Parents About the CAAs - CAASPP (CA Dept of Education)</dc:title>
  <dc:subject>This powerpoint presentation is intended to be customized and distributed as a means of educating parents/guardians about the California Alternate Assessments (CAAs).</dc:subject>
  <cp:lastModifiedBy>Ramit Prasad</cp:lastModifiedBy>
  <cp:revision>14</cp:revision>
  <cp:lastPrinted>2017-07-18T22:11:03Z</cp:lastPrinted>
  <dcterms:created xsi:type="dcterms:W3CDTF">2015-03-16T04:11:08Z</dcterms:created>
  <dcterms:modified xsi:type="dcterms:W3CDTF">2024-05-15T21:15:59Z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548B26D1-49EC-4DDA-9CA1-DEA02BDC749A</vt:lpwstr>
  </property>
  <property fmtid="{D5CDD505-2E9C-101B-9397-08002B2CF9AE}" pid="3" name="ArticulatePath">
    <vt:lpwstr>PPT for Understanding Summative Results v 7-18-17</vt:lpwstr>
  </property>
  <property fmtid="{D5CDD505-2E9C-101B-9397-08002B2CF9AE}" pid="4" name="Language">
    <vt:lpwstr>English</vt:lpwstr>
  </property>
  <property fmtid="{D5CDD505-2E9C-101B-9397-08002B2CF9AE}" pid="5" name="ContentTypeId">
    <vt:lpwstr>0x010100A7DB58128378514D8711F5EFAC2005FB</vt:lpwstr>
  </property>
</Properties>
</file>