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1"/>
  </p:notesMasterIdLst>
  <p:handoutMasterIdLst>
    <p:handoutMasterId r:id="rId22"/>
  </p:handoutMasterIdLst>
  <p:sldIdLst>
    <p:sldId id="256" r:id="rId2"/>
    <p:sldId id="259" r:id="rId3"/>
    <p:sldId id="277" r:id="rId4"/>
    <p:sldId id="289" r:id="rId5"/>
    <p:sldId id="278" r:id="rId6"/>
    <p:sldId id="260" r:id="rId7"/>
    <p:sldId id="261" r:id="rId8"/>
    <p:sldId id="272" r:id="rId9"/>
    <p:sldId id="267" r:id="rId10"/>
    <p:sldId id="285" r:id="rId11"/>
    <p:sldId id="286" r:id="rId12"/>
    <p:sldId id="279" r:id="rId13"/>
    <p:sldId id="288" r:id="rId14"/>
    <p:sldId id="287" r:id="rId15"/>
    <p:sldId id="281" r:id="rId16"/>
    <p:sldId id="282" r:id="rId17"/>
    <p:sldId id="283" r:id="rId18"/>
    <p:sldId id="284" r:id="rId19"/>
    <p:sldId id="266" r:id="rId20"/>
  </p:sldIdLst>
  <p:sldSz cx="12192000" cy="6858000"/>
  <p:notesSz cx="7315200" cy="96012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ny Singh" initials="JS" lastIdx="5" clrIdx="6">
    <p:extLst/>
  </p:cmAuthor>
  <p:cmAuthor id="1" name="Rachel Perry" initials="RP" lastIdx="1" clrIdx="0">
    <p:extLst/>
  </p:cmAuthor>
  <p:cmAuthor id="8" name="Cindy Kazanis" initials="CK" lastIdx="4" clrIdx="7">
    <p:extLst/>
  </p:cmAuthor>
  <p:cmAuthor id="2" name="Kasia Faughn" initials="KF" lastIdx="19" clrIdx="1">
    <p:extLst/>
  </p:cmAuthor>
  <p:cmAuthor id="3" name="Rachel Perry" initials="RP [2]" lastIdx="14" clrIdx="2">
    <p:extLst/>
  </p:cmAuthor>
  <p:cmAuthor id="4" name="Nikki Antonovich" initials="NA" lastIdx="3" clrIdx="3">
    <p:extLst/>
  </p:cmAuthor>
  <p:cmAuthor id="5" name="Betty Miura" initials="BM" lastIdx="9" clrIdx="4">
    <p:extLst/>
  </p:cmAuthor>
  <p:cmAuthor id="6" name="Syma Solovitch" initials="SS" lastIdx="1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144182"/>
    <a:srgbClr val="11376F"/>
    <a:srgbClr val="10273F"/>
    <a:srgbClr val="174C99"/>
    <a:srgbClr val="FFFFFF"/>
    <a:srgbClr val="3D6AA1"/>
    <a:srgbClr val="E9EFF7"/>
    <a:srgbClr val="71A640"/>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0" autoAdjust="0"/>
    <p:restoredTop sz="84561" autoAdjust="0"/>
  </p:normalViewPr>
  <p:slideViewPr>
    <p:cSldViewPr snapToGrid="0" snapToObjects="1">
      <p:cViewPr varScale="1">
        <p:scale>
          <a:sx n="97" d="100"/>
          <a:sy n="97" d="100"/>
        </p:scale>
        <p:origin x="906" y="78"/>
      </p:cViewPr>
      <p:guideLst>
        <p:guide orient="horz" pos="1255"/>
        <p:guide pos="531"/>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65" d="100"/>
          <a:sy n="65" d="100"/>
        </p:scale>
        <p:origin x="2562" y="63"/>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E8AE7495-FD6E-4148-8988-5AF3A1186E45}" type="datetimeFigureOut">
              <a:rPr lang="en-US" smtClean="0"/>
              <a:pPr/>
              <a:t>3/2/2020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4812545-5050-4626-BB70-3CAB98A03EEB}" type="datetimeFigureOut">
              <a:rPr lang="en-US" smtClean="0"/>
              <a:pPr/>
              <a:t>3/2/2020</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Tablero de mando asigna un color de rendimiento a cada medida.</a:t>
            </a:r>
          </a:p>
          <a:p>
            <a:r>
              <a:rPr lang="es-MX" baseline="0"/>
              <a:t>Cada color de rendimiento se fija tanto en los datos para el año actual</a:t>
            </a:r>
          </a:p>
          <a:p>
            <a:r>
              <a:rPr lang="es-MX" baseline="0"/>
              <a:t>como en la diferencia entre los datos del año actual y el anterior</a:t>
            </a:r>
          </a:p>
          <a:p>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a:p>
        </p:txBody>
      </p:sp>
    </p:spTree>
    <p:extLst>
      <p:ext uri="{BB962C8B-B14F-4D97-AF65-F5344CB8AC3E}">
        <p14:creationId xmlns:p14="http://schemas.microsoft.com/office/powerpoint/2010/main" val="310941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datos del año actual y cómo varían con respecto al año anterior se presentan en una cuadrícula de 5 x 5. </a:t>
            </a:r>
          </a:p>
          <a:p>
            <a:r>
              <a:rPr lang="es-MX" dirty="0"/>
              <a:t>La disposición de la cuadrícula variará por cada medida. </a:t>
            </a:r>
          </a:p>
          <a:p>
            <a:r>
              <a:rPr lang="es-MX" dirty="0"/>
              <a:t>El nivel o color que corresponde al rendimiento se determina en la intersección de los dos niveles de datos. </a:t>
            </a:r>
          </a:p>
          <a:p>
            <a:endParaRPr lang="en-US" dirty="0"/>
          </a:p>
          <a:p>
            <a:r>
              <a:rPr lang="es-MX" dirty="0"/>
              <a:t>En el ejemplo que se muestra, el distrito tiene datos del año actual que lo ubican en la categoría “Alta”. Cuando comparamos los datos con el año anterior, encontramos que este nivel se mantuvo sin cambios.  “Nivel alto” y “Sin cambio” se </a:t>
            </a:r>
            <a:r>
              <a:rPr lang="es-MX" dirty="0" err="1"/>
              <a:t>intersectan</a:t>
            </a:r>
            <a:r>
              <a:rPr lang="es-MX" dirty="0"/>
              <a:t> en la cuadrícula de 5 x 5 para dar un nivel general de rendimiento verde. </a:t>
            </a:r>
          </a:p>
          <a:p>
            <a:endParaRPr lang="en-US" dirty="0"/>
          </a:p>
          <a:p>
            <a:r>
              <a:rPr lang="es-MX" dirty="0"/>
              <a:t>Los niveles de rendimiento van de rojo, que es el nivel más bajo, a azul, que es el más alto. Cada escuela y distrito de California tiene como meta tratar de llegar al verde en todas las medidas.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a:p>
        </p:txBody>
      </p:sp>
    </p:spTree>
    <p:extLst>
      <p:ext uri="{BB962C8B-B14F-4D97-AF65-F5344CB8AC3E}">
        <p14:creationId xmlns:p14="http://schemas.microsoft.com/office/powerpoint/2010/main" val="223760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a:p>
        </p:txBody>
      </p:sp>
    </p:spTree>
    <p:extLst>
      <p:ext uri="{BB962C8B-B14F-4D97-AF65-F5344CB8AC3E}">
        <p14:creationId xmlns:p14="http://schemas.microsoft.com/office/powerpoint/2010/main" val="25669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MX" dirty="0"/>
              <a:t>[Ponga su nivel para el año actual (por ej., Alto) y la diferencia entre el año actual y el año anterior (por ej., Sin cambio).</a:t>
            </a:r>
            <a:r>
              <a:rPr lang="es-MX" b="0" baseline="0" dirty="0"/>
              <a:t> Después copie el medidor de la diapositiva 11 como corresponde]</a:t>
            </a:r>
          </a:p>
          <a:p>
            <a:endParaRPr lang="en-US" b="0" dirty="0"/>
          </a:p>
          <a:p>
            <a:r>
              <a:rPr lang="es-MX" b="0" dirty="0"/>
              <a:t>La medida académica para ELA se calcula usando los puntajes de los estudiantes en las Evaluaciones sumativas </a:t>
            </a:r>
            <a:r>
              <a:rPr lang="es-MX" b="0" dirty="0" err="1"/>
              <a:t>Smarter</a:t>
            </a:r>
            <a:r>
              <a:rPr lang="es-MX" b="0" dirty="0"/>
              <a:t> </a:t>
            </a:r>
            <a:r>
              <a:rPr lang="es-MX" b="0" dirty="0" err="1"/>
              <a:t>Balanced</a:t>
            </a:r>
            <a:r>
              <a:rPr lang="es-MX" b="0" dirty="0"/>
              <a:t> en ELA.</a:t>
            </a:r>
          </a:p>
          <a:p>
            <a:r>
              <a:rPr lang="es-MX" b="0" baseline="0" dirty="0"/>
              <a:t>Los estudiantes del tercer al octavo grado, y del onceavo grado, toman esta prueba todas las primaveras.</a:t>
            </a:r>
            <a:br>
              <a:rPr lang="es-MX" b="0" baseline="0" dirty="0"/>
            </a:br>
            <a:endParaRPr lang="es-MX" b="0" baseline="0" dirty="0"/>
          </a:p>
          <a:p>
            <a:r>
              <a:rPr lang="es-MX" b="0" baseline="0" dirty="0"/>
              <a:t> </a:t>
            </a:r>
          </a:p>
          <a:p>
            <a:r>
              <a:rPr lang="es-MX" b="0" dirty="0"/>
              <a:t>Los datos para el año actual son ___________</a:t>
            </a:r>
          </a:p>
          <a:p>
            <a:r>
              <a:rPr lang="es-MX" b="0" baseline="0" dirty="0"/>
              <a:t>Nuestro año actual menos el año anterior es _______________</a:t>
            </a:r>
          </a:p>
          <a:p>
            <a:r>
              <a:rPr lang="es-MX" b="0" baseline="0" dirty="0"/>
              <a:t>Estos se juntan para dar un nivel de rendimiento, o color, de [poner el color aquí].</a:t>
            </a:r>
          </a:p>
          <a:p>
            <a:endParaRPr lang="en-US" b="0" baseline="0" dirty="0"/>
          </a:p>
          <a:p>
            <a:r>
              <a:rPr lang="es-MX" b="0" dirty="0"/>
              <a:t>[El predio escolar puede hablar más sobre el color, qué significa para la escuela y qué se hará para mejorar en forma continua].</a:t>
            </a:r>
          </a:p>
          <a:p>
            <a:endParaRPr lang="en-US" b="0" baseline="0" dirty="0"/>
          </a:p>
          <a:p>
            <a:r>
              <a:rPr lang="es-MX" b="0" strike="sngStrike" baseline="0" dirty="0">
                <a:solidFill>
                  <a:srgbClr val="FF0000"/>
                </a:solidFill>
              </a:rPr>
              <a:t>No está claro todavía cómo se mostrarán los datos para las escuelas K-12. </a:t>
            </a:r>
            <a:r>
              <a:rPr lang="es-MX" b="0" baseline="0" dirty="0">
                <a:solidFill>
                  <a:srgbClr val="FF0000"/>
                </a:solidFill>
              </a:rPr>
              <a:t>Nota para Jenny: </a:t>
            </a:r>
            <a:r>
              <a:rPr lang="es-MX" b="1" baseline="0" dirty="0">
                <a:solidFill>
                  <a:srgbClr val="FF0000"/>
                </a:solidFill>
              </a:rPr>
              <a:t>Distritos escolares unificados y escuelas K-12. Los distritos escolares unificados y escuelas K-12 recibirán solo un color de rendimiento para matemáticas y un color para ELA, que incluirán los resultados de los grados 3 a 8 y el grado 11.  El nivel o color de rendimiento se basa en los puntajes límites establecidos para los grados 3 a 8.  Las escuelas preparatorias y los distritos de escuelas preparatorias, escuelas que solo son para estudiantes de grados 9 a 12 o de grados 7 a 12, tendrán resultados basados en las evaluaciones del grado 11.  Su nivel (color) de rendimiento se basa en los puntajes límites para la escuela preparatoria.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a:p>
        </p:txBody>
      </p:sp>
    </p:spTree>
    <p:extLst>
      <p:ext uri="{BB962C8B-B14F-4D97-AF65-F5344CB8AC3E}">
        <p14:creationId xmlns:p14="http://schemas.microsoft.com/office/powerpoint/2010/main" val="279974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[Ponga su nivel para el añó actual (por ej., Alto) y la diferencia entre el año actual y el año anterior (por ej., Sin cambio).</a:t>
            </a:r>
            <a:r>
              <a:rPr lang="es-MX" b="0" baseline="0"/>
              <a:t> Después copie el medidor de la diapositiva 11 como corresponde]</a:t>
            </a:r>
          </a:p>
          <a:p>
            <a:endParaRPr lang="en-US" b="0" dirty="0"/>
          </a:p>
          <a:p>
            <a:r>
              <a:rPr lang="es-MX" b="0"/>
              <a:t>La medida académica para matemáticas se calcula usando los puntajes de los estudiantes en las Evaluaciones sumativas Smarter Balanced en matemáticas.</a:t>
            </a:r>
          </a:p>
          <a:p>
            <a:r>
              <a:rPr lang="es-MX" b="0" baseline="0"/>
              <a:t>Los estudiantes del tercer al octavo grado, y del onceavo grado, toman esta prueba todas las primaveras.</a:t>
            </a:r>
          </a:p>
          <a:p>
            <a:r>
              <a:rPr lang="es-MX" b="0" baseline="0"/>
              <a:t> </a:t>
            </a:r>
          </a:p>
          <a:p>
            <a:r>
              <a:rPr lang="es-MX" b="0"/>
              <a:t>Los datos para el año actual son ___________</a:t>
            </a:r>
          </a:p>
          <a:p>
            <a:r>
              <a:rPr lang="es-MX" b="0" baseline="0"/>
              <a:t>Nuestro año actual menos el año anterior es _______________</a:t>
            </a:r>
          </a:p>
          <a:p>
            <a:r>
              <a:rPr lang="es-MX" b="0" baseline="0"/>
              <a:t>Estos se juntan para dar un nivel de rendimiento, o color, de [poner el color aquí].</a:t>
            </a:r>
          </a:p>
          <a:p>
            <a:endParaRPr lang="en-US" b="0" dirty="0"/>
          </a:p>
          <a:p>
            <a:r>
              <a:rPr lang="es-MX" b="0"/>
              <a:t>[El predio escolar puede hablar más sobre el color, qué significa para la escuela y qué se hará para mejorar en forma continua].</a:t>
            </a:r>
          </a:p>
          <a:p>
            <a:endParaRPr lang="en-US" b="0" baseline="0" dirty="0"/>
          </a:p>
          <a:p>
            <a:r>
              <a:rPr lang="es-MX" b="0" baseline="0"/>
              <a:t>[No está claro todavía cómo el CDE mostrará los datos para escuelas que cubren múltiples grados (como K a 12)].</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a:p>
        </p:txBody>
      </p:sp>
    </p:spTree>
    <p:extLst>
      <p:ext uri="{BB962C8B-B14F-4D97-AF65-F5344CB8AC3E}">
        <p14:creationId xmlns:p14="http://schemas.microsoft.com/office/powerpoint/2010/main" val="358892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[Ponga su nivel para el año actual (por ej., Alto) y la diferencia entre el año actual y el año anterior (por ej., Sin cambio).</a:t>
            </a:r>
            <a:r>
              <a:rPr lang="es-MX" b="0" baseline="0" dirty="0"/>
              <a:t> Después copie el medidor de la diapositiva 11 como corresponde]</a:t>
            </a:r>
          </a:p>
          <a:p>
            <a:endParaRPr lang="en-US" dirty="0"/>
          </a:p>
          <a:p>
            <a:r>
              <a:rPr lang="es-MX" dirty="0"/>
              <a:t>La tasa de graduación se calcula usando los datos de graduación que nuestro distrito proporciona al estado todos los </a:t>
            </a:r>
            <a:r>
              <a:rPr lang="es-MX" b="0" dirty="0"/>
              <a:t>años.</a:t>
            </a:r>
            <a:endParaRPr lang="es-MX" dirty="0"/>
          </a:p>
          <a:p>
            <a:endParaRPr lang="en-US" baseline="0" dirty="0"/>
          </a:p>
          <a:p>
            <a:r>
              <a:rPr lang="es-MX" b="0" dirty="0"/>
              <a:t>Los datos para el año actual son ___________</a:t>
            </a:r>
          </a:p>
          <a:p>
            <a:r>
              <a:rPr lang="es-MX" b="0" baseline="0" dirty="0"/>
              <a:t>Nuestro año actual menos el año anterior es _______________</a:t>
            </a:r>
          </a:p>
          <a:p>
            <a:r>
              <a:rPr lang="es-MX" b="0" baseline="0" dirty="0"/>
              <a:t>Estos se juntan para dar un nivel de rendimiento, o color, de [poner el color aquí]</a:t>
            </a:r>
          </a:p>
          <a:p>
            <a:endParaRPr lang="en-US" dirty="0"/>
          </a:p>
          <a:p>
            <a:r>
              <a:rPr lang="es-MX" dirty="0"/>
              <a:t>[El predio escolar puede hablar más sobre el color, qué significa para la escuela y qué se hará para mejorar en forma continua]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a:p>
        </p:txBody>
      </p:sp>
    </p:spTree>
    <p:extLst>
      <p:ext uri="{BB962C8B-B14F-4D97-AF65-F5344CB8AC3E}">
        <p14:creationId xmlns:p14="http://schemas.microsoft.com/office/powerpoint/2010/main" val="12101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[Ponga su nivel para el año actual (por ej., Alto) y la diferencia entre el año actual y el año anterior (por ej., Sin cambio).</a:t>
            </a:r>
            <a:r>
              <a:rPr lang="es-MX" b="0" baseline="0" dirty="0"/>
              <a:t> Después copie el medidor de la diapositiva 11 como corresponde]</a:t>
            </a:r>
          </a:p>
          <a:p>
            <a:endParaRPr lang="en-US" b="0" dirty="0"/>
          </a:p>
          <a:p>
            <a:r>
              <a:rPr lang="es-MX" b="0" dirty="0"/>
              <a:t>La tasa de suspensión se calcula usando los datos de suspensión que nuestro distrito proporciona al estado.</a:t>
            </a:r>
          </a:p>
          <a:p>
            <a:endParaRPr lang="en-US" b="0" dirty="0"/>
          </a:p>
          <a:p>
            <a:r>
              <a:rPr lang="es-MX" b="0" dirty="0"/>
              <a:t>Los datos para el año actual son ___________</a:t>
            </a:r>
          </a:p>
          <a:p>
            <a:r>
              <a:rPr lang="es-MX" b="0" baseline="0" dirty="0"/>
              <a:t>Nuestro año actual menos el año anterior es _______________</a:t>
            </a:r>
          </a:p>
          <a:p>
            <a:r>
              <a:rPr lang="es-MX" b="0" baseline="0" dirty="0"/>
              <a:t>Estos se juntan para dar un nivel de rendimiento, o color, de [poner el color aquí]</a:t>
            </a:r>
          </a:p>
          <a:p>
            <a:endParaRPr lang="en-US" b="0" dirty="0"/>
          </a:p>
          <a:p>
            <a:r>
              <a:rPr lang="es-MX" b="0" dirty="0"/>
              <a:t>[El predio escolar puede hablar más sobre el color, qué significa para la escuela y qué se hará para mejorar en forma continua]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a:p>
        </p:txBody>
      </p:sp>
    </p:spTree>
    <p:extLst>
      <p:ext uri="{BB962C8B-B14F-4D97-AF65-F5344CB8AC3E}">
        <p14:creationId xmlns:p14="http://schemas.microsoft.com/office/powerpoint/2010/main" val="333880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[Ponga su nivel para el año actual (por ej., Alto) y la diferencia entre el año actual y el año anterior (por ej., Sin cambio).</a:t>
            </a:r>
            <a:r>
              <a:rPr lang="es-MX" b="0" baseline="0" dirty="0"/>
              <a:t> Después copie el medidor de la diapositiva 11 como corresponde]</a:t>
            </a:r>
          </a:p>
          <a:p>
            <a:endParaRPr lang="en-US" b="0" dirty="0"/>
          </a:p>
          <a:p>
            <a:r>
              <a:rPr lang="es-MX" b="0" dirty="0"/>
              <a:t>La medida de absentismo crónico se calcula usando los datos de asistencia que nuestro distrito proporciona </a:t>
            </a:r>
            <a:r>
              <a:rPr lang="es-MX" b="0"/>
              <a:t>al estado.</a:t>
            </a:r>
            <a:endParaRPr lang="es-MX" b="0" dirty="0"/>
          </a:p>
          <a:p>
            <a:endParaRPr lang="en-US" b="0" baseline="0" dirty="0"/>
          </a:p>
          <a:p>
            <a:r>
              <a:rPr lang="es-MX" b="0" dirty="0"/>
              <a:t>Los datos para el año actual son ___________</a:t>
            </a:r>
          </a:p>
          <a:p>
            <a:r>
              <a:rPr lang="es-MX" b="0" baseline="0" dirty="0"/>
              <a:t>Nuestro año actual menos el año anterior es _______________</a:t>
            </a:r>
          </a:p>
          <a:p>
            <a:r>
              <a:rPr lang="es-MX" b="0" baseline="0" dirty="0"/>
              <a:t>Estos se juntan para dar un nivel de rendimiento, o color, de [poner el color aquí].</a:t>
            </a:r>
          </a:p>
          <a:p>
            <a:endParaRPr lang="en-US" b="0" dirty="0"/>
          </a:p>
          <a:p>
            <a:r>
              <a:rPr lang="es-MX" b="0" dirty="0"/>
              <a:t>[El predio escolar puede hablar más sobre el color, qué significa para la escuela y qué se hará para mejorar en forma continua]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a:p>
        </p:txBody>
      </p:sp>
    </p:spTree>
    <p:extLst>
      <p:ext uri="{BB962C8B-B14F-4D97-AF65-F5344CB8AC3E}">
        <p14:creationId xmlns:p14="http://schemas.microsoft.com/office/powerpoint/2010/main" val="241375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[Ponga su nivel para el año actual (por ej., Alto) y la diferencia entre el año actual y el año anterior (por ej., Sin cambio).</a:t>
            </a:r>
            <a:r>
              <a:rPr lang="es-MX" b="0" baseline="0" dirty="0"/>
              <a:t> Después copie el medidor de la diapositiva 11 como corresponde]</a:t>
            </a:r>
          </a:p>
          <a:p>
            <a:endParaRPr lang="en-US" b="0" dirty="0"/>
          </a:p>
          <a:p>
            <a:r>
              <a:rPr lang="es-MX" b="0" dirty="0"/>
              <a:t>La preparación para la universidad/carrera profesional se calcula</a:t>
            </a:r>
            <a:r>
              <a:rPr lang="es-MX" b="0" baseline="0" dirty="0"/>
              <a:t> </a:t>
            </a:r>
            <a:r>
              <a:rPr lang="es-ES" sz="1200" kern="1200" dirty="0">
                <a:solidFill>
                  <a:schemeClr val="tx1"/>
                </a:solidFill>
                <a:latin typeface="+mn-lt"/>
                <a:ea typeface="+mn-ea"/>
                <a:cs typeface="+mn-cs"/>
              </a:rPr>
              <a:t>tomando en cuenta las clases tomadas para graduarse y usa los cursos y exámenes que tomaron los estudiantes durante sus cuatro años de escuela preparatoria.</a:t>
            </a:r>
          </a:p>
          <a:p>
            <a:endParaRPr lang="en-US" b="0" baseline="0" dirty="0"/>
          </a:p>
          <a:p>
            <a:r>
              <a:rPr lang="es-MX" b="0" dirty="0"/>
              <a:t>Los datos para el año actual son ___________</a:t>
            </a:r>
          </a:p>
          <a:p>
            <a:r>
              <a:rPr lang="es-MX" b="0" baseline="0" dirty="0"/>
              <a:t>Nuestro año actual menos el año anterior es _______________</a:t>
            </a:r>
          </a:p>
          <a:p>
            <a:r>
              <a:rPr lang="es-MX" b="0" baseline="0" dirty="0"/>
              <a:t>Estos se juntan para dar un nivel de rendimiento, o color, de [poner el color aquí]</a:t>
            </a:r>
          </a:p>
          <a:p>
            <a:endParaRPr lang="en-US" b="0" dirty="0"/>
          </a:p>
          <a:p>
            <a:r>
              <a:rPr lang="es-MX" b="0" dirty="0"/>
              <a:t>[El predio escolar puede hablar más sobre el color, qué significa para la escuela y qué se hará para mejorar en forma continua]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a:p>
        </p:txBody>
      </p:sp>
    </p:spTree>
    <p:extLst>
      <p:ext uri="{BB962C8B-B14F-4D97-AF65-F5344CB8AC3E}">
        <p14:creationId xmlns:p14="http://schemas.microsoft.com/office/powerpoint/2010/main" val="91256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45" indent="-177845">
              <a:buFont typeface="Arial" panose="020B0604020202020204" pitchFamily="34" charset="0"/>
              <a:buChar char="•"/>
            </a:pPr>
            <a:r>
              <a:rPr lang="es-MX"/>
              <a:t>Como se puede ver en la pantalla, tenemos muchos recursos para ayudar a los padres, familias y miembros de la comunidad a comprender el Tablero de mando escolar de California.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19</a:t>
            </a:fld>
            <a:endParaRPr lang="en-US"/>
          </a:p>
        </p:txBody>
      </p:sp>
    </p:spTree>
    <p:extLst>
      <p:ext uri="{BB962C8B-B14F-4D97-AF65-F5344CB8AC3E}">
        <p14:creationId xmlns:p14="http://schemas.microsoft.com/office/powerpoint/2010/main" val="5205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a:p>
        </p:txBody>
      </p:sp>
    </p:spTree>
    <p:extLst>
      <p:ext uri="{BB962C8B-B14F-4D97-AF65-F5344CB8AC3E}">
        <p14:creationId xmlns:p14="http://schemas.microsoft.com/office/powerpoint/2010/main" val="129126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3</a:t>
            </a:fld>
            <a:endParaRPr lang="en-US" dirty="0"/>
          </a:p>
        </p:txBody>
      </p:sp>
    </p:spTree>
    <p:extLst>
      <p:ext uri="{BB962C8B-B14F-4D97-AF65-F5344CB8AC3E}">
        <p14:creationId xmlns:p14="http://schemas.microsoft.com/office/powerpoint/2010/main" val="65560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4</a:t>
            </a:fld>
            <a:endParaRPr lang="en-US" dirty="0"/>
          </a:p>
        </p:txBody>
      </p:sp>
    </p:spTree>
    <p:extLst>
      <p:ext uri="{BB962C8B-B14F-4D97-AF65-F5344CB8AC3E}">
        <p14:creationId xmlns:p14="http://schemas.microsoft.com/office/powerpoint/2010/main" val="170260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5</a:t>
            </a:fld>
            <a:endParaRPr lang="en-US" dirty="0"/>
          </a:p>
        </p:txBody>
      </p:sp>
    </p:spTree>
    <p:extLst>
      <p:ext uri="{BB962C8B-B14F-4D97-AF65-F5344CB8AC3E}">
        <p14:creationId xmlns:p14="http://schemas.microsoft.com/office/powerpoint/2010/main" val="46909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s-MX" dirty="0"/>
              <a:t>¡Bienvenidas, familias!</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s-MX" dirty="0"/>
              <a:t>Me llamo [poner nombre] y estoy entusiasmado con todo el aprendizaje que tendrá lugar este año aquí en [poner nombre de la escuela].</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s-MX" dirty="0"/>
              <a:t>Esta noche quiero compartir con ustedes algunas de las maneras en que medimos el rendimiento y progreso de nuestra escuela de año a año usando un sistema llamado Tablero de mando escolar de California, desarrollado y mantenido por el Departamento de Educación de California.</a:t>
            </a:r>
            <a:r>
              <a:rPr lang="es-MX" baseline="0" dirty="0"/>
              <a:t>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s-MX" dirty="0"/>
              <a:t>¡Empecemos!</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a:p>
        </p:txBody>
      </p:sp>
    </p:spTree>
    <p:extLst>
      <p:ext uri="{BB962C8B-B14F-4D97-AF65-F5344CB8AC3E}">
        <p14:creationId xmlns:p14="http://schemas.microsoft.com/office/powerpoint/2010/main" val="402624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pPr marL="177845" indent="-177845">
              <a:buFont typeface="Arial" panose="020B0604020202020204" pitchFamily="34" charset="0"/>
              <a:buChar char="•"/>
            </a:pPr>
            <a:r>
              <a:rPr lang="es-MX" b="0" dirty="0"/>
              <a:t>Empecemos con una reseña del Tablero de mando escolar de California, también llamado simplemente Tablero de mando.</a:t>
            </a:r>
            <a:r>
              <a:rPr lang="es-MX" b="0" strike="noStrike" baseline="0" dirty="0"/>
              <a:t> </a:t>
            </a:r>
          </a:p>
          <a:p>
            <a:pPr marL="177845" indent="-177845" defTabSz="948507">
              <a:buFont typeface="Arial" panose="020B0604020202020204" pitchFamily="34" charset="0"/>
              <a:buChar char="•"/>
              <a:defRPr/>
            </a:pPr>
            <a:r>
              <a:rPr lang="es-MX" b="0" strike="noStrike" baseline="0" dirty="0"/>
              <a:t>El Tablero de mando es una herramienta en línea que muestra cómo se están desempeñando los distritos y las escuelas en las medidas estatales y locales incluidas en el sistema de rendición de cuentas escolares de California.</a:t>
            </a:r>
          </a:p>
          <a:p>
            <a:pPr marL="177845" indent="-177845" defTabSz="948507">
              <a:buFont typeface="Arial" panose="020B0604020202020204" pitchFamily="34" charset="0"/>
              <a:buChar char="•"/>
              <a:defRPr/>
            </a:pPr>
            <a:r>
              <a:rPr lang="es-MX" b="0" baseline="0" dirty="0"/>
              <a:t>El tablero de mando proporciona información sobre cómo los distritos y las escuelas están cumpliendo con las necesidades de la diversa población estudiantil de California, de acuerdo a una serie de medidas.</a:t>
            </a:r>
          </a:p>
          <a:p>
            <a:pPr marL="177845" indent="-177845">
              <a:buFont typeface="Arial" panose="020B0604020202020204" pitchFamily="34" charset="0"/>
              <a:buChar char="•"/>
            </a:pPr>
            <a:endParaRPr lang="en-US" b="0" baseline="0" dirty="0"/>
          </a:p>
          <a:p>
            <a:pPr marL="177845" indent="-177845">
              <a:buFont typeface="Arial" panose="020B0604020202020204" pitchFamily="34" charset="0"/>
              <a:buChar char="•"/>
            </a:pPr>
            <a:endParaRPr lang="en-US" b="0" baseline="0" dirty="0"/>
          </a:p>
          <a:p>
            <a:pPr marL="177845" indent="-177845">
              <a:buFont typeface="Arial" panose="020B0604020202020204" pitchFamily="34" charset="0"/>
              <a:buChar char="•"/>
            </a:pPr>
            <a:r>
              <a:rPr lang="es-MX" b="0" baseline="0" dirty="0"/>
              <a:t>Hay seis medidas estatales y cinco medidas locales. </a:t>
            </a:r>
          </a:p>
          <a:p>
            <a:pPr marL="177845" indent="-177845">
              <a:buFont typeface="Arial" panose="020B0604020202020204" pitchFamily="34" charset="0"/>
              <a:buChar char="•"/>
            </a:pPr>
            <a:r>
              <a:rPr lang="es-MX" b="0" baseline="0" dirty="0"/>
              <a:t>Las medidas estatales son calculadas por el estado usando datos reportados durante el año.</a:t>
            </a:r>
          </a:p>
          <a:p>
            <a:pPr marL="652099" lvl="1" indent="-177845">
              <a:buFont typeface="Arial" panose="020B0604020202020204" pitchFamily="34" charset="0"/>
              <a:buChar char="•"/>
            </a:pPr>
            <a:r>
              <a:rPr lang="es-MX" b="0" baseline="0" dirty="0"/>
              <a:t>La información sobre las medidas locales es ingresada por nuestro distrito, con información que obtenemos a nivel local.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a:p>
        </p:txBody>
      </p:sp>
    </p:spTree>
    <p:extLst>
      <p:ext uri="{BB962C8B-B14F-4D97-AF65-F5344CB8AC3E}">
        <p14:creationId xmlns:p14="http://schemas.microsoft.com/office/powerpoint/2010/main" val="394791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El Tablero de mando se actualiza cada año en diciembre con los datos más recientes del año escolar anterior. </a:t>
            </a:r>
          </a:p>
          <a:p>
            <a:r>
              <a:rPr lang="es-MX" dirty="0"/>
              <a:t>Por ejemplo, el Tablero de mando de 2018 usará los datos de graduación de la clase de 2018.</a:t>
            </a:r>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a:p>
        </p:txBody>
      </p:sp>
    </p:spTree>
    <p:extLst>
      <p:ext uri="{BB962C8B-B14F-4D97-AF65-F5344CB8AC3E}">
        <p14:creationId xmlns:p14="http://schemas.microsoft.com/office/powerpoint/2010/main" val="201908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845" indent="-177845">
              <a:buFont typeface="Arial" panose="020B0604020202020204" pitchFamily="34" charset="0"/>
              <a:buChar char="•"/>
            </a:pPr>
            <a:r>
              <a:rPr lang="es-MX" b="0" dirty="0">
                <a:solidFill>
                  <a:schemeClr val="tx1"/>
                </a:solidFill>
              </a:rPr>
              <a:t>Como se indicó anteriormente, hay seis medidas </a:t>
            </a:r>
            <a:r>
              <a:rPr lang="es-MX" b="0" dirty="0">
                <a:solidFill>
                  <a:srgbClr val="FF0000"/>
                </a:solidFill>
              </a:rPr>
              <a:t>estatales</a:t>
            </a:r>
            <a:r>
              <a:rPr lang="es-MX" dirty="0">
                <a:solidFill>
                  <a:schemeClr val="tx1"/>
                </a:solidFill>
              </a:rPr>
              <a:t>.</a:t>
            </a:r>
            <a:r>
              <a:rPr lang="es-MX" baseline="0" dirty="0">
                <a:solidFill>
                  <a:schemeClr val="tx1"/>
                </a:solidFill>
              </a:rPr>
              <a:t> Repasemos estas medidas rápidamente.</a:t>
            </a:r>
          </a:p>
          <a:p>
            <a:pPr marL="177845" indent="-177845">
              <a:buFont typeface="Arial" panose="020B0604020202020204" pitchFamily="34" charset="0"/>
              <a:buChar char="•"/>
            </a:pPr>
            <a:r>
              <a:rPr lang="es-MX" baseline="0" dirty="0">
                <a:solidFill>
                  <a:schemeClr val="tx1"/>
                </a:solidFill>
              </a:rPr>
              <a:t>El rendimiento académico analiza los puntajes en las Evaluaciones sumativas Smarter Balanced, </a:t>
            </a:r>
            <a:r>
              <a:rPr lang="es-MX" b="0" baseline="0" dirty="0">
                <a:solidFill>
                  <a:schemeClr val="tx1"/>
                </a:solidFill>
              </a:rPr>
              <a:t>y específicamente</a:t>
            </a:r>
            <a:r>
              <a:rPr lang="es-MX" b="0" strike="noStrike" baseline="0" dirty="0">
                <a:solidFill>
                  <a:schemeClr val="tx1"/>
                </a:solidFill>
              </a:rPr>
              <a:t> </a:t>
            </a:r>
            <a:r>
              <a:rPr lang="es-MX" b="0" strike="noStrike" baseline="0" dirty="0">
                <a:solidFill>
                  <a:srgbClr val="FF0000"/>
                </a:solidFill>
              </a:rPr>
              <a:t>qué tan por encima o por debajo están nuestros estudiantes con respecto al estándar del grado. Se proporciona un puntaje separado para matemáticas y artes del lenguaje/lecto-escritura en inglés (llamada ELA, por su sigla en inglés).</a:t>
            </a:r>
          </a:p>
          <a:p>
            <a:pPr marL="652099" lvl="1" indent="-177845">
              <a:buFont typeface="Arial" panose="020B0604020202020204" pitchFamily="34" charset="0"/>
              <a:buChar char="•"/>
            </a:pPr>
            <a:r>
              <a:rPr lang="es-MX" baseline="0" dirty="0">
                <a:solidFill>
                  <a:schemeClr val="tx1"/>
                </a:solidFill>
              </a:rPr>
              <a:t>Esta medida es importante porque nos permite ver, en promedio, el desempeño de nuestros estudiantes, y si están por encima o por debajo de los estándares.</a:t>
            </a:r>
          </a:p>
          <a:p>
            <a:pPr marL="177845" indent="-177845">
              <a:buFont typeface="Arial" panose="020B0604020202020204" pitchFamily="34" charset="0"/>
              <a:buChar char="•"/>
            </a:pPr>
            <a:r>
              <a:rPr lang="es-MX" b="0" baseline="0" dirty="0">
                <a:solidFill>
                  <a:schemeClr val="tx1"/>
                </a:solidFill>
              </a:rPr>
              <a:t>La tasa de </a:t>
            </a:r>
            <a:r>
              <a:rPr lang="es-MX" b="0" baseline="0" dirty="0">
                <a:solidFill>
                  <a:srgbClr val="FF0000"/>
                </a:solidFill>
              </a:rPr>
              <a:t>graduación</a:t>
            </a:r>
            <a:r>
              <a:rPr lang="es-MX" b="0" baseline="0" dirty="0">
                <a:solidFill>
                  <a:schemeClr val="tx1"/>
                </a:solidFill>
              </a:rPr>
              <a:t> muestra cuántos estudiantes han pasado por nuestras escuelas preparatorias integradas en un periodo de cuatro años. </a:t>
            </a:r>
          </a:p>
          <a:p>
            <a:pPr marL="652099" lvl="1" indent="-177845">
              <a:buFont typeface="Arial" panose="020B0604020202020204" pitchFamily="34" charset="0"/>
              <a:buChar char="•"/>
            </a:pPr>
            <a:r>
              <a:rPr lang="es-MX" b="0" baseline="0" dirty="0">
                <a:solidFill>
                  <a:schemeClr val="tx1"/>
                </a:solidFill>
              </a:rPr>
              <a:t>Esta medida es importante porque la graduación de la escuela preparatoria brinda más oportunidades a largo plazo a los estudiantes y les permite obtener una educación superior.</a:t>
            </a:r>
          </a:p>
          <a:p>
            <a:pPr marL="177845" indent="-177845">
              <a:buFont typeface="Arial" panose="020B0604020202020204" pitchFamily="34" charset="0"/>
              <a:buChar char="•"/>
            </a:pPr>
            <a:r>
              <a:rPr lang="es-MX" b="0" baseline="0" dirty="0">
                <a:solidFill>
                  <a:schemeClr val="tx1"/>
                </a:solidFill>
              </a:rPr>
              <a:t>La tasa de suspensión muestra cuántos de nuestros estudiantes fueron suspendidos.</a:t>
            </a:r>
          </a:p>
          <a:p>
            <a:pPr marL="652099" lvl="1" indent="-177845">
              <a:buFont typeface="Arial" panose="020B0604020202020204" pitchFamily="34" charset="0"/>
              <a:buChar char="•"/>
            </a:pPr>
            <a:r>
              <a:rPr lang="es-MX" b="0" baseline="0" dirty="0">
                <a:solidFill>
                  <a:schemeClr val="tx1"/>
                </a:solidFill>
              </a:rPr>
              <a:t>Esta medida es importante porque nos permite ver si todos los estudiantes están recibiendo el mismo tratamiento y si las políticas de disciplina están funcionando.</a:t>
            </a:r>
          </a:p>
          <a:p>
            <a:pPr marL="177845" indent="-177845">
              <a:buFont typeface="Arial" panose="020B0604020202020204" pitchFamily="34" charset="0"/>
              <a:buChar char="•"/>
            </a:pPr>
            <a:r>
              <a:rPr lang="es-MX" b="0" baseline="0" dirty="0">
                <a:solidFill>
                  <a:schemeClr val="tx1"/>
                </a:solidFill>
              </a:rPr>
              <a:t>La preparación para la universidad/carrera profesional muestra cuántos de nuestros estudiantes graduados están mejor preparados para tener éxito después de la escuela preparatoria.</a:t>
            </a:r>
          </a:p>
          <a:p>
            <a:pPr marL="652099" lvl="1" indent="-177845">
              <a:buFont typeface="Arial" panose="020B0604020202020204" pitchFamily="34" charset="0"/>
              <a:buChar char="•"/>
            </a:pPr>
            <a:r>
              <a:rPr lang="es-MX" b="0" baseline="0" dirty="0">
                <a:solidFill>
                  <a:schemeClr val="tx1"/>
                </a:solidFill>
              </a:rPr>
              <a:t>Esta medida es importante porque nos permite ver qué tan bien están preparando las escuelas preparatorias y los distritos a los estudiantes para que tengan éxito después de graduarse.</a:t>
            </a:r>
          </a:p>
          <a:p>
            <a:pPr marL="177845" indent="-177845">
              <a:buFont typeface="Arial" panose="020B0604020202020204" pitchFamily="34" charset="0"/>
              <a:buChar char="•"/>
            </a:pPr>
            <a:r>
              <a:rPr lang="es-MX" b="0" baseline="0" dirty="0">
                <a:solidFill>
                  <a:schemeClr val="tx1"/>
                </a:solidFill>
              </a:rPr>
              <a:t>El absentismo crónico muestra cuántos de nuestros estudiantes faltan a la escuela en forma crónica.</a:t>
            </a:r>
          </a:p>
          <a:p>
            <a:pPr marL="652099" lvl="1" indent="-177845">
              <a:buFont typeface="Arial" panose="020B0604020202020204" pitchFamily="34" charset="0"/>
              <a:buChar char="•"/>
            </a:pPr>
            <a:r>
              <a:rPr lang="es-MX" b="0" baseline="0" dirty="0">
                <a:solidFill>
                  <a:schemeClr val="tx1"/>
                </a:solidFill>
              </a:rPr>
              <a:t>Esta medida es importante porque la asistencia está relacionada con el éxito del estudiante, y es difícil que un estudiante aprenda si está ausente de la clase.</a:t>
            </a:r>
          </a:p>
          <a:p>
            <a:pPr marL="177845" indent="-177845">
              <a:buFont typeface="Arial" panose="020B0604020202020204" pitchFamily="34" charset="0"/>
              <a:buChar char="•"/>
            </a:pPr>
            <a:r>
              <a:rPr lang="es-MX" b="0" baseline="0" dirty="0">
                <a:solidFill>
                  <a:schemeClr val="tx1"/>
                </a:solidFill>
              </a:rPr>
              <a:t>Y el progreso en idioma inglés muestra cuántos de nuestros estudiantes que están aprendiendo inglés progresan de año a año.</a:t>
            </a:r>
          </a:p>
          <a:p>
            <a:pPr marL="652099" lvl="1" indent="-177845">
              <a:buFont typeface="Arial" panose="020B0604020202020204" pitchFamily="34" charset="0"/>
              <a:buChar char="•"/>
            </a:pPr>
            <a:r>
              <a:rPr lang="es-MX" baseline="0" dirty="0">
                <a:solidFill>
                  <a:schemeClr val="tx1"/>
                </a:solidFill>
              </a:rPr>
              <a:t>Esta medida es importante porque California se ha propuesto como meta que todos los estudiantes que están aprendiendo inglés lleguen a dominar el idioma.</a:t>
            </a:r>
          </a:p>
          <a:p>
            <a:pPr marL="652099" lvl="1" indent="-177845">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a:p>
        </p:txBody>
      </p:sp>
    </p:spTree>
    <p:extLst>
      <p:ext uri="{BB962C8B-B14F-4D97-AF65-F5344CB8AC3E}">
        <p14:creationId xmlns:p14="http://schemas.microsoft.com/office/powerpoint/2010/main" val="4513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
        <p:nvSpPr>
          <p:cNvPr id="11" name="Content Placeholder 6"/>
          <p:cNvSpPr>
            <a:spLocks noGrp="1"/>
          </p:cNvSpPr>
          <p:nvPr>
            <p:ph sz="quarter" idx="17"/>
          </p:nvPr>
        </p:nvSpPr>
        <p:spPr>
          <a:xfrm>
            <a:off x="8305915" y="4104971"/>
            <a:ext cx="3497941" cy="2188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8"/>
          </p:nvPr>
        </p:nvSpPr>
        <p:spPr>
          <a:xfrm>
            <a:off x="8305915" y="1798510"/>
            <a:ext cx="3497941" cy="2188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9"/>
          </p:nvPr>
        </p:nvSpPr>
        <p:spPr>
          <a:xfrm>
            <a:off x="464459" y="4104971"/>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p:cNvSpPr>
            <a:spLocks noGrp="1"/>
          </p:cNvSpPr>
          <p:nvPr>
            <p:ph sz="quarter" idx="20"/>
          </p:nvPr>
        </p:nvSpPr>
        <p:spPr>
          <a:xfrm>
            <a:off x="464459" y="1798510"/>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p:cNvSpPr>
            <a:spLocks noGrp="1"/>
          </p:cNvSpPr>
          <p:nvPr>
            <p:ph sz="quarter" idx="21"/>
          </p:nvPr>
        </p:nvSpPr>
        <p:spPr>
          <a:xfrm>
            <a:off x="4385187" y="4104971"/>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p:cNvSpPr>
            <a:spLocks noGrp="1"/>
          </p:cNvSpPr>
          <p:nvPr>
            <p:ph sz="quarter" idx="22"/>
          </p:nvPr>
        </p:nvSpPr>
        <p:spPr>
          <a:xfrm>
            <a:off x="4385187" y="1798510"/>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1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3/2/2020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5"/>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6000" b="1" kern="1200">
          <a:solidFill>
            <a:schemeClr val="accent1">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085" y="365125"/>
            <a:ext cx="11146971" cy="6235700"/>
          </a:xfrm>
        </p:spPr>
        <p:txBody>
          <a:bodyPr/>
          <a:lstStyle/>
          <a:p>
            <a:pPr algn="ctr"/>
            <a:r>
              <a:rPr lang="es-MX" sz="5400" b="0" dirty="0">
                <a:solidFill>
                  <a:schemeClr val="accent1">
                    <a:lumMod val="50000"/>
                  </a:schemeClr>
                </a:solidFill>
              </a:rPr>
              <a:t>Una guía para el administrador del predio escolar: </a:t>
            </a:r>
            <a:br>
              <a:rPr lang="es-MX" sz="5000" b="0" dirty="0">
                <a:solidFill>
                  <a:schemeClr val="accent1">
                    <a:lumMod val="50000"/>
                  </a:schemeClr>
                </a:solidFill>
              </a:rPr>
            </a:br>
            <a:br>
              <a:rPr lang="es-MX" sz="5000" b="0" dirty="0">
                <a:solidFill>
                  <a:schemeClr val="accent1">
                    <a:lumMod val="50000"/>
                  </a:schemeClr>
                </a:solidFill>
              </a:rPr>
            </a:br>
            <a:r>
              <a:rPr lang="es-MX" sz="6200" dirty="0">
                <a:solidFill>
                  <a:schemeClr val="accent1">
                    <a:lumMod val="50000"/>
                  </a:schemeClr>
                </a:solidFill>
              </a:rPr>
              <a:t>Cómo hablar con los padres</a:t>
            </a:r>
            <a:br>
              <a:rPr lang="es-MX" sz="5000" dirty="0">
                <a:solidFill>
                  <a:schemeClr val="accent1">
                    <a:lumMod val="50000"/>
                  </a:schemeClr>
                </a:solidFill>
              </a:rPr>
            </a:br>
            <a:r>
              <a:rPr lang="es-MX" sz="5400" b="0" dirty="0">
                <a:solidFill>
                  <a:schemeClr val="accent1">
                    <a:lumMod val="50000"/>
                  </a:schemeClr>
                </a:solidFill>
              </a:rPr>
              <a:t>sobre el Tablero de mando escolar de California </a:t>
            </a:r>
            <a:br>
              <a:rPr lang="es-MX" sz="5400" b="0" dirty="0">
                <a:solidFill>
                  <a:schemeClr val="accent1">
                    <a:lumMod val="50000"/>
                  </a:schemeClr>
                </a:solidFill>
              </a:rPr>
            </a:br>
            <a:r>
              <a:rPr lang="es-MX" sz="5400" b="0" dirty="0">
                <a:solidFill>
                  <a:schemeClr val="accent1">
                    <a:lumMod val="50000"/>
                  </a:schemeClr>
                </a:solidFill>
              </a:rPr>
              <a:t>(California </a:t>
            </a:r>
            <a:r>
              <a:rPr lang="es-MX" sz="5400" b="0" dirty="0" err="1">
                <a:solidFill>
                  <a:schemeClr val="accent1">
                    <a:lumMod val="50000"/>
                  </a:schemeClr>
                </a:solidFill>
              </a:rPr>
              <a:t>School</a:t>
            </a:r>
            <a:r>
              <a:rPr lang="es-MX" sz="5400" b="0" dirty="0">
                <a:solidFill>
                  <a:schemeClr val="accent1">
                    <a:lumMod val="50000"/>
                  </a:schemeClr>
                </a:solidFill>
              </a:rPr>
              <a:t> </a:t>
            </a:r>
            <a:r>
              <a:rPr lang="es-MX" sz="5400" b="0" dirty="0" err="1">
                <a:solidFill>
                  <a:schemeClr val="accent1">
                    <a:lumMod val="50000"/>
                  </a:schemeClr>
                </a:solidFill>
              </a:rPr>
              <a:t>Dashboard</a:t>
            </a:r>
            <a:r>
              <a:rPr lang="es-MX" sz="5400" b="0" dirty="0">
                <a:solidFill>
                  <a:schemeClr val="accent1">
                    <a:lumMod val="50000"/>
                  </a:schemeClr>
                </a:solidFill>
              </a:rPr>
              <a:t>)</a:t>
            </a:r>
            <a:br>
              <a:rPr lang="es-MX" sz="5400" b="0">
                <a:solidFill>
                  <a:schemeClr val="accent1">
                    <a:lumMod val="50000"/>
                  </a:schemeClr>
                </a:solidFill>
              </a:rPr>
            </a:br>
            <a:r>
              <a:rPr lang="es-MX" sz="2400" b="0">
                <a:solidFill>
                  <a:schemeClr val="accent1">
                    <a:lumMod val="50000"/>
                  </a:schemeClr>
                </a:solidFill>
              </a:rPr>
              <a:t>California </a:t>
            </a:r>
            <a:r>
              <a:rPr lang="es-MX" sz="2400" b="0" dirty="0" err="1">
                <a:solidFill>
                  <a:schemeClr val="accent1">
                    <a:lumMod val="50000"/>
                  </a:schemeClr>
                </a:solidFill>
              </a:rPr>
              <a:t>Department</a:t>
            </a:r>
            <a:r>
              <a:rPr lang="es-MX" sz="2400" b="0" dirty="0">
                <a:solidFill>
                  <a:schemeClr val="accent1">
                    <a:lumMod val="50000"/>
                  </a:schemeClr>
                </a:solidFill>
              </a:rPr>
              <a:t> </a:t>
            </a:r>
            <a:r>
              <a:rPr lang="es-MX" sz="2400" b="0" dirty="0" err="1">
                <a:solidFill>
                  <a:schemeClr val="accent1">
                    <a:lumMod val="50000"/>
                  </a:schemeClr>
                </a:solidFill>
              </a:rPr>
              <a:t>of</a:t>
            </a:r>
            <a:r>
              <a:rPr lang="es-MX" sz="2400" b="0" dirty="0">
                <a:solidFill>
                  <a:schemeClr val="accent1">
                    <a:lumMod val="50000"/>
                  </a:schemeClr>
                </a:solidFill>
              </a:rPr>
              <a:t> </a:t>
            </a:r>
            <a:r>
              <a:rPr lang="es-MX" sz="2400" b="0" dirty="0" err="1">
                <a:solidFill>
                  <a:schemeClr val="accent1">
                    <a:lumMod val="50000"/>
                  </a:schemeClr>
                </a:solidFill>
              </a:rPr>
              <a:t>Education</a:t>
            </a:r>
            <a:r>
              <a:rPr lang="es-MX" sz="2400" b="0" dirty="0">
                <a:solidFill>
                  <a:schemeClr val="accent1">
                    <a:lumMod val="50000"/>
                  </a:schemeClr>
                </a:solidFill>
              </a:rPr>
              <a:t> 2019</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12086"/>
            <a:ext cx="11016343" cy="1325563"/>
          </a:xfrm>
        </p:spPr>
        <p:txBody>
          <a:bodyPr/>
          <a:lstStyle/>
          <a:p>
            <a:pPr>
              <a:lnSpc>
                <a:spcPct val="100000"/>
              </a:lnSpc>
            </a:pPr>
            <a:r>
              <a:rPr lang="es-MX" sz="5400" dirty="0"/>
              <a:t>Cómo se determinan los colores de rendimiento</a:t>
            </a:r>
          </a:p>
        </p:txBody>
      </p:sp>
      <p:sp>
        <p:nvSpPr>
          <p:cNvPr id="3" name="Content Placeholder 2"/>
          <p:cNvSpPr>
            <a:spLocks noGrp="1"/>
          </p:cNvSpPr>
          <p:nvPr>
            <p:ph sz="half" idx="1"/>
          </p:nvPr>
        </p:nvSpPr>
        <p:spPr>
          <a:xfrm>
            <a:off x="838200" y="3134038"/>
            <a:ext cx="3537857" cy="1517475"/>
          </a:xfrm>
        </p:spPr>
        <p:txBody>
          <a:bodyPr anchor="t" anchorCtr="0">
            <a:normAutofit fontScale="92500" lnSpcReduction="10000"/>
          </a:bodyPr>
          <a:lstStyle/>
          <a:p>
            <a:pPr marL="0" indent="0" algn="ctr">
              <a:lnSpc>
                <a:spcPct val="110000"/>
              </a:lnSpc>
              <a:buNone/>
            </a:pPr>
            <a:r>
              <a:rPr lang="es-MX" sz="4800" b="1" dirty="0">
                <a:solidFill>
                  <a:schemeClr val="accent1">
                    <a:lumMod val="50000"/>
                  </a:schemeClr>
                </a:solidFill>
              </a:rPr>
              <a:t>Datos del año actual</a:t>
            </a:r>
          </a:p>
        </p:txBody>
      </p:sp>
      <p:sp>
        <p:nvSpPr>
          <p:cNvPr id="4" name="Content Placeholder 3"/>
          <p:cNvSpPr>
            <a:spLocks noGrp="1"/>
          </p:cNvSpPr>
          <p:nvPr>
            <p:ph sz="half" idx="2"/>
          </p:nvPr>
        </p:nvSpPr>
        <p:spPr>
          <a:xfrm>
            <a:off x="5355771" y="2685171"/>
            <a:ext cx="6308295" cy="2493116"/>
          </a:xfrm>
        </p:spPr>
        <p:txBody>
          <a:bodyPr anchor="t" anchorCtr="0">
            <a:noAutofit/>
          </a:bodyPr>
          <a:lstStyle/>
          <a:p>
            <a:pPr marL="0" indent="0" algn="ctr">
              <a:lnSpc>
                <a:spcPct val="110000"/>
              </a:lnSpc>
              <a:buNone/>
            </a:pPr>
            <a:r>
              <a:rPr lang="es-MX" sz="4400" b="1" dirty="0">
                <a:solidFill>
                  <a:schemeClr val="accent6">
                    <a:lumMod val="75000"/>
                  </a:schemeClr>
                </a:solidFill>
              </a:rPr>
              <a:t>Datos del año actual </a:t>
            </a:r>
          </a:p>
          <a:p>
            <a:pPr marL="0" indent="0" algn="ctr">
              <a:lnSpc>
                <a:spcPct val="110000"/>
              </a:lnSpc>
              <a:buNone/>
            </a:pPr>
            <a:r>
              <a:rPr lang="es-MX" sz="4400" b="1" i="1" dirty="0">
                <a:solidFill>
                  <a:schemeClr val="accent6">
                    <a:lumMod val="75000"/>
                  </a:schemeClr>
                </a:solidFill>
              </a:rPr>
              <a:t>menos</a:t>
            </a:r>
            <a:r>
              <a:rPr lang="es-MX" sz="4400" b="1" dirty="0">
                <a:solidFill>
                  <a:schemeClr val="accent6">
                    <a:lumMod val="75000"/>
                  </a:schemeClr>
                </a:solidFill>
              </a:rPr>
              <a:t> </a:t>
            </a:r>
          </a:p>
          <a:p>
            <a:pPr marL="0" indent="0" algn="ctr">
              <a:lnSpc>
                <a:spcPct val="110000"/>
              </a:lnSpc>
              <a:buNone/>
            </a:pPr>
            <a:r>
              <a:rPr lang="es-MX" sz="4400" b="1" dirty="0">
                <a:solidFill>
                  <a:schemeClr val="accent6">
                    <a:lumMod val="75000"/>
                  </a:schemeClr>
                </a:solidFill>
              </a:rPr>
              <a:t>Datos del año anterior</a:t>
            </a:r>
          </a:p>
        </p:txBody>
      </p:sp>
    </p:spTree>
    <p:extLst>
      <p:ext uri="{BB962C8B-B14F-4D97-AF65-F5344CB8AC3E}">
        <p14:creationId xmlns:p14="http://schemas.microsoft.com/office/powerpoint/2010/main" val="413893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5400" dirty="0"/>
              <a:t>Color de rendimiento</a:t>
            </a:r>
          </a:p>
        </p:txBody>
      </p:sp>
      <p:pic>
        <p:nvPicPr>
          <p:cNvPr id="6" name="Content Placeholder 5" descr="Cuadrícula de niveles actuales (Muy alto, Alto, Medio, Bajo, Muy bajo) y diferencia con año anterior (Bajó significativamente, Bajó, Sin cambio, Aumentó, Aumentó significativamente). Alto y Sin cambio indicar Verde." title="Muestra de cuadrícula de nivel de rendimiento "/>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350" t="1909" r="2150" b="1996"/>
          <a:stretch/>
        </p:blipFill>
        <p:spPr>
          <a:xfrm>
            <a:off x="415289" y="1770433"/>
            <a:ext cx="5257801" cy="4513069"/>
          </a:xfrm>
          <a:ln>
            <a:solidFill>
              <a:schemeClr val="tx1"/>
            </a:solidFill>
          </a:ln>
        </p:spPr>
      </p:pic>
      <p:pic>
        <p:nvPicPr>
          <p:cNvPr id="9" name="Content Placeholder 8" descr="Los iconos “medidores”, tal como se describen a continuación, son de color rojo, naranja, amarillo, verde y azul a medida que se va del rendimiento más bajo al más alt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02994" y="4869180"/>
            <a:ext cx="6124088" cy="1414322"/>
          </a:xfrm>
        </p:spPr>
      </p:pic>
    </p:spTree>
    <p:extLst>
      <p:ext uri="{BB962C8B-B14F-4D97-AF65-F5344CB8AC3E}">
        <p14:creationId xmlns:p14="http://schemas.microsoft.com/office/powerpoint/2010/main" val="70831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5400" dirty="0"/>
              <a:t>Ruedas de colores</a:t>
            </a:r>
            <a:br>
              <a:rPr lang="es-MX" sz="5400" dirty="0"/>
            </a:br>
            <a:endParaRPr lang="es-MX" sz="5400" dirty="0"/>
          </a:p>
        </p:txBody>
      </p:sp>
      <p:sp>
        <p:nvSpPr>
          <p:cNvPr id="4" name="Content Placeholder 3"/>
          <p:cNvSpPr>
            <a:spLocks noGrp="1"/>
          </p:cNvSpPr>
          <p:nvPr>
            <p:ph sz="quarter" idx="18"/>
          </p:nvPr>
        </p:nvSpPr>
        <p:spPr>
          <a:xfrm>
            <a:off x="8115301" y="1231980"/>
            <a:ext cx="3688556" cy="2188138"/>
          </a:xfrm>
        </p:spPr>
        <p:txBody>
          <a:bodyPr>
            <a:normAutofit/>
          </a:bodyPr>
          <a:lstStyle/>
          <a:p>
            <a:pPr>
              <a:lnSpc>
                <a:spcPct val="100000"/>
              </a:lnSpc>
            </a:pPr>
            <a:r>
              <a:rPr lang="es-MX" sz="2200" dirty="0"/>
              <a:t>Copie la imagen del indicador en la diapositiva de cada indicador.</a:t>
            </a:r>
          </a:p>
          <a:p>
            <a:pPr>
              <a:lnSpc>
                <a:spcPct val="100000"/>
              </a:lnSpc>
            </a:pPr>
            <a:r>
              <a:rPr lang="es-MX" sz="2200" dirty="0"/>
              <a:t>Después elimine u oculte esta diapositiva.</a:t>
            </a:r>
          </a:p>
        </p:txBody>
      </p:sp>
      <p:pic>
        <p:nvPicPr>
          <p:cNvPr id="5" name="Content Placeholder 4" descr="El indicador para azul muestra un medidor con una flecha que apunta hacia la quinta sección, la azul. " title="Medidor azul "/>
          <p:cNvPicPr>
            <a:picLocks noGrp="1" noChangeAspect="1"/>
          </p:cNvPicPr>
          <p:nvPr>
            <p:ph sz="quarter" idx="20"/>
          </p:nvPr>
        </p:nvPicPr>
        <p:blipFill>
          <a:blip r:embed="rId3">
            <a:extLst>
              <a:ext uri="{28A0092B-C50C-407E-A947-70E740481C1C}">
                <a14:useLocalDpi xmlns:a14="http://schemas.microsoft.com/office/drawing/2010/main" val="0"/>
              </a:ext>
            </a:extLst>
          </a:blip>
          <a:stretch>
            <a:fillRect/>
          </a:stretch>
        </p:blipFill>
        <p:spPr>
          <a:xfrm>
            <a:off x="1005487" y="1401072"/>
            <a:ext cx="2416564" cy="2187575"/>
          </a:xfrm>
        </p:spPr>
      </p:pic>
      <p:pic>
        <p:nvPicPr>
          <p:cNvPr id="7" name="Content Placeholder 6" descr="El indicador para verde muestra un medidor con una flecha que apunta hacia la cuarta sección, la verde. " title="Medidor verde "/>
          <p:cNvPicPr>
            <a:picLocks noGrp="1" noChangeAspect="1"/>
          </p:cNvPicPr>
          <p:nvPr>
            <p:ph sz="quarter" idx="22"/>
          </p:nvPr>
        </p:nvPicPr>
        <p:blipFill>
          <a:blip r:embed="rId4">
            <a:extLst>
              <a:ext uri="{28A0092B-C50C-407E-A947-70E740481C1C}">
                <a14:useLocalDpi xmlns:a14="http://schemas.microsoft.com/office/drawing/2010/main" val="0"/>
              </a:ext>
            </a:extLst>
          </a:blip>
          <a:stretch>
            <a:fillRect/>
          </a:stretch>
        </p:blipFill>
        <p:spPr>
          <a:xfrm>
            <a:off x="4900836" y="1401072"/>
            <a:ext cx="2466527" cy="2187575"/>
          </a:xfrm>
        </p:spPr>
      </p:pic>
      <p:pic>
        <p:nvPicPr>
          <p:cNvPr id="9" name="Content Placeholder 8" descr="El indicador para amarillo muestra un medidor con una flecha que apunta hacia la tercera sección, la amarilla. " title="Medidor amarillo "/>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919374" y="4105275"/>
            <a:ext cx="2588789" cy="2187575"/>
          </a:xfrm>
        </p:spPr>
      </p:pic>
      <p:pic>
        <p:nvPicPr>
          <p:cNvPr id="16" name="Content Placeholder 15" descr="El indicador para naranja muestra un medidor con una flecha que apunta hacia la segunda sección, la naranja." title="Medidor naranja "/>
          <p:cNvPicPr>
            <a:picLocks noGrp="1" noChangeAspect="1"/>
          </p:cNvPicPr>
          <p:nvPr>
            <p:ph sz="quarter" idx="21"/>
          </p:nvPr>
        </p:nvPicPr>
        <p:blipFill>
          <a:blip r:embed="rId6">
            <a:extLst>
              <a:ext uri="{28A0092B-C50C-407E-A947-70E740481C1C}">
                <a14:useLocalDpi xmlns:a14="http://schemas.microsoft.com/office/drawing/2010/main" val="0"/>
              </a:ext>
            </a:extLst>
          </a:blip>
          <a:stretch>
            <a:fillRect/>
          </a:stretch>
        </p:blipFill>
        <p:spPr>
          <a:xfrm>
            <a:off x="4782801" y="4105275"/>
            <a:ext cx="2702598" cy="2187575"/>
          </a:xfrm>
        </p:spPr>
      </p:pic>
      <p:pic>
        <p:nvPicPr>
          <p:cNvPr id="18" name="Content Placeholder 17" descr="El indicador para rojo muestra un medidor con una flecha que apunta hacia la primera sección, la roja.  " title="Medidor rojo"/>
          <p:cNvPicPr>
            <a:picLocks noGrp="1" noChangeAspect="1"/>
          </p:cNvPicPr>
          <p:nvPr>
            <p:ph sz="quarter" idx="17"/>
          </p:nvPr>
        </p:nvPicPr>
        <p:blipFill>
          <a:blip r:embed="rId7">
            <a:extLst>
              <a:ext uri="{28A0092B-C50C-407E-A947-70E740481C1C}">
                <a14:useLocalDpi xmlns:a14="http://schemas.microsoft.com/office/drawing/2010/main" val="0"/>
              </a:ext>
            </a:extLst>
          </a:blip>
          <a:stretch>
            <a:fillRect/>
          </a:stretch>
        </p:blipFill>
        <p:spPr>
          <a:xfrm>
            <a:off x="8822999" y="4105275"/>
            <a:ext cx="2462865" cy="2187575"/>
          </a:xfrm>
        </p:spPr>
      </p:pic>
    </p:spTree>
    <p:extLst>
      <p:ext uri="{BB962C8B-B14F-4D97-AF65-F5344CB8AC3E}">
        <p14:creationId xmlns:p14="http://schemas.microsoft.com/office/powerpoint/2010/main" val="14497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203198"/>
            <a:ext cx="10635344" cy="2129459"/>
          </a:xfrm>
        </p:spPr>
        <p:txBody>
          <a:bodyPr/>
          <a:lstStyle/>
          <a:p>
            <a:pPr>
              <a:lnSpc>
                <a:spcPct val="100000"/>
              </a:lnSpc>
            </a:pPr>
            <a:r>
              <a:rPr lang="es-MX" sz="5400" dirty="0"/>
              <a:t>Nuestra escuela – </a:t>
            </a:r>
            <a:br>
              <a:rPr lang="es-MX" sz="5400" dirty="0"/>
            </a:br>
            <a:r>
              <a:rPr lang="es-MX" sz="5400" dirty="0"/>
              <a:t>Nivel académico en </a:t>
            </a:r>
            <a:r>
              <a:rPr lang="en-US" sz="5400" dirty="0"/>
              <a:t>ELA</a:t>
            </a:r>
            <a:endParaRPr lang="es-MX" sz="5400" dirty="0">
              <a:solidFill>
                <a:srgbClr val="FF40FF"/>
              </a:solidFill>
            </a:endParaRPr>
          </a:p>
        </p:txBody>
      </p:sp>
      <p:sp>
        <p:nvSpPr>
          <p:cNvPr id="4" name="Content Placeholder 3"/>
          <p:cNvSpPr>
            <a:spLocks noGrp="1"/>
          </p:cNvSpPr>
          <p:nvPr>
            <p:ph sz="half" idx="2"/>
          </p:nvPr>
        </p:nvSpPr>
        <p:spPr>
          <a:xfrm>
            <a:off x="718456" y="2925445"/>
            <a:ext cx="10635343" cy="3702191"/>
          </a:xfrm>
        </p:spPr>
        <p:txBody>
          <a:bodyPr anchor="t" anchorCtr="0">
            <a:no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Rendimiento académic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93353" y="127939"/>
            <a:ext cx="2560320" cy="2560320"/>
          </a:xfrm>
        </p:spPr>
      </p:pic>
    </p:spTree>
    <p:extLst>
      <p:ext uri="{BB962C8B-B14F-4D97-AF65-F5344CB8AC3E}">
        <p14:creationId xmlns:p14="http://schemas.microsoft.com/office/powerpoint/2010/main" val="11960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365125"/>
            <a:ext cx="10635343" cy="2198461"/>
          </a:xfrm>
        </p:spPr>
        <p:txBody>
          <a:bodyPr/>
          <a:lstStyle/>
          <a:p>
            <a:pPr>
              <a:lnSpc>
                <a:spcPct val="100000"/>
              </a:lnSpc>
            </a:pPr>
            <a:r>
              <a:rPr lang="es-MX" sz="5400" dirty="0"/>
              <a:t>Nuestra escuela – </a:t>
            </a:r>
            <a:br>
              <a:rPr lang="es-MX" sz="5400" dirty="0"/>
            </a:br>
            <a:r>
              <a:rPr lang="es-MX" sz="5400" dirty="0"/>
              <a:t>Nivel académico en matemáticas</a:t>
            </a:r>
          </a:p>
        </p:txBody>
      </p:sp>
      <p:sp>
        <p:nvSpPr>
          <p:cNvPr id="4" name="Content Placeholder 3"/>
          <p:cNvSpPr>
            <a:spLocks noGrp="1"/>
          </p:cNvSpPr>
          <p:nvPr>
            <p:ph sz="half" idx="2"/>
          </p:nvPr>
        </p:nvSpPr>
        <p:spPr>
          <a:xfrm>
            <a:off x="718456" y="2968252"/>
            <a:ext cx="10635343" cy="3374087"/>
          </a:xfrm>
        </p:spPr>
        <p:txBody>
          <a:bodyPr>
            <a:norm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Rendimiento académic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97025" y="125835"/>
            <a:ext cx="2560320" cy="2560320"/>
          </a:xfrm>
        </p:spPr>
      </p:pic>
    </p:spTree>
    <p:extLst>
      <p:ext uri="{BB962C8B-B14F-4D97-AF65-F5344CB8AC3E}">
        <p14:creationId xmlns:p14="http://schemas.microsoft.com/office/powerpoint/2010/main" val="337729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214"/>
            <a:ext cx="10515600" cy="1548430"/>
          </a:xfrm>
        </p:spPr>
        <p:txBody>
          <a:bodyPr/>
          <a:lstStyle/>
          <a:p>
            <a:pPr>
              <a:lnSpc>
                <a:spcPct val="100000"/>
              </a:lnSpc>
            </a:pPr>
            <a:r>
              <a:rPr lang="es-MX" sz="5400" dirty="0"/>
              <a:t>Nuestra escuela – </a:t>
            </a:r>
            <a:br>
              <a:rPr lang="es-MX" sz="5400" dirty="0"/>
            </a:br>
            <a:r>
              <a:rPr lang="es-MX" sz="5400" dirty="0"/>
              <a:t>Tasa de graduación</a:t>
            </a:r>
          </a:p>
        </p:txBody>
      </p:sp>
      <p:sp>
        <p:nvSpPr>
          <p:cNvPr id="4" name="Content Placeholder 3"/>
          <p:cNvSpPr>
            <a:spLocks noGrp="1"/>
          </p:cNvSpPr>
          <p:nvPr>
            <p:ph sz="half" idx="2"/>
          </p:nvPr>
        </p:nvSpPr>
        <p:spPr>
          <a:xfrm>
            <a:off x="838201" y="2498271"/>
            <a:ext cx="10515600" cy="3678691"/>
          </a:xfrm>
        </p:spPr>
        <p:txBody>
          <a:bodyPr>
            <a:norm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tasa de graduación de la escuela preparatori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1492" y="89452"/>
            <a:ext cx="2560320" cy="2560320"/>
          </a:xfrm>
        </p:spPr>
      </p:pic>
    </p:spTree>
    <p:extLst>
      <p:ext uri="{BB962C8B-B14F-4D97-AF65-F5344CB8AC3E}">
        <p14:creationId xmlns:p14="http://schemas.microsoft.com/office/powerpoint/2010/main" val="1433838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41"/>
            <a:ext cx="10515600" cy="1325563"/>
          </a:xfrm>
        </p:spPr>
        <p:txBody>
          <a:bodyPr/>
          <a:lstStyle/>
          <a:p>
            <a:pPr>
              <a:lnSpc>
                <a:spcPct val="100000"/>
              </a:lnSpc>
            </a:pPr>
            <a:r>
              <a:rPr lang="es-MX" sz="5400" dirty="0"/>
              <a:t>Nuestra escuela – </a:t>
            </a:r>
            <a:br>
              <a:rPr lang="es-MX" sz="5400" dirty="0"/>
            </a:br>
            <a:r>
              <a:rPr lang="es-MX" sz="5400" dirty="0"/>
              <a:t>Tasa de suspensión</a:t>
            </a:r>
          </a:p>
        </p:txBody>
      </p:sp>
      <p:sp>
        <p:nvSpPr>
          <p:cNvPr id="4" name="Content Placeholder 3"/>
          <p:cNvSpPr>
            <a:spLocks noGrp="1"/>
          </p:cNvSpPr>
          <p:nvPr>
            <p:ph sz="half" idx="2"/>
          </p:nvPr>
        </p:nvSpPr>
        <p:spPr>
          <a:xfrm>
            <a:off x="838201" y="2221742"/>
            <a:ext cx="10515600" cy="3992106"/>
          </a:xfrm>
        </p:spPr>
        <p:txBody>
          <a:bodyPr>
            <a:norm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tasa de suspensión"/>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53604" y="193303"/>
            <a:ext cx="2560320" cy="2560320"/>
          </a:xfrm>
        </p:spPr>
      </p:pic>
    </p:spTree>
    <p:extLst>
      <p:ext uri="{BB962C8B-B14F-4D97-AF65-F5344CB8AC3E}">
        <p14:creationId xmlns:p14="http://schemas.microsoft.com/office/powerpoint/2010/main" val="393371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2"/>
            <a:ext cx="8518071" cy="1325563"/>
          </a:xfrm>
        </p:spPr>
        <p:txBody>
          <a:bodyPr/>
          <a:lstStyle/>
          <a:p>
            <a:pPr>
              <a:lnSpc>
                <a:spcPct val="100000"/>
              </a:lnSpc>
            </a:pPr>
            <a:r>
              <a:rPr lang="es-MX" sz="5400" dirty="0"/>
              <a:t>Nuestra escuela – </a:t>
            </a:r>
            <a:br>
              <a:rPr lang="es-MX" sz="5400" dirty="0"/>
            </a:br>
            <a:r>
              <a:rPr lang="es-MX" sz="5400" dirty="0"/>
              <a:t>Absentismo crónico</a:t>
            </a:r>
          </a:p>
        </p:txBody>
      </p:sp>
      <p:sp>
        <p:nvSpPr>
          <p:cNvPr id="4" name="Content Placeholder 3"/>
          <p:cNvSpPr>
            <a:spLocks noGrp="1"/>
          </p:cNvSpPr>
          <p:nvPr>
            <p:ph sz="half" idx="2"/>
          </p:nvPr>
        </p:nvSpPr>
        <p:spPr>
          <a:xfrm>
            <a:off x="838200" y="2686155"/>
            <a:ext cx="10515600" cy="3490808"/>
          </a:xfrm>
        </p:spPr>
        <p:txBody>
          <a:bodyPr>
            <a:norm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absentismo crónic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6552" y="125835"/>
            <a:ext cx="2560320" cy="2560320"/>
          </a:xfrm>
        </p:spPr>
      </p:pic>
    </p:spTree>
    <p:extLst>
      <p:ext uri="{BB962C8B-B14F-4D97-AF65-F5344CB8AC3E}">
        <p14:creationId xmlns:p14="http://schemas.microsoft.com/office/powerpoint/2010/main" val="20050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44443" cy="2100489"/>
          </a:xfrm>
        </p:spPr>
        <p:txBody>
          <a:bodyPr/>
          <a:lstStyle/>
          <a:p>
            <a:pPr>
              <a:lnSpc>
                <a:spcPct val="100000"/>
              </a:lnSpc>
            </a:pPr>
            <a:r>
              <a:rPr lang="es-MX" sz="5400" dirty="0"/>
              <a:t>Nuestra escuela – Universidad/</a:t>
            </a:r>
            <a:br>
              <a:rPr lang="es-MX" sz="5400" dirty="0"/>
            </a:br>
            <a:r>
              <a:rPr lang="es-MX" sz="5400" dirty="0"/>
              <a:t>Carrera profesional</a:t>
            </a:r>
          </a:p>
        </p:txBody>
      </p:sp>
      <p:sp>
        <p:nvSpPr>
          <p:cNvPr id="4" name="Content Placeholder 3"/>
          <p:cNvSpPr>
            <a:spLocks noGrp="1"/>
          </p:cNvSpPr>
          <p:nvPr>
            <p:ph sz="half" idx="2"/>
          </p:nvPr>
        </p:nvSpPr>
        <p:spPr>
          <a:xfrm>
            <a:off x="838200" y="2925445"/>
            <a:ext cx="10515600" cy="3251518"/>
          </a:xfrm>
        </p:spPr>
        <p:txBody>
          <a:bodyPr>
            <a:normAutofit/>
          </a:bodyPr>
          <a:lstStyle/>
          <a:p>
            <a:pPr marL="0" indent="0">
              <a:lnSpc>
                <a:spcPct val="100000"/>
              </a:lnSpc>
              <a:spcBef>
                <a:spcPts val="0"/>
              </a:spcBef>
              <a:buNone/>
            </a:pPr>
            <a:r>
              <a:rPr lang="es-MX" sz="3400" dirty="0"/>
              <a:t>Año actual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r>
              <a:rPr lang="es-MX" sz="3400" dirty="0"/>
              <a:t>Año actual – Año anterior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n-US" sz="3400" dirty="0"/>
          </a:p>
          <a:p>
            <a:pPr marL="0" indent="0">
              <a:lnSpc>
                <a:spcPct val="100000"/>
              </a:lnSpc>
              <a:spcBef>
                <a:spcPts val="0"/>
              </a:spcBef>
              <a:buNone/>
            </a:pPr>
            <a:endParaRPr lang="en-US" sz="3400" dirty="0"/>
          </a:p>
          <a:p>
            <a:pPr marL="0" indent="0">
              <a:lnSpc>
                <a:spcPct val="100000"/>
              </a:lnSpc>
              <a:spcBef>
                <a:spcPts val="0"/>
              </a:spcBef>
              <a:buNone/>
            </a:pPr>
            <a:r>
              <a:rPr lang="es-MX" sz="3400" dirty="0"/>
              <a:t>Color de rendimiento = </a:t>
            </a:r>
            <a:r>
              <a:rPr lang="en-US" sz="3200" dirty="0">
                <a:solidFill>
                  <a:srgbClr val="A40000"/>
                </a:solidFill>
              </a:rPr>
              <a:t>*</a:t>
            </a:r>
            <a:r>
              <a:rPr lang="en-US" sz="3200" dirty="0" err="1">
                <a:solidFill>
                  <a:srgbClr val="A40000"/>
                </a:solidFill>
              </a:rPr>
              <a:t>Rellene</a:t>
            </a:r>
            <a:r>
              <a:rPr lang="en-US" sz="3200" dirty="0">
                <a:solidFill>
                  <a:srgbClr val="A40000"/>
                </a:solidFill>
              </a:rPr>
              <a:t> para </a:t>
            </a:r>
            <a:r>
              <a:rPr lang="en-US" sz="3200" dirty="0" err="1">
                <a:solidFill>
                  <a:srgbClr val="A40000"/>
                </a:solidFill>
              </a:rPr>
              <a:t>su</a:t>
            </a:r>
            <a:r>
              <a:rPr lang="en-US" sz="3200" dirty="0">
                <a:solidFill>
                  <a:srgbClr val="A40000"/>
                </a:solidFill>
              </a:rPr>
              <a:t> </a:t>
            </a:r>
            <a:r>
              <a:rPr lang="en-US" sz="3200" dirty="0" err="1">
                <a:solidFill>
                  <a:srgbClr val="A40000"/>
                </a:solidFill>
              </a:rPr>
              <a:t>escuela</a:t>
            </a:r>
            <a:r>
              <a:rPr lang="en-US" sz="3200" dirty="0">
                <a:solidFill>
                  <a:srgbClr val="A40000"/>
                </a:solidFill>
              </a:rPr>
              <a:t>*</a:t>
            </a:r>
          </a:p>
          <a:p>
            <a:pPr marL="0" indent="0">
              <a:lnSpc>
                <a:spcPct val="100000"/>
              </a:lnSpc>
              <a:spcBef>
                <a:spcPts val="0"/>
              </a:spcBef>
              <a:buNone/>
            </a:pPr>
            <a:endParaRPr lang="es-MX" sz="3400" dirty="0"/>
          </a:p>
        </p:txBody>
      </p:sp>
      <p:pic>
        <p:nvPicPr>
          <p:cNvPr id="5" name="Content Placeholder 4" descr="preparación para la universidad/carrera profesional"/>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8359" y="125835"/>
            <a:ext cx="2560320" cy="2560320"/>
          </a:xfrm>
        </p:spPr>
      </p:pic>
    </p:spTree>
    <p:extLst>
      <p:ext uri="{BB962C8B-B14F-4D97-AF65-F5344CB8AC3E}">
        <p14:creationId xmlns:p14="http://schemas.microsoft.com/office/powerpoint/2010/main" val="99306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sz="5400" dirty="0"/>
              <a:t>Obtenga más información:</a:t>
            </a:r>
          </a:p>
        </p:txBody>
      </p:sp>
      <p:sp>
        <p:nvSpPr>
          <p:cNvPr id="3" name="Slide Content"/>
          <p:cNvSpPr>
            <a:spLocks noGrp="1"/>
          </p:cNvSpPr>
          <p:nvPr>
            <p:ph idx="1"/>
          </p:nvPr>
        </p:nvSpPr>
        <p:spPr/>
        <p:txBody>
          <a:bodyPr>
            <a:normAutofit/>
          </a:bodyPr>
          <a:lstStyle/>
          <a:p>
            <a:pPr marL="457200" indent="-457200">
              <a:lnSpc>
                <a:spcPct val="100000"/>
              </a:lnSpc>
            </a:pPr>
            <a:r>
              <a:rPr lang="es-MX" sz="2400" dirty="0"/>
              <a:t>Conozca el Tablero de mando</a:t>
            </a:r>
          </a:p>
          <a:p>
            <a:pPr marL="457200" indent="-457200">
              <a:lnSpc>
                <a:spcPct val="100000"/>
              </a:lnSpc>
            </a:pPr>
            <a:r>
              <a:rPr lang="es-MX" sz="2400" dirty="0"/>
              <a:t>Conozca las medidas</a:t>
            </a:r>
          </a:p>
          <a:p>
            <a:pPr marL="457200" indent="-457200">
              <a:lnSpc>
                <a:spcPct val="100000"/>
              </a:lnSpc>
            </a:pPr>
            <a:r>
              <a:rPr lang="es-MX" sz="2400" dirty="0"/>
              <a:t>Cómo se determinan los colores en el Tablero de mando</a:t>
            </a:r>
          </a:p>
          <a:p>
            <a:pPr marL="457200" indent="-457200">
              <a:lnSpc>
                <a:spcPct val="100000"/>
              </a:lnSpc>
            </a:pPr>
            <a:r>
              <a:rPr lang="es-ES" sz="2400" dirty="0"/>
              <a:t>Folleto sobre la universidad/carrera profesional </a:t>
            </a:r>
          </a:p>
          <a:p>
            <a:pPr marL="457200" indent="-457200">
              <a:lnSpc>
                <a:spcPct val="100000"/>
              </a:lnSpc>
            </a:pPr>
            <a:r>
              <a:rPr lang="es-MX" sz="2400" dirty="0"/>
              <a:t>El Tablero de mando tiene un aspecto nuevo</a:t>
            </a:r>
          </a:p>
          <a:p>
            <a:pPr marL="457200" indent="-457200">
              <a:lnSpc>
                <a:spcPct val="100000"/>
              </a:lnSpc>
            </a:pPr>
            <a:r>
              <a:rPr lang="es-MX" sz="2400" dirty="0"/>
              <a:t>[URL goes here]</a:t>
            </a:r>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sz="5400" dirty="0"/>
              <a:t>Propósito de esta presentación</a:t>
            </a:r>
          </a:p>
        </p:txBody>
      </p:sp>
      <p:sp>
        <p:nvSpPr>
          <p:cNvPr id="5" name="Content Placeholder 4"/>
          <p:cNvSpPr>
            <a:spLocks noGrp="1"/>
          </p:cNvSpPr>
          <p:nvPr>
            <p:ph idx="1"/>
          </p:nvPr>
        </p:nvSpPr>
        <p:spPr>
          <a:xfrm>
            <a:off x="423333" y="1825625"/>
            <a:ext cx="11284253" cy="4351338"/>
          </a:xfrm>
        </p:spPr>
        <p:txBody>
          <a:bodyPr>
            <a:noAutofit/>
          </a:bodyPr>
          <a:lstStyle/>
          <a:p>
            <a:pPr marL="457200" lvl="1" indent="0">
              <a:lnSpc>
                <a:spcPts val="3000"/>
              </a:lnSpc>
              <a:buNone/>
            </a:pPr>
            <a:r>
              <a:rPr lang="es-MX" sz="2200" dirty="0"/>
              <a:t>Esta presentación es para uso de los administradores del predio escolar, para que informen a los </a:t>
            </a:r>
            <a:r>
              <a:rPr lang="es-MX" sz="3300" b="1" dirty="0">
                <a:solidFill>
                  <a:schemeClr val="accent1">
                    <a:lumMod val="50000"/>
                  </a:schemeClr>
                </a:solidFill>
                <a:latin typeface="Century Gothic" panose="020B0502020202020204" pitchFamily="34" charset="0"/>
                <a:ea typeface="Gadugi" panose="020B0502040204020203" pitchFamily="34" charset="0"/>
              </a:rPr>
              <a:t>Padres</a:t>
            </a:r>
            <a:r>
              <a:rPr lang="es-MX" sz="2600" dirty="0"/>
              <a:t> </a:t>
            </a:r>
            <a:r>
              <a:rPr lang="es-MX" sz="2200" dirty="0"/>
              <a:t>sobre el Tablero de mando escolar de California. Incluye:</a:t>
            </a:r>
            <a:br>
              <a:rPr lang="es-MX" sz="2200" dirty="0"/>
            </a:br>
            <a:endParaRPr lang="es-MX" sz="2200" dirty="0"/>
          </a:p>
          <a:p>
            <a:pPr lvl="2"/>
            <a:r>
              <a:rPr lang="es-MX" sz="2200" dirty="0"/>
              <a:t>Una reseña del Tablero de mando escolar de CA</a:t>
            </a:r>
          </a:p>
          <a:p>
            <a:pPr lvl="2"/>
            <a:r>
              <a:rPr lang="es-MX" sz="2200" dirty="0"/>
              <a:t>Una reseña de las medidas, en el sistema de medidas múltiples</a:t>
            </a:r>
          </a:p>
          <a:p>
            <a:pPr lvl="2"/>
            <a:r>
              <a:rPr lang="es-MX" sz="2200" dirty="0"/>
              <a:t>Una lista del rendimiento de la escuela en cada medida</a:t>
            </a:r>
          </a:p>
          <a:p>
            <a:pPr lvl="2"/>
            <a:r>
              <a:rPr lang="es-MX" sz="2200" dirty="0"/>
              <a:t>Recursos disponibles para los padres relacionados con el Tablero de mando</a:t>
            </a: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6" y="365125"/>
            <a:ext cx="11097986" cy="1325563"/>
          </a:xfrm>
        </p:spPr>
        <p:txBody>
          <a:bodyPr/>
          <a:lstStyle/>
          <a:p>
            <a:r>
              <a:rPr lang="es-MX" sz="5400" dirty="0"/>
              <a:t>Cómo usar esta presentación (1)</a:t>
            </a:r>
          </a:p>
        </p:txBody>
      </p:sp>
      <p:sp>
        <p:nvSpPr>
          <p:cNvPr id="3" name="Content Placeholder 2"/>
          <p:cNvSpPr>
            <a:spLocks noGrp="1"/>
          </p:cNvSpPr>
          <p:nvPr>
            <p:ph idx="1"/>
          </p:nvPr>
        </p:nvSpPr>
        <p:spPr>
          <a:xfrm>
            <a:off x="887187" y="1690688"/>
            <a:ext cx="10297884" cy="4351338"/>
          </a:xfrm>
        </p:spPr>
        <p:txBody>
          <a:bodyPr>
            <a:noAutofit/>
          </a:bodyPr>
          <a:lstStyle/>
          <a:p>
            <a:pPr marL="0" indent="0">
              <a:lnSpc>
                <a:spcPct val="100000"/>
              </a:lnSpc>
              <a:buNone/>
            </a:pPr>
            <a:r>
              <a:rPr lang="es-MX" sz="2200" dirty="0"/>
              <a:t>Esta presentación fue creada para que usted la personalice y edite en la medida que sea necesario.</a:t>
            </a:r>
          </a:p>
          <a:p>
            <a:pPr lvl="1">
              <a:lnSpc>
                <a:spcPct val="100000"/>
              </a:lnSpc>
            </a:pPr>
            <a:r>
              <a:rPr lang="es-MX" sz="2200" dirty="0"/>
              <a:t>Elija las diapositivas que quiere usar.</a:t>
            </a:r>
          </a:p>
          <a:p>
            <a:pPr lvl="3">
              <a:lnSpc>
                <a:spcPct val="100000"/>
              </a:lnSpc>
              <a:buFont typeface="Calibri" panose="020F0502020204030204" pitchFamily="34" charset="0"/>
              <a:buChar char="−"/>
            </a:pPr>
            <a:r>
              <a:rPr lang="es-MX" sz="2200" dirty="0"/>
              <a:t>Para ello, seleccione el menú “View” </a:t>
            </a:r>
            <a:r>
              <a:rPr lang="en-US" sz="2200" dirty="0"/>
              <a:t>(Vista)</a:t>
            </a:r>
            <a:r>
              <a:rPr lang="es-MX" sz="2200" dirty="0"/>
              <a:t> y luego elija “Normal".</a:t>
            </a:r>
          </a:p>
          <a:p>
            <a:pPr lvl="3">
              <a:lnSpc>
                <a:spcPct val="100000"/>
              </a:lnSpc>
              <a:buFont typeface="Calibri" panose="020F0502020204030204" pitchFamily="34" charset="0"/>
              <a:buChar char="−"/>
            </a:pPr>
            <a:r>
              <a:rPr lang="es-MX" sz="2200" dirty="0"/>
              <a:t>En la lista de diapositivas que se encuentra a la izquierda, haga clic con el botón derecho en las diapositivas que no quiere, y seleccione “</a:t>
            </a:r>
            <a:r>
              <a:rPr lang="es-MX" sz="2200" dirty="0" err="1"/>
              <a:t>Hide</a:t>
            </a:r>
            <a:r>
              <a:rPr lang="es-MX" sz="2200" dirty="0"/>
              <a:t> </a:t>
            </a:r>
            <a:r>
              <a:rPr lang="es-MX" sz="2200" dirty="0" err="1"/>
              <a:t>Slide</a:t>
            </a:r>
            <a:r>
              <a:rPr lang="es-MX" sz="2200" dirty="0"/>
              <a:t>” </a:t>
            </a:r>
            <a:r>
              <a:rPr lang="en-US" sz="2200" dirty="0"/>
              <a:t>(</a:t>
            </a:r>
            <a:r>
              <a:rPr lang="en-US" sz="2200" dirty="0" err="1"/>
              <a:t>Ocultar</a:t>
            </a:r>
            <a:r>
              <a:rPr lang="en-US" sz="2200" dirty="0"/>
              <a:t> </a:t>
            </a:r>
            <a:r>
              <a:rPr lang="en-US" sz="2200" dirty="0" err="1"/>
              <a:t>diapositiva</a:t>
            </a:r>
            <a:r>
              <a:rPr lang="en-US" sz="2200" dirty="0"/>
              <a:t>) </a:t>
            </a:r>
            <a:r>
              <a:rPr lang="es-MX" sz="2200" dirty="0"/>
              <a:t>al pie del menú.</a:t>
            </a:r>
          </a:p>
          <a:p>
            <a:pPr lvl="1">
              <a:lnSpc>
                <a:spcPct val="100000"/>
              </a:lnSpc>
            </a:pPr>
            <a:r>
              <a:rPr lang="es-MX" sz="2200" dirty="0"/>
              <a:t>Agregue el logotipo de su escuela y cambie los colores.</a:t>
            </a:r>
          </a:p>
          <a:p>
            <a:pPr lvl="1">
              <a:lnSpc>
                <a:spcPct val="100000"/>
              </a:lnSpc>
            </a:pPr>
            <a:r>
              <a:rPr lang="es-MX" sz="2200" dirty="0"/>
              <a:t>Cambie las palabras para que se adapten a su audiencia. ¡Usted es el que mejor conoce a su audiencia! </a:t>
            </a:r>
          </a:p>
          <a:p>
            <a:pPr lvl="1">
              <a:lnSpc>
                <a:spcPct val="100000"/>
              </a:lnSpc>
            </a:pPr>
            <a:r>
              <a:rPr lang="es-MX" sz="2200" dirty="0"/>
              <a:t>Puede adaptar los temas de discusión de la sección “Notes” (Notas) para su audiencia.</a:t>
            </a:r>
            <a:br>
              <a:rPr lang="es-MX" sz="2200" dirty="0"/>
            </a:br>
            <a:r>
              <a:rPr lang="es-MX" sz="2200" dirty="0"/>
              <a:t>	</a:t>
            </a:r>
          </a:p>
          <a:p>
            <a:pPr>
              <a:lnSpc>
                <a:spcPct val="100000"/>
              </a:lnSpc>
            </a:pPr>
            <a:endParaRPr lang="en-US" sz="2200" dirty="0"/>
          </a:p>
          <a:p>
            <a:pPr>
              <a:lnSpc>
                <a:spcPct val="100000"/>
              </a:lnSpc>
            </a:pPr>
            <a:endParaRPr lang="en-US" sz="2200" dirty="0"/>
          </a:p>
        </p:txBody>
      </p:sp>
    </p:spTree>
    <p:custDataLst>
      <p:tags r:id="rId1"/>
    </p:custDataLst>
    <p:extLst>
      <p:ext uri="{BB962C8B-B14F-4D97-AF65-F5344CB8AC3E}">
        <p14:creationId xmlns:p14="http://schemas.microsoft.com/office/powerpoint/2010/main" val="31215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6" y="151480"/>
            <a:ext cx="11146971" cy="728737"/>
          </a:xfrm>
        </p:spPr>
        <p:txBody>
          <a:bodyPr/>
          <a:lstStyle/>
          <a:p>
            <a:r>
              <a:rPr lang="es-MX" sz="5400" dirty="0"/>
              <a:t>Cómo usar esta presentación (2)</a:t>
            </a:r>
          </a:p>
        </p:txBody>
      </p:sp>
      <p:sp>
        <p:nvSpPr>
          <p:cNvPr id="3" name="Content Placeholder 2"/>
          <p:cNvSpPr>
            <a:spLocks noGrp="1"/>
          </p:cNvSpPr>
          <p:nvPr>
            <p:ph idx="1"/>
          </p:nvPr>
        </p:nvSpPr>
        <p:spPr>
          <a:xfrm>
            <a:off x="205099" y="880217"/>
            <a:ext cx="11861563" cy="5905144"/>
          </a:xfrm>
        </p:spPr>
        <p:txBody>
          <a:bodyPr>
            <a:noAutofit/>
          </a:bodyPr>
          <a:lstStyle/>
          <a:p>
            <a:pPr>
              <a:lnSpc>
                <a:spcPct val="110000"/>
              </a:lnSpc>
            </a:pPr>
            <a:r>
              <a:rPr lang="es-MX" sz="2200" dirty="0"/>
              <a:t>Cambie el esquema de colores.</a:t>
            </a:r>
          </a:p>
          <a:p>
            <a:pPr lvl="2">
              <a:lnSpc>
                <a:spcPct val="110000"/>
              </a:lnSpc>
              <a:buFont typeface="Calibri" panose="020F0502020204030204" pitchFamily="34" charset="0"/>
              <a:buChar char="−"/>
            </a:pPr>
            <a:r>
              <a:rPr lang="es-MX" sz="2200" dirty="0"/>
              <a:t>Para ello, seleccione menú “View”</a:t>
            </a:r>
            <a:r>
              <a:rPr lang="en-US" sz="2200" dirty="0"/>
              <a:t> (Vista)</a:t>
            </a:r>
            <a:r>
              <a:rPr lang="es-MX" sz="2200" dirty="0"/>
              <a:t> y luego elija “</a:t>
            </a:r>
            <a:r>
              <a:rPr lang="es-MX" sz="2200" dirty="0" err="1"/>
              <a:t>Slide</a:t>
            </a:r>
            <a:r>
              <a:rPr lang="es-MX" sz="2200" dirty="0"/>
              <a:t> Master"</a:t>
            </a:r>
            <a:r>
              <a:rPr lang="en-US" sz="2200" dirty="0"/>
              <a:t> (</a:t>
            </a:r>
            <a:r>
              <a:rPr lang="en-US" sz="2200" dirty="0" err="1"/>
              <a:t>Patrón</a:t>
            </a:r>
            <a:r>
              <a:rPr lang="en-US" sz="2200" dirty="0"/>
              <a:t> de </a:t>
            </a:r>
            <a:r>
              <a:rPr lang="en-US" sz="2200" dirty="0" err="1"/>
              <a:t>diapositivas</a:t>
            </a:r>
            <a:r>
              <a:rPr lang="en-US" sz="2200" dirty="0"/>
              <a:t>)</a:t>
            </a:r>
            <a:r>
              <a:rPr lang="es-MX" sz="2200" dirty="0"/>
              <a:t>. </a:t>
            </a:r>
          </a:p>
          <a:p>
            <a:pPr lvl="3">
              <a:lnSpc>
                <a:spcPct val="110000"/>
              </a:lnSpc>
              <a:buFont typeface="Courier New" panose="02070309020205020404" pitchFamily="49" charset="0"/>
              <a:buChar char="o"/>
              <a:tabLst>
                <a:tab pos="2041525" algn="l"/>
              </a:tabLst>
            </a:pPr>
            <a:r>
              <a:rPr lang="es-MX" sz="2200" dirty="0"/>
              <a:t>Para los títulos, seleccione la diapositiva de interés ─ realce el texto del encabezado ─ seleccione el menú “Home” </a:t>
            </a:r>
            <a:r>
              <a:rPr lang="en-US" sz="2200" dirty="0"/>
              <a:t>(</a:t>
            </a:r>
            <a:r>
              <a:rPr lang="en-US" sz="2200" dirty="0" err="1"/>
              <a:t>Inicio</a:t>
            </a:r>
            <a:r>
              <a:rPr lang="en-US" sz="2200" dirty="0"/>
              <a:t>)</a:t>
            </a:r>
            <a:r>
              <a:rPr lang="es-MX" sz="2200" dirty="0"/>
              <a:t> ─ elija el color del texto ─ y vuelva al menú “View”.</a:t>
            </a:r>
          </a:p>
          <a:p>
            <a:pPr lvl="3">
              <a:lnSpc>
                <a:spcPct val="110000"/>
              </a:lnSpc>
              <a:buFont typeface="Courier New" panose="02070309020205020404" pitchFamily="49" charset="0"/>
              <a:buChar char="o"/>
              <a:tabLst>
                <a:tab pos="2041525" algn="l"/>
              </a:tabLst>
            </a:pPr>
            <a:r>
              <a:rPr lang="es-MX" sz="2200" dirty="0"/>
              <a:t>Para el cuerpo, seleccione la diapositiva de interés ─ realce el texto del cuerpo ─ seleccione el menú “Home”</a:t>
            </a:r>
            <a:r>
              <a:rPr lang="en-US" sz="2200" dirty="0"/>
              <a:t> </a:t>
            </a:r>
            <a:r>
              <a:rPr lang="es-MX" sz="2200" dirty="0"/>
              <a:t>─ elija el color del texto ─ y vuelva al menú “View”.</a:t>
            </a:r>
          </a:p>
          <a:p>
            <a:pPr lvl="3">
              <a:lnSpc>
                <a:spcPct val="110000"/>
              </a:lnSpc>
              <a:buFont typeface="Courier New" panose="02070309020205020404" pitchFamily="49" charset="0"/>
              <a:buChar char="o"/>
              <a:tabLst>
                <a:tab pos="2041525" algn="l"/>
              </a:tabLst>
            </a:pPr>
            <a:r>
              <a:rPr lang="es-MX" sz="2200" dirty="0"/>
              <a:t>Para la línea verde, seleccione la diapositiva de interés ─ realce la línea ─ seleccione el menú “Home” ─ seleccione “</a:t>
            </a:r>
            <a:r>
              <a:rPr lang="es-MX" sz="2200" dirty="0" err="1"/>
              <a:t>Shape</a:t>
            </a:r>
            <a:r>
              <a:rPr lang="es-MX" sz="2200" dirty="0"/>
              <a:t> </a:t>
            </a:r>
            <a:r>
              <a:rPr lang="es-MX" sz="2200" dirty="0" err="1"/>
              <a:t>Outline</a:t>
            </a:r>
            <a:r>
              <a:rPr lang="es-MX" sz="2200" dirty="0"/>
              <a:t>” </a:t>
            </a:r>
            <a:r>
              <a:rPr lang="en-US" sz="2200" dirty="0"/>
              <a:t>(</a:t>
            </a:r>
            <a:r>
              <a:rPr lang="en-US" sz="2200" dirty="0" err="1"/>
              <a:t>Contorno</a:t>
            </a:r>
            <a:r>
              <a:rPr lang="en-US" sz="2200" dirty="0"/>
              <a:t> de forma)</a:t>
            </a:r>
            <a:r>
              <a:rPr lang="es-MX" sz="2200" dirty="0"/>
              <a:t> ─ elija el color ─ y vuelva al menú “View”.</a:t>
            </a:r>
          </a:p>
          <a:p>
            <a:pPr lvl="3">
              <a:lnSpc>
                <a:spcPct val="110000"/>
              </a:lnSpc>
              <a:buFont typeface="Courier New" panose="02070309020205020404" pitchFamily="49" charset="0"/>
              <a:buChar char="o"/>
              <a:tabLst>
                <a:tab pos="2041525" algn="l"/>
              </a:tabLst>
            </a:pPr>
            <a:r>
              <a:rPr lang="es-MX" sz="2200" dirty="0"/>
              <a:t>Cuando haya hecho todos los cambios ─ seleccione el menú “Slide Master” ─ seleccione “Close Master View” </a:t>
            </a:r>
            <a:r>
              <a:rPr lang="en-US" sz="2200" dirty="0"/>
              <a:t>(</a:t>
            </a:r>
            <a:r>
              <a:rPr lang="en-US" sz="2200" dirty="0" err="1"/>
              <a:t>Cerrar</a:t>
            </a:r>
            <a:r>
              <a:rPr lang="en-US" sz="2200" dirty="0"/>
              <a:t> vista </a:t>
            </a:r>
            <a:r>
              <a:rPr lang="en-US" sz="2200" dirty="0" err="1"/>
              <a:t>patrón</a:t>
            </a:r>
            <a:r>
              <a:rPr lang="en-US" sz="2200" dirty="0"/>
              <a:t>)</a:t>
            </a:r>
            <a:r>
              <a:rPr lang="es-MX" sz="2200" dirty="0"/>
              <a:t>.</a:t>
            </a:r>
          </a:p>
          <a:p>
            <a:pPr>
              <a:lnSpc>
                <a:spcPct val="110000"/>
              </a:lnSpc>
            </a:pPr>
            <a:r>
              <a:rPr lang="es-MX" sz="2200" dirty="0"/>
              <a:t>Los cambios se aplicarán a todas las diapositivas de la presentación.  </a:t>
            </a:r>
          </a:p>
        </p:txBody>
      </p:sp>
    </p:spTree>
    <p:custDataLst>
      <p:tags r:id="rId1"/>
    </p:custDataLst>
    <p:extLst>
      <p:ext uri="{BB962C8B-B14F-4D97-AF65-F5344CB8AC3E}">
        <p14:creationId xmlns:p14="http://schemas.microsoft.com/office/powerpoint/2010/main" val="428426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073"/>
            <a:ext cx="11353800" cy="1325563"/>
          </a:xfrm>
        </p:spPr>
        <p:txBody>
          <a:bodyPr/>
          <a:lstStyle/>
          <a:p>
            <a:r>
              <a:rPr lang="es-MX" sz="5400" dirty="0"/>
              <a:t>Cómo personalizar esta presentación</a:t>
            </a:r>
          </a:p>
        </p:txBody>
      </p:sp>
      <p:sp>
        <p:nvSpPr>
          <p:cNvPr id="3" name="Content Placeholder 2"/>
          <p:cNvSpPr>
            <a:spLocks noGrp="1"/>
          </p:cNvSpPr>
          <p:nvPr>
            <p:ph idx="1"/>
          </p:nvPr>
        </p:nvSpPr>
        <p:spPr>
          <a:xfrm>
            <a:off x="838200" y="2188028"/>
            <a:ext cx="10248900" cy="3853997"/>
          </a:xfrm>
        </p:spPr>
        <p:txBody>
          <a:bodyPr>
            <a:normAutofit/>
          </a:bodyPr>
          <a:lstStyle/>
          <a:p>
            <a:pPr lvl="1">
              <a:lnSpc>
                <a:spcPct val="100000"/>
              </a:lnSpc>
              <a:spcBef>
                <a:spcPts val="0"/>
              </a:spcBef>
              <a:spcAft>
                <a:spcPts val="600"/>
              </a:spcAft>
            </a:pPr>
            <a:r>
              <a:rPr lang="es-MX" sz="2200" dirty="0"/>
              <a:t>Las diapositivas 13 a 18 le permiten mostrar cómo se está desempeñando la escuela en cada uno de los indicadores estatales.</a:t>
            </a:r>
          </a:p>
          <a:p>
            <a:pPr lvl="1">
              <a:lnSpc>
                <a:spcPct val="100000"/>
              </a:lnSpc>
              <a:spcBef>
                <a:spcPts val="0"/>
              </a:spcBef>
              <a:spcAft>
                <a:spcPts val="600"/>
              </a:spcAft>
            </a:pPr>
            <a:r>
              <a:rPr lang="es-MX" sz="2200" dirty="0"/>
              <a:t>Para usar estas diapositivas:</a:t>
            </a:r>
          </a:p>
          <a:p>
            <a:pPr lvl="2">
              <a:lnSpc>
                <a:spcPct val="100000"/>
              </a:lnSpc>
              <a:spcBef>
                <a:spcPts val="0"/>
              </a:spcBef>
              <a:spcAft>
                <a:spcPts val="600"/>
              </a:spcAft>
            </a:pPr>
            <a:r>
              <a:rPr lang="es-MX" sz="2200" dirty="0"/>
              <a:t>Llene el estado (por ej., Alto) y el cambio (por ej., Sin cambio) para cada indicador</a:t>
            </a:r>
          </a:p>
          <a:p>
            <a:pPr lvl="2">
              <a:lnSpc>
                <a:spcPct val="100000"/>
              </a:lnSpc>
              <a:spcBef>
                <a:spcPts val="0"/>
              </a:spcBef>
              <a:spcAft>
                <a:spcPts val="600"/>
              </a:spcAft>
            </a:pPr>
            <a:r>
              <a:rPr lang="es-MX" sz="2200" dirty="0"/>
              <a:t>Copie el color del nivel correspondiente de la diapositiva 12 en la diapositiva de la sección de nivel de rendimiento</a:t>
            </a:r>
          </a:p>
          <a:p>
            <a:pPr lvl="2"/>
            <a:r>
              <a:rPr lang="es-MX" sz="2200" dirty="0"/>
              <a:t>Llene las notas del orador según corresponda</a:t>
            </a:r>
          </a:p>
        </p:txBody>
      </p:sp>
    </p:spTree>
    <p:custDataLst>
      <p:tags r:id="rId1"/>
    </p:custDataLst>
    <p:extLst>
      <p:ext uri="{BB962C8B-B14F-4D97-AF65-F5344CB8AC3E}">
        <p14:creationId xmlns:p14="http://schemas.microsoft.com/office/powerpoint/2010/main" val="61920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195" y="942147"/>
            <a:ext cx="11046939" cy="2387600"/>
          </a:xfrm>
        </p:spPr>
        <p:txBody>
          <a:bodyPr>
            <a:normAutofit/>
          </a:bodyPr>
          <a:lstStyle/>
          <a:p>
            <a:pPr>
              <a:lnSpc>
                <a:spcPct val="100000"/>
              </a:lnSpc>
            </a:pPr>
            <a:r>
              <a:rPr lang="es-MX" sz="4800" b="1" dirty="0"/>
              <a:t>Cómo comprender el Tablero de mando escolar de California y el progreso de nuestra escuela</a:t>
            </a:r>
          </a:p>
        </p:txBody>
      </p:sp>
      <p:sp>
        <p:nvSpPr>
          <p:cNvPr id="7" name="Subtitle 6"/>
          <p:cNvSpPr>
            <a:spLocks noGrp="1"/>
          </p:cNvSpPr>
          <p:nvPr>
            <p:ph type="subTitle" idx="1"/>
          </p:nvPr>
        </p:nvSpPr>
        <p:spPr>
          <a:xfrm>
            <a:off x="1524000" y="5087389"/>
            <a:ext cx="9144000" cy="1321724"/>
          </a:xfrm>
          <a:noFill/>
        </p:spPr>
        <p:txBody>
          <a:bodyPr>
            <a:normAutofit fontScale="62500" lnSpcReduction="20000"/>
          </a:bodyPr>
          <a:lstStyle/>
          <a:p>
            <a:r>
              <a:rPr lang="es-MX" sz="5400" dirty="0"/>
              <a:t>[Add School Logo Here if Desired]</a:t>
            </a:r>
            <a:br>
              <a:rPr lang="es-MX" sz="5400" dirty="0"/>
            </a:br>
            <a:endParaRPr lang="es-MX" sz="5400" dirty="0"/>
          </a:p>
          <a:p>
            <a:r>
              <a:rPr lang="es-MX" sz="5400"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sz="5400" dirty="0"/>
              <a:t>¿Qué es el Tablero de mando?</a:t>
            </a:r>
          </a:p>
        </p:txBody>
      </p:sp>
      <p:sp>
        <p:nvSpPr>
          <p:cNvPr id="8" name="Content Placeholder 7"/>
          <p:cNvSpPr>
            <a:spLocks noGrp="1"/>
          </p:cNvSpPr>
          <p:nvPr>
            <p:ph sz="half" idx="2"/>
          </p:nvPr>
        </p:nvSpPr>
        <p:spPr>
          <a:xfrm>
            <a:off x="8199783" y="1825625"/>
            <a:ext cx="3823251" cy="4351338"/>
          </a:xfrm>
        </p:spPr>
        <p:txBody>
          <a:bodyPr anchor="ctr" anchorCtr="0">
            <a:normAutofit/>
          </a:bodyPr>
          <a:lstStyle/>
          <a:p>
            <a:pPr marL="0" indent="0">
              <a:buNone/>
            </a:pPr>
            <a:r>
              <a:rPr lang="es-MX" sz="8800" b="1" dirty="0">
                <a:solidFill>
                  <a:srgbClr val="144182"/>
                </a:solidFill>
                <a:latin typeface="Britannic Bold" panose="020B0903060703020204" pitchFamily="34" charset="0"/>
              </a:rPr>
              <a:t>	6</a:t>
            </a:r>
            <a:r>
              <a:rPr lang="es-MX" sz="6600" b="1" dirty="0">
                <a:solidFill>
                  <a:srgbClr val="144182"/>
                </a:solidFill>
                <a:latin typeface="Britannic Bold" panose="020B0903060703020204" pitchFamily="34" charset="0"/>
              </a:rPr>
              <a:t> </a:t>
            </a:r>
          </a:p>
          <a:p>
            <a:pPr marL="0" indent="0">
              <a:buNone/>
            </a:pPr>
            <a:r>
              <a:rPr lang="es-MX" dirty="0">
                <a:solidFill>
                  <a:srgbClr val="144182"/>
                </a:solidFill>
                <a:latin typeface="Britannic Bold" panose="020B0903060703020204" pitchFamily="34" charset="0"/>
              </a:rPr>
              <a:t>medidas estatales </a:t>
            </a:r>
          </a:p>
          <a:p>
            <a:pPr marL="0" indent="0" algn="ctr">
              <a:buNone/>
            </a:pPr>
            <a:endParaRPr lang="en-US" dirty="0"/>
          </a:p>
          <a:p>
            <a:pPr marL="0" indent="0" algn="r">
              <a:buNone/>
            </a:pPr>
            <a:r>
              <a:rPr lang="es-MX" sz="8800" dirty="0">
                <a:solidFill>
                  <a:schemeClr val="accent6">
                    <a:lumMod val="50000"/>
                  </a:schemeClr>
                </a:solidFill>
                <a:latin typeface="Century Gothic" panose="020B0502020202020204" pitchFamily="34" charset="0"/>
              </a:rPr>
              <a:t>5</a:t>
            </a:r>
            <a:r>
              <a:rPr lang="es-MX" sz="8800" b="1" dirty="0">
                <a:solidFill>
                  <a:schemeClr val="accent6">
                    <a:lumMod val="50000"/>
                  </a:schemeClr>
                </a:solidFill>
                <a:latin typeface="Century Gothic" panose="020B0502020202020204" pitchFamily="34" charset="0"/>
              </a:rPr>
              <a:t>		</a:t>
            </a:r>
            <a:r>
              <a:rPr lang="es-MX" sz="6600" b="1" dirty="0">
                <a:solidFill>
                  <a:schemeClr val="accent6">
                    <a:lumMod val="50000"/>
                  </a:schemeClr>
                </a:solidFill>
                <a:latin typeface="Century Gothic" panose="020B0502020202020204" pitchFamily="34" charset="0"/>
              </a:rPr>
              <a:t> </a:t>
            </a:r>
          </a:p>
          <a:p>
            <a:pPr marL="0" indent="0" algn="r">
              <a:buNone/>
            </a:pPr>
            <a:r>
              <a:rPr lang="es-MX" dirty="0">
                <a:solidFill>
                  <a:schemeClr val="accent6">
                    <a:lumMod val="50000"/>
                  </a:schemeClr>
                </a:solidFill>
                <a:latin typeface="Century Gothic" panose="020B0502020202020204" pitchFamily="34" charset="0"/>
              </a:rPr>
              <a:t>medidas locales</a:t>
            </a:r>
          </a:p>
        </p:txBody>
      </p:sp>
      <p:pic>
        <p:nvPicPr>
          <p:cNvPr id="5" name="Content Placeholder 4" descr="Captura de pantalla que muestra una vista previa del sitio web del Tablero de mando escolar de California 201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6165" y="1825625"/>
            <a:ext cx="6838772" cy="4609293"/>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44"/>
            <a:ext cx="11000014" cy="1325563"/>
          </a:xfrm>
        </p:spPr>
        <p:txBody>
          <a:bodyPr/>
          <a:lstStyle/>
          <a:p>
            <a:r>
              <a:rPr lang="es-MX" sz="5400" dirty="0"/>
              <a:t>¿Cuándo se actualiza </a:t>
            </a:r>
            <a:br>
              <a:rPr lang="es-MX" sz="5400" dirty="0"/>
            </a:br>
            <a:r>
              <a:rPr lang="es-MX" sz="5400" dirty="0"/>
              <a:t>el Tablero de mando?</a:t>
            </a:r>
          </a:p>
        </p:txBody>
      </p:sp>
      <p:pic>
        <p:nvPicPr>
          <p:cNvPr id="3" name="Content Placeholder 2" descr="Ilustración gráfica de un calendario."/>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12486" y="2317816"/>
            <a:ext cx="3633028" cy="3963303"/>
          </a:xfrm>
        </p:spPr>
      </p:pic>
      <p:sp>
        <p:nvSpPr>
          <p:cNvPr id="5" name="Content Placeholder 4"/>
          <p:cNvSpPr>
            <a:spLocks noGrp="1"/>
          </p:cNvSpPr>
          <p:nvPr>
            <p:ph sz="half" idx="2"/>
          </p:nvPr>
        </p:nvSpPr>
        <p:spPr>
          <a:xfrm>
            <a:off x="6172200" y="2703443"/>
            <a:ext cx="5181600" cy="3473520"/>
          </a:xfrm>
        </p:spPr>
        <p:txBody>
          <a:bodyPr anchor="ctr" anchorCtr="0">
            <a:normAutofit/>
          </a:bodyPr>
          <a:lstStyle/>
          <a:p>
            <a:pPr marL="0" indent="0" algn="ctr">
              <a:lnSpc>
                <a:spcPct val="100000"/>
              </a:lnSpc>
              <a:buNone/>
            </a:pPr>
            <a:r>
              <a:rPr lang="es-MX" sz="6400" dirty="0"/>
              <a:t>Se actualiza cada año en diciembre</a:t>
            </a:r>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5400" dirty="0"/>
              <a:t>Medidas estatales</a:t>
            </a:r>
          </a:p>
        </p:txBody>
      </p:sp>
      <p:pic>
        <p:nvPicPr>
          <p:cNvPr id="7" name="Content Placeholder 6" descr="progreso de los estudiantes aprendiendo inglés"/>
          <p:cNvPicPr>
            <a:picLocks noGrp="1" noChangeAspect="1"/>
          </p:cNvPicPr>
          <p:nvPr>
            <p:ph sz="quarter" idx="17"/>
          </p:nvPr>
        </p:nvPicPr>
        <p:blipFill>
          <a:blip r:embed="rId4">
            <a:extLst>
              <a:ext uri="{28A0092B-C50C-407E-A947-70E740481C1C}">
                <a14:useLocalDpi xmlns:a14="http://schemas.microsoft.com/office/drawing/2010/main" val="0"/>
              </a:ext>
            </a:extLst>
          </a:blip>
          <a:stretch>
            <a:fillRect/>
          </a:stretch>
        </p:blipFill>
        <p:spPr>
          <a:xfrm>
            <a:off x="8960644" y="4363691"/>
            <a:ext cx="2187575" cy="2187575"/>
          </a:xfrm>
        </p:spPr>
      </p:pic>
      <p:pic>
        <p:nvPicPr>
          <p:cNvPr id="10" name="Content Placeholder 9" descr="Rendimiento académico"/>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1119981" y="1798638"/>
            <a:ext cx="2187575" cy="2187575"/>
          </a:xfrm>
        </p:spPr>
      </p:pic>
      <p:pic>
        <p:nvPicPr>
          <p:cNvPr id="14" name="Content Placeholder 13" descr="tasa de graduación de la escuela preparatoria"/>
          <p:cNvPicPr>
            <a:picLocks noGrp="1" noChangeAspect="1"/>
          </p:cNvPicPr>
          <p:nvPr>
            <p:ph sz="quarter" idx="22"/>
          </p:nvPr>
        </p:nvPicPr>
        <p:blipFill>
          <a:blip r:embed="rId6">
            <a:extLst>
              <a:ext uri="{28A0092B-C50C-407E-A947-70E740481C1C}">
                <a14:useLocalDpi xmlns:a14="http://schemas.microsoft.com/office/drawing/2010/main" val="0"/>
              </a:ext>
            </a:extLst>
          </a:blip>
          <a:stretch>
            <a:fillRect/>
          </a:stretch>
        </p:blipFill>
        <p:spPr>
          <a:xfrm>
            <a:off x="5040312" y="1798638"/>
            <a:ext cx="2187575" cy="2187575"/>
          </a:xfrm>
        </p:spPr>
      </p:pic>
      <p:pic>
        <p:nvPicPr>
          <p:cNvPr id="16" name="Content Placeholder 15" descr="tasa de suspensión"/>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8960644" y="1798638"/>
            <a:ext cx="2187575" cy="2187575"/>
          </a:xfrm>
        </p:spPr>
      </p:pic>
      <p:pic>
        <p:nvPicPr>
          <p:cNvPr id="18" name="Content Placeholder 17" descr="absentismo crónico"/>
          <p:cNvPicPr>
            <a:picLocks noGrp="1" noChangeAspect="1"/>
          </p:cNvPicPr>
          <p:nvPr>
            <p:ph sz="quarter" idx="19"/>
          </p:nvPr>
        </p:nvPicPr>
        <p:blipFill>
          <a:blip r:embed="rId8">
            <a:extLst>
              <a:ext uri="{28A0092B-C50C-407E-A947-70E740481C1C}">
                <a14:useLocalDpi xmlns:a14="http://schemas.microsoft.com/office/drawing/2010/main" val="0"/>
              </a:ext>
            </a:extLst>
          </a:blip>
          <a:stretch>
            <a:fillRect/>
          </a:stretch>
        </p:blipFill>
        <p:spPr>
          <a:xfrm>
            <a:off x="1119981" y="4363691"/>
            <a:ext cx="2187575" cy="2187575"/>
          </a:xfrm>
        </p:spPr>
      </p:pic>
      <p:pic>
        <p:nvPicPr>
          <p:cNvPr id="20" name="Content Placeholder 19" descr="preparación para la universidad/carrera profesional"/>
          <p:cNvPicPr>
            <a:picLocks noGrp="1" noChangeAspect="1"/>
          </p:cNvPicPr>
          <p:nvPr>
            <p:ph sz="quarter" idx="21"/>
          </p:nvPr>
        </p:nvPicPr>
        <p:blipFill>
          <a:blip r:embed="rId9">
            <a:extLst>
              <a:ext uri="{28A0092B-C50C-407E-A947-70E740481C1C}">
                <a14:useLocalDpi xmlns:a14="http://schemas.microsoft.com/office/drawing/2010/main" val="0"/>
              </a:ext>
            </a:extLst>
          </a:blip>
          <a:stretch>
            <a:fillRect/>
          </a:stretch>
        </p:blipFill>
        <p:spPr>
          <a:xfrm>
            <a:off x="5040312" y="4363691"/>
            <a:ext cx="2187575" cy="2187575"/>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14939</TotalTime>
  <Words>2743</Words>
  <Application>Microsoft Office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Britannic Bold</vt:lpstr>
      <vt:lpstr>Calibri</vt:lpstr>
      <vt:lpstr>Century Gothic</vt:lpstr>
      <vt:lpstr>Courier New</vt:lpstr>
      <vt:lpstr>Gadugi</vt:lpstr>
      <vt:lpstr>Office Theme</vt:lpstr>
      <vt:lpstr>Una guía para el administrador del predio escolar:   Cómo hablar con los padres sobre el Tablero de mando escolar de California  (California School Dashboard) California Department of Education 2019</vt:lpstr>
      <vt:lpstr>Propósito de esta presentación</vt:lpstr>
      <vt:lpstr>Cómo usar esta presentación (1)</vt:lpstr>
      <vt:lpstr>Cómo usar esta presentación (2)</vt:lpstr>
      <vt:lpstr>Cómo personalizar esta presentación</vt:lpstr>
      <vt:lpstr>Cómo comprender el Tablero de mando escolar de California y el progreso de nuestra escuela</vt:lpstr>
      <vt:lpstr>¿Qué es el Tablero de mando?</vt:lpstr>
      <vt:lpstr>¿Cuándo se actualiza  el Tablero de mando?</vt:lpstr>
      <vt:lpstr>Medidas estatales</vt:lpstr>
      <vt:lpstr>Cómo se determinan los colores de rendimiento</vt:lpstr>
      <vt:lpstr>Color de rendimiento</vt:lpstr>
      <vt:lpstr>Ruedas de colores </vt:lpstr>
      <vt:lpstr>Nuestra escuela –  Nivel académico en ELA</vt:lpstr>
      <vt:lpstr>Nuestra escuela –  Nivel académico en matemáticas</vt:lpstr>
      <vt:lpstr>Nuestra escuela –  Tasa de graduación</vt:lpstr>
      <vt:lpstr>Nuestra escuela –  Tasa de suspensión</vt:lpstr>
      <vt:lpstr>Nuestra escuela –  Absentismo crónico</vt:lpstr>
      <vt:lpstr>Nuestra escuela – Universidad/ Carrera profesional</vt:lpstr>
      <vt:lpstr>Obtenga más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hablar con padres sobre el Tablero de mando - ELPAC (CA Dept of Education)</dc:title>
  <dc:subject>Esta presentación PowerPoint es para uso de los administradores del predio escolar para informar a los padres sobre el Tablero de mando escolar de California.</dc:subject>
  <dc:creator>California Department of Education</dc:creator>
  <cp:lastModifiedBy>Jagdish Calley</cp:lastModifiedBy>
  <cp:revision>5</cp:revision>
  <cp:lastPrinted>2018-11-09T19:07:00Z</cp:lastPrinted>
  <dcterms:created xsi:type="dcterms:W3CDTF">2015-03-16T04:11:08Z</dcterms:created>
  <dcterms:modified xsi:type="dcterms:W3CDTF">2020-03-02T22:42:12Z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ies>
</file>