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6" r:id="rId1"/>
  </p:sldMasterIdLst>
  <p:notesMasterIdLst>
    <p:notesMasterId r:id="rId28"/>
  </p:notesMasterIdLst>
  <p:handoutMasterIdLst>
    <p:handoutMasterId r:id="rId29"/>
  </p:handoutMasterIdLst>
  <p:sldIdLst>
    <p:sldId id="256" r:id="rId2"/>
    <p:sldId id="259" r:id="rId3"/>
    <p:sldId id="286" r:id="rId4"/>
    <p:sldId id="282" r:id="rId5"/>
    <p:sldId id="283" r:id="rId6"/>
    <p:sldId id="260" r:id="rId7"/>
    <p:sldId id="307" r:id="rId8"/>
    <p:sldId id="281" r:id="rId9"/>
    <p:sldId id="271" r:id="rId10"/>
    <p:sldId id="287" r:id="rId11"/>
    <p:sldId id="296" r:id="rId12"/>
    <p:sldId id="288" r:id="rId13"/>
    <p:sldId id="279" r:id="rId14"/>
    <p:sldId id="272" r:id="rId15"/>
    <p:sldId id="262" r:id="rId16"/>
    <p:sldId id="320" r:id="rId17"/>
    <p:sldId id="319" r:id="rId18"/>
    <p:sldId id="289" r:id="rId19"/>
    <p:sldId id="314" r:id="rId20"/>
    <p:sldId id="264" r:id="rId21"/>
    <p:sldId id="265" r:id="rId22"/>
    <p:sldId id="322" r:id="rId23"/>
    <p:sldId id="318" r:id="rId24"/>
    <p:sldId id="306" r:id="rId25"/>
    <p:sldId id="311" r:id="rId26"/>
    <p:sldId id="290" r:id="rId27"/>
  </p:sldIdLst>
  <p:sldSz cx="12192000" cy="6858000"/>
  <p:notesSz cx="6985000" cy="92837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531" userDrawn="1">
          <p15:clr>
            <a:srgbClr val="A4A3A4"/>
          </p15:clr>
        </p15:guide>
        <p15:guide id="3" orient="horz" pos="1080" userDrawn="1">
          <p15:clr>
            <a:srgbClr val="A4A3A4"/>
          </p15:clr>
        </p15:guide>
        <p15:guide id="4" pos="4248"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376F"/>
    <a:srgbClr val="144182"/>
    <a:srgbClr val="10273F"/>
    <a:srgbClr val="174C99"/>
    <a:srgbClr val="FFFFFF"/>
    <a:srgbClr val="3D6AA1"/>
    <a:srgbClr val="E9EFF7"/>
    <a:srgbClr val="71A640"/>
    <a:srgbClr val="F8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2" autoAdjust="0"/>
    <p:restoredTop sz="69442" autoAdjust="0"/>
  </p:normalViewPr>
  <p:slideViewPr>
    <p:cSldViewPr snapToGrid="0" snapToObjects="1">
      <p:cViewPr varScale="1">
        <p:scale>
          <a:sx n="44" d="100"/>
          <a:sy n="44" d="100"/>
        </p:scale>
        <p:origin x="1368" y="236"/>
      </p:cViewPr>
      <p:guideLst>
        <p:guide orient="horz" pos="792"/>
        <p:guide pos="531"/>
        <p:guide orient="horz" pos="1080"/>
        <p:guide pos="4248"/>
      </p:guideLst>
    </p:cSldViewPr>
  </p:slideViewPr>
  <p:notesTextViewPr>
    <p:cViewPr>
      <p:scale>
        <a:sx n="125" d="100"/>
        <a:sy n="125" d="100"/>
      </p:scale>
      <p:origin x="0" y="0"/>
    </p:cViewPr>
  </p:notesTextViewPr>
  <p:sorterViewPr>
    <p:cViewPr>
      <p:scale>
        <a:sx n="19803" d="25000"/>
        <a:sy n="19803" d="25000"/>
      </p:scale>
      <p:origin x="0" y="0"/>
    </p:cViewPr>
  </p:sorterViewPr>
  <p:notesViewPr>
    <p:cSldViewPr snapToGrid="0" snapToObjects="1">
      <p:cViewPr varScale="1">
        <p:scale>
          <a:sx n="70" d="100"/>
          <a:sy n="70" d="100"/>
        </p:scale>
        <p:origin x="2366" y="3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4185"/>
          </a:xfrm>
          <a:prstGeom prst="rect">
            <a:avLst/>
          </a:prstGeom>
        </p:spPr>
        <p:txBody>
          <a:bodyPr vert="horz" lIns="92953" tIns="46477" rIns="92953" bIns="46477" rtlCol="0"/>
          <a:lstStyle>
            <a:lvl1pPr algn="r">
              <a:defRPr sz="1200"/>
            </a:lvl1pPr>
          </a:lstStyle>
          <a:p>
            <a:fld id="{E8AE7495-FD6E-4148-8988-5AF3A1186E45}" type="datetimeFigureOut">
              <a:rPr lang="en-US" smtClean="0"/>
              <a:pPr/>
              <a:t>2/11/2025</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53" tIns="46477" rIns="92953" bIns="46477"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74812545-5050-4626-BB70-3CAB98A03EEB}" type="datetimeFigureOut">
              <a:rPr lang="en-US" smtClean="0"/>
              <a:pPr/>
              <a:t>2/11/2025</a:t>
            </a:fld>
            <a:endParaRPr lang="en-US" dirty="0"/>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dirty="0"/>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defTabSz="912205">
              <a:buFont typeface="Arial" panose="020B0604020202020204" pitchFamily="34" charset="0"/>
              <a:buChar char="•"/>
              <a:defRPr/>
            </a:pPr>
            <a:r>
              <a:rPr lang="en-US" dirty="0"/>
              <a:t>Now that we know what</a:t>
            </a:r>
            <a:r>
              <a:rPr lang="en-US" baseline="0" dirty="0"/>
              <a:t> these tests are, why students take them, and in which grades, let’s spend a few minutes on what the tests look like. </a:t>
            </a:r>
          </a:p>
          <a:p>
            <a:pPr marL="171039" indent="-171039" defTabSz="912205">
              <a:buFont typeface="Arial" panose="020B0604020202020204" pitchFamily="34" charset="0"/>
              <a:buChar char="•"/>
              <a:defRPr/>
            </a:pPr>
            <a:r>
              <a:rPr lang="en-US" dirty="0"/>
              <a:t>The CAASPP assessments are all taken on a computer. </a:t>
            </a:r>
          </a:p>
          <a:p>
            <a:pPr marL="627141" lvl="1" indent="-171039" defTabSz="912205">
              <a:buFont typeface="Arial" panose="020B0604020202020204" pitchFamily="34" charset="0"/>
              <a:buChar char="•"/>
              <a:defRPr/>
            </a:pPr>
            <a:r>
              <a:rPr lang="en-US" dirty="0"/>
              <a:t>The Smarter Balanced Summative Assessments in ELA and mathematics are </a:t>
            </a:r>
            <a:r>
              <a:rPr lang="en-US" b="1" dirty="0"/>
              <a:t>computer adaptive</a:t>
            </a:r>
            <a:r>
              <a:rPr lang="en-US" dirty="0"/>
              <a:t>.  That means that students</a:t>
            </a:r>
            <a:r>
              <a:rPr lang="en-US" baseline="0" dirty="0"/>
              <a:t> take the test on a computer and the computer gives students questions that are easier, the same, or more difficult based on their answers to the previous questions. </a:t>
            </a:r>
            <a:r>
              <a:rPr lang="en-US" dirty="0"/>
              <a:t>As students answer questions correctly, they receive more challenging questions. Incorrect answers trigger easier questions. This helps keep the test short for many students and makes sure the scores are very accurate, especially for students who score very low or very high.</a:t>
            </a:r>
          </a:p>
          <a:p>
            <a:pPr marL="627141" marR="0" lvl="1" indent="-171039" algn="l" defTabSz="9122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assessments use multiple ways of asking questions to allow students to show what they know and can do.</a:t>
            </a:r>
            <a:endParaRPr lang="en-US" sz="1800" dirty="0">
              <a:effectLst/>
              <a:latin typeface="Arial" panose="020B0604020202020204" pitchFamily="34" charset="0"/>
            </a:endParaRPr>
          </a:p>
          <a:p>
            <a:pPr marL="627141" lvl="1" indent="-171039" defTabSz="912205">
              <a:buFont typeface="Arial" panose="020B0604020202020204" pitchFamily="34" charset="0"/>
              <a:buChar char="•"/>
              <a:defRPr/>
            </a:pPr>
            <a:r>
              <a:rPr lang="en-US" dirty="0"/>
              <a:t>The CAST</a:t>
            </a:r>
            <a:r>
              <a:rPr lang="en-US" baseline="0" dirty="0"/>
              <a:t> is taken on a computer but is not computer adaptive. </a:t>
            </a:r>
          </a:p>
          <a:p>
            <a:pPr marL="171039" indent="-171039" defTabSz="912205">
              <a:buFont typeface="Arial" panose="020B0604020202020204" pitchFamily="34" charset="0"/>
              <a:buChar char="•"/>
              <a:defRPr/>
            </a:pPr>
            <a:r>
              <a:rPr lang="en-US" dirty="0"/>
              <a:t>These online tests give students many different types of</a:t>
            </a:r>
            <a:r>
              <a:rPr lang="en-US" baseline="0" dirty="0"/>
              <a:t> questions</a:t>
            </a:r>
            <a:r>
              <a:rPr lang="en-US" dirty="0"/>
              <a:t>. For some of the math questions, for example, your child might be asked to drag and drop things from one place on the screen to another or draw a graph to solve a problem. </a:t>
            </a:r>
          </a:p>
          <a:p>
            <a:pPr defTabSz="912205">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dirty="0"/>
          </a:p>
        </p:txBody>
      </p:sp>
    </p:spTree>
    <p:extLst>
      <p:ext uri="{BB962C8B-B14F-4D97-AF65-F5344CB8AC3E}">
        <p14:creationId xmlns:p14="http://schemas.microsoft.com/office/powerpoint/2010/main" val="399879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talk about the timing of the CAASPP</a:t>
            </a:r>
            <a:r>
              <a:rPr lang="en-US" baseline="0" dirty="0"/>
              <a:t> in ELA and mathematics</a:t>
            </a:r>
            <a:r>
              <a:rPr lang="en-US" dirty="0"/>
              <a:t>.</a:t>
            </a:r>
            <a:r>
              <a:rPr lang="en-US" baseline="0" dirty="0"/>
              <a:t> We mentioned before that these tests are taken by students at the end of the school year. What does that mean exactly?</a:t>
            </a:r>
            <a:endParaRPr lang="en-US" dirty="0"/>
          </a:p>
          <a:p>
            <a:pPr marL="171450" indent="-171450">
              <a:buFont typeface="Arial" panose="020B0604020202020204" pitchFamily="34" charset="0"/>
              <a:buChar char="•"/>
            </a:pPr>
            <a:r>
              <a:rPr lang="en-US" dirty="0"/>
              <a:t>Students</a:t>
            </a:r>
            <a:r>
              <a:rPr lang="en-US" baseline="0" dirty="0"/>
              <a:t> take the Summative Assessments during what’s called the “testing window”. </a:t>
            </a:r>
          </a:p>
          <a:p>
            <a:pPr marL="171450" indent="-171450">
              <a:buFont typeface="Arial" panose="020B0604020202020204" pitchFamily="34" charset="0"/>
              <a:buChar char="•"/>
            </a:pPr>
            <a:r>
              <a:rPr lang="en-US" dirty="0"/>
              <a:t>Each school selects its own testing window in the spring of each school year.</a:t>
            </a:r>
          </a:p>
          <a:p>
            <a:pPr marL="171450" indent="-171450">
              <a:buFont typeface="Arial" panose="020B0604020202020204" pitchFamily="34" charset="0"/>
              <a:buChar char="•"/>
            </a:pPr>
            <a:r>
              <a:rPr lang="en-US" dirty="0"/>
              <a:t>Testing can begin as early as January and continue through the last day of school. </a:t>
            </a:r>
          </a:p>
          <a:p>
            <a:pPr marL="171450" indent="-171450">
              <a:buFont typeface="Arial" panose="020B0604020202020204" pitchFamily="34" charset="0"/>
              <a:buChar char="•"/>
            </a:pPr>
            <a:r>
              <a:rPr lang="en-US" dirty="0"/>
              <a:t>[Insert </a:t>
            </a:r>
            <a:r>
              <a:rPr lang="en-US" baseline="0" dirty="0"/>
              <a:t>more specific </a:t>
            </a:r>
            <a:r>
              <a:rPr lang="en-US" dirty="0"/>
              <a:t>information about days and times of testing for your school.]</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dirty="0"/>
          </a:p>
        </p:txBody>
      </p:sp>
    </p:spTree>
    <p:extLst>
      <p:ext uri="{BB962C8B-B14F-4D97-AF65-F5344CB8AC3E}">
        <p14:creationId xmlns:p14="http://schemas.microsoft.com/office/powerpoint/2010/main" val="201908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19" indent="-173319">
              <a:buFont typeface="Arial" panose="020B0604020202020204" pitchFamily="34" charset="0"/>
              <a:buChar char="•"/>
            </a:pPr>
            <a:r>
              <a:rPr lang="en-US" dirty="0"/>
              <a:t>Students who take the</a:t>
            </a:r>
            <a:r>
              <a:rPr lang="en-US" baseline="0" dirty="0"/>
              <a:t> CAASPP tests will receive scores in the late summer or early fall. </a:t>
            </a:r>
            <a:r>
              <a:rPr lang="en-US" b="1" dirty="0"/>
              <a:t>[Insert more specific information</a:t>
            </a:r>
            <a:r>
              <a:rPr lang="en-US" b="1" baseline="0" dirty="0"/>
              <a:t> about the timing of this report for your school.]</a:t>
            </a:r>
          </a:p>
          <a:p>
            <a:pPr marL="173319" indent="-173319">
              <a:buFont typeface="Arial" panose="020B0604020202020204" pitchFamily="34" charset="0"/>
              <a:buChar char="•"/>
            </a:pPr>
            <a:r>
              <a:rPr lang="en-US" b="0" baseline="0" dirty="0"/>
              <a:t>When you receive your child’s student score report, take a moment to review it with your child and understand what it shows. </a:t>
            </a:r>
            <a:endParaRPr lang="en-US" b="1" baseline="0" dirty="0"/>
          </a:p>
          <a:p>
            <a:pPr marL="173319" indent="-173319">
              <a:buFont typeface="Arial" panose="020B0604020202020204" pitchFamily="34" charset="0"/>
              <a:buChar char="•"/>
            </a:pPr>
            <a:r>
              <a:rPr lang="en-US" b="0" baseline="0" dirty="0"/>
              <a:t>On the front of the report, you will see your child’s test scores for ELA (top half of the page) and mathematics (bottom half of the page). It will show your child’s score and well as one of four achievement levels:</a:t>
            </a:r>
          </a:p>
          <a:p>
            <a:pPr marL="629422" lvl="1" indent="-173319">
              <a:buFont typeface="Arial" panose="020B0604020202020204" pitchFamily="34" charset="0"/>
              <a:buChar char="•"/>
            </a:pPr>
            <a:r>
              <a:rPr lang="en-US" b="0" baseline="0" dirty="0"/>
              <a:t>Standard Not Met or Level 1</a:t>
            </a:r>
          </a:p>
          <a:p>
            <a:pPr marL="629422" lvl="1" indent="-173319">
              <a:buFont typeface="Arial" panose="020B0604020202020204" pitchFamily="34" charset="0"/>
              <a:buChar char="•"/>
            </a:pPr>
            <a:r>
              <a:rPr lang="en-US" b="0" baseline="0" dirty="0"/>
              <a:t>Standard Nearly Met or Level 2</a:t>
            </a:r>
          </a:p>
          <a:p>
            <a:pPr marL="629422" lvl="1" indent="-173319">
              <a:buFont typeface="Arial" panose="020B0604020202020204" pitchFamily="34" charset="0"/>
              <a:buChar char="•"/>
            </a:pPr>
            <a:r>
              <a:rPr lang="en-US" b="0" baseline="0" dirty="0"/>
              <a:t>Standard Met or Level 3 or</a:t>
            </a:r>
          </a:p>
          <a:p>
            <a:pPr marL="629422" lvl="1" indent="-173319">
              <a:buFont typeface="Arial" panose="020B0604020202020204" pitchFamily="34" charset="0"/>
              <a:buChar char="•"/>
            </a:pPr>
            <a:r>
              <a:rPr lang="en-US" b="0" baseline="0" dirty="0"/>
              <a:t>Standard Exceeded or Level 4</a:t>
            </a:r>
          </a:p>
          <a:p>
            <a:pPr marL="173319" indent="-173319">
              <a:buFont typeface="Arial" panose="020B0604020202020204" pitchFamily="34" charset="0"/>
              <a:buChar char="•"/>
            </a:pPr>
            <a:r>
              <a:rPr lang="en-US" b="0" baseline="0" dirty="0"/>
              <a:t>When you’re reviewing this information remember that the goal for each child is to meet or exceed the standard, which means Level 3 or better. </a:t>
            </a:r>
          </a:p>
          <a:p>
            <a:pPr marL="173319" indent="-173319">
              <a:buFont typeface="Arial" panose="020B0604020202020204" pitchFamily="34" charset="0"/>
              <a:buChar char="•"/>
            </a:pPr>
            <a:r>
              <a:rPr lang="en-US" b="0" baseline="0" dirty="0"/>
              <a:t>You will also see information about how your child’s score from this year’s test compares to last year’s test. </a:t>
            </a:r>
          </a:p>
          <a:p>
            <a:pPr marL="172720" indent="-172720">
              <a:buFont typeface="Arial" panose="020B0604020202020204" pitchFamily="34" charset="0"/>
              <a:buChar char="•"/>
            </a:pPr>
            <a:r>
              <a:rPr lang="en-US" b="0" strike="noStrike" baseline="0" dirty="0"/>
              <a:t>And finally information about the four areas of ELA and three areas of mathematics knowledge your child was tested on and how they did.</a:t>
            </a:r>
            <a:r>
              <a:rPr lang="en-US" strike="noStrike" dirty="0"/>
              <a:t>  </a:t>
            </a:r>
            <a:endParaRPr lang="en-US" b="0" strike="noStrike" baseline="0" dirty="0">
              <a:cs typeface="Calibri"/>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dirty="0"/>
          </a:p>
        </p:txBody>
      </p:sp>
    </p:spTree>
    <p:extLst>
      <p:ext uri="{BB962C8B-B14F-4D97-AF65-F5344CB8AC3E}">
        <p14:creationId xmlns:p14="http://schemas.microsoft.com/office/powerpoint/2010/main" val="157035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effectLst/>
                <a:latin typeface="Segoe UI" panose="020B0502040204020203" pitchFamily="34" charset="0"/>
              </a:rPr>
              <a:t>This year, your child will receive a separate report of their reading and math abilities called the Lexile and Quantile Measures Report.</a:t>
            </a:r>
          </a:p>
          <a:p>
            <a:pPr marL="285750" indent="-285750">
              <a:buFont typeface="Arial" panose="020B0604020202020204" pitchFamily="34" charset="0"/>
              <a:buChar char="•"/>
            </a:pPr>
            <a:r>
              <a:rPr lang="en-US" sz="1800" dirty="0">
                <a:effectLst/>
                <a:latin typeface="Segoe UI" panose="020B0502040204020203" pitchFamily="34" charset="0"/>
              </a:rPr>
              <a:t>These new measures, Lexile and Quantile measures, are not the result of additional tests but rather a byproduct of your child’s score on the Smarter Balanced assessments in English language arts and math.</a:t>
            </a:r>
            <a:endParaRPr lang="en-US" sz="1800" dirty="0">
              <a:effectLst/>
              <a:latin typeface="Arial" panose="020B0604020202020204" pitchFamily="34" charset="0"/>
            </a:endParaRPr>
          </a:p>
          <a:p>
            <a:pPr marL="285750" indent="-285750">
              <a:buFont typeface="Arial" panose="020B0604020202020204" pitchFamily="34" charset="0"/>
              <a:buChar char="•"/>
            </a:pPr>
            <a:r>
              <a:rPr lang="en-US" sz="1800" dirty="0">
                <a:effectLst/>
                <a:latin typeface="Segoe UI" panose="020B0502040204020203" pitchFamily="34" charset="0"/>
              </a:rPr>
              <a:t>A Lexile measure indicates the difficulty of materials your child can read and understand. </a:t>
            </a:r>
            <a:endParaRPr lang="en-US" sz="1800" dirty="0">
              <a:effectLst/>
              <a:latin typeface="Arial" panose="020B0604020202020204" pitchFamily="34" charset="0"/>
            </a:endParaRPr>
          </a:p>
          <a:p>
            <a:pPr marL="285750" indent="-285750">
              <a:buFont typeface="Arial" panose="020B0604020202020204" pitchFamily="34" charset="0"/>
              <a:buChar char="•"/>
            </a:pPr>
            <a:r>
              <a:rPr lang="en-US" sz="1800" dirty="0">
                <a:effectLst/>
                <a:latin typeface="Segoe UI" panose="020B0502040204020203" pitchFamily="34" charset="0"/>
              </a:rPr>
              <a:t>A Quantile measure shows what math skills your child has mastered and which skills they need additional instruction in.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16</a:t>
            </a:fld>
            <a:endParaRPr lang="en-US" dirty="0"/>
          </a:p>
        </p:txBody>
      </p:sp>
    </p:spTree>
    <p:extLst>
      <p:ext uri="{BB962C8B-B14F-4D97-AF65-F5344CB8AC3E}">
        <p14:creationId xmlns:p14="http://schemas.microsoft.com/office/powerpoint/2010/main" val="272119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reports you might receive for your child are:</a:t>
            </a:r>
          </a:p>
          <a:p>
            <a:pPr marL="628650" lvl="1" indent="-171450">
              <a:buFont typeface="Arial" panose="020B0604020202020204" pitchFamily="34" charset="0"/>
              <a:buChar char="•"/>
            </a:pPr>
            <a:r>
              <a:rPr lang="en-US" dirty="0"/>
              <a:t>The CAST Student Score Report if your child is in grades 5, 8 or high school and took the CAST.</a:t>
            </a:r>
          </a:p>
        </p:txBody>
      </p:sp>
      <p:sp>
        <p:nvSpPr>
          <p:cNvPr id="4" name="Slide Number Placeholder 3"/>
          <p:cNvSpPr>
            <a:spLocks noGrp="1"/>
          </p:cNvSpPr>
          <p:nvPr>
            <p:ph type="sldNum" sz="quarter" idx="5"/>
          </p:nvPr>
        </p:nvSpPr>
        <p:spPr/>
        <p:txBody>
          <a:bodyPr/>
          <a:lstStyle/>
          <a:p>
            <a:fld id="{6C078B8E-2430-48E3-947F-D4E74CBF0628}" type="slidenum">
              <a:rPr lang="en-US" smtClean="0"/>
              <a:pPr/>
              <a:t>17</a:t>
            </a:fld>
            <a:endParaRPr lang="en-US" dirty="0"/>
          </a:p>
        </p:txBody>
      </p:sp>
    </p:spTree>
    <p:extLst>
      <p:ext uri="{BB962C8B-B14F-4D97-AF65-F5344CB8AC3E}">
        <p14:creationId xmlns:p14="http://schemas.microsoft.com/office/powerpoint/2010/main" val="1273074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t>You may remember that a few minutes ago we briefly mentioned additional information about readiness for college-level courses your</a:t>
            </a:r>
            <a:r>
              <a:rPr lang="en-US" baseline="0" dirty="0"/>
              <a:t> grade 11 student will receive on their Student Score Report. </a:t>
            </a:r>
          </a:p>
          <a:p>
            <a:pPr marL="171039" indent="-171039">
              <a:buFont typeface="Arial" panose="020B0604020202020204" pitchFamily="34" charset="0"/>
              <a:buChar char="•"/>
            </a:pPr>
            <a:r>
              <a:rPr lang="en-US" baseline="0" dirty="0"/>
              <a:t>The section you see on the screen will be included on the back page of the report.</a:t>
            </a:r>
          </a:p>
          <a:p>
            <a:pPr marL="171039" indent="-171039">
              <a:buFont typeface="Arial" panose="020B0604020202020204" pitchFamily="34" charset="0"/>
              <a:buChar char="•"/>
            </a:pPr>
            <a:r>
              <a:rPr lang="en-US" baseline="0" dirty="0"/>
              <a:t>It explains what your child’s achievement level on the ELA and mathematics tests – Standard Not Met, Standard Nearly Met, Standard Met or Standard Exceeded – means in terms of their readiness for college level classes. </a:t>
            </a:r>
          </a:p>
          <a:p>
            <a:pPr marL="171039" indent="-171039">
              <a:buFont typeface="Arial" panose="020B0604020202020204" pitchFamily="34" charset="0"/>
              <a:buChar char="•"/>
            </a:pPr>
            <a:r>
              <a:rPr lang="en-US" baseline="0" dirty="0"/>
              <a:t>For example, if your child’s score fell into the Standard Met category for mathematics, that means that your child is c</a:t>
            </a:r>
            <a:r>
              <a:rPr lang="en-US" dirty="0"/>
              <a:t>onditionally Ready for college-level coursework. Additionally, your child can be exempt from the California State University’s placement test and Early Start Program by taking an approved course and earning a grade of C or better. </a:t>
            </a:r>
            <a:endParaRPr lang="en-US" baseline="0" dirty="0"/>
          </a:p>
          <a:p>
            <a:pPr marL="171039" indent="-171039">
              <a:buFont typeface="Arial" panose="020B0604020202020204" pitchFamily="34" charset="0"/>
              <a:buChar char="•"/>
            </a:pPr>
            <a:r>
              <a:rPr lang="en-US" baseline="0" dirty="0"/>
              <a:t>On the other hand, if your child scored in the Standard Not Met category, it means that they are not yet </a:t>
            </a:r>
            <a:r>
              <a:rPr lang="en-US" dirty="0"/>
              <a:t>ready for college-level coursework.</a:t>
            </a:r>
          </a:p>
          <a:p>
            <a:pPr marL="171039" marR="0" lvl="0" indent="-17103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These scores are only used for course placement and are not used for admissions.</a:t>
            </a:r>
            <a:endParaRPr lang="en-US"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C078B8E-2430-48E3-947F-D4E74CBF0628}" type="slidenum">
              <a:rPr lang="en-US" smtClean="0"/>
              <a:pPr/>
              <a:t>18</a:t>
            </a:fld>
            <a:endParaRPr lang="en-US" dirty="0"/>
          </a:p>
        </p:txBody>
      </p:sp>
    </p:spTree>
    <p:extLst>
      <p:ext uri="{BB962C8B-B14F-4D97-AF65-F5344CB8AC3E}">
        <p14:creationId xmlns:p14="http://schemas.microsoft.com/office/powerpoint/2010/main" val="21334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19</a:t>
            </a:fld>
            <a:endParaRPr lang="en-US" dirty="0"/>
          </a:p>
        </p:txBody>
      </p:sp>
    </p:spTree>
    <p:extLst>
      <p:ext uri="{BB962C8B-B14F-4D97-AF65-F5344CB8AC3E}">
        <p14:creationId xmlns:p14="http://schemas.microsoft.com/office/powerpoint/2010/main" val="2750723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039" indent="-171039">
              <a:buFont typeface="Arial" panose="020B0604020202020204" pitchFamily="34" charset="0"/>
              <a:buChar char="•"/>
            </a:pPr>
            <a:r>
              <a:rPr lang="en-US" dirty="0"/>
              <a:t>We have</a:t>
            </a:r>
            <a:r>
              <a:rPr lang="en-US" baseline="0" dirty="0"/>
              <a:t> covered a lot of important information about the tests your child takes, but we haven’t talked about the most important thing yet, which is how you can help your child succeed. </a:t>
            </a:r>
            <a:endParaRPr lang="en-US" dirty="0"/>
          </a:p>
          <a:p>
            <a:pPr marL="171039" indent="-171039">
              <a:buFont typeface="Arial" panose="020B0604020202020204" pitchFamily="34" charset="0"/>
              <a:buChar char="•"/>
            </a:pPr>
            <a:r>
              <a:rPr lang="en-US" dirty="0"/>
              <a:t>First, and foremost, talk to your child about what they are learning. Make sure you review his or her homework to see what they are learning and to help them the best you can.</a:t>
            </a:r>
          </a:p>
          <a:p>
            <a:pPr marL="171039" indent="-171039">
              <a:buFont typeface="Arial" panose="020B0604020202020204" pitchFamily="34" charset="0"/>
              <a:buChar char="•"/>
            </a:pPr>
            <a:r>
              <a:rPr lang="en-US" dirty="0"/>
              <a:t>Your child’s teacher is your #1 resource. The best time to contact your child’s teacher is either before or after school. Ask your child’s teacher about how they like to be contacted – either by phone or via e-mail. </a:t>
            </a:r>
          </a:p>
          <a:p>
            <a:pPr marL="171039" indent="-171039">
              <a:buFont typeface="Arial" panose="020B0604020202020204" pitchFamily="34" charset="0"/>
              <a:buChar char="•"/>
            </a:pPr>
            <a:r>
              <a:rPr lang="en-US" dirty="0"/>
              <a:t>When you talk to your child’s teacher ask them specific questions about your child,</a:t>
            </a:r>
            <a:r>
              <a:rPr lang="en-US" baseline="0" dirty="0"/>
              <a:t> such as:</a:t>
            </a:r>
            <a:endParaRPr lang="en-US" dirty="0"/>
          </a:p>
          <a:p>
            <a:pPr marL="857250" lvl="1" indent="-457200">
              <a:buFont typeface="Arial" panose="020B0604020202020204" pitchFamily="34" charset="0"/>
              <a:buChar char="•"/>
            </a:pPr>
            <a:r>
              <a:rPr lang="en-US" sz="1200" dirty="0"/>
              <a:t>In what areas is my child doing well?</a:t>
            </a:r>
          </a:p>
          <a:p>
            <a:pPr marL="857250" lvl="1" indent="-457200">
              <a:buFont typeface="Arial" panose="020B0604020202020204" pitchFamily="34" charset="0"/>
              <a:buChar char="•"/>
            </a:pPr>
            <a:r>
              <a:rPr lang="en-US" sz="1200" dirty="0"/>
              <a:t>In what areas might my child need some extra support?</a:t>
            </a:r>
          </a:p>
          <a:p>
            <a:pPr marL="857250" lvl="1" indent="-457200">
              <a:buFont typeface="Arial" panose="020B0604020202020204" pitchFamily="34" charset="0"/>
              <a:buChar char="•"/>
            </a:pPr>
            <a:r>
              <a:rPr lang="en-US" sz="1200" dirty="0"/>
              <a:t>Who will provide that extra support?</a:t>
            </a:r>
          </a:p>
          <a:p>
            <a:pPr marL="857250" lvl="1" indent="-457200">
              <a:buFont typeface="Arial" panose="020B0604020202020204" pitchFamily="34" charset="0"/>
              <a:buChar char="•"/>
            </a:pPr>
            <a:r>
              <a:rPr lang="en-US" sz="1200" dirty="0"/>
              <a:t>How can I help support my child at home?</a:t>
            </a:r>
            <a:endParaRPr lang="en-US" sz="1100" dirty="0"/>
          </a:p>
          <a:p>
            <a:pPr marL="171039" indent="-171039">
              <a:buFont typeface="Arial" panose="020B0604020202020204" pitchFamily="34" charset="0"/>
              <a:buChar char="•"/>
            </a:pPr>
            <a:r>
              <a:rPr lang="en-US" dirty="0"/>
              <a:t>These are just a few examples of how to start a conversation with your child’s teacher.</a:t>
            </a:r>
          </a:p>
        </p:txBody>
      </p:sp>
      <p:sp>
        <p:nvSpPr>
          <p:cNvPr id="4" name="Slide Number Placeholder 3"/>
          <p:cNvSpPr>
            <a:spLocks noGrp="1"/>
          </p:cNvSpPr>
          <p:nvPr>
            <p:ph type="sldNum" sz="quarter" idx="10"/>
          </p:nvPr>
        </p:nvSpPr>
        <p:spPr/>
        <p:txBody>
          <a:bodyPr/>
          <a:lstStyle/>
          <a:p>
            <a:fld id="{6C078B8E-2430-48E3-947F-D4E74CBF0628}" type="slidenum">
              <a:rPr lang="en-US" smtClean="0"/>
              <a:pPr/>
              <a:t>20</a:t>
            </a:fld>
            <a:endParaRPr lang="en-US" dirty="0"/>
          </a:p>
        </p:txBody>
      </p:sp>
    </p:spTree>
    <p:extLst>
      <p:ext uri="{BB962C8B-B14F-4D97-AF65-F5344CB8AC3E}">
        <p14:creationId xmlns:p14="http://schemas.microsoft.com/office/powerpoint/2010/main" val="307848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039" indent="-171039">
              <a:buFont typeface="Arial" panose="020B0604020202020204" pitchFamily="34" charset="0"/>
              <a:buChar char="•"/>
            </a:pPr>
            <a:r>
              <a:rPr lang="en-US" dirty="0"/>
              <a:t>Additionally, here are a few other ways that you can help your child be successful:</a:t>
            </a:r>
          </a:p>
          <a:p>
            <a:pPr marL="627141" lvl="1" indent="-171039">
              <a:buFont typeface="Arial" panose="020B0604020202020204" pitchFamily="34" charset="0"/>
              <a:buChar char="•"/>
            </a:pPr>
            <a:r>
              <a:rPr lang="en-US" dirty="0"/>
              <a:t>When it’s time for testing, talk to your child about the test. Make sure your child knows that the tests are important, but they are just one measure of learning. The teacher uses that information along with other information to make sure your child is getting the support they need.</a:t>
            </a:r>
          </a:p>
          <a:p>
            <a:pPr marL="627141" lvl="1" indent="-171039">
              <a:buFont typeface="Arial" panose="020B0604020202020204" pitchFamily="34" charset="0"/>
              <a:buChar char="•"/>
            </a:pPr>
            <a:r>
              <a:rPr lang="en-US" dirty="0"/>
              <a:t>Mak</a:t>
            </a:r>
            <a:r>
              <a:rPr lang="en-US" baseline="0" dirty="0"/>
              <a:t>e sure your child knows that you and their teacher have </a:t>
            </a:r>
            <a:r>
              <a:rPr lang="en-US" dirty="0"/>
              <a:t>high expectations and that you are both there to help them every step of the way.</a:t>
            </a:r>
          </a:p>
          <a:p>
            <a:pPr marL="627141" lvl="1" indent="-171039">
              <a:buFont typeface="Arial" panose="020B0604020202020204" pitchFamily="34" charset="0"/>
              <a:buChar char="•"/>
            </a:pPr>
            <a:r>
              <a:rPr lang="en-US" dirty="0"/>
              <a:t>If you’re interested, the California Department of Education has also developed Practice and Training Tests that you can access from home on the computer. You can look at sample test questions and get familiar with the way questions are presented on the computer. More information about the Practice and Training</a:t>
            </a:r>
            <a:r>
              <a:rPr lang="en-US" baseline="0" dirty="0"/>
              <a:t> </a:t>
            </a:r>
            <a:r>
              <a:rPr lang="en-US" dirty="0"/>
              <a:t>Tests are on the Parent Resources flyer that you received today/tonight.</a:t>
            </a:r>
          </a:p>
          <a:p>
            <a:pPr marL="627141" lvl="1" indent="-171039">
              <a:buFont typeface="Arial" panose="020B0604020202020204" pitchFamily="34" charset="0"/>
              <a:buChar char="•"/>
            </a:pPr>
            <a:r>
              <a:rPr lang="en-US" dirty="0"/>
              <a:t>Additionally, make sure that your child is well rested and has a good nutritious breakfast before testing so that they are set up for success on the day of testing. </a:t>
            </a:r>
          </a:p>
          <a:p>
            <a:pPr marL="456103" lvl="1"/>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21</a:t>
            </a:fld>
            <a:endParaRPr lang="en-US" dirty="0"/>
          </a:p>
        </p:txBody>
      </p:sp>
    </p:spTree>
    <p:extLst>
      <p:ext uri="{BB962C8B-B14F-4D97-AF65-F5344CB8AC3E}">
        <p14:creationId xmlns:p14="http://schemas.microsoft.com/office/powerpoint/2010/main" val="1352901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The California Department of Education has created a website for families who want additional information about student score reports; ca.startingsmarter.org.</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This website has sample student score reports as well as resources for families to use. Those resources include a link </a:t>
            </a:r>
            <a:r>
              <a:rPr lang="en-US" b="0" dirty="0">
                <a:cs typeface="Calibri"/>
              </a:rPr>
              <a:t>to the Learning Heroes website </a:t>
            </a:r>
            <a:r>
              <a:rPr lang="en-US" b="0" strike="noStrike" dirty="0">
                <a:cs typeface="Calibri"/>
              </a:rPr>
              <a:t>and a </a:t>
            </a:r>
            <a:r>
              <a:rPr lang="en-US" b="0" dirty="0">
                <a:cs typeface="Calibri"/>
              </a:rPr>
              <a:t>link</a:t>
            </a:r>
            <a:r>
              <a:rPr lang="en-US" b="0" strike="sngStrike" dirty="0">
                <a:cs typeface="Calibri"/>
              </a:rPr>
              <a:t>s</a:t>
            </a:r>
            <a:r>
              <a:rPr lang="en-US" b="0" dirty="0">
                <a:cs typeface="Calibri"/>
              </a:rPr>
              <a:t> to the practice and training tests</a:t>
            </a:r>
            <a:r>
              <a:rPr lang="en-US" dirty="0">
                <a:cs typeface="Calibri"/>
              </a:rPr>
              <a:t>.  Among these valuable resources, you will also find a document created in collaboration with the Parent Teacher Association (PTA) that gives parents additional guidance on what questions to ask teachers in order to create the most supportive environment for your children.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Currently available on this website are the ELA, mathematics</a:t>
            </a:r>
            <a:r>
              <a:rPr lang="en-US" b="0" dirty="0">
                <a:cs typeface="Calibri"/>
              </a:rPr>
              <a:t>, </a:t>
            </a:r>
            <a:r>
              <a:rPr lang="en-US" b="0" strike="noStrike" dirty="0">
                <a:cs typeface="Calibri"/>
              </a:rPr>
              <a:t>s</a:t>
            </a:r>
            <a:r>
              <a:rPr lang="en-US" b="0" dirty="0">
                <a:cs typeface="Calibri"/>
              </a:rPr>
              <a:t>cience</a:t>
            </a:r>
            <a:r>
              <a:rPr lang="en-US" dirty="0">
                <a:cs typeface="Calibri"/>
              </a:rPr>
              <a:t>, and Spanish web pages. </a:t>
            </a:r>
          </a:p>
        </p:txBody>
      </p:sp>
      <p:sp>
        <p:nvSpPr>
          <p:cNvPr id="4" name="Slide Number Placeholder 3"/>
          <p:cNvSpPr>
            <a:spLocks noGrp="1"/>
          </p:cNvSpPr>
          <p:nvPr>
            <p:ph type="sldNum" sz="quarter" idx="5"/>
          </p:nvPr>
        </p:nvSpPr>
        <p:spPr/>
        <p:txBody>
          <a:bodyPr/>
          <a:lstStyle/>
          <a:p>
            <a:fld id="{6C078B8E-2430-48E3-947F-D4E74CBF0628}" type="slidenum">
              <a:rPr lang="en-US" smtClean="0"/>
              <a:pPr/>
              <a:t>22</a:t>
            </a:fld>
            <a:endParaRPr lang="en-US" dirty="0"/>
          </a:p>
        </p:txBody>
      </p:sp>
    </p:spTree>
    <p:extLst>
      <p:ext uri="{BB962C8B-B14F-4D97-AF65-F5344CB8AC3E}">
        <p14:creationId xmlns:p14="http://schemas.microsoft.com/office/powerpoint/2010/main" val="345292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dirty="0"/>
          </a:p>
        </p:txBody>
      </p:sp>
    </p:spTree>
    <p:extLst>
      <p:ext uri="{BB962C8B-B14F-4D97-AF65-F5344CB8AC3E}">
        <p14:creationId xmlns:p14="http://schemas.microsoft.com/office/powerpoint/2010/main" val="1291260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BEFORE</a:t>
            </a:r>
            <a:r>
              <a:rPr lang="en-US" b="1" baseline="0" dirty="0"/>
              <a:t> PRESENTING, YOU MAY CHOOSE TO EMBED THIS VIDEO ON THE SLIDE. IN THE “INSERT” TAB ON THE TOP MENU, SELECT THE “VIDEO” BUTTON, FOLLOWED BY “ONLINE VIDEO” FROM THE DROP-DOWN MENU. PASTE THE FOLLOWING URL INTO THE YOUTUBE SEARCH BOX: https://youtu.be/HS8cVQin_fc (THE SAME URL THAT APPEARS ON THE SLIDE) WHICH WILL LEAD TO THE CALIFORNIA STARTING SMARTER OVERVIEW VIDEO ]</a:t>
            </a:r>
            <a:endParaRPr lang="en-US" b="1" dirty="0"/>
          </a:p>
          <a:p>
            <a:endParaRPr lang="en-US" dirty="0"/>
          </a:p>
          <a:p>
            <a:r>
              <a:rPr lang="en-US" strike="noStrike" dirty="0"/>
              <a:t>There </a:t>
            </a:r>
            <a:r>
              <a:rPr lang="en-US" baseline="0" dirty="0"/>
              <a:t>is a video available that helps explain the starting smarter website to families.</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23</a:t>
            </a:fld>
            <a:endParaRPr lang="en-US" dirty="0"/>
          </a:p>
        </p:txBody>
      </p:sp>
    </p:spTree>
    <p:extLst>
      <p:ext uri="{BB962C8B-B14F-4D97-AF65-F5344CB8AC3E}">
        <p14:creationId xmlns:p14="http://schemas.microsoft.com/office/powerpoint/2010/main" val="2019380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t>Here are some additional resources for you to learn more about the summative assessments and support you student’s success. </a:t>
            </a:r>
          </a:p>
          <a:p>
            <a:pPr marL="171039" indent="-171039">
              <a:buFont typeface="Arial" panose="020B0604020202020204" pitchFamily="34" charset="0"/>
              <a:buChar char="•"/>
            </a:pPr>
            <a:r>
              <a:rPr lang="en-US" dirty="0"/>
              <a:t>The California Department of Education has developed a series called the Parent Guide to Understanding.</a:t>
            </a:r>
            <a:r>
              <a:rPr lang="en-US" baseline="0" dirty="0"/>
              <a:t> </a:t>
            </a:r>
            <a:r>
              <a:rPr lang="en-US" dirty="0"/>
              <a:t>These are designed</a:t>
            </a:r>
            <a:r>
              <a:rPr lang="en-US" baseline="0" dirty="0"/>
              <a:t> to be simple overview that answer the critical questions of what, why, who, how, and when about each assessment. </a:t>
            </a:r>
          </a:p>
          <a:p>
            <a:pPr marL="627141" lvl="1" indent="-171039">
              <a:buFont typeface="Arial" panose="020B0604020202020204" pitchFamily="34" charset="0"/>
              <a:buChar char="•"/>
            </a:pPr>
            <a:r>
              <a:rPr lang="en-US" baseline="0" dirty="0"/>
              <a:t>[</a:t>
            </a:r>
            <a:r>
              <a:rPr lang="en-US" b="1" baseline="0" dirty="0"/>
              <a:t>NOTE</a:t>
            </a:r>
            <a:r>
              <a:rPr lang="en-US" baseline="0" dirty="0"/>
              <a:t>: Suggest providing parents a printed copy of the Parent Guide to Understanding the CAST and the Smarter Balanced Summative Assessments.]</a:t>
            </a:r>
            <a:endParaRPr lang="en-US" dirty="0"/>
          </a:p>
          <a:p>
            <a:pPr marL="171039" indent="-171039">
              <a:buFont typeface="Arial" panose="020B0604020202020204" pitchFamily="34" charset="0"/>
              <a:buChar char="•"/>
            </a:pPr>
            <a:r>
              <a:rPr lang="en-US" dirty="0"/>
              <a:t>You can find these on the Web site listed on this slide. </a:t>
            </a:r>
          </a:p>
          <a:p>
            <a:pPr marL="171039" indent="-171039">
              <a:buFont typeface="Arial" panose="020B0604020202020204" pitchFamily="34" charset="0"/>
              <a:buChar char="•"/>
            </a:pPr>
            <a:r>
              <a:rPr lang="en-US" dirty="0"/>
              <a:t>There are also practice tests available that will help you and your child understand the type of test questions that they might receive. You can take the practice tests from home with your child. </a:t>
            </a:r>
          </a:p>
          <a:p>
            <a:pPr marL="171039" indent="-171039">
              <a:buFont typeface="Arial" panose="020B0604020202020204" pitchFamily="34" charset="0"/>
              <a:buChar char="•"/>
            </a:pPr>
            <a:r>
              <a:rPr lang="en-US" dirty="0"/>
              <a:t>And finally you can visit the </a:t>
            </a:r>
            <a:r>
              <a:rPr lang="en-US" b="0" dirty="0"/>
              <a:t>Starting Smarter website </a:t>
            </a:r>
            <a:r>
              <a:rPr lang="en-US" dirty="0"/>
              <a:t>listed on the slide to learn</a:t>
            </a:r>
            <a:r>
              <a:rPr lang="en-US" baseline="0" dirty="0"/>
              <a:t> more about your child’s score and see sample test questions. </a:t>
            </a:r>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24</a:t>
            </a:fld>
            <a:endParaRPr lang="en-US" dirty="0"/>
          </a:p>
        </p:txBody>
      </p:sp>
    </p:spTree>
    <p:extLst>
      <p:ext uri="{BB962C8B-B14F-4D97-AF65-F5344CB8AC3E}">
        <p14:creationId xmlns:p14="http://schemas.microsoft.com/office/powerpoint/2010/main" val="2360825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t>That brings us to the end of</a:t>
            </a:r>
            <a:r>
              <a:rPr lang="en-US" baseline="0" dirty="0"/>
              <a:t> today/tonight’s presentation.</a:t>
            </a:r>
          </a:p>
          <a:p>
            <a:pPr marL="171039" indent="-171039">
              <a:buFont typeface="Arial" panose="020B0604020202020204" pitchFamily="34" charset="0"/>
              <a:buChar char="•"/>
            </a:pPr>
            <a:r>
              <a:rPr lang="en-US" dirty="0"/>
              <a:t>We’ll take a moment to answer some of your questions</a:t>
            </a:r>
            <a:r>
              <a:rPr lang="en-US" baseline="0" dirty="0"/>
              <a:t> now. </a:t>
            </a:r>
          </a:p>
          <a:p>
            <a:pPr marL="171039" indent="-171039">
              <a:buFont typeface="Arial" panose="020B0604020202020204" pitchFamily="34" charset="0"/>
              <a:buChar char="•"/>
            </a:pPr>
            <a:r>
              <a:rPr lang="en-US" baseline="0" dirty="0"/>
              <a:t>Thank you for coming today/tonight!</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25</a:t>
            </a:fld>
            <a:endParaRPr lang="en-US" dirty="0"/>
          </a:p>
        </p:txBody>
      </p:sp>
    </p:spTree>
    <p:extLst>
      <p:ext uri="{BB962C8B-B14F-4D97-AF65-F5344CB8AC3E}">
        <p14:creationId xmlns:p14="http://schemas.microsoft.com/office/powerpoint/2010/main" val="176116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n-US" dirty="0"/>
              <a:t>Good Evening Families!</a:t>
            </a:r>
          </a:p>
          <a:p>
            <a:pPr marL="171039" indent="-171039">
              <a:buFont typeface="Arial" panose="020B0604020202020204" pitchFamily="34" charset="0"/>
              <a:buChar char="•"/>
            </a:pPr>
            <a:r>
              <a:rPr lang="en-US" dirty="0"/>
              <a:t>My name is [insert name] and I’m very excited about all the learning that will take place this year here at [insert school name].</a:t>
            </a:r>
          </a:p>
          <a:p>
            <a:pPr marL="171039" indent="-171039">
              <a:buFont typeface="Arial" panose="020B0604020202020204" pitchFamily="34" charset="0"/>
              <a:buChar char="•"/>
            </a:pPr>
            <a:r>
              <a:rPr lang="en-US" dirty="0"/>
              <a:t>Tonight, I’d like to share with you a few of the ways that we measure how our students here at [insert school name] are learning and what we do with that information.</a:t>
            </a:r>
          </a:p>
          <a:p>
            <a:pPr marL="171039" indent="-171039">
              <a:buFont typeface="Arial" panose="020B0604020202020204" pitchFamily="34" charset="0"/>
              <a:buChar char="•"/>
            </a:pPr>
            <a:r>
              <a:rPr lang="en-US" dirty="0"/>
              <a:t>I’ll also talk to you about important ways that you can work in partnership with your child’s teacher to help your child</a:t>
            </a:r>
            <a:r>
              <a:rPr lang="en-US" baseline="0" dirty="0"/>
              <a:t> </a:t>
            </a:r>
            <a:r>
              <a:rPr lang="en-US" dirty="0"/>
              <a:t>succeed.</a:t>
            </a:r>
          </a:p>
          <a:p>
            <a:pPr marL="171039" indent="-171039">
              <a:buFont typeface="Arial" panose="020B0604020202020204" pitchFamily="34" charset="0"/>
              <a:buChar char="•"/>
            </a:pPr>
            <a:r>
              <a:rPr lang="en-US" dirty="0"/>
              <a:t>Let’s get started!</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dirty="0"/>
          </a:p>
        </p:txBody>
      </p:sp>
    </p:spTree>
    <p:extLst>
      <p:ext uri="{BB962C8B-B14F-4D97-AF65-F5344CB8AC3E}">
        <p14:creationId xmlns:p14="http://schemas.microsoft.com/office/powerpoint/2010/main" val="402624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039" indent="-171039">
              <a:buFont typeface="Arial" panose="020B0604020202020204" pitchFamily="34" charset="0"/>
              <a:buChar char="•"/>
            </a:pPr>
            <a:r>
              <a:rPr lang="en-US" dirty="0"/>
              <a:t>At the end of each school year, students</a:t>
            </a:r>
            <a:r>
              <a:rPr lang="en-US" baseline="0" dirty="0"/>
              <a:t> in grade 3 and higher take statewide assessments, also known as summative assessments. They are called summative because they test the sum of what your child learned during the school year.</a:t>
            </a:r>
            <a:endParaRPr lang="en-US" dirty="0"/>
          </a:p>
          <a:p>
            <a:pPr marL="171039" indent="-171039">
              <a:buFont typeface="Arial" panose="020B0604020202020204" pitchFamily="34" charset="0"/>
              <a:buChar char="•"/>
            </a:pPr>
            <a:r>
              <a:rPr lang="en-US" dirty="0"/>
              <a:t>The umbrella</a:t>
            </a:r>
            <a:r>
              <a:rPr lang="en-US" baseline="0" dirty="0"/>
              <a:t> term we use to talk about the summative assessments our students take is CAASPP which stands for the </a:t>
            </a:r>
            <a:r>
              <a:rPr lang="en-US" dirty="0"/>
              <a:t>California Assessment of Student Performance and Progress.</a:t>
            </a:r>
          </a:p>
          <a:p>
            <a:pPr marL="171039" indent="-171039">
              <a:buFont typeface="Arial" panose="020B0604020202020204" pitchFamily="34" charset="0"/>
              <a:buChar char="•"/>
            </a:pPr>
            <a:r>
              <a:rPr lang="en-US" dirty="0"/>
              <a:t>The</a:t>
            </a:r>
            <a:r>
              <a:rPr lang="en-US" baseline="0" dirty="0"/>
              <a:t> CAASPP system has three main parts:</a:t>
            </a:r>
            <a:endParaRPr lang="en-US" dirty="0"/>
          </a:p>
          <a:p>
            <a:pPr marL="627141" lvl="1" indent="-171039">
              <a:buFont typeface="Arial" panose="020B0604020202020204" pitchFamily="34" charset="0"/>
              <a:buChar char="•"/>
            </a:pPr>
            <a:r>
              <a:rPr lang="en-US" dirty="0"/>
              <a:t>Science assessments </a:t>
            </a:r>
          </a:p>
          <a:p>
            <a:pPr marL="627141" lvl="1" indent="-171039">
              <a:buFont typeface="Arial" panose="020B0604020202020204" pitchFamily="34" charset="0"/>
              <a:buChar char="•"/>
            </a:pPr>
            <a:r>
              <a:rPr lang="en-US" dirty="0"/>
              <a:t>English language</a:t>
            </a:r>
            <a:r>
              <a:rPr lang="en-US" baseline="0" dirty="0"/>
              <a:t> arts/literacy, or ELA, and mathematics assessments</a:t>
            </a:r>
          </a:p>
          <a:p>
            <a:pPr marL="627141" lvl="1" indent="-171039">
              <a:buFont typeface="Arial" panose="020B0604020202020204" pitchFamily="34" charset="0"/>
              <a:buChar char="•"/>
            </a:pPr>
            <a:r>
              <a:rPr lang="en-US" baseline="0" dirty="0"/>
              <a:t>and the Spanish reading/language arts assessment, which is optional. </a:t>
            </a:r>
          </a:p>
          <a:p>
            <a:pPr marL="171039" indent="-171039" defTabSz="912205">
              <a:buFont typeface="Arial" panose="020B0604020202020204" pitchFamily="34" charset="0"/>
              <a:buChar char="•"/>
              <a:defRPr/>
            </a:pPr>
            <a:r>
              <a:rPr lang="en-US" baseline="0" dirty="0"/>
              <a:t>Today we will focus on the assessments of ELA, mathematics, and science, because most students will take those tests. </a:t>
            </a:r>
            <a:r>
              <a:rPr lang="en-US" dirty="0"/>
              <a:t>The only exception is for those students who take the California Alternate Assessments based on their unique needs.</a:t>
            </a: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dirty="0"/>
          </a:p>
        </p:txBody>
      </p:sp>
    </p:spTree>
    <p:extLst>
      <p:ext uri="{BB962C8B-B14F-4D97-AF65-F5344CB8AC3E}">
        <p14:creationId xmlns:p14="http://schemas.microsoft.com/office/powerpoint/2010/main" val="182214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039" indent="-171039">
              <a:buFont typeface="Arial" panose="020B0604020202020204" pitchFamily="34" charset="0"/>
              <a:buChar char="•"/>
            </a:pPr>
            <a:r>
              <a:rPr lang="en-US" baseline="0" dirty="0"/>
              <a:t>First, let’s take a moment to talk about the Smarter Balanced assessments in English language arts/literacy (ELA) and mathematics. </a:t>
            </a:r>
          </a:p>
          <a:p>
            <a:pPr marL="171039" indent="-171039">
              <a:buFont typeface="Arial" panose="020B0604020202020204" pitchFamily="34" charset="0"/>
              <a:buChar char="•"/>
            </a:pPr>
            <a:r>
              <a:rPr lang="en-US" baseline="0" dirty="0"/>
              <a:t>Why are these tests called the Smarter Balanced tests? Or maybe you’ve heard them referred to as the SBAC. </a:t>
            </a:r>
          </a:p>
          <a:p>
            <a:pPr marL="171039" indent="-171039">
              <a:buFont typeface="Arial" panose="020B0604020202020204" pitchFamily="34" charset="0"/>
              <a:buChar char="•"/>
            </a:pPr>
            <a:r>
              <a:rPr lang="en-US" sz="1800" dirty="0">
                <a:effectLst/>
                <a:latin typeface="Segoe UI" panose="020B0502040204020203" pitchFamily="34" charset="0"/>
              </a:rPr>
              <a:t>These tests were developed by educators in multiple states, and the name of that group is the Smarter Balanced Assessment Consortium.</a:t>
            </a:r>
            <a:endParaRPr lang="en-US" sz="1800" dirty="0">
              <a:effectLst/>
              <a:latin typeface="Arial" panose="020B0604020202020204" pitchFamily="34" charset="0"/>
            </a:endParaRPr>
          </a:p>
          <a:p>
            <a:pPr marL="171039" indent="-171039">
              <a:buFont typeface="Arial" panose="020B0604020202020204" pitchFamily="34" charset="0"/>
              <a:buChar char="•"/>
            </a:pPr>
            <a:r>
              <a:rPr lang="en-US" baseline="0" dirty="0"/>
              <a:t>As you saw in the umbrella graphic on the previous slide, they are part of the CAASPP system.</a:t>
            </a:r>
          </a:p>
          <a:p>
            <a:pPr marL="171039" indent="-171039">
              <a:buFont typeface="Arial" panose="020B0604020202020204" pitchFamily="34" charset="0"/>
              <a:buChar char="•"/>
            </a:pPr>
            <a:r>
              <a:rPr lang="en-US" dirty="0"/>
              <a:t>The</a:t>
            </a:r>
            <a:r>
              <a:rPr lang="en-US" baseline="0" dirty="0"/>
              <a:t>se tests are designed to measure or check </a:t>
            </a:r>
            <a:r>
              <a:rPr lang="en-US" dirty="0"/>
              <a:t>what students</a:t>
            </a:r>
            <a:r>
              <a:rPr lang="en-US" baseline="0" dirty="0"/>
              <a:t> know and can do – in other words the </a:t>
            </a:r>
            <a:r>
              <a:rPr lang="en-US" dirty="0"/>
              <a:t>knowledge and skills</a:t>
            </a:r>
            <a:r>
              <a:rPr lang="en-US" baseline="0" dirty="0"/>
              <a:t> they gained during the school year.</a:t>
            </a:r>
            <a:endParaRPr lang="en-US" dirty="0"/>
          </a:p>
          <a:p>
            <a:pPr marL="171039" indent="-171039" defTabSz="912205">
              <a:buFont typeface="Arial" panose="020B0604020202020204" pitchFamily="34" charset="0"/>
              <a:buChar char="•"/>
              <a:defRPr/>
            </a:pPr>
            <a:r>
              <a:rPr lang="en-US" dirty="0"/>
              <a:t>The California</a:t>
            </a:r>
            <a:r>
              <a:rPr lang="en-US" baseline="0" dirty="0"/>
              <a:t> Science Assessment, also known as CAST, was designed to </a:t>
            </a:r>
            <a:r>
              <a:rPr lang="en-US" dirty="0"/>
              <a:t>test the students’ ability to think critically and solve problems,</a:t>
            </a:r>
            <a:r>
              <a:rPr lang="en-US" baseline="0" dirty="0"/>
              <a:t> which are important skills for all students to have</a:t>
            </a:r>
            <a:r>
              <a:rPr lang="en-US" dirty="0"/>
              <a:t>. </a:t>
            </a:r>
          </a:p>
          <a:p>
            <a:pPr marL="171039" indent="-171039" defTabSz="912205">
              <a:buFont typeface="Arial" panose="020B0604020202020204" pitchFamily="34" charset="0"/>
              <a:buChar char="•"/>
              <a:defRPr/>
            </a:pPr>
            <a:r>
              <a:rPr lang="en-US" dirty="0"/>
              <a:t>The CAST focuses on questions that cover more than one scientific area at a time, such as life science, earth and space science, and physical science. </a:t>
            </a:r>
          </a:p>
          <a:p>
            <a:pPr marL="171039" marR="0" lvl="0" indent="-171039" algn="l" defTabSz="9122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The California Spanish test is an optional test designed to measure student competency in Spanish language arts.</a:t>
            </a:r>
            <a:endParaRPr lang="en-US" sz="1800" dirty="0">
              <a:effectLst/>
              <a:latin typeface="Arial" panose="020B0604020202020204" pitchFamily="34" charset="0"/>
            </a:endParaRPr>
          </a:p>
          <a:p>
            <a:pPr marL="171039" indent="-171039" defTabSz="912205">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dirty="0"/>
          </a:p>
        </p:txBody>
      </p:sp>
    </p:spTree>
    <p:extLst>
      <p:ext uri="{BB962C8B-B14F-4D97-AF65-F5344CB8AC3E}">
        <p14:creationId xmlns:p14="http://schemas.microsoft.com/office/powerpoint/2010/main" val="393039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defTabSz="912205">
              <a:buFont typeface="Arial" panose="020B0604020202020204" pitchFamily="34" charset="0"/>
              <a:buChar char="•"/>
              <a:defRPr/>
            </a:pPr>
            <a:r>
              <a:rPr lang="en-US" dirty="0"/>
              <a:t>You may </a:t>
            </a:r>
            <a:r>
              <a:rPr lang="en-US" baseline="0" dirty="0"/>
              <a:t>be wondering </a:t>
            </a:r>
            <a:r>
              <a:rPr lang="en-US" dirty="0"/>
              <a:t>why</a:t>
            </a:r>
            <a:r>
              <a:rPr lang="en-US" baseline="0" dirty="0"/>
              <a:t> students need to take the CAASPP tests.</a:t>
            </a:r>
          </a:p>
          <a:p>
            <a:pPr marL="171039" indent="-171039" defTabSz="912205">
              <a:buFont typeface="Arial" panose="020B0604020202020204" pitchFamily="34" charset="0"/>
              <a:buChar char="•"/>
              <a:defRPr/>
            </a:pPr>
            <a:r>
              <a:rPr lang="en-US" dirty="0"/>
              <a:t>Test results are an important piece of information about how your child is doing in school. </a:t>
            </a:r>
          </a:p>
          <a:p>
            <a:pPr marL="171039" indent="-171039" defTabSz="912205">
              <a:buFont typeface="Arial" panose="020B0604020202020204" pitchFamily="34" charset="0"/>
              <a:buChar char="•"/>
              <a:defRPr/>
            </a:pPr>
            <a:r>
              <a:rPr lang="en-US" dirty="0"/>
              <a:t>Together with report cards,</a:t>
            </a:r>
            <a:r>
              <a:rPr lang="en-US" baseline="0" dirty="0"/>
              <a:t> classroom work, homework, etc.</a:t>
            </a:r>
            <a:r>
              <a:rPr lang="en-US" dirty="0"/>
              <a:t>, test results tell us if your child is on track to succeed in higher grades and is ready for college and career. </a:t>
            </a:r>
          </a:p>
          <a:p>
            <a:pPr marL="171039" marR="0" lvl="0" indent="-171039" algn="l" defTabSz="9122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a:t>
            </a:r>
            <a:r>
              <a:rPr lang="en-US" baseline="0" dirty="0"/>
              <a:t> importantly, t</a:t>
            </a:r>
            <a:r>
              <a:rPr lang="en-US" dirty="0"/>
              <a:t>he CAASPP system gives information to teachers, students, and their families about what students know and are able to do. </a:t>
            </a:r>
            <a:r>
              <a:rPr lang="en-US" sz="1800" dirty="0">
                <a:effectLst/>
                <a:latin typeface="Segoe UI" panose="020B0502040204020203" pitchFamily="34" charset="0"/>
              </a:rPr>
              <a:t>This information can also be used by administrators to evaluate and improve education programs.</a:t>
            </a:r>
            <a:endParaRPr lang="en-US" dirty="0"/>
          </a:p>
          <a:p>
            <a:pPr marL="171039" indent="-171039" defTabSz="912205">
              <a:buFont typeface="Arial" panose="020B0604020202020204" pitchFamily="34" charset="0"/>
              <a:buChar char="•"/>
              <a:defRPr/>
            </a:pPr>
            <a:r>
              <a:rPr lang="en-US" dirty="0"/>
              <a:t>As a parent or</a:t>
            </a:r>
            <a:r>
              <a:rPr lang="en-US" baseline="0" dirty="0"/>
              <a:t> guardian, you can use these test results and other information to k</a:t>
            </a:r>
            <a:r>
              <a:rPr lang="en-US" dirty="0"/>
              <a:t>now if your child is on track or perhaps needs support in certain areas of English language arts,</a:t>
            </a:r>
            <a:r>
              <a:rPr lang="en-US" baseline="0" dirty="0"/>
              <a:t> mathematics, or science. </a:t>
            </a:r>
            <a:endParaRPr lang="en-US" dirty="0"/>
          </a:p>
          <a:p>
            <a:pPr marL="171039" indent="-171039" defTabSz="912205">
              <a:buFont typeface="Arial" panose="020B0604020202020204" pitchFamily="34" charset="0"/>
              <a:buChar char="•"/>
              <a:defRPr/>
            </a:pPr>
            <a:endParaRPr lang="en-US" dirty="0"/>
          </a:p>
          <a:p>
            <a:pPr marL="171039" indent="-171039" defTabSz="91220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dirty="0"/>
          </a:p>
        </p:txBody>
      </p:sp>
    </p:spTree>
    <p:extLst>
      <p:ext uri="{BB962C8B-B14F-4D97-AF65-F5344CB8AC3E}">
        <p14:creationId xmlns:p14="http://schemas.microsoft.com/office/powerpoint/2010/main" val="285816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defTabSz="912205">
              <a:buFont typeface="Arial" panose="020B0604020202020204" pitchFamily="34" charset="0"/>
              <a:buChar char="•"/>
              <a:defRPr/>
            </a:pPr>
            <a:r>
              <a:rPr lang="en-US" dirty="0"/>
              <a:t>For students in grade eleven, there is another reason</a:t>
            </a:r>
            <a:r>
              <a:rPr lang="en-US" baseline="0" dirty="0"/>
              <a:t> these tests are important. </a:t>
            </a:r>
          </a:p>
          <a:p>
            <a:pPr marL="171039" indent="-171039" defTabSz="912205">
              <a:buFont typeface="Arial" panose="020B0604020202020204" pitchFamily="34" charset="0"/>
              <a:buChar char="•"/>
              <a:defRPr/>
            </a:pPr>
            <a:r>
              <a:rPr lang="en-US" sz="1800" dirty="0">
                <a:effectLst/>
                <a:latin typeface="Segoe UI" panose="020B0502040204020203" pitchFamily="34" charset="0"/>
              </a:rPr>
              <a:t>The results of statewide assessments for English language arts and math are also used by some colleges in California to decide how ready students are for college-level classes.</a:t>
            </a:r>
            <a:endParaRPr lang="en-US" sz="1800" dirty="0">
              <a:effectLst/>
              <a:latin typeface="Arial" panose="020B0604020202020204" pitchFamily="34" charset="0"/>
            </a:endParaRPr>
          </a:p>
          <a:p>
            <a:pPr marL="171039" indent="-171039" defTabSz="912205">
              <a:buFont typeface="Arial" panose="020B0604020202020204" pitchFamily="34" charset="0"/>
              <a:buChar char="•"/>
              <a:defRPr/>
            </a:pPr>
            <a:r>
              <a:rPr lang="en-US" dirty="0"/>
              <a:t>When</a:t>
            </a:r>
            <a:r>
              <a:rPr lang="en-US" baseline="0" dirty="0"/>
              <a:t> your child takes the CAASPP tests in grade 11, you will be able to see information about their readiness for college-level classes on their Student Score Report, which we will talk about in more detail in just a few minutes. </a:t>
            </a:r>
            <a:endParaRPr lang="en-US" dirty="0"/>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dirty="0"/>
          </a:p>
        </p:txBody>
      </p:sp>
    </p:spTree>
    <p:extLst>
      <p:ext uri="{BB962C8B-B14F-4D97-AF65-F5344CB8AC3E}">
        <p14:creationId xmlns:p14="http://schemas.microsoft.com/office/powerpoint/2010/main" val="70905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039" indent="-171039">
              <a:buFont typeface="Arial" panose="020B0604020202020204" pitchFamily="34" charset="0"/>
              <a:buChar char="•"/>
            </a:pPr>
            <a:r>
              <a:rPr lang="en-US" dirty="0"/>
              <a:t>You might be wondering at this point</a:t>
            </a:r>
            <a:r>
              <a:rPr lang="en-US" baseline="0" dirty="0"/>
              <a:t> which of these tests your child will take. Let’s talk about that!</a:t>
            </a:r>
            <a:endParaRPr lang="en-US" dirty="0"/>
          </a:p>
          <a:p>
            <a:pPr marL="171039" indent="-171039">
              <a:buFont typeface="Arial" panose="020B0604020202020204" pitchFamily="34" charset="0"/>
              <a:buChar char="•"/>
            </a:pPr>
            <a:r>
              <a:rPr lang="en-US" dirty="0"/>
              <a:t>All students in grades 3 through 8, and grade 11 take</a:t>
            </a:r>
            <a:r>
              <a:rPr lang="en-US" baseline="0" dirty="0"/>
              <a:t> the Smarter Balanced Summative Assessments in English language arts/literacy and mathematics. </a:t>
            </a:r>
          </a:p>
          <a:p>
            <a:pPr marL="171039" indent="-171039">
              <a:buFont typeface="Arial" panose="020B0604020202020204" pitchFamily="34" charset="0"/>
              <a:buChar char="•"/>
            </a:pPr>
            <a:r>
              <a:rPr lang="en-US" baseline="0" dirty="0"/>
              <a:t>In other words, if your child is in grade 3, 4, 5, 6, 7, 8 or 11, they will take these tests at the end of the school year. </a:t>
            </a:r>
          </a:p>
          <a:p>
            <a:pPr marL="171039" indent="-171039">
              <a:buFont typeface="Arial" panose="020B0604020202020204" pitchFamily="34" charset="0"/>
              <a:buChar char="•"/>
            </a:pPr>
            <a:r>
              <a:rPr lang="en-US" baseline="0" dirty="0"/>
              <a:t>The only exceptions to this are students who take the California Alternate Assessments based on their unique needs. </a:t>
            </a: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dirty="0"/>
          </a:p>
        </p:txBody>
      </p:sp>
    </p:spTree>
    <p:extLst>
      <p:ext uri="{BB962C8B-B14F-4D97-AF65-F5344CB8AC3E}">
        <p14:creationId xmlns:p14="http://schemas.microsoft.com/office/powerpoint/2010/main" val="199714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defTabSz="912205">
              <a:buFont typeface="Arial" panose="020B0604020202020204" pitchFamily="34" charset="0"/>
              <a:buChar char="•"/>
              <a:defRPr/>
            </a:pPr>
            <a:r>
              <a:rPr lang="en-US" dirty="0"/>
              <a:t>As far as the California</a:t>
            </a:r>
            <a:r>
              <a:rPr lang="en-US" baseline="0" dirty="0"/>
              <a:t> Science Test or CAST is concerned, a</a:t>
            </a:r>
            <a:r>
              <a:rPr lang="en-US" dirty="0"/>
              <a:t>ll students in grades 5 and 8</a:t>
            </a:r>
            <a:r>
              <a:rPr lang="en-US" baseline="0" dirty="0"/>
              <a:t> take it at the end of the school year. </a:t>
            </a:r>
          </a:p>
          <a:p>
            <a:pPr marL="171039" indent="-171039" defTabSz="912205">
              <a:buFont typeface="Arial" panose="020B0604020202020204" pitchFamily="34" charset="0"/>
              <a:buChar char="•"/>
              <a:defRPr/>
            </a:pPr>
            <a:r>
              <a:rPr lang="en-US" baseline="0" dirty="0"/>
              <a:t>They will also take this test</a:t>
            </a:r>
            <a:r>
              <a:rPr lang="en-US" dirty="0"/>
              <a:t> once in high school, depending on when they take their last science class. </a:t>
            </a:r>
          </a:p>
        </p:txBody>
      </p:sp>
      <p:sp>
        <p:nvSpPr>
          <p:cNvPr id="4" name="Slide Number Placeholder 3"/>
          <p:cNvSpPr>
            <a:spLocks noGrp="1"/>
          </p:cNvSpPr>
          <p:nvPr>
            <p:ph type="sldNum" sz="quarter" idx="10"/>
          </p:nvPr>
        </p:nvSpPr>
        <p:spPr/>
        <p:txBody>
          <a:bodyPr/>
          <a:lstStyle/>
          <a:p>
            <a:fld id="{606A5C14-DD6A-4C44-9E81-DB55CC15BE55}" type="slidenum">
              <a:rPr lang="en-US" smtClean="0"/>
              <a:t>12</a:t>
            </a:fld>
            <a:endParaRPr lang="en-US" dirty="0"/>
          </a:p>
        </p:txBody>
      </p:sp>
    </p:spTree>
    <p:extLst>
      <p:ext uri="{BB962C8B-B14F-4D97-AF65-F5344CB8AC3E}">
        <p14:creationId xmlns:p14="http://schemas.microsoft.com/office/powerpoint/2010/main" val="7694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30175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587240" y="1825625"/>
            <a:ext cx="30175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
        <p:nvSpPr>
          <p:cNvPr id="9" name="Content Placeholder 8">
            <a:extLst>
              <a:ext uri="{FF2B5EF4-FFF2-40B4-BE49-F238E27FC236}">
                <a16:creationId xmlns:a16="http://schemas.microsoft.com/office/drawing/2014/main" id="{4EE1BF9B-9BCA-4595-9EC0-B047B7185A4D}"/>
              </a:ext>
            </a:extLst>
          </p:cNvPr>
          <p:cNvSpPr>
            <a:spLocks noGrp="1"/>
          </p:cNvSpPr>
          <p:nvPr>
            <p:ph sz="quarter" idx="13" hasCustomPrompt="1"/>
          </p:nvPr>
        </p:nvSpPr>
        <p:spPr>
          <a:xfrm>
            <a:off x="8336280" y="1825625"/>
            <a:ext cx="30175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0331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825625"/>
            <a:ext cx="25603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3488796" y="1825625"/>
            <a:ext cx="25603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
        <p:nvSpPr>
          <p:cNvPr id="9" name="Content Placeholder 8">
            <a:extLst>
              <a:ext uri="{FF2B5EF4-FFF2-40B4-BE49-F238E27FC236}">
                <a16:creationId xmlns:a16="http://schemas.microsoft.com/office/drawing/2014/main" id="{4EE1BF9B-9BCA-4595-9EC0-B047B7185A4D}"/>
              </a:ext>
            </a:extLst>
          </p:cNvPr>
          <p:cNvSpPr>
            <a:spLocks noGrp="1"/>
          </p:cNvSpPr>
          <p:nvPr>
            <p:ph sz="quarter" idx="13" hasCustomPrompt="1"/>
          </p:nvPr>
        </p:nvSpPr>
        <p:spPr>
          <a:xfrm>
            <a:off x="6139392" y="1825625"/>
            <a:ext cx="25603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
        <p:nvSpPr>
          <p:cNvPr id="11" name="Content Placeholder 10">
            <a:extLst>
              <a:ext uri="{FF2B5EF4-FFF2-40B4-BE49-F238E27FC236}">
                <a16:creationId xmlns:a16="http://schemas.microsoft.com/office/drawing/2014/main" id="{AE727D58-6707-4718-AD7A-0524C2C07CFB}"/>
              </a:ext>
            </a:extLst>
          </p:cNvPr>
          <p:cNvSpPr>
            <a:spLocks noGrp="1"/>
          </p:cNvSpPr>
          <p:nvPr>
            <p:ph sz="quarter" idx="14" hasCustomPrompt="1"/>
          </p:nvPr>
        </p:nvSpPr>
        <p:spPr>
          <a:xfrm>
            <a:off x="8789987" y="1825625"/>
            <a:ext cx="2560320" cy="4351338"/>
          </a:xfrm>
        </p:spPr>
        <p:txBody>
          <a:bodyPr>
            <a:normAutofit/>
          </a:bodyPr>
          <a:lstStyle>
            <a:lvl1pPr>
              <a:defRPr sz="3600"/>
            </a:lvl1pPr>
            <a:lvl2pPr>
              <a:defRPr sz="3200"/>
            </a:lvl2pPr>
            <a:lvl3pPr>
              <a:defRPr sz="2800"/>
            </a:lvl3pPr>
          </a:lstStyle>
          <a:p>
            <a:pPr lvl="0"/>
            <a:r>
              <a:rPr lang="en-US" dirty="0"/>
              <a:t>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82985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2/11/2025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6"/>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914400" rtl="0" eaLnBrk="1" latinLnBrk="0" hangingPunct="1">
        <a:lnSpc>
          <a:spcPct val="90000"/>
        </a:lnSpc>
        <a:spcBef>
          <a:spcPct val="0"/>
        </a:spcBef>
        <a:buNone/>
        <a:defRPr sz="6000" b="1" kern="120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ca.startingsmarter.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HS8cVQin_f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ca.gov/ta/tg/ca/parentguidetounderstand.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a.startingsmarter.org/" TargetMode="External"/><Relationship Id="rId5" Type="http://schemas.openxmlformats.org/officeDocument/2006/relationships/hyperlink" Target="http://www.caaspp.org/practice-and-training/index.html" TargetMode="External"/><Relationship Id="rId4" Type="http://schemas.openxmlformats.org/officeDocument/2006/relationships/hyperlink" Target="https://www.cde.ca.gov/ta/tg/ca/documents/caapgtu.pd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ta/tg/ca/documents/sbsummativepgtu.pdf" TargetMode="Externa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www.cde.ca.gov/ta/tg/ca/documents/csapgtu.pdf" TargetMode="External"/><Relationship Id="rId4" Type="http://schemas.openxmlformats.org/officeDocument/2006/relationships/hyperlink" Target="https://www.cde.ca.gov/ta/tg/ca/documents/castpgtu.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963" y="198119"/>
            <a:ext cx="10955096" cy="6004561"/>
          </a:xfrm>
        </p:spPr>
        <p:txBody>
          <a:bodyPr/>
          <a:lstStyle/>
          <a:p>
            <a:pPr algn="ctr">
              <a:lnSpc>
                <a:spcPct val="100000"/>
              </a:lnSpc>
              <a:spcBef>
                <a:spcPts val="1200"/>
              </a:spcBef>
              <a:spcAft>
                <a:spcPts val="1200"/>
              </a:spcAft>
            </a:pPr>
            <a:r>
              <a:rPr lang="en-US" b="0" dirty="0"/>
              <a:t>A Site Administrator’s Guide:</a:t>
            </a:r>
            <a:br>
              <a:rPr lang="en-US" b="0" dirty="0"/>
            </a:br>
            <a:r>
              <a:rPr lang="en-US" sz="6600" dirty="0"/>
              <a:t>Talking to Parents </a:t>
            </a:r>
            <a:br>
              <a:rPr lang="en-US" dirty="0"/>
            </a:br>
            <a:r>
              <a:rPr lang="en-US" sz="5400" b="0" dirty="0"/>
              <a:t>About the California Assessment of Student Performance and Progress (CAASPP)</a:t>
            </a:r>
            <a:br>
              <a:rPr lang="en-US" sz="5400" b="0" dirty="0"/>
            </a:br>
            <a:br>
              <a:rPr lang="en-US" sz="5400" b="0" dirty="0"/>
            </a:br>
            <a:r>
              <a:rPr lang="en-US" sz="2800" b="0" dirty="0"/>
              <a:t>T</a:t>
            </a:r>
            <a:r>
              <a:rPr lang="en-US" sz="2800" b="0" i="0" dirty="0">
                <a:solidFill>
                  <a:srgbClr val="000000"/>
                </a:solidFill>
                <a:effectLst/>
                <a:latin typeface="Arial" panose="020B0604020202020204" pitchFamily="34" charset="0"/>
              </a:rPr>
              <a:t>he slide notes will be present throughout the presentation.</a:t>
            </a:r>
            <a:endParaRPr lang="en-US" sz="2800" b="0" dirty="0"/>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High School</a:t>
            </a:r>
          </a:p>
        </p:txBody>
      </p:sp>
      <p:pic>
        <p:nvPicPr>
          <p:cNvPr id="5" name="Content Placeholder 4">
            <a:extLs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714134" y="1690688"/>
            <a:ext cx="7847635" cy="3657600"/>
          </a:xfrm>
        </p:spPr>
      </p:pic>
      <p:sp>
        <p:nvSpPr>
          <p:cNvPr id="4" name="Content Placeholder 3"/>
          <p:cNvSpPr>
            <a:spLocks noGrp="1"/>
          </p:cNvSpPr>
          <p:nvPr>
            <p:ph sz="half" idx="2"/>
          </p:nvPr>
        </p:nvSpPr>
        <p:spPr>
          <a:xfrm>
            <a:off x="837414" y="5524108"/>
            <a:ext cx="10411120" cy="1168597"/>
          </a:xfrm>
        </p:spPr>
        <p:txBody>
          <a:bodyPr anchor="ctr">
            <a:normAutofit fontScale="92500" lnSpcReduction="20000"/>
          </a:bodyPr>
          <a:lstStyle/>
          <a:p>
            <a:pPr marL="171450" lvl="0" indent="-171450" algn="ctr">
              <a:lnSpc>
                <a:spcPct val="100000"/>
              </a:lnSpc>
              <a:spcBef>
                <a:spcPts val="0"/>
              </a:spcBef>
              <a:defRPr/>
            </a:pPr>
            <a:endParaRPr lang="en-US" sz="4000" dirty="0"/>
          </a:p>
          <a:p>
            <a:pPr marL="0" lvl="0" indent="0" algn="ctr">
              <a:lnSpc>
                <a:spcPct val="100000"/>
              </a:lnSpc>
              <a:spcBef>
                <a:spcPts val="0"/>
              </a:spcBef>
              <a:buNone/>
              <a:defRPr/>
            </a:pPr>
            <a:r>
              <a:rPr lang="en-US" sz="4000" dirty="0"/>
              <a:t>Readiness for </a:t>
            </a:r>
            <a:r>
              <a:rPr lang="en-US" sz="4800" dirty="0"/>
              <a:t>college-level</a:t>
            </a:r>
            <a:r>
              <a:rPr lang="en-US" sz="4000" dirty="0"/>
              <a:t> classes</a:t>
            </a:r>
          </a:p>
          <a:p>
            <a:endParaRPr lang="en-US" dirty="0"/>
          </a:p>
        </p:txBody>
      </p:sp>
    </p:spTree>
    <p:custDataLst>
      <p:tags r:id="rId1"/>
    </p:custDataLst>
    <p:extLst>
      <p:ext uri="{BB962C8B-B14F-4D97-AF65-F5344CB8AC3E}">
        <p14:creationId xmlns:p14="http://schemas.microsoft.com/office/powerpoint/2010/main" val="249822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ELA and Mathematics</a:t>
            </a:r>
          </a:p>
        </p:txBody>
      </p:sp>
      <p:sp>
        <p:nvSpPr>
          <p:cNvPr id="11" name="Content Placeholder 10">
            <a:extLst>
              <a:ext uri="{FF2B5EF4-FFF2-40B4-BE49-F238E27FC236}">
                <a16:creationId xmlns:a16="http://schemas.microsoft.com/office/drawing/2014/main" id="{C6317DDC-C842-45E9-A0C0-679ADA50F354}"/>
              </a:ext>
            </a:extLst>
          </p:cNvPr>
          <p:cNvSpPr>
            <a:spLocks noGrp="1"/>
          </p:cNvSpPr>
          <p:nvPr>
            <p:ph sz="half" idx="1"/>
          </p:nvPr>
        </p:nvSpPr>
        <p:spPr>
          <a:xfrm>
            <a:off x="2891444" y="2245902"/>
            <a:ext cx="2902527" cy="555487"/>
          </a:xfrm>
        </p:spPr>
        <p:txBody>
          <a:bodyPr>
            <a:normAutofit/>
          </a:bodyPr>
          <a:lstStyle/>
          <a:p>
            <a:pPr marL="0" indent="0" algn="ctr">
              <a:buNone/>
            </a:pPr>
            <a:r>
              <a:rPr lang="en-US" sz="2800" b="1" dirty="0"/>
              <a:t>Grades 3</a:t>
            </a:r>
            <a:r>
              <a:rPr lang="en-US" sz="2800" b="1" dirty="0">
                <a:latin typeface="Gill Sans MT" panose="020B0502020104020203" pitchFamily="34" charset="0"/>
              </a:rPr>
              <a:t>–</a:t>
            </a:r>
            <a:r>
              <a:rPr lang="en-US" sz="2800" b="1" dirty="0"/>
              <a:t>8</a:t>
            </a:r>
          </a:p>
        </p:txBody>
      </p:sp>
      <p:pic>
        <p:nvPicPr>
          <p:cNvPr id="16" name="Content Placeholder 15">
            <a:extLst>
              <a:ext uri="{FF2B5EF4-FFF2-40B4-BE49-F238E27FC236}">
                <a16:creationId xmlns:a16="http://schemas.microsoft.com/office/drawing/2014/main" id="{C1078A0D-D908-48AC-AADC-2971A3370175}"/>
              </a:ext>
              <a:ext uri="{C183D7F6-B498-43B3-948B-1728B52AA6E4}">
                <adec:decorative xmlns:adec="http://schemas.microsoft.com/office/drawing/2017/decorative" val="1"/>
              </a:ext>
            </a:extLst>
          </p:cNvPr>
          <p:cNvPicPr>
            <a:picLocks noGrp="1" noChangeAspect="1"/>
          </p:cNvPicPr>
          <p:nvPr>
            <p:ph sz="quarter" idx="13"/>
          </p:nvPr>
        </p:nvPicPr>
        <p:blipFill rotWithShape="1">
          <a:blip r:embed="rId4"/>
          <a:srcRect t="8902"/>
          <a:stretch/>
        </p:blipFill>
        <p:spPr>
          <a:xfrm>
            <a:off x="2117321" y="2059322"/>
            <a:ext cx="7957358" cy="4433553"/>
          </a:xfrm>
        </p:spPr>
      </p:pic>
      <p:sp>
        <p:nvSpPr>
          <p:cNvPr id="14" name="Content Placeholder 13">
            <a:extLst>
              <a:ext uri="{FF2B5EF4-FFF2-40B4-BE49-F238E27FC236}">
                <a16:creationId xmlns:a16="http://schemas.microsoft.com/office/drawing/2014/main" id="{71B173D3-289C-4092-A7A0-78E6578FD035}"/>
              </a:ext>
            </a:extLst>
          </p:cNvPr>
          <p:cNvSpPr>
            <a:spLocks noGrp="1"/>
          </p:cNvSpPr>
          <p:nvPr>
            <p:ph sz="half" idx="2"/>
          </p:nvPr>
        </p:nvSpPr>
        <p:spPr>
          <a:xfrm>
            <a:off x="7388630" y="1743616"/>
            <a:ext cx="2137756" cy="718070"/>
          </a:xfrm>
        </p:spPr>
        <p:txBody>
          <a:bodyPr>
            <a:normAutofit fontScale="92500"/>
          </a:bodyPr>
          <a:lstStyle/>
          <a:p>
            <a:pPr marL="0" indent="0" algn="ctr">
              <a:buNone/>
            </a:pPr>
            <a:r>
              <a:rPr lang="en-US" sz="2800" b="1" dirty="0"/>
              <a:t>High School</a:t>
            </a:r>
          </a:p>
        </p:txBody>
      </p:sp>
    </p:spTree>
    <p:custDataLst>
      <p:tags r:id="rId1"/>
    </p:custDataLst>
    <p:extLst>
      <p:ext uri="{BB962C8B-B14F-4D97-AF65-F5344CB8AC3E}">
        <p14:creationId xmlns:p14="http://schemas.microsoft.com/office/powerpoint/2010/main" val="371464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Gadugi" panose="020B0502040204020203" pitchFamily="34" charset="0"/>
              </a:rPr>
              <a:t>Who: Science</a:t>
            </a:r>
            <a:endParaRPr lang="en-US" b="1" dirty="0">
              <a:solidFill>
                <a:schemeClr val="accent1">
                  <a:lumMod val="50000"/>
                </a:schemeClr>
              </a:solidFill>
              <a:ea typeface="Gadugi" panose="020B0502040204020203" pitchFamily="34" charset="0"/>
            </a:endParaRPr>
          </a:p>
        </p:txBody>
      </p:sp>
      <p:sp>
        <p:nvSpPr>
          <p:cNvPr id="4" name="Content Placeholder 3">
            <a:extLst>
              <a:ext uri="{FF2B5EF4-FFF2-40B4-BE49-F238E27FC236}">
                <a16:creationId xmlns:a16="http://schemas.microsoft.com/office/drawing/2014/main" id="{F12A3E2C-E2FA-4BC1-87E7-1FD045110A97}"/>
              </a:ext>
            </a:extLst>
          </p:cNvPr>
          <p:cNvSpPr>
            <a:spLocks noGrp="1"/>
          </p:cNvSpPr>
          <p:nvPr>
            <p:ph sz="half" idx="1"/>
          </p:nvPr>
        </p:nvSpPr>
        <p:spPr>
          <a:xfrm>
            <a:off x="2576492" y="2799803"/>
            <a:ext cx="2350612" cy="580085"/>
          </a:xfrm>
        </p:spPr>
        <p:txBody>
          <a:bodyPr>
            <a:normAutofit/>
          </a:bodyPr>
          <a:lstStyle/>
          <a:p>
            <a:pPr marL="0" indent="0" algn="ctr">
              <a:buNone/>
            </a:pPr>
            <a:r>
              <a:rPr lang="en-US" sz="2800" b="1" dirty="0"/>
              <a:t>Grade 5</a:t>
            </a:r>
          </a:p>
        </p:txBody>
      </p:sp>
      <p:sp>
        <p:nvSpPr>
          <p:cNvPr id="5" name="Content Placeholder 4">
            <a:extLst>
              <a:ext uri="{FF2B5EF4-FFF2-40B4-BE49-F238E27FC236}">
                <a16:creationId xmlns:a16="http://schemas.microsoft.com/office/drawing/2014/main" id="{012F25A2-9218-4AC6-8CE0-FA65CADE1E97}"/>
              </a:ext>
            </a:extLst>
          </p:cNvPr>
          <p:cNvSpPr>
            <a:spLocks noGrp="1"/>
          </p:cNvSpPr>
          <p:nvPr>
            <p:ph sz="half" idx="2"/>
          </p:nvPr>
        </p:nvSpPr>
        <p:spPr>
          <a:xfrm>
            <a:off x="4805266" y="2385111"/>
            <a:ext cx="2350612" cy="580085"/>
          </a:xfrm>
        </p:spPr>
        <p:txBody>
          <a:bodyPr>
            <a:normAutofit/>
          </a:bodyPr>
          <a:lstStyle/>
          <a:p>
            <a:pPr marL="0" indent="0" algn="ctr">
              <a:buNone/>
            </a:pPr>
            <a:r>
              <a:rPr lang="en-US" sz="2800" b="1" dirty="0"/>
              <a:t>Grade 8</a:t>
            </a:r>
          </a:p>
        </p:txBody>
      </p:sp>
      <p:sp>
        <p:nvSpPr>
          <p:cNvPr id="6" name="Content Placeholder 5">
            <a:extLst>
              <a:ext uri="{FF2B5EF4-FFF2-40B4-BE49-F238E27FC236}">
                <a16:creationId xmlns:a16="http://schemas.microsoft.com/office/drawing/2014/main" id="{F8C8FAA6-2E79-4C86-94DB-7D4B0A6B38E5}"/>
              </a:ext>
            </a:extLst>
          </p:cNvPr>
          <p:cNvSpPr>
            <a:spLocks noGrp="1"/>
          </p:cNvSpPr>
          <p:nvPr>
            <p:ph sz="quarter" idx="13"/>
          </p:nvPr>
        </p:nvSpPr>
        <p:spPr>
          <a:xfrm>
            <a:off x="7155878" y="1722330"/>
            <a:ext cx="2350612" cy="580085"/>
          </a:xfrm>
        </p:spPr>
        <p:txBody>
          <a:bodyPr>
            <a:normAutofit/>
          </a:bodyPr>
          <a:lstStyle/>
          <a:p>
            <a:pPr marL="0" indent="0" algn="ctr">
              <a:buNone/>
            </a:pPr>
            <a:r>
              <a:rPr lang="en-US" sz="2800" b="1" dirty="0"/>
              <a:t>High School</a:t>
            </a:r>
          </a:p>
        </p:txBody>
      </p:sp>
      <p:pic>
        <p:nvPicPr>
          <p:cNvPr id="15" name="Content Placeholder 14">
            <a:extLst>
              <a:ext uri="{FF2B5EF4-FFF2-40B4-BE49-F238E27FC236}">
                <a16:creationId xmlns:a16="http://schemas.microsoft.com/office/drawing/2014/main" id="{A94A2302-45F2-40DF-8BEB-A15552A82511}"/>
              </a:ext>
              <a:ext uri="{C183D7F6-B498-43B3-948B-1728B52AA6E4}">
                <adec:decorative xmlns:adec="http://schemas.microsoft.com/office/drawing/2017/decorative" val="1"/>
              </a:ext>
            </a:extLst>
          </p:cNvPr>
          <p:cNvPicPr>
            <a:picLocks noGrp="1" noChangeAspect="1"/>
          </p:cNvPicPr>
          <p:nvPr>
            <p:ph sz="quarter" idx="14"/>
          </p:nvPr>
        </p:nvPicPr>
        <p:blipFill rotWithShape="1">
          <a:blip r:embed="rId4"/>
          <a:srcRect t="10060" b="10926"/>
          <a:stretch/>
        </p:blipFill>
        <p:spPr>
          <a:xfrm>
            <a:off x="2958181" y="2302415"/>
            <a:ext cx="6456407" cy="4555586"/>
          </a:xfrm>
        </p:spPr>
      </p:pic>
    </p:spTree>
    <p:custDataLst>
      <p:tags r:id="rId1"/>
    </p:custDataLst>
    <p:extLst>
      <p:ext uri="{BB962C8B-B14F-4D97-AF65-F5344CB8AC3E}">
        <p14:creationId xmlns:p14="http://schemas.microsoft.com/office/powerpoint/2010/main" val="194252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31" y="490220"/>
            <a:ext cx="10515600" cy="1082675"/>
          </a:xfrm>
        </p:spPr>
        <p:txBody>
          <a:bodyPr>
            <a:normAutofit/>
          </a:bodyPr>
          <a:lstStyle/>
          <a:p>
            <a:r>
              <a:rPr lang="en-US" dirty="0"/>
              <a:t>How:</a:t>
            </a:r>
          </a:p>
        </p:txBody>
      </p:sp>
      <p:sp>
        <p:nvSpPr>
          <p:cNvPr id="6" name="Content Placeholder 5"/>
          <p:cNvSpPr>
            <a:spLocks noGrp="1"/>
          </p:cNvSpPr>
          <p:nvPr>
            <p:ph sz="half" idx="2"/>
          </p:nvPr>
        </p:nvSpPr>
        <p:spPr>
          <a:xfrm>
            <a:off x="7485018" y="1572895"/>
            <a:ext cx="4382304" cy="4932407"/>
          </a:xfrm>
        </p:spPr>
        <p:txBody>
          <a:bodyPr anchor="ctr">
            <a:normAutofit/>
          </a:bodyPr>
          <a:lstStyle/>
          <a:p>
            <a:pPr>
              <a:lnSpc>
                <a:spcPct val="100000"/>
              </a:lnSpc>
              <a:spcBef>
                <a:spcPts val="600"/>
              </a:spcBef>
              <a:spcAft>
                <a:spcPts val="600"/>
              </a:spcAft>
            </a:pPr>
            <a:r>
              <a:rPr lang="en-US" sz="3200" dirty="0"/>
              <a:t>On the computer</a:t>
            </a:r>
          </a:p>
          <a:p>
            <a:pPr>
              <a:lnSpc>
                <a:spcPct val="100000"/>
              </a:lnSpc>
              <a:spcBef>
                <a:spcPts val="600"/>
              </a:spcBef>
              <a:spcAft>
                <a:spcPts val="600"/>
              </a:spcAft>
            </a:pPr>
            <a:r>
              <a:rPr lang="en-US" sz="3200" dirty="0"/>
              <a:t>Adjusts difficulty</a:t>
            </a:r>
          </a:p>
          <a:p>
            <a:pPr>
              <a:lnSpc>
                <a:spcPct val="100000"/>
              </a:lnSpc>
              <a:spcBef>
                <a:spcPts val="600"/>
              </a:spcBef>
              <a:spcAft>
                <a:spcPts val="600"/>
              </a:spcAft>
            </a:pPr>
            <a:r>
              <a:rPr lang="en-US" sz="3200" dirty="0"/>
              <a:t>Varied question types</a:t>
            </a:r>
          </a:p>
          <a:p>
            <a:pPr lvl="1">
              <a:lnSpc>
                <a:spcPct val="100000"/>
              </a:lnSpc>
              <a:spcBef>
                <a:spcPts val="600"/>
              </a:spcBef>
              <a:spcAft>
                <a:spcPts val="600"/>
              </a:spcAft>
            </a:pPr>
            <a:r>
              <a:rPr lang="en-US" sz="2800" dirty="0"/>
              <a:t>Multiple choice</a:t>
            </a:r>
          </a:p>
          <a:p>
            <a:pPr lvl="1">
              <a:lnSpc>
                <a:spcPct val="100000"/>
              </a:lnSpc>
              <a:spcBef>
                <a:spcPts val="600"/>
              </a:spcBef>
              <a:spcAft>
                <a:spcPts val="600"/>
              </a:spcAft>
            </a:pPr>
            <a:r>
              <a:rPr lang="en-US" sz="2800" dirty="0"/>
              <a:t>Read and respond</a:t>
            </a:r>
          </a:p>
          <a:p>
            <a:pPr lvl="1">
              <a:lnSpc>
                <a:spcPct val="100000"/>
              </a:lnSpc>
              <a:spcBef>
                <a:spcPts val="600"/>
              </a:spcBef>
              <a:spcAft>
                <a:spcPts val="600"/>
              </a:spcAft>
            </a:pPr>
            <a:r>
              <a:rPr lang="en-US" sz="2800" dirty="0"/>
              <a:t>Drag and drop</a:t>
            </a:r>
          </a:p>
          <a:p>
            <a:pPr lvl="1">
              <a:lnSpc>
                <a:spcPct val="100000"/>
              </a:lnSpc>
              <a:spcBef>
                <a:spcPts val="600"/>
              </a:spcBef>
              <a:spcAft>
                <a:spcPts val="600"/>
              </a:spcAft>
            </a:pPr>
            <a:r>
              <a:rPr lang="en-US" sz="2800" dirty="0"/>
              <a:t>Constructed response</a:t>
            </a:r>
          </a:p>
          <a:p>
            <a:pPr lvl="1">
              <a:lnSpc>
                <a:spcPct val="100000"/>
              </a:lnSpc>
              <a:spcBef>
                <a:spcPts val="600"/>
              </a:spcBef>
              <a:spcAft>
                <a:spcPts val="600"/>
              </a:spcAft>
            </a:pPr>
            <a:r>
              <a:rPr lang="en-US" sz="2800" dirty="0"/>
              <a:t>Performance Task</a:t>
            </a:r>
          </a:p>
        </p:txBody>
      </p:sp>
      <p:pic>
        <p:nvPicPr>
          <p:cNvPr id="9" name="Content Placeholder 8">
            <a:extLs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18931" y="1789610"/>
            <a:ext cx="6476735" cy="4578170"/>
          </a:xfrm>
        </p:spPr>
      </p:pic>
    </p:spTree>
    <p:custDataLst>
      <p:tags r:id="rId1"/>
    </p:custDataLst>
    <p:extLst>
      <p:ext uri="{BB962C8B-B14F-4D97-AF65-F5344CB8AC3E}">
        <p14:creationId xmlns:p14="http://schemas.microsoft.com/office/powerpoint/2010/main" val="230984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46486" y="2019642"/>
            <a:ext cx="3633028" cy="3963303"/>
          </a:xfrm>
        </p:spPr>
      </p:pic>
      <p:sp>
        <p:nvSpPr>
          <p:cNvPr id="4" name="Content Placeholder 3">
            <a:extLst>
              <a:ext uri="{FF2B5EF4-FFF2-40B4-BE49-F238E27FC236}">
                <a16:creationId xmlns:a16="http://schemas.microsoft.com/office/drawing/2014/main" id="{D1D4324A-487B-490F-A61D-6014086D7C49}"/>
              </a:ext>
            </a:extLst>
          </p:cNvPr>
          <p:cNvSpPr>
            <a:spLocks noGrp="1"/>
          </p:cNvSpPr>
          <p:nvPr>
            <p:ph sz="half" idx="1"/>
          </p:nvPr>
        </p:nvSpPr>
        <p:spPr>
          <a:xfrm>
            <a:off x="842963" y="2828442"/>
            <a:ext cx="4683369" cy="3383521"/>
          </a:xfrm>
        </p:spPr>
        <p:txBody>
          <a:bodyPr>
            <a:normAutofit/>
          </a:bodyPr>
          <a:lstStyle/>
          <a:p>
            <a:pPr marL="0" indent="0" algn="ctr">
              <a:buNone/>
            </a:pPr>
            <a:r>
              <a:rPr lang="en-US" sz="4400" dirty="0"/>
              <a:t>January through the last day of school</a:t>
            </a:r>
          </a:p>
        </p:txBody>
      </p:sp>
    </p:spTree>
    <p:custDataLst>
      <p:tags r:id="rId1"/>
    </p:custDataLst>
    <p:extLst>
      <p:ext uri="{BB962C8B-B14F-4D97-AF65-F5344CB8AC3E}">
        <p14:creationId xmlns:p14="http://schemas.microsoft.com/office/powerpoint/2010/main" val="115024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4540624" cy="3063875"/>
          </a:xfrm>
        </p:spPr>
        <p:txBody>
          <a:bodyPr>
            <a:normAutofit/>
          </a:bodyPr>
          <a:lstStyle/>
          <a:p>
            <a:r>
              <a:rPr lang="en-US" dirty="0"/>
              <a:t>Scores: CAASPP</a:t>
            </a:r>
          </a:p>
        </p:txBody>
      </p:sp>
      <p:pic>
        <p:nvPicPr>
          <p:cNvPr id="7" name="Content Placeholder 6" descr="2020-21 CAASPP Score Report Example">
            <a:extLst>
              <a:ext uri="{FF2B5EF4-FFF2-40B4-BE49-F238E27FC236}">
                <a16:creationId xmlns:a16="http://schemas.microsoft.com/office/drawing/2014/main" id="{74234317-3EB9-4673-B1BE-D0230772B877}"/>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harpenSoften amount="-60000"/>
                    </a14:imgEffect>
                  </a14:imgLayer>
                </a14:imgProps>
              </a:ext>
            </a:extLst>
          </a:blip>
          <a:stretch>
            <a:fillRect/>
          </a:stretch>
        </p:blipFill>
        <p:spPr>
          <a:xfrm>
            <a:off x="6797938" y="235472"/>
            <a:ext cx="4870748" cy="638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1F38-E7C3-4B35-883F-5BAE29A654C7}"/>
              </a:ext>
            </a:extLst>
          </p:cNvPr>
          <p:cNvSpPr>
            <a:spLocks noGrp="1"/>
          </p:cNvSpPr>
          <p:nvPr>
            <p:ph type="title"/>
          </p:nvPr>
        </p:nvSpPr>
        <p:spPr>
          <a:xfrm>
            <a:off x="838201" y="365125"/>
            <a:ext cx="5105400" cy="3880304"/>
          </a:xfrm>
        </p:spPr>
        <p:txBody>
          <a:bodyPr/>
          <a:lstStyle/>
          <a:p>
            <a:r>
              <a:rPr lang="en-US" dirty="0"/>
              <a:t>Scores: Lexile and Quantile</a:t>
            </a:r>
          </a:p>
        </p:txBody>
      </p:sp>
      <p:pic>
        <p:nvPicPr>
          <p:cNvPr id="5" name="Content Placeholder 4" descr="2020-21 CAASPP Lexile/Quantile Score Report Example">
            <a:extLst>
              <a:ext uri="{FF2B5EF4-FFF2-40B4-BE49-F238E27FC236}">
                <a16:creationId xmlns:a16="http://schemas.microsoft.com/office/drawing/2014/main" id="{E886FEF9-AF90-49A7-977A-4AA0978FD7E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66000"/>
                    </a14:imgEffect>
                  </a14:imgLayer>
                </a14:imgProps>
              </a:ext>
            </a:extLst>
          </a:blip>
          <a:stretch>
            <a:fillRect/>
          </a:stretch>
        </p:blipFill>
        <p:spPr>
          <a:xfrm>
            <a:off x="6793230" y="163033"/>
            <a:ext cx="5019675" cy="6531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1932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4686-12F6-42E5-A33F-9C6A57856E8B}"/>
              </a:ext>
            </a:extLst>
          </p:cNvPr>
          <p:cNvSpPr>
            <a:spLocks noGrp="1"/>
          </p:cNvSpPr>
          <p:nvPr>
            <p:ph type="title"/>
          </p:nvPr>
        </p:nvSpPr>
        <p:spPr>
          <a:xfrm>
            <a:off x="838200" y="365125"/>
            <a:ext cx="5381625" cy="2256155"/>
          </a:xfrm>
        </p:spPr>
        <p:txBody>
          <a:bodyPr/>
          <a:lstStyle/>
          <a:p>
            <a:r>
              <a:rPr lang="en-US" dirty="0"/>
              <a:t>Scores: CAST</a:t>
            </a:r>
          </a:p>
        </p:txBody>
      </p:sp>
      <p:pic>
        <p:nvPicPr>
          <p:cNvPr id="6" name="Content Placeholder 5" descr="2020-21 CAST Score Report Example">
            <a:extLst>
              <a:ext uri="{FF2B5EF4-FFF2-40B4-BE49-F238E27FC236}">
                <a16:creationId xmlns:a16="http://schemas.microsoft.com/office/drawing/2014/main" id="{F418914E-504C-405B-B1FA-48F3EB49F87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63000"/>
                    </a14:imgEffect>
                  </a14:imgLayer>
                </a14:imgProps>
              </a:ext>
            </a:extLst>
          </a:blip>
          <a:stretch>
            <a:fillRect/>
          </a:stretch>
        </p:blipFill>
        <p:spPr>
          <a:xfrm>
            <a:off x="6789420" y="180180"/>
            <a:ext cx="5000625" cy="6472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7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Scores: College Readiness</a:t>
            </a:r>
          </a:p>
        </p:txBody>
      </p:sp>
      <p:sp>
        <p:nvSpPr>
          <p:cNvPr id="4" name="Content Placeholder 3">
            <a:extLst>
              <a:ext uri="{FF2B5EF4-FFF2-40B4-BE49-F238E27FC236}">
                <a16:creationId xmlns:a16="http://schemas.microsoft.com/office/drawing/2014/main" id="{CF38B60E-3AC4-4AAD-8A13-172D4D658136}"/>
              </a:ext>
            </a:extLst>
          </p:cNvPr>
          <p:cNvSpPr>
            <a:spLocks noGrp="1"/>
          </p:cNvSpPr>
          <p:nvPr>
            <p:ph idx="1"/>
          </p:nvPr>
        </p:nvSpPr>
        <p:spPr>
          <a:xfrm>
            <a:off x="838200" y="1921267"/>
            <a:ext cx="10515600" cy="4255695"/>
          </a:xfrm>
          <a:prstGeom prst="roundRect">
            <a:avLst/>
          </a:prstGeom>
          <a:solidFill>
            <a:schemeClr val="bg2">
              <a:lumMod val="25000"/>
            </a:schemeClr>
          </a:solidFill>
        </p:spPr>
        <p:txBody>
          <a:bodyPr anchor="ctr">
            <a:normAutofit/>
          </a:bodyPr>
          <a:lstStyle/>
          <a:p>
            <a:pPr marL="0" indent="0" algn="ctr">
              <a:buNone/>
            </a:pPr>
            <a:r>
              <a:rPr lang="en-US" sz="13800" b="1" spc="600" dirty="0">
                <a:solidFill>
                  <a:schemeClr val="accent4"/>
                </a:solidFill>
              </a:rPr>
              <a:t>EAP</a:t>
            </a:r>
          </a:p>
          <a:p>
            <a:pPr marL="0" indent="0" algn="ctr">
              <a:buNone/>
            </a:pPr>
            <a:r>
              <a:rPr lang="en-US" sz="4800" dirty="0">
                <a:solidFill>
                  <a:schemeClr val="accent4"/>
                </a:solidFill>
              </a:rPr>
              <a:t>EARLY ASSESSMENT PROGRAM</a:t>
            </a:r>
          </a:p>
        </p:txBody>
      </p:sp>
    </p:spTree>
    <p:custDataLst>
      <p:tags r:id="rId1"/>
    </p:custDataLst>
    <p:extLst>
      <p:ext uri="{BB962C8B-B14F-4D97-AF65-F5344CB8AC3E}">
        <p14:creationId xmlns:p14="http://schemas.microsoft.com/office/powerpoint/2010/main" val="277364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7451-CAB1-4B90-AC6E-0DE334AE9A74}"/>
              </a:ext>
            </a:extLst>
          </p:cNvPr>
          <p:cNvSpPr>
            <a:spLocks noGrp="1"/>
          </p:cNvSpPr>
          <p:nvPr>
            <p:ph type="title"/>
          </p:nvPr>
        </p:nvSpPr>
        <p:spPr>
          <a:xfrm>
            <a:off x="842963" y="372745"/>
            <a:ext cx="9200198" cy="1325563"/>
          </a:xfrm>
        </p:spPr>
        <p:txBody>
          <a:bodyPr/>
          <a:lstStyle/>
          <a:p>
            <a:r>
              <a:rPr lang="en-US" dirty="0">
                <a:latin typeface="Century Gothic"/>
              </a:rPr>
              <a:t>How Parents Can Help</a:t>
            </a:r>
            <a:endParaRPr lang="en-US" dirty="0"/>
          </a:p>
        </p:txBody>
      </p:sp>
      <p:pic>
        <p:nvPicPr>
          <p:cNvPr id="6" name="Content Placeholder 5">
            <a:extLst>
              <a:ext uri="{FF2B5EF4-FFF2-40B4-BE49-F238E27FC236}">
                <a16:creationId xmlns:a16="http://schemas.microsoft.com/office/drawing/2014/main" id="{88D7F740-ADF5-47CA-B28D-3C357F3DBD3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236719" y="1739078"/>
            <a:ext cx="3718562" cy="5118922"/>
          </a:xfrm>
        </p:spPr>
      </p:pic>
    </p:spTree>
    <p:extLst>
      <p:ext uri="{BB962C8B-B14F-4D97-AF65-F5344CB8AC3E}">
        <p14:creationId xmlns:p14="http://schemas.microsoft.com/office/powerpoint/2010/main" val="296973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Intent of This Deck</a:t>
            </a:r>
          </a:p>
        </p:txBody>
      </p:sp>
      <p:sp>
        <p:nvSpPr>
          <p:cNvPr id="5" name="Content Placeholder 4"/>
          <p:cNvSpPr>
            <a:spLocks noGrp="1"/>
          </p:cNvSpPr>
          <p:nvPr>
            <p:ph idx="1"/>
          </p:nvPr>
        </p:nvSpPr>
        <p:spPr>
          <a:xfrm>
            <a:off x="391886" y="1492431"/>
            <a:ext cx="11181805" cy="5000444"/>
          </a:xfrm>
        </p:spPr>
        <p:txBody>
          <a:bodyPr>
            <a:noAutofit/>
          </a:bodyPr>
          <a:lstStyle/>
          <a:p>
            <a:pPr marL="457200" lvl="1" indent="0">
              <a:lnSpc>
                <a:spcPct val="100000"/>
              </a:lnSpc>
              <a:spcBef>
                <a:spcPts val="600"/>
              </a:spcBef>
              <a:buNone/>
            </a:pPr>
            <a:r>
              <a:rPr lang="en-US" sz="2800" dirty="0"/>
              <a:t>This slide deck is intended for use by site administrators to provide information to </a:t>
            </a:r>
            <a:r>
              <a:rPr lang="en-US" sz="3600" b="1" dirty="0">
                <a:solidFill>
                  <a:schemeClr val="accent6">
                    <a:lumMod val="50000"/>
                  </a:schemeClr>
                </a:solidFill>
                <a:latin typeface="Century Gothic" panose="020B0502020202020204" pitchFamily="34" charset="0"/>
                <a:ea typeface="Gadugi" panose="020B0502040204020203" pitchFamily="34" charset="0"/>
              </a:rPr>
              <a:t>parents and guardians</a:t>
            </a:r>
            <a:r>
              <a:rPr lang="en-US" sz="2800" dirty="0"/>
              <a:t> about the CAASPP. It includes:</a:t>
            </a:r>
          </a:p>
          <a:p>
            <a:pPr lvl="2">
              <a:lnSpc>
                <a:spcPct val="100000"/>
              </a:lnSpc>
              <a:spcBef>
                <a:spcPts val="600"/>
              </a:spcBef>
              <a:spcAft>
                <a:spcPts val="600"/>
              </a:spcAft>
            </a:pPr>
            <a:r>
              <a:rPr lang="en-US" sz="2800" dirty="0"/>
              <a:t>A description of the CAASPP </a:t>
            </a:r>
          </a:p>
          <a:p>
            <a:pPr lvl="2">
              <a:lnSpc>
                <a:spcPct val="100000"/>
              </a:lnSpc>
              <a:spcBef>
                <a:spcPts val="600"/>
              </a:spcBef>
              <a:spcAft>
                <a:spcPts val="600"/>
              </a:spcAft>
            </a:pPr>
            <a:r>
              <a:rPr lang="en-US" sz="2800" dirty="0"/>
              <a:t>An overview of how the CAASPP is given</a:t>
            </a:r>
          </a:p>
          <a:p>
            <a:pPr lvl="2">
              <a:lnSpc>
                <a:spcPct val="100000"/>
              </a:lnSpc>
              <a:spcBef>
                <a:spcPts val="600"/>
              </a:spcBef>
              <a:spcAft>
                <a:spcPts val="600"/>
              </a:spcAft>
            </a:pPr>
            <a:r>
              <a:rPr lang="en-US" sz="2800" dirty="0"/>
              <a:t>Information on who takes the CAASPP</a:t>
            </a:r>
          </a:p>
          <a:p>
            <a:pPr lvl="2">
              <a:lnSpc>
                <a:spcPct val="100000"/>
              </a:lnSpc>
              <a:spcBef>
                <a:spcPts val="600"/>
              </a:spcBef>
              <a:spcAft>
                <a:spcPts val="600"/>
              </a:spcAft>
            </a:pPr>
            <a:r>
              <a:rPr lang="en-US" sz="2800" dirty="0"/>
              <a:t>An overview of test administration for the CAASPP</a:t>
            </a:r>
          </a:p>
          <a:p>
            <a:pPr lvl="2">
              <a:lnSpc>
                <a:spcPct val="100000"/>
              </a:lnSpc>
              <a:spcBef>
                <a:spcPts val="600"/>
              </a:spcBef>
              <a:spcAft>
                <a:spcPts val="600"/>
              </a:spcAft>
            </a:pPr>
            <a:r>
              <a:rPr lang="en-US" sz="2800" dirty="0"/>
              <a:t>Information on how test results are reported</a:t>
            </a:r>
          </a:p>
          <a:p>
            <a:pPr lvl="2">
              <a:lnSpc>
                <a:spcPct val="100000"/>
              </a:lnSpc>
              <a:spcBef>
                <a:spcPts val="600"/>
              </a:spcBef>
              <a:spcAft>
                <a:spcPts val="600"/>
              </a:spcAft>
            </a:pPr>
            <a:r>
              <a:rPr lang="en-US" sz="2800" dirty="0"/>
              <a:t>Available resources for parents related to the CAASPP</a:t>
            </a:r>
            <a:endParaRPr lang="en-US" sz="2400" dirty="0"/>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65125"/>
            <a:ext cx="10841831" cy="1325563"/>
          </a:xfrm>
        </p:spPr>
        <p:txBody>
          <a:bodyPr/>
          <a:lstStyle/>
          <a:p>
            <a:r>
              <a:rPr lang="en-US" dirty="0"/>
              <a:t>Ask Your Child’s Teacher:</a:t>
            </a:r>
          </a:p>
        </p:txBody>
      </p:sp>
      <p:sp>
        <p:nvSpPr>
          <p:cNvPr id="3" name="Slide Content"/>
          <p:cNvSpPr>
            <a:spLocks noGrp="1"/>
          </p:cNvSpPr>
          <p:nvPr>
            <p:ph sz="half" idx="1"/>
          </p:nvPr>
        </p:nvSpPr>
        <p:spPr>
          <a:xfrm>
            <a:off x="842962" y="1714500"/>
            <a:ext cx="5900737" cy="4955246"/>
          </a:xfrm>
        </p:spPr>
        <p:txBody>
          <a:bodyPr>
            <a:normAutofit fontScale="92500" lnSpcReduction="10000"/>
          </a:bodyPr>
          <a:lstStyle/>
          <a:p>
            <a:pPr marL="400050" indent="-457200">
              <a:lnSpc>
                <a:spcPct val="100000"/>
              </a:lnSpc>
              <a:spcBef>
                <a:spcPts val="600"/>
              </a:spcBef>
              <a:spcAft>
                <a:spcPts val="600"/>
              </a:spcAft>
            </a:pPr>
            <a:r>
              <a:rPr lang="en-US" sz="3600" dirty="0"/>
              <a:t>In what areas is my child doing well?</a:t>
            </a:r>
          </a:p>
          <a:p>
            <a:pPr marL="400050" indent="-457200">
              <a:lnSpc>
                <a:spcPct val="100000"/>
              </a:lnSpc>
              <a:spcBef>
                <a:spcPts val="600"/>
              </a:spcBef>
              <a:spcAft>
                <a:spcPts val="600"/>
              </a:spcAft>
            </a:pPr>
            <a:r>
              <a:rPr lang="en-US" sz="3600" dirty="0"/>
              <a:t>In what areas might my child need some extra support?</a:t>
            </a:r>
          </a:p>
          <a:p>
            <a:pPr marL="400050" indent="-457200">
              <a:lnSpc>
                <a:spcPct val="100000"/>
              </a:lnSpc>
              <a:spcBef>
                <a:spcPts val="600"/>
              </a:spcBef>
              <a:spcAft>
                <a:spcPts val="600"/>
              </a:spcAft>
            </a:pPr>
            <a:r>
              <a:rPr lang="en-US" sz="3600" dirty="0"/>
              <a:t>Who will provide that extra support?</a:t>
            </a:r>
          </a:p>
          <a:p>
            <a:pPr marL="400050" indent="-457200">
              <a:lnSpc>
                <a:spcPct val="100000"/>
              </a:lnSpc>
              <a:spcBef>
                <a:spcPts val="600"/>
              </a:spcBef>
              <a:spcAft>
                <a:spcPts val="600"/>
              </a:spcAft>
            </a:pPr>
            <a:r>
              <a:rPr lang="en-US" sz="3600" dirty="0"/>
              <a:t>How can I help support my child at home?</a:t>
            </a:r>
            <a:endParaRPr lang="en-US" sz="3200" dirty="0"/>
          </a:p>
          <a:p>
            <a:pPr marL="457200" indent="-457200"/>
            <a:endParaRPr lang="en-US" dirty="0"/>
          </a:p>
          <a:p>
            <a:pPr marL="1714500" lvl="3" indent="-457200"/>
            <a:endParaRPr lang="en-US" dirty="0"/>
          </a:p>
          <a:p>
            <a:pPr marL="0" indent="0"/>
            <a:endParaRPr lang="en-US" dirty="0"/>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43700" y="2847555"/>
            <a:ext cx="5181600" cy="3485803"/>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34688" cy="1325563"/>
          </a:xfrm>
        </p:spPr>
        <p:txBody>
          <a:bodyPr/>
          <a:lstStyle/>
          <a:p>
            <a:r>
              <a:rPr lang="en-US" dirty="0"/>
              <a:t>Help Your Child Succeed</a:t>
            </a:r>
          </a:p>
        </p:txBody>
      </p:sp>
      <p:sp>
        <p:nvSpPr>
          <p:cNvPr id="3" name="Slide Content"/>
          <p:cNvSpPr>
            <a:spLocks noGrp="1"/>
          </p:cNvSpPr>
          <p:nvPr>
            <p:ph sz="half" idx="1"/>
          </p:nvPr>
        </p:nvSpPr>
        <p:spPr>
          <a:xfrm>
            <a:off x="838199" y="1741804"/>
            <a:ext cx="5905501" cy="4882419"/>
          </a:xfrm>
        </p:spPr>
        <p:txBody>
          <a:bodyPr anchor="ctr">
            <a:noAutofit/>
          </a:bodyPr>
          <a:lstStyle/>
          <a:p>
            <a:pPr marL="857250" lvl="1" indent="-457200">
              <a:lnSpc>
                <a:spcPct val="100000"/>
              </a:lnSpc>
            </a:pPr>
            <a:r>
              <a:rPr lang="en-US" sz="3200" dirty="0"/>
              <a:t>Discuss the test with your child. </a:t>
            </a:r>
          </a:p>
          <a:p>
            <a:pPr marL="857250" lvl="1" indent="-457200">
              <a:lnSpc>
                <a:spcPct val="100000"/>
              </a:lnSpc>
            </a:pPr>
            <a:r>
              <a:rPr lang="en-US" sz="3200" dirty="0"/>
              <a:t>Set expectations. </a:t>
            </a:r>
          </a:p>
          <a:p>
            <a:pPr marL="857250" lvl="1" indent="-457200">
              <a:lnSpc>
                <a:spcPct val="100000"/>
              </a:lnSpc>
            </a:pPr>
            <a:r>
              <a:rPr lang="en-US" sz="3200" dirty="0"/>
              <a:t>Take a practice or training test with your child. </a:t>
            </a:r>
          </a:p>
          <a:p>
            <a:pPr marL="857250" lvl="1" indent="-457200">
              <a:lnSpc>
                <a:spcPct val="100000"/>
              </a:lnSpc>
            </a:pPr>
            <a:r>
              <a:rPr lang="en-US" sz="3200" dirty="0"/>
              <a:t>Make sure your child gets a good night’s sleep and a nutritious breakfast before testing.</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97773" y="2141537"/>
            <a:ext cx="4375115" cy="4351338"/>
          </a:xfrm>
        </p:spPr>
      </p:pic>
    </p:spTree>
    <p:custDataLst>
      <p:tags r:id="rId1"/>
    </p:custDataLst>
    <p:extLst>
      <p:ext uri="{BB962C8B-B14F-4D97-AF65-F5344CB8AC3E}">
        <p14:creationId xmlns:p14="http://schemas.microsoft.com/office/powerpoint/2010/main" val="251469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C56569-F5F3-47CA-8112-EF03CD505D8B}"/>
              </a:ext>
            </a:extLst>
          </p:cNvPr>
          <p:cNvSpPr>
            <a:spLocks noGrp="1"/>
          </p:cNvSpPr>
          <p:nvPr>
            <p:ph type="title"/>
          </p:nvPr>
        </p:nvSpPr>
        <p:spPr>
          <a:xfrm>
            <a:off x="876300" y="619433"/>
            <a:ext cx="10515600" cy="1022094"/>
          </a:xfrm>
        </p:spPr>
        <p:txBody>
          <a:bodyPr/>
          <a:lstStyle/>
          <a:p>
            <a:r>
              <a:rPr lang="en-US" dirty="0">
                <a:latin typeface="Century Gothic"/>
              </a:rPr>
              <a:t>Starting Smarter</a:t>
            </a:r>
            <a:endParaRPr lang="en-US" dirty="0"/>
          </a:p>
        </p:txBody>
      </p:sp>
      <p:pic>
        <p:nvPicPr>
          <p:cNvPr id="9" name="Content Placeholder 8">
            <a:extLst>
              <a:ext uri="{FF2B5EF4-FFF2-40B4-BE49-F238E27FC236}">
                <a16:creationId xmlns:a16="http://schemas.microsoft.com/office/drawing/2014/main" id="{88DE3FE5-EBA3-4F11-96E0-DCC0B48DBE7A}"/>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3560726" y="1579417"/>
            <a:ext cx="4917855" cy="4917855"/>
          </a:xfrm>
        </p:spPr>
      </p:pic>
      <p:sp>
        <p:nvSpPr>
          <p:cNvPr id="7" name="Content Placeholder 6">
            <a:extLst>
              <a:ext uri="{FF2B5EF4-FFF2-40B4-BE49-F238E27FC236}">
                <a16:creationId xmlns:a16="http://schemas.microsoft.com/office/drawing/2014/main" id="{B0FF1E22-2F1E-46DF-83D9-EE9BF842DD3B}"/>
              </a:ext>
            </a:extLst>
          </p:cNvPr>
          <p:cNvSpPr>
            <a:spLocks noGrp="1"/>
          </p:cNvSpPr>
          <p:nvPr>
            <p:ph sz="half" idx="2"/>
          </p:nvPr>
        </p:nvSpPr>
        <p:spPr>
          <a:xfrm>
            <a:off x="2961262" y="6131209"/>
            <a:ext cx="6116782" cy="732127"/>
          </a:xfrm>
        </p:spPr>
        <p:txBody>
          <a:bodyPr>
            <a:normAutofit/>
          </a:bodyPr>
          <a:lstStyle/>
          <a:p>
            <a:pPr marL="0" indent="0" algn="ctr">
              <a:buNone/>
            </a:pPr>
            <a:r>
              <a:rPr lang="en-US" sz="3200" dirty="0">
                <a:hlinkClick r:id="rId4" tooltip="Starting Smarter Website"/>
              </a:rPr>
              <a:t>https</a:t>
            </a:r>
            <a:r>
              <a:rPr lang="en-US" sz="3200" dirty="0">
                <a:ea typeface="+mn-lt"/>
                <a:cs typeface="+mn-lt"/>
                <a:hlinkClick r:id="rId4" tooltip="Starting Smarter Website"/>
              </a:rPr>
              <a:t>://ca.startingsmarter.org/</a:t>
            </a:r>
            <a:endParaRPr lang="en-US" sz="3200" dirty="0">
              <a:cs typeface="Arial"/>
            </a:endParaRPr>
          </a:p>
        </p:txBody>
      </p:sp>
    </p:spTree>
    <p:extLst>
      <p:ext uri="{BB962C8B-B14F-4D97-AF65-F5344CB8AC3E}">
        <p14:creationId xmlns:p14="http://schemas.microsoft.com/office/powerpoint/2010/main" val="389281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30198E-6952-466F-8708-510502562C96}"/>
              </a:ext>
            </a:extLst>
          </p:cNvPr>
          <p:cNvSpPr>
            <a:spLocks noGrp="1"/>
          </p:cNvSpPr>
          <p:nvPr>
            <p:ph type="title"/>
          </p:nvPr>
        </p:nvSpPr>
        <p:spPr/>
        <p:txBody>
          <a:bodyPr/>
          <a:lstStyle/>
          <a:p>
            <a:r>
              <a:rPr lang="en-US" dirty="0"/>
              <a:t>Starting Smarter Video</a:t>
            </a:r>
          </a:p>
        </p:txBody>
      </p:sp>
      <p:sp>
        <p:nvSpPr>
          <p:cNvPr id="2" name="Content Placeholder 1"/>
          <p:cNvSpPr>
            <a:spLocks noGrp="1"/>
          </p:cNvSpPr>
          <p:nvPr>
            <p:ph idx="1"/>
          </p:nvPr>
        </p:nvSpPr>
        <p:spPr>
          <a:xfrm>
            <a:off x="838200" y="3272589"/>
            <a:ext cx="10515600" cy="1325562"/>
          </a:xfrm>
        </p:spPr>
        <p:txBody>
          <a:bodyPr>
            <a:normAutofit/>
          </a:bodyPr>
          <a:lstStyle/>
          <a:p>
            <a:pPr marL="0" indent="0" algn="ctr">
              <a:buNone/>
            </a:pPr>
            <a:r>
              <a:rPr lang="en-US" sz="4800" dirty="0">
                <a:hlinkClick r:id="rId3" tooltip="Starting Smarter Overview Video"/>
              </a:rPr>
              <a:t>https://youtu.be/HS8cVQin_fc</a:t>
            </a:r>
            <a:endParaRPr lang="en-US" sz="4800" dirty="0"/>
          </a:p>
        </p:txBody>
      </p:sp>
    </p:spTree>
    <p:extLst>
      <p:ext uri="{BB962C8B-B14F-4D97-AF65-F5344CB8AC3E}">
        <p14:creationId xmlns:p14="http://schemas.microsoft.com/office/powerpoint/2010/main" val="231792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3" y="450850"/>
            <a:ext cx="10515600" cy="1325563"/>
          </a:xfrm>
        </p:spPr>
        <p:txBody>
          <a:bodyPr/>
          <a:lstStyle/>
          <a:p>
            <a:r>
              <a:rPr lang="en-US" dirty="0"/>
              <a:t>Learn More</a:t>
            </a:r>
          </a:p>
        </p:txBody>
      </p:sp>
      <p:sp>
        <p:nvSpPr>
          <p:cNvPr id="3" name="Content Placeholder 2"/>
          <p:cNvSpPr>
            <a:spLocks noGrp="1"/>
          </p:cNvSpPr>
          <p:nvPr>
            <p:ph idx="1"/>
          </p:nvPr>
        </p:nvSpPr>
        <p:spPr>
          <a:xfrm>
            <a:off x="842963" y="1776413"/>
            <a:ext cx="11230495" cy="4772891"/>
          </a:xfrm>
        </p:spPr>
        <p:txBody>
          <a:bodyPr vert="horz" lIns="91440" tIns="45720" rIns="91440" bIns="45720" rtlCol="0" anchor="t">
            <a:normAutofit/>
          </a:bodyPr>
          <a:lstStyle/>
          <a:p>
            <a:r>
              <a:rPr lang="en-US" sz="3600" dirty="0">
                <a:sym typeface="Wingdings"/>
              </a:rPr>
              <a:t>Parent Guides to Understanding</a:t>
            </a:r>
          </a:p>
          <a:p>
            <a:pPr indent="0">
              <a:lnSpc>
                <a:spcPct val="100000"/>
              </a:lnSpc>
              <a:spcBef>
                <a:spcPts val="0"/>
              </a:spcBef>
              <a:buNone/>
            </a:pPr>
            <a:r>
              <a:rPr lang="en-US" dirty="0">
                <a:sym typeface="Wingdings"/>
              </a:rPr>
              <a:t>Available in seven languages</a:t>
            </a:r>
            <a:endParaRPr lang="en-US" dirty="0">
              <a:cs typeface="Arial"/>
            </a:endParaRPr>
          </a:p>
          <a:p>
            <a:pPr marL="0" indent="231776">
              <a:lnSpc>
                <a:spcPct val="100000"/>
              </a:lnSpc>
              <a:spcBef>
                <a:spcPts val="0"/>
              </a:spcBef>
              <a:spcAft>
                <a:spcPts val="1200"/>
              </a:spcAft>
              <a:buNone/>
              <a:defRPr/>
            </a:pPr>
            <a:r>
              <a:rPr lang="en-US" dirty="0">
                <a:sym typeface="Wingdings"/>
                <a:hlinkClick r:id="rId3" tooltip="Parent Guide to Understanding Web Page"/>
              </a:rPr>
              <a:t>https://www.cde.ca.gov/ta/tg/ca/parentguidetounderstand.asp</a:t>
            </a:r>
            <a:r>
              <a:rPr lang="en-US" dirty="0">
                <a:hlinkClick r:id="rId4" tooltip="CAA Parent Guide to Understanding PDF"/>
              </a:rPr>
              <a:t> </a:t>
            </a:r>
            <a:endParaRPr lang="en-US" dirty="0">
              <a:latin typeface="Arial" panose="020B0604020202020204" pitchFamily="34" charset="0"/>
              <a:ea typeface="ＭＳ Ｐゴシック" panose="020B0600070205080204" pitchFamily="34" charset="-128"/>
              <a:cs typeface="Arial" panose="020B0604020202020204" pitchFamily="34" charset="0"/>
            </a:endParaRPr>
          </a:p>
          <a:p>
            <a:pPr>
              <a:spcBef>
                <a:spcPts val="2400"/>
              </a:spcBef>
              <a:defRPr/>
            </a:pPr>
            <a:r>
              <a:rPr lang="en-US" sz="3600" dirty="0"/>
              <a:t>Take a Practice or Training Test with Your Child </a:t>
            </a:r>
            <a:endParaRPr lang="en-US" sz="3600" dirty="0">
              <a:cs typeface="Arial"/>
            </a:endParaRPr>
          </a:p>
          <a:p>
            <a:pPr marL="0" indent="231776">
              <a:spcBef>
                <a:spcPts val="600"/>
              </a:spcBef>
              <a:spcAft>
                <a:spcPts val="600"/>
              </a:spcAft>
              <a:buNone/>
              <a:defRPr/>
            </a:pPr>
            <a:r>
              <a:rPr lang="en-US" dirty="0">
                <a:hlinkClick r:id="rId5" tooltip="CAASPP Practice and Training Test Web Page"/>
              </a:rPr>
              <a:t>https://www.caaspp.org/practice-and-training/index.html</a:t>
            </a:r>
            <a:endParaRPr lang="en-US" dirty="0">
              <a:cs typeface="Arial" panose="020B0604020202020204"/>
            </a:endParaRPr>
          </a:p>
          <a:p>
            <a:pPr>
              <a:spcBef>
                <a:spcPts val="2400"/>
              </a:spcBef>
              <a:defRPr/>
            </a:pPr>
            <a:r>
              <a:rPr lang="en-US" sz="3600" dirty="0"/>
              <a:t>Starting Smarter Website</a:t>
            </a:r>
          </a:p>
          <a:p>
            <a:pPr marL="0" indent="231776">
              <a:buNone/>
              <a:defRPr/>
            </a:pPr>
            <a:r>
              <a:rPr lang="en-US" dirty="0">
                <a:hlinkClick r:id="rId6" tooltip=" Starting Smarter Website"/>
              </a:rPr>
              <a:t>https://ca.startingsmarter.org/</a:t>
            </a:r>
            <a:endParaRPr lang="en-US" sz="28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0324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68669"/>
            <a:ext cx="10477500" cy="1128713"/>
          </a:xfrm>
        </p:spPr>
        <p:txBody>
          <a:bodyPr/>
          <a:lstStyle/>
          <a:p>
            <a:r>
              <a:rPr lang="en-US"/>
              <a:t>Questions</a:t>
            </a:r>
            <a:endParaRPr lang="en-US" dirty="0"/>
          </a:p>
        </p:txBody>
      </p:sp>
      <p:pic>
        <p:nvPicPr>
          <p:cNvPr id="6" name="Content Placeholder 5" descr="Q&amp;A"/>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81738" y="0"/>
            <a:ext cx="8540232" cy="6685676"/>
          </a:xfrm>
        </p:spPr>
      </p:pic>
    </p:spTree>
    <p:custDataLst>
      <p:tags r:id="rId1"/>
    </p:custDataLst>
    <p:extLst>
      <p:ext uri="{BB962C8B-B14F-4D97-AF65-F5344CB8AC3E}">
        <p14:creationId xmlns:p14="http://schemas.microsoft.com/office/powerpoint/2010/main" val="181898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6280"/>
            <a:ext cx="10515600" cy="1325563"/>
          </a:xfrm>
        </p:spPr>
        <p:txBody>
          <a:bodyPr/>
          <a:lstStyle/>
          <a:p>
            <a:pPr algn="ctr"/>
            <a:r>
              <a:rPr lang="en-US" sz="2800" b="0" dirty="0">
                <a:solidFill>
                  <a:schemeClr val="tx1"/>
                </a:solidFill>
                <a:latin typeface="+mn-lt"/>
                <a:ea typeface="+mn-ea"/>
                <a:cs typeface="+mn-cs"/>
              </a:rPr>
              <a:t>Posted by the California Department of Education | July 2021</a:t>
            </a:r>
            <a:endParaRPr lang="en-US" sz="2800" b="0" dirty="0">
              <a:latin typeface="+mj-lt"/>
            </a:endParaRPr>
          </a:p>
        </p:txBody>
      </p:sp>
    </p:spTree>
    <p:extLst>
      <p:ext uri="{BB962C8B-B14F-4D97-AF65-F5344CB8AC3E}">
        <p14:creationId xmlns:p14="http://schemas.microsoft.com/office/powerpoint/2010/main" val="312725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Handouts</a:t>
            </a:r>
          </a:p>
        </p:txBody>
      </p:sp>
      <p:sp>
        <p:nvSpPr>
          <p:cNvPr id="3" name="Content Placeholder 2"/>
          <p:cNvSpPr>
            <a:spLocks noGrp="1"/>
          </p:cNvSpPr>
          <p:nvPr>
            <p:ph idx="1"/>
          </p:nvPr>
        </p:nvSpPr>
        <p:spPr>
          <a:xfrm>
            <a:off x="421481" y="1930257"/>
            <a:ext cx="11349037" cy="4351338"/>
          </a:xfrm>
        </p:spPr>
        <p:txBody>
          <a:bodyPr>
            <a:normAutofit/>
          </a:bodyPr>
          <a:lstStyle/>
          <a:p>
            <a:pPr>
              <a:lnSpc>
                <a:spcPct val="100000"/>
              </a:lnSpc>
              <a:spcAft>
                <a:spcPts val="1800"/>
              </a:spcAft>
            </a:pPr>
            <a:r>
              <a:rPr lang="en-US" sz="3200" dirty="0"/>
              <a:t>Parent Guide to Understanding the Summative Assessments</a:t>
            </a:r>
            <a:br>
              <a:rPr lang="en-US" sz="3200" dirty="0"/>
            </a:br>
            <a:r>
              <a:rPr lang="en-US" dirty="0">
                <a:solidFill>
                  <a:srgbClr val="0000FF"/>
                </a:solidFill>
                <a:hlinkClick r:id="rId3" tooltip="Parent Guide to Understanding the Summative Assessments">
                  <a:extLst>
                    <a:ext uri="{A12FA001-AC4F-418D-AE19-62706E023703}">
                      <ahyp:hlinkClr xmlns:ahyp="http://schemas.microsoft.com/office/drawing/2018/hyperlinkcolor" val="tx"/>
                    </a:ext>
                  </a:extLst>
                </a:hlinkClick>
              </a:rPr>
              <a:t>https://www.cde.ca.gov/ta/tg/ca/documents/sbsummativepgtu.pdf</a:t>
            </a:r>
            <a:r>
              <a:rPr lang="en-US" dirty="0">
                <a:solidFill>
                  <a:srgbClr val="0000FF"/>
                </a:solidFill>
              </a:rPr>
              <a:t> </a:t>
            </a:r>
          </a:p>
          <a:p>
            <a:pPr>
              <a:lnSpc>
                <a:spcPct val="100000"/>
              </a:lnSpc>
              <a:spcAft>
                <a:spcPts val="1800"/>
              </a:spcAft>
            </a:pPr>
            <a:r>
              <a:rPr lang="en-US" sz="3200" dirty="0"/>
              <a:t>Parent Guide to Understanding the CAST</a:t>
            </a:r>
            <a:br>
              <a:rPr lang="en-US" sz="3200" dirty="0"/>
            </a:br>
            <a:r>
              <a:rPr lang="en-US" dirty="0">
                <a:solidFill>
                  <a:srgbClr val="0000FF"/>
                </a:solidFill>
                <a:hlinkClick r:id="rId4" tooltip="Parent Guide to Understanding the CAST">
                  <a:extLst>
                    <a:ext uri="{A12FA001-AC4F-418D-AE19-62706E023703}">
                      <ahyp:hlinkClr xmlns:ahyp="http://schemas.microsoft.com/office/drawing/2018/hyperlinkcolor" val="tx"/>
                    </a:ext>
                  </a:extLst>
                </a:hlinkClick>
              </a:rPr>
              <a:t>https://www.cde.ca.gov/ta/tg/ca/documents/castpgtu.pdf</a:t>
            </a:r>
            <a:r>
              <a:rPr lang="en-US" dirty="0">
                <a:solidFill>
                  <a:srgbClr val="0000FF"/>
                </a:solidFill>
              </a:rPr>
              <a:t> </a:t>
            </a:r>
          </a:p>
          <a:p>
            <a:pPr>
              <a:lnSpc>
                <a:spcPct val="100000"/>
              </a:lnSpc>
              <a:spcAft>
                <a:spcPts val="1800"/>
              </a:spcAft>
            </a:pPr>
            <a:r>
              <a:rPr lang="en-US" sz="3200" dirty="0"/>
              <a:t>Parent Guide to Understanding the CSA</a:t>
            </a:r>
            <a:br>
              <a:rPr lang="en-US" dirty="0"/>
            </a:br>
            <a:r>
              <a:rPr lang="en-US" dirty="0">
                <a:solidFill>
                  <a:srgbClr val="0000FF"/>
                </a:solidFill>
                <a:hlinkClick r:id="rId5" tooltip="Parent Guide to Understanding the CSA">
                  <a:extLst>
                    <a:ext uri="{A12FA001-AC4F-418D-AE19-62706E023703}">
                      <ahyp:hlinkClr xmlns:ahyp="http://schemas.microsoft.com/office/drawing/2018/hyperlinkcolor" val="tx"/>
                    </a:ext>
                  </a:extLst>
                </a:hlinkClick>
              </a:rPr>
              <a:t>https://www.cde.ca.gov/ta/tg/ca/documents/csapgtu.pdf</a:t>
            </a:r>
            <a:r>
              <a:rPr lang="en-US" dirty="0">
                <a:solidFill>
                  <a:srgbClr val="0000FF"/>
                </a:solidFill>
              </a:rPr>
              <a:t> </a:t>
            </a:r>
          </a:p>
        </p:txBody>
      </p:sp>
    </p:spTree>
    <p:custDataLst>
      <p:tags r:id="rId1"/>
    </p:custDataLst>
    <p:extLst>
      <p:ext uri="{BB962C8B-B14F-4D97-AF65-F5344CB8AC3E}">
        <p14:creationId xmlns:p14="http://schemas.microsoft.com/office/powerpoint/2010/main" val="116722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18" y="19011"/>
            <a:ext cx="10515600" cy="1325563"/>
          </a:xfrm>
        </p:spPr>
        <p:txBody>
          <a:bodyPr/>
          <a:lstStyle/>
          <a:p>
            <a:r>
              <a:rPr lang="en-US" dirty="0">
                <a:latin typeface="Gadugi" panose="020B0502040204020203" pitchFamily="34" charset="0"/>
                <a:ea typeface="Gadugi" panose="020B0502040204020203" pitchFamily="34" charset="0"/>
              </a:rPr>
              <a:t>How to Use This Deck (1)</a:t>
            </a:r>
          </a:p>
        </p:txBody>
      </p:sp>
      <p:sp>
        <p:nvSpPr>
          <p:cNvPr id="3" name="Content Placeholder 2"/>
          <p:cNvSpPr>
            <a:spLocks noGrp="1"/>
          </p:cNvSpPr>
          <p:nvPr>
            <p:ph idx="1"/>
          </p:nvPr>
        </p:nvSpPr>
        <p:spPr>
          <a:xfrm>
            <a:off x="331123" y="1238597"/>
            <a:ext cx="11529753" cy="5481638"/>
          </a:xfrm>
        </p:spPr>
        <p:txBody>
          <a:bodyPr vert="horz" lIns="91440" tIns="45720" rIns="91440" bIns="45720" rtlCol="0" anchor="t">
            <a:normAutofit lnSpcReduction="10000"/>
          </a:bodyPr>
          <a:lstStyle/>
          <a:p>
            <a:pPr marL="0" indent="0">
              <a:lnSpc>
                <a:spcPct val="120000"/>
              </a:lnSpc>
              <a:spcBef>
                <a:spcPts val="600"/>
              </a:spcBef>
              <a:spcAft>
                <a:spcPts val="1200"/>
              </a:spcAft>
              <a:buNone/>
            </a:pPr>
            <a:r>
              <a:rPr lang="en-US" dirty="0"/>
              <a:t>This deck has been created for you to customize and edit as needed:</a:t>
            </a:r>
          </a:p>
          <a:p>
            <a:pPr lvl="1">
              <a:lnSpc>
                <a:spcPct val="120000"/>
              </a:lnSpc>
              <a:spcBef>
                <a:spcPts val="600"/>
              </a:spcBef>
              <a:spcAft>
                <a:spcPts val="600"/>
              </a:spcAft>
            </a:pPr>
            <a:r>
              <a:rPr lang="en-US" sz="2800" dirty="0"/>
              <a:t>Choose the slides you want to use.</a:t>
            </a:r>
            <a:endParaRPr lang="en-US" sz="2800" dirty="0">
              <a:cs typeface="Arial"/>
            </a:endParaRPr>
          </a:p>
          <a:p>
            <a:pPr lvl="2" indent="-274320">
              <a:lnSpc>
                <a:spcPct val="120000"/>
              </a:lnSpc>
              <a:spcBef>
                <a:spcPts val="600"/>
              </a:spcBef>
              <a:spcAft>
                <a:spcPts val="600"/>
              </a:spcAft>
              <a:buFont typeface="Courier New" panose="020F0502020204030204" pitchFamily="34" charset="0"/>
              <a:buChar char="o"/>
            </a:pPr>
            <a:r>
              <a:rPr lang="en-US" sz="2800" dirty="0"/>
              <a:t>Select the “View” tab, and then select “Normal.”</a:t>
            </a:r>
            <a:endParaRPr lang="en-US" sz="2800" dirty="0">
              <a:cs typeface="Arial" panose="020B0604020202020204"/>
            </a:endParaRPr>
          </a:p>
          <a:p>
            <a:pPr lvl="2" indent="-274320">
              <a:lnSpc>
                <a:spcPct val="120000"/>
              </a:lnSpc>
              <a:spcBef>
                <a:spcPts val="600"/>
              </a:spcBef>
              <a:spcAft>
                <a:spcPts val="600"/>
              </a:spcAft>
              <a:buFont typeface="Courier New" panose="020F0502020204030204" pitchFamily="34" charset="0"/>
              <a:buChar char="o"/>
            </a:pPr>
            <a:r>
              <a:rPr lang="en-US" sz="2800" dirty="0"/>
              <a:t>In the slide list on left, select on the slide you do not want and select “Hide Slide” at the bottom of the menu.</a:t>
            </a:r>
            <a:endParaRPr lang="en-US" sz="2800" dirty="0">
              <a:cs typeface="Arial" panose="020B0604020202020204"/>
            </a:endParaRPr>
          </a:p>
          <a:p>
            <a:pPr lvl="1">
              <a:lnSpc>
                <a:spcPct val="120000"/>
              </a:lnSpc>
              <a:spcBef>
                <a:spcPts val="600"/>
              </a:spcBef>
              <a:spcAft>
                <a:spcPts val="600"/>
              </a:spcAft>
            </a:pPr>
            <a:r>
              <a:rPr lang="en-US" sz="2800" dirty="0"/>
              <a:t>Add your school’s logo and change colors.</a:t>
            </a:r>
            <a:endParaRPr lang="en-US" sz="2800" dirty="0">
              <a:cs typeface="Arial"/>
            </a:endParaRPr>
          </a:p>
          <a:p>
            <a:pPr lvl="1">
              <a:lnSpc>
                <a:spcPct val="120000"/>
              </a:lnSpc>
              <a:spcBef>
                <a:spcPts val="600"/>
              </a:spcBef>
              <a:spcAft>
                <a:spcPts val="600"/>
              </a:spcAft>
            </a:pPr>
            <a:r>
              <a:rPr lang="en-US" sz="2800" dirty="0"/>
              <a:t>Change wording for your audience—you know your audience best! </a:t>
            </a:r>
            <a:endParaRPr lang="en-US" sz="2800" dirty="0">
              <a:cs typeface="Arial"/>
            </a:endParaRPr>
          </a:p>
          <a:p>
            <a:pPr lvl="1">
              <a:lnSpc>
                <a:spcPct val="120000"/>
              </a:lnSpc>
              <a:spcBef>
                <a:spcPts val="600"/>
              </a:spcBef>
              <a:spcAft>
                <a:spcPts val="600"/>
              </a:spcAft>
            </a:pPr>
            <a:r>
              <a:rPr lang="en-US" sz="2800" dirty="0"/>
              <a:t>Talking points are provided in the “Notes” section that can be customized to your audience.</a:t>
            </a:r>
            <a:endParaRPr lang="en-US" sz="1000" dirty="0"/>
          </a:p>
        </p:txBody>
      </p:sp>
    </p:spTree>
    <p:extLst>
      <p:ext uri="{BB962C8B-B14F-4D97-AF65-F5344CB8AC3E}">
        <p14:creationId xmlns:p14="http://schemas.microsoft.com/office/powerpoint/2010/main" val="290579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9" y="27036"/>
            <a:ext cx="10515600" cy="1325563"/>
          </a:xfrm>
        </p:spPr>
        <p:txBody>
          <a:bodyPr/>
          <a:lstStyle/>
          <a:p>
            <a:r>
              <a:rPr lang="en-US" dirty="0">
                <a:latin typeface="Gadugi" panose="020B0502040204020203" pitchFamily="34" charset="0"/>
                <a:ea typeface="Gadugi" panose="020B0502040204020203" pitchFamily="34" charset="0"/>
              </a:rPr>
              <a:t>How to Use This Deck (2)</a:t>
            </a:r>
          </a:p>
        </p:txBody>
      </p:sp>
      <p:sp>
        <p:nvSpPr>
          <p:cNvPr id="3" name="Content Placeholder 2"/>
          <p:cNvSpPr>
            <a:spLocks noGrp="1"/>
          </p:cNvSpPr>
          <p:nvPr>
            <p:ph idx="1"/>
          </p:nvPr>
        </p:nvSpPr>
        <p:spPr>
          <a:xfrm>
            <a:off x="423948" y="1288473"/>
            <a:ext cx="11550438" cy="5370021"/>
          </a:xfrm>
        </p:spPr>
        <p:txBody>
          <a:bodyPr vert="horz" lIns="91440" tIns="45720" rIns="91440" bIns="45720" rtlCol="0" anchor="t">
            <a:noAutofit/>
          </a:bodyPr>
          <a:lstStyle/>
          <a:p>
            <a:pPr marL="0" indent="0">
              <a:spcBef>
                <a:spcPts val="600"/>
              </a:spcBef>
              <a:spcAft>
                <a:spcPts val="600"/>
              </a:spcAft>
              <a:buNone/>
            </a:pPr>
            <a:r>
              <a:rPr lang="en-US" dirty="0"/>
              <a:t>Change color scheme.</a:t>
            </a:r>
          </a:p>
          <a:p>
            <a:pPr lvl="1"/>
            <a:r>
              <a:rPr lang="en-US" sz="2800" dirty="0"/>
              <a:t>Select “View” tab, </a:t>
            </a:r>
            <a:r>
              <a:rPr lang="en-US" sz="2800" dirty="0">
                <a:sym typeface="Wingdings 3"/>
              </a:rPr>
              <a:t>and then “</a:t>
            </a:r>
            <a:r>
              <a:rPr lang="en-US" sz="2800" dirty="0">
                <a:sym typeface="Wingdings" pitchFamily="2" charset="2"/>
              </a:rPr>
              <a:t>Slide Master.” </a:t>
            </a:r>
            <a:endParaRPr lang="en-US" sz="2800" dirty="0">
              <a:cs typeface="Arial"/>
            </a:endParaRPr>
          </a:p>
          <a:p>
            <a:pPr lvl="2" indent="-274320">
              <a:lnSpc>
                <a:spcPct val="100000"/>
              </a:lnSpc>
              <a:spcBef>
                <a:spcPts val="0"/>
              </a:spcBef>
              <a:buFont typeface="Courier New" panose="020F0502020204030204" pitchFamily="34" charset="0"/>
              <a:buChar char="o"/>
              <a:tabLst>
                <a:tab pos="1603375" algn="l"/>
              </a:tabLst>
            </a:pPr>
            <a:r>
              <a:rPr lang="en-US" sz="2800" dirty="0">
                <a:sym typeface="Wingdings" pitchFamily="2" charset="2"/>
              </a:rPr>
              <a:t>For titles, select slide</a:t>
            </a:r>
            <a:r>
              <a:rPr lang="en-US" sz="2800" dirty="0"/>
              <a:t>—</a:t>
            </a:r>
            <a:r>
              <a:rPr lang="en-US" sz="2800" dirty="0">
                <a:sym typeface="Wingdings" pitchFamily="2" charset="2"/>
              </a:rPr>
              <a:t>highlight header text</a:t>
            </a:r>
            <a:r>
              <a:rPr lang="en-US" sz="2800" dirty="0"/>
              <a:t>—</a:t>
            </a:r>
            <a:r>
              <a:rPr lang="en-US" sz="2800" dirty="0">
                <a:sym typeface="Wingdings" pitchFamily="2" charset="2"/>
              </a:rPr>
              <a:t>select “Home”</a:t>
            </a:r>
            <a:r>
              <a:rPr lang="en-US" sz="2800" dirty="0"/>
              <a:t>—</a:t>
            </a:r>
            <a:r>
              <a:rPr lang="en-US" sz="2800" dirty="0">
                <a:sym typeface="Wingdings" pitchFamily="2" charset="2"/>
              </a:rPr>
              <a:t>choose text color</a:t>
            </a:r>
            <a:r>
              <a:rPr lang="en-US" sz="2800" dirty="0"/>
              <a:t>—</a:t>
            </a:r>
            <a:r>
              <a:rPr lang="en-US" sz="2800" dirty="0">
                <a:sym typeface="Wingdings" pitchFamily="2" charset="2"/>
              </a:rPr>
              <a:t>return to “View” tab.</a:t>
            </a:r>
            <a:endParaRPr lang="en-US" sz="2800" dirty="0"/>
          </a:p>
          <a:p>
            <a:pPr lvl="2" indent="-274320">
              <a:lnSpc>
                <a:spcPct val="100000"/>
              </a:lnSpc>
              <a:spcBef>
                <a:spcPts val="0"/>
              </a:spcBef>
              <a:buFont typeface="Courier New" panose="020F0502020204030204" pitchFamily="34" charset="0"/>
              <a:buChar char="o"/>
            </a:pPr>
            <a:r>
              <a:rPr lang="en-US" sz="2800" dirty="0">
                <a:sym typeface="Wingdings" pitchFamily="2" charset="2"/>
              </a:rPr>
              <a:t>For the body, select slide</a:t>
            </a:r>
            <a:r>
              <a:rPr lang="en-US" sz="2800" dirty="0"/>
              <a:t>—</a:t>
            </a:r>
            <a:r>
              <a:rPr lang="en-US" sz="2800" dirty="0">
                <a:sym typeface="Wingdings" pitchFamily="2" charset="2"/>
              </a:rPr>
              <a:t>highlight body text</a:t>
            </a:r>
            <a:r>
              <a:rPr lang="en-US" sz="2800" dirty="0"/>
              <a:t>—</a:t>
            </a:r>
            <a:r>
              <a:rPr lang="en-US" sz="2800" dirty="0">
                <a:sym typeface="Wingdings" pitchFamily="2" charset="2"/>
              </a:rPr>
              <a:t>select “Home” tab</a:t>
            </a:r>
            <a:r>
              <a:rPr lang="en-US" sz="2800" dirty="0"/>
              <a:t>—</a:t>
            </a:r>
            <a:r>
              <a:rPr lang="en-US" sz="2800" dirty="0">
                <a:sym typeface="Wingdings" pitchFamily="2" charset="2"/>
              </a:rPr>
              <a:t>choose text color</a:t>
            </a:r>
            <a:r>
              <a:rPr lang="en-US" sz="2800" dirty="0"/>
              <a:t>—</a:t>
            </a:r>
            <a:r>
              <a:rPr lang="en-US" sz="2800" dirty="0">
                <a:sym typeface="Wingdings" pitchFamily="2" charset="2"/>
              </a:rPr>
              <a:t>return to “View” tab.</a:t>
            </a:r>
            <a:endParaRPr lang="en-US" sz="2800" dirty="0"/>
          </a:p>
          <a:p>
            <a:pPr lvl="2" indent="-274320">
              <a:lnSpc>
                <a:spcPct val="100000"/>
              </a:lnSpc>
              <a:spcBef>
                <a:spcPts val="0"/>
              </a:spcBef>
              <a:buFont typeface="Courier New" panose="020F0502020204030204" pitchFamily="34" charset="0"/>
              <a:buChar char="o"/>
            </a:pPr>
            <a:r>
              <a:rPr lang="en-US" sz="2800" dirty="0">
                <a:sym typeface="Wingdings" pitchFamily="2" charset="2"/>
              </a:rPr>
              <a:t>For the green line, select slide</a:t>
            </a:r>
            <a:r>
              <a:rPr lang="en-US" sz="2800" dirty="0"/>
              <a:t>—</a:t>
            </a:r>
            <a:r>
              <a:rPr lang="en-US" sz="2800" dirty="0">
                <a:sym typeface="Wingdings" pitchFamily="2" charset="2"/>
              </a:rPr>
              <a:t>highlight line</a:t>
            </a:r>
            <a:r>
              <a:rPr lang="en-US" sz="2800" dirty="0"/>
              <a:t>—</a:t>
            </a:r>
            <a:r>
              <a:rPr lang="en-US" sz="2800" dirty="0">
                <a:sym typeface="Wingdings" pitchFamily="2" charset="2"/>
              </a:rPr>
              <a:t>select “Home” tab</a:t>
            </a:r>
            <a:r>
              <a:rPr lang="en-US" sz="2800" dirty="0"/>
              <a:t>—</a:t>
            </a:r>
            <a:r>
              <a:rPr lang="en-US" sz="2800" dirty="0">
                <a:sym typeface="Wingdings" pitchFamily="2" charset="2"/>
              </a:rPr>
              <a:t> select “Shape Outline”</a:t>
            </a:r>
            <a:r>
              <a:rPr lang="en-US" sz="2800" dirty="0"/>
              <a:t>—</a:t>
            </a:r>
            <a:r>
              <a:rPr lang="en-US" sz="2800" dirty="0">
                <a:sym typeface="Wingdings" pitchFamily="2" charset="2"/>
              </a:rPr>
              <a:t>choose color</a:t>
            </a:r>
            <a:r>
              <a:rPr lang="en-US" sz="2800" dirty="0"/>
              <a:t>—</a:t>
            </a:r>
            <a:r>
              <a:rPr lang="en-US" sz="2800" dirty="0">
                <a:sym typeface="Wingdings" pitchFamily="2" charset="2"/>
              </a:rPr>
              <a:t>return to “View” tab.</a:t>
            </a:r>
            <a:endParaRPr lang="en-US" sz="2800" dirty="0"/>
          </a:p>
          <a:p>
            <a:pPr lvl="2" indent="-274320">
              <a:lnSpc>
                <a:spcPct val="100000"/>
              </a:lnSpc>
              <a:spcBef>
                <a:spcPts val="0"/>
              </a:spcBef>
              <a:buFont typeface="Courier New" panose="020F0502020204030204" pitchFamily="34" charset="0"/>
              <a:buChar char="o"/>
            </a:pPr>
            <a:r>
              <a:rPr lang="en-US" sz="2800" dirty="0">
                <a:sym typeface="Wingdings" pitchFamily="2" charset="2"/>
              </a:rPr>
              <a:t>When all changes are made</a:t>
            </a:r>
            <a:r>
              <a:rPr lang="en-US" sz="2800" dirty="0"/>
              <a:t>—</a:t>
            </a:r>
            <a:r>
              <a:rPr lang="en-US" sz="2800" dirty="0">
                <a:sym typeface="Wingdings" pitchFamily="2" charset="2"/>
              </a:rPr>
              <a:t>select “Slide Master” tab</a:t>
            </a:r>
            <a:r>
              <a:rPr lang="en-US" sz="2800" dirty="0"/>
              <a:t>—</a:t>
            </a:r>
            <a:r>
              <a:rPr lang="en-US" sz="2800" dirty="0">
                <a:sym typeface="Wingdings" pitchFamily="2" charset="2"/>
              </a:rPr>
              <a:t>select “Close Master View.”</a:t>
            </a:r>
            <a:endParaRPr lang="en-US" sz="2800" dirty="0"/>
          </a:p>
          <a:p>
            <a:pPr marL="0" indent="0">
              <a:spcBef>
                <a:spcPts val="1200"/>
              </a:spcBef>
              <a:buNone/>
            </a:pPr>
            <a:r>
              <a:rPr lang="en-US" dirty="0">
                <a:sym typeface="Wingdings" pitchFamily="2" charset="2"/>
              </a:rPr>
              <a:t>The changes should apply to all slides in the deck.</a:t>
            </a:r>
            <a:endParaRPr lang="en-US" dirty="0">
              <a:cs typeface="Arial"/>
            </a:endParaRPr>
          </a:p>
        </p:txBody>
      </p:sp>
    </p:spTree>
    <p:custDataLst>
      <p:tags r:id="rId1"/>
    </p:custDataLst>
    <p:extLst>
      <p:ext uri="{BB962C8B-B14F-4D97-AF65-F5344CB8AC3E}">
        <p14:creationId xmlns:p14="http://schemas.microsoft.com/office/powerpoint/2010/main" val="1603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8915" y="426720"/>
            <a:ext cx="10834171" cy="3738600"/>
          </a:xfrm>
        </p:spPr>
        <p:txBody>
          <a:bodyPr>
            <a:noAutofit/>
          </a:bodyPr>
          <a:lstStyle/>
          <a:p>
            <a:r>
              <a:rPr lang="en-US" sz="6500" dirty="0">
                <a:ea typeface="Gadugi" panose="020B0502040204020203" pitchFamily="34" charset="0"/>
              </a:rPr>
              <a:t>Understanding the California Assessment of Student Performance and Progress (CAASPP)</a:t>
            </a:r>
          </a:p>
        </p:txBody>
      </p:sp>
      <p:sp>
        <p:nvSpPr>
          <p:cNvPr id="7" name="Subtitle 6"/>
          <p:cNvSpPr>
            <a:spLocks noGrp="1"/>
          </p:cNvSpPr>
          <p:nvPr>
            <p:ph type="subTitle" idx="1"/>
          </p:nvPr>
        </p:nvSpPr>
        <p:spPr>
          <a:xfrm>
            <a:off x="1524000" y="4556233"/>
            <a:ext cx="9144000" cy="1208193"/>
          </a:xfrm>
        </p:spPr>
        <p:txBody>
          <a:bodyPr>
            <a:normAutofit/>
          </a:bodyPr>
          <a:lstStyle/>
          <a:p>
            <a:r>
              <a:rPr lang="en-US" dirty="0"/>
              <a:t>[Add School Logo Here if Desired]</a:t>
            </a:r>
            <a:br>
              <a:rPr lang="en-US" dirty="0"/>
            </a:br>
            <a:endParaRPr lang="en-US" dirty="0"/>
          </a:p>
          <a:p>
            <a:r>
              <a:rPr lang="en-US" dirty="0"/>
              <a:t>[Add School Motto Here if Desired]</a:t>
            </a:r>
          </a:p>
          <a:p>
            <a:endParaRPr lang="en-US" sz="5400"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90867"/>
            <a:ext cx="5946911" cy="2721007"/>
          </a:xfrm>
        </p:spPr>
        <p:txBody>
          <a:bodyPr/>
          <a:lstStyle/>
          <a:p>
            <a:r>
              <a:rPr lang="en-US" dirty="0"/>
              <a:t>CAASPP System</a:t>
            </a:r>
          </a:p>
        </p:txBody>
      </p:sp>
      <p:pic>
        <p:nvPicPr>
          <p:cNvPr id="11" name="Content Placeholder 10" descr="Science: California Science Test, California Alternate Assessment;&#10;English Language Arts/Literacy (ELA) and Mathematics: Smarter Balanced Assessments, California Alternate Assessments; &#10;Spanish Reading/Language Arts: California Spanish Assessment">
            <a:extLst>
              <a:ext uri="{FF2B5EF4-FFF2-40B4-BE49-F238E27FC236}">
                <a16:creationId xmlns:a16="http://schemas.microsoft.com/office/drawing/2014/main" id="{8103700B-41F7-47D8-90E6-8A6B75C72ADA}"/>
              </a:ext>
            </a:extLst>
          </p:cNvPr>
          <p:cNvPicPr>
            <a:picLocks noGrp="1" noChangeAspect="1"/>
          </p:cNvPicPr>
          <p:nvPr>
            <p:ph idx="1"/>
          </p:nvPr>
        </p:nvPicPr>
        <p:blipFill>
          <a:blip r:embed="rId4"/>
          <a:stretch>
            <a:fillRect/>
          </a:stretch>
        </p:blipFill>
        <p:spPr>
          <a:xfrm>
            <a:off x="-407032" y="569514"/>
            <a:ext cx="14140637" cy="6753225"/>
          </a:xfrm>
        </p:spPr>
      </p:pic>
    </p:spTree>
    <p:custDataLst>
      <p:tags r:id="rId1"/>
    </p:custDataLst>
    <p:extLst>
      <p:ext uri="{BB962C8B-B14F-4D97-AF65-F5344CB8AC3E}">
        <p14:creationId xmlns:p14="http://schemas.microsoft.com/office/powerpoint/2010/main" val="166121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sp>
        <p:nvSpPr>
          <p:cNvPr id="7" name="Title 1"/>
          <p:cNvSpPr>
            <a:spLocks noGrp="1"/>
          </p:cNvSpPr>
          <p:nvPr>
            <p:ph sz="half" idx="2"/>
          </p:nvPr>
        </p:nvSpPr>
        <p:spPr>
          <a:xfrm>
            <a:off x="842963" y="1724482"/>
            <a:ext cx="11401083" cy="2009318"/>
          </a:xfrm>
        </p:spPr>
        <p:txBody>
          <a:bodyPr>
            <a:normAutofit/>
          </a:bodyPr>
          <a:lstStyle/>
          <a:p>
            <a:r>
              <a:rPr lang="en-US" dirty="0"/>
              <a:t>Smarter Balanced Summative Assessments in English language arts/literacy (ELA) and Mathematics</a:t>
            </a:r>
          </a:p>
          <a:p>
            <a:r>
              <a:rPr lang="en-US" dirty="0"/>
              <a:t>California Science Test (CAST)</a:t>
            </a:r>
          </a:p>
          <a:p>
            <a:r>
              <a:rPr lang="en-US" dirty="0"/>
              <a:t>California Spanish Assessment (</a:t>
            </a:r>
            <a:r>
              <a:rPr lang="en-US"/>
              <a:t>CSA)—optional</a:t>
            </a:r>
            <a:endParaRPr lang="en-US" dirty="0"/>
          </a:p>
        </p:txBody>
      </p:sp>
      <p:pic>
        <p:nvPicPr>
          <p:cNvPr id="12" name="Content Placeholder 11">
            <a:extLst>
              <a:ext uri="{C183D7F6-B498-43B3-948B-1728B52AA6E4}">
                <adec:decorative xmlns:adec="http://schemas.microsoft.com/office/drawing/2017/decorative" val="1"/>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a:stretch/>
        </p:blipFill>
        <p:spPr>
          <a:xfrm>
            <a:off x="833437" y="3733800"/>
            <a:ext cx="10515600" cy="2976170"/>
          </a:xfrm>
        </p:spPr>
      </p:pic>
    </p:spTree>
    <p:custDataLst>
      <p:tags r:id="rId1"/>
    </p:custDataLst>
    <p:extLst>
      <p:ext uri="{BB962C8B-B14F-4D97-AF65-F5344CB8AC3E}">
        <p14:creationId xmlns:p14="http://schemas.microsoft.com/office/powerpoint/2010/main" val="92203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C183D7F6-B498-43B3-948B-1728B52AA6E4}">
                <adec:decorative xmlns:adec="http://schemas.microsoft.com/office/drawing/2017/decorative" val="1"/>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a:stretch/>
        </p:blipFill>
        <p:spPr>
          <a:xfrm>
            <a:off x="619539" y="800894"/>
            <a:ext cx="5939941" cy="5930982"/>
          </a:xfrm>
        </p:spPr>
      </p:pic>
      <p:sp>
        <p:nvSpPr>
          <p:cNvPr id="2" name="Title 1"/>
          <p:cNvSpPr>
            <a:spLocks noGrp="1"/>
          </p:cNvSpPr>
          <p:nvPr>
            <p:ph type="title"/>
          </p:nvPr>
        </p:nvSpPr>
        <p:spPr/>
        <p:txBody>
          <a:bodyPr>
            <a:normAutofit/>
          </a:bodyPr>
          <a:lstStyle/>
          <a:p>
            <a:r>
              <a:rPr lang="en-US" dirty="0"/>
              <a:t>Why:</a:t>
            </a:r>
          </a:p>
        </p:txBody>
      </p:sp>
      <p:sp>
        <p:nvSpPr>
          <p:cNvPr id="11" name="Content Placeholder 10"/>
          <p:cNvSpPr>
            <a:spLocks noGrp="1"/>
          </p:cNvSpPr>
          <p:nvPr>
            <p:ph sz="half" idx="2"/>
          </p:nvPr>
        </p:nvSpPr>
        <p:spPr>
          <a:xfrm>
            <a:off x="6172200" y="1714500"/>
            <a:ext cx="5181600" cy="4351338"/>
          </a:xfrm>
        </p:spPr>
        <p:txBody>
          <a:bodyPr anchor="ctr"/>
          <a:lstStyle/>
          <a:p>
            <a:pPr marL="0" indent="0" algn="ctr">
              <a:buNone/>
            </a:pPr>
            <a:r>
              <a:rPr lang="en-US" sz="4000" dirty="0"/>
              <a:t>To provide teachers, students and parents with information about how students are doing in school</a:t>
            </a:r>
          </a:p>
          <a:p>
            <a:endParaRPr lang="en-US" dirty="0"/>
          </a:p>
        </p:txBody>
      </p:sp>
    </p:spTree>
    <p:custDataLst>
      <p:tags r:id="rId1"/>
    </p:custDataLst>
    <p:extLst>
      <p:ext uri="{BB962C8B-B14F-4D97-AF65-F5344CB8AC3E}">
        <p14:creationId xmlns:p14="http://schemas.microsoft.com/office/powerpoint/2010/main" val="3314782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3265</Words>
  <Application>Microsoft Office PowerPoint</Application>
  <PresentationFormat>Widescreen</PresentationFormat>
  <Paragraphs>212</Paragraphs>
  <Slides>26</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Century Gothic</vt:lpstr>
      <vt:lpstr>Courier New</vt:lpstr>
      <vt:lpstr>Gadugi</vt:lpstr>
      <vt:lpstr>Gill Sans MT</vt:lpstr>
      <vt:lpstr>Segoe UI</vt:lpstr>
      <vt:lpstr>Wingdings</vt:lpstr>
      <vt:lpstr>Wingdings 3</vt:lpstr>
      <vt:lpstr>Office Theme</vt:lpstr>
      <vt:lpstr>A Site Administrator’s Guide: Talking to Parents  About the California Assessment of Student Performance and Progress (CAASPP)  The slide notes will be present throughout the presentation.</vt:lpstr>
      <vt:lpstr>The Intent of This Deck</vt:lpstr>
      <vt:lpstr>Recommended Handouts</vt:lpstr>
      <vt:lpstr>How to Use This Deck (1)</vt:lpstr>
      <vt:lpstr>How to Use This Deck (2)</vt:lpstr>
      <vt:lpstr>Understanding the California Assessment of Student Performance and Progress (CAASPP)</vt:lpstr>
      <vt:lpstr>CAASPP System</vt:lpstr>
      <vt:lpstr>What:</vt:lpstr>
      <vt:lpstr>Why:</vt:lpstr>
      <vt:lpstr>Why: High School</vt:lpstr>
      <vt:lpstr>Who: ELA and Mathematics</vt:lpstr>
      <vt:lpstr>Who: Science</vt:lpstr>
      <vt:lpstr>How:</vt:lpstr>
      <vt:lpstr>When:</vt:lpstr>
      <vt:lpstr>Scores: CAASPP</vt:lpstr>
      <vt:lpstr>Scores: Lexile and Quantile</vt:lpstr>
      <vt:lpstr>Scores: CAST</vt:lpstr>
      <vt:lpstr>Scores: College Readiness</vt:lpstr>
      <vt:lpstr>How Parents Can Help</vt:lpstr>
      <vt:lpstr>Ask Your Child’s Teacher:</vt:lpstr>
      <vt:lpstr>Help Your Child Succeed</vt:lpstr>
      <vt:lpstr>Starting Smarter</vt:lpstr>
      <vt:lpstr>Starting Smarter Video</vt:lpstr>
      <vt:lpstr>Learn More</vt:lpstr>
      <vt:lpstr>Questions</vt:lpstr>
      <vt:lpstr>Posted by the California Department of Education | July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Parents About the CAASPP - CAASPP (CA Dept of Education)</dc:title>
  <dc:subject>This powerpoint presentation is intended to be customized and distributed as a means of educating parents/gaurdians about the California Assessment of Student Performance and Progress (CAASPP).</dc:subject>
  <cp:lastModifiedBy/>
  <cp:revision>1</cp:revision>
  <dcterms:created xsi:type="dcterms:W3CDTF">2025-02-10T23:15:21Z</dcterms:created>
  <dcterms:modified xsi:type="dcterms:W3CDTF">2025-02-11T19:11:50Z</dcterms:modified>
</cp:coreProperties>
</file>