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70" r:id="rId1"/>
    <p:sldMasterId id="2147483687" r:id="rId2"/>
    <p:sldMasterId id="2147483706" r:id="rId3"/>
  </p:sldMasterIdLst>
  <p:notesMasterIdLst>
    <p:notesMasterId r:id="rId15"/>
  </p:notesMasterIdLst>
  <p:handoutMasterIdLst>
    <p:handoutMasterId r:id="rId16"/>
  </p:handoutMasterIdLst>
  <p:sldIdLst>
    <p:sldId id="256" r:id="rId4"/>
    <p:sldId id="346" r:id="rId5"/>
    <p:sldId id="352" r:id="rId6"/>
    <p:sldId id="353" r:id="rId7"/>
    <p:sldId id="347" r:id="rId8"/>
    <p:sldId id="348" r:id="rId9"/>
    <p:sldId id="354" r:id="rId10"/>
    <p:sldId id="343" r:id="rId11"/>
    <p:sldId id="345" r:id="rId12"/>
    <p:sldId id="350" r:id="rId13"/>
    <p:sldId id="355" r:id="rId14"/>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2880"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Jenny Singh" initials="JS" lastIdx="6" clrIdx="0">
    <p:extLst>
      <p:ext uri="{19B8F6BF-5375-455C-9EA6-DF929625EA0E}">
        <p15:presenceInfo xmlns:p15="http://schemas.microsoft.com/office/powerpoint/2012/main" userId="S-1-5-21-2608872058-1432505909-2668327341-1593"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000066"/>
    <a:srgbClr val="000099"/>
    <a:srgbClr val="0033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7981" autoAdjust="0"/>
    <p:restoredTop sz="94660"/>
  </p:normalViewPr>
  <p:slideViewPr>
    <p:cSldViewPr snapToGrid="0" showGuides="1">
      <p:cViewPr varScale="1">
        <p:scale>
          <a:sx n="125" d="100"/>
          <a:sy n="125" d="100"/>
        </p:scale>
        <p:origin x="468" y="108"/>
      </p:cViewPr>
      <p:guideLst>
        <p:guide orient="horz" pos="2160"/>
        <p:guide pos="2880"/>
      </p:guideLst>
    </p:cSldViewPr>
  </p:slideViewPr>
  <p:notesTextViewPr>
    <p:cViewPr>
      <p:scale>
        <a:sx n="1" d="1"/>
        <a:sy n="1" d="1"/>
      </p:scale>
      <p:origin x="0" y="0"/>
    </p:cViewPr>
  </p:notesTextViewPr>
  <p:notesViewPr>
    <p:cSldViewPr snapToGrid="0" showGuides="1">
      <p:cViewPr varScale="1">
        <p:scale>
          <a:sx n="87" d="100"/>
          <a:sy n="87" d="100"/>
        </p:scale>
        <p:origin x="3804" y="96"/>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presProps" Target="presProps.xml"/><Relationship Id="rId3" Type="http://schemas.openxmlformats.org/officeDocument/2006/relationships/slideMaster" Target="slideMasters/slideMaster3.xml"/><Relationship Id="rId21" Type="http://schemas.openxmlformats.org/officeDocument/2006/relationships/tableStyles" Target="tableStyles.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commentAuthors" Target="commentAuthors.xml"/><Relationship Id="rId2" Type="http://schemas.openxmlformats.org/officeDocument/2006/relationships/slideMaster" Target="slideMasters/slideMaster2.xml"/><Relationship Id="rId16" Type="http://schemas.openxmlformats.org/officeDocument/2006/relationships/handoutMaster" Target="handoutMasters/handoutMaster1.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5" Type="http://schemas.openxmlformats.org/officeDocument/2006/relationships/slide" Target="slides/slide2.xml"/><Relationship Id="rId15" Type="http://schemas.openxmlformats.org/officeDocument/2006/relationships/notesMaster" Target="notesMasters/notesMaster1.xml"/><Relationship Id="rId10" Type="http://schemas.openxmlformats.org/officeDocument/2006/relationships/slide" Target="slides/slide7.xml"/><Relationship Id="rId19" Type="http://schemas.openxmlformats.org/officeDocument/2006/relationships/viewProps" Target="viewProp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3037840" cy="466434"/>
          </a:xfrm>
          <a:prstGeom prst="rect">
            <a:avLst/>
          </a:prstGeom>
        </p:spPr>
        <p:txBody>
          <a:bodyPr vert="horz" lIns="93158" tIns="46580" rIns="93158" bIns="46580" rtlCol="0"/>
          <a:lstStyle>
            <a:lvl1pPr algn="l">
              <a:defRPr sz="1300"/>
            </a:lvl1pPr>
          </a:lstStyle>
          <a:p>
            <a:endParaRPr lang="en-US" dirty="0"/>
          </a:p>
        </p:txBody>
      </p:sp>
      <p:sp>
        <p:nvSpPr>
          <p:cNvPr id="3" name="Date Placeholder 2"/>
          <p:cNvSpPr>
            <a:spLocks noGrp="1"/>
          </p:cNvSpPr>
          <p:nvPr>
            <p:ph type="dt" sz="quarter" idx="1"/>
          </p:nvPr>
        </p:nvSpPr>
        <p:spPr>
          <a:xfrm>
            <a:off x="3970938" y="1"/>
            <a:ext cx="3037840" cy="466434"/>
          </a:xfrm>
          <a:prstGeom prst="rect">
            <a:avLst/>
          </a:prstGeom>
        </p:spPr>
        <p:txBody>
          <a:bodyPr vert="horz" lIns="93158" tIns="46580" rIns="93158" bIns="46580" rtlCol="0"/>
          <a:lstStyle>
            <a:lvl1pPr algn="r">
              <a:defRPr sz="1300"/>
            </a:lvl1pPr>
          </a:lstStyle>
          <a:p>
            <a:fld id="{2A447464-972E-4486-A7D2-77A0E5B9949D}" type="datetimeFigureOut">
              <a:rPr lang="en-US" smtClean="0"/>
              <a:t>1/30/2018</a:t>
            </a:fld>
            <a:endParaRPr lang="en-US" dirty="0"/>
          </a:p>
        </p:txBody>
      </p:sp>
      <p:sp>
        <p:nvSpPr>
          <p:cNvPr id="4" name="Footer Placeholder 3"/>
          <p:cNvSpPr>
            <a:spLocks noGrp="1"/>
          </p:cNvSpPr>
          <p:nvPr>
            <p:ph type="ftr" sz="quarter" idx="2"/>
          </p:nvPr>
        </p:nvSpPr>
        <p:spPr>
          <a:xfrm>
            <a:off x="0" y="8829968"/>
            <a:ext cx="3037840" cy="466433"/>
          </a:xfrm>
          <a:prstGeom prst="rect">
            <a:avLst/>
          </a:prstGeom>
        </p:spPr>
        <p:txBody>
          <a:bodyPr vert="horz" lIns="93158" tIns="46580" rIns="93158" bIns="46580" rtlCol="0" anchor="b"/>
          <a:lstStyle>
            <a:lvl1pPr algn="l">
              <a:defRPr sz="1300"/>
            </a:lvl1pPr>
          </a:lstStyle>
          <a:p>
            <a:endParaRPr lang="en-US" dirty="0"/>
          </a:p>
        </p:txBody>
      </p:sp>
      <p:sp>
        <p:nvSpPr>
          <p:cNvPr id="5" name="Slide Number Placeholder 4"/>
          <p:cNvSpPr>
            <a:spLocks noGrp="1"/>
          </p:cNvSpPr>
          <p:nvPr>
            <p:ph type="sldNum" sz="quarter" idx="3"/>
          </p:nvPr>
        </p:nvSpPr>
        <p:spPr>
          <a:xfrm>
            <a:off x="3970938" y="8829968"/>
            <a:ext cx="3037840" cy="466433"/>
          </a:xfrm>
          <a:prstGeom prst="rect">
            <a:avLst/>
          </a:prstGeom>
        </p:spPr>
        <p:txBody>
          <a:bodyPr vert="horz" lIns="93158" tIns="46580" rIns="93158" bIns="46580" rtlCol="0" anchor="b"/>
          <a:lstStyle>
            <a:lvl1pPr algn="r">
              <a:defRPr sz="1300"/>
            </a:lvl1pPr>
          </a:lstStyle>
          <a:p>
            <a:fld id="{00106763-975D-4BC1-97EB-65184B29572D}" type="slidenum">
              <a:rPr lang="en-US" smtClean="0"/>
              <a:t>‹#›</a:t>
            </a:fld>
            <a:endParaRPr lang="en-US" dirty="0"/>
          </a:p>
        </p:txBody>
      </p:sp>
    </p:spTree>
    <p:extLst>
      <p:ext uri="{BB962C8B-B14F-4D97-AF65-F5344CB8AC3E}">
        <p14:creationId xmlns:p14="http://schemas.microsoft.com/office/powerpoint/2010/main" val="342798789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3037840" cy="466434"/>
          </a:xfrm>
          <a:prstGeom prst="rect">
            <a:avLst/>
          </a:prstGeom>
        </p:spPr>
        <p:txBody>
          <a:bodyPr vert="horz" lIns="93158" tIns="46580" rIns="93158" bIns="46580" rtlCol="0"/>
          <a:lstStyle>
            <a:lvl1pPr algn="l">
              <a:defRPr sz="1300"/>
            </a:lvl1pPr>
          </a:lstStyle>
          <a:p>
            <a:endParaRPr lang="en-US" dirty="0"/>
          </a:p>
        </p:txBody>
      </p:sp>
      <p:sp>
        <p:nvSpPr>
          <p:cNvPr id="3" name="Date Placeholder 2"/>
          <p:cNvSpPr>
            <a:spLocks noGrp="1"/>
          </p:cNvSpPr>
          <p:nvPr>
            <p:ph type="dt" idx="1"/>
          </p:nvPr>
        </p:nvSpPr>
        <p:spPr>
          <a:xfrm>
            <a:off x="3970938" y="1"/>
            <a:ext cx="3037840" cy="466434"/>
          </a:xfrm>
          <a:prstGeom prst="rect">
            <a:avLst/>
          </a:prstGeom>
        </p:spPr>
        <p:txBody>
          <a:bodyPr vert="horz" lIns="93158" tIns="46580" rIns="93158" bIns="46580" rtlCol="0"/>
          <a:lstStyle>
            <a:lvl1pPr algn="r">
              <a:defRPr sz="1300"/>
            </a:lvl1pPr>
          </a:lstStyle>
          <a:p>
            <a:fld id="{D529C2FB-6DF0-44D3-8FE9-27F3BB9FAAC8}" type="datetimeFigureOut">
              <a:rPr lang="en-US" smtClean="0"/>
              <a:t>1/30/2018</a:t>
            </a:fld>
            <a:endParaRPr lang="en-US" dirty="0"/>
          </a:p>
        </p:txBody>
      </p:sp>
      <p:sp>
        <p:nvSpPr>
          <p:cNvPr id="4" name="Slide Image Placeholder 3"/>
          <p:cNvSpPr>
            <a:spLocks noGrp="1" noRot="1" noChangeAspect="1"/>
          </p:cNvSpPr>
          <p:nvPr>
            <p:ph type="sldImg" idx="2"/>
          </p:nvPr>
        </p:nvSpPr>
        <p:spPr>
          <a:xfrm>
            <a:off x="1414463" y="1162050"/>
            <a:ext cx="4181475" cy="3136900"/>
          </a:xfrm>
          <a:prstGeom prst="rect">
            <a:avLst/>
          </a:prstGeom>
          <a:noFill/>
          <a:ln w="12700">
            <a:solidFill>
              <a:prstClr val="black"/>
            </a:solidFill>
          </a:ln>
        </p:spPr>
        <p:txBody>
          <a:bodyPr vert="horz" lIns="93158" tIns="46580" rIns="93158" bIns="46580" rtlCol="0" anchor="ctr"/>
          <a:lstStyle/>
          <a:p>
            <a:endParaRPr lang="en-US" dirty="0"/>
          </a:p>
        </p:txBody>
      </p:sp>
      <p:sp>
        <p:nvSpPr>
          <p:cNvPr id="5" name="Notes Placeholder 4"/>
          <p:cNvSpPr>
            <a:spLocks noGrp="1"/>
          </p:cNvSpPr>
          <p:nvPr>
            <p:ph type="body" sz="quarter" idx="3"/>
          </p:nvPr>
        </p:nvSpPr>
        <p:spPr>
          <a:xfrm>
            <a:off x="701040" y="4473892"/>
            <a:ext cx="5608320" cy="3660458"/>
          </a:xfrm>
          <a:prstGeom prst="rect">
            <a:avLst/>
          </a:prstGeom>
        </p:spPr>
        <p:txBody>
          <a:bodyPr vert="horz" lIns="93158" tIns="46580" rIns="93158" bIns="46580" rtlCol="0"/>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Footer Placeholder 5"/>
          <p:cNvSpPr>
            <a:spLocks noGrp="1"/>
          </p:cNvSpPr>
          <p:nvPr>
            <p:ph type="ftr" sz="quarter" idx="4"/>
          </p:nvPr>
        </p:nvSpPr>
        <p:spPr>
          <a:xfrm>
            <a:off x="0" y="8829968"/>
            <a:ext cx="3037840" cy="466433"/>
          </a:xfrm>
          <a:prstGeom prst="rect">
            <a:avLst/>
          </a:prstGeom>
        </p:spPr>
        <p:txBody>
          <a:bodyPr vert="horz" lIns="93158" tIns="46580" rIns="93158" bIns="46580" rtlCol="0" anchor="b"/>
          <a:lstStyle>
            <a:lvl1pPr algn="l">
              <a:defRPr sz="1300"/>
            </a:lvl1pPr>
          </a:lstStyle>
          <a:p>
            <a:endParaRPr lang="en-US" dirty="0"/>
          </a:p>
        </p:txBody>
      </p:sp>
      <p:sp>
        <p:nvSpPr>
          <p:cNvPr id="7" name="Slide Number Placeholder 6"/>
          <p:cNvSpPr>
            <a:spLocks noGrp="1"/>
          </p:cNvSpPr>
          <p:nvPr>
            <p:ph type="sldNum" sz="quarter" idx="5"/>
          </p:nvPr>
        </p:nvSpPr>
        <p:spPr>
          <a:xfrm>
            <a:off x="3970938" y="8829968"/>
            <a:ext cx="3037840" cy="466433"/>
          </a:xfrm>
          <a:prstGeom prst="rect">
            <a:avLst/>
          </a:prstGeom>
        </p:spPr>
        <p:txBody>
          <a:bodyPr vert="horz" lIns="93158" tIns="46580" rIns="93158" bIns="46580" rtlCol="0" anchor="b"/>
          <a:lstStyle>
            <a:lvl1pPr algn="r">
              <a:defRPr sz="1300"/>
            </a:lvl1pPr>
          </a:lstStyle>
          <a:p>
            <a:fld id="{A2AF5477-A919-46E9-BEBB-A72DF7B34052}" type="slidenum">
              <a:rPr lang="en-US" smtClean="0"/>
              <a:t>‹#›</a:t>
            </a:fld>
            <a:endParaRPr lang="en-US" dirty="0"/>
          </a:p>
        </p:txBody>
      </p:sp>
    </p:spTree>
    <p:extLst>
      <p:ext uri="{BB962C8B-B14F-4D97-AF65-F5344CB8AC3E}">
        <p14:creationId xmlns:p14="http://schemas.microsoft.com/office/powerpoint/2010/main" val="1926569011"/>
      </p:ext>
    </p:extLst>
  </p:cSld>
  <p:clrMap bg1="lt1" tx1="dk1" bg2="lt2" tx2="dk2" accent1="accent1" accent2="accent2" accent3="accent3" accent4="accent4" accent5="accent5" accent6="accent6" hlink="hlink" folHlink="folHlink"/>
  <p:notesStyle>
    <a:lvl1pPr marL="0" algn="l" defTabSz="914400" rtl="0" eaLnBrk="1" latinLnBrk="0" hangingPunct="1">
      <a:defRPr sz="1400" kern="1200">
        <a:solidFill>
          <a:schemeClr val="tx1"/>
        </a:solidFill>
        <a:latin typeface="Arial" panose="020B0604020202020204" pitchFamily="34" charset="0"/>
        <a:ea typeface="+mn-ea"/>
        <a:cs typeface="Arial" panose="020B0604020202020204" pitchFamily="34" charset="0"/>
      </a:defRPr>
    </a:lvl1pPr>
    <a:lvl2pPr marL="457200" algn="l" defTabSz="914400" rtl="0" eaLnBrk="1" latinLnBrk="0" hangingPunct="1">
      <a:defRPr sz="1400" kern="1200">
        <a:solidFill>
          <a:schemeClr val="tx1"/>
        </a:solidFill>
        <a:latin typeface="Arial" panose="020B0604020202020204" pitchFamily="34" charset="0"/>
        <a:ea typeface="+mn-ea"/>
        <a:cs typeface="Arial" panose="020B0604020202020204" pitchFamily="34" charset="0"/>
      </a:defRPr>
    </a:lvl2pPr>
    <a:lvl3pPr marL="914400" algn="l" defTabSz="914400" rtl="0" eaLnBrk="1" latinLnBrk="0" hangingPunct="1">
      <a:defRPr sz="1400" kern="1200">
        <a:solidFill>
          <a:schemeClr val="tx1"/>
        </a:solidFill>
        <a:latin typeface="Arial" panose="020B0604020202020204" pitchFamily="34" charset="0"/>
        <a:ea typeface="+mn-ea"/>
        <a:cs typeface="Arial" panose="020B0604020202020204" pitchFamily="34" charset="0"/>
      </a:defRPr>
    </a:lvl3pPr>
    <a:lvl4pPr marL="1371600" algn="l" defTabSz="914400" rtl="0" eaLnBrk="1" latinLnBrk="0" hangingPunct="1">
      <a:defRPr sz="1400" kern="1200">
        <a:solidFill>
          <a:schemeClr val="tx1"/>
        </a:solidFill>
        <a:latin typeface="Arial" panose="020B0604020202020204" pitchFamily="34" charset="0"/>
        <a:ea typeface="+mn-ea"/>
        <a:cs typeface="Arial" panose="020B0604020202020204" pitchFamily="34" charset="0"/>
      </a:defRPr>
    </a:lvl4pPr>
    <a:lvl5pPr marL="1828800" algn="l" defTabSz="914400" rtl="0" eaLnBrk="1" latinLnBrk="0" hangingPunct="1">
      <a:defRPr sz="1400" kern="1200">
        <a:solidFill>
          <a:schemeClr val="tx1"/>
        </a:solidFill>
        <a:latin typeface="Arial" panose="020B0604020202020204" pitchFamily="34" charset="0"/>
        <a:ea typeface="+mn-ea"/>
        <a:cs typeface="Arial" panose="020B0604020202020204" pitchFamily="34"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14463" y="1173163"/>
            <a:ext cx="4181475" cy="31369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2AF5477-A919-46E9-BEBB-A72DF7B34052}" type="slidenum">
              <a:rPr lang="en-US" smtClean="0"/>
              <a:t>1</a:t>
            </a:fld>
            <a:endParaRPr lang="en-US" dirty="0"/>
          </a:p>
        </p:txBody>
      </p:sp>
    </p:spTree>
    <p:extLst>
      <p:ext uri="{BB962C8B-B14F-4D97-AF65-F5344CB8AC3E}">
        <p14:creationId xmlns:p14="http://schemas.microsoft.com/office/powerpoint/2010/main" val="382182505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1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73734" y="1188779"/>
            <a:ext cx="8714232" cy="2048256"/>
          </a:xfrm>
        </p:spPr>
        <p:txBody>
          <a:bodyPr anchor="ctr">
            <a:normAutofit/>
          </a:bodyPr>
          <a:lstStyle>
            <a:lvl1pPr algn="ctr">
              <a:defRPr sz="3600" baseline="0"/>
            </a:lvl1pPr>
          </a:lstStyle>
          <a:p>
            <a:r>
              <a:rPr lang="en-US" dirty="0" smtClean="0"/>
              <a:t>Click to edit Master title style</a:t>
            </a:r>
            <a:endParaRPr lang="en-US" dirty="0"/>
          </a:p>
        </p:txBody>
      </p:sp>
      <p:sp>
        <p:nvSpPr>
          <p:cNvPr id="3" name="Subtitle 2"/>
          <p:cNvSpPr>
            <a:spLocks noGrp="1"/>
          </p:cNvSpPr>
          <p:nvPr>
            <p:ph type="subTitle" idx="1"/>
          </p:nvPr>
        </p:nvSpPr>
        <p:spPr>
          <a:xfrm>
            <a:off x="173734" y="3784539"/>
            <a:ext cx="8714232" cy="2029968"/>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smtClean="0"/>
              <a:t>Click to edit Master subtitle style</a:t>
            </a:r>
            <a:endParaRPr lang="en-US" dirty="0"/>
          </a:p>
        </p:txBody>
      </p:sp>
      <p:sp>
        <p:nvSpPr>
          <p:cNvPr id="6" name="Slide Number Placeholder 5"/>
          <p:cNvSpPr>
            <a:spLocks noGrp="1"/>
          </p:cNvSpPr>
          <p:nvPr>
            <p:ph type="sldNum" sz="quarter" idx="12"/>
          </p:nvPr>
        </p:nvSpPr>
        <p:spPr/>
        <p:txBody>
          <a:bodyPr/>
          <a:lstStyle/>
          <a:p>
            <a:fld id="{E3F07B27-5348-4263-B67F-EF7FF0A6AD4A}" type="slidenum">
              <a:rPr lang="en-US" smtClean="0"/>
              <a:t>‹#›</a:t>
            </a:fld>
            <a:endParaRPr lang="en-US" dirty="0"/>
          </a:p>
        </p:txBody>
      </p:sp>
      <p:pic>
        <p:nvPicPr>
          <p:cNvPr id="7" name="Picture 6" descr="California Department of Education logo"/>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02224" y="6081336"/>
            <a:ext cx="3067050" cy="666750"/>
          </a:xfrm>
          <a:prstGeom prst="rect">
            <a:avLst/>
          </a:prstGeom>
        </p:spPr>
      </p:pic>
      <p:cxnSp>
        <p:nvCxnSpPr>
          <p:cNvPr id="8" name="Straight Connector 7"/>
          <p:cNvCxnSpPr/>
          <p:nvPr userDrawn="1"/>
        </p:nvCxnSpPr>
        <p:spPr>
          <a:xfrm flipV="1">
            <a:off x="215412" y="3492379"/>
            <a:ext cx="7104185" cy="17584"/>
          </a:xfrm>
          <a:prstGeom prst="line">
            <a:avLst/>
          </a:prstGeom>
          <a:ln w="127000" cap="flat" cmpd="sng">
            <a:gradFill flip="none" rotWithShape="1">
              <a:gsLst>
                <a:gs pos="98000">
                  <a:schemeClr val="bg1"/>
                </a:gs>
                <a:gs pos="81000">
                  <a:srgbClr val="003399"/>
                </a:gs>
              </a:gsLst>
              <a:path path="circle">
                <a:fillToRect t="100000" r="100000"/>
              </a:path>
              <a:tileRect l="-100000" b="-100000"/>
            </a:gradFill>
            <a:bevel/>
          </a:ln>
          <a:effectLst/>
        </p:spPr>
        <p:style>
          <a:lnRef idx="1">
            <a:schemeClr val="accent1"/>
          </a:lnRef>
          <a:fillRef idx="0">
            <a:schemeClr val="accent1"/>
          </a:fillRef>
          <a:effectRef idx="0">
            <a:schemeClr val="accent1"/>
          </a:effectRef>
          <a:fontRef idx="minor">
            <a:schemeClr val="tx1"/>
          </a:fontRef>
        </p:style>
      </p:cxnSp>
      <p:sp>
        <p:nvSpPr>
          <p:cNvPr id="9" name="TextBox 8"/>
          <p:cNvSpPr txBox="1"/>
          <p:nvPr userDrawn="1"/>
        </p:nvSpPr>
        <p:spPr>
          <a:xfrm>
            <a:off x="3401861" y="6286421"/>
            <a:ext cx="3296118" cy="461665"/>
          </a:xfrm>
          <a:prstGeom prst="rect">
            <a:avLst/>
          </a:prstGeom>
          <a:noFill/>
        </p:spPr>
        <p:txBody>
          <a:bodyPr wrap="square" rtlCol="0">
            <a:spAutoFit/>
          </a:bodyPr>
          <a:lstStyle/>
          <a:p>
            <a:r>
              <a:rPr lang="en-US" sz="1200" b="1" cap="small" baseline="0" dirty="0" smtClean="0">
                <a:solidFill>
                  <a:srgbClr val="000066"/>
                </a:solidFill>
                <a:latin typeface="Arial" panose="020B0604020202020204" pitchFamily="34" charset="0"/>
                <a:cs typeface="Arial" panose="020B0604020202020204" pitchFamily="34" charset="0"/>
              </a:rPr>
              <a:t>Tom Torlakson</a:t>
            </a:r>
          </a:p>
          <a:p>
            <a:r>
              <a:rPr lang="en-US" sz="1200" b="1" dirty="0" smtClean="0">
                <a:solidFill>
                  <a:srgbClr val="000066"/>
                </a:solidFill>
                <a:latin typeface="Arial" panose="020B0604020202020204" pitchFamily="34" charset="0"/>
                <a:cs typeface="Arial" panose="020B0604020202020204" pitchFamily="34" charset="0"/>
              </a:rPr>
              <a:t>State</a:t>
            </a:r>
            <a:r>
              <a:rPr lang="en-US" sz="1200" b="1" baseline="0" dirty="0" smtClean="0">
                <a:solidFill>
                  <a:srgbClr val="000066"/>
                </a:solidFill>
                <a:latin typeface="Arial" panose="020B0604020202020204" pitchFamily="34" charset="0"/>
                <a:cs typeface="Arial" panose="020B0604020202020204" pitchFamily="34" charset="0"/>
              </a:rPr>
              <a:t> Superintendent of Public Instruction</a:t>
            </a:r>
            <a:endParaRPr lang="en-US" sz="1200" b="1" dirty="0">
              <a:solidFill>
                <a:srgbClr val="000066"/>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36324037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woObj" preserve="1">
  <p:cSld name="1_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272034" y="1825625"/>
            <a:ext cx="4206240" cy="4351338"/>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4681726" y="1825625"/>
            <a:ext cx="420624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Footer Placeholder 5"/>
          <p:cNvSpPr>
            <a:spLocks noGrp="1"/>
          </p:cNvSpPr>
          <p:nvPr>
            <p:ph type="ftr" sz="quarter" idx="11"/>
          </p:nvPr>
        </p:nvSpPr>
        <p:spPr/>
        <p:txBody>
          <a:bodyPr/>
          <a:lstStyle/>
          <a:p>
            <a:r>
              <a:rPr lang="en-US" dirty="0" smtClean="0"/>
              <a:t>California Department of Education</a:t>
            </a:r>
            <a:endParaRPr lang="en-US" dirty="0"/>
          </a:p>
        </p:txBody>
      </p:sp>
      <p:sp>
        <p:nvSpPr>
          <p:cNvPr id="7" name="Slide Number Placeholder 6"/>
          <p:cNvSpPr>
            <a:spLocks noGrp="1"/>
          </p:cNvSpPr>
          <p:nvPr>
            <p:ph type="sldNum" sz="quarter" idx="12"/>
          </p:nvPr>
        </p:nvSpPr>
        <p:spPr/>
        <p:txBody>
          <a:bodyPr/>
          <a:lstStyle/>
          <a:p>
            <a:fld id="{E3F07B27-5348-4263-B67F-EF7FF0A6AD4A}" type="slidenum">
              <a:rPr lang="en-US" smtClean="0"/>
              <a:t>‹#›</a:t>
            </a:fld>
            <a:endParaRPr lang="en-US" dirty="0"/>
          </a:p>
        </p:txBody>
      </p:sp>
    </p:spTree>
    <p:extLst>
      <p:ext uri="{BB962C8B-B14F-4D97-AF65-F5344CB8AC3E}">
        <p14:creationId xmlns:p14="http://schemas.microsoft.com/office/powerpoint/2010/main" val="47635833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woTxTwoObj" preserve="1">
  <p:cSld name="1_Comparison">
    <p:spTree>
      <p:nvGrpSpPr>
        <p:cNvPr id="1" name=""/>
        <p:cNvGrpSpPr/>
        <p:nvPr/>
      </p:nvGrpSpPr>
      <p:grpSpPr>
        <a:xfrm>
          <a:off x="0" y="0"/>
          <a:ext cx="0" cy="0"/>
          <a:chOff x="0" y="0"/>
          <a:chExt cx="0" cy="0"/>
        </a:xfrm>
      </p:grpSpPr>
      <p:sp>
        <p:nvSpPr>
          <p:cNvPr id="2" name="Title 1"/>
          <p:cNvSpPr>
            <a:spLocks noGrp="1"/>
          </p:cNvSpPr>
          <p:nvPr>
            <p:ph type="title"/>
          </p:nvPr>
        </p:nvSpPr>
        <p:spPr>
          <a:xfrm>
            <a:off x="337234" y="-1"/>
            <a:ext cx="8550730" cy="1600200"/>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337234" y="1638301"/>
            <a:ext cx="3868340" cy="823912"/>
          </a:xfrm>
        </p:spPr>
        <p:txBody>
          <a:bodyPr anchor="b">
            <a:noAutofit/>
          </a:bodyPr>
          <a:lstStyle>
            <a:lvl1pPr marL="0" indent="0">
              <a:buNone/>
              <a:defRPr sz="3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337234" y="2505075"/>
            <a:ext cx="3868340"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00574" y="1638301"/>
            <a:ext cx="3887391" cy="823912"/>
          </a:xfrm>
        </p:spPr>
        <p:txBody>
          <a:bodyPr anchor="b">
            <a:noAutofit/>
          </a:bodyPr>
          <a:lstStyle>
            <a:lvl1pPr marL="0" indent="0">
              <a:buNone/>
              <a:defRPr sz="3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6" name="Content Placeholder 5"/>
          <p:cNvSpPr>
            <a:spLocks noGrp="1"/>
          </p:cNvSpPr>
          <p:nvPr>
            <p:ph sz="quarter" idx="4"/>
          </p:nvPr>
        </p:nvSpPr>
        <p:spPr>
          <a:xfrm>
            <a:off x="5000575" y="2505075"/>
            <a:ext cx="3887391"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8" name="Footer Placeholder 7"/>
          <p:cNvSpPr>
            <a:spLocks noGrp="1"/>
          </p:cNvSpPr>
          <p:nvPr>
            <p:ph type="ftr" sz="quarter" idx="11"/>
          </p:nvPr>
        </p:nvSpPr>
        <p:spPr/>
        <p:txBody>
          <a:bodyPr/>
          <a:lstStyle/>
          <a:p>
            <a:r>
              <a:rPr lang="en-US" dirty="0" smtClean="0"/>
              <a:t>California Department of Education</a:t>
            </a:r>
            <a:endParaRPr lang="en-US" dirty="0"/>
          </a:p>
        </p:txBody>
      </p:sp>
      <p:sp>
        <p:nvSpPr>
          <p:cNvPr id="9" name="Slide Number Placeholder 8"/>
          <p:cNvSpPr>
            <a:spLocks noGrp="1"/>
          </p:cNvSpPr>
          <p:nvPr>
            <p:ph type="sldNum" sz="quarter" idx="12"/>
          </p:nvPr>
        </p:nvSpPr>
        <p:spPr/>
        <p:txBody>
          <a:bodyPr/>
          <a:lstStyle/>
          <a:p>
            <a:fld id="{E3F07B27-5348-4263-B67F-EF7FF0A6AD4A}" type="slidenum">
              <a:rPr lang="en-US" smtClean="0"/>
              <a:t>‹#›</a:t>
            </a:fld>
            <a:endParaRPr lang="en-US" dirty="0"/>
          </a:p>
        </p:txBody>
      </p:sp>
    </p:spTree>
    <p:extLst>
      <p:ext uri="{BB962C8B-B14F-4D97-AF65-F5344CB8AC3E}">
        <p14:creationId xmlns:p14="http://schemas.microsoft.com/office/powerpoint/2010/main" val="422114950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Only" preserve="1">
  <p:cSld name="1_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4" name="Footer Placeholder 3"/>
          <p:cNvSpPr>
            <a:spLocks noGrp="1"/>
          </p:cNvSpPr>
          <p:nvPr>
            <p:ph type="ftr" sz="quarter" idx="11"/>
          </p:nvPr>
        </p:nvSpPr>
        <p:spPr/>
        <p:txBody>
          <a:bodyPr/>
          <a:lstStyle/>
          <a:p>
            <a:r>
              <a:rPr lang="en-US" dirty="0" smtClean="0"/>
              <a:t>California Department of Education</a:t>
            </a:r>
            <a:endParaRPr lang="en-US" dirty="0"/>
          </a:p>
        </p:txBody>
      </p:sp>
      <p:sp>
        <p:nvSpPr>
          <p:cNvPr id="5" name="Slide Number Placeholder 4"/>
          <p:cNvSpPr>
            <a:spLocks noGrp="1"/>
          </p:cNvSpPr>
          <p:nvPr>
            <p:ph type="sldNum" sz="quarter" idx="12"/>
          </p:nvPr>
        </p:nvSpPr>
        <p:spPr/>
        <p:txBody>
          <a:bodyPr/>
          <a:lstStyle/>
          <a:p>
            <a:fld id="{E3F07B27-5348-4263-B67F-EF7FF0A6AD4A}" type="slidenum">
              <a:rPr lang="en-US" smtClean="0"/>
              <a:t>‹#›</a:t>
            </a:fld>
            <a:endParaRPr lang="en-US" dirty="0"/>
          </a:p>
        </p:txBody>
      </p:sp>
    </p:spTree>
    <p:extLst>
      <p:ext uri="{BB962C8B-B14F-4D97-AF65-F5344CB8AC3E}">
        <p14:creationId xmlns:p14="http://schemas.microsoft.com/office/powerpoint/2010/main" val="348901942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picTx" preserve="1">
  <p:cSld name="2_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19456" y="0"/>
            <a:ext cx="8668510" cy="1572768"/>
          </a:xfrm>
        </p:spPr>
        <p:txBody>
          <a:bodyPr anchor="ctr"/>
          <a:lstStyle>
            <a:lvl1pPr>
              <a:defRPr sz="3200"/>
            </a:lvl1pPr>
          </a:lstStyle>
          <a:p>
            <a:r>
              <a:rPr lang="en-US" dirty="0" smtClean="0"/>
              <a:t>Click to edit Master title style</a:t>
            </a:r>
            <a:endParaRPr lang="en-US" dirty="0"/>
          </a:p>
        </p:txBody>
      </p:sp>
      <p:sp>
        <p:nvSpPr>
          <p:cNvPr id="3" name="Picture Placeholder 2"/>
          <p:cNvSpPr>
            <a:spLocks noGrp="1"/>
          </p:cNvSpPr>
          <p:nvPr>
            <p:ph type="pic" idx="1"/>
          </p:nvPr>
        </p:nvSpPr>
        <p:spPr>
          <a:xfrm>
            <a:off x="3630166" y="1782985"/>
            <a:ext cx="5257800" cy="4087368"/>
          </a:xfrm>
        </p:spPr>
        <p:txBody>
          <a:bodyPr anchor="t"/>
          <a:lstStyle>
            <a:lvl1pPr marL="0" indent="0">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Click icon to add picture</a:t>
            </a:r>
            <a:endParaRPr lang="en-US" dirty="0"/>
          </a:p>
        </p:txBody>
      </p:sp>
      <p:sp>
        <p:nvSpPr>
          <p:cNvPr id="4" name="Text Placeholder 3"/>
          <p:cNvSpPr>
            <a:spLocks noGrp="1"/>
          </p:cNvSpPr>
          <p:nvPr>
            <p:ph type="body" sz="half" idx="2"/>
          </p:nvPr>
        </p:nvSpPr>
        <p:spPr>
          <a:xfrm>
            <a:off x="219456" y="1782985"/>
            <a:ext cx="3236976" cy="4087368"/>
          </a:xfrm>
        </p:spPr>
        <p:txBody>
          <a:bodyPr>
            <a:normAutofit/>
          </a:bodyPr>
          <a:lstStyle>
            <a:lvl1pPr marL="0" indent="0">
              <a:buNone/>
              <a:defRPr sz="2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smtClean="0"/>
              <a:t>Click to edit Master text styles</a:t>
            </a:r>
          </a:p>
        </p:txBody>
      </p:sp>
      <p:sp>
        <p:nvSpPr>
          <p:cNvPr id="6" name="Footer Placeholder 5"/>
          <p:cNvSpPr>
            <a:spLocks noGrp="1"/>
          </p:cNvSpPr>
          <p:nvPr>
            <p:ph type="ftr" sz="quarter" idx="11"/>
          </p:nvPr>
        </p:nvSpPr>
        <p:spPr/>
        <p:txBody>
          <a:bodyPr/>
          <a:lstStyle/>
          <a:p>
            <a:r>
              <a:rPr lang="en-US" dirty="0" smtClean="0"/>
              <a:t>California Department of Education</a:t>
            </a:r>
            <a:endParaRPr lang="en-US" dirty="0"/>
          </a:p>
        </p:txBody>
      </p:sp>
      <p:sp>
        <p:nvSpPr>
          <p:cNvPr id="7" name="Slide Number Placeholder 6"/>
          <p:cNvSpPr>
            <a:spLocks noGrp="1"/>
          </p:cNvSpPr>
          <p:nvPr>
            <p:ph type="sldNum" sz="quarter" idx="12"/>
          </p:nvPr>
        </p:nvSpPr>
        <p:spPr/>
        <p:txBody>
          <a:bodyPr/>
          <a:lstStyle/>
          <a:p>
            <a:fld id="{E3F07B27-5348-4263-B67F-EF7FF0A6AD4A}" type="slidenum">
              <a:rPr lang="en-US" smtClean="0"/>
              <a:t>‹#›</a:t>
            </a:fld>
            <a:endParaRPr lang="en-US" dirty="0"/>
          </a:p>
        </p:txBody>
      </p:sp>
    </p:spTree>
    <p:extLst>
      <p:ext uri="{BB962C8B-B14F-4D97-AF65-F5344CB8AC3E}">
        <p14:creationId xmlns:p14="http://schemas.microsoft.com/office/powerpoint/2010/main" val="350166082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itle and Graphic">
    <p:spTree>
      <p:nvGrpSpPr>
        <p:cNvPr id="1" name=""/>
        <p:cNvGrpSpPr/>
        <p:nvPr/>
      </p:nvGrpSpPr>
      <p:grpSpPr>
        <a:xfrm>
          <a:off x="0" y="0"/>
          <a:ext cx="0" cy="0"/>
          <a:chOff x="0" y="0"/>
          <a:chExt cx="0" cy="0"/>
        </a:xfrm>
      </p:grpSpPr>
      <p:sp>
        <p:nvSpPr>
          <p:cNvPr id="2" name="Title 1"/>
          <p:cNvSpPr>
            <a:spLocks noGrp="1"/>
          </p:cNvSpPr>
          <p:nvPr>
            <p:ph type="title"/>
          </p:nvPr>
        </p:nvSpPr>
        <p:spPr>
          <a:xfrm>
            <a:off x="402336" y="0"/>
            <a:ext cx="8339328" cy="1645920"/>
          </a:xfrm>
        </p:spPr>
        <p:txBody>
          <a:bodyPr anchor="ctr"/>
          <a:lstStyle>
            <a:lvl1pPr>
              <a:defRPr sz="3200"/>
            </a:lvl1pPr>
          </a:lstStyle>
          <a:p>
            <a:r>
              <a:rPr lang="en-US" smtClean="0"/>
              <a:t>Click to edit Master title style</a:t>
            </a:r>
            <a:endParaRPr lang="en-US" dirty="0"/>
          </a:p>
        </p:txBody>
      </p:sp>
      <p:sp>
        <p:nvSpPr>
          <p:cNvPr id="3" name="Content Placeholder 2"/>
          <p:cNvSpPr>
            <a:spLocks noGrp="1"/>
          </p:cNvSpPr>
          <p:nvPr>
            <p:ph idx="1" hasCustomPrompt="1"/>
          </p:nvPr>
        </p:nvSpPr>
        <p:spPr>
          <a:xfrm>
            <a:off x="402336" y="1907159"/>
            <a:ext cx="8339328" cy="418795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dirty="0" smtClean="0"/>
              <a:t>Insert Graphic/video/chart\</a:t>
            </a:r>
          </a:p>
        </p:txBody>
      </p:sp>
      <p:sp>
        <p:nvSpPr>
          <p:cNvPr id="6" name="Footer Placeholder 5"/>
          <p:cNvSpPr>
            <a:spLocks noGrp="1"/>
          </p:cNvSpPr>
          <p:nvPr>
            <p:ph type="ftr" sz="quarter" idx="11"/>
          </p:nvPr>
        </p:nvSpPr>
        <p:spPr/>
        <p:txBody>
          <a:bodyPr/>
          <a:lstStyle/>
          <a:p>
            <a:r>
              <a:rPr lang="en-US" dirty="0" smtClean="0"/>
              <a:t>California Department of Education</a:t>
            </a:r>
            <a:endParaRPr lang="en-US" dirty="0"/>
          </a:p>
        </p:txBody>
      </p:sp>
      <p:sp>
        <p:nvSpPr>
          <p:cNvPr id="7" name="Slide Number Placeholder 6"/>
          <p:cNvSpPr>
            <a:spLocks noGrp="1"/>
          </p:cNvSpPr>
          <p:nvPr>
            <p:ph type="sldNum" sz="quarter" idx="12"/>
          </p:nvPr>
        </p:nvSpPr>
        <p:spPr/>
        <p:txBody>
          <a:bodyPr/>
          <a:lstStyle/>
          <a:p>
            <a:fld id="{E3F07B27-5348-4263-B67F-EF7FF0A6AD4A}" type="slidenum">
              <a:rPr lang="en-US" smtClean="0"/>
              <a:t>‹#›</a:t>
            </a:fld>
            <a:endParaRPr lang="en-US" dirty="0"/>
          </a:p>
        </p:txBody>
      </p:sp>
    </p:spTree>
    <p:extLst>
      <p:ext uri="{BB962C8B-B14F-4D97-AF65-F5344CB8AC3E}">
        <p14:creationId xmlns:p14="http://schemas.microsoft.com/office/powerpoint/2010/main" val="388386595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itle" preserve="1">
  <p:cSld name="1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73734" y="1188779"/>
            <a:ext cx="8714232" cy="2048256"/>
          </a:xfrm>
        </p:spPr>
        <p:txBody>
          <a:bodyPr anchor="ctr">
            <a:normAutofit/>
          </a:bodyPr>
          <a:lstStyle>
            <a:lvl1pPr algn="ctr">
              <a:defRPr sz="3600" baseline="0"/>
            </a:lvl1pPr>
          </a:lstStyle>
          <a:p>
            <a:r>
              <a:rPr lang="en-US" dirty="0" smtClean="0"/>
              <a:t>Click to edit Master title style</a:t>
            </a:r>
            <a:endParaRPr lang="en-US" dirty="0"/>
          </a:p>
        </p:txBody>
      </p:sp>
      <p:sp>
        <p:nvSpPr>
          <p:cNvPr id="3" name="Subtitle 2"/>
          <p:cNvSpPr>
            <a:spLocks noGrp="1"/>
          </p:cNvSpPr>
          <p:nvPr>
            <p:ph type="subTitle" idx="1"/>
          </p:nvPr>
        </p:nvSpPr>
        <p:spPr>
          <a:xfrm>
            <a:off x="173734" y="3784539"/>
            <a:ext cx="8714232" cy="2029968"/>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smtClean="0"/>
              <a:t>Click to edit Master subtitle style</a:t>
            </a:r>
            <a:endParaRPr lang="en-US" dirty="0"/>
          </a:p>
        </p:txBody>
      </p:sp>
      <p:sp>
        <p:nvSpPr>
          <p:cNvPr id="6" name="Slide Number Placeholder 5"/>
          <p:cNvSpPr>
            <a:spLocks noGrp="1"/>
          </p:cNvSpPr>
          <p:nvPr>
            <p:ph type="sldNum" sz="quarter" idx="12"/>
          </p:nvPr>
        </p:nvSpPr>
        <p:spPr/>
        <p:txBody>
          <a:bodyPr/>
          <a:lstStyle/>
          <a:p>
            <a:fld id="{E3F07B27-5348-4263-B67F-EF7FF0A6AD4A}" type="slidenum">
              <a:rPr lang="en-US" smtClean="0">
                <a:solidFill>
                  <a:prstClr val="black">
                    <a:tint val="75000"/>
                  </a:prstClr>
                </a:solidFill>
              </a:rPr>
              <a:pPr/>
              <a:t>‹#›</a:t>
            </a:fld>
            <a:endParaRPr lang="en-US" dirty="0">
              <a:solidFill>
                <a:prstClr val="black">
                  <a:tint val="75000"/>
                </a:prstClr>
              </a:solidFill>
            </a:endParaRPr>
          </a:p>
        </p:txBody>
      </p:sp>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2224" y="6081336"/>
            <a:ext cx="3067050" cy="666750"/>
          </a:xfrm>
          <a:prstGeom prst="rect">
            <a:avLst/>
          </a:prstGeom>
        </p:spPr>
      </p:pic>
      <p:cxnSp>
        <p:nvCxnSpPr>
          <p:cNvPr id="8" name="Straight Connector 7"/>
          <p:cNvCxnSpPr/>
          <p:nvPr/>
        </p:nvCxnSpPr>
        <p:spPr>
          <a:xfrm flipV="1">
            <a:off x="215412" y="3492379"/>
            <a:ext cx="7104185" cy="17584"/>
          </a:xfrm>
          <a:prstGeom prst="line">
            <a:avLst/>
          </a:prstGeom>
          <a:ln w="127000" cap="flat" cmpd="sng">
            <a:gradFill flip="none" rotWithShape="1">
              <a:gsLst>
                <a:gs pos="98000">
                  <a:schemeClr val="bg1"/>
                </a:gs>
                <a:gs pos="81000">
                  <a:srgbClr val="003399"/>
                </a:gs>
              </a:gsLst>
              <a:path path="circle">
                <a:fillToRect t="100000" r="100000"/>
              </a:path>
              <a:tileRect l="-100000" b="-100000"/>
            </a:gradFill>
            <a:bevel/>
          </a:ln>
          <a:effectLst/>
        </p:spPr>
        <p:style>
          <a:lnRef idx="1">
            <a:schemeClr val="accent1"/>
          </a:lnRef>
          <a:fillRef idx="0">
            <a:schemeClr val="accent1"/>
          </a:fillRef>
          <a:effectRef idx="0">
            <a:schemeClr val="accent1"/>
          </a:effectRef>
          <a:fontRef idx="minor">
            <a:schemeClr val="tx1"/>
          </a:fontRef>
        </p:style>
      </p:cxnSp>
      <p:sp>
        <p:nvSpPr>
          <p:cNvPr id="9" name="TextBox 8"/>
          <p:cNvSpPr txBox="1"/>
          <p:nvPr/>
        </p:nvSpPr>
        <p:spPr>
          <a:xfrm>
            <a:off x="3401861" y="6286421"/>
            <a:ext cx="3296118" cy="461665"/>
          </a:xfrm>
          <a:prstGeom prst="rect">
            <a:avLst/>
          </a:prstGeom>
          <a:noFill/>
        </p:spPr>
        <p:txBody>
          <a:bodyPr wrap="square" rtlCol="0">
            <a:spAutoFit/>
          </a:bodyPr>
          <a:lstStyle/>
          <a:p>
            <a:r>
              <a:rPr lang="en-US" sz="1200" b="1" cap="small" dirty="0" smtClean="0">
                <a:solidFill>
                  <a:srgbClr val="000066"/>
                </a:solidFill>
                <a:latin typeface="Arial" panose="020B0604020202020204" pitchFamily="34" charset="0"/>
                <a:cs typeface="Arial" panose="020B0604020202020204" pitchFamily="34" charset="0"/>
              </a:rPr>
              <a:t>Tom Torlakson</a:t>
            </a:r>
          </a:p>
          <a:p>
            <a:r>
              <a:rPr lang="en-US" sz="1200" b="1" dirty="0" smtClean="0">
                <a:solidFill>
                  <a:srgbClr val="000066"/>
                </a:solidFill>
                <a:latin typeface="Arial" panose="020B0604020202020204" pitchFamily="34" charset="0"/>
                <a:cs typeface="Arial" panose="020B0604020202020204" pitchFamily="34" charset="0"/>
              </a:rPr>
              <a:t>State Superintendent of Public Instruction</a:t>
            </a:r>
            <a:endParaRPr lang="en-US" sz="1200" b="1" dirty="0">
              <a:solidFill>
                <a:srgbClr val="000066"/>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07864089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Footer Placeholder 4"/>
          <p:cNvSpPr>
            <a:spLocks noGrp="1"/>
          </p:cNvSpPr>
          <p:nvPr>
            <p:ph type="ftr" sz="quarter" idx="11"/>
          </p:nvPr>
        </p:nvSpPr>
        <p:spPr/>
        <p:txBody>
          <a:bodyPr/>
          <a:lstStyle/>
          <a:p>
            <a:r>
              <a:rPr lang="en-US" dirty="0" smtClean="0"/>
              <a:t>California Department of Education</a:t>
            </a:r>
            <a:endParaRPr lang="en-US" dirty="0"/>
          </a:p>
        </p:txBody>
      </p:sp>
      <p:sp>
        <p:nvSpPr>
          <p:cNvPr id="6" name="Slide Number Placeholder 5"/>
          <p:cNvSpPr>
            <a:spLocks noGrp="1"/>
          </p:cNvSpPr>
          <p:nvPr>
            <p:ph type="sldNum" sz="quarter" idx="12"/>
          </p:nvPr>
        </p:nvSpPr>
        <p:spPr/>
        <p:txBody>
          <a:bodyPr/>
          <a:lstStyle/>
          <a:p>
            <a:fld id="{E3F07B27-5348-4263-B67F-EF7FF0A6AD4A}"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306672276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1_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272034" y="1825625"/>
            <a:ext cx="4206240" cy="4351338"/>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4681726" y="1825625"/>
            <a:ext cx="420624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Footer Placeholder 5"/>
          <p:cNvSpPr>
            <a:spLocks noGrp="1"/>
          </p:cNvSpPr>
          <p:nvPr>
            <p:ph type="ftr" sz="quarter" idx="11"/>
          </p:nvPr>
        </p:nvSpPr>
        <p:spPr/>
        <p:txBody>
          <a:bodyPr/>
          <a:lstStyle/>
          <a:p>
            <a:r>
              <a:rPr lang="en-US" dirty="0" smtClean="0"/>
              <a:t>California Department of Education</a:t>
            </a:r>
            <a:endParaRPr lang="en-US" dirty="0"/>
          </a:p>
        </p:txBody>
      </p:sp>
      <p:sp>
        <p:nvSpPr>
          <p:cNvPr id="7" name="Slide Number Placeholder 6"/>
          <p:cNvSpPr>
            <a:spLocks noGrp="1"/>
          </p:cNvSpPr>
          <p:nvPr>
            <p:ph type="sldNum" sz="quarter" idx="12"/>
          </p:nvPr>
        </p:nvSpPr>
        <p:spPr/>
        <p:txBody>
          <a:bodyPr/>
          <a:lstStyle/>
          <a:p>
            <a:fld id="{E3F07B27-5348-4263-B67F-EF7FF0A6AD4A}"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160767714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TxTwoObj" preserve="1">
  <p:cSld name="1_Comparison">
    <p:spTree>
      <p:nvGrpSpPr>
        <p:cNvPr id="1" name=""/>
        <p:cNvGrpSpPr/>
        <p:nvPr/>
      </p:nvGrpSpPr>
      <p:grpSpPr>
        <a:xfrm>
          <a:off x="0" y="0"/>
          <a:ext cx="0" cy="0"/>
          <a:chOff x="0" y="0"/>
          <a:chExt cx="0" cy="0"/>
        </a:xfrm>
      </p:grpSpPr>
      <p:sp>
        <p:nvSpPr>
          <p:cNvPr id="2" name="Title 1"/>
          <p:cNvSpPr>
            <a:spLocks noGrp="1"/>
          </p:cNvSpPr>
          <p:nvPr>
            <p:ph type="title"/>
          </p:nvPr>
        </p:nvSpPr>
        <p:spPr>
          <a:xfrm>
            <a:off x="337234" y="-1"/>
            <a:ext cx="8550730" cy="1600200"/>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337234" y="1638301"/>
            <a:ext cx="3868340" cy="823912"/>
          </a:xfrm>
        </p:spPr>
        <p:txBody>
          <a:bodyPr anchor="b">
            <a:noAutofit/>
          </a:bodyPr>
          <a:lstStyle>
            <a:lvl1pPr marL="0" indent="0">
              <a:buNone/>
              <a:defRPr sz="3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337234" y="2505075"/>
            <a:ext cx="3868340"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00574" y="1638301"/>
            <a:ext cx="3887391" cy="823912"/>
          </a:xfrm>
        </p:spPr>
        <p:txBody>
          <a:bodyPr anchor="b">
            <a:noAutofit/>
          </a:bodyPr>
          <a:lstStyle>
            <a:lvl1pPr marL="0" indent="0">
              <a:buNone/>
              <a:defRPr sz="3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6" name="Content Placeholder 5"/>
          <p:cNvSpPr>
            <a:spLocks noGrp="1"/>
          </p:cNvSpPr>
          <p:nvPr>
            <p:ph sz="quarter" idx="4"/>
          </p:nvPr>
        </p:nvSpPr>
        <p:spPr>
          <a:xfrm>
            <a:off x="5000575" y="2505075"/>
            <a:ext cx="3887391"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8" name="Footer Placeholder 7"/>
          <p:cNvSpPr>
            <a:spLocks noGrp="1"/>
          </p:cNvSpPr>
          <p:nvPr>
            <p:ph type="ftr" sz="quarter" idx="11"/>
          </p:nvPr>
        </p:nvSpPr>
        <p:spPr/>
        <p:txBody>
          <a:bodyPr/>
          <a:lstStyle/>
          <a:p>
            <a:r>
              <a:rPr lang="en-US" dirty="0" smtClean="0"/>
              <a:t>California Department of Education</a:t>
            </a:r>
            <a:endParaRPr lang="en-US" dirty="0"/>
          </a:p>
        </p:txBody>
      </p:sp>
      <p:sp>
        <p:nvSpPr>
          <p:cNvPr id="9" name="Slide Number Placeholder 8"/>
          <p:cNvSpPr>
            <a:spLocks noGrp="1"/>
          </p:cNvSpPr>
          <p:nvPr>
            <p:ph type="sldNum" sz="quarter" idx="12"/>
          </p:nvPr>
        </p:nvSpPr>
        <p:spPr/>
        <p:txBody>
          <a:bodyPr/>
          <a:lstStyle/>
          <a:p>
            <a:fld id="{E3F07B27-5348-4263-B67F-EF7FF0A6AD4A}"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179510278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1_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4" name="Footer Placeholder 3"/>
          <p:cNvSpPr>
            <a:spLocks noGrp="1"/>
          </p:cNvSpPr>
          <p:nvPr>
            <p:ph type="ftr" sz="quarter" idx="11"/>
          </p:nvPr>
        </p:nvSpPr>
        <p:spPr/>
        <p:txBody>
          <a:bodyPr/>
          <a:lstStyle/>
          <a:p>
            <a:r>
              <a:rPr lang="en-US" dirty="0" smtClean="0"/>
              <a:t>California Department of Education</a:t>
            </a:r>
            <a:endParaRPr lang="en-US" dirty="0"/>
          </a:p>
        </p:txBody>
      </p:sp>
      <p:sp>
        <p:nvSpPr>
          <p:cNvPr id="5" name="Slide Number Placeholder 4"/>
          <p:cNvSpPr>
            <a:spLocks noGrp="1"/>
          </p:cNvSpPr>
          <p:nvPr>
            <p:ph type="sldNum" sz="quarter" idx="12"/>
          </p:nvPr>
        </p:nvSpPr>
        <p:spPr/>
        <p:txBody>
          <a:bodyPr/>
          <a:lstStyle/>
          <a:p>
            <a:fld id="{E3F07B27-5348-4263-B67F-EF7FF0A6AD4A}"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198663196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Footer Placeholder 4"/>
          <p:cNvSpPr>
            <a:spLocks noGrp="1"/>
          </p:cNvSpPr>
          <p:nvPr>
            <p:ph type="ftr" sz="quarter" idx="11"/>
          </p:nvPr>
        </p:nvSpPr>
        <p:spPr/>
        <p:txBody>
          <a:bodyPr/>
          <a:lstStyle/>
          <a:p>
            <a:r>
              <a:rPr lang="en-US" dirty="0" smtClean="0"/>
              <a:t>California Department of Education</a:t>
            </a:r>
            <a:endParaRPr lang="en-US" dirty="0"/>
          </a:p>
        </p:txBody>
      </p:sp>
      <p:sp>
        <p:nvSpPr>
          <p:cNvPr id="6" name="Slide Number Placeholder 5"/>
          <p:cNvSpPr>
            <a:spLocks noGrp="1"/>
          </p:cNvSpPr>
          <p:nvPr>
            <p:ph type="sldNum" sz="quarter" idx="12"/>
          </p:nvPr>
        </p:nvSpPr>
        <p:spPr/>
        <p:txBody>
          <a:bodyPr/>
          <a:lstStyle/>
          <a:p>
            <a:fld id="{E3F07B27-5348-4263-B67F-EF7FF0A6AD4A}" type="slidenum">
              <a:rPr lang="en-US" smtClean="0"/>
              <a:t>‹#›</a:t>
            </a:fld>
            <a:endParaRPr lang="en-US" dirty="0"/>
          </a:p>
        </p:txBody>
      </p:sp>
    </p:spTree>
    <p:extLst>
      <p:ext uri="{BB962C8B-B14F-4D97-AF65-F5344CB8AC3E}">
        <p14:creationId xmlns:p14="http://schemas.microsoft.com/office/powerpoint/2010/main" val="243714664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2_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19456" y="0"/>
            <a:ext cx="8668510" cy="1572768"/>
          </a:xfrm>
        </p:spPr>
        <p:txBody>
          <a:bodyPr anchor="ctr"/>
          <a:lstStyle>
            <a:lvl1pPr>
              <a:defRPr sz="3200"/>
            </a:lvl1pPr>
          </a:lstStyle>
          <a:p>
            <a:r>
              <a:rPr lang="en-US" dirty="0" smtClean="0"/>
              <a:t>Click to edit Master title style</a:t>
            </a:r>
            <a:endParaRPr lang="en-US" dirty="0"/>
          </a:p>
        </p:txBody>
      </p:sp>
      <p:sp>
        <p:nvSpPr>
          <p:cNvPr id="3" name="Picture Placeholder 2"/>
          <p:cNvSpPr>
            <a:spLocks noGrp="1"/>
          </p:cNvSpPr>
          <p:nvPr>
            <p:ph type="pic" idx="1"/>
          </p:nvPr>
        </p:nvSpPr>
        <p:spPr>
          <a:xfrm>
            <a:off x="3630166" y="1782985"/>
            <a:ext cx="5257800" cy="4087368"/>
          </a:xfrm>
        </p:spPr>
        <p:txBody>
          <a:bodyPr anchor="t"/>
          <a:lstStyle>
            <a:lvl1pPr marL="0" indent="0">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Click icon to add picture</a:t>
            </a:r>
            <a:endParaRPr lang="en-US" dirty="0"/>
          </a:p>
        </p:txBody>
      </p:sp>
      <p:sp>
        <p:nvSpPr>
          <p:cNvPr id="4" name="Text Placeholder 3"/>
          <p:cNvSpPr>
            <a:spLocks noGrp="1"/>
          </p:cNvSpPr>
          <p:nvPr>
            <p:ph type="body" sz="half" idx="2"/>
          </p:nvPr>
        </p:nvSpPr>
        <p:spPr>
          <a:xfrm>
            <a:off x="219456" y="1782985"/>
            <a:ext cx="3236976" cy="4087368"/>
          </a:xfrm>
        </p:spPr>
        <p:txBody>
          <a:bodyPr>
            <a:normAutofit/>
          </a:bodyPr>
          <a:lstStyle>
            <a:lvl1pPr marL="0" indent="0">
              <a:buNone/>
              <a:defRPr sz="2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smtClean="0"/>
              <a:t>Click to edit Master text styles</a:t>
            </a:r>
          </a:p>
        </p:txBody>
      </p:sp>
      <p:sp>
        <p:nvSpPr>
          <p:cNvPr id="6" name="Footer Placeholder 5"/>
          <p:cNvSpPr>
            <a:spLocks noGrp="1"/>
          </p:cNvSpPr>
          <p:nvPr>
            <p:ph type="ftr" sz="quarter" idx="11"/>
          </p:nvPr>
        </p:nvSpPr>
        <p:spPr/>
        <p:txBody>
          <a:bodyPr/>
          <a:lstStyle/>
          <a:p>
            <a:r>
              <a:rPr lang="en-US" dirty="0" smtClean="0"/>
              <a:t>California Department of Education</a:t>
            </a:r>
            <a:endParaRPr lang="en-US" dirty="0"/>
          </a:p>
        </p:txBody>
      </p:sp>
      <p:sp>
        <p:nvSpPr>
          <p:cNvPr id="7" name="Slide Number Placeholder 6"/>
          <p:cNvSpPr>
            <a:spLocks noGrp="1"/>
          </p:cNvSpPr>
          <p:nvPr>
            <p:ph type="sldNum" sz="quarter" idx="12"/>
          </p:nvPr>
        </p:nvSpPr>
        <p:spPr/>
        <p:txBody>
          <a:bodyPr/>
          <a:lstStyle/>
          <a:p>
            <a:fld id="{E3F07B27-5348-4263-B67F-EF7FF0A6AD4A}"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15047918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Title and Graphic">
    <p:spTree>
      <p:nvGrpSpPr>
        <p:cNvPr id="1" name=""/>
        <p:cNvGrpSpPr/>
        <p:nvPr/>
      </p:nvGrpSpPr>
      <p:grpSpPr>
        <a:xfrm>
          <a:off x="0" y="0"/>
          <a:ext cx="0" cy="0"/>
          <a:chOff x="0" y="0"/>
          <a:chExt cx="0" cy="0"/>
        </a:xfrm>
      </p:grpSpPr>
      <p:sp>
        <p:nvSpPr>
          <p:cNvPr id="2" name="Title 1"/>
          <p:cNvSpPr>
            <a:spLocks noGrp="1"/>
          </p:cNvSpPr>
          <p:nvPr>
            <p:ph type="title"/>
          </p:nvPr>
        </p:nvSpPr>
        <p:spPr>
          <a:xfrm>
            <a:off x="402336" y="0"/>
            <a:ext cx="8339328" cy="1645920"/>
          </a:xfrm>
        </p:spPr>
        <p:txBody>
          <a:bodyPr anchor="ctr"/>
          <a:lstStyle>
            <a:lvl1pPr>
              <a:defRPr sz="3200"/>
            </a:lvl1pPr>
          </a:lstStyle>
          <a:p>
            <a:r>
              <a:rPr lang="en-US" smtClean="0"/>
              <a:t>Click to edit Master title style</a:t>
            </a:r>
            <a:endParaRPr lang="en-US" dirty="0"/>
          </a:p>
        </p:txBody>
      </p:sp>
      <p:sp>
        <p:nvSpPr>
          <p:cNvPr id="3" name="Content Placeholder 2"/>
          <p:cNvSpPr>
            <a:spLocks noGrp="1"/>
          </p:cNvSpPr>
          <p:nvPr>
            <p:ph idx="1" hasCustomPrompt="1"/>
          </p:nvPr>
        </p:nvSpPr>
        <p:spPr>
          <a:xfrm>
            <a:off x="402336" y="1907159"/>
            <a:ext cx="8339328" cy="418795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dirty="0" smtClean="0"/>
              <a:t>Insert Graphic/video/chart\</a:t>
            </a:r>
          </a:p>
        </p:txBody>
      </p:sp>
      <p:sp>
        <p:nvSpPr>
          <p:cNvPr id="6" name="Footer Placeholder 5"/>
          <p:cNvSpPr>
            <a:spLocks noGrp="1"/>
          </p:cNvSpPr>
          <p:nvPr>
            <p:ph type="ftr" sz="quarter" idx="11"/>
          </p:nvPr>
        </p:nvSpPr>
        <p:spPr/>
        <p:txBody>
          <a:bodyPr/>
          <a:lstStyle/>
          <a:p>
            <a:r>
              <a:rPr lang="en-US" dirty="0" smtClean="0"/>
              <a:t>California Department of Education</a:t>
            </a:r>
            <a:endParaRPr lang="en-US" dirty="0"/>
          </a:p>
        </p:txBody>
      </p:sp>
      <p:sp>
        <p:nvSpPr>
          <p:cNvPr id="7" name="Slide Number Placeholder 6"/>
          <p:cNvSpPr>
            <a:spLocks noGrp="1"/>
          </p:cNvSpPr>
          <p:nvPr>
            <p:ph type="sldNum" sz="quarter" idx="12"/>
          </p:nvPr>
        </p:nvSpPr>
        <p:spPr/>
        <p:txBody>
          <a:bodyPr/>
          <a:lstStyle/>
          <a:p>
            <a:fld id="{E3F07B27-5348-4263-B67F-EF7FF0A6AD4A}"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61539280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1_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272034" y="1825625"/>
            <a:ext cx="4206240" cy="4351338"/>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4681726" y="1825625"/>
            <a:ext cx="420624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Footer Placeholder 5"/>
          <p:cNvSpPr>
            <a:spLocks noGrp="1"/>
          </p:cNvSpPr>
          <p:nvPr>
            <p:ph type="ftr" sz="quarter" idx="11"/>
          </p:nvPr>
        </p:nvSpPr>
        <p:spPr/>
        <p:txBody>
          <a:bodyPr/>
          <a:lstStyle/>
          <a:p>
            <a:r>
              <a:rPr lang="en-US" dirty="0" smtClean="0"/>
              <a:t>California Department of Education</a:t>
            </a:r>
            <a:endParaRPr lang="en-US" dirty="0"/>
          </a:p>
        </p:txBody>
      </p:sp>
      <p:sp>
        <p:nvSpPr>
          <p:cNvPr id="7" name="Slide Number Placeholder 6"/>
          <p:cNvSpPr>
            <a:spLocks noGrp="1"/>
          </p:cNvSpPr>
          <p:nvPr>
            <p:ph type="sldNum" sz="quarter" idx="12"/>
          </p:nvPr>
        </p:nvSpPr>
        <p:spPr/>
        <p:txBody>
          <a:bodyPr/>
          <a:lstStyle/>
          <a:p>
            <a:fld id="{E3F07B27-5348-4263-B67F-EF7FF0A6AD4A}" type="slidenum">
              <a:rPr lang="en-US" smtClean="0"/>
              <a:t>‹#›</a:t>
            </a:fld>
            <a:endParaRPr lang="en-US" dirty="0"/>
          </a:p>
        </p:txBody>
      </p:sp>
    </p:spTree>
    <p:extLst>
      <p:ext uri="{BB962C8B-B14F-4D97-AF65-F5344CB8AC3E}">
        <p14:creationId xmlns:p14="http://schemas.microsoft.com/office/powerpoint/2010/main" val="22388704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TxTwoObj" preserve="1">
  <p:cSld name="1_Comparison">
    <p:spTree>
      <p:nvGrpSpPr>
        <p:cNvPr id="1" name=""/>
        <p:cNvGrpSpPr/>
        <p:nvPr/>
      </p:nvGrpSpPr>
      <p:grpSpPr>
        <a:xfrm>
          <a:off x="0" y="0"/>
          <a:ext cx="0" cy="0"/>
          <a:chOff x="0" y="0"/>
          <a:chExt cx="0" cy="0"/>
        </a:xfrm>
      </p:grpSpPr>
      <p:sp>
        <p:nvSpPr>
          <p:cNvPr id="2" name="Title 1"/>
          <p:cNvSpPr>
            <a:spLocks noGrp="1"/>
          </p:cNvSpPr>
          <p:nvPr>
            <p:ph type="title"/>
          </p:nvPr>
        </p:nvSpPr>
        <p:spPr>
          <a:xfrm>
            <a:off x="0" y="-1"/>
            <a:ext cx="6876288" cy="1600200"/>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337234" y="1638301"/>
            <a:ext cx="3868340" cy="823912"/>
          </a:xfrm>
        </p:spPr>
        <p:txBody>
          <a:bodyPr anchor="b">
            <a:noAutofit/>
          </a:bodyPr>
          <a:lstStyle>
            <a:lvl1pPr marL="0" indent="0">
              <a:buNone/>
              <a:defRPr sz="3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337234" y="2505075"/>
            <a:ext cx="3868340"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00574" y="1638301"/>
            <a:ext cx="3887391" cy="823912"/>
          </a:xfrm>
        </p:spPr>
        <p:txBody>
          <a:bodyPr anchor="b">
            <a:noAutofit/>
          </a:bodyPr>
          <a:lstStyle>
            <a:lvl1pPr marL="0" indent="0">
              <a:buNone/>
              <a:defRPr sz="3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6" name="Content Placeholder 5"/>
          <p:cNvSpPr>
            <a:spLocks noGrp="1"/>
          </p:cNvSpPr>
          <p:nvPr>
            <p:ph sz="quarter" idx="4"/>
          </p:nvPr>
        </p:nvSpPr>
        <p:spPr>
          <a:xfrm>
            <a:off x="5000575" y="2505075"/>
            <a:ext cx="3887391"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8" name="Footer Placeholder 7"/>
          <p:cNvSpPr>
            <a:spLocks noGrp="1"/>
          </p:cNvSpPr>
          <p:nvPr>
            <p:ph type="ftr" sz="quarter" idx="11"/>
          </p:nvPr>
        </p:nvSpPr>
        <p:spPr/>
        <p:txBody>
          <a:bodyPr/>
          <a:lstStyle/>
          <a:p>
            <a:r>
              <a:rPr lang="en-US" dirty="0" smtClean="0"/>
              <a:t>California Department of Education</a:t>
            </a:r>
            <a:endParaRPr lang="en-US" dirty="0"/>
          </a:p>
        </p:txBody>
      </p:sp>
      <p:sp>
        <p:nvSpPr>
          <p:cNvPr id="9" name="Slide Number Placeholder 8"/>
          <p:cNvSpPr>
            <a:spLocks noGrp="1"/>
          </p:cNvSpPr>
          <p:nvPr>
            <p:ph type="sldNum" sz="quarter" idx="12"/>
          </p:nvPr>
        </p:nvSpPr>
        <p:spPr/>
        <p:txBody>
          <a:bodyPr/>
          <a:lstStyle/>
          <a:p>
            <a:fld id="{E3F07B27-5348-4263-B67F-EF7FF0A6AD4A}" type="slidenum">
              <a:rPr lang="en-US" smtClean="0"/>
              <a:t>‹#›</a:t>
            </a:fld>
            <a:endParaRPr lang="en-US" dirty="0"/>
          </a:p>
        </p:txBody>
      </p:sp>
    </p:spTree>
    <p:extLst>
      <p:ext uri="{BB962C8B-B14F-4D97-AF65-F5344CB8AC3E}">
        <p14:creationId xmlns:p14="http://schemas.microsoft.com/office/powerpoint/2010/main" val="264626949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1_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4" name="Footer Placeholder 3"/>
          <p:cNvSpPr>
            <a:spLocks noGrp="1"/>
          </p:cNvSpPr>
          <p:nvPr>
            <p:ph type="ftr" sz="quarter" idx="11"/>
          </p:nvPr>
        </p:nvSpPr>
        <p:spPr/>
        <p:txBody>
          <a:bodyPr/>
          <a:lstStyle/>
          <a:p>
            <a:r>
              <a:rPr lang="en-US" dirty="0" smtClean="0"/>
              <a:t>California Department of Education</a:t>
            </a:r>
            <a:endParaRPr lang="en-US" dirty="0"/>
          </a:p>
        </p:txBody>
      </p:sp>
      <p:sp>
        <p:nvSpPr>
          <p:cNvPr id="5" name="Slide Number Placeholder 4"/>
          <p:cNvSpPr>
            <a:spLocks noGrp="1"/>
          </p:cNvSpPr>
          <p:nvPr>
            <p:ph type="sldNum" sz="quarter" idx="12"/>
          </p:nvPr>
        </p:nvSpPr>
        <p:spPr/>
        <p:txBody>
          <a:bodyPr/>
          <a:lstStyle/>
          <a:p>
            <a:fld id="{E3F07B27-5348-4263-B67F-EF7FF0A6AD4A}" type="slidenum">
              <a:rPr lang="en-US" smtClean="0"/>
              <a:t>‹#›</a:t>
            </a:fld>
            <a:endParaRPr lang="en-US" dirty="0"/>
          </a:p>
        </p:txBody>
      </p:sp>
    </p:spTree>
    <p:extLst>
      <p:ext uri="{BB962C8B-B14F-4D97-AF65-F5344CB8AC3E}">
        <p14:creationId xmlns:p14="http://schemas.microsoft.com/office/powerpoint/2010/main" val="214849437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and Graphic">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6876288" cy="1645920"/>
          </a:xfrm>
        </p:spPr>
        <p:txBody>
          <a:bodyPr anchor="ctr"/>
          <a:lstStyle>
            <a:lvl1pPr>
              <a:defRPr sz="3200"/>
            </a:lvl1pPr>
          </a:lstStyle>
          <a:p>
            <a:r>
              <a:rPr lang="en-US" smtClean="0"/>
              <a:t>Click to edit Master title style</a:t>
            </a:r>
            <a:endParaRPr lang="en-US" dirty="0"/>
          </a:p>
        </p:txBody>
      </p:sp>
      <p:sp>
        <p:nvSpPr>
          <p:cNvPr id="3" name="Content Placeholder 2"/>
          <p:cNvSpPr>
            <a:spLocks noGrp="1"/>
          </p:cNvSpPr>
          <p:nvPr>
            <p:ph idx="1" hasCustomPrompt="1"/>
          </p:nvPr>
        </p:nvSpPr>
        <p:spPr>
          <a:xfrm>
            <a:off x="402336" y="1907159"/>
            <a:ext cx="8339328" cy="418795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dirty="0" smtClean="0"/>
              <a:t>Insert Graphic/video/chart\</a:t>
            </a:r>
          </a:p>
        </p:txBody>
      </p:sp>
      <p:sp>
        <p:nvSpPr>
          <p:cNvPr id="6" name="Footer Placeholder 5"/>
          <p:cNvSpPr>
            <a:spLocks noGrp="1"/>
          </p:cNvSpPr>
          <p:nvPr>
            <p:ph type="ftr" sz="quarter" idx="11"/>
          </p:nvPr>
        </p:nvSpPr>
        <p:spPr/>
        <p:txBody>
          <a:bodyPr/>
          <a:lstStyle/>
          <a:p>
            <a:r>
              <a:rPr lang="en-US" dirty="0" smtClean="0"/>
              <a:t>California Department of Education</a:t>
            </a:r>
            <a:endParaRPr lang="en-US" dirty="0"/>
          </a:p>
        </p:txBody>
      </p:sp>
      <p:sp>
        <p:nvSpPr>
          <p:cNvPr id="7" name="Slide Number Placeholder 6"/>
          <p:cNvSpPr>
            <a:spLocks noGrp="1"/>
          </p:cNvSpPr>
          <p:nvPr>
            <p:ph type="sldNum" sz="quarter" idx="12"/>
          </p:nvPr>
        </p:nvSpPr>
        <p:spPr/>
        <p:txBody>
          <a:bodyPr/>
          <a:lstStyle/>
          <a:p>
            <a:fld id="{E3F07B27-5348-4263-B67F-EF7FF0A6AD4A}" type="slidenum">
              <a:rPr lang="en-US" smtClean="0"/>
              <a:t>‹#›</a:t>
            </a:fld>
            <a:endParaRPr lang="en-US" dirty="0"/>
          </a:p>
        </p:txBody>
      </p:sp>
    </p:spTree>
    <p:extLst>
      <p:ext uri="{BB962C8B-B14F-4D97-AF65-F5344CB8AC3E}">
        <p14:creationId xmlns:p14="http://schemas.microsoft.com/office/powerpoint/2010/main" val="334020535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picTx" preserve="1">
  <p:cSld name="1_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19456" y="0"/>
            <a:ext cx="6656832" cy="1572768"/>
          </a:xfrm>
        </p:spPr>
        <p:txBody>
          <a:bodyPr anchor="ctr"/>
          <a:lstStyle>
            <a:lvl1pPr>
              <a:defRPr sz="3200"/>
            </a:lvl1pPr>
          </a:lstStyle>
          <a:p>
            <a:r>
              <a:rPr lang="en-US" dirty="0" smtClean="0"/>
              <a:t>Click to edit Master title style</a:t>
            </a:r>
            <a:endParaRPr lang="en-US" dirty="0"/>
          </a:p>
        </p:txBody>
      </p:sp>
      <p:sp>
        <p:nvSpPr>
          <p:cNvPr id="3" name="Picture Placeholder 2"/>
          <p:cNvSpPr>
            <a:spLocks noGrp="1"/>
          </p:cNvSpPr>
          <p:nvPr>
            <p:ph type="pic" idx="1"/>
          </p:nvPr>
        </p:nvSpPr>
        <p:spPr>
          <a:xfrm>
            <a:off x="3630166" y="1782985"/>
            <a:ext cx="5257800" cy="4087368"/>
          </a:xfrm>
        </p:spPr>
        <p:txBody>
          <a:bodyPr anchor="t"/>
          <a:lstStyle>
            <a:lvl1pPr marL="0" indent="0">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Click icon to add picture</a:t>
            </a:r>
            <a:endParaRPr lang="en-US" dirty="0"/>
          </a:p>
        </p:txBody>
      </p:sp>
      <p:sp>
        <p:nvSpPr>
          <p:cNvPr id="4" name="Text Placeholder 3"/>
          <p:cNvSpPr>
            <a:spLocks noGrp="1"/>
          </p:cNvSpPr>
          <p:nvPr>
            <p:ph type="body" sz="half" idx="2"/>
          </p:nvPr>
        </p:nvSpPr>
        <p:spPr>
          <a:xfrm>
            <a:off x="219456" y="1782985"/>
            <a:ext cx="3236976" cy="4087368"/>
          </a:xfrm>
        </p:spPr>
        <p:txBody>
          <a:bodyPr>
            <a:normAutofit/>
          </a:bodyPr>
          <a:lstStyle>
            <a:lvl1pPr marL="0" indent="0">
              <a:buNone/>
              <a:defRPr sz="2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smtClean="0"/>
              <a:t>Click to edit Master text styles</a:t>
            </a:r>
          </a:p>
        </p:txBody>
      </p:sp>
      <p:sp>
        <p:nvSpPr>
          <p:cNvPr id="6" name="Footer Placeholder 5"/>
          <p:cNvSpPr>
            <a:spLocks noGrp="1"/>
          </p:cNvSpPr>
          <p:nvPr>
            <p:ph type="ftr" sz="quarter" idx="11"/>
          </p:nvPr>
        </p:nvSpPr>
        <p:spPr/>
        <p:txBody>
          <a:bodyPr/>
          <a:lstStyle/>
          <a:p>
            <a:r>
              <a:rPr lang="en-US" dirty="0" smtClean="0"/>
              <a:t>California Department of Education</a:t>
            </a:r>
            <a:endParaRPr lang="en-US" dirty="0"/>
          </a:p>
        </p:txBody>
      </p:sp>
      <p:sp>
        <p:nvSpPr>
          <p:cNvPr id="7" name="Slide Number Placeholder 6"/>
          <p:cNvSpPr>
            <a:spLocks noGrp="1"/>
          </p:cNvSpPr>
          <p:nvPr>
            <p:ph type="sldNum" sz="quarter" idx="12"/>
          </p:nvPr>
        </p:nvSpPr>
        <p:spPr/>
        <p:txBody>
          <a:bodyPr/>
          <a:lstStyle/>
          <a:p>
            <a:fld id="{E3F07B27-5348-4263-B67F-EF7FF0A6AD4A}" type="slidenum">
              <a:rPr lang="en-US" smtClean="0"/>
              <a:t>‹#›</a:t>
            </a:fld>
            <a:endParaRPr lang="en-US" dirty="0"/>
          </a:p>
        </p:txBody>
      </p:sp>
    </p:spTree>
    <p:extLst>
      <p:ext uri="{BB962C8B-B14F-4D97-AF65-F5344CB8AC3E}">
        <p14:creationId xmlns:p14="http://schemas.microsoft.com/office/powerpoint/2010/main" val="13128497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 preserve="1">
  <p:cSld name="1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73734" y="1188779"/>
            <a:ext cx="8714232" cy="2048256"/>
          </a:xfrm>
        </p:spPr>
        <p:txBody>
          <a:bodyPr anchor="ctr">
            <a:normAutofit/>
          </a:bodyPr>
          <a:lstStyle>
            <a:lvl1pPr algn="ctr">
              <a:defRPr sz="3600" baseline="0"/>
            </a:lvl1pPr>
          </a:lstStyle>
          <a:p>
            <a:r>
              <a:rPr lang="en-US" dirty="0" smtClean="0"/>
              <a:t>Click to edit Master title style</a:t>
            </a:r>
            <a:endParaRPr lang="en-US" dirty="0"/>
          </a:p>
        </p:txBody>
      </p:sp>
      <p:sp>
        <p:nvSpPr>
          <p:cNvPr id="3" name="Subtitle 2"/>
          <p:cNvSpPr>
            <a:spLocks noGrp="1"/>
          </p:cNvSpPr>
          <p:nvPr>
            <p:ph type="subTitle" idx="1"/>
          </p:nvPr>
        </p:nvSpPr>
        <p:spPr>
          <a:xfrm>
            <a:off x="173734" y="3784539"/>
            <a:ext cx="8714232" cy="2029968"/>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smtClean="0"/>
              <a:t>Click to edit Master subtitle style</a:t>
            </a:r>
            <a:endParaRPr lang="en-US" dirty="0"/>
          </a:p>
        </p:txBody>
      </p:sp>
      <p:sp>
        <p:nvSpPr>
          <p:cNvPr id="6" name="Slide Number Placeholder 5"/>
          <p:cNvSpPr>
            <a:spLocks noGrp="1"/>
          </p:cNvSpPr>
          <p:nvPr>
            <p:ph type="sldNum" sz="quarter" idx="12"/>
          </p:nvPr>
        </p:nvSpPr>
        <p:spPr/>
        <p:txBody>
          <a:bodyPr/>
          <a:lstStyle/>
          <a:p>
            <a:fld id="{E3F07B27-5348-4263-B67F-EF7FF0A6AD4A}" type="slidenum">
              <a:rPr lang="en-US" smtClean="0"/>
              <a:t>‹#›</a:t>
            </a:fld>
            <a:endParaRPr lang="en-US" dirty="0"/>
          </a:p>
        </p:txBody>
      </p:sp>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02224" y="6081336"/>
            <a:ext cx="3067050" cy="666750"/>
          </a:xfrm>
          <a:prstGeom prst="rect">
            <a:avLst/>
          </a:prstGeom>
        </p:spPr>
      </p:pic>
      <p:cxnSp>
        <p:nvCxnSpPr>
          <p:cNvPr id="8" name="Straight Connector 7" descr="Image is a blue line separating the header from the text."/>
          <p:cNvCxnSpPr/>
          <p:nvPr userDrawn="1"/>
        </p:nvCxnSpPr>
        <p:spPr>
          <a:xfrm flipV="1">
            <a:off x="215412" y="3492379"/>
            <a:ext cx="7104185" cy="17584"/>
          </a:xfrm>
          <a:prstGeom prst="line">
            <a:avLst/>
          </a:prstGeom>
          <a:ln w="127000" cap="flat" cmpd="sng">
            <a:gradFill flip="none" rotWithShape="1">
              <a:gsLst>
                <a:gs pos="98000">
                  <a:schemeClr val="bg1"/>
                </a:gs>
                <a:gs pos="81000">
                  <a:srgbClr val="003399"/>
                </a:gs>
              </a:gsLst>
              <a:path path="circle">
                <a:fillToRect t="100000" r="100000"/>
              </a:path>
              <a:tileRect l="-100000" b="-100000"/>
            </a:gradFill>
            <a:bevel/>
          </a:ln>
          <a:effectLst/>
        </p:spPr>
        <p:style>
          <a:lnRef idx="1">
            <a:schemeClr val="accent1"/>
          </a:lnRef>
          <a:fillRef idx="0">
            <a:schemeClr val="accent1"/>
          </a:fillRef>
          <a:effectRef idx="0">
            <a:schemeClr val="accent1"/>
          </a:effectRef>
          <a:fontRef idx="minor">
            <a:schemeClr val="tx1"/>
          </a:fontRef>
        </p:style>
      </p:cxnSp>
      <p:sp>
        <p:nvSpPr>
          <p:cNvPr id="9" name="TextBox 8"/>
          <p:cNvSpPr txBox="1"/>
          <p:nvPr userDrawn="1"/>
        </p:nvSpPr>
        <p:spPr>
          <a:xfrm>
            <a:off x="3401861" y="6286421"/>
            <a:ext cx="3296118" cy="461665"/>
          </a:xfrm>
          <a:prstGeom prst="rect">
            <a:avLst/>
          </a:prstGeom>
          <a:noFill/>
        </p:spPr>
        <p:txBody>
          <a:bodyPr wrap="square" rtlCol="0">
            <a:spAutoFit/>
          </a:bodyPr>
          <a:lstStyle/>
          <a:p>
            <a:r>
              <a:rPr lang="en-US" sz="1200" b="1" cap="small" baseline="0" dirty="0" smtClean="0">
                <a:solidFill>
                  <a:srgbClr val="000066"/>
                </a:solidFill>
                <a:latin typeface="Arial" panose="020B0604020202020204" pitchFamily="34" charset="0"/>
                <a:cs typeface="Arial" panose="020B0604020202020204" pitchFamily="34" charset="0"/>
              </a:rPr>
              <a:t>Tom Torlakson</a:t>
            </a:r>
          </a:p>
          <a:p>
            <a:r>
              <a:rPr lang="en-US" sz="1200" b="1" dirty="0" smtClean="0">
                <a:solidFill>
                  <a:srgbClr val="000066"/>
                </a:solidFill>
                <a:latin typeface="Arial" panose="020B0604020202020204" pitchFamily="34" charset="0"/>
                <a:cs typeface="Arial" panose="020B0604020202020204" pitchFamily="34" charset="0"/>
              </a:rPr>
              <a:t>State</a:t>
            </a:r>
            <a:r>
              <a:rPr lang="en-US" sz="1200" b="1" baseline="0" dirty="0" smtClean="0">
                <a:solidFill>
                  <a:srgbClr val="000066"/>
                </a:solidFill>
                <a:latin typeface="Arial" panose="020B0604020202020204" pitchFamily="34" charset="0"/>
                <a:cs typeface="Arial" panose="020B0604020202020204" pitchFamily="34" charset="0"/>
              </a:rPr>
              <a:t> Superintendent of Public Instruction</a:t>
            </a:r>
            <a:endParaRPr lang="en-US" sz="1200" b="1" dirty="0">
              <a:solidFill>
                <a:srgbClr val="000066"/>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41468773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Footer Placeholder 4"/>
          <p:cNvSpPr>
            <a:spLocks noGrp="1"/>
          </p:cNvSpPr>
          <p:nvPr>
            <p:ph type="ftr" sz="quarter" idx="11"/>
          </p:nvPr>
        </p:nvSpPr>
        <p:spPr/>
        <p:txBody>
          <a:bodyPr/>
          <a:lstStyle/>
          <a:p>
            <a:r>
              <a:rPr lang="en-US" dirty="0" smtClean="0"/>
              <a:t>California Department of Education</a:t>
            </a:r>
            <a:endParaRPr lang="en-US" dirty="0"/>
          </a:p>
        </p:txBody>
      </p:sp>
      <p:sp>
        <p:nvSpPr>
          <p:cNvPr id="6" name="Slide Number Placeholder 5"/>
          <p:cNvSpPr>
            <a:spLocks noGrp="1"/>
          </p:cNvSpPr>
          <p:nvPr>
            <p:ph type="sldNum" sz="quarter" idx="12"/>
          </p:nvPr>
        </p:nvSpPr>
        <p:spPr/>
        <p:txBody>
          <a:bodyPr/>
          <a:lstStyle/>
          <a:p>
            <a:fld id="{E3F07B27-5348-4263-B67F-EF7FF0A6AD4A}" type="slidenum">
              <a:rPr lang="en-US" smtClean="0"/>
              <a:t>‹#›</a:t>
            </a:fld>
            <a:endParaRPr lang="en-US" dirty="0"/>
          </a:p>
        </p:txBody>
      </p:sp>
    </p:spTree>
    <p:extLst>
      <p:ext uri="{BB962C8B-B14F-4D97-AF65-F5344CB8AC3E}">
        <p14:creationId xmlns:p14="http://schemas.microsoft.com/office/powerpoint/2010/main" val="275884639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8" Type="http://schemas.openxmlformats.org/officeDocument/2006/relationships/theme" Target="../theme/theme2.xml"/><Relationship Id="rId3" Type="http://schemas.openxmlformats.org/officeDocument/2006/relationships/slideLayout" Target="../slideLayouts/slideLayout10.xml"/><Relationship Id="rId7" Type="http://schemas.openxmlformats.org/officeDocument/2006/relationships/slideLayout" Target="../slideLayouts/slideLayout14.xml"/><Relationship Id="rId2" Type="http://schemas.openxmlformats.org/officeDocument/2006/relationships/slideLayout" Target="../slideLayouts/slideLayout9.xml"/><Relationship Id="rId1" Type="http://schemas.openxmlformats.org/officeDocument/2006/relationships/slideLayout" Target="../slideLayouts/slideLayout8.xml"/><Relationship Id="rId6" Type="http://schemas.openxmlformats.org/officeDocument/2006/relationships/slideLayout" Target="../slideLayouts/slideLayout13.xml"/><Relationship Id="rId5" Type="http://schemas.openxmlformats.org/officeDocument/2006/relationships/slideLayout" Target="../slideLayouts/slideLayout12.xml"/><Relationship Id="rId4" Type="http://schemas.openxmlformats.org/officeDocument/2006/relationships/slideLayout" Target="../slideLayouts/slideLayout11.xml"/></Relationships>
</file>

<file path=ppt/slideMasters/_rels/slideMaster3.xml.rels><?xml version="1.0" encoding="UTF-8" standalone="yes"?>
<Relationships xmlns="http://schemas.openxmlformats.org/package/2006/relationships"><Relationship Id="rId8" Type="http://schemas.openxmlformats.org/officeDocument/2006/relationships/theme" Target="../theme/theme3.xml"/><Relationship Id="rId3" Type="http://schemas.openxmlformats.org/officeDocument/2006/relationships/slideLayout" Target="../slideLayouts/slideLayout17.xml"/><Relationship Id="rId7" Type="http://schemas.openxmlformats.org/officeDocument/2006/relationships/slideLayout" Target="../slideLayouts/slideLayout21.xml"/><Relationship Id="rId2" Type="http://schemas.openxmlformats.org/officeDocument/2006/relationships/slideLayout" Target="../slideLayouts/slideLayout16.xml"/><Relationship Id="rId1" Type="http://schemas.openxmlformats.org/officeDocument/2006/relationships/slideLayout" Target="../slideLayouts/slideLayout15.xml"/><Relationship Id="rId6" Type="http://schemas.openxmlformats.org/officeDocument/2006/relationships/slideLayout" Target="../slideLayouts/slideLayout20.xml"/><Relationship Id="rId5" Type="http://schemas.openxmlformats.org/officeDocument/2006/relationships/slideLayout" Target="../slideLayouts/slideLayout19.xml"/><Relationship Id="rId4" Type="http://schemas.openxmlformats.org/officeDocument/2006/relationships/slideLayout" Target="../slideLayouts/slideLayout18.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8000">
              <a:schemeClr val="accent1">
                <a:lumMod val="5000"/>
                <a:lumOff val="95000"/>
              </a:schemeClr>
            </a:gs>
            <a:gs pos="57000">
              <a:schemeClr val="accent1">
                <a:lumMod val="45000"/>
                <a:lumOff val="55000"/>
              </a:schemeClr>
            </a:gs>
            <a:gs pos="77000">
              <a:schemeClr val="accent1">
                <a:lumMod val="45000"/>
                <a:lumOff val="55000"/>
              </a:schemeClr>
            </a:gs>
            <a:gs pos="87000">
              <a:schemeClr val="accent1">
                <a:lumMod val="30000"/>
                <a:lumOff val="70000"/>
              </a:schemeClr>
            </a:gs>
          </a:gsLst>
          <a:lin ang="8100000" scaled="1"/>
          <a:tileRect/>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0" y="15136"/>
            <a:ext cx="6771132" cy="1631102"/>
          </a:xfrm>
          <a:prstGeom prst="rect">
            <a:avLst/>
          </a:prstGeom>
        </p:spPr>
        <p:txBody>
          <a:bodyPr vert="horz" lIns="91440" tIns="45720" rIns="91440" bIns="45720" rtlCol="0" anchor="ctr">
            <a:normAutofit/>
          </a:bodyPr>
          <a:lstStyle/>
          <a:p>
            <a:pPr lvl="0" algn="ctr"/>
            <a:r>
              <a:rPr lang="en-US" dirty="0" smtClean="0"/>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2"/>
          </p:nvPr>
        </p:nvSpPr>
        <p:spPr>
          <a:xfrm>
            <a:off x="628650" y="6356350"/>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dirty="0"/>
          </a:p>
        </p:txBody>
      </p:sp>
      <p:sp>
        <p:nvSpPr>
          <p:cNvPr id="5" name="Footer Placeholder 4"/>
          <p:cNvSpPr>
            <a:spLocks noGrp="1"/>
          </p:cNvSpPr>
          <p:nvPr>
            <p:ph type="ftr" sz="quarter" idx="3"/>
          </p:nvPr>
        </p:nvSpPr>
        <p:spPr>
          <a:xfrm>
            <a:off x="3028950" y="6356350"/>
            <a:ext cx="3086100" cy="365125"/>
          </a:xfrm>
          <a:prstGeom prst="rect">
            <a:avLst/>
          </a:prstGeom>
        </p:spPr>
        <p:txBody>
          <a:bodyPr vert="horz" lIns="91440" tIns="45720" rIns="91440" bIns="45720" rtlCol="0" anchor="ctr"/>
          <a:lstStyle>
            <a:lvl1pPr marL="0" algn="ctr" defTabSz="914400" rtl="0" eaLnBrk="1" latinLnBrk="0" hangingPunct="1">
              <a:defRPr lang="en-US" sz="1200" kern="1200" cap="small" baseline="0" smtClean="0">
                <a:solidFill>
                  <a:srgbClr val="003399"/>
                </a:solidFill>
                <a:latin typeface="Arial" panose="020B0604020202020204" pitchFamily="34" charset="0"/>
                <a:ea typeface="+mn-ea"/>
                <a:cs typeface="Arial" panose="020B0604020202020204" pitchFamily="34" charset="0"/>
              </a:defRPr>
            </a:lvl1pPr>
          </a:lstStyle>
          <a:p>
            <a:r>
              <a:rPr lang="en-US" dirty="0" smtClean="0"/>
              <a:t>California Department of Education</a:t>
            </a:r>
            <a:endParaRPr lang="en-US" dirty="0"/>
          </a:p>
        </p:txBody>
      </p:sp>
      <p:sp>
        <p:nvSpPr>
          <p:cNvPr id="6" name="Slide Number Placeholder 5"/>
          <p:cNvSpPr>
            <a:spLocks noGrp="1"/>
          </p:cNvSpPr>
          <p:nvPr>
            <p:ph type="sldNum" sz="quarter" idx="4"/>
          </p:nvPr>
        </p:nvSpPr>
        <p:spPr>
          <a:xfrm>
            <a:off x="6876288" y="6356350"/>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D4257AD-90F9-4636-AD93-EC01DBF603ED}" type="slidenum">
              <a:rPr lang="en-US" smtClean="0"/>
              <a:t>‹#›</a:t>
            </a:fld>
            <a:endParaRPr lang="en-US" dirty="0"/>
          </a:p>
        </p:txBody>
      </p:sp>
      <p:pic>
        <p:nvPicPr>
          <p:cNvPr id="8" name="Picture 7"/>
          <p:cNvPicPr>
            <a:picLocks noChangeAspect="1"/>
          </p:cNvPicPr>
          <p:nvPr userDrawn="1"/>
        </p:nvPicPr>
        <p:blipFill>
          <a:blip r:embed="rId9" cstate="print">
            <a:extLst>
              <a:ext uri="{28A0092B-C50C-407E-A947-70E740481C1C}">
                <a14:useLocalDpi xmlns:a14="http://schemas.microsoft.com/office/drawing/2010/main" val="0"/>
              </a:ext>
            </a:extLst>
          </a:blip>
          <a:stretch>
            <a:fillRect/>
          </a:stretch>
        </p:blipFill>
        <p:spPr>
          <a:xfrm>
            <a:off x="6771132" y="428033"/>
            <a:ext cx="2267712" cy="810981"/>
          </a:xfrm>
          <a:prstGeom prst="rect">
            <a:avLst/>
          </a:prstGeom>
        </p:spPr>
      </p:pic>
    </p:spTree>
    <p:extLst>
      <p:ext uri="{BB962C8B-B14F-4D97-AF65-F5344CB8AC3E}">
        <p14:creationId xmlns:p14="http://schemas.microsoft.com/office/powerpoint/2010/main" val="687322295"/>
      </p:ext>
    </p:extLst>
  </p:cSld>
  <p:clrMap bg1="lt1" tx1="dk1" bg2="lt2" tx2="dk2" accent1="accent1" accent2="accent2" accent3="accent3" accent4="accent4" accent5="accent5" accent6="accent6" hlink="hlink" folHlink="folHlink"/>
  <p:sldLayoutIdLst>
    <p:sldLayoutId id="2147483680" r:id="rId1"/>
    <p:sldLayoutId id="2147483681" r:id="rId2"/>
    <p:sldLayoutId id="2147483682" r:id="rId3"/>
    <p:sldLayoutId id="2147483683" r:id="rId4"/>
    <p:sldLayoutId id="2147483684" r:id="rId5"/>
    <p:sldLayoutId id="2147483685" r:id="rId6"/>
    <p:sldLayoutId id="2147483686" r:id="rId7"/>
  </p:sldLayoutIdLst>
  <p:hf hdr="0" dt="0"/>
  <p:txStyles>
    <p:titleStyle>
      <a:lvl1pPr algn="l" defTabSz="914400" rtl="0" eaLnBrk="1" latinLnBrk="0" hangingPunct="1">
        <a:lnSpc>
          <a:spcPct val="90000"/>
        </a:lnSpc>
        <a:spcBef>
          <a:spcPct val="0"/>
        </a:spcBef>
        <a:buNone/>
        <a:defRPr lang="en-US" sz="3600" b="1" kern="1200">
          <a:solidFill>
            <a:schemeClr val="tx1"/>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32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30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8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8000">
              <a:schemeClr val="accent1">
                <a:lumMod val="5000"/>
                <a:lumOff val="95000"/>
              </a:schemeClr>
            </a:gs>
            <a:gs pos="57000">
              <a:schemeClr val="accent1">
                <a:lumMod val="45000"/>
                <a:lumOff val="55000"/>
              </a:schemeClr>
            </a:gs>
            <a:gs pos="77000">
              <a:schemeClr val="accent1">
                <a:lumMod val="45000"/>
                <a:lumOff val="55000"/>
              </a:schemeClr>
            </a:gs>
            <a:gs pos="87000">
              <a:schemeClr val="accent1">
                <a:lumMod val="30000"/>
                <a:lumOff val="70000"/>
              </a:schemeClr>
            </a:gs>
          </a:gsLst>
          <a:lin ang="8100000" scaled="1"/>
          <a:tileRect/>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0" y="0"/>
            <a:ext cx="9144000" cy="1582615"/>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158262" y="1825625"/>
            <a:ext cx="8686800" cy="4351338"/>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Footer Placeholder 4"/>
          <p:cNvSpPr>
            <a:spLocks noGrp="1"/>
          </p:cNvSpPr>
          <p:nvPr>
            <p:ph type="ftr" sz="quarter" idx="3"/>
          </p:nvPr>
        </p:nvSpPr>
        <p:spPr>
          <a:xfrm>
            <a:off x="3028950" y="6356350"/>
            <a:ext cx="3086100" cy="365125"/>
          </a:xfrm>
          <a:prstGeom prst="rect">
            <a:avLst/>
          </a:prstGeom>
        </p:spPr>
        <p:txBody>
          <a:bodyPr vert="horz" lIns="91440" tIns="45720" rIns="91440" bIns="45720" rtlCol="0" anchor="ctr"/>
          <a:lstStyle>
            <a:lvl1pPr algn="ctr">
              <a:defRPr sz="1200">
                <a:solidFill>
                  <a:srgbClr val="003399"/>
                </a:solidFill>
                <a:latin typeface="Arial" panose="020B0604020202020204" pitchFamily="34" charset="0"/>
                <a:cs typeface="Arial" panose="020B0604020202020204" pitchFamily="34" charset="0"/>
              </a:defRPr>
            </a:lvl1pPr>
          </a:lstStyle>
          <a:p>
            <a:r>
              <a:rPr lang="en-US" dirty="0" smtClean="0"/>
              <a:t>California Department of Education</a:t>
            </a:r>
            <a:endParaRPr lang="en-US" dirty="0"/>
          </a:p>
        </p:txBody>
      </p:sp>
      <p:sp>
        <p:nvSpPr>
          <p:cNvPr id="6" name="Slide Number Placeholder 5"/>
          <p:cNvSpPr>
            <a:spLocks noGrp="1"/>
          </p:cNvSpPr>
          <p:nvPr>
            <p:ph type="sldNum" sz="quarter" idx="4"/>
          </p:nvPr>
        </p:nvSpPr>
        <p:spPr>
          <a:xfrm>
            <a:off x="6787662" y="6356350"/>
            <a:ext cx="2057400" cy="365125"/>
          </a:xfrm>
          <a:prstGeom prst="rect">
            <a:avLst/>
          </a:prstGeom>
        </p:spPr>
        <p:txBody>
          <a:bodyPr vert="horz" lIns="91440" tIns="45720" rIns="91440" bIns="45720" rtlCol="0" anchor="ctr"/>
          <a:lstStyle>
            <a:lvl1pPr algn="r">
              <a:defRPr sz="1200">
                <a:solidFill>
                  <a:schemeClr val="tx1">
                    <a:tint val="75000"/>
                  </a:schemeClr>
                </a:solidFill>
                <a:latin typeface="Arial" panose="020B0604020202020204" pitchFamily="34" charset="0"/>
                <a:cs typeface="Arial" panose="020B0604020202020204" pitchFamily="34" charset="0"/>
              </a:defRPr>
            </a:lvl1pPr>
          </a:lstStyle>
          <a:p>
            <a:fld id="{874BD688-D250-4098-A2BD-9AE7A9A7625E}" type="slidenum">
              <a:rPr lang="en-US" smtClean="0"/>
              <a:pPr/>
              <a:t>‹#›</a:t>
            </a:fld>
            <a:endParaRPr lang="en-US" dirty="0"/>
          </a:p>
        </p:txBody>
      </p:sp>
    </p:spTree>
    <p:extLst>
      <p:ext uri="{BB962C8B-B14F-4D97-AF65-F5344CB8AC3E}">
        <p14:creationId xmlns:p14="http://schemas.microsoft.com/office/powerpoint/2010/main" val="493094239"/>
      </p:ext>
    </p:extLst>
  </p:cSld>
  <p:clrMap bg1="lt1" tx1="dk1" bg2="lt2" tx2="dk2" accent1="accent1" accent2="accent2" accent3="accent3" accent4="accent4" accent5="accent5" accent6="accent6" hlink="hlink" folHlink="folHlink"/>
  <p:sldLayoutIdLst>
    <p:sldLayoutId id="2147483699" r:id="rId1"/>
    <p:sldLayoutId id="2147483700" r:id="rId2"/>
    <p:sldLayoutId id="2147483701" r:id="rId3"/>
    <p:sldLayoutId id="2147483702" r:id="rId4"/>
    <p:sldLayoutId id="2147483703" r:id="rId5"/>
    <p:sldLayoutId id="2147483705" r:id="rId6"/>
    <p:sldLayoutId id="2147483704" r:id="rId7"/>
  </p:sldLayoutIdLst>
  <p:hf hdr="0" dt="0"/>
  <p:txStyles>
    <p:titleStyle>
      <a:lvl1pPr algn="ctr" defTabSz="914400" rtl="0" eaLnBrk="1" latinLnBrk="0" hangingPunct="1">
        <a:lnSpc>
          <a:spcPct val="90000"/>
        </a:lnSpc>
        <a:spcBef>
          <a:spcPct val="0"/>
        </a:spcBef>
        <a:buNone/>
        <a:defRPr sz="3600" b="1" kern="1200">
          <a:solidFill>
            <a:schemeClr val="tx1"/>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32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3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8000">
              <a:schemeClr val="accent1">
                <a:lumMod val="5000"/>
                <a:lumOff val="95000"/>
              </a:schemeClr>
            </a:gs>
            <a:gs pos="57000">
              <a:schemeClr val="accent1">
                <a:lumMod val="45000"/>
                <a:lumOff val="55000"/>
              </a:schemeClr>
            </a:gs>
            <a:gs pos="77000">
              <a:schemeClr val="accent1">
                <a:lumMod val="45000"/>
                <a:lumOff val="55000"/>
              </a:schemeClr>
            </a:gs>
            <a:gs pos="87000">
              <a:schemeClr val="accent1">
                <a:lumMod val="30000"/>
                <a:lumOff val="70000"/>
              </a:schemeClr>
            </a:gs>
          </a:gsLst>
          <a:lin ang="8100000" scaled="1"/>
          <a:tileRect/>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0" y="0"/>
            <a:ext cx="9144000" cy="1582615"/>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158262" y="1825625"/>
            <a:ext cx="8686800" cy="4351338"/>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Footer Placeholder 4"/>
          <p:cNvSpPr>
            <a:spLocks noGrp="1"/>
          </p:cNvSpPr>
          <p:nvPr>
            <p:ph type="ftr" sz="quarter" idx="3"/>
          </p:nvPr>
        </p:nvSpPr>
        <p:spPr>
          <a:xfrm>
            <a:off x="3028950" y="6356350"/>
            <a:ext cx="3086100" cy="365125"/>
          </a:xfrm>
          <a:prstGeom prst="rect">
            <a:avLst/>
          </a:prstGeom>
        </p:spPr>
        <p:txBody>
          <a:bodyPr vert="horz" lIns="91440" tIns="45720" rIns="91440" bIns="45720" rtlCol="0" anchor="ctr"/>
          <a:lstStyle>
            <a:lvl1pPr algn="ctr">
              <a:defRPr sz="1200">
                <a:solidFill>
                  <a:srgbClr val="003399"/>
                </a:solidFill>
                <a:latin typeface="Arial" panose="020B0604020202020204" pitchFamily="34" charset="0"/>
                <a:cs typeface="Arial" panose="020B0604020202020204" pitchFamily="34" charset="0"/>
              </a:defRPr>
            </a:lvl1pPr>
          </a:lstStyle>
          <a:p>
            <a:r>
              <a:rPr lang="en-US" dirty="0" smtClean="0"/>
              <a:t>California Department of Education</a:t>
            </a:r>
            <a:endParaRPr lang="en-US" dirty="0"/>
          </a:p>
        </p:txBody>
      </p:sp>
      <p:sp>
        <p:nvSpPr>
          <p:cNvPr id="6" name="Slide Number Placeholder 5"/>
          <p:cNvSpPr>
            <a:spLocks noGrp="1"/>
          </p:cNvSpPr>
          <p:nvPr>
            <p:ph type="sldNum" sz="quarter" idx="4"/>
          </p:nvPr>
        </p:nvSpPr>
        <p:spPr>
          <a:xfrm>
            <a:off x="6787662" y="6356350"/>
            <a:ext cx="2057400" cy="365125"/>
          </a:xfrm>
          <a:prstGeom prst="rect">
            <a:avLst/>
          </a:prstGeom>
        </p:spPr>
        <p:txBody>
          <a:bodyPr vert="horz" lIns="91440" tIns="45720" rIns="91440" bIns="45720" rtlCol="0" anchor="ctr"/>
          <a:lstStyle>
            <a:lvl1pPr algn="r">
              <a:defRPr sz="1200">
                <a:solidFill>
                  <a:schemeClr val="tx1">
                    <a:tint val="75000"/>
                  </a:schemeClr>
                </a:solidFill>
                <a:latin typeface="Arial" panose="020B0604020202020204" pitchFamily="34" charset="0"/>
                <a:cs typeface="Arial" panose="020B0604020202020204" pitchFamily="34" charset="0"/>
              </a:defRPr>
            </a:lvl1pPr>
          </a:lstStyle>
          <a:p>
            <a:fld id="{874BD688-D250-4098-A2BD-9AE7A9A7625E}"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1735088472"/>
      </p:ext>
    </p:extLst>
  </p:cSld>
  <p:clrMap bg1="lt1" tx1="dk1" bg2="lt2" tx2="dk2" accent1="accent1" accent2="accent2" accent3="accent3" accent4="accent4" accent5="accent5" accent6="accent6" hlink="hlink" folHlink="folHlink"/>
  <p:sldLayoutIdLst>
    <p:sldLayoutId id="2147483707" r:id="rId1"/>
    <p:sldLayoutId id="2147483708" r:id="rId2"/>
    <p:sldLayoutId id="2147483709" r:id="rId3"/>
    <p:sldLayoutId id="2147483710" r:id="rId4"/>
    <p:sldLayoutId id="2147483711" r:id="rId5"/>
    <p:sldLayoutId id="2147483712" r:id="rId6"/>
    <p:sldLayoutId id="2147483713" r:id="rId7"/>
  </p:sldLayoutIdLst>
  <p:hf hdr="0" ftr="0" dt="0"/>
  <p:txStyles>
    <p:titleStyle>
      <a:lvl1pPr algn="ctr" defTabSz="914400" rtl="0" eaLnBrk="1" latinLnBrk="0" hangingPunct="1">
        <a:lnSpc>
          <a:spcPct val="90000"/>
        </a:lnSpc>
        <a:spcBef>
          <a:spcPct val="0"/>
        </a:spcBef>
        <a:buNone/>
        <a:defRPr sz="3600" b="1" kern="1200">
          <a:solidFill>
            <a:schemeClr val="tx1"/>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32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3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8.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1.xml.rels><?xml version="1.0" encoding="UTF-8" standalone="yes"?>
<Relationships xmlns="http://schemas.openxmlformats.org/package/2006/relationships"><Relationship Id="rId2" Type="http://schemas.openxmlformats.org/officeDocument/2006/relationships/hyperlink" Target="http://www.vcstar.com/story/news/education/2018/01/13/launch-california-school-dashboard-shows-school-and-district-performance/934750001/" TargetMode="External"/><Relationship Id="rId1" Type="http://schemas.openxmlformats.org/officeDocument/2006/relationships/slideLayout" Target="../slideLayouts/slideLayout1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3" Type="http://schemas.openxmlformats.org/officeDocument/2006/relationships/hyperlink" Target="http://weaverusd.lcapdashboard.org/California" TargetMode="External"/><Relationship Id="rId2" Type="http://schemas.openxmlformats.org/officeDocument/2006/relationships/image" Target="../media/image3.png"/><Relationship Id="rId1" Type="http://schemas.openxmlformats.org/officeDocument/2006/relationships/slideLayout" Target="../slideLayouts/slideLayout20.xml"/><Relationship Id="rId4" Type="http://schemas.openxmlformats.org/officeDocument/2006/relationships/hyperlink" Target="https://www.caschooldashboard.org/#/Details/24658620000000/3/EquityReport"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73734" y="712261"/>
            <a:ext cx="8714232" cy="2048256"/>
          </a:xfrm>
        </p:spPr>
        <p:txBody>
          <a:bodyPr>
            <a:normAutofit fontScale="90000"/>
          </a:bodyPr>
          <a:lstStyle/>
          <a:p>
            <a:r>
              <a:rPr lang="en-US" dirty="0" smtClean="0"/>
              <a:t>Item 1: Developing an Integrated Local, State, and Federal Accountability and Continuous Improvement System: </a:t>
            </a:r>
            <a:br>
              <a:rPr lang="en-US" dirty="0" smtClean="0"/>
            </a:br>
            <a:r>
              <a:rPr lang="en-US" dirty="0" smtClean="0"/>
              <a:t>Update on the California School Dashboard</a:t>
            </a:r>
            <a:endParaRPr lang="en-US" dirty="0"/>
          </a:p>
        </p:txBody>
      </p:sp>
      <p:sp>
        <p:nvSpPr>
          <p:cNvPr id="3" name="Subtitle 2"/>
          <p:cNvSpPr>
            <a:spLocks noGrp="1"/>
          </p:cNvSpPr>
          <p:nvPr>
            <p:ph type="subTitle" idx="1"/>
          </p:nvPr>
        </p:nvSpPr>
        <p:spPr>
          <a:xfrm>
            <a:off x="173734" y="3683358"/>
            <a:ext cx="8714232" cy="2311453"/>
          </a:xfrm>
        </p:spPr>
        <p:txBody>
          <a:bodyPr>
            <a:normAutofit/>
          </a:bodyPr>
          <a:lstStyle/>
          <a:p>
            <a:endParaRPr lang="en-US" dirty="0">
              <a:latin typeface="Arial" panose="020B0604020202020204" pitchFamily="34" charset="0"/>
              <a:cs typeface="Arial" panose="020B0604020202020204" pitchFamily="34" charset="0"/>
            </a:endParaRPr>
          </a:p>
          <a:p>
            <a:r>
              <a:rPr lang="en-US" sz="2800" dirty="0" smtClean="0">
                <a:latin typeface="Arial" panose="020B0604020202020204" pitchFamily="34" charset="0"/>
                <a:cs typeface="Arial" panose="020B0604020202020204" pitchFamily="34" charset="0"/>
              </a:rPr>
              <a:t>California State Board of Education Meeting</a:t>
            </a:r>
          </a:p>
          <a:p>
            <a:endParaRPr lang="en-US" sz="2800" dirty="0">
              <a:latin typeface="Arial" panose="020B0604020202020204" pitchFamily="34" charset="0"/>
              <a:cs typeface="Arial" panose="020B0604020202020204" pitchFamily="34" charset="0"/>
            </a:endParaRPr>
          </a:p>
          <a:p>
            <a:endParaRPr lang="en-US" sz="2000" dirty="0">
              <a:latin typeface="Arial" panose="020B0604020202020204" pitchFamily="34" charset="0"/>
              <a:cs typeface="Arial" panose="020B0604020202020204" pitchFamily="34" charset="0"/>
            </a:endParaRPr>
          </a:p>
          <a:p>
            <a:r>
              <a:rPr lang="en-US" sz="2000" dirty="0">
                <a:latin typeface="Arial" panose="020B0604020202020204" pitchFamily="34" charset="0"/>
                <a:cs typeface="Arial" panose="020B0604020202020204" pitchFamily="34" charset="0"/>
              </a:rPr>
              <a:t>January </a:t>
            </a:r>
            <a:r>
              <a:rPr lang="en-US" sz="2000" dirty="0" smtClean="0">
                <a:latin typeface="Arial" panose="020B0604020202020204" pitchFamily="34" charset="0"/>
                <a:cs typeface="Arial" panose="020B0604020202020204" pitchFamily="34" charset="0"/>
              </a:rPr>
              <a:t>18, 2018</a:t>
            </a:r>
            <a:endParaRPr lang="en-US" sz="2000" dirty="0">
              <a:latin typeface="Arial" panose="020B0604020202020204" pitchFamily="34" charset="0"/>
              <a:cs typeface="Arial" panose="020B0604020202020204" pitchFamily="34" charset="0"/>
            </a:endParaRPr>
          </a:p>
          <a:p>
            <a:endParaRPr lang="en-US" sz="2000" dirty="0" smtClean="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46380816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smtClean="0"/>
              <a:t>Future </a:t>
            </a:r>
            <a:r>
              <a:rPr lang="en-US" dirty="0" smtClean="0"/>
              <a:t>Topics </a:t>
            </a:r>
            <a:r>
              <a:rPr lang="en-US" smtClean="0"/>
              <a:t>for Discussion</a:t>
            </a:r>
            <a:endParaRPr lang="en-US" dirty="0"/>
          </a:p>
        </p:txBody>
      </p:sp>
      <p:sp>
        <p:nvSpPr>
          <p:cNvPr id="7" name="Content Placeholder 6"/>
          <p:cNvSpPr>
            <a:spLocks noGrp="1"/>
          </p:cNvSpPr>
          <p:nvPr>
            <p:ph idx="1"/>
          </p:nvPr>
        </p:nvSpPr>
        <p:spPr/>
        <p:txBody>
          <a:bodyPr>
            <a:normAutofit fontScale="85000" lnSpcReduction="20000"/>
          </a:bodyPr>
          <a:lstStyle/>
          <a:p>
            <a:pPr marL="0" indent="0">
              <a:buNone/>
            </a:pPr>
            <a:r>
              <a:rPr lang="en-US" b="1" smtClean="0">
                <a:latin typeface="Arial" panose="020B0604020202020204" pitchFamily="34" charset="0"/>
                <a:cs typeface="Arial" panose="020B0604020202020204" pitchFamily="34" charset="0"/>
              </a:rPr>
              <a:t>February Information Memoranda</a:t>
            </a:r>
          </a:p>
          <a:p>
            <a:pPr lvl="1"/>
            <a:r>
              <a:rPr lang="en-US" smtClean="0">
                <a:latin typeface="Arial" panose="020B0604020202020204" pitchFamily="34" charset="0"/>
                <a:cs typeface="Arial" panose="020B0604020202020204" pitchFamily="34" charset="0"/>
              </a:rPr>
              <a:t>Update on the ongoing development of the College/Career Indicator</a:t>
            </a:r>
          </a:p>
          <a:p>
            <a:pPr lvl="1"/>
            <a:r>
              <a:rPr lang="en-US" smtClean="0">
                <a:latin typeface="Arial" panose="020B0604020202020204" pitchFamily="34" charset="0"/>
                <a:cs typeface="Arial" panose="020B0604020202020204" pitchFamily="34" charset="0"/>
              </a:rPr>
              <a:t>Update on the Student Growth Model options</a:t>
            </a:r>
          </a:p>
          <a:p>
            <a:pPr marL="0" indent="0">
              <a:buNone/>
            </a:pPr>
            <a:r>
              <a:rPr lang="en-US" b="1" smtClean="0">
                <a:latin typeface="Arial" panose="020B0604020202020204" pitchFamily="34" charset="0"/>
                <a:cs typeface="Arial" panose="020B0604020202020204" pitchFamily="34" charset="0"/>
              </a:rPr>
              <a:t>March SBE Meeting</a:t>
            </a:r>
          </a:p>
          <a:p>
            <a:pPr lvl="1"/>
            <a:r>
              <a:rPr lang="en-US" smtClean="0">
                <a:latin typeface="Arial" panose="020B0604020202020204" pitchFamily="34" charset="0"/>
                <a:cs typeface="Arial" panose="020B0604020202020204" pitchFamily="34" charset="0"/>
              </a:rPr>
              <a:t>Present update related to the work of the state indicators</a:t>
            </a:r>
          </a:p>
          <a:p>
            <a:pPr lvl="1"/>
            <a:r>
              <a:rPr lang="en-US" smtClean="0">
                <a:latin typeface="Arial" panose="020B0604020202020204" pitchFamily="34" charset="0"/>
                <a:cs typeface="Arial" panose="020B0604020202020204" pitchFamily="34" charset="0"/>
              </a:rPr>
              <a:t>Provide recommendation for the inclusion of status cut scores for the Chronic Absenteeism Indicator</a:t>
            </a:r>
          </a:p>
          <a:p>
            <a:pPr lvl="1"/>
            <a:r>
              <a:rPr lang="en-US" smtClean="0">
                <a:latin typeface="Arial" panose="020B0604020202020204" pitchFamily="34" charset="0"/>
                <a:cs typeface="Arial" panose="020B0604020202020204" pitchFamily="34" charset="0"/>
              </a:rPr>
              <a:t>Provide update on the development of the modified methods for alternative schools with Dashboard Alternative School Status (DASS) </a:t>
            </a:r>
          </a:p>
        </p:txBody>
      </p:sp>
      <p:sp>
        <p:nvSpPr>
          <p:cNvPr id="5" name="Slide Number Placeholder 4"/>
          <p:cNvSpPr>
            <a:spLocks noGrp="1"/>
          </p:cNvSpPr>
          <p:nvPr>
            <p:ph type="sldNum" sz="quarter" idx="12"/>
          </p:nvPr>
        </p:nvSpPr>
        <p:spPr/>
        <p:txBody>
          <a:bodyPr/>
          <a:lstStyle/>
          <a:p>
            <a:fld id="{E3F07B27-5348-4263-B67F-EF7FF0A6AD4A}" type="slidenum">
              <a:rPr lang="en-US" smtClean="0">
                <a:solidFill>
                  <a:prstClr val="black">
                    <a:tint val="75000"/>
                  </a:prstClr>
                </a:solidFill>
              </a:rPr>
              <a:pPr/>
              <a:t>10</a:t>
            </a:fld>
            <a:endParaRPr lang="en-US" dirty="0">
              <a:solidFill>
                <a:prstClr val="black">
                  <a:tint val="75000"/>
                </a:prstClr>
              </a:solidFill>
            </a:endParaRPr>
          </a:p>
        </p:txBody>
      </p:sp>
    </p:spTree>
    <p:extLst>
      <p:ext uri="{BB962C8B-B14F-4D97-AF65-F5344CB8AC3E}">
        <p14:creationId xmlns:p14="http://schemas.microsoft.com/office/powerpoint/2010/main" val="23223374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Local Intrepretations of the Dashboard</a:t>
            </a:r>
            <a:endParaRPr lang="en-US"/>
          </a:p>
        </p:txBody>
      </p:sp>
      <p:sp>
        <p:nvSpPr>
          <p:cNvPr id="3" name="Content Placeholder 2"/>
          <p:cNvSpPr>
            <a:spLocks noGrp="1"/>
          </p:cNvSpPr>
          <p:nvPr>
            <p:ph idx="1"/>
          </p:nvPr>
        </p:nvSpPr>
        <p:spPr/>
        <p:txBody>
          <a:bodyPr>
            <a:normAutofit fontScale="70000" lnSpcReduction="20000"/>
          </a:bodyPr>
          <a:lstStyle/>
          <a:p>
            <a:pPr marL="0" indent="0">
              <a:buNone/>
            </a:pPr>
            <a:r>
              <a:rPr lang="en-US" b="1" dirty="0">
                <a:latin typeface="Arial" panose="020B0604020202020204" pitchFamily="34" charset="0"/>
                <a:cs typeface="Arial" panose="020B0604020202020204" pitchFamily="34" charset="0"/>
              </a:rPr>
              <a:t>	</a:t>
            </a:r>
            <a:r>
              <a:rPr lang="en-US" b="1" dirty="0" smtClean="0">
                <a:latin typeface="Arial" panose="020B0604020202020204" pitchFamily="34" charset="0"/>
                <a:cs typeface="Arial" panose="020B0604020202020204" pitchFamily="34" charset="0"/>
              </a:rPr>
              <a:t>The </a:t>
            </a:r>
            <a:r>
              <a:rPr lang="en-US" b="1" dirty="0">
                <a:latin typeface="Arial" panose="020B0604020202020204" pitchFamily="34" charset="0"/>
                <a:cs typeface="Arial" panose="020B0604020202020204" pitchFamily="34" charset="0"/>
              </a:rPr>
              <a:t>dashboard is a common tool that </a:t>
            </a:r>
            <a:endParaRPr lang="en-US" b="1" dirty="0" smtClean="0">
              <a:latin typeface="Arial" panose="020B0604020202020204" pitchFamily="34" charset="0"/>
              <a:cs typeface="Arial" panose="020B0604020202020204" pitchFamily="34" charset="0"/>
            </a:endParaRPr>
          </a:p>
          <a:p>
            <a:pPr marL="0" indent="0">
              <a:buNone/>
            </a:pPr>
            <a:r>
              <a:rPr lang="en-US" b="1" dirty="0">
                <a:latin typeface="Arial" panose="020B0604020202020204" pitchFamily="34" charset="0"/>
                <a:cs typeface="Arial" panose="020B0604020202020204" pitchFamily="34" charset="0"/>
              </a:rPr>
              <a:t>	</a:t>
            </a:r>
            <a:r>
              <a:rPr lang="en-US" b="1" dirty="0" smtClean="0">
                <a:latin typeface="Arial" panose="020B0604020202020204" pitchFamily="34" charset="0"/>
                <a:cs typeface="Arial" panose="020B0604020202020204" pitchFamily="34" charset="0"/>
              </a:rPr>
              <a:t>gives </a:t>
            </a:r>
            <a:r>
              <a:rPr lang="en-US" b="1" dirty="0">
                <a:latin typeface="Arial" panose="020B0604020202020204" pitchFamily="34" charset="0"/>
                <a:cs typeface="Arial" panose="020B0604020202020204" pitchFamily="34" charset="0"/>
              </a:rPr>
              <a:t>all of us a common language around </a:t>
            </a:r>
            <a:endParaRPr lang="en-US" b="1" dirty="0" smtClean="0">
              <a:latin typeface="Arial" panose="020B0604020202020204" pitchFamily="34" charset="0"/>
              <a:cs typeface="Arial" panose="020B0604020202020204" pitchFamily="34" charset="0"/>
            </a:endParaRPr>
          </a:p>
          <a:p>
            <a:pPr marL="0" indent="0">
              <a:buNone/>
            </a:pPr>
            <a:r>
              <a:rPr lang="en-US" b="1" dirty="0">
                <a:latin typeface="Arial" panose="020B0604020202020204" pitchFamily="34" charset="0"/>
                <a:cs typeface="Arial" panose="020B0604020202020204" pitchFamily="34" charset="0"/>
              </a:rPr>
              <a:t>	</a:t>
            </a:r>
            <a:r>
              <a:rPr lang="en-US" b="1" dirty="0" smtClean="0">
                <a:latin typeface="Arial" panose="020B0604020202020204" pitchFamily="34" charset="0"/>
                <a:cs typeface="Arial" panose="020B0604020202020204" pitchFamily="34" charset="0"/>
              </a:rPr>
              <a:t>which </a:t>
            </a:r>
            <a:r>
              <a:rPr lang="en-US" b="1" dirty="0">
                <a:latin typeface="Arial" panose="020B0604020202020204" pitchFamily="34" charset="0"/>
                <a:cs typeface="Arial" panose="020B0604020202020204" pitchFamily="34" charset="0"/>
              </a:rPr>
              <a:t>to communicate the needs of our </a:t>
            </a:r>
            <a:endParaRPr lang="en-US" b="1" dirty="0" smtClean="0">
              <a:latin typeface="Arial" panose="020B0604020202020204" pitchFamily="34" charset="0"/>
              <a:cs typeface="Arial" panose="020B0604020202020204" pitchFamily="34" charset="0"/>
            </a:endParaRPr>
          </a:p>
          <a:p>
            <a:pPr marL="0" indent="0">
              <a:buNone/>
            </a:pPr>
            <a:r>
              <a:rPr lang="en-US" b="1" dirty="0">
                <a:latin typeface="Arial" panose="020B0604020202020204" pitchFamily="34" charset="0"/>
                <a:cs typeface="Arial" panose="020B0604020202020204" pitchFamily="34" charset="0"/>
              </a:rPr>
              <a:t>	</a:t>
            </a:r>
            <a:r>
              <a:rPr lang="en-US" b="1" dirty="0" smtClean="0">
                <a:latin typeface="Arial" panose="020B0604020202020204" pitchFamily="34" charset="0"/>
                <a:cs typeface="Arial" panose="020B0604020202020204" pitchFamily="34" charset="0"/>
              </a:rPr>
              <a:t>students </a:t>
            </a:r>
            <a:r>
              <a:rPr lang="en-US" b="1" dirty="0">
                <a:latin typeface="Arial" panose="020B0604020202020204" pitchFamily="34" charset="0"/>
                <a:cs typeface="Arial" panose="020B0604020202020204" pitchFamily="34" charset="0"/>
              </a:rPr>
              <a:t>and move forward and </a:t>
            </a:r>
            <a:r>
              <a:rPr lang="en-US" b="1" dirty="0" smtClean="0">
                <a:latin typeface="Arial" panose="020B0604020202020204" pitchFamily="34" charset="0"/>
                <a:cs typeface="Arial" panose="020B0604020202020204" pitchFamily="34" charset="0"/>
              </a:rPr>
              <a:t>progress. . . </a:t>
            </a:r>
          </a:p>
          <a:p>
            <a:pPr marL="0" indent="0">
              <a:buNone/>
            </a:pPr>
            <a:r>
              <a:rPr lang="en-US" b="1" dirty="0">
                <a:latin typeface="Arial" panose="020B0604020202020204" pitchFamily="34" charset="0"/>
                <a:cs typeface="Arial" panose="020B0604020202020204" pitchFamily="34" charset="0"/>
              </a:rPr>
              <a:t>	</a:t>
            </a:r>
            <a:r>
              <a:rPr lang="en-US" b="1" dirty="0" smtClean="0">
                <a:latin typeface="Arial" panose="020B0604020202020204" pitchFamily="34" charset="0"/>
                <a:cs typeface="Arial" panose="020B0604020202020204" pitchFamily="34" charset="0"/>
              </a:rPr>
              <a:t>Its </a:t>
            </a:r>
            <a:r>
              <a:rPr lang="en-US" b="1" dirty="0">
                <a:latin typeface="Arial" panose="020B0604020202020204" pitchFamily="34" charset="0"/>
                <a:cs typeface="Arial" panose="020B0604020202020204" pitchFamily="34" charset="0"/>
              </a:rPr>
              <a:t>intent is to improve equity</a:t>
            </a:r>
            <a:r>
              <a:rPr lang="en-US" b="1" dirty="0" smtClean="0">
                <a:latin typeface="Arial" panose="020B0604020202020204" pitchFamily="34" charset="0"/>
                <a:cs typeface="Arial" panose="020B0604020202020204" pitchFamily="34" charset="0"/>
              </a:rPr>
              <a:t>.</a:t>
            </a:r>
          </a:p>
          <a:p>
            <a:pPr marL="0" indent="0">
              <a:buNone/>
            </a:pPr>
            <a:endParaRPr lang="en-US" dirty="0">
              <a:latin typeface="Arial" panose="020B0604020202020204" pitchFamily="34" charset="0"/>
              <a:cs typeface="Arial" panose="020B0604020202020204" pitchFamily="34" charset="0"/>
            </a:endParaRPr>
          </a:p>
          <a:p>
            <a:pPr marL="0" indent="0">
              <a:buNone/>
            </a:pPr>
            <a:r>
              <a:rPr lang="en-US" dirty="0" smtClean="0">
                <a:latin typeface="Arial" panose="020B0604020202020204" pitchFamily="34" charset="0"/>
                <a:cs typeface="Arial" panose="020B0604020202020204" pitchFamily="34" charset="0"/>
              </a:rPr>
              <a:t>Antonio Castro, Associate Superintend of Educational Services</a:t>
            </a:r>
          </a:p>
          <a:p>
            <a:pPr marL="0" indent="0">
              <a:buNone/>
            </a:pPr>
            <a:r>
              <a:rPr lang="en-US" dirty="0" smtClean="0">
                <a:latin typeface="Arial" panose="020B0604020202020204" pitchFamily="34" charset="0"/>
                <a:cs typeface="Arial" panose="020B0604020202020204" pitchFamily="34" charset="0"/>
              </a:rPr>
              <a:t>Ventura County Office of Education </a:t>
            </a:r>
          </a:p>
          <a:p>
            <a:pPr marL="0" indent="0">
              <a:buNone/>
            </a:pPr>
            <a:endParaRPr lang="en-US" dirty="0" smtClean="0">
              <a:latin typeface="Arial" panose="020B0604020202020204" pitchFamily="34" charset="0"/>
              <a:cs typeface="Arial" panose="020B0604020202020204" pitchFamily="34" charset="0"/>
            </a:endParaRPr>
          </a:p>
          <a:p>
            <a:pPr marL="0" indent="0">
              <a:buNone/>
            </a:pPr>
            <a:r>
              <a:rPr lang="en-US" dirty="0" smtClean="0">
                <a:latin typeface="Arial" panose="020B0604020202020204" pitchFamily="34" charset="0"/>
                <a:cs typeface="Arial" panose="020B0604020202020204" pitchFamily="34" charset="0"/>
              </a:rPr>
              <a:t>Obtained on January 15, 2018, from the </a:t>
            </a:r>
            <a:r>
              <a:rPr lang="en-US" i="1" dirty="0" smtClean="0">
                <a:latin typeface="Arial" panose="020B0604020202020204" pitchFamily="34" charset="0"/>
                <a:cs typeface="Arial" panose="020B0604020202020204" pitchFamily="34" charset="0"/>
              </a:rPr>
              <a:t>Ventura County Star</a:t>
            </a:r>
            <a:r>
              <a:rPr lang="en-US" dirty="0" smtClean="0">
                <a:latin typeface="Arial" panose="020B0604020202020204" pitchFamily="34" charset="0"/>
                <a:cs typeface="Arial" panose="020B0604020202020204" pitchFamily="34" charset="0"/>
              </a:rPr>
              <a:t>, </a:t>
            </a:r>
            <a:r>
              <a:rPr lang="en-US" dirty="0" smtClean="0">
                <a:latin typeface="Arial" panose="020B0604020202020204" pitchFamily="34" charset="0"/>
                <a:cs typeface="Arial" panose="020B0604020202020204" pitchFamily="34" charset="0"/>
                <a:hlinkClick r:id="rId2" tooltip="Ventura County Star"/>
              </a:rPr>
              <a:t>http</a:t>
            </a:r>
            <a:r>
              <a:rPr lang="en-US" dirty="0">
                <a:latin typeface="Arial" panose="020B0604020202020204" pitchFamily="34" charset="0"/>
                <a:cs typeface="Arial" panose="020B0604020202020204" pitchFamily="34" charset="0"/>
                <a:hlinkClick r:id="rId2" tooltip="Ventura County Star"/>
              </a:rPr>
              <a:t>://www.vcstar.com/story/news/education/2018/01/13/launch-california-school-dashboard-shows-school-and-district-performance/934750001</a:t>
            </a:r>
            <a:r>
              <a:rPr lang="en-US" dirty="0" smtClean="0">
                <a:latin typeface="Arial" panose="020B0604020202020204" pitchFamily="34" charset="0"/>
                <a:cs typeface="Arial" panose="020B0604020202020204" pitchFamily="34" charset="0"/>
                <a:hlinkClick r:id="rId2"/>
              </a:rPr>
              <a:t>/</a:t>
            </a:r>
            <a:r>
              <a:rPr lang="en-US" dirty="0" smtClean="0">
                <a:latin typeface="Arial" panose="020B0604020202020204" pitchFamily="34" charset="0"/>
                <a:cs typeface="Arial" panose="020B0604020202020204" pitchFamily="34" charset="0"/>
              </a:rPr>
              <a:t> </a:t>
            </a:r>
            <a:endParaRPr lang="en-US" dirty="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12"/>
          </p:nvPr>
        </p:nvSpPr>
        <p:spPr/>
        <p:txBody>
          <a:bodyPr/>
          <a:lstStyle/>
          <a:p>
            <a:fld id="{E3F07B27-5348-4263-B67F-EF7FF0A6AD4A}" type="slidenum">
              <a:rPr lang="en-US" smtClean="0">
                <a:solidFill>
                  <a:prstClr val="black">
                    <a:tint val="75000"/>
                  </a:prstClr>
                </a:solidFill>
              </a:rPr>
              <a:pPr/>
              <a:t>11</a:t>
            </a:fld>
            <a:endParaRPr lang="en-US" dirty="0">
              <a:solidFill>
                <a:prstClr val="black">
                  <a:tint val="75000"/>
                </a:prstClr>
              </a:solidFill>
            </a:endParaRPr>
          </a:p>
        </p:txBody>
      </p:sp>
    </p:spTree>
    <p:extLst>
      <p:ext uri="{BB962C8B-B14F-4D97-AF65-F5344CB8AC3E}">
        <p14:creationId xmlns:p14="http://schemas.microsoft.com/office/powerpoint/2010/main" val="294554857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Background</a:t>
            </a:r>
            <a:endParaRPr lang="en-US" dirty="0"/>
          </a:p>
        </p:txBody>
      </p:sp>
      <p:sp>
        <p:nvSpPr>
          <p:cNvPr id="3" name="Content Placeholder 2"/>
          <p:cNvSpPr>
            <a:spLocks noGrp="1"/>
          </p:cNvSpPr>
          <p:nvPr>
            <p:ph idx="1"/>
          </p:nvPr>
        </p:nvSpPr>
        <p:spPr>
          <a:xfrm>
            <a:off x="228600" y="1271016"/>
            <a:ext cx="8686800" cy="4686491"/>
          </a:xfrm>
        </p:spPr>
        <p:txBody>
          <a:bodyPr>
            <a:noAutofit/>
          </a:bodyPr>
          <a:lstStyle/>
          <a:p>
            <a:r>
              <a:rPr lang="en-US" sz="2300" b="1">
                <a:latin typeface="Arial" panose="020B0604020202020204" pitchFamily="34" charset="0"/>
                <a:cs typeface="Arial" panose="020B0604020202020204" pitchFamily="34" charset="0"/>
              </a:rPr>
              <a:t>September 2016:</a:t>
            </a:r>
            <a:r>
              <a:rPr lang="en-US" sz="2300">
                <a:latin typeface="Arial" panose="020B0604020202020204" pitchFamily="34" charset="0"/>
                <a:cs typeface="Arial" panose="020B0604020202020204" pitchFamily="34" charset="0"/>
              </a:rPr>
              <a:t> State Board of Education approves Evaluation </a:t>
            </a:r>
            <a:r>
              <a:rPr lang="en-US" sz="2300" smtClean="0">
                <a:latin typeface="Arial" panose="020B0604020202020204" pitchFamily="34" charset="0"/>
                <a:cs typeface="Arial" panose="020B0604020202020204" pitchFamily="34" charset="0"/>
              </a:rPr>
              <a:t>Rubics </a:t>
            </a:r>
            <a:r>
              <a:rPr lang="en-US" sz="2300">
                <a:latin typeface="Arial" panose="020B0604020202020204" pitchFamily="34" charset="0"/>
                <a:cs typeface="Arial" panose="020B0604020202020204" pitchFamily="34" charset="0"/>
              </a:rPr>
              <a:t>and </a:t>
            </a:r>
            <a:r>
              <a:rPr lang="en-US" sz="2300" smtClean="0">
                <a:latin typeface="Arial" panose="020B0604020202020204" pitchFamily="34" charset="0"/>
                <a:cs typeface="Arial" panose="020B0604020202020204" pitchFamily="34" charset="0"/>
              </a:rPr>
              <a:t>development </a:t>
            </a:r>
            <a:r>
              <a:rPr lang="en-US" sz="2300">
                <a:latin typeface="Arial" panose="020B0604020202020204" pitchFamily="34" charset="0"/>
                <a:cs typeface="Arial" panose="020B0604020202020204" pitchFamily="34" charset="0"/>
              </a:rPr>
              <a:t>of the California School Dashboard (Dashboard)</a:t>
            </a:r>
          </a:p>
          <a:p>
            <a:r>
              <a:rPr lang="en-US" sz="2300" b="1" smtClean="0">
                <a:latin typeface="Arial" panose="020B0604020202020204" pitchFamily="34" charset="0"/>
                <a:cs typeface="Arial" panose="020B0604020202020204" pitchFamily="34" charset="0"/>
              </a:rPr>
              <a:t>September 2016 to February 2017:</a:t>
            </a:r>
            <a:r>
              <a:rPr lang="en-US" sz="2300" smtClean="0">
                <a:latin typeface="Arial" panose="020B0604020202020204" pitchFamily="34" charset="0"/>
                <a:cs typeface="Arial" panose="020B0604020202020204" pitchFamily="34" charset="0"/>
              </a:rPr>
              <a:t> Continued stakeholder input sessions, including parent focus groups, in preparation for the field test of the Spring 2017 Dashboard. </a:t>
            </a:r>
          </a:p>
          <a:p>
            <a:r>
              <a:rPr lang="en-US" sz="2300" b="1" smtClean="0">
                <a:latin typeface="Arial" panose="020B0604020202020204" pitchFamily="34" charset="0"/>
                <a:cs typeface="Arial" panose="020B0604020202020204" pitchFamily="34" charset="0"/>
              </a:rPr>
              <a:t>February 10, 2017:</a:t>
            </a:r>
            <a:r>
              <a:rPr lang="en-US" sz="2300" smtClean="0">
                <a:latin typeface="Arial" panose="020B0604020202020204" pitchFamily="34" charset="0"/>
                <a:cs typeface="Arial" panose="020B0604020202020204" pitchFamily="34" charset="0"/>
              </a:rPr>
              <a:t> Local educational agency (LEA) five week private preview begins</a:t>
            </a:r>
          </a:p>
          <a:p>
            <a:r>
              <a:rPr lang="en-US" sz="2300" b="1" smtClean="0">
                <a:latin typeface="Arial" panose="020B0604020202020204" pitchFamily="34" charset="0"/>
                <a:cs typeface="Arial" panose="020B0604020202020204" pitchFamily="34" charset="0"/>
              </a:rPr>
              <a:t>March 15, 2017:</a:t>
            </a:r>
            <a:r>
              <a:rPr lang="en-US" sz="2300" smtClean="0">
                <a:latin typeface="Arial" panose="020B0604020202020204" pitchFamily="34" charset="0"/>
                <a:cs typeface="Arial" panose="020B0604020202020204" pitchFamily="34" charset="0"/>
              </a:rPr>
              <a:t> Spring 2017 Dashboard public release</a:t>
            </a:r>
          </a:p>
          <a:p>
            <a:r>
              <a:rPr lang="en-US" sz="2300" b="1" smtClean="0">
                <a:latin typeface="Arial" panose="020B0604020202020204" pitchFamily="34" charset="0"/>
                <a:ea typeface="Times New Roman" panose="02020603050405020304" pitchFamily="18" charset="0"/>
                <a:cs typeface="Arial" panose="020B0604020202020204" pitchFamily="34" charset="0"/>
              </a:rPr>
              <a:t>April 2017:</a:t>
            </a:r>
            <a:r>
              <a:rPr lang="en-US" sz="2300" smtClean="0">
                <a:latin typeface="Arial" panose="020B0604020202020204" pitchFamily="34" charset="0"/>
                <a:ea typeface="Times New Roman" panose="02020603050405020304" pitchFamily="18" charset="0"/>
                <a:cs typeface="Arial" panose="020B0604020202020204" pitchFamily="34" charset="0"/>
              </a:rPr>
              <a:t> </a:t>
            </a:r>
            <a:r>
              <a:rPr lang="en-US" sz="2300">
                <a:latin typeface="Arial" panose="020B0604020202020204" pitchFamily="34" charset="0"/>
                <a:ea typeface="Times New Roman" panose="02020603050405020304" pitchFamily="18" charset="0"/>
                <a:cs typeface="Arial" panose="020B0604020202020204" pitchFamily="34" charset="0"/>
              </a:rPr>
              <a:t>two additional features became operational in the Dashboard: (1) functionality for the completion of the self-reflection tools for the local indicators and (2) detailed reports. In anticipation of these new </a:t>
            </a:r>
            <a:r>
              <a:rPr lang="en-US" sz="2300" smtClean="0">
                <a:latin typeface="Arial" panose="020B0604020202020204" pitchFamily="34" charset="0"/>
                <a:ea typeface="Times New Roman" panose="02020603050405020304" pitchFamily="18" charset="0"/>
                <a:cs typeface="Arial" panose="020B0604020202020204" pitchFamily="34" charset="0"/>
              </a:rPr>
              <a:t>features</a:t>
            </a:r>
          </a:p>
        </p:txBody>
      </p:sp>
      <p:sp>
        <p:nvSpPr>
          <p:cNvPr id="4" name="Footer Placeholder 3"/>
          <p:cNvSpPr>
            <a:spLocks noGrp="1"/>
          </p:cNvSpPr>
          <p:nvPr>
            <p:ph type="ftr" sz="quarter" idx="11"/>
          </p:nvPr>
        </p:nvSpPr>
        <p:spPr/>
        <p:txBody>
          <a:bodyPr/>
          <a:lstStyle/>
          <a:p>
            <a:r>
              <a:rPr lang="en-US" smtClean="0"/>
              <a:t>California Department of Education</a:t>
            </a:r>
            <a:endParaRPr lang="en-US" dirty="0"/>
          </a:p>
        </p:txBody>
      </p:sp>
      <p:sp>
        <p:nvSpPr>
          <p:cNvPr id="5" name="Slide Number Placeholder 4"/>
          <p:cNvSpPr>
            <a:spLocks noGrp="1"/>
          </p:cNvSpPr>
          <p:nvPr>
            <p:ph type="sldNum" sz="quarter" idx="12"/>
          </p:nvPr>
        </p:nvSpPr>
        <p:spPr/>
        <p:txBody>
          <a:bodyPr/>
          <a:lstStyle/>
          <a:p>
            <a:fld id="{E3F07B27-5348-4263-B67F-EF7FF0A6AD4A}" type="slidenum">
              <a:rPr lang="en-US" smtClean="0"/>
              <a:t>2</a:t>
            </a:fld>
            <a:endParaRPr lang="en-US" dirty="0"/>
          </a:p>
        </p:txBody>
      </p:sp>
    </p:spTree>
    <p:extLst>
      <p:ext uri="{BB962C8B-B14F-4D97-AF65-F5344CB8AC3E}">
        <p14:creationId xmlns:p14="http://schemas.microsoft.com/office/powerpoint/2010/main" val="232631329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Backgroud (Cont.)</a:t>
            </a:r>
            <a:endParaRPr lang="en-US"/>
          </a:p>
        </p:txBody>
      </p:sp>
      <p:sp>
        <p:nvSpPr>
          <p:cNvPr id="3" name="Content Placeholder 2"/>
          <p:cNvSpPr>
            <a:spLocks noGrp="1"/>
          </p:cNvSpPr>
          <p:nvPr>
            <p:ph idx="1"/>
          </p:nvPr>
        </p:nvSpPr>
        <p:spPr>
          <a:xfrm>
            <a:off x="158262" y="1374274"/>
            <a:ext cx="8686800" cy="4802689"/>
          </a:xfrm>
        </p:spPr>
        <p:txBody>
          <a:bodyPr>
            <a:normAutofit/>
          </a:bodyPr>
          <a:lstStyle/>
          <a:p>
            <a:r>
              <a:rPr lang="en-US" sz="2800" b="1" smtClean="0">
                <a:latin typeface="Arial" panose="020B0604020202020204" pitchFamily="34" charset="0"/>
                <a:cs typeface="Arial" panose="020B0604020202020204" pitchFamily="34" charset="0"/>
              </a:rPr>
              <a:t>November 1, 2017:</a:t>
            </a:r>
            <a:r>
              <a:rPr lang="en-US" sz="2800" smtClean="0">
                <a:latin typeface="Arial" panose="020B0604020202020204" pitchFamily="34" charset="0"/>
                <a:cs typeface="Arial" panose="020B0604020202020204" pitchFamily="34" charset="0"/>
              </a:rPr>
              <a:t> LEA five week private preview begins</a:t>
            </a:r>
          </a:p>
          <a:p>
            <a:r>
              <a:rPr lang="en-US" sz="2800" b="1" smtClean="0">
                <a:latin typeface="Arial" panose="020B0604020202020204" pitchFamily="34" charset="0"/>
                <a:cs typeface="Arial" panose="020B0604020202020204" pitchFamily="34" charset="0"/>
              </a:rPr>
              <a:t>December 1, 2017:</a:t>
            </a:r>
            <a:r>
              <a:rPr lang="en-US" sz="2800" smtClean="0">
                <a:latin typeface="Arial" panose="020B0604020202020204" pitchFamily="34" charset="0"/>
                <a:cs typeface="Arial" panose="020B0604020202020204" pitchFamily="34" charset="0"/>
              </a:rPr>
              <a:t> Local Indicators submission deadline</a:t>
            </a:r>
          </a:p>
          <a:p>
            <a:r>
              <a:rPr lang="en-US" sz="2800" b="1" smtClean="0">
                <a:latin typeface="Arial" panose="020B0604020202020204" pitchFamily="34" charset="0"/>
                <a:cs typeface="Arial" panose="020B0604020202020204" pitchFamily="34" charset="0"/>
              </a:rPr>
              <a:t>December 7, 2017: </a:t>
            </a:r>
            <a:r>
              <a:rPr lang="en-US" sz="2800" smtClean="0">
                <a:latin typeface="Arial" panose="020B0604020202020204" pitchFamily="34" charset="0"/>
                <a:cs typeface="Arial" panose="020B0604020202020204" pitchFamily="34" charset="0"/>
              </a:rPr>
              <a:t>Fall 2017 Dashboard publicly released, new elements include:</a:t>
            </a:r>
          </a:p>
          <a:p>
            <a:pPr lvl="1">
              <a:buFont typeface="Courier New" panose="02070309020205020404" pitchFamily="49" charset="0"/>
              <a:buChar char="o"/>
            </a:pPr>
            <a:r>
              <a:rPr lang="en-US" sz="2800">
                <a:latin typeface="Arial" panose="020B0604020202020204" pitchFamily="34" charset="0"/>
                <a:cs typeface="Arial" panose="020B0604020202020204" pitchFamily="34" charset="0"/>
              </a:rPr>
              <a:t> </a:t>
            </a:r>
            <a:r>
              <a:rPr lang="en-US" sz="2800" smtClean="0">
                <a:latin typeface="Arial" panose="020B0604020202020204" pitchFamily="34" charset="0"/>
                <a:cs typeface="Arial" panose="020B0604020202020204" pitchFamily="34" charset="0"/>
              </a:rPr>
              <a:t>List of Schools (within a district) report</a:t>
            </a:r>
          </a:p>
          <a:p>
            <a:pPr lvl="1">
              <a:buFont typeface="Courier New" panose="02070309020205020404" pitchFamily="49" charset="0"/>
              <a:buChar char="o"/>
            </a:pPr>
            <a:r>
              <a:rPr lang="en-US" sz="2800">
                <a:latin typeface="Arial" panose="020B0604020202020204" pitchFamily="34" charset="0"/>
                <a:cs typeface="Arial" panose="020B0604020202020204" pitchFamily="34" charset="0"/>
              </a:rPr>
              <a:t> </a:t>
            </a:r>
            <a:r>
              <a:rPr lang="en-US" sz="2800" smtClean="0">
                <a:latin typeface="Arial" panose="020B0604020202020204" pitchFamily="34" charset="0"/>
                <a:cs typeface="Arial" panose="020B0604020202020204" pitchFamily="34" charset="0"/>
              </a:rPr>
              <a:t>College/Career Indicator status only</a:t>
            </a:r>
          </a:p>
          <a:p>
            <a:pPr lvl="1">
              <a:buFont typeface="Courier New" panose="02070309020205020404" pitchFamily="49" charset="0"/>
              <a:buChar char="o"/>
            </a:pPr>
            <a:r>
              <a:rPr lang="en-US" sz="2800" smtClean="0">
                <a:latin typeface="Arial" panose="020B0604020202020204" pitchFamily="34" charset="0"/>
                <a:cs typeface="Arial" panose="020B0604020202020204" pitchFamily="34" charset="0"/>
              </a:rPr>
              <a:t> New College/Career Indicator Reports &amp; Data</a:t>
            </a:r>
          </a:p>
          <a:p>
            <a:pPr lvl="1">
              <a:buFont typeface="Courier New" panose="02070309020205020404" pitchFamily="49" charset="0"/>
              <a:buChar char="o"/>
            </a:pPr>
            <a:r>
              <a:rPr lang="en-US" sz="2800">
                <a:latin typeface="Arial" panose="020B0604020202020204" pitchFamily="34" charset="0"/>
                <a:cs typeface="Arial" panose="020B0604020202020204" pitchFamily="34" charset="0"/>
              </a:rPr>
              <a:t> Chronic Absenteeism </a:t>
            </a:r>
            <a:r>
              <a:rPr lang="en-US" sz="2800" smtClean="0">
                <a:latin typeface="Arial" panose="020B0604020202020204" pitchFamily="34" charset="0"/>
                <a:cs typeface="Arial" panose="020B0604020202020204" pitchFamily="34" charset="0"/>
              </a:rPr>
              <a:t>directly links </a:t>
            </a:r>
            <a:r>
              <a:rPr lang="en-US" sz="2800">
                <a:latin typeface="Arial" panose="020B0604020202020204" pitchFamily="34" charset="0"/>
                <a:cs typeface="Arial" panose="020B0604020202020204" pitchFamily="34" charset="0"/>
              </a:rPr>
              <a:t>to </a:t>
            </a:r>
            <a:r>
              <a:rPr lang="en-US" sz="2800" smtClean="0">
                <a:latin typeface="Arial" panose="020B0604020202020204" pitchFamily="34" charset="0"/>
                <a:cs typeface="Arial" panose="020B0604020202020204" pitchFamily="34" charset="0"/>
              </a:rPr>
              <a:t>DataQuest</a:t>
            </a:r>
            <a:endParaRPr lang="en-US" sz="2800">
              <a:latin typeface="Arial" panose="020B0604020202020204" pitchFamily="34" charset="0"/>
              <a:cs typeface="Arial" panose="020B0604020202020204" pitchFamily="34" charset="0"/>
            </a:endParaRPr>
          </a:p>
        </p:txBody>
      </p:sp>
      <p:sp>
        <p:nvSpPr>
          <p:cNvPr id="4" name="Footer Placeholder 3"/>
          <p:cNvSpPr>
            <a:spLocks noGrp="1"/>
          </p:cNvSpPr>
          <p:nvPr>
            <p:ph type="ftr" sz="quarter" idx="11"/>
          </p:nvPr>
        </p:nvSpPr>
        <p:spPr/>
        <p:txBody>
          <a:bodyPr/>
          <a:lstStyle/>
          <a:p>
            <a:r>
              <a:rPr lang="en-US" smtClean="0"/>
              <a:t>California Department of Education</a:t>
            </a:r>
            <a:endParaRPr lang="en-US" dirty="0"/>
          </a:p>
        </p:txBody>
      </p:sp>
      <p:sp>
        <p:nvSpPr>
          <p:cNvPr id="5" name="Slide Number Placeholder 4"/>
          <p:cNvSpPr>
            <a:spLocks noGrp="1"/>
          </p:cNvSpPr>
          <p:nvPr>
            <p:ph type="sldNum" sz="quarter" idx="12"/>
          </p:nvPr>
        </p:nvSpPr>
        <p:spPr/>
        <p:txBody>
          <a:bodyPr/>
          <a:lstStyle/>
          <a:p>
            <a:fld id="{E3F07B27-5348-4263-B67F-EF7FF0A6AD4A}" type="slidenum">
              <a:rPr lang="en-US" smtClean="0"/>
              <a:t>3</a:t>
            </a:fld>
            <a:endParaRPr lang="en-US" dirty="0"/>
          </a:p>
        </p:txBody>
      </p:sp>
    </p:spTree>
    <p:extLst>
      <p:ext uri="{BB962C8B-B14F-4D97-AF65-F5344CB8AC3E}">
        <p14:creationId xmlns:p14="http://schemas.microsoft.com/office/powerpoint/2010/main" val="324024569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Background (Cont.)</a:t>
            </a:r>
            <a:endParaRPr lang="en-US"/>
          </a:p>
        </p:txBody>
      </p:sp>
      <p:sp>
        <p:nvSpPr>
          <p:cNvPr id="3" name="Content Placeholder 2"/>
          <p:cNvSpPr>
            <a:spLocks noGrp="1"/>
          </p:cNvSpPr>
          <p:nvPr>
            <p:ph idx="1"/>
          </p:nvPr>
        </p:nvSpPr>
        <p:spPr/>
        <p:txBody>
          <a:bodyPr/>
          <a:lstStyle/>
          <a:p>
            <a:r>
              <a:rPr lang="en-US" smtClean="0">
                <a:latin typeface="Arial" panose="020B0604020202020204" pitchFamily="34" charset="0"/>
                <a:cs typeface="Arial" panose="020B0604020202020204" pitchFamily="34" charset="0"/>
              </a:rPr>
              <a:t>Items still in development:</a:t>
            </a:r>
          </a:p>
          <a:p>
            <a:pPr lvl="1">
              <a:buFont typeface="Courier New" panose="02070309020205020404" pitchFamily="49" charset="0"/>
              <a:buChar char="o"/>
            </a:pPr>
            <a:r>
              <a:rPr lang="en-US">
                <a:latin typeface="Arial" panose="020B0604020202020204" pitchFamily="34" charset="0"/>
                <a:cs typeface="Arial" panose="020B0604020202020204" pitchFamily="34" charset="0"/>
              </a:rPr>
              <a:t> </a:t>
            </a:r>
            <a:r>
              <a:rPr lang="en-US" smtClean="0">
                <a:latin typeface="Arial" panose="020B0604020202020204" pitchFamily="34" charset="0"/>
                <a:cs typeface="Arial" panose="020B0604020202020204" pitchFamily="34" charset="0"/>
              </a:rPr>
              <a:t>Print to PDF</a:t>
            </a:r>
          </a:p>
          <a:p>
            <a:pPr lvl="1">
              <a:buFont typeface="Courier New" panose="02070309020205020404" pitchFamily="49" charset="0"/>
              <a:buChar char="o"/>
            </a:pPr>
            <a:r>
              <a:rPr lang="en-US">
                <a:latin typeface="Arial" panose="020B0604020202020204" pitchFamily="34" charset="0"/>
                <a:cs typeface="Arial" panose="020B0604020202020204" pitchFamily="34" charset="0"/>
              </a:rPr>
              <a:t> </a:t>
            </a:r>
            <a:r>
              <a:rPr lang="en-US" smtClean="0">
                <a:latin typeface="Arial" panose="020B0604020202020204" pitchFamily="34" charset="0"/>
                <a:cs typeface="Arial" panose="020B0604020202020204" pitchFamily="34" charset="0"/>
              </a:rPr>
              <a:t>Enhanced Spanish Translation</a:t>
            </a:r>
          </a:p>
          <a:p>
            <a:pPr lvl="1">
              <a:buFont typeface="Courier New" panose="02070309020205020404" pitchFamily="49" charset="0"/>
              <a:buChar char="o"/>
            </a:pPr>
            <a:r>
              <a:rPr lang="en-US">
                <a:latin typeface="Arial" panose="020B0604020202020204" pitchFamily="34" charset="0"/>
                <a:cs typeface="Arial" panose="020B0604020202020204" pitchFamily="34" charset="0"/>
              </a:rPr>
              <a:t> </a:t>
            </a:r>
            <a:r>
              <a:rPr lang="en-US" smtClean="0">
                <a:latin typeface="Arial" panose="020B0604020202020204" pitchFamily="34" charset="0"/>
                <a:cs typeface="Arial" panose="020B0604020202020204" pitchFamily="34" charset="0"/>
              </a:rPr>
              <a:t>Improved User Interface</a:t>
            </a:r>
          </a:p>
          <a:p>
            <a:pPr marL="0" indent="0">
              <a:buNone/>
            </a:pPr>
            <a:endParaRPr lang="en-US">
              <a:latin typeface="Arial" panose="020B0604020202020204" pitchFamily="34" charset="0"/>
              <a:cs typeface="Arial" panose="020B0604020202020204" pitchFamily="34" charset="0"/>
            </a:endParaRPr>
          </a:p>
          <a:p>
            <a:pPr marL="0" indent="0">
              <a:buNone/>
            </a:pPr>
            <a:endParaRPr lang="en-US">
              <a:latin typeface="Arial" panose="020B0604020202020204" pitchFamily="34" charset="0"/>
              <a:cs typeface="Arial" panose="020B0604020202020204" pitchFamily="34" charset="0"/>
            </a:endParaRPr>
          </a:p>
        </p:txBody>
      </p:sp>
      <p:sp>
        <p:nvSpPr>
          <p:cNvPr id="4" name="Footer Placeholder 3"/>
          <p:cNvSpPr>
            <a:spLocks noGrp="1"/>
          </p:cNvSpPr>
          <p:nvPr>
            <p:ph type="ftr" sz="quarter" idx="11"/>
          </p:nvPr>
        </p:nvSpPr>
        <p:spPr/>
        <p:txBody>
          <a:bodyPr/>
          <a:lstStyle/>
          <a:p>
            <a:r>
              <a:rPr lang="en-US" smtClean="0"/>
              <a:t>California Department of Education</a:t>
            </a:r>
            <a:endParaRPr lang="en-US" dirty="0"/>
          </a:p>
        </p:txBody>
      </p:sp>
      <p:sp>
        <p:nvSpPr>
          <p:cNvPr id="5" name="Slide Number Placeholder 4"/>
          <p:cNvSpPr>
            <a:spLocks noGrp="1"/>
          </p:cNvSpPr>
          <p:nvPr>
            <p:ph type="sldNum" sz="quarter" idx="12"/>
          </p:nvPr>
        </p:nvSpPr>
        <p:spPr/>
        <p:txBody>
          <a:bodyPr/>
          <a:lstStyle/>
          <a:p>
            <a:fld id="{E3F07B27-5348-4263-B67F-EF7FF0A6AD4A}" type="slidenum">
              <a:rPr lang="en-US" smtClean="0"/>
              <a:t>4</a:t>
            </a:fld>
            <a:endParaRPr lang="en-US" dirty="0"/>
          </a:p>
        </p:txBody>
      </p:sp>
    </p:spTree>
    <p:extLst>
      <p:ext uri="{BB962C8B-B14F-4D97-AF65-F5344CB8AC3E}">
        <p14:creationId xmlns:p14="http://schemas.microsoft.com/office/powerpoint/2010/main" val="267750617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Attachment 1: Educational Outreach Activities</a:t>
            </a:r>
            <a:endParaRPr lang="en-US" dirty="0"/>
          </a:p>
        </p:txBody>
      </p:sp>
      <p:sp>
        <p:nvSpPr>
          <p:cNvPr id="3" name="Content Placeholder 2"/>
          <p:cNvSpPr>
            <a:spLocks noGrp="1"/>
          </p:cNvSpPr>
          <p:nvPr>
            <p:ph idx="1"/>
          </p:nvPr>
        </p:nvSpPr>
        <p:spPr>
          <a:xfrm>
            <a:off x="158262" y="1491916"/>
            <a:ext cx="8686800" cy="4685047"/>
          </a:xfrm>
        </p:spPr>
        <p:txBody>
          <a:bodyPr>
            <a:normAutofit fontScale="62500" lnSpcReduction="20000"/>
          </a:bodyPr>
          <a:lstStyle/>
          <a:p>
            <a:pPr marL="0" indent="0">
              <a:lnSpc>
                <a:spcPct val="120000"/>
              </a:lnSpc>
              <a:spcBef>
                <a:spcPts val="0"/>
              </a:spcBef>
              <a:buNone/>
            </a:pPr>
            <a:r>
              <a:rPr lang="en-US" b="1">
                <a:latin typeface="Arial" panose="020B0604020202020204" pitchFamily="34" charset="0"/>
                <a:cs typeface="Arial" panose="020B0604020202020204" pitchFamily="34" charset="0"/>
              </a:rPr>
              <a:t>Alternative Accountability Policy </a:t>
            </a:r>
            <a:r>
              <a:rPr lang="en-US" b="1" smtClean="0">
                <a:latin typeface="Arial" panose="020B0604020202020204" pitchFamily="34" charset="0"/>
                <a:cs typeface="Arial" panose="020B0604020202020204" pitchFamily="34" charset="0"/>
              </a:rPr>
              <a:t>Forum, </a:t>
            </a:r>
            <a:r>
              <a:rPr lang="en-US">
                <a:latin typeface="Arial" panose="020B0604020202020204" pitchFamily="34" charset="0"/>
                <a:cs typeface="Arial" panose="020B0604020202020204" pitchFamily="34" charset="0"/>
              </a:rPr>
              <a:t>San Diego</a:t>
            </a:r>
          </a:p>
          <a:p>
            <a:pPr marL="0" indent="0">
              <a:lnSpc>
                <a:spcPct val="120000"/>
              </a:lnSpc>
              <a:spcBef>
                <a:spcPts val="0"/>
              </a:spcBef>
              <a:buNone/>
            </a:pPr>
            <a:r>
              <a:rPr lang="en-US" smtClean="0">
                <a:latin typeface="Arial" panose="020B0604020202020204" pitchFamily="34" charset="0"/>
                <a:cs typeface="Arial" panose="020B0604020202020204" pitchFamily="34" charset="0"/>
              </a:rPr>
              <a:t>November 15 to 17, 2017</a:t>
            </a:r>
          </a:p>
          <a:p>
            <a:pPr marL="0" indent="0">
              <a:lnSpc>
                <a:spcPct val="120000"/>
              </a:lnSpc>
              <a:spcBef>
                <a:spcPts val="0"/>
              </a:spcBef>
              <a:buNone/>
            </a:pPr>
            <a:r>
              <a:rPr lang="en-US" smtClean="0">
                <a:latin typeface="Arial" panose="020B0604020202020204" pitchFamily="34" charset="0"/>
                <a:cs typeface="Arial" panose="020B0604020202020204" pitchFamily="34" charset="0"/>
              </a:rPr>
              <a:t>Sixth annual Forum focused on assisting educators, community leaders, and workforce providers in sharing best practices and discuss the policy needs of those that serve dropouts, opportunity youth, and other critical at-risk or rather “at-promise” students. </a:t>
            </a:r>
          </a:p>
          <a:p>
            <a:pPr marL="0" indent="0">
              <a:lnSpc>
                <a:spcPct val="120000"/>
              </a:lnSpc>
              <a:spcBef>
                <a:spcPts val="0"/>
              </a:spcBef>
              <a:buNone/>
            </a:pPr>
            <a:endParaRPr lang="en-US" sz="1300" smtClean="0">
              <a:latin typeface="Arial" panose="020B0604020202020204" pitchFamily="34" charset="0"/>
              <a:cs typeface="Arial" panose="020B0604020202020204" pitchFamily="34" charset="0"/>
            </a:endParaRPr>
          </a:p>
          <a:p>
            <a:pPr lvl="1">
              <a:lnSpc>
                <a:spcPct val="120000"/>
              </a:lnSpc>
            </a:pPr>
            <a:r>
              <a:rPr lang="en-US" sz="3200" smtClean="0">
                <a:latin typeface="Arial" panose="020B0604020202020204" pitchFamily="34" charset="0"/>
                <a:cs typeface="Arial" panose="020B0604020202020204" pitchFamily="34" charset="0"/>
              </a:rPr>
              <a:t>CDE provided a pre-conference session to attendees with a focus on the development of the Dashboard </a:t>
            </a:r>
            <a:r>
              <a:rPr lang="en-US" sz="3200" dirty="0" smtClean="0">
                <a:latin typeface="Arial" panose="020B0604020202020204" pitchFamily="34" charset="0"/>
                <a:cs typeface="Arial" panose="020B0604020202020204" pitchFamily="34" charset="0"/>
              </a:rPr>
              <a:t>and work of the Alternative Schools Task Force to develop alternative metrics for </a:t>
            </a:r>
            <a:r>
              <a:rPr lang="en-US" sz="3200" smtClean="0">
                <a:latin typeface="Arial" panose="020B0604020202020204" pitchFamily="34" charset="0"/>
                <a:cs typeface="Arial" panose="020B0604020202020204" pitchFamily="34" charset="0"/>
              </a:rPr>
              <a:t>alternative schools.</a:t>
            </a:r>
          </a:p>
          <a:p>
            <a:pPr lvl="1">
              <a:lnSpc>
                <a:spcPct val="120000"/>
              </a:lnSpc>
            </a:pPr>
            <a:r>
              <a:rPr lang="en-US" sz="3200" smtClean="0">
                <a:latin typeface="Arial" panose="020B0604020202020204" pitchFamily="34" charset="0"/>
                <a:cs typeface="Arial" panose="020B0604020202020204" pitchFamily="34" charset="0"/>
              </a:rPr>
              <a:t>A post-conference session for the Alternative Schools </a:t>
            </a:r>
            <a:r>
              <a:rPr lang="en-US" sz="3200" dirty="0" smtClean="0">
                <a:latin typeface="Arial" panose="020B0604020202020204" pitchFamily="34" charset="0"/>
                <a:cs typeface="Arial" panose="020B0604020202020204" pitchFamily="34" charset="0"/>
              </a:rPr>
              <a:t>Task </a:t>
            </a:r>
            <a:r>
              <a:rPr lang="en-US" sz="3200" smtClean="0">
                <a:latin typeface="Arial" panose="020B0604020202020204" pitchFamily="34" charset="0"/>
                <a:cs typeface="Arial" panose="020B0604020202020204" pitchFamily="34" charset="0"/>
              </a:rPr>
              <a:t>Force members in attendance also took place to debrief on the other conference sessions and discuss </a:t>
            </a:r>
            <a:r>
              <a:rPr lang="en-US" sz="3200" dirty="0" smtClean="0">
                <a:latin typeface="Arial" panose="020B0604020202020204" pitchFamily="34" charset="0"/>
                <a:cs typeface="Arial" panose="020B0604020202020204" pitchFamily="34" charset="0"/>
              </a:rPr>
              <a:t>next </a:t>
            </a:r>
            <a:r>
              <a:rPr lang="en-US" sz="3200" smtClean="0">
                <a:latin typeface="Arial" panose="020B0604020202020204" pitchFamily="34" charset="0"/>
                <a:cs typeface="Arial" panose="020B0604020202020204" pitchFamily="34" charset="0"/>
              </a:rPr>
              <a:t>steps for the work ahead in 2018.</a:t>
            </a:r>
            <a:endParaRPr lang="en-US" sz="3200" dirty="0" smtClean="0">
              <a:latin typeface="Arial" panose="020B0604020202020204" pitchFamily="34" charset="0"/>
              <a:cs typeface="Arial" panose="020B0604020202020204" pitchFamily="34" charset="0"/>
            </a:endParaRPr>
          </a:p>
        </p:txBody>
      </p:sp>
      <p:sp>
        <p:nvSpPr>
          <p:cNvPr id="4" name="Footer Placeholder 3"/>
          <p:cNvSpPr>
            <a:spLocks noGrp="1"/>
          </p:cNvSpPr>
          <p:nvPr>
            <p:ph type="ftr" sz="quarter" idx="11"/>
          </p:nvPr>
        </p:nvSpPr>
        <p:spPr/>
        <p:txBody>
          <a:bodyPr/>
          <a:lstStyle/>
          <a:p>
            <a:r>
              <a:rPr lang="en-US" smtClean="0"/>
              <a:t>California Department of Education</a:t>
            </a:r>
            <a:endParaRPr lang="en-US" dirty="0"/>
          </a:p>
        </p:txBody>
      </p:sp>
      <p:sp>
        <p:nvSpPr>
          <p:cNvPr id="5" name="Slide Number Placeholder 4"/>
          <p:cNvSpPr>
            <a:spLocks noGrp="1"/>
          </p:cNvSpPr>
          <p:nvPr>
            <p:ph type="sldNum" sz="quarter" idx="12"/>
          </p:nvPr>
        </p:nvSpPr>
        <p:spPr/>
        <p:txBody>
          <a:bodyPr/>
          <a:lstStyle/>
          <a:p>
            <a:fld id="{E3F07B27-5348-4263-B67F-EF7FF0A6AD4A}" type="slidenum">
              <a:rPr lang="en-US" smtClean="0"/>
              <a:t>5</a:t>
            </a:fld>
            <a:endParaRPr lang="en-US" dirty="0"/>
          </a:p>
        </p:txBody>
      </p:sp>
    </p:spTree>
    <p:extLst>
      <p:ext uri="{BB962C8B-B14F-4D97-AF65-F5344CB8AC3E}">
        <p14:creationId xmlns:p14="http://schemas.microsoft.com/office/powerpoint/2010/main" val="113894566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a:t>Attachment 1: Educational Outreach </a:t>
            </a:r>
            <a:r>
              <a:rPr lang="en-US" smtClean="0"/>
              <a:t>Activities (Cont.)</a:t>
            </a:r>
            <a:endParaRPr lang="en-US" dirty="0"/>
          </a:p>
        </p:txBody>
      </p:sp>
      <p:sp>
        <p:nvSpPr>
          <p:cNvPr id="3" name="Content Placeholder 2"/>
          <p:cNvSpPr>
            <a:spLocks noGrp="1"/>
          </p:cNvSpPr>
          <p:nvPr>
            <p:ph idx="1"/>
          </p:nvPr>
        </p:nvSpPr>
        <p:spPr>
          <a:xfrm>
            <a:off x="158262" y="1411704"/>
            <a:ext cx="8686800" cy="4944645"/>
          </a:xfrm>
        </p:spPr>
        <p:txBody>
          <a:bodyPr>
            <a:noAutofit/>
          </a:bodyPr>
          <a:lstStyle/>
          <a:p>
            <a:pPr marL="0" indent="0">
              <a:lnSpc>
                <a:spcPct val="100000"/>
              </a:lnSpc>
              <a:spcBef>
                <a:spcPts val="0"/>
              </a:spcBef>
              <a:buNone/>
            </a:pPr>
            <a:r>
              <a:rPr lang="en-US" sz="1800" b="1" smtClean="0">
                <a:latin typeface="Arial" panose="020B0604020202020204" pitchFamily="34" charset="0"/>
                <a:cs typeface="Arial" panose="020B0604020202020204" pitchFamily="34" charset="0"/>
              </a:rPr>
              <a:t>California Education and Research Association Conference, </a:t>
            </a:r>
            <a:r>
              <a:rPr lang="en-US" sz="1800" smtClean="0">
                <a:latin typeface="Arial" panose="020B0604020202020204" pitchFamily="34" charset="0"/>
                <a:cs typeface="Arial" panose="020B0604020202020204" pitchFamily="34" charset="0"/>
              </a:rPr>
              <a:t>Anaheim</a:t>
            </a:r>
          </a:p>
          <a:p>
            <a:pPr marL="0" indent="0">
              <a:lnSpc>
                <a:spcPct val="100000"/>
              </a:lnSpc>
              <a:spcBef>
                <a:spcPts val="0"/>
              </a:spcBef>
              <a:buNone/>
            </a:pPr>
            <a:r>
              <a:rPr lang="en-US" sz="1800" smtClean="0">
                <a:latin typeface="Arial" panose="020B0604020202020204" pitchFamily="34" charset="0"/>
                <a:cs typeface="Arial" panose="020B0604020202020204" pitchFamily="34" charset="0"/>
              </a:rPr>
              <a:t>November 29 through December 1, 2017</a:t>
            </a:r>
          </a:p>
          <a:p>
            <a:pPr marL="0" indent="0">
              <a:lnSpc>
                <a:spcPct val="100000"/>
              </a:lnSpc>
              <a:spcBef>
                <a:spcPts val="0"/>
              </a:spcBef>
              <a:buNone/>
            </a:pPr>
            <a:r>
              <a:rPr lang="en-US" sz="1800" smtClean="0">
                <a:latin typeface="Arial" panose="020B0604020202020204" pitchFamily="34" charset="0"/>
                <a:cs typeface="Arial" panose="020B0604020202020204" pitchFamily="34" charset="0"/>
              </a:rPr>
              <a:t>96</a:t>
            </a:r>
            <a:r>
              <a:rPr lang="en-US" sz="1800" baseline="30000" smtClean="0">
                <a:latin typeface="Arial" panose="020B0604020202020204" pitchFamily="34" charset="0"/>
                <a:cs typeface="Arial" panose="020B0604020202020204" pitchFamily="34" charset="0"/>
              </a:rPr>
              <a:t>th</a:t>
            </a:r>
            <a:r>
              <a:rPr lang="en-US" sz="1800" smtClean="0">
                <a:latin typeface="Arial" panose="020B0604020202020204" pitchFamily="34" charset="0"/>
                <a:cs typeface="Arial" panose="020B0604020202020204" pitchFamily="34" charset="0"/>
              </a:rPr>
              <a:t> </a:t>
            </a:r>
            <a:r>
              <a:rPr lang="en-US" sz="1800">
                <a:latin typeface="Arial" panose="020B0604020202020204" pitchFamily="34" charset="0"/>
                <a:cs typeface="Arial" panose="020B0604020202020204" pitchFamily="34" charset="0"/>
              </a:rPr>
              <a:t>Annual Conference </a:t>
            </a:r>
            <a:r>
              <a:rPr lang="en-US" sz="1800" smtClean="0">
                <a:latin typeface="Arial" panose="020B0604020202020204" pitchFamily="34" charset="0"/>
                <a:cs typeface="Arial" panose="020B0604020202020204" pitchFamily="34" charset="0"/>
              </a:rPr>
              <a:t>focused on ways to improve education through partnership. represent </a:t>
            </a:r>
            <a:r>
              <a:rPr lang="en-US" sz="1800">
                <a:latin typeface="Arial" panose="020B0604020202020204" pitchFamily="34" charset="0"/>
                <a:cs typeface="Arial" panose="020B0604020202020204" pitchFamily="34" charset="0"/>
              </a:rPr>
              <a:t>scholars or practitioners in the field of education</a:t>
            </a:r>
            <a:r>
              <a:rPr lang="en-US" sz="1800" smtClean="0">
                <a:latin typeface="Arial" panose="020B0604020202020204" pitchFamily="34" charset="0"/>
                <a:cs typeface="Arial" panose="020B0604020202020204" pitchFamily="34" charset="0"/>
              </a:rPr>
              <a:t>. The CDE presented at various sessions on assessments and accountability, specifically:</a:t>
            </a:r>
          </a:p>
          <a:p>
            <a:pPr>
              <a:lnSpc>
                <a:spcPct val="100000"/>
              </a:lnSpc>
              <a:spcBef>
                <a:spcPts val="0"/>
              </a:spcBef>
            </a:pPr>
            <a:endParaRPr lang="en-US" sz="800" b="1" i="1" smtClean="0">
              <a:latin typeface="Arial" panose="020B0604020202020204" pitchFamily="34" charset="0"/>
              <a:cs typeface="Arial" panose="020B0604020202020204" pitchFamily="34" charset="0"/>
            </a:endParaRPr>
          </a:p>
          <a:p>
            <a:pPr lvl="1">
              <a:lnSpc>
                <a:spcPct val="100000"/>
              </a:lnSpc>
              <a:spcBef>
                <a:spcPts val="0"/>
              </a:spcBef>
            </a:pPr>
            <a:r>
              <a:rPr lang="en-US" sz="1800" b="1" i="1" smtClean="0">
                <a:latin typeface="Arial" panose="020B0604020202020204" pitchFamily="34" charset="0"/>
                <a:cs typeface="Arial" panose="020B0604020202020204" pitchFamily="34" charset="0"/>
              </a:rPr>
              <a:t>Observe, Diagonse, and Repair: Using the California School Dasbhoard Data for Continuous Improvement: </a:t>
            </a:r>
            <a:r>
              <a:rPr lang="en-US" sz="1800" smtClean="0">
                <a:latin typeface="Arial" panose="020B0604020202020204" pitchFamily="34" charset="0"/>
                <a:cs typeface="Arial" panose="020B0604020202020204" pitchFamily="34" charset="0"/>
              </a:rPr>
              <a:t>In partnership with Riverside and Alameda County Offices of Education provided an overview on the use </a:t>
            </a:r>
            <a:r>
              <a:rPr lang="en-US" sz="1800">
                <a:latin typeface="Arial" panose="020B0604020202020204" pitchFamily="34" charset="0"/>
                <a:cs typeface="Arial" panose="020B0604020202020204" pitchFamily="34" charset="0"/>
              </a:rPr>
              <a:t>of Dashboard and </a:t>
            </a:r>
            <a:r>
              <a:rPr lang="en-US" sz="1800" smtClean="0">
                <a:latin typeface="Arial" panose="020B0604020202020204" pitchFamily="34" charset="0"/>
                <a:cs typeface="Arial" panose="020B0604020202020204" pitchFamily="34" charset="0"/>
              </a:rPr>
              <a:t>local </a:t>
            </a:r>
            <a:r>
              <a:rPr lang="en-US" sz="1800">
                <a:latin typeface="Arial" panose="020B0604020202020204" pitchFamily="34" charset="0"/>
                <a:cs typeface="Arial" panose="020B0604020202020204" pitchFamily="34" charset="0"/>
              </a:rPr>
              <a:t>data to </a:t>
            </a:r>
            <a:r>
              <a:rPr lang="en-US" sz="1800" smtClean="0">
                <a:latin typeface="Arial" panose="020B0604020202020204" pitchFamily="34" charset="0"/>
                <a:cs typeface="Arial" panose="020B0604020202020204" pitchFamily="34" charset="0"/>
              </a:rPr>
              <a:t>improve the Local Control and Accountability Plan. </a:t>
            </a:r>
          </a:p>
          <a:p>
            <a:pPr lvl="1">
              <a:lnSpc>
                <a:spcPct val="100000"/>
              </a:lnSpc>
              <a:spcBef>
                <a:spcPts val="0"/>
              </a:spcBef>
            </a:pPr>
            <a:r>
              <a:rPr lang="en-US" sz="1800" b="1" i="1" smtClean="0">
                <a:latin typeface="Arial" panose="020B0604020202020204" pitchFamily="34" charset="0"/>
                <a:cs typeface="Arial" panose="020B0604020202020204" pitchFamily="34" charset="0"/>
              </a:rPr>
              <a:t>Sharing </a:t>
            </a:r>
            <a:r>
              <a:rPr lang="en-US" sz="1800" b="1" i="1">
                <a:latin typeface="Arial" panose="020B0604020202020204" pitchFamily="34" charset="0"/>
                <a:cs typeface="Arial" panose="020B0604020202020204" pitchFamily="34" charset="0"/>
              </a:rPr>
              <a:t>Data to Improve Instruction and Student </a:t>
            </a:r>
            <a:r>
              <a:rPr lang="en-US" sz="1800" b="1" i="1" smtClean="0">
                <a:latin typeface="Arial" panose="020B0604020202020204" pitchFamily="34" charset="0"/>
                <a:cs typeface="Arial" panose="020B0604020202020204" pitchFamily="34" charset="0"/>
              </a:rPr>
              <a:t>Outcomes: </a:t>
            </a:r>
            <a:r>
              <a:rPr lang="en-US" sz="1800" smtClean="0">
                <a:latin typeface="Arial" panose="020B0604020202020204" pitchFamily="34" charset="0"/>
                <a:cs typeface="Arial" panose="020B0604020202020204" pitchFamily="34" charset="0"/>
              </a:rPr>
              <a:t>Provided </a:t>
            </a:r>
            <a:r>
              <a:rPr lang="en-US" sz="1800" dirty="0" smtClean="0">
                <a:latin typeface="Arial" panose="020B0604020202020204" pitchFamily="34" charset="0"/>
                <a:cs typeface="Arial" panose="020B0604020202020204" pitchFamily="34" charset="0"/>
              </a:rPr>
              <a:t>overview of the data sharing process, including </a:t>
            </a:r>
            <a:r>
              <a:rPr lang="en-US" sz="1800" smtClean="0">
                <a:latin typeface="Arial" panose="020B0604020202020204" pitchFamily="34" charset="0"/>
                <a:cs typeface="Arial" panose="020B0604020202020204" pitchFamily="34" charset="0"/>
              </a:rPr>
              <a:t>Dashboard data requests, and the approved requests shared to date.</a:t>
            </a:r>
            <a:endParaRPr lang="en-US" sz="1800" dirty="0" smtClean="0">
              <a:latin typeface="Arial" panose="020B0604020202020204" pitchFamily="34" charset="0"/>
              <a:cs typeface="Arial" panose="020B0604020202020204" pitchFamily="34" charset="0"/>
            </a:endParaRPr>
          </a:p>
          <a:p>
            <a:pPr lvl="1">
              <a:lnSpc>
                <a:spcPct val="100000"/>
              </a:lnSpc>
              <a:spcBef>
                <a:spcPts val="0"/>
              </a:spcBef>
            </a:pPr>
            <a:r>
              <a:rPr lang="en-US" sz="1800" b="1" i="1" smtClean="0">
                <a:latin typeface="Arial" panose="020B0604020202020204" pitchFamily="34" charset="0"/>
                <a:cs typeface="Arial" panose="020B0604020202020204" pitchFamily="34" charset="0"/>
              </a:rPr>
              <a:t>Public Reporting with Student Level Data:</a:t>
            </a:r>
            <a:r>
              <a:rPr lang="en-US" sz="1800" smtClean="0">
                <a:latin typeface="Arial" panose="020B0604020202020204" pitchFamily="34" charset="0"/>
                <a:cs typeface="Arial" panose="020B0604020202020204" pitchFamily="34" charset="0"/>
              </a:rPr>
              <a:t> Provided </a:t>
            </a:r>
            <a:r>
              <a:rPr lang="en-US" sz="1800" dirty="0" smtClean="0">
                <a:latin typeface="Arial" panose="020B0604020202020204" pitchFamily="34" charset="0"/>
                <a:cs typeface="Arial" panose="020B0604020202020204" pitchFamily="34" charset="0"/>
              </a:rPr>
              <a:t>overview of DataQuest and its differences from </a:t>
            </a:r>
            <a:r>
              <a:rPr lang="en-US" sz="1800" smtClean="0">
                <a:latin typeface="Arial" panose="020B0604020202020204" pitchFamily="34" charset="0"/>
                <a:cs typeface="Arial" panose="020B0604020202020204" pitchFamily="34" charset="0"/>
              </a:rPr>
              <a:t>the Dashboard, use </a:t>
            </a:r>
            <a:r>
              <a:rPr lang="en-US" sz="1800" dirty="0" smtClean="0">
                <a:latin typeface="Arial" panose="020B0604020202020204" pitchFamily="34" charset="0"/>
                <a:cs typeface="Arial" panose="020B0604020202020204" pitchFamily="34" charset="0"/>
              </a:rPr>
              <a:t>of student-level data to empower users in </a:t>
            </a:r>
            <a:r>
              <a:rPr lang="en-US" sz="1800" smtClean="0">
                <a:latin typeface="Arial" panose="020B0604020202020204" pitchFamily="34" charset="0"/>
                <a:cs typeface="Arial" panose="020B0604020202020204" pitchFamily="34" charset="0"/>
              </a:rPr>
              <a:t>examining LEAs, how </a:t>
            </a:r>
            <a:r>
              <a:rPr lang="en-US" sz="1800" dirty="0" smtClean="0">
                <a:latin typeface="Arial" panose="020B0604020202020204" pitchFamily="34" charset="0"/>
                <a:cs typeface="Arial" panose="020B0604020202020204" pitchFamily="34" charset="0"/>
              </a:rPr>
              <a:t>finite data encourages precise entry </a:t>
            </a:r>
            <a:r>
              <a:rPr lang="en-US" sz="1800" smtClean="0">
                <a:latin typeface="Arial" panose="020B0604020202020204" pitchFamily="34" charset="0"/>
                <a:cs typeface="Arial" panose="020B0604020202020204" pitchFamily="34" charset="0"/>
              </a:rPr>
              <a:t>by LEAs, How </a:t>
            </a:r>
            <a:r>
              <a:rPr lang="en-US" sz="1800" dirty="0" smtClean="0">
                <a:latin typeface="Arial" panose="020B0604020202020204" pitchFamily="34" charset="0"/>
                <a:cs typeface="Arial" panose="020B0604020202020204" pitchFamily="34" charset="0"/>
              </a:rPr>
              <a:t>data analysis is driving </a:t>
            </a:r>
            <a:r>
              <a:rPr lang="en-US" sz="1800" smtClean="0">
                <a:latin typeface="Arial" panose="020B0604020202020204" pitchFamily="34" charset="0"/>
                <a:cs typeface="Arial" panose="020B0604020202020204" pitchFamily="34" charset="0"/>
              </a:rPr>
              <a:t>new reports.</a:t>
            </a:r>
            <a:endParaRPr lang="en-US" sz="1800" dirty="0">
              <a:latin typeface="Arial" panose="020B0604020202020204" pitchFamily="34" charset="0"/>
              <a:cs typeface="Arial" panose="020B0604020202020204" pitchFamily="34" charset="0"/>
            </a:endParaRPr>
          </a:p>
        </p:txBody>
      </p:sp>
      <p:sp>
        <p:nvSpPr>
          <p:cNvPr id="4" name="Footer Placeholder 3"/>
          <p:cNvSpPr>
            <a:spLocks noGrp="1"/>
          </p:cNvSpPr>
          <p:nvPr>
            <p:ph type="ftr" sz="quarter" idx="11"/>
          </p:nvPr>
        </p:nvSpPr>
        <p:spPr/>
        <p:txBody>
          <a:bodyPr/>
          <a:lstStyle/>
          <a:p>
            <a:r>
              <a:rPr lang="en-US" smtClean="0"/>
              <a:t>California Department of Education</a:t>
            </a:r>
            <a:endParaRPr lang="en-US" dirty="0"/>
          </a:p>
        </p:txBody>
      </p:sp>
      <p:sp>
        <p:nvSpPr>
          <p:cNvPr id="5" name="Slide Number Placeholder 4"/>
          <p:cNvSpPr>
            <a:spLocks noGrp="1"/>
          </p:cNvSpPr>
          <p:nvPr>
            <p:ph type="sldNum" sz="quarter" idx="12"/>
          </p:nvPr>
        </p:nvSpPr>
        <p:spPr/>
        <p:txBody>
          <a:bodyPr/>
          <a:lstStyle/>
          <a:p>
            <a:fld id="{E3F07B27-5348-4263-B67F-EF7FF0A6AD4A}" type="slidenum">
              <a:rPr lang="en-US" smtClean="0"/>
              <a:t>6</a:t>
            </a:fld>
            <a:endParaRPr lang="en-US" dirty="0"/>
          </a:p>
        </p:txBody>
      </p:sp>
    </p:spTree>
    <p:extLst>
      <p:ext uri="{BB962C8B-B14F-4D97-AF65-F5344CB8AC3E}">
        <p14:creationId xmlns:p14="http://schemas.microsoft.com/office/powerpoint/2010/main" val="172851656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Attachment 1: Educational Outreach Activities (Cont.) </a:t>
            </a:r>
            <a:endParaRPr lang="en-US" dirty="0"/>
          </a:p>
        </p:txBody>
      </p:sp>
      <p:sp>
        <p:nvSpPr>
          <p:cNvPr id="3" name="Content Placeholder 2"/>
          <p:cNvSpPr>
            <a:spLocks noGrp="1"/>
          </p:cNvSpPr>
          <p:nvPr>
            <p:ph idx="1"/>
          </p:nvPr>
        </p:nvSpPr>
        <p:spPr>
          <a:xfrm>
            <a:off x="158262" y="1491916"/>
            <a:ext cx="8686800" cy="4685047"/>
          </a:xfrm>
        </p:spPr>
        <p:txBody>
          <a:bodyPr>
            <a:normAutofit fontScale="70000" lnSpcReduction="20000"/>
          </a:bodyPr>
          <a:lstStyle/>
          <a:p>
            <a:pPr marL="0" indent="0">
              <a:lnSpc>
                <a:spcPct val="120000"/>
              </a:lnSpc>
              <a:spcBef>
                <a:spcPts val="0"/>
              </a:spcBef>
              <a:buNone/>
            </a:pPr>
            <a:r>
              <a:rPr lang="en-US" b="1" smtClean="0">
                <a:latin typeface="Arial" panose="020B0604020202020204" pitchFamily="34" charset="0"/>
                <a:cs typeface="Arial" panose="020B0604020202020204" pitchFamily="34" charset="0"/>
              </a:rPr>
              <a:t>Accountability Leadership Institute, </a:t>
            </a:r>
            <a:r>
              <a:rPr lang="en-US" smtClean="0">
                <a:latin typeface="Arial" panose="020B0604020202020204" pitchFamily="34" charset="0"/>
                <a:cs typeface="Arial" panose="020B0604020202020204" pitchFamily="34" charset="0"/>
              </a:rPr>
              <a:t>Los Angeles</a:t>
            </a:r>
            <a:endParaRPr lang="en-US">
              <a:latin typeface="Arial" panose="020B0604020202020204" pitchFamily="34" charset="0"/>
              <a:cs typeface="Arial" panose="020B0604020202020204" pitchFamily="34" charset="0"/>
            </a:endParaRPr>
          </a:p>
          <a:p>
            <a:pPr marL="0" indent="0">
              <a:lnSpc>
                <a:spcPct val="120000"/>
              </a:lnSpc>
              <a:spcBef>
                <a:spcPts val="0"/>
              </a:spcBef>
              <a:buNone/>
            </a:pPr>
            <a:r>
              <a:rPr lang="en-US" smtClean="0">
                <a:latin typeface="Arial" panose="020B0604020202020204" pitchFamily="34" charset="0"/>
                <a:cs typeface="Arial" panose="020B0604020202020204" pitchFamily="34" charset="0"/>
              </a:rPr>
              <a:t>December 4 through 5, 2017</a:t>
            </a:r>
          </a:p>
          <a:p>
            <a:pPr marL="0" indent="0">
              <a:lnSpc>
                <a:spcPct val="120000"/>
              </a:lnSpc>
              <a:spcBef>
                <a:spcPts val="0"/>
              </a:spcBef>
              <a:buNone/>
            </a:pPr>
            <a:r>
              <a:rPr lang="en-US" smtClean="0">
                <a:latin typeface="Arial" panose="020B0604020202020204" pitchFamily="34" charset="0"/>
                <a:cs typeface="Arial" panose="020B0604020202020204" pitchFamily="34" charset="0"/>
              </a:rPr>
              <a:t>Eighthteen annual conference hosted by CDE for English learner, immigrant, and migrant student program representatives. The CDE presented two sessions related to accountability.</a:t>
            </a:r>
          </a:p>
          <a:p>
            <a:pPr lvl="1">
              <a:lnSpc>
                <a:spcPct val="120000"/>
              </a:lnSpc>
            </a:pPr>
            <a:r>
              <a:rPr lang="en-US" b="1" i="1" smtClean="0">
                <a:latin typeface="Arial" panose="020B0604020202020204" pitchFamily="34" charset="0"/>
                <a:cs typeface="Arial" panose="020B0604020202020204" pitchFamily="34" charset="0"/>
              </a:rPr>
              <a:t>English </a:t>
            </a:r>
            <a:r>
              <a:rPr lang="en-US" b="1" i="1">
                <a:latin typeface="Arial" panose="020B0604020202020204" pitchFamily="34" charset="0"/>
                <a:cs typeface="Arial" panose="020B0604020202020204" pitchFamily="34" charset="0"/>
              </a:rPr>
              <a:t>Learner Progress Indicator (ELPI) </a:t>
            </a:r>
            <a:r>
              <a:rPr lang="en-US" b="1" i="1" smtClean="0">
                <a:latin typeface="Arial" panose="020B0604020202020204" pitchFamily="34" charset="0"/>
                <a:cs typeface="Arial" panose="020B0604020202020204" pitchFamily="34" charset="0"/>
              </a:rPr>
              <a:t>Overview:</a:t>
            </a:r>
            <a:r>
              <a:rPr lang="en-US" smtClean="0">
                <a:latin typeface="Arial" panose="020B0604020202020204" pitchFamily="34" charset="0"/>
                <a:cs typeface="Arial" panose="020B0604020202020204" pitchFamily="34" charset="0"/>
              </a:rPr>
              <a:t> Provided an in-depth overview of the development of the ELPI </a:t>
            </a:r>
            <a:r>
              <a:rPr lang="en-US">
                <a:latin typeface="Arial" panose="020B0604020202020204" pitchFamily="34" charset="0"/>
                <a:cs typeface="Arial" panose="020B0604020202020204" pitchFamily="34" charset="0"/>
              </a:rPr>
              <a:t>and solicited feedback on </a:t>
            </a:r>
            <a:r>
              <a:rPr lang="en-US" smtClean="0">
                <a:latin typeface="Arial" panose="020B0604020202020204" pitchFamily="34" charset="0"/>
                <a:cs typeface="Arial" panose="020B0604020202020204" pitchFamily="34" charset="0"/>
              </a:rPr>
              <a:t>the reporting of the </a:t>
            </a:r>
            <a:r>
              <a:rPr lang="en-US">
                <a:latin typeface="Arial" panose="020B0604020202020204" pitchFamily="34" charset="0"/>
                <a:cs typeface="Arial" panose="020B0604020202020204" pitchFamily="34" charset="0"/>
              </a:rPr>
              <a:t>ELPI on the 2018 Fall </a:t>
            </a:r>
            <a:r>
              <a:rPr lang="en-US" smtClean="0">
                <a:latin typeface="Arial" panose="020B0604020202020204" pitchFamily="34" charset="0"/>
                <a:cs typeface="Arial" panose="020B0604020202020204" pitchFamily="34" charset="0"/>
              </a:rPr>
              <a:t>Dashboard. </a:t>
            </a:r>
            <a:endParaRPr lang="en-US">
              <a:latin typeface="Arial" panose="020B0604020202020204" pitchFamily="34" charset="0"/>
              <a:cs typeface="Arial" panose="020B0604020202020204" pitchFamily="34" charset="0"/>
            </a:endParaRPr>
          </a:p>
          <a:p>
            <a:pPr lvl="1">
              <a:lnSpc>
                <a:spcPct val="120000"/>
              </a:lnSpc>
            </a:pPr>
            <a:r>
              <a:rPr lang="en-US" b="1" i="1" smtClean="0">
                <a:latin typeface="Arial" panose="020B0604020202020204" pitchFamily="34" charset="0"/>
                <a:cs typeface="Arial" panose="020B0604020202020204" pitchFamily="34" charset="0"/>
              </a:rPr>
              <a:t>California School Dashboard: </a:t>
            </a:r>
            <a:r>
              <a:rPr lang="en-US" smtClean="0">
                <a:latin typeface="Arial" panose="020B0604020202020204" pitchFamily="34" charset="0"/>
                <a:cs typeface="Arial" panose="020B0604020202020204" pitchFamily="34" charset="0"/>
              </a:rPr>
              <a:t>Provided an overview of the </a:t>
            </a:r>
            <a:r>
              <a:rPr lang="en-US">
                <a:latin typeface="Arial" panose="020B0604020202020204" pitchFamily="34" charset="0"/>
                <a:cs typeface="Arial" panose="020B0604020202020204" pitchFamily="34" charset="0"/>
              </a:rPr>
              <a:t>new accountability system </a:t>
            </a:r>
            <a:r>
              <a:rPr lang="en-US" smtClean="0">
                <a:latin typeface="Arial" panose="020B0604020202020204" pitchFamily="34" charset="0"/>
                <a:cs typeface="Arial" panose="020B0604020202020204" pitchFamily="34" charset="0"/>
              </a:rPr>
              <a:t>and discussed how each indicator applies to the English learner student group.</a:t>
            </a:r>
            <a:endParaRPr lang="en-US" sz="3000" dirty="0" smtClean="0">
              <a:latin typeface="Arial" panose="020B0604020202020204" pitchFamily="34" charset="0"/>
              <a:cs typeface="Arial" panose="020B0604020202020204" pitchFamily="34" charset="0"/>
            </a:endParaRPr>
          </a:p>
        </p:txBody>
      </p:sp>
      <p:sp>
        <p:nvSpPr>
          <p:cNvPr id="4" name="Footer Placeholder 3"/>
          <p:cNvSpPr>
            <a:spLocks noGrp="1"/>
          </p:cNvSpPr>
          <p:nvPr>
            <p:ph type="ftr" sz="quarter" idx="11"/>
          </p:nvPr>
        </p:nvSpPr>
        <p:spPr/>
        <p:txBody>
          <a:bodyPr/>
          <a:lstStyle/>
          <a:p>
            <a:r>
              <a:rPr lang="en-US" smtClean="0"/>
              <a:t>California Department of Education</a:t>
            </a:r>
            <a:endParaRPr lang="en-US" dirty="0"/>
          </a:p>
        </p:txBody>
      </p:sp>
      <p:sp>
        <p:nvSpPr>
          <p:cNvPr id="5" name="Slide Number Placeholder 4"/>
          <p:cNvSpPr>
            <a:spLocks noGrp="1"/>
          </p:cNvSpPr>
          <p:nvPr>
            <p:ph type="sldNum" sz="quarter" idx="12"/>
          </p:nvPr>
        </p:nvSpPr>
        <p:spPr/>
        <p:txBody>
          <a:bodyPr/>
          <a:lstStyle/>
          <a:p>
            <a:fld id="{E3F07B27-5348-4263-B67F-EF7FF0A6AD4A}" type="slidenum">
              <a:rPr lang="en-US" smtClean="0"/>
              <a:t>7</a:t>
            </a:fld>
            <a:endParaRPr lang="en-US" dirty="0"/>
          </a:p>
        </p:txBody>
      </p:sp>
    </p:spTree>
    <p:extLst>
      <p:ext uri="{BB962C8B-B14F-4D97-AF65-F5344CB8AC3E}">
        <p14:creationId xmlns:p14="http://schemas.microsoft.com/office/powerpoint/2010/main" val="285202193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t>Guest Speakers: </a:t>
            </a:r>
            <a:br>
              <a:rPr lang="en-US" sz="3200" dirty="0" smtClean="0"/>
            </a:br>
            <a:r>
              <a:rPr lang="en-US" sz="3200" dirty="0" smtClean="0"/>
              <a:t>Riverside County Office of Education</a:t>
            </a:r>
            <a:endParaRPr lang="en-US" sz="3200" dirty="0"/>
          </a:p>
        </p:txBody>
      </p:sp>
      <p:sp>
        <p:nvSpPr>
          <p:cNvPr id="3" name="Content Placeholder 2"/>
          <p:cNvSpPr>
            <a:spLocks noGrp="1"/>
          </p:cNvSpPr>
          <p:nvPr>
            <p:ph idx="1"/>
          </p:nvPr>
        </p:nvSpPr>
        <p:spPr/>
        <p:txBody>
          <a:bodyPr>
            <a:normAutofit/>
          </a:bodyPr>
          <a:lstStyle/>
          <a:p>
            <a:pPr lvl="0"/>
            <a:r>
              <a:rPr lang="en-US" sz="2800" b="1" dirty="0" smtClean="0">
                <a:latin typeface="Arial" panose="020B0604020202020204" pitchFamily="34" charset="0"/>
                <a:cs typeface="Arial" panose="020B0604020202020204" pitchFamily="34" charset="0"/>
              </a:rPr>
              <a:t>Cynthia </a:t>
            </a:r>
            <a:r>
              <a:rPr lang="en-US" sz="2800" b="1" dirty="0">
                <a:latin typeface="Arial" panose="020B0604020202020204" pitchFamily="34" charset="0"/>
                <a:cs typeface="Arial" panose="020B0604020202020204" pitchFamily="34" charset="0"/>
              </a:rPr>
              <a:t>Glover-Woods</a:t>
            </a:r>
            <a:r>
              <a:rPr lang="en-US" sz="2800" dirty="0">
                <a:latin typeface="Arial" panose="020B0604020202020204" pitchFamily="34" charset="0"/>
                <a:cs typeface="Arial" panose="020B0604020202020204" pitchFamily="34" charset="0"/>
              </a:rPr>
              <a:t>, Chief Academic Officer, Division of Educational </a:t>
            </a:r>
            <a:r>
              <a:rPr lang="en-US" sz="2800" dirty="0" smtClean="0">
                <a:latin typeface="Arial" panose="020B0604020202020204" pitchFamily="34" charset="0"/>
                <a:cs typeface="Arial" panose="020B0604020202020204" pitchFamily="34" charset="0"/>
              </a:rPr>
              <a:t>Services </a:t>
            </a:r>
            <a:endParaRPr lang="en-US" sz="2800" dirty="0">
              <a:latin typeface="Arial" panose="020B0604020202020204" pitchFamily="34" charset="0"/>
              <a:cs typeface="Arial" panose="020B0604020202020204" pitchFamily="34" charset="0"/>
            </a:endParaRPr>
          </a:p>
          <a:p>
            <a:pPr lvl="0"/>
            <a:r>
              <a:rPr lang="en-US" sz="2800" b="1" dirty="0" smtClean="0">
                <a:latin typeface="Arial" panose="020B0604020202020204" pitchFamily="34" charset="0"/>
                <a:cs typeface="Arial" panose="020B0604020202020204" pitchFamily="34" charset="0"/>
              </a:rPr>
              <a:t>Melissa </a:t>
            </a:r>
            <a:r>
              <a:rPr lang="en-US" sz="2800" b="1" dirty="0" err="1">
                <a:latin typeface="Arial" panose="020B0604020202020204" pitchFamily="34" charset="0"/>
                <a:cs typeface="Arial" panose="020B0604020202020204" pitchFamily="34" charset="0"/>
              </a:rPr>
              <a:t>Bazanos</a:t>
            </a:r>
            <a:r>
              <a:rPr lang="en-US" sz="2800" dirty="0">
                <a:latin typeface="Arial" panose="020B0604020202020204" pitchFamily="34" charset="0"/>
                <a:cs typeface="Arial" panose="020B0604020202020204" pitchFamily="34" charset="0"/>
              </a:rPr>
              <a:t>, Executive Director, Assessment, Accountability, and Continuous Improvement </a:t>
            </a:r>
            <a:r>
              <a:rPr lang="en-US" sz="2800" dirty="0" smtClean="0">
                <a:latin typeface="Arial" panose="020B0604020202020204" pitchFamily="34" charset="0"/>
                <a:cs typeface="Arial" panose="020B0604020202020204" pitchFamily="34" charset="0"/>
              </a:rPr>
              <a:t>Unit</a:t>
            </a:r>
            <a:endParaRPr lang="en-US" sz="2800" dirty="0">
              <a:latin typeface="Arial" panose="020B0604020202020204" pitchFamily="34" charset="0"/>
              <a:cs typeface="Arial" panose="020B0604020202020204" pitchFamily="34" charset="0"/>
            </a:endParaRPr>
          </a:p>
          <a:p>
            <a:r>
              <a:rPr lang="en-US" sz="2800" b="1" dirty="0">
                <a:latin typeface="Arial" panose="020B0604020202020204" pitchFamily="34" charset="0"/>
                <a:cs typeface="Arial" panose="020B0604020202020204" pitchFamily="34" charset="0"/>
              </a:rPr>
              <a:t>Steve </a:t>
            </a:r>
            <a:r>
              <a:rPr lang="en-US" sz="2800" b="1" dirty="0" err="1">
                <a:latin typeface="Arial" panose="020B0604020202020204" pitchFamily="34" charset="0"/>
                <a:cs typeface="Arial" panose="020B0604020202020204" pitchFamily="34" charset="0"/>
              </a:rPr>
              <a:t>Ayon</a:t>
            </a:r>
            <a:r>
              <a:rPr lang="en-US" sz="2800" dirty="0">
                <a:latin typeface="Arial" panose="020B0604020202020204" pitchFamily="34" charset="0"/>
                <a:cs typeface="Arial" panose="020B0604020202020204" pitchFamily="34" charset="0"/>
              </a:rPr>
              <a:t>, Data Administrator, Assessment, Accountability, and Continuous Improvement Unit</a:t>
            </a:r>
          </a:p>
          <a:p>
            <a:r>
              <a:rPr lang="en-US" sz="2800" b="1" dirty="0" smtClean="0">
                <a:latin typeface="Arial" panose="020B0604020202020204" pitchFamily="34" charset="0"/>
                <a:cs typeface="Arial" panose="020B0604020202020204" pitchFamily="34" charset="0"/>
              </a:rPr>
              <a:t>JoAnne </a:t>
            </a:r>
            <a:r>
              <a:rPr lang="en-US" sz="2800" b="1" dirty="0">
                <a:latin typeface="Arial" panose="020B0604020202020204" pitchFamily="34" charset="0"/>
                <a:cs typeface="Arial" panose="020B0604020202020204" pitchFamily="34" charset="0"/>
              </a:rPr>
              <a:t>Lauer</a:t>
            </a:r>
            <a:r>
              <a:rPr lang="en-US" sz="2800" dirty="0">
                <a:latin typeface="Arial" panose="020B0604020202020204" pitchFamily="34" charset="0"/>
                <a:cs typeface="Arial" panose="020B0604020202020204" pitchFamily="34" charset="0"/>
              </a:rPr>
              <a:t>, Director, Research and Implementation, Assessment, Accountability, and Continuous Improvement </a:t>
            </a:r>
            <a:r>
              <a:rPr lang="en-US" sz="2800" dirty="0" smtClean="0">
                <a:latin typeface="Arial" panose="020B0604020202020204" pitchFamily="34" charset="0"/>
                <a:cs typeface="Arial" panose="020B0604020202020204" pitchFamily="34" charset="0"/>
              </a:rPr>
              <a:t>Unit</a:t>
            </a:r>
            <a:endParaRPr lang="en-US" sz="2800" dirty="0">
              <a:latin typeface="Arial" panose="020B0604020202020204" pitchFamily="34" charset="0"/>
              <a:cs typeface="Arial" panose="020B0604020202020204" pitchFamily="34" charset="0"/>
            </a:endParaRPr>
          </a:p>
        </p:txBody>
      </p:sp>
      <p:sp>
        <p:nvSpPr>
          <p:cNvPr id="4" name="Footer Placeholder 3"/>
          <p:cNvSpPr>
            <a:spLocks noGrp="1"/>
          </p:cNvSpPr>
          <p:nvPr>
            <p:ph type="ftr" sz="quarter" idx="11"/>
          </p:nvPr>
        </p:nvSpPr>
        <p:spPr/>
        <p:txBody>
          <a:bodyPr/>
          <a:lstStyle/>
          <a:p>
            <a:r>
              <a:rPr lang="en-US" smtClean="0"/>
              <a:t>California Department of Education</a:t>
            </a:r>
            <a:endParaRPr lang="en-US" dirty="0"/>
          </a:p>
        </p:txBody>
      </p:sp>
      <p:sp>
        <p:nvSpPr>
          <p:cNvPr id="5" name="Slide Number Placeholder 4"/>
          <p:cNvSpPr>
            <a:spLocks noGrp="1"/>
          </p:cNvSpPr>
          <p:nvPr>
            <p:ph type="sldNum" sz="quarter" idx="12"/>
          </p:nvPr>
        </p:nvSpPr>
        <p:spPr/>
        <p:txBody>
          <a:bodyPr/>
          <a:lstStyle/>
          <a:p>
            <a:fld id="{E3F07B27-5348-4263-B67F-EF7FF0A6AD4A}" type="slidenum">
              <a:rPr lang="en-US" smtClean="0"/>
              <a:t>8</a:t>
            </a:fld>
            <a:endParaRPr lang="en-US" dirty="0"/>
          </a:p>
        </p:txBody>
      </p:sp>
    </p:spTree>
    <p:extLst>
      <p:ext uri="{BB962C8B-B14F-4D97-AF65-F5344CB8AC3E}">
        <p14:creationId xmlns:p14="http://schemas.microsoft.com/office/powerpoint/2010/main" val="2260025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800" dirty="0"/>
              <a:t>Guest Speaker:</a:t>
            </a:r>
            <a:br>
              <a:rPr lang="en-US" sz="2800" dirty="0"/>
            </a:br>
            <a:r>
              <a:rPr lang="en-US" sz="2800" dirty="0" smtClean="0"/>
              <a:t>John Curry</a:t>
            </a:r>
            <a:r>
              <a:rPr lang="en-US" sz="2800" smtClean="0"/>
              <a:t>, Superintendent, </a:t>
            </a:r>
            <a:br>
              <a:rPr lang="en-US" sz="2800" smtClean="0"/>
            </a:br>
            <a:r>
              <a:rPr lang="en-US" sz="2800" smtClean="0"/>
              <a:t>Weaver </a:t>
            </a:r>
            <a:r>
              <a:rPr lang="en-US" sz="2800" dirty="0"/>
              <a:t>Union Elementary School District</a:t>
            </a:r>
            <a:endParaRPr lang="en-US" sz="3000" b="0" i="1" dirty="0"/>
          </a:p>
        </p:txBody>
      </p:sp>
      <p:pic>
        <p:nvPicPr>
          <p:cNvPr id="11" name="Picture Placeholder 10" descr="Image of Weaver Union School District webpage."/>
          <p:cNvPicPr>
            <a:picLocks noGrp="1" noChangeAspect="1"/>
          </p:cNvPicPr>
          <p:nvPr>
            <p:ph type="pic" idx="1"/>
          </p:nvPr>
        </p:nvPicPr>
        <p:blipFill>
          <a:blip r:embed="rId2"/>
          <a:srcRect t="3652" b="3652"/>
          <a:stretch>
            <a:fillRect/>
          </a:stretch>
        </p:blipFill>
        <p:spPr>
          <a:xfrm>
            <a:off x="3778212" y="1782985"/>
            <a:ext cx="5257800" cy="4087368"/>
          </a:xfrm>
          <a:prstGeom prst="rect">
            <a:avLst/>
          </a:prstGeom>
        </p:spPr>
      </p:pic>
      <p:sp>
        <p:nvSpPr>
          <p:cNvPr id="10" name="Text Placeholder 9"/>
          <p:cNvSpPr>
            <a:spLocks noGrp="1"/>
          </p:cNvSpPr>
          <p:nvPr>
            <p:ph type="body" sz="half" idx="2"/>
          </p:nvPr>
        </p:nvSpPr>
        <p:spPr/>
        <p:txBody>
          <a:bodyPr>
            <a:normAutofit/>
          </a:bodyPr>
          <a:lstStyle/>
          <a:p>
            <a:r>
              <a:rPr lang="en-US" dirty="0">
                <a:latin typeface="Arial" panose="020B0604020202020204" pitchFamily="34" charset="0"/>
                <a:cs typeface="Arial" panose="020B0604020202020204" pitchFamily="34" charset="0"/>
              </a:rPr>
              <a:t>LCAP Performance </a:t>
            </a:r>
            <a:r>
              <a:rPr lang="en-US" dirty="0" smtClean="0">
                <a:latin typeface="Arial" panose="020B0604020202020204" pitchFamily="34" charset="0"/>
                <a:cs typeface="Arial" panose="020B0604020202020204" pitchFamily="34" charset="0"/>
              </a:rPr>
              <a:t>Dashboard Web site:</a:t>
            </a:r>
            <a:endParaRPr lang="en-US" dirty="0">
              <a:latin typeface="Arial" panose="020B0604020202020204" pitchFamily="34" charset="0"/>
              <a:cs typeface="Arial" panose="020B0604020202020204" pitchFamily="34" charset="0"/>
            </a:endParaRPr>
          </a:p>
          <a:p>
            <a:r>
              <a:rPr lang="en-US" sz="2200" dirty="0">
                <a:latin typeface="Arial" panose="020B0604020202020204" pitchFamily="34" charset="0"/>
                <a:cs typeface="Arial" panose="020B0604020202020204" pitchFamily="34" charset="0"/>
                <a:hlinkClick r:id="rId3" tooltip="LCAP"/>
              </a:rPr>
              <a:t>http://</a:t>
            </a:r>
            <a:r>
              <a:rPr lang="en-US" sz="2200" dirty="0" smtClean="0">
                <a:latin typeface="Arial" panose="020B0604020202020204" pitchFamily="34" charset="0"/>
                <a:cs typeface="Arial" panose="020B0604020202020204" pitchFamily="34" charset="0"/>
                <a:hlinkClick r:id="rId3" tooltip="LCAP"/>
              </a:rPr>
              <a:t>weaverusd.lcapdashboard.org/</a:t>
            </a:r>
            <a:r>
              <a:rPr lang="en-US" dirty="0" smtClean="0">
                <a:latin typeface="Arial" panose="020B0604020202020204" pitchFamily="34" charset="0"/>
                <a:cs typeface="Arial" panose="020B0604020202020204" pitchFamily="34" charset="0"/>
                <a:hlinkClick r:id="rId3" tooltip="LCAP"/>
              </a:rPr>
              <a:t>California</a:t>
            </a:r>
            <a:r>
              <a:rPr lang="en-US" dirty="0" smtClean="0">
                <a:latin typeface="Arial" panose="020B0604020202020204" pitchFamily="34" charset="0"/>
                <a:cs typeface="Arial" panose="020B0604020202020204" pitchFamily="34" charset="0"/>
              </a:rPr>
              <a:t> </a:t>
            </a:r>
          </a:p>
          <a:p>
            <a:endParaRPr lang="en-US" dirty="0" smtClean="0">
              <a:latin typeface="Arial" panose="020B0604020202020204" pitchFamily="34" charset="0"/>
              <a:cs typeface="Arial" panose="020B0604020202020204" pitchFamily="34" charset="0"/>
            </a:endParaRPr>
          </a:p>
          <a:p>
            <a:r>
              <a:rPr lang="en-US" dirty="0" smtClean="0">
                <a:latin typeface="Arial" panose="020B0604020202020204" pitchFamily="34" charset="0"/>
                <a:cs typeface="Arial" panose="020B0604020202020204" pitchFamily="34" charset="0"/>
              </a:rPr>
              <a:t>School Dashboard Results for District:</a:t>
            </a:r>
            <a:endParaRPr lang="en-US" dirty="0">
              <a:latin typeface="Arial" panose="020B0604020202020204" pitchFamily="34" charset="0"/>
              <a:cs typeface="Arial" panose="020B0604020202020204" pitchFamily="34" charset="0"/>
            </a:endParaRPr>
          </a:p>
          <a:p>
            <a:r>
              <a:rPr lang="en-US" sz="2200" dirty="0" smtClean="0">
                <a:latin typeface="Arial" panose="020B0604020202020204" pitchFamily="34" charset="0"/>
                <a:cs typeface="Arial" panose="020B0604020202020204" pitchFamily="34" charset="0"/>
                <a:hlinkClick r:id="rId4" tooltip="School Dashboard"/>
              </a:rPr>
              <a:t>https</a:t>
            </a:r>
            <a:r>
              <a:rPr lang="en-US" sz="2200" dirty="0">
                <a:latin typeface="Arial" panose="020B0604020202020204" pitchFamily="34" charset="0"/>
                <a:cs typeface="Arial" panose="020B0604020202020204" pitchFamily="34" charset="0"/>
                <a:hlinkClick r:id="rId4" tooltip="School Dashboard"/>
              </a:rPr>
              <a:t>://www.caschooldashboard.org/#/</a:t>
            </a:r>
            <a:r>
              <a:rPr lang="en-US" sz="2200" dirty="0" smtClean="0">
                <a:latin typeface="Arial" panose="020B0604020202020204" pitchFamily="34" charset="0"/>
                <a:cs typeface="Arial" panose="020B0604020202020204" pitchFamily="34" charset="0"/>
                <a:hlinkClick r:id="rId4" tooltip="School Dashboard"/>
              </a:rPr>
              <a:t>Details/24658620000000/3/EquityReport</a:t>
            </a:r>
            <a:r>
              <a:rPr lang="en-US" sz="2200" dirty="0" smtClean="0">
                <a:latin typeface="Arial" panose="020B0604020202020204" pitchFamily="34" charset="0"/>
                <a:cs typeface="Arial" panose="020B0604020202020204" pitchFamily="34" charset="0"/>
              </a:rPr>
              <a:t> </a:t>
            </a:r>
            <a:endParaRPr lang="en-US" sz="2200" dirty="0">
              <a:latin typeface="Arial" panose="020B0604020202020204" pitchFamily="34" charset="0"/>
              <a:cs typeface="Arial" panose="020B0604020202020204" pitchFamily="34" charset="0"/>
            </a:endParaRPr>
          </a:p>
        </p:txBody>
      </p:sp>
      <p:sp>
        <p:nvSpPr>
          <p:cNvPr id="5" name="Slide Number Placeholder 4"/>
          <p:cNvSpPr>
            <a:spLocks noGrp="1"/>
          </p:cNvSpPr>
          <p:nvPr>
            <p:ph type="sldNum" sz="quarter" idx="12"/>
          </p:nvPr>
        </p:nvSpPr>
        <p:spPr/>
        <p:txBody>
          <a:bodyPr/>
          <a:lstStyle/>
          <a:p>
            <a:fld id="{E3F07B27-5348-4263-B67F-EF7FF0A6AD4A}" type="slidenum">
              <a:rPr lang="en-US" smtClean="0">
                <a:solidFill>
                  <a:prstClr val="black">
                    <a:tint val="75000"/>
                  </a:prstClr>
                </a:solidFill>
              </a:rPr>
              <a:pPr/>
              <a:t>9</a:t>
            </a:fld>
            <a:endParaRPr lang="en-US" dirty="0">
              <a:solidFill>
                <a:prstClr val="black">
                  <a:tint val="75000"/>
                </a:prstClr>
              </a:solidFill>
            </a:endParaRPr>
          </a:p>
        </p:txBody>
      </p:sp>
    </p:spTree>
    <p:extLst>
      <p:ext uri="{BB962C8B-B14F-4D97-AF65-F5344CB8AC3E}">
        <p14:creationId xmlns:p14="http://schemas.microsoft.com/office/powerpoint/2010/main" val="2507470489"/>
      </p:ext>
    </p:extLst>
  </p:cSld>
  <p:clrMapOvr>
    <a:masterClrMapping/>
  </p:clrMapOvr>
  <p:timing>
    <p:tnLst>
      <p:par>
        <p:cTn id="1" dur="indefinite" restart="never" nodeType="tmRoot"/>
      </p:par>
    </p:tnLst>
  </p:timing>
</p:sld>
</file>

<file path=ppt/theme/theme1.xml><?xml version="1.0" encoding="utf-8"?>
<a:theme xmlns:a="http://schemas.openxmlformats.org/drawingml/2006/main" name="ELPAC Layout">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Template North-South.potx" id="{F7A549D7-2844-422A-8D4F-1FAB867A9694}" vid="{8FB7E066-49C3-45F9-825E-09AD583A2212}"/>
    </a:ext>
  </a:extLst>
</a:theme>
</file>

<file path=ppt/theme/theme2.xml><?xml version="1.0" encoding="utf-8"?>
<a:theme xmlns:a="http://schemas.openxmlformats.org/drawingml/2006/main" name="ADAD Layout">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Template North-South.potx" id="{F7A549D7-2844-422A-8D4F-1FAB867A9694}" vid="{8C059306-29CE-48EE-A8B5-87A3B564F7A5}"/>
    </a:ext>
  </a:extLst>
</a:theme>
</file>

<file path=ppt/theme/theme3.xml><?xml version="1.0" encoding="utf-8"?>
<a:theme xmlns:a="http://schemas.openxmlformats.org/drawingml/2006/main" name="1_ADAD Layout">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Template North-South.potx" id="{F7A549D7-2844-422A-8D4F-1FAB867A9694}" vid="{8C059306-29CE-48EE-A8B5-87A3B564F7A5}"/>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5564</TotalTime>
  <Words>844</Words>
  <Application>Microsoft Office PowerPoint</Application>
  <PresentationFormat>On-screen Show (4:3)</PresentationFormat>
  <Paragraphs>94</Paragraphs>
  <Slides>11</Slides>
  <Notes>1</Notes>
  <HiddenSlides>0</HiddenSlides>
  <MMClips>0</MMClips>
  <ScaleCrop>false</ScaleCrop>
  <HeadingPairs>
    <vt:vector size="6" baseType="variant">
      <vt:variant>
        <vt:lpstr>Fonts Used</vt:lpstr>
      </vt:variant>
      <vt:variant>
        <vt:i4>4</vt:i4>
      </vt:variant>
      <vt:variant>
        <vt:lpstr>Theme</vt:lpstr>
      </vt:variant>
      <vt:variant>
        <vt:i4>3</vt:i4>
      </vt:variant>
      <vt:variant>
        <vt:lpstr>Slide Titles</vt:lpstr>
      </vt:variant>
      <vt:variant>
        <vt:i4>11</vt:i4>
      </vt:variant>
    </vt:vector>
  </HeadingPairs>
  <TitlesOfParts>
    <vt:vector size="18" baseType="lpstr">
      <vt:lpstr>Arial</vt:lpstr>
      <vt:lpstr>Calibri</vt:lpstr>
      <vt:lpstr>Courier New</vt:lpstr>
      <vt:lpstr>Times New Roman</vt:lpstr>
      <vt:lpstr>ELPAC Layout</vt:lpstr>
      <vt:lpstr>ADAD Layout</vt:lpstr>
      <vt:lpstr>1_ADAD Layout</vt:lpstr>
      <vt:lpstr>Item 1: Developing an Integrated Local, State, and Federal Accountability and Continuous Improvement System:  Update on the California School Dashboard</vt:lpstr>
      <vt:lpstr>Background</vt:lpstr>
      <vt:lpstr>Backgroud (Cont.)</vt:lpstr>
      <vt:lpstr>Background (Cont.)</vt:lpstr>
      <vt:lpstr>Attachment 1: Educational Outreach Activities</vt:lpstr>
      <vt:lpstr>Attachment 1: Educational Outreach Activities (Cont.)</vt:lpstr>
      <vt:lpstr>Attachment 1: Educational Outreach Activities (Cont.) </vt:lpstr>
      <vt:lpstr>Guest Speakers:  Riverside County Office of Education</vt:lpstr>
      <vt:lpstr>Guest Speaker: John Curry, Superintendent,  Weaver Union Elementary School District</vt:lpstr>
      <vt:lpstr>Future Topics for Discussion</vt:lpstr>
      <vt:lpstr>Local Intrepretations of the Dashboard</vt:lpstr>
    </vt:vector>
  </TitlesOfParts>
  <Company>California State Board of Education</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January 2018 Agenda Item 01 Slides - Meeting Agendas (CA State Board of Education)</dc:title>
  <dc:subject>Item 1: Developing an Integrated Local, State, and Federal Accountability and Continuous Improvement System:Update on the California School Dashboard.</dc:subject>
  <dc:creator>Linda Hooper</dc:creator>
  <cp:keywords/>
  <dc:description/>
  <cp:revision>145</cp:revision>
  <cp:lastPrinted>2017-01-10T22:33:16Z</cp:lastPrinted>
  <dcterms:created xsi:type="dcterms:W3CDTF">2016-07-20T23:58:10Z</dcterms:created>
  <dcterms:modified xsi:type="dcterms:W3CDTF">2018-01-30T23:23:35Z</dcterms:modified>
  <cp:category/>
</cp:coreProperties>
</file>