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7" r:id="rId4"/>
  </p:sldMasterIdLst>
  <p:notesMasterIdLst>
    <p:notesMasterId r:id="rId29"/>
  </p:notesMasterIdLst>
  <p:handoutMasterIdLst>
    <p:handoutMasterId r:id="rId30"/>
  </p:handoutMasterIdLst>
  <p:sldIdLst>
    <p:sldId id="425" r:id="rId5"/>
    <p:sldId id="426" r:id="rId6"/>
    <p:sldId id="467" r:id="rId7"/>
    <p:sldId id="448" r:id="rId8"/>
    <p:sldId id="449" r:id="rId9"/>
    <p:sldId id="427" r:id="rId10"/>
    <p:sldId id="457" r:id="rId11"/>
    <p:sldId id="468" r:id="rId12"/>
    <p:sldId id="428" r:id="rId13"/>
    <p:sldId id="458" r:id="rId14"/>
    <p:sldId id="429" r:id="rId15"/>
    <p:sldId id="459" r:id="rId16"/>
    <p:sldId id="430" r:id="rId17"/>
    <p:sldId id="450" r:id="rId18"/>
    <p:sldId id="451" r:id="rId19"/>
    <p:sldId id="460" r:id="rId20"/>
    <p:sldId id="461" r:id="rId21"/>
    <p:sldId id="462" r:id="rId22"/>
    <p:sldId id="452" r:id="rId23"/>
    <p:sldId id="463" r:id="rId24"/>
    <p:sldId id="453" r:id="rId25"/>
    <p:sldId id="454" r:id="rId26"/>
    <p:sldId id="464" r:id="rId27"/>
    <p:sldId id="455" r:id="rId28"/>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Singh" initials="JS" lastIdx="5" clrIdx="0">
    <p:extLst>
      <p:ext uri="{19B8F6BF-5375-455C-9EA6-DF929625EA0E}">
        <p15:presenceInfo xmlns:p15="http://schemas.microsoft.com/office/powerpoint/2012/main" userId="S-1-5-21-2608872058-1432505909-2668327341-1593" providerId="AD"/>
      </p:ext>
    </p:extLst>
  </p:cmAuthor>
  <p:cmAuthor id="2" name="Jonathan Isler" initials="JI" lastIdx="1" clrIdx="1">
    <p:extLst>
      <p:ext uri="{19B8F6BF-5375-455C-9EA6-DF929625EA0E}">
        <p15:presenceInfo xmlns:p15="http://schemas.microsoft.com/office/powerpoint/2012/main" userId="S-1-5-21-2608872058-1432505909-2668327341-19781" providerId="AD"/>
      </p:ext>
    </p:extLst>
  </p:cmAuthor>
  <p:cmAuthor id="3" name="Sonya Edwards" initials="SE" lastIdx="2" clrIdx="2">
    <p:extLst>
      <p:ext uri="{19B8F6BF-5375-455C-9EA6-DF929625EA0E}">
        <p15:presenceInfo xmlns:p15="http://schemas.microsoft.com/office/powerpoint/2012/main" userId="S-1-5-21-2608872058-1432505909-2668327341-30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ADC"/>
    <a:srgbClr val="FF9933"/>
    <a:srgbClr val="EAC6AE"/>
    <a:srgbClr val="FFF0E1"/>
    <a:srgbClr val="00FFFF"/>
    <a:srgbClr val="00FF00"/>
    <a:srgbClr val="00FF99"/>
    <a:srgbClr val="E8E8E8"/>
    <a:srgbClr val="FFFFFF"/>
    <a:srgbClr val="B6D2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31" autoAdjust="0"/>
    <p:restoredTop sz="70083" autoAdjust="0"/>
  </p:normalViewPr>
  <p:slideViewPr>
    <p:cSldViewPr snapToGrid="0" showGuides="1">
      <p:cViewPr varScale="1">
        <p:scale>
          <a:sx n="79" d="100"/>
          <a:sy n="79" d="100"/>
        </p:scale>
        <p:origin x="1710" y="78"/>
      </p:cViewPr>
      <p:guideLst>
        <p:guide orient="horz" pos="2160"/>
        <p:guide pos="2880"/>
      </p:guideLst>
    </p:cSldViewPr>
  </p:slideViewPr>
  <p:outlineViewPr>
    <p:cViewPr>
      <p:scale>
        <a:sx n="33" d="100"/>
        <a:sy n="33" d="100"/>
      </p:scale>
      <p:origin x="0" y="-14334"/>
    </p:cViewPr>
  </p:outlineViewPr>
  <p:notesTextViewPr>
    <p:cViewPr>
      <p:scale>
        <a:sx n="3" d="2"/>
        <a:sy n="3" d="2"/>
      </p:scale>
      <p:origin x="0" y="0"/>
    </p:cViewPr>
  </p:notesTextViewPr>
  <p:sorterViewPr>
    <p:cViewPr>
      <p:scale>
        <a:sx n="100" d="100"/>
        <a:sy n="100" d="100"/>
      </p:scale>
      <p:origin x="0" y="-2046"/>
    </p:cViewPr>
  </p:sorterViewPr>
  <p:notesViewPr>
    <p:cSldViewPr snapToGrid="0" showGuides="1">
      <p:cViewPr>
        <p:scale>
          <a:sx n="130" d="100"/>
          <a:sy n="130" d="100"/>
        </p:scale>
        <p:origin x="2136" y="-124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5797"/>
          </a:xfrm>
          <a:prstGeom prst="rect">
            <a:avLst/>
          </a:prstGeom>
        </p:spPr>
        <p:txBody>
          <a:bodyPr vert="horz" lIns="92948" tIns="46474" rIns="92948" bIns="46474" rtlCol="0"/>
          <a:lstStyle>
            <a:lvl1pPr algn="l">
              <a:defRPr sz="1300"/>
            </a:lvl1pPr>
          </a:lstStyle>
          <a:p>
            <a:endParaRPr lang="en-US" dirty="0"/>
          </a:p>
        </p:txBody>
      </p:sp>
      <p:sp>
        <p:nvSpPr>
          <p:cNvPr id="3" name="Date Placeholder 2"/>
          <p:cNvSpPr>
            <a:spLocks noGrp="1"/>
          </p:cNvSpPr>
          <p:nvPr>
            <p:ph type="dt" sz="quarter" idx="1"/>
          </p:nvPr>
        </p:nvSpPr>
        <p:spPr>
          <a:xfrm>
            <a:off x="3956551" y="1"/>
            <a:ext cx="3026833" cy="465797"/>
          </a:xfrm>
          <a:prstGeom prst="rect">
            <a:avLst/>
          </a:prstGeom>
        </p:spPr>
        <p:txBody>
          <a:bodyPr vert="horz" lIns="92948" tIns="46474" rIns="92948" bIns="46474" rtlCol="0"/>
          <a:lstStyle>
            <a:lvl1pPr algn="r">
              <a:defRPr sz="1300"/>
            </a:lvl1pPr>
          </a:lstStyle>
          <a:p>
            <a:fld id="{2A447464-972E-4486-A7D2-77A0E5B9949D}" type="datetimeFigureOut">
              <a:rPr lang="en-US" smtClean="0"/>
              <a:t>1/22/2018</a:t>
            </a:fld>
            <a:endParaRPr lang="en-US" dirty="0"/>
          </a:p>
        </p:txBody>
      </p:sp>
      <p:sp>
        <p:nvSpPr>
          <p:cNvPr id="4" name="Footer Placeholder 3"/>
          <p:cNvSpPr>
            <a:spLocks noGrp="1"/>
          </p:cNvSpPr>
          <p:nvPr>
            <p:ph type="ftr" sz="quarter" idx="2"/>
          </p:nvPr>
        </p:nvSpPr>
        <p:spPr>
          <a:xfrm>
            <a:off x="0" y="8817905"/>
            <a:ext cx="3026833" cy="465796"/>
          </a:xfrm>
          <a:prstGeom prst="rect">
            <a:avLst/>
          </a:prstGeom>
        </p:spPr>
        <p:txBody>
          <a:bodyPr vert="horz" lIns="92948" tIns="46474" rIns="92948" bIns="46474"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56551" y="8817905"/>
            <a:ext cx="3026833" cy="465796"/>
          </a:xfrm>
          <a:prstGeom prst="rect">
            <a:avLst/>
          </a:prstGeom>
        </p:spPr>
        <p:txBody>
          <a:bodyPr vert="horz" lIns="92948" tIns="46474" rIns="92948" bIns="46474" rtlCol="0" anchor="b"/>
          <a:lstStyle>
            <a:lvl1pPr algn="r">
              <a:defRPr sz="1300"/>
            </a:lvl1pPr>
          </a:lstStyle>
          <a:p>
            <a:fld id="{00106763-975D-4BC1-97EB-65184B29572D}" type="slidenum">
              <a:rPr lang="en-US" smtClean="0"/>
              <a:t>‹#›</a:t>
            </a:fld>
            <a:endParaRPr lang="en-US" dirty="0"/>
          </a:p>
        </p:txBody>
      </p:sp>
    </p:spTree>
    <p:extLst>
      <p:ext uri="{BB962C8B-B14F-4D97-AF65-F5344CB8AC3E}">
        <p14:creationId xmlns:p14="http://schemas.microsoft.com/office/powerpoint/2010/main" val="3427987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5797"/>
          </a:xfrm>
          <a:prstGeom prst="rect">
            <a:avLst/>
          </a:prstGeom>
        </p:spPr>
        <p:txBody>
          <a:bodyPr vert="horz" lIns="92948" tIns="46474" rIns="92948" bIns="46474" rtlCol="0"/>
          <a:lstStyle>
            <a:lvl1pPr algn="l">
              <a:defRPr sz="1300"/>
            </a:lvl1pPr>
          </a:lstStyle>
          <a:p>
            <a:endParaRPr lang="en-US" dirty="0"/>
          </a:p>
        </p:txBody>
      </p:sp>
      <p:sp>
        <p:nvSpPr>
          <p:cNvPr id="3" name="Date Placeholder 2"/>
          <p:cNvSpPr>
            <a:spLocks noGrp="1"/>
          </p:cNvSpPr>
          <p:nvPr>
            <p:ph type="dt" idx="1"/>
          </p:nvPr>
        </p:nvSpPr>
        <p:spPr>
          <a:xfrm>
            <a:off x="3956551" y="1"/>
            <a:ext cx="3026833" cy="465797"/>
          </a:xfrm>
          <a:prstGeom prst="rect">
            <a:avLst/>
          </a:prstGeom>
        </p:spPr>
        <p:txBody>
          <a:bodyPr vert="horz" lIns="92948" tIns="46474" rIns="92948" bIns="46474" rtlCol="0"/>
          <a:lstStyle>
            <a:lvl1pPr algn="r">
              <a:defRPr sz="1300"/>
            </a:lvl1pPr>
          </a:lstStyle>
          <a:p>
            <a:fld id="{D529C2FB-6DF0-44D3-8FE9-27F3BB9FAAC8}" type="datetimeFigureOut">
              <a:rPr lang="en-US" smtClean="0"/>
              <a:t>1/22/2018</a:t>
            </a:fld>
            <a:endParaRPr lang="en-US" dirty="0"/>
          </a:p>
        </p:txBody>
      </p:sp>
      <p:sp>
        <p:nvSpPr>
          <p:cNvPr id="4" name="Slide Image Placeholder 3"/>
          <p:cNvSpPr>
            <a:spLocks noGrp="1" noRot="1" noChangeAspect="1"/>
          </p:cNvSpPr>
          <p:nvPr>
            <p:ph type="sldImg" idx="2"/>
          </p:nvPr>
        </p:nvSpPr>
        <p:spPr>
          <a:xfrm>
            <a:off x="1404938" y="1160463"/>
            <a:ext cx="4175125" cy="3132137"/>
          </a:xfrm>
          <a:prstGeom prst="rect">
            <a:avLst/>
          </a:prstGeom>
          <a:noFill/>
          <a:ln w="12700">
            <a:solidFill>
              <a:prstClr val="black"/>
            </a:solidFill>
          </a:ln>
        </p:spPr>
        <p:txBody>
          <a:bodyPr vert="horz" lIns="92948" tIns="46474" rIns="92948" bIns="46474" rtlCol="0" anchor="ctr"/>
          <a:lstStyle/>
          <a:p>
            <a:endParaRPr lang="en-US" dirty="0"/>
          </a:p>
        </p:txBody>
      </p:sp>
      <p:sp>
        <p:nvSpPr>
          <p:cNvPr id="5" name="Notes Placeholder 4"/>
          <p:cNvSpPr>
            <a:spLocks noGrp="1"/>
          </p:cNvSpPr>
          <p:nvPr>
            <p:ph type="body" sz="quarter" idx="3"/>
          </p:nvPr>
        </p:nvSpPr>
        <p:spPr>
          <a:xfrm>
            <a:off x="698500" y="4467780"/>
            <a:ext cx="5588000" cy="3655457"/>
          </a:xfrm>
          <a:prstGeom prst="rect">
            <a:avLst/>
          </a:prstGeom>
        </p:spPr>
        <p:txBody>
          <a:bodyPr vert="horz" lIns="92948" tIns="46474" rIns="92948" bIns="46474"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17905"/>
            <a:ext cx="3026833" cy="465796"/>
          </a:xfrm>
          <a:prstGeom prst="rect">
            <a:avLst/>
          </a:prstGeom>
        </p:spPr>
        <p:txBody>
          <a:bodyPr vert="horz" lIns="92948" tIns="46474" rIns="92948" bIns="46474"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56551" y="8817905"/>
            <a:ext cx="3026833" cy="465796"/>
          </a:xfrm>
          <a:prstGeom prst="rect">
            <a:avLst/>
          </a:prstGeom>
        </p:spPr>
        <p:txBody>
          <a:bodyPr vert="horz" lIns="92948" tIns="46474" rIns="92948" bIns="46474" rtlCol="0" anchor="b"/>
          <a:lstStyle>
            <a:lvl1pPr algn="r">
              <a:defRPr sz="1300"/>
            </a:lvl1pPr>
          </a:lstStyle>
          <a:p>
            <a:fld id="{A2AF5477-A919-46E9-BEBB-A72DF7B34052}" type="slidenum">
              <a:rPr lang="en-US" smtClean="0"/>
              <a:t>‹#›</a:t>
            </a:fld>
            <a:endParaRPr lang="en-US" dirty="0"/>
          </a:p>
        </p:txBody>
      </p:sp>
    </p:spTree>
    <p:extLst>
      <p:ext uri="{BB962C8B-B14F-4D97-AF65-F5344CB8AC3E}">
        <p14:creationId xmlns:p14="http://schemas.microsoft.com/office/powerpoint/2010/main" val="1926569011"/>
      </p:ext>
    </p:extLst>
  </p:cSld>
  <p:clrMap bg1="lt1" tx1="dk1" bg2="lt2" tx2="dk2" accent1="accent1" accent2="accent2" accent3="accent3" accent4="accent4" accent5="accent5" accent6="accent6" hlink="hlink" folHlink="folHlink"/>
  <p:notesStyle>
    <a:lvl1pPr marL="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a:t>
            </a:fld>
            <a:endParaRPr lang="en-US" dirty="0"/>
          </a:p>
        </p:txBody>
      </p:sp>
    </p:spTree>
    <p:extLst>
      <p:ext uri="{BB962C8B-B14F-4D97-AF65-F5344CB8AC3E}">
        <p14:creationId xmlns:p14="http://schemas.microsoft.com/office/powerpoint/2010/main" val="650962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10</a:t>
            </a:fld>
            <a:endParaRPr lang="en-US" dirty="0"/>
          </a:p>
        </p:txBody>
      </p:sp>
    </p:spTree>
    <p:extLst>
      <p:ext uri="{BB962C8B-B14F-4D97-AF65-F5344CB8AC3E}">
        <p14:creationId xmlns:p14="http://schemas.microsoft.com/office/powerpoint/2010/main" val="1639578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11</a:t>
            </a:fld>
            <a:endParaRPr lang="en-US" dirty="0"/>
          </a:p>
        </p:txBody>
      </p:sp>
    </p:spTree>
    <p:extLst>
      <p:ext uri="{BB962C8B-B14F-4D97-AF65-F5344CB8AC3E}">
        <p14:creationId xmlns:p14="http://schemas.microsoft.com/office/powerpoint/2010/main" val="3975565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12</a:t>
            </a:fld>
            <a:endParaRPr lang="en-US" dirty="0"/>
          </a:p>
        </p:txBody>
      </p:sp>
    </p:spTree>
    <p:extLst>
      <p:ext uri="{BB962C8B-B14F-4D97-AF65-F5344CB8AC3E}">
        <p14:creationId xmlns:p14="http://schemas.microsoft.com/office/powerpoint/2010/main" val="929520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2205">
              <a:defRPr/>
            </a:pPr>
            <a:endParaRPr lang="en-US" baseline="0" dirty="0" smtClean="0"/>
          </a:p>
        </p:txBody>
      </p:sp>
      <p:sp>
        <p:nvSpPr>
          <p:cNvPr id="4" name="Slide Number Placeholder 3"/>
          <p:cNvSpPr>
            <a:spLocks noGrp="1"/>
          </p:cNvSpPr>
          <p:nvPr>
            <p:ph type="sldNum" sz="quarter" idx="10"/>
          </p:nvPr>
        </p:nvSpPr>
        <p:spPr/>
        <p:txBody>
          <a:bodyPr/>
          <a:lstStyle/>
          <a:p>
            <a:fld id="{A2AF5477-A919-46E9-BEBB-A72DF7B34052}" type="slidenum">
              <a:rPr lang="en-US" smtClean="0"/>
              <a:t>13</a:t>
            </a:fld>
            <a:endParaRPr lang="en-US" dirty="0"/>
          </a:p>
        </p:txBody>
      </p:sp>
    </p:spTree>
    <p:extLst>
      <p:ext uri="{BB962C8B-B14F-4D97-AF65-F5344CB8AC3E}">
        <p14:creationId xmlns:p14="http://schemas.microsoft.com/office/powerpoint/2010/main" val="1045451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14</a:t>
            </a:fld>
            <a:endParaRPr lang="en-US" dirty="0"/>
          </a:p>
        </p:txBody>
      </p:sp>
    </p:spTree>
    <p:extLst>
      <p:ext uri="{BB962C8B-B14F-4D97-AF65-F5344CB8AC3E}">
        <p14:creationId xmlns:p14="http://schemas.microsoft.com/office/powerpoint/2010/main" val="2399338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2205">
              <a:defRPr/>
            </a:pPr>
            <a:endParaRPr lang="en-US" i="0" dirty="0"/>
          </a:p>
        </p:txBody>
      </p:sp>
      <p:sp>
        <p:nvSpPr>
          <p:cNvPr id="4" name="Slide Number Placeholder 3"/>
          <p:cNvSpPr>
            <a:spLocks noGrp="1"/>
          </p:cNvSpPr>
          <p:nvPr>
            <p:ph type="sldNum" sz="quarter" idx="10"/>
          </p:nvPr>
        </p:nvSpPr>
        <p:spPr/>
        <p:txBody>
          <a:bodyPr/>
          <a:lstStyle/>
          <a:p>
            <a:fld id="{A2AF5477-A919-46E9-BEBB-A72DF7B34052}" type="slidenum">
              <a:rPr lang="en-US" smtClean="0"/>
              <a:t>15</a:t>
            </a:fld>
            <a:endParaRPr lang="en-US" dirty="0"/>
          </a:p>
        </p:txBody>
      </p:sp>
    </p:spTree>
    <p:extLst>
      <p:ext uri="{BB962C8B-B14F-4D97-AF65-F5344CB8AC3E}">
        <p14:creationId xmlns:p14="http://schemas.microsoft.com/office/powerpoint/2010/main" val="3072391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16</a:t>
            </a:fld>
            <a:endParaRPr lang="en-US" dirty="0"/>
          </a:p>
        </p:txBody>
      </p:sp>
    </p:spTree>
    <p:extLst>
      <p:ext uri="{BB962C8B-B14F-4D97-AF65-F5344CB8AC3E}">
        <p14:creationId xmlns:p14="http://schemas.microsoft.com/office/powerpoint/2010/main" val="1645171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2205">
              <a:defRPr/>
            </a:pP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17</a:t>
            </a:fld>
            <a:endParaRPr lang="en-US" dirty="0"/>
          </a:p>
        </p:txBody>
      </p:sp>
    </p:spTree>
    <p:extLst>
      <p:ext uri="{BB962C8B-B14F-4D97-AF65-F5344CB8AC3E}">
        <p14:creationId xmlns:p14="http://schemas.microsoft.com/office/powerpoint/2010/main" val="1637443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2205">
              <a:defRPr/>
            </a:pP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18</a:t>
            </a:fld>
            <a:endParaRPr lang="en-US" dirty="0"/>
          </a:p>
        </p:txBody>
      </p:sp>
    </p:spTree>
    <p:extLst>
      <p:ext uri="{BB962C8B-B14F-4D97-AF65-F5344CB8AC3E}">
        <p14:creationId xmlns:p14="http://schemas.microsoft.com/office/powerpoint/2010/main" val="1942037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19</a:t>
            </a:fld>
            <a:endParaRPr lang="en-US" dirty="0"/>
          </a:p>
        </p:txBody>
      </p:sp>
    </p:spTree>
    <p:extLst>
      <p:ext uri="{BB962C8B-B14F-4D97-AF65-F5344CB8AC3E}">
        <p14:creationId xmlns:p14="http://schemas.microsoft.com/office/powerpoint/2010/main" val="2850283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2</a:t>
            </a:fld>
            <a:endParaRPr lang="en-US" dirty="0"/>
          </a:p>
        </p:txBody>
      </p:sp>
    </p:spTree>
    <p:extLst>
      <p:ext uri="{BB962C8B-B14F-4D97-AF65-F5344CB8AC3E}">
        <p14:creationId xmlns:p14="http://schemas.microsoft.com/office/powerpoint/2010/main" val="886577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20</a:t>
            </a:fld>
            <a:endParaRPr lang="en-US" dirty="0"/>
          </a:p>
        </p:txBody>
      </p:sp>
    </p:spTree>
    <p:extLst>
      <p:ext uri="{BB962C8B-B14F-4D97-AF65-F5344CB8AC3E}">
        <p14:creationId xmlns:p14="http://schemas.microsoft.com/office/powerpoint/2010/main" val="108313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21</a:t>
            </a:fld>
            <a:endParaRPr lang="en-US" dirty="0"/>
          </a:p>
        </p:txBody>
      </p:sp>
    </p:spTree>
    <p:extLst>
      <p:ext uri="{BB962C8B-B14F-4D97-AF65-F5344CB8AC3E}">
        <p14:creationId xmlns:p14="http://schemas.microsoft.com/office/powerpoint/2010/main" val="41345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22</a:t>
            </a:fld>
            <a:endParaRPr lang="en-US" dirty="0"/>
          </a:p>
        </p:txBody>
      </p:sp>
    </p:spTree>
    <p:extLst>
      <p:ext uri="{BB962C8B-B14F-4D97-AF65-F5344CB8AC3E}">
        <p14:creationId xmlns:p14="http://schemas.microsoft.com/office/powerpoint/2010/main" val="3040630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23</a:t>
            </a:fld>
            <a:endParaRPr lang="en-US" dirty="0"/>
          </a:p>
        </p:txBody>
      </p:sp>
    </p:spTree>
    <p:extLst>
      <p:ext uri="{BB962C8B-B14F-4D97-AF65-F5344CB8AC3E}">
        <p14:creationId xmlns:p14="http://schemas.microsoft.com/office/powerpoint/2010/main" val="1483665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24</a:t>
            </a:fld>
            <a:endParaRPr lang="en-US" dirty="0"/>
          </a:p>
        </p:txBody>
      </p:sp>
    </p:spTree>
    <p:extLst>
      <p:ext uri="{BB962C8B-B14F-4D97-AF65-F5344CB8AC3E}">
        <p14:creationId xmlns:p14="http://schemas.microsoft.com/office/powerpoint/2010/main" val="3233959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3</a:t>
            </a:fld>
            <a:endParaRPr lang="en-US" dirty="0"/>
          </a:p>
        </p:txBody>
      </p:sp>
    </p:spTree>
    <p:extLst>
      <p:ext uri="{BB962C8B-B14F-4D97-AF65-F5344CB8AC3E}">
        <p14:creationId xmlns:p14="http://schemas.microsoft.com/office/powerpoint/2010/main" val="1773597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4</a:t>
            </a:fld>
            <a:endParaRPr lang="en-US" dirty="0"/>
          </a:p>
        </p:txBody>
      </p:sp>
    </p:spTree>
    <p:extLst>
      <p:ext uri="{BB962C8B-B14F-4D97-AF65-F5344CB8AC3E}">
        <p14:creationId xmlns:p14="http://schemas.microsoft.com/office/powerpoint/2010/main" val="1864677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5</a:t>
            </a:fld>
            <a:endParaRPr lang="en-US" dirty="0"/>
          </a:p>
        </p:txBody>
      </p:sp>
    </p:spTree>
    <p:extLst>
      <p:ext uri="{BB962C8B-B14F-4D97-AF65-F5344CB8AC3E}">
        <p14:creationId xmlns:p14="http://schemas.microsoft.com/office/powerpoint/2010/main" val="2241114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6</a:t>
            </a:fld>
            <a:endParaRPr lang="en-US" dirty="0"/>
          </a:p>
        </p:txBody>
      </p:sp>
    </p:spTree>
    <p:extLst>
      <p:ext uri="{BB962C8B-B14F-4D97-AF65-F5344CB8AC3E}">
        <p14:creationId xmlns:p14="http://schemas.microsoft.com/office/powerpoint/2010/main" val="53568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7</a:t>
            </a:fld>
            <a:endParaRPr lang="en-US" dirty="0"/>
          </a:p>
        </p:txBody>
      </p:sp>
    </p:spTree>
    <p:extLst>
      <p:ext uri="{BB962C8B-B14F-4D97-AF65-F5344CB8AC3E}">
        <p14:creationId xmlns:p14="http://schemas.microsoft.com/office/powerpoint/2010/main" val="3388334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Grossmont UHSD enrollment by year is as follows:</a:t>
            </a:r>
          </a:p>
          <a:p>
            <a:r>
              <a:rPr lang="en-US" dirty="0"/>
              <a:t>2002–03 - 24,447</a:t>
            </a:r>
          </a:p>
          <a:p>
            <a:r>
              <a:rPr lang="en-US" dirty="0"/>
              <a:t>2003–04 - 24,456</a:t>
            </a:r>
          </a:p>
          <a:p>
            <a:r>
              <a:rPr lang="en-US" dirty="0"/>
              <a:t>2004–05 - 24,971</a:t>
            </a:r>
          </a:p>
          <a:p>
            <a:r>
              <a:rPr lang="en-US" dirty="0"/>
              <a:t>2005–06 - 24,444</a:t>
            </a:r>
          </a:p>
          <a:p>
            <a:r>
              <a:rPr lang="en-US" dirty="0"/>
              <a:t>2006–07 - 23,870</a:t>
            </a:r>
          </a:p>
          <a:p>
            <a:r>
              <a:rPr lang="en-US" dirty="0"/>
              <a:t>2007–08 - 24,195</a:t>
            </a:r>
          </a:p>
          <a:p>
            <a:r>
              <a:rPr lang="en-US" dirty="0"/>
              <a:t>2008–09 - 24,768</a:t>
            </a:r>
          </a:p>
          <a:p>
            <a:r>
              <a:rPr lang="en-US" dirty="0"/>
              <a:t>2009–10 - 25,466</a:t>
            </a:r>
          </a:p>
          <a:p>
            <a:r>
              <a:rPr lang="en-US" dirty="0"/>
              <a:t>2010–11 - 24,224</a:t>
            </a:r>
          </a:p>
          <a:p>
            <a:r>
              <a:rPr lang="en-US" dirty="0"/>
              <a:t>2011–12 - 23,675</a:t>
            </a:r>
          </a:p>
          <a:p>
            <a:r>
              <a:rPr lang="en-US" dirty="0"/>
              <a:t>2012–13 - 22,965</a:t>
            </a:r>
          </a:p>
          <a:p>
            <a:r>
              <a:rPr lang="en-US" dirty="0"/>
              <a:t>2013–14 - 22,555</a:t>
            </a:r>
          </a:p>
          <a:p>
            <a:r>
              <a:rPr lang="en-US" dirty="0"/>
              <a:t>2014–15 - 22,220</a:t>
            </a:r>
          </a:p>
          <a:p>
            <a:r>
              <a:rPr lang="en-US" dirty="0"/>
              <a:t>2015–16 - 21,860</a:t>
            </a:r>
          </a:p>
          <a:p>
            <a:r>
              <a:rPr lang="en-US" dirty="0"/>
              <a:t>2016–17 - 21,709</a:t>
            </a:r>
          </a:p>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8</a:t>
            </a:fld>
            <a:endParaRPr lang="en-US" dirty="0"/>
          </a:p>
        </p:txBody>
      </p:sp>
    </p:spTree>
    <p:extLst>
      <p:ext uri="{BB962C8B-B14F-4D97-AF65-F5344CB8AC3E}">
        <p14:creationId xmlns:p14="http://schemas.microsoft.com/office/powerpoint/2010/main" val="2488918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9</a:t>
            </a:fld>
            <a:endParaRPr lang="en-US" dirty="0"/>
          </a:p>
        </p:txBody>
      </p:sp>
    </p:spTree>
    <p:extLst>
      <p:ext uri="{BB962C8B-B14F-4D97-AF65-F5344CB8AC3E}">
        <p14:creationId xmlns:p14="http://schemas.microsoft.com/office/powerpoint/2010/main" val="2713394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173734" y="1188779"/>
            <a:ext cx="8714232" cy="2048256"/>
          </a:xfrm>
        </p:spPr>
        <p:txBody>
          <a:bodyPr anchor="ctr">
            <a:normAutofit/>
          </a:bodyPr>
          <a:lstStyle>
            <a:lvl1pPr algn="ctr">
              <a:defRPr sz="40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173734" y="3784539"/>
            <a:ext cx="8714232" cy="2029968"/>
          </a:xfrm>
          <a:prstGeom prst="rect">
            <a:avLst/>
          </a:prstGeo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t>‹#›</a:t>
            </a:fld>
            <a:endParaRPr lang="en-US" dirty="0"/>
          </a:p>
        </p:txBody>
      </p:sp>
      <p:pic>
        <p:nvPicPr>
          <p:cNvPr id="7" name="Picture 6" descr="California Department of Education logo" title="CD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224" y="6081336"/>
            <a:ext cx="3067050" cy="666750"/>
          </a:xfrm>
          <a:prstGeom prst="rect">
            <a:avLst/>
          </a:prstGeom>
        </p:spPr>
      </p:pic>
      <p:cxnSp>
        <p:nvCxnSpPr>
          <p:cNvPr id="8" name="Straight Connector 7"/>
          <p:cNvCxnSpPr/>
          <p:nvPr userDrawn="1"/>
        </p:nvCxnSpPr>
        <p:spPr>
          <a:xfrm flipV="1">
            <a:off x="215412" y="3492379"/>
            <a:ext cx="7104185" cy="17584"/>
          </a:xfrm>
          <a:prstGeom prst="line">
            <a:avLst/>
          </a:prstGeom>
          <a:ln w="127000" cap="flat" cmpd="sng">
            <a:gradFill flip="none" rotWithShape="1">
              <a:gsLst>
                <a:gs pos="98000">
                  <a:schemeClr val="bg1"/>
                </a:gs>
                <a:gs pos="81000">
                  <a:srgbClr val="003399"/>
                </a:gs>
              </a:gsLst>
              <a:path path="circle">
                <a:fillToRect t="100000" r="100000"/>
              </a:path>
              <a:tileRect l="-100000" b="-100000"/>
            </a:gradFill>
            <a:bevel/>
          </a:ln>
          <a:effectLst/>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3401861" y="6286421"/>
            <a:ext cx="3794806" cy="523220"/>
          </a:xfrm>
          <a:prstGeom prst="rect">
            <a:avLst/>
          </a:prstGeom>
          <a:noFill/>
        </p:spPr>
        <p:txBody>
          <a:bodyPr wrap="square" rtlCol="0">
            <a:spAutoFit/>
          </a:bodyPr>
          <a:lstStyle/>
          <a:p>
            <a:r>
              <a:rPr lang="en-US" sz="1400" b="1" cap="small" baseline="0" dirty="0" smtClean="0">
                <a:solidFill>
                  <a:srgbClr val="000066"/>
                </a:solidFill>
                <a:latin typeface="Arial" panose="020B0604020202020204" pitchFamily="34" charset="0"/>
                <a:cs typeface="Arial" panose="020B0604020202020204" pitchFamily="34" charset="0"/>
              </a:rPr>
              <a:t>Tom Torlakson</a:t>
            </a:r>
          </a:p>
          <a:p>
            <a:r>
              <a:rPr lang="en-US" sz="1400" b="1" dirty="0" smtClean="0">
                <a:solidFill>
                  <a:srgbClr val="000066"/>
                </a:solidFill>
                <a:latin typeface="Arial" panose="020B0604020202020204" pitchFamily="34" charset="0"/>
                <a:cs typeface="Arial" panose="020B0604020202020204" pitchFamily="34" charset="0"/>
              </a:rPr>
              <a:t>State</a:t>
            </a:r>
            <a:r>
              <a:rPr lang="en-US" sz="1400" b="1" baseline="0" dirty="0" smtClean="0">
                <a:solidFill>
                  <a:srgbClr val="000066"/>
                </a:solidFill>
                <a:latin typeface="Arial" panose="020B0604020202020204" pitchFamily="34" charset="0"/>
                <a:cs typeface="Arial" panose="020B0604020202020204" pitchFamily="34" charset="0"/>
              </a:rPr>
              <a:t> Superintendent of Public Instruction</a:t>
            </a:r>
            <a:endParaRPr lang="en-US" sz="1400" b="1" dirty="0">
              <a:solidFill>
                <a:srgbClr val="00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46877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56733"/>
          </a:xfrm>
        </p:spPr>
        <p:txBody>
          <a:bodyPr>
            <a:normAutofit/>
          </a:bodyPr>
          <a:lstStyle>
            <a:lvl1pPr>
              <a:defRPr sz="2800" b="0" cap="none" spc="0">
                <a:ln w="0"/>
                <a:solidFill>
                  <a:schemeClr val="tx1"/>
                </a:solidFill>
                <a:effectLst>
                  <a:outerShdw blurRad="38100" dist="19050" dir="2700000" algn="tl" rotWithShape="0">
                    <a:schemeClr val="dk1">
                      <a:alpha val="40000"/>
                    </a:schemeClr>
                  </a:outerShdw>
                </a:effectLst>
                <a:latin typeface="+mn-lt"/>
              </a:defRPr>
            </a:lvl1pPr>
          </a:lstStyle>
          <a:p>
            <a:r>
              <a:rPr lang="en-US" dirty="0" smtClean="0"/>
              <a:t>Click to edit Master title style</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t>‹#›</a:t>
            </a:fld>
            <a:endParaRPr lang="en-US" dirty="0"/>
          </a:p>
        </p:txBody>
      </p:sp>
      <p:sp>
        <p:nvSpPr>
          <p:cNvPr id="8" name="Text Placeholder 3"/>
          <p:cNvSpPr>
            <a:spLocks noGrp="1"/>
          </p:cNvSpPr>
          <p:nvPr>
            <p:ph idx="1"/>
          </p:nvPr>
        </p:nvSpPr>
        <p:spPr>
          <a:xfrm>
            <a:off x="481263" y="1219200"/>
            <a:ext cx="8229600" cy="5029200"/>
          </a:xfrm>
          <a:prstGeom prst="rect">
            <a:avLst/>
          </a:prstGeom>
        </p:spPr>
        <p:txBody>
          <a:bodyPr vert="horz" lIns="91440" tIns="45720" rIns="91440" bIns="45720" rtlCol="0">
            <a:normAutofit/>
          </a:bodyPr>
          <a:lstStyle>
            <a:lvl1pPr>
              <a:spcBef>
                <a:spcPts val="1200"/>
              </a:spcBef>
              <a:defRPr sz="2000"/>
            </a:lvl1pPr>
            <a:lvl2pPr>
              <a:spcBef>
                <a:spcPts val="0"/>
              </a:spcBef>
              <a:defRPr sz="1800"/>
            </a:lvl2pPr>
          </a:lstStyle>
          <a:p>
            <a:pPr lvl="0"/>
            <a:r>
              <a:rPr lang="en-US" dirty="0" smtClean="0"/>
              <a:t>Click to edit Master text styles</a:t>
            </a:r>
          </a:p>
          <a:p>
            <a:pPr lvl="1"/>
            <a:r>
              <a:rPr lang="en-US" dirty="0" smtClean="0"/>
              <a:t>- Second level</a:t>
            </a:r>
          </a:p>
        </p:txBody>
      </p:sp>
      <p:sp>
        <p:nvSpPr>
          <p:cNvPr id="9" name="TextBox 8"/>
          <p:cNvSpPr txBox="1"/>
          <p:nvPr userDrawn="1"/>
        </p:nvSpPr>
        <p:spPr>
          <a:xfrm>
            <a:off x="2923940" y="6444476"/>
            <a:ext cx="3442025" cy="307777"/>
          </a:xfrm>
          <a:prstGeom prst="rect">
            <a:avLst/>
          </a:prstGeom>
          <a:noFill/>
        </p:spPr>
        <p:txBody>
          <a:bodyPr wrap="square" rtlCol="0">
            <a:spAutoFit/>
          </a:bodyPr>
          <a:lstStyle/>
          <a:p>
            <a:r>
              <a:rPr lang="en-US" sz="1400" b="1" cap="small" baseline="0" dirty="0" smtClean="0">
                <a:solidFill>
                  <a:schemeClr val="tx1"/>
                </a:solidFill>
                <a:latin typeface="Arial" panose="020B0604020202020204" pitchFamily="34" charset="0"/>
                <a:cs typeface="Arial" panose="020B0604020202020204" pitchFamily="34" charset="0"/>
              </a:rPr>
              <a:t>California</a:t>
            </a:r>
            <a:r>
              <a:rPr lang="en-US" sz="1400" b="1" cap="small" baseline="0" dirty="0" smtClean="0">
                <a:solidFill>
                  <a:srgbClr val="000066"/>
                </a:solidFill>
                <a:latin typeface="Arial" panose="020B0604020202020204" pitchFamily="34" charset="0"/>
                <a:cs typeface="Arial" panose="020B0604020202020204" pitchFamily="34" charset="0"/>
              </a:rPr>
              <a:t> Department of Education</a:t>
            </a:r>
            <a:endParaRPr lang="en-US" sz="1400" b="1" dirty="0">
              <a:solidFill>
                <a:srgbClr val="00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88463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000">
              <a:schemeClr val="accent1">
                <a:lumMod val="5000"/>
                <a:lumOff val="95000"/>
              </a:schemeClr>
            </a:gs>
            <a:gs pos="57000">
              <a:schemeClr val="accent1">
                <a:lumMod val="45000"/>
                <a:lumOff val="55000"/>
              </a:schemeClr>
            </a:gs>
            <a:gs pos="77000">
              <a:schemeClr val="accent1">
                <a:lumMod val="45000"/>
                <a:lumOff val="55000"/>
              </a:schemeClr>
            </a:gs>
            <a:gs pos="87000">
              <a:schemeClr val="accent1">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9144000" cy="9144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6" name="Slide Number Placeholder 5"/>
          <p:cNvSpPr>
            <a:spLocks noGrp="1"/>
          </p:cNvSpPr>
          <p:nvPr>
            <p:ph type="sldNum" sz="quarter" idx="4"/>
          </p:nvPr>
        </p:nvSpPr>
        <p:spPr>
          <a:xfrm>
            <a:off x="6787662" y="6356350"/>
            <a:ext cx="2057400" cy="365125"/>
          </a:xfrm>
          <a:prstGeom prst="rect">
            <a:avLst/>
          </a:prstGeom>
        </p:spPr>
        <p:txBody>
          <a:bodyPr vert="horz" lIns="91440" tIns="45720" rIns="91440" bIns="45720" rtlCol="0" anchor="ctr"/>
          <a:lstStyle>
            <a:lvl1pPr algn="r">
              <a:defRPr sz="1000">
                <a:solidFill>
                  <a:schemeClr val="tx1">
                    <a:tint val="75000"/>
                  </a:schemeClr>
                </a:solidFill>
                <a:latin typeface="+mn-lt"/>
                <a:cs typeface="Arial" panose="020B0604020202020204" pitchFamily="34" charset="0"/>
              </a:defRPr>
            </a:lvl1pPr>
          </a:lstStyle>
          <a:p>
            <a:fld id="{874BD688-D250-4098-A2BD-9AE7A9A7625E}" type="slidenum">
              <a:rPr lang="en-US" smtClean="0"/>
              <a:pPr/>
              <a:t>‹#›</a:t>
            </a:fld>
            <a:endParaRPr lang="en-US" dirty="0"/>
          </a:p>
        </p:txBody>
      </p:sp>
      <p:sp>
        <p:nvSpPr>
          <p:cNvPr id="4" name="Text Placeholder 3"/>
          <p:cNvSpPr>
            <a:spLocks noGrp="1"/>
          </p:cNvSpPr>
          <p:nvPr>
            <p:ph type="body" idx="1"/>
          </p:nvPr>
        </p:nvSpPr>
        <p:spPr>
          <a:xfrm>
            <a:off x="481263" y="1219200"/>
            <a:ext cx="82296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 Second level</a:t>
            </a:r>
          </a:p>
        </p:txBody>
      </p:sp>
    </p:spTree>
    <p:extLst>
      <p:ext uri="{BB962C8B-B14F-4D97-AF65-F5344CB8AC3E}">
        <p14:creationId xmlns:p14="http://schemas.microsoft.com/office/powerpoint/2010/main" val="493094239"/>
      </p:ext>
    </p:extLst>
  </p:cSld>
  <p:clrMap bg1="lt1" tx1="dk1" bg2="lt2" tx2="dk2" accent1="accent1" accent2="accent2" accent3="accent3" accent4="accent4" accent5="accent5" accent6="accent6" hlink="hlink" folHlink="folHlink"/>
  <p:sldLayoutIdLst>
    <p:sldLayoutId id="2147483699" r:id="rId1"/>
    <p:sldLayoutId id="2147483700" r:id="rId2"/>
  </p:sldLayoutIdLst>
  <p:timing>
    <p:tnLst>
      <p:par>
        <p:cTn id="1" dur="indefinite" restart="never" nodeType="tmRoot"/>
      </p:par>
    </p:tnLst>
  </p:timing>
  <p:hf hdr="0" ftr="0" dt="0"/>
  <p:txStyles>
    <p:titleStyle>
      <a:lvl1pPr algn="ctr" defTabSz="914400" rtl="0" eaLnBrk="1" latinLnBrk="0" hangingPunct="1">
        <a:lnSpc>
          <a:spcPct val="90000"/>
        </a:lnSpc>
        <a:spcBef>
          <a:spcPct val="0"/>
        </a:spcBef>
        <a:buNone/>
        <a:defRPr sz="3600" b="0" kern="1200" cap="none" spc="0">
          <a:ln w="0"/>
          <a:solidFill>
            <a:schemeClr val="tx1"/>
          </a:solidFill>
          <a:effectLst>
            <a:outerShdw blurRad="38100" dist="19050" dir="2700000" algn="tl" rotWithShape="0">
              <a:schemeClr val="dk1">
                <a:alpha val="40000"/>
              </a:schemeClr>
            </a:outerShdw>
          </a:effectLst>
          <a:latin typeface="+mn-lt"/>
          <a:ea typeface="+mj-ea"/>
          <a:cs typeface="Arial" panose="020B0604020202020204" pitchFamily="34" charset="0"/>
        </a:defRPr>
      </a:lvl1pPr>
    </p:titleStyle>
    <p:bodyStyle>
      <a:lvl1pPr marL="228600" indent="-228600" algn="l" defTabSz="914400" rtl="0" eaLnBrk="1" latinLnBrk="0" hangingPunct="1">
        <a:lnSpc>
          <a:spcPct val="100000"/>
        </a:lnSpc>
        <a:spcBef>
          <a:spcPts val="600"/>
        </a:spcBef>
        <a:spcAft>
          <a:spcPts val="600"/>
        </a:spcAft>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dirty="0">
                <a:effectLst/>
                <a:latin typeface="Arial" panose="020B0604020202020204" pitchFamily="34" charset="0"/>
              </a:rPr>
              <a:t>Proposed Formation of a New Alpine Unified School District from the Alpine Union Elementary School District and Corresponding Portion of the Grossmont Union High School District in San Diego </a:t>
            </a:r>
            <a:r>
              <a:rPr lang="en-US" sz="3200" dirty="0" smtClean="0">
                <a:effectLst/>
                <a:latin typeface="Arial" panose="020B0604020202020204" pitchFamily="34" charset="0"/>
              </a:rPr>
              <a:t>County</a:t>
            </a:r>
            <a:endParaRPr lang="en-US" sz="3200" dirty="0">
              <a:effectLst/>
              <a:latin typeface="Arial" panose="020B0604020202020204" pitchFamily="34" charset="0"/>
            </a:endParaRPr>
          </a:p>
        </p:txBody>
      </p:sp>
      <p:sp>
        <p:nvSpPr>
          <p:cNvPr id="3" name="Subtitle 2"/>
          <p:cNvSpPr>
            <a:spLocks noGrp="1"/>
          </p:cNvSpPr>
          <p:nvPr>
            <p:ph type="subTitle" idx="1"/>
          </p:nvPr>
        </p:nvSpPr>
        <p:spPr/>
        <p:txBody>
          <a:bodyPr>
            <a:noAutofit/>
          </a:bodyPr>
          <a:lstStyle/>
          <a:p>
            <a:pPr>
              <a:spcAft>
                <a:spcPts val="0"/>
              </a:spcAft>
            </a:pPr>
            <a:endParaRPr lang="en-US" sz="1200" dirty="0" smtClean="0">
              <a:latin typeface="Arial" panose="020B0604020202020204" pitchFamily="34" charset="0"/>
              <a:cs typeface="Arial" panose="020B0604020202020204" pitchFamily="34" charset="0"/>
            </a:endParaRPr>
          </a:p>
          <a:p>
            <a:pPr>
              <a:spcAft>
                <a:spcPts val="0"/>
              </a:spcAft>
            </a:pPr>
            <a:r>
              <a:rPr lang="en-US" sz="3200" dirty="0" smtClean="0">
                <a:latin typeface="Arial" panose="020B0604020202020204" pitchFamily="34" charset="0"/>
                <a:cs typeface="Arial" panose="020B0604020202020204" pitchFamily="34" charset="0"/>
              </a:rPr>
              <a:t>California State Board of Education</a:t>
            </a:r>
          </a:p>
          <a:p>
            <a:r>
              <a:rPr lang="en-US" sz="3200" dirty="0" smtClean="0">
                <a:latin typeface="Arial" panose="020B0604020202020204" pitchFamily="34" charset="0"/>
                <a:cs typeface="Arial" panose="020B0604020202020204" pitchFamily="34" charset="0"/>
              </a:rPr>
              <a:t>January 18-19, 2018, Meeting</a:t>
            </a:r>
          </a:p>
          <a:p>
            <a:r>
              <a:rPr lang="en-US" sz="3200" dirty="0" smtClean="0"/>
              <a:t>Item 21</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9024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 y="0"/>
            <a:ext cx="9375648" cy="1111250"/>
          </a:xfrm>
        </p:spPr>
        <p:txBody>
          <a:bodyPr>
            <a:noAutofit/>
          </a:bodyPr>
          <a:lstStyle/>
          <a:p>
            <a:r>
              <a:rPr lang="en-US" sz="4000" b="1" dirty="0" smtClean="0">
                <a:latin typeface="Arial" panose="020B0604020202020204" pitchFamily="34" charset="0"/>
              </a:rPr>
              <a:t>Alpine Concerns for a High </a:t>
            </a:r>
            <a:r>
              <a:rPr lang="en-US" sz="4000" b="1" dirty="0">
                <a:latin typeface="Arial" panose="020B0604020202020204" pitchFamily="34" charset="0"/>
              </a:rPr>
              <a:t>School </a:t>
            </a:r>
            <a:r>
              <a:rPr lang="en-US" sz="4000" b="1" dirty="0" smtClean="0">
                <a:latin typeface="Arial" panose="020B0604020202020204" pitchFamily="34" charset="0"/>
              </a:rPr>
              <a:t/>
            </a:r>
            <a:br>
              <a:rPr lang="en-US" sz="4000" b="1" dirty="0" smtClean="0">
                <a:latin typeface="Arial" panose="020B0604020202020204" pitchFamily="34" charset="0"/>
              </a:rPr>
            </a:br>
            <a:r>
              <a:rPr lang="en-US" sz="4000" b="1" dirty="0" smtClean="0">
                <a:latin typeface="Arial" panose="020B0604020202020204" pitchFamily="34" charset="0"/>
              </a:rPr>
              <a:t>(2 </a:t>
            </a:r>
            <a:r>
              <a:rPr lang="en-US" sz="4000" b="1" dirty="0">
                <a:latin typeface="Arial" panose="020B0604020202020204" pitchFamily="34" charset="0"/>
              </a:rPr>
              <a:t>of 2)</a:t>
            </a: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10</a:t>
            </a:fld>
            <a:endParaRPr lang="en-US" sz="1200" dirty="0">
              <a:latin typeface="Arial" panose="020B0604020202020204" pitchFamily="34" charset="0"/>
            </a:endParaRPr>
          </a:p>
        </p:txBody>
      </p:sp>
      <p:sp>
        <p:nvSpPr>
          <p:cNvPr id="4" name="Content Placeholder 3"/>
          <p:cNvSpPr>
            <a:spLocks noGrp="1"/>
          </p:cNvSpPr>
          <p:nvPr>
            <p:ph idx="1"/>
          </p:nvPr>
        </p:nvSpPr>
        <p:spPr>
          <a:xfrm>
            <a:off x="109728" y="1219200"/>
            <a:ext cx="8827008" cy="5029200"/>
          </a:xfrm>
        </p:spPr>
        <p:txBody>
          <a:bodyPr>
            <a:normAutofit fontScale="92500"/>
          </a:bodyPr>
          <a:lstStyle/>
          <a:p>
            <a:r>
              <a:rPr lang="en-US" sz="3700" dirty="0">
                <a:latin typeface="Arial" panose="020B0604020202020204" pitchFamily="34" charset="0"/>
                <a:cs typeface="Arial" panose="020B0604020202020204" pitchFamily="34" charset="0"/>
              </a:rPr>
              <a:t>I</a:t>
            </a:r>
            <a:r>
              <a:rPr lang="en-US" sz="3700" dirty="0" smtClean="0">
                <a:latin typeface="Arial" panose="020B0604020202020204" pitchFamily="34" charset="0"/>
                <a:cs typeface="Arial" panose="020B0604020202020204" pitchFamily="34" charset="0"/>
              </a:rPr>
              <a:t>n 2014, Alpine community submitted another unification proposal.</a:t>
            </a:r>
          </a:p>
          <a:p>
            <a:r>
              <a:rPr lang="en-US" sz="3700" dirty="0" smtClean="0">
                <a:latin typeface="Arial" panose="020B0604020202020204" pitchFamily="34" charset="0"/>
                <a:cs typeface="Arial" panose="020B0604020202020204" pitchFamily="34" charset="0"/>
              </a:rPr>
              <a:t>County feasibility study found that a new Alpine unified school district would have insufficient funding to address the increased facility costs due to unification.</a:t>
            </a:r>
          </a:p>
          <a:p>
            <a:r>
              <a:rPr lang="en-US" sz="3700" dirty="0" smtClean="0">
                <a:latin typeface="Arial" panose="020B0604020202020204" pitchFamily="34" charset="0"/>
                <a:cs typeface="Arial" panose="020B0604020202020204" pitchFamily="34" charset="0"/>
              </a:rPr>
              <a:t>Despite this finding, the County Committee voted to recommend approval of proposal.</a:t>
            </a:r>
          </a:p>
          <a:p>
            <a:endParaRPr lang="en-US" sz="3600" dirty="0" smtClean="0"/>
          </a:p>
          <a:p>
            <a:endParaRPr lang="en-US" sz="3600" dirty="0" smtClean="0"/>
          </a:p>
        </p:txBody>
      </p:sp>
    </p:spTree>
    <p:extLst>
      <p:ext uri="{BB962C8B-B14F-4D97-AF65-F5344CB8AC3E}">
        <p14:creationId xmlns:p14="http://schemas.microsoft.com/office/powerpoint/2010/main" val="21420539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1941"/>
          </a:xfrm>
        </p:spPr>
        <p:txBody>
          <a:bodyPr>
            <a:noAutofit/>
          </a:bodyPr>
          <a:lstStyle/>
          <a:p>
            <a:r>
              <a:rPr lang="en-US" sz="4000" b="1" dirty="0" smtClean="0">
                <a:latin typeface="Arial" panose="020B0604020202020204" pitchFamily="34" charset="0"/>
              </a:rPr>
              <a:t>Alpine – Grossmont </a:t>
            </a:r>
            <a:r>
              <a:rPr lang="en-US" sz="4000" b="1" dirty="0">
                <a:latin typeface="Arial" panose="020B0604020202020204" pitchFamily="34" charset="0"/>
              </a:rPr>
              <a:t>Litigation </a:t>
            </a:r>
            <a:r>
              <a:rPr lang="en-US" sz="4000" b="1" dirty="0" smtClean="0">
                <a:latin typeface="Arial" panose="020B0604020202020204" pitchFamily="34" charset="0"/>
              </a:rPr>
              <a:t/>
            </a:r>
            <a:br>
              <a:rPr lang="en-US" sz="4000" b="1" dirty="0" smtClean="0">
                <a:latin typeface="Arial" panose="020B0604020202020204" pitchFamily="34" charset="0"/>
              </a:rPr>
            </a:br>
            <a:r>
              <a:rPr lang="en-US" sz="4000" b="1" dirty="0" smtClean="0">
                <a:latin typeface="Arial" panose="020B0604020202020204" pitchFamily="34" charset="0"/>
              </a:rPr>
              <a:t>(</a:t>
            </a:r>
            <a:r>
              <a:rPr lang="en-US" sz="4000" b="1" dirty="0">
                <a:latin typeface="Arial" panose="020B0604020202020204" pitchFamily="34" charset="0"/>
              </a:rPr>
              <a:t>1 of 2)</a:t>
            </a: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11</a:t>
            </a:fld>
            <a:endParaRPr lang="en-US" sz="1200" dirty="0">
              <a:latin typeface="Arial" panose="020B0604020202020204" pitchFamily="34" charset="0"/>
            </a:endParaRPr>
          </a:p>
        </p:txBody>
      </p:sp>
      <p:sp>
        <p:nvSpPr>
          <p:cNvPr id="4" name="Content Placeholder 3"/>
          <p:cNvSpPr>
            <a:spLocks noGrp="1"/>
          </p:cNvSpPr>
          <p:nvPr>
            <p:ph idx="1"/>
          </p:nvPr>
        </p:nvSpPr>
        <p:spPr>
          <a:xfrm>
            <a:off x="182880" y="1141941"/>
            <a:ext cx="8961120" cy="5029200"/>
          </a:xfrm>
        </p:spPr>
        <p:txBody>
          <a:bodyPr>
            <a:noAutofit/>
          </a:bodyPr>
          <a:lstStyle/>
          <a:p>
            <a:r>
              <a:rPr lang="en-US" sz="3400" dirty="0" smtClean="0">
                <a:latin typeface="Arial" panose="020B0604020202020204" pitchFamily="34" charset="0"/>
                <a:cs typeface="Arial" panose="020B0604020202020204" pitchFamily="34" charset="0"/>
              </a:rPr>
              <a:t>Because of its concern that Grossmont UHSD would deplete bond funds, Alpine requested a court-ordered preliminary injunction to retain funding for an Alpine-area high school.</a:t>
            </a:r>
          </a:p>
          <a:p>
            <a:r>
              <a:rPr lang="en-US" sz="3400" dirty="0" smtClean="0">
                <a:latin typeface="Arial" panose="020B0604020202020204" pitchFamily="34" charset="0"/>
                <a:cs typeface="Arial" panose="020B0604020202020204" pitchFamily="34" charset="0"/>
              </a:rPr>
              <a:t>Trial court granted injunction ($42 million).</a:t>
            </a:r>
          </a:p>
          <a:p>
            <a:r>
              <a:rPr lang="en-US" sz="3400" dirty="0" smtClean="0">
                <a:latin typeface="Arial" panose="020B0604020202020204" pitchFamily="34" charset="0"/>
                <a:cs typeface="Arial" panose="020B0604020202020204" pitchFamily="34" charset="0"/>
              </a:rPr>
              <a:t>Grossmont appealed―the Court of </a:t>
            </a:r>
            <a:r>
              <a:rPr lang="en-US" sz="3400" dirty="0">
                <a:latin typeface="Arial" panose="020B0604020202020204" pitchFamily="34" charset="0"/>
                <a:cs typeface="Arial" panose="020B0604020202020204" pitchFamily="34" charset="0"/>
              </a:rPr>
              <a:t>A</a:t>
            </a:r>
            <a:r>
              <a:rPr lang="en-US" sz="3400" dirty="0" smtClean="0">
                <a:latin typeface="Arial" panose="020B0604020202020204" pitchFamily="34" charset="0"/>
                <a:cs typeface="Arial" panose="020B0604020202020204" pitchFamily="34" charset="0"/>
              </a:rPr>
              <a:t>ppeal determined the preliminary injunction was valid and returned it to the trial court.</a:t>
            </a:r>
          </a:p>
        </p:txBody>
      </p:sp>
    </p:spTree>
    <p:extLst>
      <p:ext uri="{BB962C8B-B14F-4D97-AF65-F5344CB8AC3E}">
        <p14:creationId xmlns:p14="http://schemas.microsoft.com/office/powerpoint/2010/main" val="794778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0704"/>
          </a:xfrm>
        </p:spPr>
        <p:txBody>
          <a:bodyPr>
            <a:noAutofit/>
          </a:bodyPr>
          <a:lstStyle/>
          <a:p>
            <a:r>
              <a:rPr lang="en-US" sz="4000" b="1" dirty="0" smtClean="0">
                <a:latin typeface="Arial" panose="020B0604020202020204" pitchFamily="34" charset="0"/>
              </a:rPr>
              <a:t>Alpine – Grossmont Litigation </a:t>
            </a:r>
            <a:br>
              <a:rPr lang="en-US" sz="4000" b="1" dirty="0" smtClean="0">
                <a:latin typeface="Arial" panose="020B0604020202020204" pitchFamily="34" charset="0"/>
              </a:rPr>
            </a:br>
            <a:r>
              <a:rPr lang="en-US" sz="4000" b="1" dirty="0" smtClean="0">
                <a:latin typeface="Arial" panose="020B0604020202020204" pitchFamily="34" charset="0"/>
              </a:rPr>
              <a:t>(2 </a:t>
            </a:r>
            <a:r>
              <a:rPr lang="en-US" sz="4000" b="1" dirty="0">
                <a:latin typeface="Arial" panose="020B0604020202020204" pitchFamily="34" charset="0"/>
              </a:rPr>
              <a:t>of 2)</a:t>
            </a: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12</a:t>
            </a:fld>
            <a:endParaRPr lang="en-US" sz="1200" dirty="0">
              <a:latin typeface="Arial" panose="020B0604020202020204" pitchFamily="34" charset="0"/>
            </a:endParaRPr>
          </a:p>
        </p:txBody>
      </p:sp>
      <p:sp>
        <p:nvSpPr>
          <p:cNvPr id="4" name="Content Placeholder 3"/>
          <p:cNvSpPr>
            <a:spLocks noGrp="1"/>
          </p:cNvSpPr>
          <p:nvPr>
            <p:ph idx="1"/>
          </p:nvPr>
        </p:nvSpPr>
        <p:spPr>
          <a:xfrm>
            <a:off x="390144" y="1193927"/>
            <a:ext cx="8668512" cy="5029200"/>
          </a:xfrm>
        </p:spPr>
        <p:txBody>
          <a:bodyPr>
            <a:noAutofit/>
          </a:bodyPr>
          <a:lstStyle/>
          <a:p>
            <a:r>
              <a:rPr lang="en-US" sz="3300" dirty="0">
                <a:latin typeface="Arial" panose="020B0604020202020204" pitchFamily="34" charset="0"/>
                <a:cs typeface="Arial" panose="020B0604020202020204" pitchFamily="34" charset="0"/>
              </a:rPr>
              <a:t>Trial </a:t>
            </a:r>
            <a:r>
              <a:rPr lang="en-US" sz="3300" dirty="0" smtClean="0">
                <a:latin typeface="Arial" panose="020B0604020202020204" pitchFamily="34" charset="0"/>
                <a:cs typeface="Arial" panose="020B0604020202020204" pitchFamily="34" charset="0"/>
              </a:rPr>
              <a:t>court subsequently ordered a trial on the issue of whether Grossmont UHSD was obligated to build the Alpine high school.</a:t>
            </a:r>
          </a:p>
          <a:p>
            <a:r>
              <a:rPr lang="en-US" sz="3300" dirty="0" smtClean="0">
                <a:latin typeface="Arial" panose="020B0604020202020204" pitchFamily="34" charset="0"/>
                <a:cs typeface="Arial" panose="020B0604020202020204" pitchFamily="34" charset="0"/>
              </a:rPr>
              <a:t>The court ruled Grossmont UHSD was not obligated to build the school because </a:t>
            </a:r>
            <a:r>
              <a:rPr lang="en-US" sz="3300" dirty="0">
                <a:latin typeface="Arial" panose="020B0604020202020204" pitchFamily="34" charset="0"/>
                <a:cs typeface="Arial" panose="020B0604020202020204" pitchFamily="34" charset="0"/>
              </a:rPr>
              <a:t>the enrollment trigger had not been met and the </a:t>
            </a:r>
            <a:r>
              <a:rPr lang="en-US" sz="3300" dirty="0" smtClean="0">
                <a:latin typeface="Arial" panose="020B0604020202020204" pitchFamily="34" charset="0"/>
                <a:cs typeface="Arial" panose="020B0604020202020204" pitchFamily="34" charset="0"/>
              </a:rPr>
              <a:t>district had discretion to </a:t>
            </a:r>
            <a:r>
              <a:rPr lang="en-US" sz="3300" dirty="0">
                <a:latin typeface="Arial" panose="020B0604020202020204" pitchFamily="34" charset="0"/>
                <a:cs typeface="Arial" panose="020B0604020202020204" pitchFamily="34" charset="0"/>
              </a:rPr>
              <a:t>put </a:t>
            </a:r>
            <a:r>
              <a:rPr lang="en-US" sz="3300" dirty="0" smtClean="0">
                <a:latin typeface="Arial" panose="020B0604020202020204" pitchFamily="34" charset="0"/>
                <a:cs typeface="Arial" panose="020B0604020202020204" pitchFamily="34" charset="0"/>
              </a:rPr>
              <a:t>a hold on construction due to economic conditions.</a:t>
            </a:r>
          </a:p>
          <a:p>
            <a:r>
              <a:rPr lang="en-US" sz="3300" dirty="0" smtClean="0">
                <a:latin typeface="Arial" panose="020B0604020202020204" pitchFamily="34" charset="0"/>
                <a:cs typeface="Arial" panose="020B0604020202020204" pitchFamily="34" charset="0"/>
              </a:rPr>
              <a:t>Alpine appealed the ruling (appeal pending).</a:t>
            </a:r>
          </a:p>
        </p:txBody>
      </p:sp>
    </p:spTree>
    <p:extLst>
      <p:ext uri="{BB962C8B-B14F-4D97-AF65-F5344CB8AC3E}">
        <p14:creationId xmlns:p14="http://schemas.microsoft.com/office/powerpoint/2010/main" val="1425952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66749"/>
          </a:xfrm>
        </p:spPr>
        <p:txBody>
          <a:bodyPr>
            <a:noAutofit/>
          </a:bodyPr>
          <a:lstStyle/>
          <a:p>
            <a:r>
              <a:rPr lang="en-US" altLang="en-US" sz="4000" b="1" dirty="0">
                <a:latin typeface="Arial" panose="020B0604020202020204" pitchFamily="34" charset="0"/>
              </a:rPr>
              <a:t>Minimum Threshold </a:t>
            </a:r>
            <a:r>
              <a:rPr lang="en-US" altLang="en-US" sz="4000" b="1" dirty="0" smtClean="0">
                <a:latin typeface="Arial" panose="020B0604020202020204" pitchFamily="34" charset="0"/>
              </a:rPr>
              <a:t>Conditions</a:t>
            </a:r>
            <a:br>
              <a:rPr lang="en-US" altLang="en-US" sz="4000" b="1" dirty="0" smtClean="0">
                <a:latin typeface="Arial" panose="020B0604020202020204" pitchFamily="34" charset="0"/>
              </a:rPr>
            </a:br>
            <a:r>
              <a:rPr lang="en-US" altLang="en-US" sz="4000" b="1" dirty="0" smtClean="0">
                <a:latin typeface="Arial" panose="020B0604020202020204" pitchFamily="34" charset="0"/>
              </a:rPr>
              <a:t>with No Significant Concerns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13</a:t>
            </a:fld>
            <a:endParaRPr lang="en-US" sz="1200" dirty="0">
              <a:latin typeface="Arial" panose="020B0604020202020204" pitchFamily="34" charset="0"/>
            </a:endParaRPr>
          </a:p>
        </p:txBody>
      </p:sp>
      <p:sp>
        <p:nvSpPr>
          <p:cNvPr id="4" name="Content Placeholder 3"/>
          <p:cNvSpPr>
            <a:spLocks noGrp="1"/>
          </p:cNvSpPr>
          <p:nvPr>
            <p:ph idx="1"/>
          </p:nvPr>
        </p:nvSpPr>
        <p:spPr>
          <a:xfrm>
            <a:off x="603270" y="1416685"/>
            <a:ext cx="8406618" cy="5376672"/>
          </a:xfrm>
        </p:spPr>
        <p:txBody>
          <a:bodyPr>
            <a:normAutofit fontScale="40000" lnSpcReduction="20000"/>
          </a:bodyPr>
          <a:lstStyle/>
          <a:p>
            <a:pPr marL="0" indent="0">
              <a:buNone/>
              <a:defRPr/>
            </a:pPr>
            <a:r>
              <a:rPr lang="en-US" sz="8000" dirty="0">
                <a:latin typeface="Arial" panose="020B0604020202020204" pitchFamily="34" charset="0"/>
                <a:cs typeface="Arial" panose="020B0604020202020204" pitchFamily="34" charset="0"/>
              </a:rPr>
              <a:t>CDE recommends </a:t>
            </a:r>
            <a:r>
              <a:rPr lang="en-US" sz="8000" dirty="0" smtClean="0">
                <a:latin typeface="Arial" panose="020B0604020202020204" pitchFamily="34" charset="0"/>
                <a:cs typeface="Arial" panose="020B0604020202020204" pitchFamily="34" charset="0"/>
              </a:rPr>
              <a:t>that the following </a:t>
            </a:r>
            <a:r>
              <a:rPr lang="en-US" sz="8000" i="1" dirty="0" smtClean="0">
                <a:latin typeface="Arial" panose="020B0604020202020204" pitchFamily="34" charset="0"/>
                <a:cs typeface="Arial" panose="020B0604020202020204" pitchFamily="34" charset="0"/>
              </a:rPr>
              <a:t>Education </a:t>
            </a:r>
            <a:r>
              <a:rPr lang="en-US" sz="8000" i="1" dirty="0">
                <a:latin typeface="Arial" panose="020B0604020202020204" pitchFamily="34" charset="0"/>
                <a:cs typeface="Arial" panose="020B0604020202020204" pitchFamily="34" charset="0"/>
              </a:rPr>
              <a:t>Code </a:t>
            </a:r>
            <a:r>
              <a:rPr lang="en-US" sz="8000" dirty="0">
                <a:latin typeface="Arial" panose="020B0604020202020204" pitchFamily="34" charset="0"/>
                <a:cs typeface="Arial" panose="020B0604020202020204" pitchFamily="34" charset="0"/>
              </a:rPr>
              <a:t>Section 35753 conditions </a:t>
            </a:r>
            <a:r>
              <a:rPr lang="en-US" sz="8000" dirty="0" smtClean="0">
                <a:latin typeface="Arial" panose="020B0604020202020204" pitchFamily="34" charset="0"/>
                <a:cs typeface="Arial" panose="020B0604020202020204" pitchFamily="34" charset="0"/>
              </a:rPr>
              <a:t>are </a:t>
            </a:r>
            <a:r>
              <a:rPr lang="en-US" sz="8000" dirty="0">
                <a:latin typeface="Arial" panose="020B0604020202020204" pitchFamily="34" charset="0"/>
                <a:cs typeface="Arial" panose="020B0604020202020204" pitchFamily="34" charset="0"/>
              </a:rPr>
              <a:t>substantially </a:t>
            </a:r>
            <a:r>
              <a:rPr lang="en-US" sz="8000" dirty="0" smtClean="0">
                <a:latin typeface="Arial" panose="020B0604020202020204" pitchFamily="34" charset="0"/>
                <a:cs typeface="Arial" panose="020B0604020202020204" pitchFamily="34" charset="0"/>
              </a:rPr>
              <a:t>met:</a:t>
            </a:r>
            <a:endParaRPr lang="en-US" sz="8000" dirty="0">
              <a:latin typeface="Arial" panose="020B0604020202020204" pitchFamily="34" charset="0"/>
              <a:cs typeface="Arial" panose="020B0604020202020204" pitchFamily="34" charset="0"/>
            </a:endParaRPr>
          </a:p>
          <a:p>
            <a:pPr>
              <a:defRPr/>
            </a:pPr>
            <a:r>
              <a:rPr lang="en-US" sz="8000" dirty="0">
                <a:latin typeface="Arial" panose="020B0604020202020204" pitchFamily="34" charset="0"/>
                <a:cs typeface="Arial" panose="020B0604020202020204" pitchFamily="34" charset="0"/>
              </a:rPr>
              <a:t>Adequate district </a:t>
            </a:r>
            <a:r>
              <a:rPr lang="en-US" sz="8000" dirty="0" smtClean="0">
                <a:latin typeface="Arial" panose="020B0604020202020204" pitchFamily="34" charset="0"/>
                <a:cs typeface="Arial" panose="020B0604020202020204" pitchFamily="34" charset="0"/>
              </a:rPr>
              <a:t>size.</a:t>
            </a:r>
          </a:p>
          <a:p>
            <a:pPr>
              <a:defRPr/>
            </a:pPr>
            <a:r>
              <a:rPr lang="en-US" sz="8000" dirty="0" smtClean="0">
                <a:latin typeface="Arial" panose="020B0604020202020204" pitchFamily="34" charset="0"/>
                <a:cs typeface="Arial" panose="020B0604020202020204" pitchFamily="34" charset="0"/>
              </a:rPr>
              <a:t>Substantial community identity.</a:t>
            </a:r>
          </a:p>
          <a:p>
            <a:pPr>
              <a:defRPr/>
            </a:pPr>
            <a:r>
              <a:rPr lang="en-US" sz="8000" dirty="0" smtClean="0">
                <a:latin typeface="Arial" panose="020B0604020202020204" pitchFamily="34" charset="0"/>
                <a:cs typeface="Arial" panose="020B0604020202020204" pitchFamily="34" charset="0"/>
              </a:rPr>
              <a:t>Preserves education in a integrated environment.</a:t>
            </a:r>
            <a:endParaRPr lang="en-US" sz="8000" dirty="0">
              <a:latin typeface="Arial" panose="020B0604020202020204" pitchFamily="34" charset="0"/>
              <a:cs typeface="Arial" panose="020B0604020202020204" pitchFamily="34" charset="0"/>
            </a:endParaRPr>
          </a:p>
          <a:p>
            <a:pPr>
              <a:defRPr/>
            </a:pPr>
            <a:r>
              <a:rPr lang="en-US" sz="8000" dirty="0">
                <a:latin typeface="Arial" panose="020B0604020202020204" pitchFamily="34" charset="0"/>
                <a:cs typeface="Arial" panose="020B0604020202020204" pitchFamily="34" charset="0"/>
              </a:rPr>
              <a:t>No significant costs to </a:t>
            </a:r>
            <a:r>
              <a:rPr lang="en-US" sz="8000" dirty="0" smtClean="0">
                <a:latin typeface="Arial" panose="020B0604020202020204" pitchFamily="34" charset="0"/>
                <a:cs typeface="Arial" panose="020B0604020202020204" pitchFamily="34" charset="0"/>
              </a:rPr>
              <a:t>state.</a:t>
            </a:r>
            <a:endParaRPr lang="en-US" sz="8000" dirty="0">
              <a:latin typeface="Arial" panose="020B0604020202020204" pitchFamily="34" charset="0"/>
              <a:cs typeface="Arial" panose="020B0604020202020204" pitchFamily="34" charset="0"/>
            </a:endParaRPr>
          </a:p>
          <a:p>
            <a:pPr>
              <a:defRPr/>
            </a:pPr>
            <a:r>
              <a:rPr lang="en-US" sz="8000" dirty="0">
                <a:latin typeface="Arial" panose="020B0604020202020204" pitchFamily="34" charset="0"/>
                <a:cs typeface="Arial" panose="020B0604020202020204" pitchFamily="34" charset="0"/>
              </a:rPr>
              <a:t>Not designed to increase property </a:t>
            </a:r>
            <a:r>
              <a:rPr lang="en-US" sz="8000" dirty="0" smtClean="0">
                <a:latin typeface="Arial" panose="020B0604020202020204" pitchFamily="34" charset="0"/>
                <a:cs typeface="Arial" panose="020B0604020202020204" pitchFamily="34" charset="0"/>
              </a:rPr>
              <a:t>values.</a:t>
            </a:r>
            <a:endParaRPr lang="en-US" sz="8000" dirty="0">
              <a:latin typeface="Arial" panose="020B0604020202020204" pitchFamily="34" charset="0"/>
              <a:cs typeface="Arial" panose="020B0604020202020204" pitchFamily="34" charset="0"/>
            </a:endParaRPr>
          </a:p>
          <a:p>
            <a:pPr marL="0" indent="0" algn="ctr">
              <a:buNone/>
            </a:pPr>
            <a:endParaRPr lang="en-US" dirty="0" smtClean="0"/>
          </a:p>
        </p:txBody>
      </p:sp>
    </p:spTree>
    <p:extLst>
      <p:ext uri="{BB962C8B-B14F-4D97-AF65-F5344CB8AC3E}">
        <p14:creationId xmlns:p14="http://schemas.microsoft.com/office/powerpoint/2010/main" val="26600401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33856"/>
          </a:xfrm>
        </p:spPr>
        <p:txBody>
          <a:bodyPr>
            <a:noAutofit/>
          </a:bodyPr>
          <a:lstStyle/>
          <a:p>
            <a:r>
              <a:rPr lang="en-US" altLang="en-US" sz="4000" b="1" dirty="0">
                <a:latin typeface="Arial" panose="020B0604020202020204" pitchFamily="34" charset="0"/>
              </a:rPr>
              <a:t>Minimum Threshold Conditions</a:t>
            </a:r>
            <a:br>
              <a:rPr lang="en-US" altLang="en-US" sz="4000" b="1" dirty="0">
                <a:latin typeface="Arial" panose="020B0604020202020204" pitchFamily="34" charset="0"/>
              </a:rPr>
            </a:br>
            <a:r>
              <a:rPr lang="en-US" altLang="en-US" sz="4000" b="1" dirty="0">
                <a:latin typeface="Arial" panose="020B0604020202020204" pitchFamily="34" charset="0"/>
              </a:rPr>
              <a:t>with </a:t>
            </a:r>
            <a:r>
              <a:rPr lang="en-US" altLang="en-US" sz="4000" b="1" dirty="0" smtClean="0">
                <a:latin typeface="Arial" panose="020B0604020202020204" pitchFamily="34" charset="0"/>
              </a:rPr>
              <a:t>Some Concerns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14</a:t>
            </a:fld>
            <a:endParaRPr lang="en-US" sz="1200" dirty="0">
              <a:latin typeface="Arial" panose="020B0604020202020204" pitchFamily="34" charset="0"/>
            </a:endParaRPr>
          </a:p>
        </p:txBody>
      </p:sp>
      <p:sp>
        <p:nvSpPr>
          <p:cNvPr id="4" name="Content Placeholder 3"/>
          <p:cNvSpPr>
            <a:spLocks noGrp="1"/>
          </p:cNvSpPr>
          <p:nvPr>
            <p:ph idx="1"/>
          </p:nvPr>
        </p:nvSpPr>
        <p:spPr>
          <a:xfrm>
            <a:off x="268224" y="1304543"/>
            <a:ext cx="8778239" cy="5331587"/>
          </a:xfrm>
        </p:spPr>
        <p:txBody>
          <a:bodyPr>
            <a:normAutofit fontScale="55000" lnSpcReduction="20000"/>
          </a:bodyPr>
          <a:lstStyle/>
          <a:p>
            <a:pPr marL="0" indent="0">
              <a:buNone/>
              <a:defRPr/>
            </a:pPr>
            <a:r>
              <a:rPr lang="en-US" sz="5500" dirty="0">
                <a:latin typeface="Arial" panose="020B0604020202020204" pitchFamily="34" charset="0"/>
                <a:cs typeface="Arial" panose="020B0604020202020204" pitchFamily="34" charset="0"/>
              </a:rPr>
              <a:t>CDE recommends that </a:t>
            </a:r>
            <a:r>
              <a:rPr lang="en-US" sz="5500" i="1" dirty="0" smtClean="0">
                <a:latin typeface="Arial" panose="020B0604020202020204" pitchFamily="34" charset="0"/>
                <a:cs typeface="Arial" panose="020B0604020202020204" pitchFamily="34" charset="0"/>
              </a:rPr>
              <a:t>EC </a:t>
            </a:r>
            <a:r>
              <a:rPr lang="en-US" sz="5500" dirty="0" smtClean="0">
                <a:latin typeface="Arial" panose="020B0604020202020204" pitchFamily="34" charset="0"/>
                <a:cs typeface="Arial" panose="020B0604020202020204" pitchFamily="34" charset="0"/>
              </a:rPr>
              <a:t>Section </a:t>
            </a:r>
            <a:r>
              <a:rPr lang="en-US" sz="5500" dirty="0">
                <a:latin typeface="Arial" panose="020B0604020202020204" pitchFamily="34" charset="0"/>
                <a:cs typeface="Arial" panose="020B0604020202020204" pitchFamily="34" charset="0"/>
              </a:rPr>
              <a:t>35753 conditions below are substantially met </a:t>
            </a:r>
            <a:r>
              <a:rPr lang="en-US" sz="5500" dirty="0" smtClean="0">
                <a:latin typeface="Arial" panose="020B0604020202020204" pitchFamily="34" charset="0"/>
                <a:cs typeface="Arial" panose="020B0604020202020204" pitchFamily="34" charset="0"/>
              </a:rPr>
              <a:t>(with listed concerns):</a:t>
            </a:r>
          </a:p>
          <a:p>
            <a:pPr>
              <a:defRPr/>
            </a:pPr>
            <a:r>
              <a:rPr lang="en-US" sz="5500" dirty="0" smtClean="0">
                <a:latin typeface="Arial" panose="020B0604020202020204" pitchFamily="34" charset="0"/>
                <a:cs typeface="Arial" panose="020B0604020202020204" pitchFamily="34" charset="0"/>
              </a:rPr>
              <a:t>Promotes sound educational performance:</a:t>
            </a:r>
          </a:p>
          <a:p>
            <a:pPr marL="0" indent="0">
              <a:spcBef>
                <a:spcPts val="600"/>
              </a:spcBef>
              <a:spcAft>
                <a:spcPts val="0"/>
              </a:spcAft>
              <a:buNone/>
              <a:defRPr/>
            </a:pPr>
            <a:r>
              <a:rPr lang="en-US" sz="5500" dirty="0" smtClean="0">
                <a:latin typeface="Arial" panose="020B0604020202020204" pitchFamily="34" charset="0"/>
                <a:cs typeface="Arial" panose="020B0604020202020204" pitchFamily="34" charset="0"/>
              </a:rPr>
              <a:t>	-Alpine high school would have limited</a:t>
            </a:r>
          </a:p>
          <a:p>
            <a:pPr marL="0" indent="0">
              <a:spcBef>
                <a:spcPts val="0"/>
              </a:spcBef>
              <a:buNone/>
              <a:defRPr/>
            </a:pPr>
            <a:r>
              <a:rPr lang="en-US" sz="5500" dirty="0" smtClean="0">
                <a:latin typeface="Arial" panose="020B0604020202020204" pitchFamily="34" charset="0"/>
                <a:cs typeface="Arial" panose="020B0604020202020204" pitchFamily="34" charset="0"/>
              </a:rPr>
              <a:t>	  academic/extracurricular options.</a:t>
            </a:r>
          </a:p>
          <a:p>
            <a:pPr marL="0" indent="0">
              <a:spcBef>
                <a:spcPts val="600"/>
              </a:spcBef>
              <a:buNone/>
              <a:defRPr/>
            </a:pPr>
            <a:r>
              <a:rPr lang="en-US" sz="5500" dirty="0" smtClean="0">
                <a:latin typeface="Arial" panose="020B0604020202020204" pitchFamily="34" charset="0"/>
                <a:cs typeface="Arial" panose="020B0604020202020204" pitchFamily="34" charset="0"/>
              </a:rPr>
              <a:t>	-Can it compete with Grossmont UHSD?</a:t>
            </a:r>
            <a:endParaRPr lang="en-US" sz="5500" dirty="0">
              <a:latin typeface="Arial" panose="020B0604020202020204" pitchFamily="34" charset="0"/>
              <a:cs typeface="Arial" panose="020B0604020202020204" pitchFamily="34" charset="0"/>
            </a:endParaRPr>
          </a:p>
          <a:p>
            <a:pPr>
              <a:defRPr/>
            </a:pPr>
            <a:r>
              <a:rPr lang="en-US" sz="5500" dirty="0" smtClean="0">
                <a:latin typeface="Arial" panose="020B0604020202020204" pitchFamily="34" charset="0"/>
                <a:cs typeface="Arial" panose="020B0604020202020204" pitchFamily="34" charset="0"/>
              </a:rPr>
              <a:t>No substantially negative fiscal effect:</a:t>
            </a:r>
          </a:p>
          <a:p>
            <a:pPr marL="0" indent="0">
              <a:spcBef>
                <a:spcPts val="600"/>
              </a:spcBef>
              <a:buNone/>
              <a:defRPr/>
            </a:pPr>
            <a:r>
              <a:rPr lang="en-US" sz="5500" dirty="0" smtClean="0">
                <a:latin typeface="Arial" panose="020B0604020202020204" pitchFamily="34" charset="0"/>
                <a:cs typeface="Arial" panose="020B0604020202020204" pitchFamily="34" charset="0"/>
              </a:rPr>
              <a:t>	-Alpine UESD currently is deficit spending.</a:t>
            </a:r>
            <a:endParaRPr lang="en-US" sz="5500" dirty="0">
              <a:latin typeface="Arial" panose="020B0604020202020204" pitchFamily="34" charset="0"/>
              <a:cs typeface="Arial" panose="020B0604020202020204" pitchFamily="34" charset="0"/>
            </a:endParaRPr>
          </a:p>
          <a:p>
            <a:pPr marL="0" indent="0">
              <a:spcBef>
                <a:spcPts val="600"/>
              </a:spcBef>
              <a:buNone/>
              <a:defRPr/>
            </a:pPr>
            <a:r>
              <a:rPr lang="en-US" sz="5500" dirty="0" smtClean="0">
                <a:latin typeface="Arial" panose="020B0604020202020204" pitchFamily="34" charset="0"/>
                <a:cs typeface="Arial" panose="020B0604020202020204" pitchFamily="34" charset="0"/>
              </a:rPr>
              <a:t>	-There will be additional costs for secondary 	</a:t>
            </a:r>
            <a:r>
              <a:rPr lang="en-US" sz="5500" dirty="0">
                <a:latin typeface="Arial" panose="020B0604020202020204" pitchFamily="34" charset="0"/>
                <a:cs typeface="Arial" panose="020B0604020202020204" pitchFamily="34" charset="0"/>
              </a:rPr>
              <a:t> </a:t>
            </a:r>
            <a:r>
              <a:rPr lang="en-US" sz="5500" dirty="0" smtClean="0">
                <a:latin typeface="Arial" panose="020B0604020202020204" pitchFamily="34" charset="0"/>
                <a:cs typeface="Arial" panose="020B0604020202020204" pitchFamily="34" charset="0"/>
              </a:rPr>
              <a:t> administration and higher salaries.</a:t>
            </a:r>
          </a:p>
          <a:p>
            <a:pPr marL="0" indent="0">
              <a:buNone/>
              <a:defRPr/>
            </a:pPr>
            <a:endParaRPr lang="en-US" dirty="0"/>
          </a:p>
          <a:p>
            <a:pPr marL="0" indent="0" algn="ctr">
              <a:buNone/>
            </a:pPr>
            <a:endParaRPr lang="en-US" dirty="0" smtClean="0"/>
          </a:p>
        </p:txBody>
      </p:sp>
    </p:spTree>
    <p:extLst>
      <p:ext uri="{BB962C8B-B14F-4D97-AF65-F5344CB8AC3E}">
        <p14:creationId xmlns:p14="http://schemas.microsoft.com/office/powerpoint/2010/main" val="1788677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Arial" panose="020B0604020202020204" pitchFamily="34" charset="0"/>
              </a:rPr>
              <a:t>Equitable Division of </a:t>
            </a:r>
            <a:r>
              <a:rPr lang="en-US" sz="4000" b="1" dirty="0" smtClean="0">
                <a:latin typeface="Arial" panose="020B0604020202020204" pitchFamily="34" charset="0"/>
              </a:rPr>
              <a:t>Assets: Statute</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15</a:t>
            </a:fld>
            <a:endParaRPr lang="en-US" sz="1200" dirty="0">
              <a:latin typeface="Arial" panose="020B0604020202020204" pitchFamily="34" charset="0"/>
            </a:endParaRPr>
          </a:p>
        </p:txBody>
      </p:sp>
      <p:sp>
        <p:nvSpPr>
          <p:cNvPr id="4" name="Content Placeholder 3"/>
          <p:cNvSpPr>
            <a:spLocks noGrp="1"/>
          </p:cNvSpPr>
          <p:nvPr>
            <p:ph idx="1"/>
          </p:nvPr>
        </p:nvSpPr>
        <p:spPr>
          <a:xfrm>
            <a:off x="402336" y="1239477"/>
            <a:ext cx="8625519" cy="5029200"/>
          </a:xfrm>
        </p:spPr>
        <p:txBody>
          <a:bodyPr>
            <a:normAutofit/>
          </a:bodyPr>
          <a:lstStyle/>
          <a:p>
            <a:pPr marL="0" indent="0">
              <a:buNone/>
            </a:pPr>
            <a:r>
              <a:rPr lang="en-US" sz="3600" i="1" dirty="0" smtClean="0">
                <a:latin typeface="Arial" panose="020B0604020202020204" pitchFamily="34" charset="0"/>
                <a:cs typeface="Arial" panose="020B0604020202020204" pitchFamily="34" charset="0"/>
              </a:rPr>
              <a:t>EC</a:t>
            </a:r>
            <a:r>
              <a:rPr lang="en-US" sz="3600" dirty="0" smtClean="0">
                <a:latin typeface="Arial" panose="020B0604020202020204" pitchFamily="34" charset="0"/>
                <a:cs typeface="Arial" panose="020B0604020202020204" pitchFamily="34" charset="0"/>
              </a:rPr>
              <a:t> Section 35560 (in part):</a:t>
            </a:r>
          </a:p>
          <a:p>
            <a:pPr marL="0" indent="0">
              <a:buNone/>
            </a:pPr>
            <a:r>
              <a:rPr lang="en-US" sz="3600" dirty="0" smtClean="0">
                <a:latin typeface="Arial" panose="020B0604020202020204" pitchFamily="34" charset="0"/>
                <a:cs typeface="Arial" panose="020B0604020202020204" pitchFamily="34" charset="0"/>
              </a:rPr>
              <a:t>(</a:t>
            </a:r>
            <a:r>
              <a:rPr lang="en-US" sz="3600" dirty="0">
                <a:latin typeface="Arial" panose="020B0604020202020204" pitchFamily="34" charset="0"/>
                <a:cs typeface="Arial" panose="020B0604020202020204" pitchFamily="34" charset="0"/>
              </a:rPr>
              <a:t>1) The real property </a:t>
            </a:r>
            <a:r>
              <a:rPr lang="en-US" sz="3600" dirty="0" smtClean="0">
                <a:latin typeface="Arial" panose="020B0604020202020204" pitchFamily="34" charset="0"/>
                <a:cs typeface="Arial" panose="020B0604020202020204" pitchFamily="34" charset="0"/>
              </a:rPr>
              <a:t>… shall </a:t>
            </a:r>
            <a:r>
              <a:rPr lang="en-US" sz="3600" dirty="0">
                <a:latin typeface="Arial" panose="020B0604020202020204" pitchFamily="34" charset="0"/>
                <a:cs typeface="Arial" panose="020B0604020202020204" pitchFamily="34" charset="0"/>
              </a:rPr>
              <a:t>be the property of the district in which the real property is located.</a:t>
            </a:r>
          </a:p>
          <a:p>
            <a:pPr marL="0" indent="0">
              <a:buNone/>
            </a:pPr>
            <a:r>
              <a:rPr lang="en-US" sz="3600" dirty="0" smtClean="0">
                <a:latin typeface="Arial" panose="020B0604020202020204" pitchFamily="34" charset="0"/>
                <a:cs typeface="Arial" panose="020B0604020202020204" pitchFamily="34" charset="0"/>
              </a:rPr>
              <a:t>(</a:t>
            </a:r>
            <a:r>
              <a:rPr lang="en-US" sz="3600" dirty="0">
                <a:latin typeface="Arial" panose="020B0604020202020204" pitchFamily="34" charset="0"/>
                <a:cs typeface="Arial" panose="020B0604020202020204" pitchFamily="34" charset="0"/>
              </a:rPr>
              <a:t>2) All other property, funds, and obligations, except bonded indebtedness, shall be divided pro rata </a:t>
            </a:r>
            <a:r>
              <a:rPr lang="en-US" sz="3600" dirty="0" smtClean="0">
                <a:latin typeface="Arial" panose="020B0604020202020204" pitchFamily="34" charset="0"/>
                <a:cs typeface="Arial" panose="020B0604020202020204" pitchFamily="34" charset="0"/>
              </a:rPr>
              <a:t>… . </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22706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0704"/>
          </a:xfrm>
        </p:spPr>
        <p:txBody>
          <a:bodyPr>
            <a:noAutofit/>
          </a:bodyPr>
          <a:lstStyle/>
          <a:p>
            <a:r>
              <a:rPr lang="en-US" sz="4000" b="1" dirty="0">
                <a:latin typeface="Arial" panose="020B0604020202020204" pitchFamily="34" charset="0"/>
              </a:rPr>
              <a:t>Equitable Division of </a:t>
            </a:r>
            <a:r>
              <a:rPr lang="en-US" sz="4000" b="1" dirty="0" smtClean="0">
                <a:latin typeface="Arial" panose="020B0604020202020204" pitchFamily="34" charset="0"/>
              </a:rPr>
              <a:t>Assets: </a:t>
            </a:r>
            <a:br>
              <a:rPr lang="en-US" sz="4000" b="1" dirty="0" smtClean="0">
                <a:latin typeface="Arial" panose="020B0604020202020204" pitchFamily="34" charset="0"/>
              </a:rPr>
            </a:br>
            <a:r>
              <a:rPr lang="en-US" sz="4000" b="1" dirty="0" smtClean="0">
                <a:latin typeface="Arial" panose="020B0604020202020204" pitchFamily="34" charset="0"/>
              </a:rPr>
              <a:t>Local Plans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16</a:t>
            </a:fld>
            <a:endParaRPr lang="en-US" sz="1200" dirty="0">
              <a:latin typeface="Arial" panose="020B0604020202020204" pitchFamily="34" charset="0"/>
            </a:endParaRPr>
          </a:p>
        </p:txBody>
      </p:sp>
      <p:sp>
        <p:nvSpPr>
          <p:cNvPr id="4" name="Content Placeholder 3"/>
          <p:cNvSpPr>
            <a:spLocks noGrp="1"/>
          </p:cNvSpPr>
          <p:nvPr>
            <p:ph idx="1"/>
          </p:nvPr>
        </p:nvSpPr>
        <p:spPr>
          <a:xfrm>
            <a:off x="292608" y="1060704"/>
            <a:ext cx="8753856" cy="5505027"/>
          </a:xfrm>
        </p:spPr>
        <p:txBody>
          <a:bodyPr>
            <a:normAutofit fontScale="92500"/>
          </a:bodyPr>
          <a:lstStyle/>
          <a:p>
            <a:r>
              <a:rPr lang="en-US" sz="3600" dirty="0" smtClean="0">
                <a:latin typeface="Arial" panose="020B0604020202020204" pitchFamily="34" charset="0"/>
                <a:cs typeface="Arial" panose="020B0604020202020204" pitchFamily="34" charset="0"/>
              </a:rPr>
              <a:t>Alpine unification proponents argue that an equitable division of Grossmont UHSD assets must include consideration of real property (or its monetary value). The result is that Grossmont UHSD should provide Alpine with about $70 million after unification.</a:t>
            </a:r>
          </a:p>
          <a:p>
            <a:r>
              <a:rPr lang="en-US" sz="3600" dirty="0" smtClean="0">
                <a:latin typeface="Arial" panose="020B0604020202020204" pitchFamily="34" charset="0"/>
                <a:cs typeface="Arial" panose="020B0604020202020204" pitchFamily="34" charset="0"/>
              </a:rPr>
              <a:t>As noted previously, </a:t>
            </a:r>
            <a:r>
              <a:rPr lang="en-US" sz="3600" i="1" dirty="0" smtClean="0">
                <a:latin typeface="Arial" panose="020B0604020202020204" pitchFamily="34" charset="0"/>
                <a:cs typeface="Arial" panose="020B0604020202020204" pitchFamily="34" charset="0"/>
              </a:rPr>
              <a:t>EC</a:t>
            </a:r>
            <a:r>
              <a:rPr lang="en-US" sz="3600" dirty="0" smtClean="0">
                <a:latin typeface="Arial" panose="020B0604020202020204" pitchFamily="34" charset="0"/>
                <a:cs typeface="Arial" panose="020B0604020202020204" pitchFamily="34" charset="0"/>
              </a:rPr>
              <a:t> Section 35560 clearly prohibits division of real property. It is CDE’s opinion that this prohibition also applies to the value of the real property.</a:t>
            </a:r>
          </a:p>
        </p:txBody>
      </p:sp>
    </p:spTree>
    <p:extLst>
      <p:ext uri="{BB962C8B-B14F-4D97-AF65-F5344CB8AC3E}">
        <p14:creationId xmlns:p14="http://schemas.microsoft.com/office/powerpoint/2010/main" val="2361831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Arial" panose="020B0604020202020204" pitchFamily="34" charset="0"/>
              </a:rPr>
              <a:t>Equitable Division of </a:t>
            </a:r>
            <a:r>
              <a:rPr lang="en-US" sz="4000" b="1" dirty="0" smtClean="0">
                <a:latin typeface="Arial" panose="020B0604020202020204" pitchFamily="34" charset="0"/>
              </a:rPr>
              <a:t>Assets: Bonds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17</a:t>
            </a:fld>
            <a:endParaRPr lang="en-US" sz="1200" dirty="0">
              <a:latin typeface="Arial" panose="020B0604020202020204" pitchFamily="34" charset="0"/>
            </a:endParaRPr>
          </a:p>
        </p:txBody>
      </p:sp>
      <p:sp>
        <p:nvSpPr>
          <p:cNvPr id="4" name="Content Placeholder 3"/>
          <p:cNvSpPr>
            <a:spLocks noGrp="1"/>
          </p:cNvSpPr>
          <p:nvPr>
            <p:ph idx="1"/>
          </p:nvPr>
        </p:nvSpPr>
        <p:spPr>
          <a:xfrm>
            <a:off x="280416" y="956732"/>
            <a:ext cx="8778240" cy="5399617"/>
          </a:xfrm>
        </p:spPr>
        <p:txBody>
          <a:bodyPr>
            <a:normAutofit fontScale="92500"/>
          </a:bodyPr>
          <a:lstStyle/>
          <a:p>
            <a:r>
              <a:rPr lang="en-US" sz="3600" dirty="0" smtClean="0">
                <a:latin typeface="Arial" panose="020B0604020202020204" pitchFamily="34" charset="0"/>
                <a:cs typeface="Arial" panose="020B0604020202020204" pitchFamily="34" charset="0"/>
              </a:rPr>
              <a:t>Alpine unification proponents further argue </a:t>
            </a:r>
            <a:r>
              <a:rPr lang="en-US" sz="3600" dirty="0">
                <a:latin typeface="Arial" panose="020B0604020202020204" pitchFamily="34" charset="0"/>
                <a:cs typeface="Arial" panose="020B0604020202020204" pitchFamily="34" charset="0"/>
              </a:rPr>
              <a:t>that authorized but unsold </a:t>
            </a:r>
            <a:r>
              <a:rPr lang="en-US" sz="3600" dirty="0" smtClean="0">
                <a:latin typeface="Arial" panose="020B0604020202020204" pitchFamily="34" charset="0"/>
                <a:cs typeface="Arial" panose="020B0604020202020204" pitchFamily="34" charset="0"/>
              </a:rPr>
              <a:t>bonds of the Grossmont UHSD can and should be used for the majority of the $70 million.</a:t>
            </a:r>
          </a:p>
          <a:p>
            <a:r>
              <a:rPr lang="en-US" sz="3600" dirty="0" smtClean="0">
                <a:latin typeface="Arial" panose="020B0604020202020204" pitchFamily="34" charset="0"/>
                <a:cs typeface="Arial" panose="020B0604020202020204" pitchFamily="34" charset="0"/>
              </a:rPr>
              <a:t>CDE notes there is no provision in the </a:t>
            </a:r>
            <a:r>
              <a:rPr lang="en-US" sz="3600" i="1" dirty="0" smtClean="0">
                <a:latin typeface="Arial" panose="020B0604020202020204" pitchFamily="34" charset="0"/>
                <a:cs typeface="Arial" panose="020B0604020202020204" pitchFamily="34" charset="0"/>
              </a:rPr>
              <a:t>Education Code </a:t>
            </a:r>
            <a:r>
              <a:rPr lang="en-US" sz="3600" dirty="0" smtClean="0">
                <a:latin typeface="Arial" panose="020B0604020202020204" pitchFamily="34" charset="0"/>
                <a:cs typeface="Arial" panose="020B0604020202020204" pitchFamily="34" charset="0"/>
              </a:rPr>
              <a:t>to allow division of authorized but unsold bonds under these circumstances. </a:t>
            </a:r>
            <a:r>
              <a:rPr lang="en-US" sz="3600" i="1" dirty="0" smtClean="0">
                <a:latin typeface="Arial" panose="020B0604020202020204" pitchFamily="34" charset="0"/>
                <a:cs typeface="Arial" panose="020B0604020202020204" pitchFamily="34" charset="0"/>
              </a:rPr>
              <a:t>EC</a:t>
            </a:r>
            <a:r>
              <a:rPr lang="en-US" sz="3600" dirty="0" smtClean="0">
                <a:latin typeface="Arial" panose="020B0604020202020204" pitchFamily="34" charset="0"/>
                <a:cs typeface="Arial" panose="020B0604020202020204" pitchFamily="34" charset="0"/>
              </a:rPr>
              <a:t> Section 35577 allows such division if Grossmont UHSD ceases to exist. </a:t>
            </a:r>
            <a:endParaRPr lang="en-US" sz="3600" dirty="0" smtClean="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8264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39295"/>
          </a:xfrm>
        </p:spPr>
        <p:txBody>
          <a:bodyPr>
            <a:noAutofit/>
          </a:bodyPr>
          <a:lstStyle/>
          <a:p>
            <a:r>
              <a:rPr lang="en-US" sz="4000" b="1" dirty="0">
                <a:latin typeface="Arial" panose="020B0604020202020204" pitchFamily="34" charset="0"/>
              </a:rPr>
              <a:t>Equitable Division of </a:t>
            </a:r>
            <a:r>
              <a:rPr lang="en-US" sz="4000" b="1" dirty="0" smtClean="0">
                <a:latin typeface="Arial" panose="020B0604020202020204" pitchFamily="34" charset="0"/>
              </a:rPr>
              <a:t>Assets: Recommendation</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18</a:t>
            </a:fld>
            <a:endParaRPr lang="en-US" sz="1200" dirty="0">
              <a:latin typeface="Arial" panose="020B0604020202020204" pitchFamily="34" charset="0"/>
            </a:endParaRPr>
          </a:p>
        </p:txBody>
      </p:sp>
      <p:sp>
        <p:nvSpPr>
          <p:cNvPr id="4" name="Content Placeholder 3"/>
          <p:cNvSpPr>
            <a:spLocks noGrp="1"/>
          </p:cNvSpPr>
          <p:nvPr>
            <p:ph idx="1"/>
          </p:nvPr>
        </p:nvSpPr>
        <p:spPr>
          <a:xfrm>
            <a:off x="329184" y="1139295"/>
            <a:ext cx="8705088" cy="5399617"/>
          </a:xfrm>
        </p:spPr>
        <p:txBody>
          <a:bodyPr>
            <a:noAutofit/>
          </a:bodyPr>
          <a:lstStyle/>
          <a:p>
            <a:r>
              <a:rPr lang="en-US" sz="3400" dirty="0" smtClean="0">
                <a:latin typeface="Arial" panose="020B0604020202020204" pitchFamily="34" charset="0"/>
                <a:cs typeface="Arial" panose="020B0604020202020204" pitchFamily="34" charset="0"/>
              </a:rPr>
              <a:t>The CDE recommends that this “equitable division of assets” threshold is substantially met under </a:t>
            </a:r>
            <a:r>
              <a:rPr lang="en-US" sz="3400" i="1" dirty="0" smtClean="0">
                <a:latin typeface="Arial" panose="020B0604020202020204" pitchFamily="34" charset="0"/>
                <a:cs typeface="Arial" panose="020B0604020202020204" pitchFamily="34" charset="0"/>
              </a:rPr>
              <a:t>Education Code </a:t>
            </a:r>
            <a:r>
              <a:rPr lang="en-US" sz="3400" dirty="0" smtClean="0">
                <a:latin typeface="Arial" panose="020B0604020202020204" pitchFamily="34" charset="0"/>
                <a:cs typeface="Arial" panose="020B0604020202020204" pitchFamily="34" charset="0"/>
              </a:rPr>
              <a:t>conditions.</a:t>
            </a:r>
          </a:p>
          <a:p>
            <a:r>
              <a:rPr lang="en-US" sz="3400" dirty="0" smtClean="0">
                <a:latin typeface="Arial" panose="020B0604020202020204" pitchFamily="34" charset="0"/>
                <a:cs typeface="Arial" panose="020B0604020202020204" pitchFamily="34" charset="0"/>
              </a:rPr>
              <a:t>The County Committee appears to recommend that the condition is met only under the plan put forward by proponents.</a:t>
            </a:r>
          </a:p>
          <a:p>
            <a:r>
              <a:rPr lang="en-US" sz="3400" dirty="0" smtClean="0">
                <a:latin typeface="Arial" panose="020B0604020202020204" pitchFamily="34" charset="0"/>
                <a:cs typeface="Arial" panose="020B0604020202020204" pitchFamily="34" charset="0"/>
              </a:rPr>
              <a:t>The recommendation of the County Committee under </a:t>
            </a:r>
            <a:r>
              <a:rPr lang="en-US" sz="3400" dirty="0">
                <a:latin typeface="Arial" panose="020B0604020202020204" pitchFamily="34" charset="0"/>
                <a:cs typeface="Arial" panose="020B0604020202020204" pitchFamily="34" charset="0"/>
              </a:rPr>
              <a:t>conditions allowed </a:t>
            </a:r>
            <a:r>
              <a:rPr lang="en-US" sz="3400" dirty="0" smtClean="0">
                <a:latin typeface="Arial" panose="020B0604020202020204" pitchFamily="34" charset="0"/>
                <a:cs typeface="Arial" panose="020B0604020202020204" pitchFamily="34" charset="0"/>
              </a:rPr>
              <a:t>by </a:t>
            </a:r>
            <a:r>
              <a:rPr lang="en-US" sz="3400" i="1" dirty="0" smtClean="0">
                <a:latin typeface="Arial" panose="020B0604020202020204" pitchFamily="34" charset="0"/>
                <a:cs typeface="Arial" panose="020B0604020202020204" pitchFamily="34" charset="0"/>
              </a:rPr>
              <a:t>Education Code </a:t>
            </a:r>
            <a:r>
              <a:rPr lang="en-US" sz="3400" dirty="0" smtClean="0">
                <a:latin typeface="Arial" panose="020B0604020202020204" pitchFamily="34" charset="0"/>
                <a:cs typeface="Arial" panose="020B0604020202020204" pitchFamily="34" charset="0"/>
              </a:rPr>
              <a:t>is unknown.</a:t>
            </a:r>
            <a:endParaRPr lang="en-US" sz="3400" dirty="0" smtClean="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81097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a:bodyPr>
          <a:lstStyle/>
          <a:p>
            <a:r>
              <a:rPr lang="en-US" sz="4000" b="1" dirty="0">
                <a:latin typeface="Arial" panose="020B0604020202020204" pitchFamily="34" charset="0"/>
              </a:rPr>
              <a:t>Insignificant School Facility </a:t>
            </a:r>
            <a:r>
              <a:rPr lang="en-US" sz="4000" b="1" dirty="0" smtClean="0">
                <a:latin typeface="Arial" panose="020B0604020202020204" pitchFamily="34" charset="0"/>
              </a:rPr>
              <a:t>Costs:</a:t>
            </a:r>
            <a:br>
              <a:rPr lang="en-US" sz="4000" b="1" dirty="0" smtClean="0">
                <a:latin typeface="Arial" panose="020B0604020202020204" pitchFamily="34" charset="0"/>
              </a:rPr>
            </a:br>
            <a:r>
              <a:rPr lang="en-US" sz="4000" b="1" dirty="0" smtClean="0">
                <a:latin typeface="Arial" panose="020B0604020202020204" pitchFamily="34" charset="0"/>
              </a:rPr>
              <a:t>Universal Concerns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19</a:t>
            </a:fld>
            <a:endParaRPr lang="en-US" sz="1200" dirty="0">
              <a:latin typeface="Arial" panose="020B0604020202020204" pitchFamily="34" charset="0"/>
            </a:endParaRPr>
          </a:p>
        </p:txBody>
      </p:sp>
      <p:sp>
        <p:nvSpPr>
          <p:cNvPr id="4" name="Content Placeholder 3"/>
          <p:cNvSpPr>
            <a:spLocks noGrp="1"/>
          </p:cNvSpPr>
          <p:nvPr>
            <p:ph idx="1"/>
          </p:nvPr>
        </p:nvSpPr>
        <p:spPr>
          <a:xfrm>
            <a:off x="426720" y="1432623"/>
            <a:ext cx="8625606" cy="5106289"/>
          </a:xfrm>
        </p:spPr>
        <p:txBody>
          <a:bodyPr>
            <a:normAutofit fontScale="92500"/>
          </a:bodyPr>
          <a:lstStyle/>
          <a:p>
            <a:r>
              <a:rPr lang="en-US" sz="3600" dirty="0" smtClean="0">
                <a:latin typeface="Arial" panose="020B0604020202020204" pitchFamily="34" charset="0"/>
                <a:cs typeface="Arial" panose="020B0604020202020204" pitchFamily="34" charset="0"/>
              </a:rPr>
              <a:t>2003 stated concern in County study.</a:t>
            </a:r>
          </a:p>
          <a:p>
            <a:r>
              <a:rPr lang="en-US" sz="3600" dirty="0" smtClean="0">
                <a:latin typeface="Arial" panose="020B0604020202020204" pitchFamily="34" charset="0"/>
                <a:cs typeface="Arial" panose="020B0604020202020204" pitchFamily="34" charset="0"/>
              </a:rPr>
              <a:t>2003 County Committee recommendation.</a:t>
            </a:r>
          </a:p>
          <a:p>
            <a:r>
              <a:rPr lang="en-US" sz="3600" dirty="0" smtClean="0">
                <a:latin typeface="Arial" panose="020B0604020202020204" pitchFamily="34" charset="0"/>
                <a:cs typeface="Arial" panose="020B0604020202020204" pitchFamily="34" charset="0"/>
              </a:rPr>
              <a:t>Finding of the current County study.</a:t>
            </a:r>
          </a:p>
          <a:p>
            <a:r>
              <a:rPr lang="en-US" sz="3600" dirty="0" smtClean="0">
                <a:latin typeface="Arial" panose="020B0604020202020204" pitchFamily="34" charset="0"/>
                <a:cs typeface="Arial" panose="020B0604020202020204" pitchFamily="34" charset="0"/>
              </a:rPr>
              <a:t>Current County Committee conditional approval only if existing facilities are used.</a:t>
            </a:r>
          </a:p>
          <a:p>
            <a:r>
              <a:rPr lang="en-US" sz="3600" dirty="0" smtClean="0">
                <a:latin typeface="Arial" panose="020B0604020202020204" pitchFamily="34" charset="0"/>
                <a:cs typeface="Arial" panose="020B0604020202020204" pitchFamily="34" charset="0"/>
              </a:rPr>
              <a:t>Proponents’ stated concern that the new district cannot provide adequate facilities without Grossmont UHSD assets. </a:t>
            </a:r>
          </a:p>
        </p:txBody>
      </p:sp>
    </p:spTree>
    <p:extLst>
      <p:ext uri="{BB962C8B-B14F-4D97-AF65-F5344CB8AC3E}">
        <p14:creationId xmlns:p14="http://schemas.microsoft.com/office/powerpoint/2010/main" val="1038420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Arial" panose="020B0604020202020204" pitchFamily="34" charset="0"/>
              </a:rPr>
              <a:t>Role of the SBE</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2</a:t>
            </a:fld>
            <a:endParaRPr lang="en-US" sz="1200" dirty="0">
              <a:latin typeface="Arial" panose="020B0604020202020204" pitchFamily="34" charset="0"/>
            </a:endParaRPr>
          </a:p>
        </p:txBody>
      </p:sp>
      <p:sp>
        <p:nvSpPr>
          <p:cNvPr id="4" name="Content Placeholder 3"/>
          <p:cNvSpPr>
            <a:spLocks noGrp="1"/>
          </p:cNvSpPr>
          <p:nvPr>
            <p:ph idx="1"/>
          </p:nvPr>
        </p:nvSpPr>
        <p:spPr>
          <a:xfrm>
            <a:off x="670560" y="1141941"/>
            <a:ext cx="8339328" cy="5029200"/>
          </a:xfrm>
        </p:spPr>
        <p:txBody>
          <a:bodyPr>
            <a:normAutofit fontScale="92500"/>
          </a:bodyPr>
          <a:lstStyle/>
          <a:p>
            <a:r>
              <a:rPr lang="en-US" sz="4000" dirty="0" smtClean="0">
                <a:latin typeface="Arial" panose="020B0604020202020204" pitchFamily="34" charset="0"/>
                <a:cs typeface="Arial" panose="020B0604020202020204" pitchFamily="34" charset="0"/>
              </a:rPr>
              <a:t>Hear the findings/recommendations of the California Department of Education (CDE).</a:t>
            </a:r>
          </a:p>
          <a:p>
            <a:r>
              <a:rPr lang="en-US" sz="4000" dirty="0" smtClean="0">
                <a:latin typeface="Arial" panose="020B0604020202020204" pitchFamily="34" charset="0"/>
                <a:cs typeface="Arial" panose="020B0604020202020204" pitchFamily="34" charset="0"/>
              </a:rPr>
              <a:t>Conduct a public hearing.</a:t>
            </a:r>
          </a:p>
          <a:p>
            <a:r>
              <a:rPr lang="en-US" sz="4000" dirty="0" smtClean="0">
                <a:latin typeface="Arial" panose="020B0604020202020204" pitchFamily="34" charset="0"/>
                <a:cs typeface="Arial" panose="020B0604020202020204" pitchFamily="34" charset="0"/>
              </a:rPr>
              <a:t>Determine if minimum threshold conditions are substantially met.</a:t>
            </a:r>
          </a:p>
          <a:p>
            <a:r>
              <a:rPr lang="en-US" sz="4000" dirty="0" smtClean="0">
                <a:latin typeface="Arial" panose="020B0604020202020204" pitchFamily="34" charset="0"/>
                <a:cs typeface="Arial" panose="020B0604020202020204" pitchFamily="34" charset="0"/>
              </a:rPr>
              <a:t>Take action on the proposal.</a:t>
            </a:r>
          </a:p>
        </p:txBody>
      </p:sp>
    </p:spTree>
    <p:extLst>
      <p:ext uri="{BB962C8B-B14F-4D97-AF65-F5344CB8AC3E}">
        <p14:creationId xmlns:p14="http://schemas.microsoft.com/office/powerpoint/2010/main" val="10288790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 y="0"/>
            <a:ext cx="9265920" cy="1219200"/>
          </a:xfrm>
        </p:spPr>
        <p:txBody>
          <a:bodyPr>
            <a:noAutofit/>
          </a:bodyPr>
          <a:lstStyle/>
          <a:p>
            <a:r>
              <a:rPr lang="en-US" sz="4000" b="1" dirty="0">
                <a:latin typeface="Arial" panose="020B0604020202020204" pitchFamily="34" charset="0"/>
              </a:rPr>
              <a:t>Insignificant School Facility </a:t>
            </a:r>
            <a:r>
              <a:rPr lang="en-US" sz="4000" b="1" dirty="0" smtClean="0">
                <a:latin typeface="Arial" panose="020B0604020202020204" pitchFamily="34" charset="0"/>
              </a:rPr>
              <a:t>Costs:</a:t>
            </a:r>
            <a:br>
              <a:rPr lang="en-US" sz="4000" b="1" dirty="0" smtClean="0">
                <a:latin typeface="Arial" panose="020B0604020202020204" pitchFamily="34" charset="0"/>
              </a:rPr>
            </a:br>
            <a:r>
              <a:rPr lang="en-US" sz="4000" b="1" dirty="0" smtClean="0">
                <a:latin typeface="Arial" panose="020B0604020202020204" pitchFamily="34" charset="0"/>
              </a:rPr>
              <a:t>CDE Recommends Condition Not Met</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20</a:t>
            </a:fld>
            <a:endParaRPr lang="en-US" sz="1200" dirty="0">
              <a:latin typeface="Arial" panose="020B0604020202020204" pitchFamily="34" charset="0"/>
            </a:endParaRPr>
          </a:p>
        </p:txBody>
      </p:sp>
      <p:sp>
        <p:nvSpPr>
          <p:cNvPr id="4" name="Content Placeholder 3"/>
          <p:cNvSpPr>
            <a:spLocks noGrp="1"/>
          </p:cNvSpPr>
          <p:nvPr>
            <p:ph idx="1"/>
          </p:nvPr>
        </p:nvSpPr>
        <p:spPr>
          <a:xfrm>
            <a:off x="182880" y="1432623"/>
            <a:ext cx="8961120" cy="5106289"/>
          </a:xfrm>
        </p:spPr>
        <p:txBody>
          <a:bodyPr>
            <a:noAutofit/>
          </a:bodyPr>
          <a:lstStyle/>
          <a:p>
            <a:r>
              <a:rPr lang="en-US" sz="3300" dirty="0" smtClean="0">
                <a:latin typeface="Arial" panose="020B0604020202020204" pitchFamily="34" charset="0"/>
                <a:cs typeface="Arial" panose="020B0604020202020204" pitchFamily="34" charset="0"/>
              </a:rPr>
              <a:t>There will be new costs of at least $45 million. No local sources of funding identified.</a:t>
            </a:r>
          </a:p>
          <a:p>
            <a:r>
              <a:rPr lang="en-US" sz="3300" dirty="0" smtClean="0">
                <a:latin typeface="Arial" panose="020B0604020202020204" pitchFamily="34" charset="0"/>
                <a:cs typeface="Arial" panose="020B0604020202020204" pitchFamily="34" charset="0"/>
              </a:rPr>
              <a:t>The new district would not have sufficient bonding capacity.</a:t>
            </a:r>
          </a:p>
          <a:p>
            <a:r>
              <a:rPr lang="en-US" sz="3300" dirty="0" smtClean="0">
                <a:latin typeface="Arial" panose="020B0604020202020204" pitchFamily="34" charset="0"/>
                <a:cs typeface="Arial" panose="020B0604020202020204" pitchFamily="34" charset="0"/>
              </a:rPr>
              <a:t>Alpine voters have not supported a bond measure in 20 years.</a:t>
            </a:r>
          </a:p>
          <a:p>
            <a:r>
              <a:rPr lang="en-US" sz="3300" dirty="0" smtClean="0">
                <a:latin typeface="Arial" panose="020B0604020202020204" pitchFamily="34" charset="0"/>
                <a:cs typeface="Arial" panose="020B0604020202020204" pitchFamily="34" charset="0"/>
              </a:rPr>
              <a:t>Availability of state bond funds is uncertain as is the new district’s eligibility for these funds.</a:t>
            </a:r>
          </a:p>
        </p:txBody>
      </p:sp>
    </p:spTree>
    <p:extLst>
      <p:ext uri="{BB962C8B-B14F-4D97-AF65-F5344CB8AC3E}">
        <p14:creationId xmlns:p14="http://schemas.microsoft.com/office/powerpoint/2010/main" val="1076276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4000" b="1" dirty="0" smtClean="0">
                <a:latin typeface="Arial" panose="020B0604020202020204" pitchFamily="34" charset="0"/>
              </a:rPr>
              <a:t>Compelling Reasons for Unification</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21</a:t>
            </a:fld>
            <a:endParaRPr lang="en-US" sz="1200" dirty="0">
              <a:latin typeface="Arial" panose="020B0604020202020204" pitchFamily="34" charset="0"/>
            </a:endParaRPr>
          </a:p>
        </p:txBody>
      </p:sp>
      <p:sp>
        <p:nvSpPr>
          <p:cNvPr id="4" name="Content Placeholder 3"/>
          <p:cNvSpPr>
            <a:spLocks noGrp="1"/>
          </p:cNvSpPr>
          <p:nvPr>
            <p:ph idx="1"/>
          </p:nvPr>
        </p:nvSpPr>
        <p:spPr>
          <a:xfrm>
            <a:off x="329184" y="1231392"/>
            <a:ext cx="8814816" cy="5029200"/>
          </a:xfrm>
        </p:spPr>
        <p:txBody>
          <a:bodyPr>
            <a:noAutofit/>
          </a:bodyPr>
          <a:lstStyle/>
          <a:p>
            <a:r>
              <a:rPr lang="en-US" sz="3600" dirty="0" smtClean="0">
                <a:latin typeface="Arial" panose="020B0604020202020204" pitchFamily="34" charset="0"/>
                <a:cs typeface="Arial" panose="020B0604020202020204" pitchFamily="34" charset="0"/>
              </a:rPr>
              <a:t>Long </a:t>
            </a:r>
            <a:r>
              <a:rPr lang="en-US" sz="3600" dirty="0">
                <a:latin typeface="Arial" panose="020B0604020202020204" pitchFamily="34" charset="0"/>
                <a:cs typeface="Arial" panose="020B0604020202020204" pitchFamily="34" charset="0"/>
              </a:rPr>
              <a:t>standing interest and efforts </a:t>
            </a:r>
            <a:r>
              <a:rPr lang="en-US" sz="3600" dirty="0" smtClean="0">
                <a:latin typeface="Arial" panose="020B0604020202020204" pitchFamily="34" charset="0"/>
                <a:cs typeface="Arial" panose="020B0604020202020204" pitchFamily="34" charset="0"/>
              </a:rPr>
              <a:t>of </a:t>
            </a:r>
            <a:r>
              <a:rPr lang="en-US" sz="3600" dirty="0">
                <a:latin typeface="Arial" panose="020B0604020202020204" pitchFamily="34" charset="0"/>
                <a:cs typeface="Arial" panose="020B0604020202020204" pitchFamily="34" charset="0"/>
              </a:rPr>
              <a:t>the Alpine UESD and the Alpine </a:t>
            </a:r>
            <a:r>
              <a:rPr lang="en-US" sz="3600" dirty="0" smtClean="0">
                <a:latin typeface="Arial" panose="020B0604020202020204" pitchFamily="34" charset="0"/>
                <a:cs typeface="Arial" panose="020B0604020202020204" pitchFamily="34" charset="0"/>
              </a:rPr>
              <a:t>community.</a:t>
            </a:r>
            <a:endParaRPr lang="en-US" sz="3600" dirty="0">
              <a:latin typeface="Arial" panose="020B0604020202020204" pitchFamily="34" charset="0"/>
              <a:cs typeface="Arial" panose="020B0604020202020204" pitchFamily="34" charset="0"/>
            </a:endParaRPr>
          </a:p>
          <a:p>
            <a:r>
              <a:rPr lang="en-US" sz="3600" dirty="0" smtClean="0">
                <a:latin typeface="Arial" panose="020B0604020202020204" pitchFamily="34" charset="0"/>
                <a:cs typeface="Arial" panose="020B0604020202020204" pitchFamily="34" charset="0"/>
              </a:rPr>
              <a:t>Historical </a:t>
            </a:r>
            <a:r>
              <a:rPr lang="en-US" sz="3600" dirty="0">
                <a:latin typeface="Arial" panose="020B0604020202020204" pitchFamily="34" charset="0"/>
                <a:cs typeface="Arial" panose="020B0604020202020204" pitchFamily="34" charset="0"/>
              </a:rPr>
              <a:t>interest and joint efforts </a:t>
            </a:r>
            <a:r>
              <a:rPr lang="en-US" sz="3600" dirty="0" smtClean="0">
                <a:latin typeface="Arial" panose="020B0604020202020204" pitchFamily="34" charset="0"/>
                <a:cs typeface="Arial" panose="020B0604020202020204" pitchFamily="34" charset="0"/>
              </a:rPr>
              <a:t>to </a:t>
            </a:r>
            <a:r>
              <a:rPr lang="en-US" sz="3600" dirty="0">
                <a:latin typeface="Arial" panose="020B0604020202020204" pitchFamily="34" charset="0"/>
                <a:cs typeface="Arial" panose="020B0604020202020204" pitchFamily="34" charset="0"/>
              </a:rPr>
              <a:t>build an Alpine-area high school.</a:t>
            </a:r>
          </a:p>
          <a:p>
            <a:r>
              <a:rPr lang="en-US" sz="3600" dirty="0" smtClean="0">
                <a:latin typeface="Arial" panose="020B0604020202020204" pitchFamily="34" charset="0"/>
                <a:cs typeface="Arial" panose="020B0604020202020204" pitchFamily="34" charset="0"/>
              </a:rPr>
              <a:t>Geographic </a:t>
            </a:r>
            <a:r>
              <a:rPr lang="en-US" sz="3600" dirty="0">
                <a:latin typeface="Arial" panose="020B0604020202020204" pitchFamily="34" charset="0"/>
                <a:cs typeface="Arial" panose="020B0604020202020204" pitchFamily="34" charset="0"/>
              </a:rPr>
              <a:t>location of </a:t>
            </a:r>
            <a:r>
              <a:rPr lang="en-US" sz="3600" dirty="0" smtClean="0">
                <a:latin typeface="Arial" panose="020B0604020202020204" pitchFamily="34" charset="0"/>
                <a:cs typeface="Arial" panose="020B0604020202020204" pitchFamily="34" charset="0"/>
              </a:rPr>
              <a:t>Alpine and distance </a:t>
            </a:r>
            <a:r>
              <a:rPr lang="en-US" sz="3600" dirty="0">
                <a:latin typeface="Arial" panose="020B0604020202020204" pitchFamily="34" charset="0"/>
                <a:cs typeface="Arial" panose="020B0604020202020204" pitchFamily="34" charset="0"/>
              </a:rPr>
              <a:t>from Grossmont UHSD </a:t>
            </a:r>
            <a:r>
              <a:rPr lang="en-US" sz="3600" dirty="0" smtClean="0">
                <a:latin typeface="Arial" panose="020B0604020202020204" pitchFamily="34" charset="0"/>
                <a:cs typeface="Arial" panose="020B0604020202020204" pitchFamily="34" charset="0"/>
              </a:rPr>
              <a:t>schools</a:t>
            </a:r>
            <a:r>
              <a:rPr lang="en-US" sz="3600" dirty="0">
                <a:latin typeface="Arial" panose="020B0604020202020204" pitchFamily="34" charset="0"/>
                <a:cs typeface="Arial" panose="020B0604020202020204" pitchFamily="34" charset="0"/>
              </a:rPr>
              <a:t>. </a:t>
            </a:r>
          </a:p>
          <a:p>
            <a:r>
              <a:rPr lang="en-US" sz="3600" dirty="0" smtClean="0">
                <a:latin typeface="Arial" panose="020B0604020202020204" pitchFamily="34" charset="0"/>
                <a:cs typeface="Arial" panose="020B0604020202020204" pitchFamily="34" charset="0"/>
              </a:rPr>
              <a:t>County Committee and Grand Jury support.</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22588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4000" b="1" dirty="0" smtClean="0">
                <a:latin typeface="Arial" panose="020B0604020202020204" pitchFamily="34" charset="0"/>
              </a:rPr>
              <a:t>Concerns Regarding Unification</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22</a:t>
            </a:fld>
            <a:endParaRPr lang="en-US" sz="1200" dirty="0">
              <a:latin typeface="Arial" panose="020B0604020202020204" pitchFamily="34" charset="0"/>
            </a:endParaRPr>
          </a:p>
        </p:txBody>
      </p:sp>
      <p:sp>
        <p:nvSpPr>
          <p:cNvPr id="4" name="Content Placeholder 3"/>
          <p:cNvSpPr>
            <a:spLocks noGrp="1"/>
          </p:cNvSpPr>
          <p:nvPr>
            <p:ph idx="1"/>
          </p:nvPr>
        </p:nvSpPr>
        <p:spPr>
          <a:xfrm>
            <a:off x="182880" y="1019853"/>
            <a:ext cx="8778240" cy="5336497"/>
          </a:xfrm>
        </p:spPr>
        <p:txBody>
          <a:bodyPr>
            <a:normAutofit fontScale="85000" lnSpcReduction="10000"/>
          </a:bodyPr>
          <a:lstStyle/>
          <a:p>
            <a:pPr>
              <a:lnSpc>
                <a:spcPct val="120000"/>
              </a:lnSpc>
            </a:pPr>
            <a:r>
              <a:rPr lang="en-US" sz="3800" dirty="0">
                <a:latin typeface="Arial" panose="020B0604020202020204" pitchFamily="34" charset="0"/>
                <a:cs typeface="Arial" panose="020B0604020202020204" pitchFamily="34" charset="0"/>
              </a:rPr>
              <a:t>E</a:t>
            </a:r>
            <a:r>
              <a:rPr lang="en-US" sz="3800" dirty="0" smtClean="0">
                <a:latin typeface="Arial" panose="020B0604020202020204" pitchFamily="34" charset="0"/>
                <a:cs typeface="Arial" panose="020B0604020202020204" pitchFamily="34" charset="0"/>
              </a:rPr>
              <a:t>nrollment </a:t>
            </a:r>
            <a:r>
              <a:rPr lang="en-US" sz="3800" dirty="0">
                <a:latin typeface="Arial" panose="020B0604020202020204" pitchFamily="34" charset="0"/>
                <a:cs typeface="Arial" panose="020B0604020202020204" pitchFamily="34" charset="0"/>
              </a:rPr>
              <a:t>declines </a:t>
            </a:r>
            <a:r>
              <a:rPr lang="en-US" sz="3800" dirty="0" smtClean="0">
                <a:latin typeface="Arial" panose="020B0604020202020204" pitchFamily="34" charset="0"/>
                <a:cs typeface="Arial" panose="020B0604020202020204" pitchFamily="34" charset="0"/>
              </a:rPr>
              <a:t>and </a:t>
            </a:r>
            <a:r>
              <a:rPr lang="en-US" sz="3800" dirty="0">
                <a:latin typeface="Arial" panose="020B0604020202020204" pitchFamily="34" charset="0"/>
                <a:cs typeface="Arial" panose="020B0604020202020204" pitchFamily="34" charset="0"/>
              </a:rPr>
              <a:t>general population shifts </a:t>
            </a:r>
            <a:r>
              <a:rPr lang="en-US" sz="3800" dirty="0" smtClean="0">
                <a:latin typeface="Arial" panose="020B0604020202020204" pitchFamily="34" charset="0"/>
                <a:cs typeface="Arial" panose="020B0604020202020204" pitchFamily="34" charset="0"/>
              </a:rPr>
              <a:t>could </a:t>
            </a:r>
            <a:r>
              <a:rPr lang="en-US" sz="3800" dirty="0">
                <a:latin typeface="Arial" panose="020B0604020202020204" pitchFamily="34" charset="0"/>
                <a:cs typeface="Arial" panose="020B0604020202020204" pitchFamily="34" charset="0"/>
              </a:rPr>
              <a:t>affect </a:t>
            </a:r>
            <a:r>
              <a:rPr lang="en-US" sz="3800" dirty="0" smtClean="0">
                <a:latin typeface="Arial" panose="020B0604020202020204" pitchFamily="34" charset="0"/>
                <a:cs typeface="Arial" panose="020B0604020202020204" pitchFamily="34" charset="0"/>
              </a:rPr>
              <a:t>size, scale, </a:t>
            </a:r>
            <a:r>
              <a:rPr lang="en-US" sz="3800" dirty="0">
                <a:latin typeface="Arial" panose="020B0604020202020204" pitchFamily="34" charset="0"/>
                <a:cs typeface="Arial" panose="020B0604020202020204" pitchFamily="34" charset="0"/>
              </a:rPr>
              <a:t>and financial support of a new </a:t>
            </a:r>
            <a:r>
              <a:rPr lang="en-US" sz="3800" dirty="0" smtClean="0">
                <a:latin typeface="Arial" panose="020B0604020202020204" pitchFamily="34" charset="0"/>
                <a:cs typeface="Arial" panose="020B0604020202020204" pitchFamily="34" charset="0"/>
              </a:rPr>
              <a:t>high school.</a:t>
            </a:r>
          </a:p>
          <a:p>
            <a:pPr>
              <a:lnSpc>
                <a:spcPct val="120000"/>
              </a:lnSpc>
            </a:pPr>
            <a:r>
              <a:rPr lang="en-US" sz="3800" dirty="0" smtClean="0">
                <a:latin typeface="Arial" panose="020B0604020202020204" pitchFamily="34" charset="0"/>
                <a:cs typeface="Arial" panose="020B0604020202020204" pitchFamily="34" charset="0"/>
              </a:rPr>
              <a:t>The offerings of a smaller Alpine high school are unlikely to compare to Grossmont UHSD.</a:t>
            </a:r>
          </a:p>
          <a:p>
            <a:pPr>
              <a:lnSpc>
                <a:spcPct val="120000"/>
              </a:lnSpc>
            </a:pPr>
            <a:r>
              <a:rPr lang="en-US" sz="3800" dirty="0" smtClean="0">
                <a:latin typeface="Arial" panose="020B0604020202020204" pitchFamily="34" charset="0"/>
                <a:cs typeface="Arial" panose="020B0604020202020204" pitchFamily="34" charset="0"/>
              </a:rPr>
              <a:t>There is little </a:t>
            </a:r>
            <a:r>
              <a:rPr lang="en-US" sz="3800" dirty="0">
                <a:latin typeface="Arial" panose="020B0604020202020204" pitchFamily="34" charset="0"/>
                <a:cs typeface="Arial" panose="020B0604020202020204" pitchFamily="34" charset="0"/>
              </a:rPr>
              <a:t>evidence </a:t>
            </a:r>
            <a:r>
              <a:rPr lang="en-US" sz="3800" dirty="0" smtClean="0">
                <a:latin typeface="Arial" panose="020B0604020202020204" pitchFamily="34" charset="0"/>
                <a:cs typeface="Arial" panose="020B0604020202020204" pitchFamily="34" charset="0"/>
              </a:rPr>
              <a:t>resources exist to </a:t>
            </a:r>
            <a:r>
              <a:rPr lang="en-US" sz="3800" dirty="0">
                <a:latin typeface="Arial" panose="020B0604020202020204" pitchFamily="34" charset="0"/>
                <a:cs typeface="Arial" panose="020B0604020202020204" pitchFamily="34" charset="0"/>
              </a:rPr>
              <a:t>fund construction </a:t>
            </a:r>
            <a:r>
              <a:rPr lang="en-US" sz="3800" dirty="0" smtClean="0">
                <a:latin typeface="Arial" panose="020B0604020202020204" pitchFamily="34" charset="0"/>
                <a:cs typeface="Arial" panose="020B0604020202020204" pitchFamily="34" charset="0"/>
              </a:rPr>
              <a:t>of a new high school.</a:t>
            </a:r>
          </a:p>
          <a:p>
            <a:pPr>
              <a:lnSpc>
                <a:spcPct val="120000"/>
              </a:lnSpc>
            </a:pPr>
            <a:r>
              <a:rPr lang="en-US" sz="3800" dirty="0" smtClean="0">
                <a:latin typeface="Arial" panose="020B0604020202020204" pitchFamily="34" charset="0"/>
                <a:cs typeface="Arial" panose="020B0604020202020204" pitchFamily="34" charset="0"/>
              </a:rPr>
              <a:t>Increased costs for an Alpine unified district.</a:t>
            </a:r>
          </a:p>
          <a:p>
            <a:endParaRPr lang="en-US" sz="3600" dirty="0" smtClean="0"/>
          </a:p>
        </p:txBody>
      </p:sp>
    </p:spTree>
    <p:extLst>
      <p:ext uri="{BB962C8B-B14F-4D97-AF65-F5344CB8AC3E}">
        <p14:creationId xmlns:p14="http://schemas.microsoft.com/office/powerpoint/2010/main" val="3229119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4000" b="1" dirty="0" smtClean="0">
                <a:latin typeface="Arial" panose="020B0604020202020204" pitchFamily="34" charset="0"/>
              </a:rPr>
              <a:t>Other Concerns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23</a:t>
            </a:fld>
            <a:endParaRPr lang="en-US" sz="1200" dirty="0">
              <a:latin typeface="Arial" panose="020B0604020202020204" pitchFamily="34" charset="0"/>
            </a:endParaRPr>
          </a:p>
        </p:txBody>
      </p:sp>
      <p:sp>
        <p:nvSpPr>
          <p:cNvPr id="4" name="Content Placeholder 3"/>
          <p:cNvSpPr>
            <a:spLocks noGrp="1"/>
          </p:cNvSpPr>
          <p:nvPr>
            <p:ph idx="1"/>
          </p:nvPr>
        </p:nvSpPr>
        <p:spPr>
          <a:xfrm>
            <a:off x="481350" y="1448096"/>
            <a:ext cx="8363712" cy="4806399"/>
          </a:xfrm>
        </p:spPr>
        <p:txBody>
          <a:bodyPr>
            <a:normAutofit/>
          </a:bodyPr>
          <a:lstStyle/>
          <a:p>
            <a:r>
              <a:rPr lang="en-US" sz="3600" dirty="0">
                <a:latin typeface="Arial" panose="020B0604020202020204" pitchFamily="34" charset="0"/>
                <a:cs typeface="Arial" panose="020B0604020202020204" pitchFamily="34" charset="0"/>
              </a:rPr>
              <a:t>There are inconsistencies </a:t>
            </a:r>
            <a:r>
              <a:rPr lang="en-US" sz="3600" dirty="0" smtClean="0">
                <a:latin typeface="Arial" panose="020B0604020202020204" pitchFamily="34" charset="0"/>
                <a:cs typeface="Arial" panose="020B0604020202020204" pitchFamily="34" charset="0"/>
              </a:rPr>
              <a:t>with</a:t>
            </a:r>
            <a:r>
              <a:rPr lang="en-US" sz="3600" dirty="0">
                <a:latin typeface="Arial" panose="020B0604020202020204" pitchFamily="34" charset="0"/>
                <a:cs typeface="Arial" panose="020B0604020202020204" pitchFamily="34" charset="0"/>
              </a:rPr>
              <a:t>, and lack of clarification and supporting data for, </a:t>
            </a:r>
            <a:r>
              <a:rPr lang="en-US" sz="3600" dirty="0" smtClean="0">
                <a:latin typeface="Arial" panose="020B0604020202020204" pitchFamily="34" charset="0"/>
                <a:cs typeface="Arial" panose="020B0604020202020204" pitchFamily="34" charset="0"/>
              </a:rPr>
              <a:t>some </a:t>
            </a:r>
            <a:r>
              <a:rPr lang="en-US" sz="3600" dirty="0">
                <a:latin typeface="Arial" panose="020B0604020202020204" pitchFamily="34" charset="0"/>
                <a:cs typeface="Arial" panose="020B0604020202020204" pitchFamily="34" charset="0"/>
              </a:rPr>
              <a:t>County Committee recommendations </a:t>
            </a:r>
            <a:r>
              <a:rPr lang="en-US" sz="3600" dirty="0" smtClean="0">
                <a:latin typeface="Arial" panose="020B0604020202020204" pitchFamily="34" charset="0"/>
                <a:cs typeface="Arial" panose="020B0604020202020204" pitchFamily="34" charset="0"/>
              </a:rPr>
              <a:t>and findings.</a:t>
            </a:r>
          </a:p>
          <a:p>
            <a:r>
              <a:rPr lang="en-US" sz="3600" dirty="0">
                <a:latin typeface="Arial" panose="020B0604020202020204" pitchFamily="34" charset="0"/>
                <a:cs typeface="Arial" panose="020B0604020202020204" pitchFamily="34" charset="0"/>
              </a:rPr>
              <a:t>T</a:t>
            </a:r>
            <a:r>
              <a:rPr lang="en-US" sz="3600" dirty="0" smtClean="0">
                <a:latin typeface="Arial" panose="020B0604020202020204" pitchFamily="34" charset="0"/>
                <a:cs typeface="Arial" panose="020B0604020202020204" pitchFamily="34" charset="0"/>
              </a:rPr>
              <a:t>here </a:t>
            </a:r>
            <a:r>
              <a:rPr lang="en-US" sz="3600" dirty="0">
                <a:latin typeface="Arial" panose="020B0604020202020204" pitchFamily="34" charset="0"/>
                <a:cs typeface="Arial" panose="020B0604020202020204" pitchFamily="34" charset="0"/>
              </a:rPr>
              <a:t>is pending litigation regarding the disposition of Grossmont UHSD general obligation bond funds. </a:t>
            </a:r>
            <a:endParaRPr lang="en-US" sz="3600" dirty="0" smtClean="0">
              <a:latin typeface="Arial" panose="020B0604020202020204" pitchFamily="34" charset="0"/>
              <a:cs typeface="Arial" panose="020B0604020202020204" pitchFamily="34" charset="0"/>
            </a:endParaRPr>
          </a:p>
          <a:p>
            <a:endParaRPr lang="en-US" sz="3600" dirty="0" smtClean="0"/>
          </a:p>
          <a:p>
            <a:endParaRPr lang="en-US" sz="3600" dirty="0" smtClean="0"/>
          </a:p>
        </p:txBody>
      </p:sp>
    </p:spTree>
    <p:extLst>
      <p:ext uri="{BB962C8B-B14F-4D97-AF65-F5344CB8AC3E}">
        <p14:creationId xmlns:p14="http://schemas.microsoft.com/office/powerpoint/2010/main" val="283915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4000" b="1" dirty="0" smtClean="0">
                <a:latin typeface="Arial" panose="020B0604020202020204" pitchFamily="34" charset="0"/>
              </a:rPr>
              <a:t>SBE Options Restated</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24</a:t>
            </a:fld>
            <a:endParaRPr lang="en-US" sz="1200" dirty="0">
              <a:latin typeface="Arial" panose="020B0604020202020204" pitchFamily="34" charset="0"/>
            </a:endParaRPr>
          </a:p>
        </p:txBody>
      </p:sp>
      <p:sp>
        <p:nvSpPr>
          <p:cNvPr id="4" name="Content Placeholder 3"/>
          <p:cNvSpPr>
            <a:spLocks noGrp="1"/>
          </p:cNvSpPr>
          <p:nvPr>
            <p:ph idx="1"/>
          </p:nvPr>
        </p:nvSpPr>
        <p:spPr>
          <a:xfrm>
            <a:off x="865632" y="1324503"/>
            <a:ext cx="7729728" cy="5214409"/>
          </a:xfrm>
        </p:spPr>
        <p:txBody>
          <a:bodyPr>
            <a:noAutofit/>
          </a:bodyPr>
          <a:lstStyle/>
          <a:p>
            <a:r>
              <a:rPr lang="en-US" sz="3600" dirty="0">
                <a:latin typeface="Arial" panose="020B0604020202020204" pitchFamily="34" charset="0"/>
                <a:cs typeface="Arial" panose="020B0604020202020204" pitchFamily="34" charset="0"/>
              </a:rPr>
              <a:t>Disapprove the unification proposal.</a:t>
            </a:r>
          </a:p>
          <a:p>
            <a:r>
              <a:rPr lang="en-US" sz="3600" dirty="0">
                <a:latin typeface="Arial" panose="020B0604020202020204" pitchFamily="34" charset="0"/>
                <a:cs typeface="Arial" panose="020B0604020202020204" pitchFamily="34" charset="0"/>
              </a:rPr>
              <a:t>Determine the proposal has merit and return it </a:t>
            </a:r>
            <a:r>
              <a:rPr lang="en-US" sz="3600" dirty="0" smtClean="0">
                <a:latin typeface="Arial" panose="020B0604020202020204" pitchFamily="34" charset="0"/>
                <a:cs typeface="Arial" panose="020B0604020202020204" pitchFamily="34" charset="0"/>
              </a:rPr>
              <a:t>for local action (i.e., CEQA).</a:t>
            </a:r>
            <a:endParaRPr lang="en-US" sz="3600" dirty="0">
              <a:latin typeface="Arial" panose="020B0604020202020204" pitchFamily="34" charset="0"/>
              <a:cs typeface="Arial" panose="020B0604020202020204" pitchFamily="34" charset="0"/>
            </a:endParaRPr>
          </a:p>
          <a:p>
            <a:r>
              <a:rPr lang="en-US" sz="3600" dirty="0">
                <a:latin typeface="Arial" panose="020B0604020202020204" pitchFamily="34" charset="0"/>
                <a:cs typeface="Arial" panose="020B0604020202020204" pitchFamily="34" charset="0"/>
              </a:rPr>
              <a:t>Delay </a:t>
            </a:r>
            <a:r>
              <a:rPr lang="en-US" sz="3600" dirty="0" smtClean="0">
                <a:latin typeface="Arial" panose="020B0604020202020204" pitchFamily="34" charset="0"/>
                <a:cs typeface="Arial" panose="020B0604020202020204" pitchFamily="34" charset="0"/>
              </a:rPr>
              <a:t>action until </a:t>
            </a:r>
            <a:r>
              <a:rPr lang="en-US" sz="3600" dirty="0">
                <a:latin typeface="Arial" panose="020B0604020202020204" pitchFamily="34" charset="0"/>
                <a:cs typeface="Arial" panose="020B0604020202020204" pitchFamily="34" charset="0"/>
              </a:rPr>
              <a:t>additional information is available</a:t>
            </a:r>
            <a:r>
              <a:rPr lang="en-US" sz="3600" dirty="0" smtClean="0">
                <a:latin typeface="Arial" panose="020B0604020202020204" pitchFamily="34" charset="0"/>
                <a:cs typeface="Arial" panose="020B0604020202020204" pitchFamily="34" charset="0"/>
              </a:rPr>
              <a:t>.</a:t>
            </a:r>
          </a:p>
          <a:p>
            <a:pPr marL="0" indent="0" algn="ctr">
              <a:buNone/>
            </a:pPr>
            <a:r>
              <a:rPr lang="en-US" sz="4000" dirty="0">
                <a:latin typeface="Arial" panose="020B0604020202020204" pitchFamily="34" charset="0"/>
                <a:cs typeface="Arial" panose="020B0604020202020204" pitchFamily="34" charset="0"/>
              </a:rPr>
              <a:t>CDE recommends disapproval</a:t>
            </a:r>
            <a:r>
              <a:rPr lang="en-US" sz="4000" dirty="0"/>
              <a:t>.</a:t>
            </a:r>
          </a:p>
          <a:p>
            <a:pPr marL="0" indent="0">
              <a:buNone/>
            </a:pPr>
            <a:endParaRPr lang="en-US" sz="3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881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Arial" panose="020B0604020202020204" pitchFamily="34" charset="0"/>
              </a:rPr>
              <a:t>SBE Options</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3</a:t>
            </a:fld>
            <a:endParaRPr lang="en-US" sz="1200" dirty="0">
              <a:latin typeface="Arial" panose="020B0604020202020204" pitchFamily="34" charset="0"/>
            </a:endParaRPr>
          </a:p>
        </p:txBody>
      </p:sp>
      <p:sp>
        <p:nvSpPr>
          <p:cNvPr id="4" name="Content Placeholder 3"/>
          <p:cNvSpPr>
            <a:spLocks noGrp="1"/>
          </p:cNvSpPr>
          <p:nvPr>
            <p:ph idx="1"/>
          </p:nvPr>
        </p:nvSpPr>
        <p:spPr>
          <a:xfrm>
            <a:off x="481262" y="1219200"/>
            <a:ext cx="8363799" cy="5029200"/>
          </a:xfrm>
        </p:spPr>
        <p:txBody>
          <a:bodyPr>
            <a:normAutofit fontScale="92500"/>
          </a:bodyPr>
          <a:lstStyle/>
          <a:p>
            <a:r>
              <a:rPr lang="en-US" sz="4000" dirty="0" smtClean="0">
                <a:latin typeface="Arial" panose="020B0604020202020204" pitchFamily="34" charset="0"/>
                <a:cs typeface="Arial" panose="020B0604020202020204" pitchFamily="34" charset="0"/>
              </a:rPr>
              <a:t>Disapprove the unification proposal.</a:t>
            </a:r>
          </a:p>
          <a:p>
            <a:r>
              <a:rPr lang="en-US" sz="4000" dirty="0" smtClean="0">
                <a:latin typeface="Arial" panose="020B0604020202020204" pitchFamily="34" charset="0"/>
                <a:cs typeface="Arial" panose="020B0604020202020204" pitchFamily="34" charset="0"/>
              </a:rPr>
              <a:t>Determine the proposal has merit and return it to the local level for further action.</a:t>
            </a:r>
          </a:p>
          <a:p>
            <a:r>
              <a:rPr lang="en-US" sz="4000" dirty="0" smtClean="0">
                <a:latin typeface="Arial" panose="020B0604020202020204" pitchFamily="34" charset="0"/>
                <a:cs typeface="Arial" panose="020B0604020202020204" pitchFamily="34" charset="0"/>
              </a:rPr>
              <a:t>Delay action until additional information is available.</a:t>
            </a:r>
          </a:p>
          <a:p>
            <a:pPr marL="0" indent="0" algn="ctr">
              <a:buNone/>
            </a:pPr>
            <a:r>
              <a:rPr lang="en-US" sz="4400" dirty="0" smtClean="0">
                <a:latin typeface="Arial" panose="020B0604020202020204" pitchFamily="34" charset="0"/>
                <a:cs typeface="Arial" panose="020B0604020202020204" pitchFamily="34" charset="0"/>
              </a:rPr>
              <a:t>CDE recommends disapproval</a:t>
            </a:r>
            <a:r>
              <a:rPr lang="en-US" sz="4400" dirty="0" smtClean="0"/>
              <a:t>.</a:t>
            </a:r>
            <a:endParaRPr lang="en-US" sz="4400" dirty="0"/>
          </a:p>
        </p:txBody>
      </p:sp>
    </p:spTree>
    <p:extLst>
      <p:ext uri="{BB962C8B-B14F-4D97-AF65-F5344CB8AC3E}">
        <p14:creationId xmlns:p14="http://schemas.microsoft.com/office/powerpoint/2010/main" val="24701429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65760"/>
            <a:ext cx="9144000" cy="1322493"/>
          </a:xfrm>
        </p:spPr>
        <p:txBody>
          <a:bodyPr/>
          <a:lstStyle/>
          <a:p>
            <a:r>
              <a:rPr lang="en-US" b="1" dirty="0" smtClean="0">
                <a:latin typeface="Arial" panose="020B0604020202020204" pitchFamily="34" charset="0"/>
              </a:rPr>
              <a:t>Grossmont Union High School District</a:t>
            </a:r>
            <a:endParaRPr lang="en-US"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4</a:t>
            </a:fld>
            <a:endParaRPr lang="en-US" sz="1200" dirty="0">
              <a:latin typeface="Arial" panose="020B0604020202020204" pitchFamily="34" charset="0"/>
            </a:endParaRPr>
          </a:p>
        </p:txBody>
      </p:sp>
      <p:pic>
        <p:nvPicPr>
          <p:cNvPr id="6" name="Content Placeholder 5" descr="Map showing boundary of Grossmont UHSD with locations of its comprehensive high schools and boundaries of its component elementary school districts." title="Map of Grossmont UHSD"/>
          <p:cNvPicPr>
            <a:picLocks noGrp="1" noChangeAspect="1"/>
          </p:cNvPicPr>
          <p:nvPr>
            <p:ph idx="1"/>
          </p:nvPr>
        </p:nvPicPr>
        <p:blipFill>
          <a:blip r:embed="rId3"/>
          <a:stretch>
            <a:fillRect/>
          </a:stretch>
        </p:blipFill>
        <p:spPr>
          <a:xfrm>
            <a:off x="204333" y="521913"/>
            <a:ext cx="8735334" cy="5931973"/>
          </a:xfrm>
          <a:prstGeom prst="rect">
            <a:avLst/>
          </a:prstGeom>
        </p:spPr>
      </p:pic>
    </p:spTree>
    <p:extLst>
      <p:ext uri="{BB962C8B-B14F-4D97-AF65-F5344CB8AC3E}">
        <p14:creationId xmlns:p14="http://schemas.microsoft.com/office/powerpoint/2010/main" val="2304292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527"/>
            <a:ext cx="9144000" cy="956733"/>
          </a:xfrm>
        </p:spPr>
        <p:txBody>
          <a:bodyPr>
            <a:noAutofit/>
          </a:bodyPr>
          <a:lstStyle/>
          <a:p>
            <a:r>
              <a:rPr lang="en-US" sz="4000" b="1" dirty="0" smtClean="0">
                <a:latin typeface="Arial" panose="020B0604020202020204" pitchFamily="34" charset="0"/>
              </a:rPr>
              <a:t>Historical Interest in </a:t>
            </a:r>
            <a:br>
              <a:rPr lang="en-US" sz="4000" b="1" dirty="0" smtClean="0">
                <a:latin typeface="Arial" panose="020B0604020202020204" pitchFamily="34" charset="0"/>
              </a:rPr>
            </a:br>
            <a:r>
              <a:rPr lang="en-US" sz="4000" b="1" dirty="0" smtClean="0">
                <a:latin typeface="Arial" panose="020B0604020202020204" pitchFamily="34" charset="0"/>
              </a:rPr>
              <a:t>Alpine Unification</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5</a:t>
            </a:fld>
            <a:endParaRPr lang="en-US" sz="1200" dirty="0">
              <a:latin typeface="Arial" panose="020B0604020202020204" pitchFamily="34" charset="0"/>
            </a:endParaRPr>
          </a:p>
        </p:txBody>
      </p:sp>
      <p:sp>
        <p:nvSpPr>
          <p:cNvPr id="4" name="Content Placeholder 3"/>
          <p:cNvSpPr>
            <a:spLocks noGrp="1"/>
          </p:cNvSpPr>
          <p:nvPr>
            <p:ph idx="1"/>
          </p:nvPr>
        </p:nvSpPr>
        <p:spPr>
          <a:xfrm>
            <a:off x="146304" y="1159890"/>
            <a:ext cx="8997696" cy="5029200"/>
          </a:xfrm>
        </p:spPr>
        <p:txBody>
          <a:bodyPr>
            <a:noAutofit/>
          </a:bodyPr>
          <a:lstStyle/>
          <a:p>
            <a:pPr marL="0" indent="0">
              <a:buNone/>
            </a:pPr>
            <a:r>
              <a:rPr lang="en-US" sz="2900" dirty="0" smtClean="0">
                <a:latin typeface="Arial" panose="020B0604020202020204" pitchFamily="34" charset="0"/>
                <a:cs typeface="Arial" panose="020B0604020202020204" pitchFamily="34" charset="0"/>
              </a:rPr>
              <a:t>There has been long-term interest in unification and/or a high school in the Alpine community.</a:t>
            </a:r>
          </a:p>
          <a:p>
            <a:r>
              <a:rPr lang="en-US" sz="2900" dirty="0" smtClean="0">
                <a:latin typeface="Arial" panose="020B0604020202020204" pitchFamily="34" charset="0"/>
                <a:cs typeface="Arial" panose="020B0604020202020204" pitchFamily="34" charset="0"/>
              </a:rPr>
              <a:t>Decades of discussion and planning.</a:t>
            </a:r>
          </a:p>
          <a:p>
            <a:r>
              <a:rPr lang="en-US" sz="2900" dirty="0">
                <a:latin typeface="Arial" panose="020B0604020202020204" pitchFamily="34" charset="0"/>
                <a:cs typeface="Arial" panose="020B0604020202020204" pitchFamily="34" charset="0"/>
              </a:rPr>
              <a:t>J</a:t>
            </a:r>
            <a:r>
              <a:rPr lang="en-US" sz="2900" dirty="0" smtClean="0">
                <a:latin typeface="Arial" panose="020B0604020202020204" pitchFamily="34" charset="0"/>
                <a:cs typeface="Arial" panose="020B0604020202020204" pitchFamily="34" charset="0"/>
              </a:rPr>
              <a:t>oint Alpine/Grossmont board resolution for unification sent to the SBE in 2003.</a:t>
            </a:r>
          </a:p>
          <a:p>
            <a:pPr marL="0" indent="0">
              <a:spcBef>
                <a:spcPts val="600"/>
              </a:spcBef>
              <a:buNone/>
            </a:pPr>
            <a:r>
              <a:rPr lang="en-US" sz="2900" dirty="0" smtClean="0">
                <a:latin typeface="Arial" panose="020B0604020202020204" pitchFamily="34" charset="0"/>
                <a:cs typeface="Arial" panose="020B0604020202020204" pitchFamily="34" charset="0"/>
              </a:rPr>
              <a:t>	-County Committee recommended disapproval.</a:t>
            </a:r>
          </a:p>
          <a:p>
            <a:pPr marL="0" indent="0">
              <a:spcBef>
                <a:spcPts val="600"/>
              </a:spcBef>
              <a:buNone/>
            </a:pPr>
            <a:r>
              <a:rPr lang="en-US" sz="2900" dirty="0" smtClean="0">
                <a:latin typeface="Arial" panose="020B0604020202020204" pitchFamily="34" charset="0"/>
                <a:cs typeface="Arial" panose="020B0604020202020204" pitchFamily="34" charset="0"/>
              </a:rPr>
              <a:t>	-Districts agreed to seek bond and build school.</a:t>
            </a:r>
          </a:p>
          <a:p>
            <a:pPr marL="0" indent="0">
              <a:spcBef>
                <a:spcPts val="600"/>
              </a:spcBef>
              <a:buNone/>
            </a:pPr>
            <a:r>
              <a:rPr lang="en-US" sz="2900" dirty="0" smtClean="0">
                <a:latin typeface="Arial" panose="020B0604020202020204" pitchFamily="34" charset="0"/>
                <a:cs typeface="Arial" panose="020B0604020202020204" pitchFamily="34" charset="0"/>
              </a:rPr>
              <a:t>	-Boards requested SBE disapprove unification.</a:t>
            </a:r>
            <a:endParaRPr lang="en-US" sz="2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8368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11250"/>
          </a:xfrm>
        </p:spPr>
        <p:txBody>
          <a:bodyPr>
            <a:noAutofit/>
          </a:bodyPr>
          <a:lstStyle/>
          <a:p>
            <a:r>
              <a:rPr lang="en-US" sz="4000" b="1" dirty="0" smtClean="0">
                <a:latin typeface="Arial" panose="020B0604020202020204" pitchFamily="34" charset="0"/>
              </a:rPr>
              <a:t>Grossmont UHSD Bond Measures </a:t>
            </a:r>
            <a:br>
              <a:rPr lang="en-US" sz="4000" b="1" dirty="0" smtClean="0">
                <a:latin typeface="Arial" panose="020B0604020202020204" pitchFamily="34" charset="0"/>
              </a:rPr>
            </a:br>
            <a:r>
              <a:rPr lang="en-US" sz="4000" b="1" dirty="0" smtClean="0">
                <a:latin typeface="Arial" panose="020B0604020202020204" pitchFamily="34" charset="0"/>
              </a:rPr>
              <a:t>(1 of </a:t>
            </a:r>
            <a:r>
              <a:rPr lang="en-US" sz="4000" b="1" dirty="0" smtClean="0">
                <a:latin typeface="Arial" panose="020B0604020202020204" pitchFamily="34" charset="0"/>
              </a:rPr>
              <a:t>3)</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6</a:t>
            </a:fld>
            <a:endParaRPr lang="en-US" sz="1200" dirty="0">
              <a:latin typeface="Arial" panose="020B0604020202020204" pitchFamily="34" charset="0"/>
            </a:endParaRPr>
          </a:p>
        </p:txBody>
      </p:sp>
      <p:sp>
        <p:nvSpPr>
          <p:cNvPr id="4" name="Content Placeholder 3"/>
          <p:cNvSpPr>
            <a:spLocks noGrp="1"/>
          </p:cNvSpPr>
          <p:nvPr>
            <p:ph idx="1"/>
          </p:nvPr>
        </p:nvSpPr>
        <p:spPr>
          <a:xfrm>
            <a:off x="207264" y="1219200"/>
            <a:ext cx="8936736" cy="5029200"/>
          </a:xfrm>
        </p:spPr>
        <p:txBody>
          <a:bodyPr>
            <a:normAutofit lnSpcReduction="10000"/>
          </a:bodyPr>
          <a:lstStyle/>
          <a:p>
            <a:r>
              <a:rPr lang="en-US" sz="3600" dirty="0" smtClean="0">
                <a:latin typeface="Arial" panose="020B0604020202020204" pitchFamily="34" charset="0"/>
                <a:cs typeface="Arial" panose="020B0604020202020204" pitchFamily="34" charset="0"/>
              </a:rPr>
              <a:t>Bonds, which included funding for </a:t>
            </a:r>
            <a:r>
              <a:rPr lang="en-US" sz="3600" dirty="0">
                <a:latin typeface="Arial" panose="020B0604020202020204" pitchFamily="34" charset="0"/>
                <a:cs typeface="Arial" panose="020B0604020202020204" pitchFamily="34" charset="0"/>
              </a:rPr>
              <a:t>an Alpine-area high </a:t>
            </a:r>
            <a:r>
              <a:rPr lang="en-US" sz="3600" dirty="0" smtClean="0">
                <a:latin typeface="Arial" panose="020B0604020202020204" pitchFamily="34" charset="0"/>
                <a:cs typeface="Arial" panose="020B0604020202020204" pitchFamily="34" charset="0"/>
              </a:rPr>
              <a:t>school, </a:t>
            </a:r>
            <a:r>
              <a:rPr lang="en-US" sz="3600" dirty="0">
                <a:latin typeface="Arial" panose="020B0604020202020204" pitchFamily="34" charset="0"/>
                <a:cs typeface="Arial" panose="020B0604020202020204" pitchFamily="34" charset="0"/>
              </a:rPr>
              <a:t>approved </a:t>
            </a:r>
            <a:r>
              <a:rPr lang="en-US" sz="3600" dirty="0" smtClean="0">
                <a:latin typeface="Arial" panose="020B0604020202020204" pitchFamily="34" charset="0"/>
                <a:cs typeface="Arial" panose="020B0604020202020204" pitchFamily="34" charset="0"/>
              </a:rPr>
              <a:t>in 2004 and 2008.</a:t>
            </a:r>
          </a:p>
          <a:p>
            <a:r>
              <a:rPr lang="en-US" sz="3600" dirty="0" smtClean="0">
                <a:latin typeface="Arial" panose="020B0604020202020204" pitchFamily="34" charset="0"/>
                <a:cs typeface="Arial" panose="020B0604020202020204" pitchFamily="34" charset="0"/>
              </a:rPr>
              <a:t>Bond language contained a “trigger” that high school enrollment meet 2007–08 levels at the time of construction.</a:t>
            </a:r>
          </a:p>
          <a:p>
            <a:r>
              <a:rPr lang="en-US" sz="3600" dirty="0" smtClean="0">
                <a:latin typeface="Arial" panose="020B0604020202020204" pitchFamily="34" charset="0"/>
                <a:cs typeface="Arial" panose="020B0604020202020204" pitchFamily="34" charset="0"/>
              </a:rPr>
              <a:t>Grossmont UHSD acquired a site for the high school and completed some pre-construction activities (2009 to 2012).</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806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p:spPr>
        <p:txBody>
          <a:bodyPr>
            <a:noAutofit/>
          </a:bodyPr>
          <a:lstStyle/>
          <a:p>
            <a:r>
              <a:rPr lang="en-US" sz="4000" b="1" dirty="0" smtClean="0">
                <a:latin typeface="Arial" panose="020B0604020202020204" pitchFamily="34" charset="0"/>
              </a:rPr>
              <a:t>Grossmont UHSD Bond Measures </a:t>
            </a:r>
            <a:br>
              <a:rPr lang="en-US" sz="4000" b="1" dirty="0" smtClean="0">
                <a:latin typeface="Arial" panose="020B0604020202020204" pitchFamily="34" charset="0"/>
              </a:rPr>
            </a:br>
            <a:r>
              <a:rPr lang="en-US" sz="4000" b="1" dirty="0" smtClean="0">
                <a:latin typeface="Arial" panose="020B0604020202020204" pitchFamily="34" charset="0"/>
              </a:rPr>
              <a:t>(2 </a:t>
            </a:r>
            <a:r>
              <a:rPr lang="en-US" sz="4000" b="1" dirty="0">
                <a:latin typeface="Arial" panose="020B0604020202020204" pitchFamily="34" charset="0"/>
              </a:rPr>
              <a:t>of </a:t>
            </a:r>
            <a:r>
              <a:rPr lang="en-US" sz="4000" b="1" dirty="0" smtClean="0">
                <a:latin typeface="Arial" panose="020B0604020202020204" pitchFamily="34" charset="0"/>
              </a:rPr>
              <a:t>3)</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7</a:t>
            </a:fld>
            <a:endParaRPr lang="en-US" sz="1200" dirty="0">
              <a:latin typeface="Arial" panose="020B0604020202020204" pitchFamily="34" charset="0"/>
            </a:endParaRPr>
          </a:p>
        </p:txBody>
      </p:sp>
      <p:pic>
        <p:nvPicPr>
          <p:cNvPr id="5" name="Content Placeholder 4" descr="A bar graph depicting a 15-year student enrollment trend for the Grossmont UHSD from 2002-03 to 2016-17. Data for this graph is in the following slide (slide number 8)." title="Grossmont UHSD 15-year Enrollment Trend"/>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6032" y="1194816"/>
            <a:ext cx="8589030" cy="5200227"/>
          </a:xfrm>
          <a:prstGeom prst="rect">
            <a:avLst/>
          </a:prstGeom>
          <a:noFill/>
          <a:ln>
            <a:noFill/>
          </a:ln>
        </p:spPr>
      </p:pic>
    </p:spTree>
    <p:extLst>
      <p:ext uri="{BB962C8B-B14F-4D97-AF65-F5344CB8AC3E}">
        <p14:creationId xmlns:p14="http://schemas.microsoft.com/office/powerpoint/2010/main" val="4052036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p:spPr>
        <p:txBody>
          <a:bodyPr>
            <a:noAutofit/>
          </a:bodyPr>
          <a:lstStyle/>
          <a:p>
            <a:r>
              <a:rPr lang="en-US" sz="4000" b="1" dirty="0" smtClean="0">
                <a:latin typeface="Arial" panose="020B0604020202020204" pitchFamily="34" charset="0"/>
              </a:rPr>
              <a:t>Grossmont UHSD Bond Measures </a:t>
            </a:r>
            <a:br>
              <a:rPr lang="en-US" sz="4000" b="1" dirty="0" smtClean="0">
                <a:latin typeface="Arial" panose="020B0604020202020204" pitchFamily="34" charset="0"/>
              </a:rPr>
            </a:br>
            <a:r>
              <a:rPr lang="en-US" sz="4000" b="1" dirty="0" smtClean="0">
                <a:latin typeface="Arial" panose="020B0604020202020204" pitchFamily="34" charset="0"/>
              </a:rPr>
              <a:t>(3 </a:t>
            </a:r>
            <a:r>
              <a:rPr lang="en-US" sz="4000" b="1" dirty="0">
                <a:latin typeface="Arial" panose="020B0604020202020204" pitchFamily="34" charset="0"/>
              </a:rPr>
              <a:t>of </a:t>
            </a:r>
            <a:r>
              <a:rPr lang="en-US" sz="4000" b="1" dirty="0" smtClean="0">
                <a:latin typeface="Arial" panose="020B0604020202020204" pitchFamily="34" charset="0"/>
              </a:rPr>
              <a:t>3)</a:t>
            </a:r>
            <a:endParaRPr lang="en-US" sz="4000" b="1" dirty="0">
              <a:latin typeface="Arial" panose="020B0604020202020204" pitchFamily="34" charset="0"/>
            </a:endParaRP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8</a:t>
            </a:fld>
            <a:endParaRPr lang="en-US" sz="1200" dirty="0">
              <a:latin typeface="Arial" panose="020B0604020202020204" pitchFamily="34" charset="0"/>
            </a:endParaRPr>
          </a:p>
        </p:txBody>
      </p:sp>
      <p:sp>
        <p:nvSpPr>
          <p:cNvPr id="4" name="Content Placeholder 3"/>
          <p:cNvSpPr>
            <a:spLocks noGrp="1"/>
          </p:cNvSpPr>
          <p:nvPr>
            <p:ph idx="1"/>
          </p:nvPr>
        </p:nvSpPr>
        <p:spPr>
          <a:xfrm>
            <a:off x="457200" y="1509712"/>
            <a:ext cx="8229600" cy="4846638"/>
          </a:xfrm>
        </p:spPr>
        <p:txBody>
          <a:bodyPr>
            <a:normAutofit lnSpcReduction="10000"/>
          </a:bodyPr>
          <a:lstStyle/>
          <a:p>
            <a:pPr marL="0" indent="0">
              <a:buNone/>
            </a:pPr>
            <a:r>
              <a:rPr lang="en-US" sz="3600" dirty="0" smtClean="0">
                <a:latin typeface="Arial" panose="020B0604020202020204" pitchFamily="34" charset="0"/>
                <a:cs typeface="Arial" panose="020B0604020202020204" pitchFamily="34" charset="0"/>
              </a:rPr>
              <a:t>Grossmont UHSD Historical Enrollment</a:t>
            </a:r>
          </a:p>
          <a:p>
            <a:pPr marL="0" indent="0">
              <a:buNone/>
            </a:pPr>
            <a:r>
              <a:rPr lang="en-US" sz="3600" dirty="0" smtClean="0">
                <a:latin typeface="Arial" panose="020B0604020202020204" pitchFamily="34" charset="0"/>
                <a:cs typeface="Arial" panose="020B0604020202020204" pitchFamily="34" charset="0"/>
              </a:rPr>
              <a:t>2002–03: 24,447; 2003–04: 24,456; 2004–05: 24,971; 2005–06: 24,444; 2006–07: 23,870;2007–08: 24,195; 2008–09: 24,768; 2009–10: 25,466; 2010–11: 24,224; 2011–12: 23,675; 2012–13: 22,965; 2013–14: 22,555; 2014–15: 22,220; 2015–16: 21,860; 2016–17: 21,709</a:t>
            </a:r>
            <a:endParaRPr lang="en-US" sz="36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9401766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44" y="0"/>
            <a:ext cx="9339072" cy="1092962"/>
          </a:xfrm>
        </p:spPr>
        <p:txBody>
          <a:bodyPr>
            <a:noAutofit/>
          </a:bodyPr>
          <a:lstStyle/>
          <a:p>
            <a:r>
              <a:rPr lang="en-US" sz="4000" b="1" dirty="0" smtClean="0">
                <a:latin typeface="Arial" panose="020B0604020202020204" pitchFamily="34" charset="0"/>
              </a:rPr>
              <a:t>Alpine Concerns for a High School </a:t>
            </a:r>
            <a:br>
              <a:rPr lang="en-US" sz="4000" b="1" dirty="0" smtClean="0">
                <a:latin typeface="Arial" panose="020B0604020202020204" pitchFamily="34" charset="0"/>
              </a:rPr>
            </a:br>
            <a:r>
              <a:rPr lang="en-US" sz="4000" b="1" dirty="0" smtClean="0">
                <a:latin typeface="Arial" panose="020B0604020202020204" pitchFamily="34" charset="0"/>
              </a:rPr>
              <a:t>(</a:t>
            </a:r>
            <a:r>
              <a:rPr lang="en-US" sz="4000" b="1" dirty="0">
                <a:latin typeface="Arial" panose="020B0604020202020204" pitchFamily="34" charset="0"/>
              </a:rPr>
              <a:t>1 of 2)</a:t>
            </a:r>
          </a:p>
        </p:txBody>
      </p:sp>
      <p:sp>
        <p:nvSpPr>
          <p:cNvPr id="3" name="Slide Number Placeholder 2"/>
          <p:cNvSpPr>
            <a:spLocks noGrp="1"/>
          </p:cNvSpPr>
          <p:nvPr>
            <p:ph type="sldNum" sz="quarter" idx="12"/>
          </p:nvPr>
        </p:nvSpPr>
        <p:spPr/>
        <p:txBody>
          <a:bodyPr/>
          <a:lstStyle/>
          <a:p>
            <a:fld id="{E3F07B27-5348-4263-B67F-EF7FF0A6AD4A}" type="slidenum">
              <a:rPr lang="en-US" sz="1200" smtClean="0">
                <a:latin typeface="Arial" panose="020B0604020202020204" pitchFamily="34" charset="0"/>
              </a:rPr>
              <a:t>9</a:t>
            </a:fld>
            <a:endParaRPr lang="en-US" sz="1200" dirty="0">
              <a:latin typeface="Arial" panose="020B0604020202020204" pitchFamily="34" charset="0"/>
            </a:endParaRPr>
          </a:p>
        </p:txBody>
      </p:sp>
      <p:sp>
        <p:nvSpPr>
          <p:cNvPr id="4" name="Content Placeholder 3"/>
          <p:cNvSpPr>
            <a:spLocks noGrp="1"/>
          </p:cNvSpPr>
          <p:nvPr>
            <p:ph idx="1"/>
          </p:nvPr>
        </p:nvSpPr>
        <p:spPr>
          <a:xfrm>
            <a:off x="109728" y="1219200"/>
            <a:ext cx="8948928" cy="5010912"/>
          </a:xfrm>
        </p:spPr>
        <p:txBody>
          <a:bodyPr>
            <a:normAutofit lnSpcReduction="10000"/>
          </a:bodyPr>
          <a:lstStyle/>
          <a:p>
            <a:r>
              <a:rPr lang="en-US" sz="3600" dirty="0">
                <a:latin typeface="Arial" panose="020B0604020202020204" pitchFamily="34" charset="0"/>
                <a:cs typeface="Arial" panose="020B0604020202020204" pitchFamily="34" charset="0"/>
              </a:rPr>
              <a:t>I</a:t>
            </a:r>
            <a:r>
              <a:rPr lang="en-US" sz="3600" dirty="0" smtClean="0">
                <a:latin typeface="Arial" panose="020B0604020202020204" pitchFamily="34" charset="0"/>
                <a:cs typeface="Arial" panose="020B0604020202020204" pitchFamily="34" charset="0"/>
              </a:rPr>
              <a:t>n 2012, Grossmont UHSD placed a hold on construction of the Alpine-area </a:t>
            </a:r>
            <a:r>
              <a:rPr lang="en-US" sz="3600" dirty="0">
                <a:latin typeface="Arial" panose="020B0604020202020204" pitchFamily="34" charset="0"/>
                <a:cs typeface="Arial" panose="020B0604020202020204" pitchFamily="34" charset="0"/>
              </a:rPr>
              <a:t>high school </a:t>
            </a:r>
            <a:r>
              <a:rPr lang="en-US" sz="3600" dirty="0" smtClean="0">
                <a:latin typeface="Arial" panose="020B0604020202020204" pitchFamily="34" charset="0"/>
                <a:cs typeface="Arial" panose="020B0604020202020204" pitchFamily="34" charset="0"/>
              </a:rPr>
              <a:t>due </a:t>
            </a:r>
            <a:r>
              <a:rPr lang="en-US" sz="3600" dirty="0">
                <a:latin typeface="Arial" panose="020B0604020202020204" pitchFamily="34" charset="0"/>
                <a:cs typeface="Arial" panose="020B0604020202020204" pitchFamily="34" charset="0"/>
              </a:rPr>
              <a:t>to declining </a:t>
            </a:r>
            <a:r>
              <a:rPr lang="en-US" sz="3600" dirty="0" smtClean="0">
                <a:latin typeface="Arial" panose="020B0604020202020204" pitchFamily="34" charset="0"/>
                <a:cs typeface="Arial" panose="020B0604020202020204" pitchFamily="34" charset="0"/>
              </a:rPr>
              <a:t>enrollment.</a:t>
            </a:r>
          </a:p>
          <a:p>
            <a:r>
              <a:rPr lang="en-US" sz="3600" dirty="0" smtClean="0">
                <a:latin typeface="Arial" panose="020B0604020202020204" pitchFamily="34" charset="0"/>
                <a:cs typeface="Arial" panose="020B0604020202020204" pitchFamily="34" charset="0"/>
              </a:rPr>
              <a:t>Alpine became concerned </a:t>
            </a:r>
            <a:r>
              <a:rPr lang="en-US" sz="3600" dirty="0">
                <a:latin typeface="Arial" panose="020B0604020202020204" pitchFamily="34" charset="0"/>
                <a:cs typeface="Arial" panose="020B0604020202020204" pitchFamily="34" charset="0"/>
              </a:rPr>
              <a:t>that continued bond expenditures </a:t>
            </a:r>
            <a:r>
              <a:rPr lang="en-US" sz="3600" dirty="0" smtClean="0">
                <a:latin typeface="Arial" panose="020B0604020202020204" pitchFamily="34" charset="0"/>
                <a:cs typeface="Arial" panose="020B0604020202020204" pitchFamily="34" charset="0"/>
              </a:rPr>
              <a:t>by Grossmont would drain funding for an Alpine-area high school.</a:t>
            </a:r>
          </a:p>
          <a:p>
            <a:r>
              <a:rPr lang="en-US" sz="3600" dirty="0" smtClean="0">
                <a:latin typeface="Arial" panose="020B0604020202020204" pitchFamily="34" charset="0"/>
                <a:cs typeface="Arial" panose="020B0604020202020204" pitchFamily="34" charset="0"/>
              </a:rPr>
              <a:t>Grand Jury report (2012–13) reflected Alpine community concerns.</a:t>
            </a:r>
          </a:p>
        </p:txBody>
      </p:sp>
    </p:spTree>
    <p:extLst>
      <p:ext uri="{BB962C8B-B14F-4D97-AF65-F5344CB8AC3E}">
        <p14:creationId xmlns:p14="http://schemas.microsoft.com/office/powerpoint/2010/main" val="885193007"/>
      </p:ext>
    </p:extLst>
  </p:cSld>
  <p:clrMapOvr>
    <a:masterClrMapping/>
  </p:clrMapOvr>
  <p:timing>
    <p:tnLst>
      <p:par>
        <p:cTn id="1" dur="indefinite" restart="never" nodeType="tmRoot"/>
      </p:par>
    </p:tnLst>
  </p:timing>
</p:sld>
</file>

<file path=ppt/theme/theme1.xml><?xml version="1.0" encoding="utf-8"?>
<a:theme xmlns:a="http://schemas.openxmlformats.org/drawingml/2006/main" name="AM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orth-South.potx" id="{F7A549D7-2844-422A-8D4F-1FAB867A9694}" vid="{8C059306-29CE-48EE-A8B5-87A3B564F7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3BA9AB5836B0F45A767CB35A85958B0" ma:contentTypeVersion="0" ma:contentTypeDescription="Create a new document." ma:contentTypeScope="" ma:versionID="46e63120ba317212d8eb83cbb0ce7eb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DE845E-13A7-4AFD-90D9-B296FEAB20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A5A8F7D-5ED2-4A64-936F-73B3F363AD23}">
  <ds:schemaRefs>
    <ds:schemaRef ds:uri="http://schemas.microsoft.com/sharepoint/v3/contenttype/forms"/>
  </ds:schemaRefs>
</ds:datastoreItem>
</file>

<file path=customXml/itemProps3.xml><?xml version="1.0" encoding="utf-8"?>
<ds:datastoreItem xmlns:ds="http://schemas.openxmlformats.org/officeDocument/2006/customXml" ds:itemID="{2CB0AC7B-4B62-427D-9561-3D6B061D195F}">
  <ds:schemaRefs>
    <ds:schemaRef ds:uri="http://purl.org/dc/elements/1.1/"/>
    <ds:schemaRef ds:uri="http://schemas.microsoft.com/office/2006/documentManagement/types"/>
    <ds:schemaRef ds:uri="http://schemas.openxmlformats.org/package/2006/metadata/core-properties"/>
    <ds:schemaRef ds:uri="http://purl.org/dc/dcmitype/"/>
    <ds:schemaRef ds:uri="http://purl.org/dc/terms/"/>
    <ds:schemaRef ds:uri="http://www.w3.org/XML/1998/namespace"/>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12051</TotalTime>
  <Words>1261</Words>
  <Application>Microsoft Office PowerPoint</Application>
  <PresentationFormat>On-screen Show (4:3)</PresentationFormat>
  <Paragraphs>170</Paragraphs>
  <Slides>24</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AMARD Layout</vt:lpstr>
      <vt:lpstr>Proposed Formation of a New Alpine Unified School District from the Alpine Union Elementary School District and Corresponding Portion of the Grossmont Union High School District in San Diego County</vt:lpstr>
      <vt:lpstr>Role of the SBE</vt:lpstr>
      <vt:lpstr>SBE Options</vt:lpstr>
      <vt:lpstr>Grossmont Union High School District</vt:lpstr>
      <vt:lpstr>Historical Interest in  Alpine Unification</vt:lpstr>
      <vt:lpstr>Grossmont UHSD Bond Measures  (1 of 3)</vt:lpstr>
      <vt:lpstr>Grossmont UHSD Bond Measures  (2 of 3)</vt:lpstr>
      <vt:lpstr>Grossmont UHSD Bond Measures  (3 of 3)</vt:lpstr>
      <vt:lpstr>Alpine Concerns for a High School  (1 of 2)</vt:lpstr>
      <vt:lpstr>Alpine Concerns for a High School  (2 of 2)</vt:lpstr>
      <vt:lpstr>Alpine – Grossmont Litigation  (1 of 2)</vt:lpstr>
      <vt:lpstr>Alpine – Grossmont Litigation  (2 of 2)</vt:lpstr>
      <vt:lpstr>Minimum Threshold Conditions with No Significant Concerns</vt:lpstr>
      <vt:lpstr>Minimum Threshold Conditions with Some Concerns</vt:lpstr>
      <vt:lpstr>Equitable Division of Assets: Statute</vt:lpstr>
      <vt:lpstr>Equitable Division of Assets:  Local Plans</vt:lpstr>
      <vt:lpstr>Equitable Division of Assets: Bonds</vt:lpstr>
      <vt:lpstr>Equitable Division of Assets: Recommendation</vt:lpstr>
      <vt:lpstr>Insignificant School Facility Costs: Universal Concerns</vt:lpstr>
      <vt:lpstr>Insignificant School Facility Costs: CDE Recommends Condition Not Met</vt:lpstr>
      <vt:lpstr>Compelling Reasons for Unification</vt:lpstr>
      <vt:lpstr>Concerns Regarding Unification</vt:lpstr>
      <vt:lpstr>Other Concerns</vt:lpstr>
      <vt:lpstr>SBE Options Restated</vt:lpstr>
    </vt:vector>
  </TitlesOfParts>
  <Company>California State Board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2018 Agenda Item 21 - Meeting Agendas (CA State Board of Education)</dc:title>
  <dc:subject>Proposed Formation of a New Alpine Unified School District from the Alpine Union Elementary School District and Corresponding Portion of the Grossmont Union High School District in San Diego County.</dc:subject>
  <dc:creator/>
  <cp:keywords/>
  <dc:description/>
  <cp:revision>658</cp:revision>
  <cp:lastPrinted>2018-01-17T17:52:32Z</cp:lastPrinted>
  <dcterms:created xsi:type="dcterms:W3CDTF">2016-07-20T23:58:10Z</dcterms:created>
  <dcterms:modified xsi:type="dcterms:W3CDTF">2018-01-22T22:22:37Z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0x01010043BA9AB5836B0F45A767CB35A85958B0</vt:lpwstr>
  </property>
</Properties>
</file>