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279" r:id="rId3"/>
    <p:sldId id="323" r:id="rId4"/>
    <p:sldId id="324" r:id="rId5"/>
    <p:sldId id="320" r:id="rId6"/>
    <p:sldId id="258" r:id="rId7"/>
    <p:sldId id="302" r:id="rId8"/>
    <p:sldId id="314" r:id="rId9"/>
    <p:sldId id="315" r:id="rId10"/>
    <p:sldId id="322" r:id="rId11"/>
    <p:sldId id="316" r:id="rId12"/>
    <p:sldId id="318" r:id="rId13"/>
    <p:sldId id="307" r:id="rId14"/>
    <p:sldId id="325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0B8"/>
    <a:srgbClr val="F3D685"/>
    <a:srgbClr val="F2DD86"/>
    <a:srgbClr val="F17157"/>
    <a:srgbClr val="F3826B"/>
    <a:srgbClr val="0D1793"/>
    <a:srgbClr val="070C51"/>
    <a:srgbClr val="A4A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029" autoAdjust="0"/>
    <p:restoredTop sz="94660"/>
  </p:normalViewPr>
  <p:slideViewPr>
    <p:cSldViewPr>
      <p:cViewPr varScale="1">
        <p:scale>
          <a:sx n="86" d="100"/>
          <a:sy n="86" d="100"/>
        </p:scale>
        <p:origin x="451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5" d="100"/>
          <a:sy n="35" d="100"/>
        </p:scale>
        <p:origin x="-1548" y="-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AA448D-A1AE-4596-8FC4-C1B838694C8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91464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555CD26-DE40-44F3-8921-8D8FEC3EB76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56999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55496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961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22763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234499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46635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41418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35763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5CD26-DE40-44F3-8921-8D8FEC3EB76F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52620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14"/>
            <p:cNvSpPr>
              <a:spLocks noChangeArrowheads="1"/>
            </p:cNvSpPr>
            <p:nvPr/>
          </p:nvSpPr>
          <p:spPr bwMode="auto">
            <a:xfrm>
              <a:off x="1248" y="1392"/>
              <a:ext cx="4512" cy="96"/>
            </a:xfrm>
            <a:prstGeom prst="rect">
              <a:avLst/>
            </a:prstGeom>
            <a:gradFill rotWithShape="0">
              <a:gsLst>
                <a:gs pos="0">
                  <a:srgbClr val="F17157"/>
                </a:gs>
                <a:gs pos="100000">
                  <a:srgbClr val="FAD0C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  <p:sp>
          <p:nvSpPr>
            <p:cNvPr id="6" name="Rectangle 15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  <p:pic>
          <p:nvPicPr>
            <p:cNvPr id="7" name="Picture 16" descr="Official Seal of the California Department of Education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63500" dir="3187806" algn="ctr" rotWithShape="0">
                      <a:srgbClr val="A4A4A4">
                        <a:alpha val="50000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8" name="Rectangle 17"/>
          <p:cNvSpPr>
            <a:spLocks noChangeArrowheads="1"/>
          </p:cNvSpPr>
          <p:nvPr userDrawn="1"/>
        </p:nvSpPr>
        <p:spPr bwMode="auto">
          <a:xfrm>
            <a:off x="1905000" y="6096000"/>
            <a:ext cx="7162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defRPr/>
            </a:pPr>
            <a:r>
              <a:rPr lang="en-US" altLang="en-US" sz="1100" b="1" dirty="0" smtClean="0">
                <a:solidFill>
                  <a:srgbClr val="070C51"/>
                </a:solidFill>
                <a:latin typeface="Arial" panose="020B0604020202020204" pitchFamily="34" charset="0"/>
              </a:rPr>
              <a:t>CALIFORNIA DEPARTMENT OF EDUCATION</a:t>
            </a:r>
            <a:br>
              <a:rPr lang="en-US" altLang="en-US" sz="1100" b="1" dirty="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1100" dirty="0" smtClean="0">
                <a:solidFill>
                  <a:srgbClr val="070C51"/>
                </a:solidFill>
                <a:latin typeface="Arial" panose="020B0604020202020204" pitchFamily="34" charset="0"/>
              </a:rPr>
              <a:t>Tom Torlakson, State Superintendent of Public Instruction</a:t>
            </a:r>
            <a:endParaRPr lang="en-US" altLang="en-US" sz="1200" b="1" dirty="0" smtClean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981200" y="2760663"/>
            <a:ext cx="6781800" cy="242093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2052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67D2F-197E-484D-818F-E3EA99B5441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5021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7EB6D-4BC5-4CF1-A063-34594D1A6A8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7760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B3A6A-34C2-4648-917C-84D2520139D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2498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BAAD8-C081-4439-9204-92F987F3D46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16347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1289D-6BD6-4149-99E2-788AAEBBDAB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76529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148C5-0EF3-4C6B-8250-95032C58CB2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2621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E9AA7-64FA-4268-B9A2-BDC32C3A82D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03837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AE6AB-4161-4691-BDC7-961CA7B3B99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643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65037-D785-4B1F-8FD8-918D7B5855E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0441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 dirty="0"/>
            </a:p>
          </p:txBody>
        </p:sp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 dirty="0"/>
            </a:p>
          </p:txBody>
        </p:sp>
        <p:pic>
          <p:nvPicPr>
            <p:cNvPr id="2" name="Picture 10" descr="Color-ppt3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76200" y="1752600"/>
            <a:ext cx="152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defRPr/>
            </a:pPr>
            <a:r>
              <a:rPr lang="en-US" altLang="en-US" sz="1000" b="1" dirty="0" smtClean="0">
                <a:solidFill>
                  <a:srgbClr val="070C51"/>
                </a:solidFill>
                <a:latin typeface="Arial" panose="020B0604020202020204" pitchFamily="34" charset="0"/>
              </a:rPr>
              <a:t>TOM TORLAKSON</a:t>
            </a:r>
            <a:br>
              <a:rPr lang="en-US" altLang="en-US" sz="1000" b="1" dirty="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dirty="0" smtClean="0">
                <a:solidFill>
                  <a:srgbClr val="070C51"/>
                </a:solidFill>
                <a:latin typeface="Arial" panose="020B0604020202020204" pitchFamily="34" charset="0"/>
              </a:rPr>
              <a:t>State Superintendent </a:t>
            </a:r>
            <a:br>
              <a:rPr lang="en-US" altLang="en-US" sz="800" dirty="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dirty="0" smtClean="0">
                <a:solidFill>
                  <a:srgbClr val="070C51"/>
                </a:solidFill>
                <a:latin typeface="Arial" panose="020B0604020202020204" pitchFamily="34" charset="0"/>
              </a:rPr>
              <a:t>of Public Instruction</a:t>
            </a:r>
            <a:endParaRPr lang="en-US" altLang="en-US" sz="4400" dirty="0" smtClean="0">
              <a:solidFill>
                <a:schemeClr val="tx2"/>
              </a:solidFill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25475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6825" y="6254750"/>
            <a:ext cx="305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1363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5C63E2C-B3F6-4A64-8B36-745612F6564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9" r:id="rId7"/>
    <p:sldLayoutId id="2147483680" r:id="rId8"/>
    <p:sldLayoutId id="2147483681" r:id="rId9"/>
    <p:sldLayoutId id="2147483682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81200" y="2514600"/>
            <a:ext cx="6781800" cy="2420937"/>
          </a:xfrm>
        </p:spPr>
        <p:txBody>
          <a:bodyPr/>
          <a:lstStyle/>
          <a:p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r>
              <a:rPr lang="en-US" altLang="en-US" sz="3600" dirty="0" smtClean="0"/>
              <a:t>Items #16-19</a:t>
            </a:r>
            <a:br>
              <a:rPr lang="en-US" altLang="en-US" sz="3600" dirty="0" smtClean="0"/>
            </a:br>
            <a:r>
              <a:rPr lang="en-US" altLang="en-US" sz="3600" dirty="0" smtClean="0"/>
              <a:t>Olive Grove Charter Schools</a:t>
            </a:r>
            <a:br>
              <a:rPr lang="en-US" altLang="en-US" sz="3600" dirty="0" smtClean="0"/>
            </a:br>
            <a:r>
              <a:rPr lang="en-US" altLang="en-US" sz="3600" dirty="0" smtClean="0"/>
              <a:t>State Board </a:t>
            </a:r>
            <a:r>
              <a:rPr lang="en-US" altLang="en-US" sz="3600" dirty="0"/>
              <a:t>of Education</a:t>
            </a:r>
            <a:br>
              <a:rPr lang="en-US" altLang="en-US" sz="3600" dirty="0"/>
            </a:br>
            <a:r>
              <a:rPr lang="en-US" altLang="en-US" sz="3600" dirty="0" smtClean="0"/>
              <a:t>July 11, </a:t>
            </a:r>
            <a:r>
              <a:rPr lang="en-US" altLang="en-US" sz="3600" dirty="0"/>
              <a:t>2018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as SBE-Authorized Charter School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905000"/>
            <a:ext cx="6858000" cy="4191000"/>
          </a:xfrm>
        </p:spPr>
        <p:txBody>
          <a:bodyPr/>
          <a:lstStyle/>
          <a:p>
            <a:r>
              <a:rPr lang="en-US" sz="2300" dirty="0"/>
              <a:t>Academic </a:t>
            </a:r>
            <a:r>
              <a:rPr lang="en-US" sz="2300" dirty="0" smtClean="0"/>
              <a:t>History</a:t>
            </a:r>
          </a:p>
          <a:p>
            <a:pPr lvl="1"/>
            <a:r>
              <a:rPr lang="en-US" sz="2300" dirty="0" smtClean="0"/>
              <a:t>Approved for Dashboard Alternative School Status (DASS) in the fall of 2017</a:t>
            </a:r>
          </a:p>
          <a:p>
            <a:pPr lvl="1"/>
            <a:r>
              <a:rPr lang="en-US" sz="2300" dirty="0" smtClean="0"/>
              <a:t>February 2018; schoolwide percent of pupils not meeting state standards in mathematics exceeded statewide average by more than 15 percent</a:t>
            </a:r>
          </a:p>
          <a:p>
            <a:pPr lvl="1"/>
            <a:r>
              <a:rPr lang="en-US" sz="2300" dirty="0" smtClean="0"/>
              <a:t>School committed to adjusting instruction to target academic deficits</a:t>
            </a:r>
          </a:p>
          <a:p>
            <a:r>
              <a:rPr lang="en-US" sz="2300" dirty="0" smtClean="0"/>
              <a:t>Annual Oversight visit, May 2018 </a:t>
            </a:r>
          </a:p>
          <a:p>
            <a:pPr lvl="1"/>
            <a:r>
              <a:rPr lang="en-US" sz="2300" dirty="0" smtClean="0"/>
              <a:t>Olive Grove was in </a:t>
            </a:r>
            <a:r>
              <a:rPr lang="en-US" sz="2300" dirty="0"/>
              <a:t>compliance with </a:t>
            </a:r>
            <a:r>
              <a:rPr lang="en-US" sz="2300" dirty="0" smtClean="0"/>
              <a:t>Memo of Understanding with </a:t>
            </a:r>
            <a:r>
              <a:rPr lang="en-US" sz="2300" dirty="0"/>
              <a:t>SBE and charter petition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998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52400"/>
            <a:ext cx="6858000" cy="1600200"/>
          </a:xfrm>
        </p:spPr>
        <p:txBody>
          <a:bodyPr/>
          <a:lstStyle/>
          <a:p>
            <a:r>
              <a:rPr lang="en-US" dirty="0" smtClean="0"/>
              <a:t>CDE Findings –Sound Educational Program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752600"/>
            <a:ext cx="6858000" cy="4724400"/>
          </a:xfrm>
        </p:spPr>
        <p:txBody>
          <a:bodyPr/>
          <a:lstStyle/>
          <a:p>
            <a:r>
              <a:rPr lang="en-US" sz="2300" dirty="0" smtClean="0"/>
              <a:t>Pupils will </a:t>
            </a:r>
            <a:r>
              <a:rPr lang="en-US" sz="2300" dirty="0"/>
              <a:t>participate in an </a:t>
            </a:r>
            <a:r>
              <a:rPr lang="en-US" sz="2300" dirty="0" smtClean="0"/>
              <a:t>Independent Study, </a:t>
            </a:r>
            <a:r>
              <a:rPr lang="en-US" sz="2300" dirty="0"/>
              <a:t>blended learning environment with the parent as the primary deliverer of the educational </a:t>
            </a:r>
            <a:r>
              <a:rPr lang="en-US" sz="2300" dirty="0" smtClean="0"/>
              <a:t>program</a:t>
            </a:r>
          </a:p>
          <a:p>
            <a:r>
              <a:rPr lang="en-US" sz="2300" dirty="0" smtClean="0"/>
              <a:t>Schools will provide </a:t>
            </a:r>
            <a:r>
              <a:rPr lang="en-US" sz="2300" dirty="0"/>
              <a:t>guidance, support, assistance, and resource materials to enable parents to meet the individual academic needs of their </a:t>
            </a:r>
            <a:r>
              <a:rPr lang="en-US" sz="2300" dirty="0" smtClean="0"/>
              <a:t>pupil</a:t>
            </a:r>
          </a:p>
          <a:p>
            <a:r>
              <a:rPr lang="en-US" sz="2300" dirty="0" smtClean="0"/>
              <a:t>Each pupil’s educational program is individualized</a:t>
            </a:r>
          </a:p>
          <a:p>
            <a:r>
              <a:rPr lang="en-US" sz="2300" dirty="0" smtClean="0"/>
              <a:t>Petitioners are proposing </a:t>
            </a:r>
            <a:r>
              <a:rPr lang="en-US" sz="2300" dirty="0"/>
              <a:t>to preserve the current educational program delivered at </a:t>
            </a:r>
            <a:r>
              <a:rPr lang="en-US" sz="2300" dirty="0" smtClean="0"/>
              <a:t>each </a:t>
            </a:r>
            <a:r>
              <a:rPr lang="en-US" sz="2300" dirty="0"/>
              <a:t>resource </a:t>
            </a:r>
            <a:r>
              <a:rPr lang="en-US" sz="2300" dirty="0" smtClean="0"/>
              <a:t>center</a:t>
            </a:r>
            <a:endParaRPr lang="en-US" sz="2300" dirty="0"/>
          </a:p>
          <a:p>
            <a:endParaRPr lang="en-US" sz="2300" dirty="0" smtClean="0"/>
          </a:p>
        </p:txBody>
      </p:sp>
    </p:spTree>
    <p:extLst>
      <p:ext uri="{BB962C8B-B14F-4D97-AF65-F5344CB8AC3E}">
        <p14:creationId xmlns:p14="http://schemas.microsoft.com/office/powerpoint/2010/main" val="2241281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CDE Findings – Ability to Implement the Program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773195"/>
            <a:ext cx="6858000" cy="4114800"/>
          </a:xfrm>
        </p:spPr>
        <p:txBody>
          <a:bodyPr/>
          <a:lstStyle/>
          <a:p>
            <a:pPr marL="57150" indent="0">
              <a:buNone/>
            </a:pPr>
            <a:r>
              <a:rPr lang="en-US" sz="2200" dirty="0" smtClean="0"/>
              <a:t>Fiscal Analysis</a:t>
            </a:r>
          </a:p>
          <a:p>
            <a:pPr marL="514350" indent="-457200"/>
            <a:r>
              <a:rPr lang="en-US" sz="2200" dirty="0" smtClean="0"/>
              <a:t>All projected budgets, including </a:t>
            </a:r>
            <a:r>
              <a:rPr lang="en-US" sz="2200" dirty="0" err="1" smtClean="0"/>
              <a:t>Orcutt</a:t>
            </a:r>
            <a:r>
              <a:rPr lang="en-US" sz="2200" dirty="0" smtClean="0"/>
              <a:t> (see below) are fiscally viable with reserves of 5 percent</a:t>
            </a:r>
          </a:p>
          <a:p>
            <a:pPr marL="514350" indent="-457200"/>
            <a:r>
              <a:rPr lang="en-US" sz="2200" dirty="0" smtClean="0"/>
              <a:t>For </a:t>
            </a:r>
            <a:r>
              <a:rPr lang="en-US" sz="2200" dirty="0" err="1" smtClean="0"/>
              <a:t>Orcutt</a:t>
            </a:r>
            <a:r>
              <a:rPr lang="en-US" sz="2200" dirty="0" smtClean="0"/>
              <a:t>/Santa Maria, ACCS requested a balanced budget with five percent reserve by June 30, 2018</a:t>
            </a:r>
          </a:p>
          <a:p>
            <a:pPr marL="914400" lvl="1" indent="-457200"/>
            <a:r>
              <a:rPr lang="en-US" sz="2000" dirty="0" smtClean="0"/>
              <a:t>Budget was submitted to CDE on June 14, 2018</a:t>
            </a:r>
          </a:p>
          <a:p>
            <a:r>
              <a:rPr lang="en-US" sz="2200" dirty="0"/>
              <a:t>The CDE concluded that the multi-year financial plan is fiscally viable due to the positive ending fund balances of $122,247, $262,295, and $414,736 with reserves of 6.1, 11.1, and 15.8 percent for FY 2018–19 to </a:t>
            </a:r>
            <a:r>
              <a:rPr lang="en-US" sz="2200" dirty="0" smtClean="0"/>
              <a:t>2020–21, respectively</a:t>
            </a:r>
            <a:endParaRPr lang="en-US" sz="2200" dirty="0"/>
          </a:p>
          <a:p>
            <a:pPr marL="0" indent="0">
              <a:buNone/>
            </a:pPr>
            <a:endParaRPr lang="en-US" dirty="0"/>
          </a:p>
          <a:p>
            <a:pPr marL="914400" lvl="1" indent="-457200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246094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Deficiencies in Charter </a:t>
            </a:r>
            <a:r>
              <a:rPr lang="en-US" dirty="0" smtClean="0"/>
              <a:t>Elements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981200"/>
            <a:ext cx="6858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If approved by the SBE, </a:t>
            </a:r>
            <a:r>
              <a:rPr lang="en-US" sz="2800" dirty="0" smtClean="0"/>
              <a:t>the elements below </a:t>
            </a:r>
            <a:r>
              <a:rPr lang="en-US" sz="2800" dirty="0"/>
              <a:t>need to be clarified by the </a:t>
            </a:r>
            <a:r>
              <a:rPr lang="en-US" sz="2800" dirty="0" smtClean="0"/>
              <a:t>petitioner:</a:t>
            </a:r>
            <a:endParaRPr lang="en-US" sz="2800" dirty="0"/>
          </a:p>
          <a:p>
            <a:r>
              <a:rPr lang="en-US" sz="2600" dirty="0" smtClean="0"/>
              <a:t>English Learner reclassification criteria</a:t>
            </a:r>
          </a:p>
          <a:p>
            <a:r>
              <a:rPr lang="en-US" sz="2600" dirty="0" smtClean="0"/>
              <a:t>Measurable pupil outcomes</a:t>
            </a:r>
          </a:p>
          <a:p>
            <a:r>
              <a:rPr lang="en-US" sz="2600" dirty="0" smtClean="0"/>
              <a:t>Employee qualifications</a:t>
            </a:r>
          </a:p>
          <a:p>
            <a:r>
              <a:rPr lang="en-US" sz="2600" dirty="0" smtClean="0"/>
              <a:t>Expulsion and Suspension Procedures</a:t>
            </a:r>
          </a:p>
          <a:p>
            <a:r>
              <a:rPr lang="en-US" sz="2600" dirty="0" smtClean="0"/>
              <a:t>Dispute Resolution Procedures</a:t>
            </a:r>
          </a:p>
          <a:p>
            <a:pPr marL="0" indent="0">
              <a:buNone/>
            </a:pP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4242050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CDE staff is recommending approval of all four petitions</a:t>
            </a:r>
          </a:p>
          <a:p>
            <a:r>
              <a:rPr lang="en-US" dirty="0" smtClean="0"/>
              <a:t>Good standing with SBE</a:t>
            </a:r>
          </a:p>
          <a:p>
            <a:r>
              <a:rPr lang="en-US" dirty="0" smtClean="0"/>
              <a:t>Sound educational program, overall fiscal viability</a:t>
            </a:r>
          </a:p>
          <a:p>
            <a:r>
              <a:rPr lang="en-US" dirty="0" smtClean="0"/>
              <a:t>Clarification of Charter Elements in petition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594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7828" y="152400"/>
            <a:ext cx="6858000" cy="1143000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7487" y="1143000"/>
            <a:ext cx="6858000" cy="4592595"/>
          </a:xfrm>
        </p:spPr>
        <p:txBody>
          <a:bodyPr/>
          <a:lstStyle/>
          <a:p>
            <a:r>
              <a:rPr lang="en-US" sz="2400" dirty="0" smtClean="0"/>
              <a:t>Olive Grove is a SBE-authorized charter school operating multiple resource centers </a:t>
            </a:r>
          </a:p>
          <a:p>
            <a:r>
              <a:rPr lang="en-US" sz="2400" dirty="0" smtClean="0"/>
              <a:t>Olive Grove is seeking to restructure each resource center to be an individual charter school to come into compliance with the Anderson Court Decision</a:t>
            </a:r>
            <a:endParaRPr lang="en-US" sz="2400" dirty="0"/>
          </a:p>
          <a:p>
            <a:r>
              <a:rPr lang="en-US" sz="2400" dirty="0" smtClean="0"/>
              <a:t>Four of these resource centers, Buellton, Lompoc, </a:t>
            </a:r>
            <a:r>
              <a:rPr lang="en-US" sz="2400" dirty="0" err="1" smtClean="0"/>
              <a:t>Orcutt</a:t>
            </a:r>
            <a:r>
              <a:rPr lang="en-US" sz="2400" dirty="0" smtClean="0"/>
              <a:t>/Santa Maria and Santa Barbara, are in Santa Barbara County and are before the SBE today as separate schools </a:t>
            </a:r>
          </a:p>
          <a:p>
            <a:r>
              <a:rPr lang="en-US" sz="2400" dirty="0" smtClean="0"/>
              <a:t>Each of the four Olive Grove resource centers first petitioned the school district in which they are geographically located and Santa Barbara County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39431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724696"/>
            <a:ext cx="6858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 smtClean="0"/>
              <a:t>Individual petitions were denied by the following school districts on the following dates:</a:t>
            </a:r>
          </a:p>
          <a:p>
            <a:r>
              <a:rPr lang="en-US" sz="2600" dirty="0" smtClean="0"/>
              <a:t>Santa Barbara Unified School District denied the </a:t>
            </a:r>
            <a:r>
              <a:rPr lang="en-US" sz="2600" dirty="0"/>
              <a:t>Olive Grove Charter School:  </a:t>
            </a:r>
            <a:r>
              <a:rPr lang="en-US" sz="2600" dirty="0" smtClean="0"/>
              <a:t>Santa Barbara on December 5, 2017 by a vote </a:t>
            </a:r>
            <a:r>
              <a:rPr lang="en-US" sz="2600" dirty="0"/>
              <a:t>of five to </a:t>
            </a:r>
            <a:r>
              <a:rPr lang="en-US" sz="2600" dirty="0" smtClean="0"/>
              <a:t>zero</a:t>
            </a:r>
          </a:p>
          <a:p>
            <a:r>
              <a:rPr lang="en-US" sz="2600" dirty="0"/>
              <a:t>Lompoc Unified School District denied the Olive Grove Charter School: </a:t>
            </a:r>
            <a:r>
              <a:rPr lang="en-US" sz="2600" dirty="0" smtClean="0"/>
              <a:t>Lompoc </a:t>
            </a:r>
            <a:r>
              <a:rPr lang="en-US" sz="2600" dirty="0"/>
              <a:t>on December 5, 2017 by a vote of three to one </a:t>
            </a:r>
            <a:r>
              <a:rPr lang="en-US" sz="2600" dirty="0" smtClean="0"/>
              <a:t>with </a:t>
            </a:r>
            <a:r>
              <a:rPr lang="en-US" sz="2600" dirty="0"/>
              <a:t>one abstention</a:t>
            </a:r>
          </a:p>
          <a:p>
            <a:endParaRPr lang="en-US" sz="2600" dirty="0" smtClean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50700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724696"/>
            <a:ext cx="6858000" cy="4114800"/>
          </a:xfrm>
        </p:spPr>
        <p:txBody>
          <a:bodyPr/>
          <a:lstStyle/>
          <a:p>
            <a:r>
              <a:rPr lang="en-US" sz="2800" dirty="0" smtClean="0"/>
              <a:t>Santa </a:t>
            </a:r>
            <a:r>
              <a:rPr lang="en-US" sz="2800" dirty="0"/>
              <a:t>Maria Joint Union High School District denied the Olive Grove Charter School:  </a:t>
            </a:r>
            <a:r>
              <a:rPr lang="en-US" sz="2800" dirty="0" err="1"/>
              <a:t>Orcutt</a:t>
            </a:r>
            <a:r>
              <a:rPr lang="en-US" sz="2800" dirty="0"/>
              <a:t>/Santa Maria on December 12, 2017 by a vote of five to </a:t>
            </a:r>
            <a:r>
              <a:rPr lang="en-US" sz="2800" dirty="0" smtClean="0"/>
              <a:t>zero</a:t>
            </a:r>
          </a:p>
          <a:p>
            <a:r>
              <a:rPr lang="en-US" sz="2800" dirty="0"/>
              <a:t>Santa Ynez Valley Union High School District denied the Olive Grove Charter School: Buellton on December 12, 2017 by a vote of five to zero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73916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732004"/>
            <a:ext cx="6858000" cy="4592595"/>
          </a:xfrm>
        </p:spPr>
        <p:txBody>
          <a:bodyPr/>
          <a:lstStyle/>
          <a:p>
            <a:pPr lvl="0"/>
            <a:r>
              <a:rPr lang="en-US" sz="2800" dirty="0" smtClean="0"/>
              <a:t>March 1, 2018 </a:t>
            </a:r>
            <a:r>
              <a:rPr lang="en-US" sz="2800" dirty="0"/>
              <a:t>the </a:t>
            </a:r>
            <a:r>
              <a:rPr lang="en-US" sz="2800" dirty="0" smtClean="0"/>
              <a:t>Santa Barbara County Board </a:t>
            </a:r>
            <a:r>
              <a:rPr lang="en-US" sz="2800" dirty="0"/>
              <a:t>of Education </a:t>
            </a:r>
            <a:r>
              <a:rPr lang="en-US" sz="2800" dirty="0" smtClean="0"/>
              <a:t>(SBCBOE</a:t>
            </a:r>
            <a:r>
              <a:rPr lang="en-US" sz="2800" dirty="0"/>
              <a:t>) voted to </a:t>
            </a:r>
            <a:r>
              <a:rPr lang="en-US" sz="2800" dirty="0" smtClean="0"/>
              <a:t>deny all four petitions at the same meeting by a vote of five to zero </a:t>
            </a:r>
          </a:p>
          <a:p>
            <a:pPr lvl="0"/>
            <a:r>
              <a:rPr lang="en-US" sz="2800" dirty="0" smtClean="0"/>
              <a:t>The petitioners </a:t>
            </a:r>
            <a:r>
              <a:rPr lang="en-US" sz="2800" dirty="0"/>
              <a:t>submitted </a:t>
            </a:r>
            <a:r>
              <a:rPr lang="en-US" sz="2800" dirty="0" smtClean="0"/>
              <a:t>all four petitions </a:t>
            </a:r>
            <a:r>
              <a:rPr lang="en-US" sz="2800" dirty="0"/>
              <a:t>on appeal to the State Board of Education (SBE) on </a:t>
            </a:r>
            <a:r>
              <a:rPr lang="en-US" sz="2800" dirty="0" smtClean="0"/>
              <a:t>March 15, 2018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557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905000" y="533400"/>
            <a:ext cx="6858000" cy="1143000"/>
          </a:xfrm>
        </p:spPr>
        <p:txBody>
          <a:bodyPr/>
          <a:lstStyle/>
          <a:p>
            <a:r>
              <a:rPr lang="en-US" dirty="0" smtClean="0"/>
              <a:t>CDE Recommendation (1)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905000" y="1600200"/>
            <a:ext cx="6858000" cy="4114800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The </a:t>
            </a:r>
            <a:r>
              <a:rPr lang="en-US" sz="2800" dirty="0"/>
              <a:t>CDE </a:t>
            </a:r>
            <a:r>
              <a:rPr lang="en-US" sz="2800" dirty="0" smtClean="0"/>
              <a:t>recommendation is </a:t>
            </a:r>
            <a:r>
              <a:rPr lang="en-US" sz="2800" dirty="0"/>
              <a:t>that the SBE hold a public hearing to </a:t>
            </a:r>
            <a:r>
              <a:rPr lang="en-US" sz="2800" b="1" dirty="0" smtClean="0"/>
              <a:t>approve</a:t>
            </a:r>
            <a:r>
              <a:rPr lang="en-US" sz="2800" dirty="0" smtClean="0"/>
              <a:t> </a:t>
            </a:r>
            <a:r>
              <a:rPr lang="en-US" sz="2800" dirty="0"/>
              <a:t>the </a:t>
            </a:r>
            <a:r>
              <a:rPr lang="en-US" sz="2800" dirty="0" smtClean="0"/>
              <a:t>requests </a:t>
            </a:r>
            <a:r>
              <a:rPr lang="en-US" sz="2800" dirty="0"/>
              <a:t>to </a:t>
            </a:r>
            <a:r>
              <a:rPr lang="en-US" sz="2800" dirty="0" smtClean="0"/>
              <a:t>establish: </a:t>
            </a:r>
          </a:p>
          <a:p>
            <a:pPr marL="0" indent="0">
              <a:buNone/>
            </a:pPr>
            <a:r>
              <a:rPr lang="en-US" sz="2800" dirty="0" smtClean="0"/>
              <a:t>All four Olive Groves schools as individual charter schools, under the oversight of the SBE for </a:t>
            </a:r>
            <a:r>
              <a:rPr lang="en-US" sz="2800" dirty="0"/>
              <a:t>a </a:t>
            </a:r>
            <a:r>
              <a:rPr lang="en-US" sz="2800" dirty="0" smtClean="0"/>
              <a:t>five-year year term of July 1, 2018 through June 30, 2023</a:t>
            </a:r>
            <a:endParaRPr lang="en-US" sz="28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70298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CDE Recommendation (2)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905000" y="1981200"/>
            <a:ext cx="6858000" cy="4267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Recommendation </a:t>
            </a:r>
            <a:r>
              <a:rPr lang="en-US" sz="2800" dirty="0"/>
              <a:t>based 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Sound Educational Program </a:t>
            </a: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Demonstrably likely to successfully implement the program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Reasonably comprehensive description of most charter elements</a:t>
            </a:r>
            <a:endParaRPr lang="en-US" dirty="0"/>
          </a:p>
          <a:p>
            <a:pPr marL="1371600" lvl="3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30399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762000"/>
            <a:ext cx="6858000" cy="1143000"/>
          </a:xfrm>
        </p:spPr>
        <p:txBody>
          <a:bodyPr/>
          <a:lstStyle/>
          <a:p>
            <a:r>
              <a:rPr lang="en-US" dirty="0" smtClean="0"/>
              <a:t>Advisory Commission on Charter Schools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2286000"/>
            <a:ext cx="6858000" cy="4495800"/>
          </a:xfrm>
        </p:spPr>
        <p:txBody>
          <a:bodyPr/>
          <a:lstStyle/>
          <a:p>
            <a:r>
              <a:rPr lang="en-US" sz="2800" dirty="0" smtClean="0"/>
              <a:t>June 12, </a:t>
            </a:r>
            <a:r>
              <a:rPr lang="en-US" sz="2800" dirty="0"/>
              <a:t>2018 meeting</a:t>
            </a:r>
          </a:p>
          <a:p>
            <a:r>
              <a:rPr lang="en-US" sz="2800" dirty="0"/>
              <a:t>Advisory Commission on Charter Schools (ACCS) moved </a:t>
            </a:r>
            <a:r>
              <a:rPr lang="en-US" sz="2800" dirty="0" smtClean="0"/>
              <a:t>staff’s recommendation to approve all four petitions </a:t>
            </a:r>
            <a:r>
              <a:rPr lang="en-US" sz="2800" dirty="0"/>
              <a:t>to the </a:t>
            </a:r>
            <a:r>
              <a:rPr lang="en-US" sz="2800" dirty="0" smtClean="0"/>
              <a:t>SBE</a:t>
            </a:r>
          </a:p>
          <a:p>
            <a:r>
              <a:rPr lang="en-US" sz="2800" dirty="0" smtClean="0"/>
              <a:t>The motions all passed by a vote of seven to one</a:t>
            </a:r>
          </a:p>
        </p:txBody>
      </p:sp>
    </p:spTree>
    <p:extLst>
      <p:ext uri="{BB962C8B-B14F-4D97-AF65-F5344CB8AC3E}">
        <p14:creationId xmlns:p14="http://schemas.microsoft.com/office/powerpoint/2010/main" val="3434908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History as SBE-Authorized Charter School (1)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752600"/>
            <a:ext cx="6858000" cy="4191000"/>
          </a:xfrm>
        </p:spPr>
        <p:txBody>
          <a:bodyPr/>
          <a:lstStyle/>
          <a:p>
            <a:r>
              <a:rPr lang="en-US" sz="2400" dirty="0" smtClean="0"/>
              <a:t>Olive Grove was approved at the July 2015 SBE meeting for a five year term - July </a:t>
            </a:r>
            <a:r>
              <a:rPr lang="en-US" sz="2400" dirty="0"/>
              <a:t>1, </a:t>
            </a:r>
            <a:r>
              <a:rPr lang="en-US" sz="2400" dirty="0" smtClean="0"/>
              <a:t>2015 </a:t>
            </a:r>
            <a:r>
              <a:rPr lang="en-US" sz="2400" dirty="0"/>
              <a:t>to June 30, </a:t>
            </a:r>
            <a:r>
              <a:rPr lang="en-US" sz="2400" dirty="0" smtClean="0"/>
              <a:t>2020</a:t>
            </a:r>
          </a:p>
          <a:p>
            <a:r>
              <a:rPr lang="en-US" sz="2400" dirty="0" smtClean="0"/>
              <a:t>Transitional kindergarten through grade 12 independent study program</a:t>
            </a:r>
          </a:p>
          <a:p>
            <a:pPr lvl="1"/>
            <a:r>
              <a:rPr lang="en-US" sz="2000" dirty="0" smtClean="0"/>
              <a:t>Total enrollment is 710 pupils, two times the stated enrollment in the petition </a:t>
            </a:r>
          </a:p>
          <a:p>
            <a:r>
              <a:rPr lang="en-US" sz="2400" dirty="0"/>
              <a:t>G</a:t>
            </a:r>
            <a:r>
              <a:rPr lang="en-US" sz="2400" dirty="0" smtClean="0"/>
              <a:t>ood financial record under SBE authorization</a:t>
            </a:r>
          </a:p>
          <a:p>
            <a:pPr lvl="1"/>
            <a:r>
              <a:rPr lang="en-US" sz="2000" dirty="0" smtClean="0"/>
              <a:t>Projected fund balance of over $600,000 with reserve of over 10 percent</a:t>
            </a:r>
          </a:p>
          <a:p>
            <a:pPr lvl="1"/>
            <a:r>
              <a:rPr lang="en-US" sz="2000" dirty="0"/>
              <a:t>A</a:t>
            </a:r>
            <a:r>
              <a:rPr lang="en-US" sz="2000" dirty="0" smtClean="0"/>
              <a:t>udited </a:t>
            </a:r>
            <a:r>
              <a:rPr lang="en-US" sz="2000" dirty="0"/>
              <a:t>financial data from the 2016–17 audit report </a:t>
            </a:r>
            <a:endParaRPr lang="en-US" sz="2000" dirty="0" smtClean="0"/>
          </a:p>
          <a:p>
            <a:pPr lvl="2"/>
            <a:r>
              <a:rPr lang="en-US" sz="2000" dirty="0"/>
              <a:t>N</a:t>
            </a:r>
            <a:r>
              <a:rPr lang="en-US" sz="2000" dirty="0" smtClean="0"/>
              <a:t>o </a:t>
            </a:r>
            <a:r>
              <a:rPr lang="en-US" sz="2000" dirty="0"/>
              <a:t>significant audit findings </a:t>
            </a:r>
            <a:r>
              <a:rPr lang="en-US" sz="2000" dirty="0" smtClean="0"/>
              <a:t>noted</a:t>
            </a:r>
          </a:p>
          <a:p>
            <a:pPr lvl="0"/>
            <a:endParaRPr lang="en-US" sz="2400" dirty="0"/>
          </a:p>
          <a:p>
            <a:pPr marL="0" indent="0">
              <a:buNone/>
            </a:pPr>
            <a:r>
              <a:rPr lang="en-US" sz="2400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04090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 (Mac OS 9):Microsoft Office:Microsoft Office 98:Templates:Blank Presentation</Template>
  <TotalTime>1504</TotalTime>
  <Words>799</Words>
  <Application>Microsoft Office PowerPoint</Application>
  <PresentationFormat>On-screen Show (4:3)</PresentationFormat>
  <Paragraphs>81</Paragraphs>
  <Slides>14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Times</vt:lpstr>
      <vt:lpstr>Blank Presentation</vt:lpstr>
      <vt:lpstr> Items #16-19 Olive Grove Charter Schools State Board of Education July 11, 2018 </vt:lpstr>
      <vt:lpstr>Background</vt:lpstr>
      <vt:lpstr>Timeline</vt:lpstr>
      <vt:lpstr>Timeline (2)</vt:lpstr>
      <vt:lpstr>Timeline (3)</vt:lpstr>
      <vt:lpstr>CDE Recommendation (1)</vt:lpstr>
      <vt:lpstr>CDE Recommendation (2)</vt:lpstr>
      <vt:lpstr>Advisory Commission on Charter Schools  </vt:lpstr>
      <vt:lpstr>History as SBE-Authorized Charter School (1)</vt:lpstr>
      <vt:lpstr>History as SBE-Authorized Charter School (2)</vt:lpstr>
      <vt:lpstr>CDE Findings –Sound Educational Program </vt:lpstr>
      <vt:lpstr>CDE Findings – Ability to Implement the Program</vt:lpstr>
      <vt:lpstr>Deficiencies in Charter Elements </vt:lpstr>
      <vt:lpstr>Summary</vt:lpstr>
    </vt:vector>
  </TitlesOfParts>
  <Company>California State Board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July 2018 Agenda Item 16 Slides - Meeting Agendas (CA State Board of Education)</dc:title>
  <dc:subject>Items 16-19 Olive Grove Charter Schools State Board of Education July 11 2018. Presentation of July 2018 SBE Agenda Item 16.</dc:subject>
  <dc:creator>Lisa Constancio</dc:creator>
  <cp:keywords/>
  <dc:description/>
  <cp:lastModifiedBy>Natalie Vice</cp:lastModifiedBy>
  <cp:revision>165</cp:revision>
  <cp:lastPrinted>2004-03-18T19:17:10Z</cp:lastPrinted>
  <dcterms:created xsi:type="dcterms:W3CDTF">2004-03-18T18:57:21Z</dcterms:created>
  <dcterms:modified xsi:type="dcterms:W3CDTF">2018-07-06T17:54:44Z</dcterms:modified>
  <cp:category/>
</cp:coreProperties>
</file>