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9" r:id="rId3"/>
    <p:sldId id="258" r:id="rId4"/>
    <p:sldId id="302" r:id="rId5"/>
    <p:sldId id="314" r:id="rId6"/>
    <p:sldId id="315" r:id="rId7"/>
    <p:sldId id="316" r:id="rId8"/>
    <p:sldId id="318" r:id="rId9"/>
    <p:sldId id="319" r:id="rId10"/>
    <p:sldId id="307" r:id="rId11"/>
    <p:sldId id="32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29" autoAdjust="0"/>
    <p:restoredTop sz="94660"/>
  </p:normalViewPr>
  <p:slideViewPr>
    <p:cSldViewPr>
      <p:cViewPr varScale="1">
        <p:scale>
          <a:sx n="86" d="100"/>
          <a:sy n="86" d="100"/>
        </p:scale>
        <p:origin x="45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549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96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3449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635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1418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5763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2620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dirty="0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dirty="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286000"/>
            <a:ext cx="6781800" cy="2420937"/>
          </a:xfrm>
        </p:spPr>
        <p:txBody>
          <a:bodyPr/>
          <a:lstStyle/>
          <a:p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Item #22</a:t>
            </a:r>
            <a:br>
              <a:rPr lang="en-US" altLang="en-US" sz="3600" dirty="0" smtClean="0"/>
            </a:br>
            <a:r>
              <a:rPr lang="en-US" sz="3600" dirty="0" smtClean="0"/>
              <a:t>Latitude 37.8 High School</a:t>
            </a:r>
            <a:br>
              <a:rPr lang="en-US" sz="3600" dirty="0" smtClean="0"/>
            </a:br>
            <a:r>
              <a:rPr lang="en-US" altLang="en-US" sz="3600" dirty="0" smtClean="0"/>
              <a:t>State Board </a:t>
            </a:r>
            <a:r>
              <a:rPr lang="en-US" altLang="en-US" sz="3600" dirty="0"/>
              <a:t>of Education</a:t>
            </a:r>
            <a:br>
              <a:rPr lang="en-US" altLang="en-US" sz="3600" dirty="0"/>
            </a:br>
            <a:r>
              <a:rPr lang="en-US" altLang="en-US" sz="3600" dirty="0" smtClean="0"/>
              <a:t>July 12, </a:t>
            </a:r>
            <a:r>
              <a:rPr lang="en-US" altLang="en-US" sz="3600" dirty="0"/>
              <a:t>2018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Deficiencies in Charter </a:t>
            </a:r>
            <a:r>
              <a:rPr lang="en-US" dirty="0" smtClean="0"/>
              <a:t>Elements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989" y="2133600"/>
            <a:ext cx="68580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If approved by the SBE, </a:t>
            </a:r>
            <a:r>
              <a:rPr lang="en-US" dirty="0" smtClean="0"/>
              <a:t>the following charter elements </a:t>
            </a:r>
            <a:r>
              <a:rPr lang="en-US" dirty="0"/>
              <a:t>need to be clarified by the </a:t>
            </a:r>
            <a:r>
              <a:rPr lang="en-US" dirty="0" smtClean="0"/>
              <a:t>petitioner:</a:t>
            </a:r>
            <a:endParaRPr lang="en-US" dirty="0"/>
          </a:p>
          <a:p>
            <a:r>
              <a:rPr lang="en-US" dirty="0" smtClean="0"/>
              <a:t>Governance</a:t>
            </a:r>
          </a:p>
          <a:p>
            <a:r>
              <a:rPr lang="en-US" dirty="0" smtClean="0"/>
              <a:t>Admissions</a:t>
            </a:r>
          </a:p>
          <a:p>
            <a:r>
              <a:rPr lang="en-US" dirty="0" smtClean="0"/>
              <a:t>Expulsion and Suspension Procedures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242050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CDE staff is recommending approval </a:t>
            </a:r>
            <a:endParaRPr lang="en-US" dirty="0" smtClean="0"/>
          </a:p>
          <a:p>
            <a:r>
              <a:rPr lang="en-US" dirty="0" smtClean="0"/>
              <a:t>Sound </a:t>
            </a:r>
            <a:r>
              <a:rPr lang="en-US" dirty="0"/>
              <a:t>educational </a:t>
            </a:r>
            <a:r>
              <a:rPr lang="en-US" dirty="0" smtClean="0"/>
              <a:t>program</a:t>
            </a:r>
          </a:p>
          <a:p>
            <a:r>
              <a:rPr lang="en-US" dirty="0" smtClean="0"/>
              <a:t>Overall </a:t>
            </a:r>
            <a:r>
              <a:rPr lang="en-US" dirty="0"/>
              <a:t>fiscal viability</a:t>
            </a:r>
          </a:p>
          <a:p>
            <a:r>
              <a:rPr lang="en-US" dirty="0"/>
              <a:t>Clarification of Charter Elements in </a:t>
            </a:r>
            <a:r>
              <a:rPr lang="en-US" dirty="0" smtClean="0"/>
              <a:t>petition needed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52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32004"/>
            <a:ext cx="6858000" cy="4592595"/>
          </a:xfrm>
        </p:spPr>
        <p:txBody>
          <a:bodyPr/>
          <a:lstStyle/>
          <a:p>
            <a:pPr lvl="0"/>
            <a:r>
              <a:rPr lang="en-US" sz="2400" dirty="0" smtClean="0"/>
              <a:t>August 23, </a:t>
            </a:r>
            <a:r>
              <a:rPr lang="en-US" sz="2400" dirty="0"/>
              <a:t>2017, the </a:t>
            </a:r>
            <a:r>
              <a:rPr lang="en-US" sz="2400" dirty="0" smtClean="0"/>
              <a:t>Oakland </a:t>
            </a:r>
            <a:r>
              <a:rPr lang="en-US" sz="2400" dirty="0"/>
              <a:t>Unified School District </a:t>
            </a:r>
            <a:r>
              <a:rPr lang="en-US" sz="2400" dirty="0" smtClean="0"/>
              <a:t>(</a:t>
            </a:r>
            <a:r>
              <a:rPr lang="en-US" sz="2400" dirty="0"/>
              <a:t>O</a:t>
            </a:r>
            <a:r>
              <a:rPr lang="en-US" sz="2400" dirty="0" smtClean="0"/>
              <a:t>USD</a:t>
            </a:r>
            <a:r>
              <a:rPr lang="en-US" sz="2400" dirty="0"/>
              <a:t>) voted to deny the petition of </a:t>
            </a:r>
            <a:r>
              <a:rPr lang="en-US" sz="2400" dirty="0" smtClean="0"/>
              <a:t>Latitude 37.8 High School (LAT) </a:t>
            </a:r>
            <a:r>
              <a:rPr lang="en-US" sz="2400" dirty="0"/>
              <a:t>by a </a:t>
            </a:r>
            <a:r>
              <a:rPr lang="en-US" sz="2400" dirty="0" smtClean="0"/>
              <a:t>vote of six to one</a:t>
            </a:r>
            <a:endParaRPr lang="en-US" sz="2400" dirty="0"/>
          </a:p>
          <a:p>
            <a:pPr lvl="0"/>
            <a:r>
              <a:rPr lang="en-US" sz="2400" dirty="0" smtClean="0"/>
              <a:t>November 20, 2017, </a:t>
            </a:r>
            <a:r>
              <a:rPr lang="en-US" sz="2400" dirty="0"/>
              <a:t>the </a:t>
            </a:r>
            <a:r>
              <a:rPr lang="en-US" sz="2400" dirty="0" smtClean="0"/>
              <a:t>Alameda </a:t>
            </a:r>
            <a:r>
              <a:rPr lang="en-US" sz="2400" dirty="0"/>
              <a:t>County </a:t>
            </a:r>
            <a:r>
              <a:rPr lang="en-US" sz="2400" dirty="0" smtClean="0"/>
              <a:t>Office </a:t>
            </a:r>
            <a:r>
              <a:rPr lang="en-US" sz="2400" dirty="0"/>
              <a:t>of Education </a:t>
            </a:r>
            <a:r>
              <a:rPr lang="en-US" sz="2400" dirty="0" smtClean="0"/>
              <a:t>(ACOE</a:t>
            </a:r>
            <a:r>
              <a:rPr lang="en-US" sz="2400" dirty="0"/>
              <a:t>) voted to deny the petition </a:t>
            </a:r>
            <a:r>
              <a:rPr lang="en-US" sz="2400" dirty="0" smtClean="0"/>
              <a:t>by a vote of seven to zero</a:t>
            </a:r>
          </a:p>
          <a:p>
            <a:pPr lvl="0"/>
            <a:r>
              <a:rPr lang="en-US" sz="2400" dirty="0" smtClean="0"/>
              <a:t>The petitioners </a:t>
            </a:r>
            <a:r>
              <a:rPr lang="en-US" sz="2400" dirty="0"/>
              <a:t>submitted a petition on appeal to the State Board of Education (SBE) on </a:t>
            </a:r>
            <a:r>
              <a:rPr lang="en-US" sz="2400" dirty="0" smtClean="0"/>
              <a:t>March 29, 2018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3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Recommendation (1)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The CDE recommendation is that the SBE hold a public hearing to </a:t>
            </a:r>
            <a:r>
              <a:rPr lang="en-US" sz="2400" b="1" dirty="0" smtClean="0"/>
              <a:t>approve</a:t>
            </a:r>
            <a:r>
              <a:rPr lang="en-US" sz="2400" dirty="0" smtClean="0"/>
              <a:t> </a:t>
            </a:r>
            <a:r>
              <a:rPr lang="en-US" sz="2400" dirty="0"/>
              <a:t>the request to establish </a:t>
            </a:r>
            <a:r>
              <a:rPr lang="en-US" sz="2400" dirty="0" smtClean="0"/>
              <a:t>Latitude 37.8 High School, a </a:t>
            </a:r>
            <a:r>
              <a:rPr lang="en-US" sz="2400" dirty="0"/>
              <a:t>9–12 </a:t>
            </a:r>
            <a:r>
              <a:rPr lang="en-US" sz="2400" dirty="0" smtClean="0"/>
              <a:t>charter school, under the oversight of the SBE</a:t>
            </a:r>
            <a:r>
              <a:rPr lang="en-US" sz="2400" dirty="0"/>
              <a:t> </a:t>
            </a:r>
            <a:r>
              <a:rPr lang="en-US" sz="2400" dirty="0" smtClean="0"/>
              <a:t>with the following conditions:</a:t>
            </a:r>
          </a:p>
          <a:p>
            <a:r>
              <a:rPr lang="en-US" sz="2400" dirty="0" smtClean="0"/>
              <a:t>Evidence that Latitude has received the funding anticipated from each of the commitment letters identified in the petition</a:t>
            </a:r>
          </a:p>
          <a:p>
            <a:r>
              <a:rPr lang="en-US" sz="2400" dirty="0" smtClean="0"/>
              <a:t>Latitude will provide the CDE with a revised 2018–19 budget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029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Recommendation (2)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981200"/>
            <a:ext cx="6858000" cy="426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Recommendation </a:t>
            </a:r>
            <a:r>
              <a:rPr lang="en-US" sz="2800" dirty="0"/>
              <a:t>based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Sound Educational Program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Demonstrably likely to successfully implement the program</a:t>
            </a:r>
            <a:endParaRPr lang="en-US" dirty="0"/>
          </a:p>
          <a:p>
            <a:pPr lvl="3"/>
            <a:r>
              <a:rPr lang="en-US" sz="2800" dirty="0" smtClean="0"/>
              <a:t>Provided the petitioner secures funding as stated in the petition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Reasonable comprehensive description of most charter elements</a:t>
            </a:r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99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0"/>
            <a:ext cx="6858000" cy="1143000"/>
          </a:xfrm>
        </p:spPr>
        <p:txBody>
          <a:bodyPr/>
          <a:lstStyle/>
          <a:p>
            <a:r>
              <a:rPr lang="en-US" dirty="0" smtClean="0"/>
              <a:t>Advisory Commission on Charter Schools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286000"/>
            <a:ext cx="6858000" cy="4495800"/>
          </a:xfrm>
        </p:spPr>
        <p:txBody>
          <a:bodyPr/>
          <a:lstStyle/>
          <a:p>
            <a:r>
              <a:rPr lang="en-US" sz="2800" dirty="0" smtClean="0"/>
              <a:t>June 12, </a:t>
            </a:r>
            <a:r>
              <a:rPr lang="en-US" sz="2800" dirty="0"/>
              <a:t>2018 meeting</a:t>
            </a:r>
          </a:p>
          <a:p>
            <a:r>
              <a:rPr lang="en-US" sz="2800" dirty="0"/>
              <a:t>Advisory Commission on Charter Schools (ACCS) moved </a:t>
            </a:r>
            <a:r>
              <a:rPr lang="en-US" sz="2800" dirty="0" smtClean="0"/>
              <a:t>staff’s recommendation to approve </a:t>
            </a:r>
            <a:r>
              <a:rPr lang="en-US" sz="2800" dirty="0"/>
              <a:t>the petition to the </a:t>
            </a:r>
            <a:r>
              <a:rPr lang="en-US" sz="2800" dirty="0" smtClean="0"/>
              <a:t>SBE</a:t>
            </a:r>
          </a:p>
          <a:p>
            <a:r>
              <a:rPr lang="en-US" sz="2800" dirty="0" smtClean="0"/>
              <a:t>The motion passed by six votes with one abstention</a:t>
            </a:r>
          </a:p>
        </p:txBody>
      </p:sp>
    </p:spTree>
    <p:extLst>
      <p:ext uri="{BB962C8B-B14F-4D97-AF65-F5344CB8AC3E}">
        <p14:creationId xmlns:p14="http://schemas.microsoft.com/office/powerpoint/2010/main" val="343490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6858000" cy="4191000"/>
          </a:xfrm>
        </p:spPr>
        <p:txBody>
          <a:bodyPr/>
          <a:lstStyle/>
          <a:p>
            <a:r>
              <a:rPr lang="en-US" sz="2800" dirty="0" smtClean="0"/>
              <a:t>Latitude is an Education for Change School (EFC)</a:t>
            </a:r>
            <a:endParaRPr lang="en-US" sz="2800" dirty="0"/>
          </a:p>
          <a:p>
            <a:r>
              <a:rPr lang="en-US" sz="2800" dirty="0" smtClean="0"/>
              <a:t>Proposing to enroll 50 pupils in grade nine for </a:t>
            </a:r>
            <a:r>
              <a:rPr lang="en-US" sz="2800" dirty="0"/>
              <a:t>2018–19</a:t>
            </a:r>
          </a:p>
          <a:p>
            <a:r>
              <a:rPr lang="en-US" sz="2800" dirty="0"/>
              <a:t>Plans to grow </a:t>
            </a:r>
            <a:r>
              <a:rPr lang="en-US" sz="2800" dirty="0" smtClean="0"/>
              <a:t>to 320 </a:t>
            </a:r>
            <a:r>
              <a:rPr lang="en-US" sz="2800" dirty="0"/>
              <a:t>pupils </a:t>
            </a:r>
            <a:r>
              <a:rPr lang="en-US" sz="2800" dirty="0" smtClean="0"/>
              <a:t>in grade nine through grade twelve in 2022–23</a:t>
            </a:r>
          </a:p>
          <a:p>
            <a:r>
              <a:rPr lang="en-US" sz="2800" dirty="0" smtClean="0"/>
              <a:t>Latitude has secured a facility for the </a:t>
            </a:r>
            <a:r>
              <a:rPr lang="en-US" sz="2800" dirty="0"/>
              <a:t>2018–19 </a:t>
            </a:r>
            <a:r>
              <a:rPr lang="en-US" sz="2800" dirty="0" smtClean="0"/>
              <a:t>school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4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858000" cy="1600200"/>
          </a:xfrm>
        </p:spPr>
        <p:txBody>
          <a:bodyPr/>
          <a:lstStyle/>
          <a:p>
            <a:r>
              <a:rPr lang="en-US" dirty="0" smtClean="0"/>
              <a:t>CDE Findings –Sound Educational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209800"/>
            <a:ext cx="6858000" cy="3891558"/>
          </a:xfrm>
        </p:spPr>
        <p:txBody>
          <a:bodyPr/>
          <a:lstStyle/>
          <a:p>
            <a:r>
              <a:rPr lang="en-US" sz="2400" dirty="0" smtClean="0"/>
              <a:t>Latitude's mission is to facilitate self-directed, passion-driven learning that leverages the assets and resources of the city to provide pupils with a personalized and authentic learning experience </a:t>
            </a:r>
          </a:p>
          <a:p>
            <a:r>
              <a:rPr lang="en-US" sz="2400" dirty="0" smtClean="0"/>
              <a:t>Single integrated approach driven by personalization, relevance, integration, and creativity – four pillars of the pupil learning experience 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41281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CDE Findings – Ability to Implement the Program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dirty="0" smtClean="0"/>
              <a:t>Fiscal Analysis</a:t>
            </a:r>
          </a:p>
          <a:p>
            <a:pPr marL="514350" indent="-457200"/>
            <a:r>
              <a:rPr lang="en-US" sz="2400" dirty="0" smtClean="0"/>
              <a:t>Initial review, Multi-year financial plan is not fiscally viable</a:t>
            </a:r>
          </a:p>
          <a:p>
            <a:pPr marL="514350" indent="-457200"/>
            <a:r>
              <a:rPr lang="en-US" sz="2400" dirty="0" smtClean="0"/>
              <a:t>Revenues included:</a:t>
            </a:r>
          </a:p>
          <a:p>
            <a:pPr marL="914400" lvl="1" indent="-457200"/>
            <a:r>
              <a:rPr lang="en-US" sz="2400" dirty="0" smtClean="0"/>
              <a:t>Measure N and Measure G available only to district approved charter schools in Oakland Unified</a:t>
            </a:r>
          </a:p>
          <a:p>
            <a:pPr marL="914400" lvl="1" indent="-457200"/>
            <a:r>
              <a:rPr lang="en-US" sz="2400" dirty="0" smtClean="0"/>
              <a:t>Public Charter School Grant Program (PCSGP) funds</a:t>
            </a:r>
          </a:p>
          <a:p>
            <a:pPr marL="914400" lvl="1" indent="-457200"/>
            <a:r>
              <a:rPr lang="en-US" sz="2400" dirty="0" smtClean="0"/>
              <a:t>Philanthropic revenues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609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CDE Findings – Updated Fiscal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457200"/>
            <a:r>
              <a:rPr lang="en-US" sz="2800" dirty="0" smtClean="0"/>
              <a:t>Updated financials provided additional revenue sources</a:t>
            </a:r>
          </a:p>
          <a:p>
            <a:pPr marL="514350" indent="-457200"/>
            <a:r>
              <a:rPr lang="en-US" sz="2800" dirty="0" smtClean="0"/>
              <a:t>Fiscal concerns are addressed provided </a:t>
            </a:r>
            <a:r>
              <a:rPr lang="en-US" sz="2800" dirty="0"/>
              <a:t>the funding described b</a:t>
            </a:r>
            <a:r>
              <a:rPr lang="en-US" sz="2800" dirty="0" smtClean="0"/>
              <a:t>elow </a:t>
            </a:r>
            <a:r>
              <a:rPr lang="en-US" sz="2800" dirty="0"/>
              <a:t>is received prior to the opening of the school in 2018–19</a:t>
            </a:r>
          </a:p>
          <a:p>
            <a:pPr marL="914400" lvl="1" indent="-457200"/>
            <a:r>
              <a:rPr lang="en-US" sz="2400" dirty="0" smtClean="0"/>
              <a:t>Commitment from the EFC Home office</a:t>
            </a:r>
          </a:p>
          <a:p>
            <a:pPr marL="914400" lvl="1" indent="-457200"/>
            <a:r>
              <a:rPr lang="en-US" sz="2400" dirty="0" smtClean="0"/>
              <a:t>Letters of commitment totaling over $1 million</a:t>
            </a:r>
          </a:p>
        </p:txBody>
      </p:sp>
    </p:spTree>
    <p:extLst>
      <p:ext uri="{BB962C8B-B14F-4D97-AF65-F5344CB8AC3E}">
        <p14:creationId xmlns:p14="http://schemas.microsoft.com/office/powerpoint/2010/main" val="167351504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1323</TotalTime>
  <Words>474</Words>
  <Application>Microsoft Office PowerPoint</Application>
  <PresentationFormat>On-screen Show (4:3)</PresentationFormat>
  <Paragraphs>56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Times</vt:lpstr>
      <vt:lpstr>Blank Presentation</vt:lpstr>
      <vt:lpstr> Item #22 Latitude 37.8 High School State Board of Education July 12, 2018 </vt:lpstr>
      <vt:lpstr>Timeline</vt:lpstr>
      <vt:lpstr>CDE Recommendation (1)</vt:lpstr>
      <vt:lpstr>CDE Recommendation (2)</vt:lpstr>
      <vt:lpstr>Advisory Commission on Charter Schools  </vt:lpstr>
      <vt:lpstr>Background </vt:lpstr>
      <vt:lpstr>CDE Findings –Sound Educational Program </vt:lpstr>
      <vt:lpstr>CDE Findings – Ability to Implement the Program</vt:lpstr>
      <vt:lpstr>CDE Findings – Updated Fiscal Analysis</vt:lpstr>
      <vt:lpstr>Deficiencies in Charter Elements </vt:lpstr>
      <vt:lpstr>Summary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2018 Agenda Item 22 Slides - Meeting Agendas (CA State Board of Education)</dc:title>
  <dc:subject>Item 22 Latitude 37.8 High School State Board of Education July 12 2018. Presentation of July 2018 SBE Agenda Item 22.</dc:subject>
  <dc:creator>Lisa Constancio</dc:creator>
  <cp:keywords/>
  <dc:description/>
  <cp:lastModifiedBy>Natalie Vice</cp:lastModifiedBy>
  <cp:revision>144</cp:revision>
  <cp:lastPrinted>2004-03-18T19:17:10Z</cp:lastPrinted>
  <dcterms:created xsi:type="dcterms:W3CDTF">2004-03-18T18:57:21Z</dcterms:created>
  <dcterms:modified xsi:type="dcterms:W3CDTF">2018-07-06T17:57:19Z</dcterms:modified>
  <cp:category/>
</cp:coreProperties>
</file>