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rgbClr val="000054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B8"/>
    <a:srgbClr val="F3D685"/>
    <a:srgbClr val="F2DD86"/>
    <a:srgbClr val="F17157"/>
    <a:srgbClr val="F3826B"/>
    <a:srgbClr val="0D1793"/>
    <a:srgbClr val="070C51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4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AA448D-A1AE-4596-8FC4-C1B838694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464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55CD26-DE40-44F3-8921-8D8FEC3EB7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6999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1248" y="1392"/>
              <a:ext cx="4512" cy="96"/>
            </a:xfrm>
            <a:prstGeom prst="rect">
              <a:avLst/>
            </a:prstGeom>
            <a:gradFill rotWithShape="0">
              <a:gsLst>
                <a:gs pos="0">
                  <a:srgbClr val="F17157"/>
                </a:gs>
                <a:gs pos="100000">
                  <a:srgbClr val="FAD0C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6" name="Rectangle 15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7" name="Picture 16" descr="Official Seal of the California Department of Education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63500" dir="3187806" algn="ctr" rotWithShape="0">
                      <a:srgbClr val="A4A4A4">
                        <a:alpha val="50000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1905000" y="6096000"/>
            <a:ext cx="7162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defRPr/>
            </a:pPr>
            <a: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  <a:t>CALIFORNIA DEPARTMENT OF EDUCATION</a:t>
            </a:r>
            <a:br>
              <a:rPr lang="en-US" altLang="en-US" sz="11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1100" smtClean="0">
                <a:solidFill>
                  <a:srgbClr val="070C51"/>
                </a:solidFill>
                <a:latin typeface="Arial" panose="020B0604020202020204" pitchFamily="34" charset="0"/>
              </a:rPr>
              <a:t>Tom Torlakson, State Superintendent of Public Instruction</a:t>
            </a:r>
            <a:endParaRPr lang="en-US" altLang="en-US" sz="1200" b="1" smtClean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81200" y="2760663"/>
            <a:ext cx="6781800" cy="24209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205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7D2F-197E-484D-818F-E3EA99B54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021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7EB6D-4BC5-4CF1-A063-34594D1A6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60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B3A6A-34C2-4648-917C-84D252013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8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352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BAAD8-C081-4439-9204-92F987F3D4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34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289D-6BD6-4149-99E2-788AAEBBDA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52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148C5-0EF3-4C6B-8250-95032C58CB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6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E9AA7-64FA-4268-B9A2-BDC32C3A82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83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AE6AB-4161-4691-BDC7-961CA7B3B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43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65037-D785-4B1F-8FD8-918D7B5855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4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EEDE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en-US"/>
            </a:p>
          </p:txBody>
        </p:sp>
        <p:sp>
          <p:nvSpPr>
            <p:cNvPr id="103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056" cy="4320"/>
            </a:xfrm>
            <a:prstGeom prst="rect">
              <a:avLst/>
            </a:prstGeom>
            <a:solidFill>
              <a:srgbClr val="F3D6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rgbClr val="000054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pic>
          <p:nvPicPr>
            <p:cNvPr id="2" name="Picture 10" descr="Color-ppt3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88"/>
              <a:ext cx="864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76200" y="1752600"/>
            <a:ext cx="152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>
              <a:defRPr/>
            </a:pPr>
            <a: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  <a:t>TOM TORLAKSON</a:t>
            </a:r>
            <a:br>
              <a:rPr lang="en-US" altLang="en-US" sz="1000" b="1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State Superintendent </a:t>
            </a:r>
            <a:b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</a:br>
            <a:r>
              <a:rPr lang="en-US" altLang="en-US" sz="800" smtClean="0">
                <a:solidFill>
                  <a:srgbClr val="070C51"/>
                </a:solidFill>
                <a:latin typeface="Arial" panose="020B0604020202020204" pitchFamily="34" charset="0"/>
              </a:rPr>
              <a:t>of Public Instruction</a:t>
            </a:r>
            <a:endParaRPr lang="en-US" altLang="en-US" sz="4400" smtClean="0">
              <a:solidFill>
                <a:schemeClr val="tx2"/>
              </a:solidFill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25475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6825" y="6254750"/>
            <a:ext cx="305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1363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5C63E2C-B3F6-4A64-8B36-745612F65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200" dirty="0"/>
              <a:t>Item #5</a:t>
            </a:r>
            <a:br>
              <a:rPr lang="en-US" altLang="en-US" sz="3200" dirty="0"/>
            </a:br>
            <a:r>
              <a:rPr lang="en-US" altLang="en-US" sz="3200" dirty="0"/>
              <a:t>Knowledge is Power Program (KIPP) Bayview Elementary </a:t>
            </a:r>
            <a:r>
              <a:rPr lang="en-US" altLang="en-US" sz="3200" dirty="0" smtClean="0"/>
              <a:t>School (KBES) 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>State Board of Education</a:t>
            </a:r>
            <a:br>
              <a:rPr lang="en-US" altLang="en-US" sz="3200" dirty="0"/>
            </a:br>
            <a:r>
              <a:rPr lang="en-US" altLang="en-US" sz="3200" dirty="0"/>
              <a:t>March 14, 2018</a:t>
            </a:r>
            <a:endParaRPr lang="en-US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</a:t>
            </a:r>
            <a:r>
              <a:rPr lang="en-US" dirty="0" smtClean="0"/>
              <a:t>KBES</a:t>
            </a:r>
            <a:endParaRPr lang="en-US" alt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November 14, </a:t>
            </a:r>
            <a:r>
              <a:rPr lang="en-US" altLang="en-US" sz="2400" dirty="0" smtClean="0"/>
              <a:t>2017 - </a:t>
            </a:r>
            <a:r>
              <a:rPr lang="en-US" altLang="en-US" sz="2400" dirty="0"/>
              <a:t>San Francisco Unified School District (SFUSD) voted to deny the </a:t>
            </a:r>
            <a:r>
              <a:rPr lang="en-US" altLang="en-US" sz="2400" dirty="0" smtClean="0"/>
              <a:t>petition</a:t>
            </a:r>
            <a:endParaRPr lang="en-US" alt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en-US" sz="2400" dirty="0"/>
              <a:t>V</a:t>
            </a:r>
            <a:r>
              <a:rPr lang="en-US" altLang="en-US" sz="2400" dirty="0" smtClean="0"/>
              <a:t>ote </a:t>
            </a:r>
            <a:r>
              <a:rPr lang="en-US" altLang="en-US" sz="2400" dirty="0"/>
              <a:t>of </a:t>
            </a:r>
            <a:r>
              <a:rPr lang="en-US" altLang="en-US" sz="2400" dirty="0" smtClean="0"/>
              <a:t>seven </a:t>
            </a:r>
            <a:r>
              <a:rPr lang="en-US" sz="2400" dirty="0"/>
              <a:t>–</a:t>
            </a:r>
            <a:r>
              <a:rPr lang="en-US" altLang="en-US" sz="2400" dirty="0" smtClean="0"/>
              <a:t> zero </a:t>
            </a:r>
            <a:endParaRPr lang="en-US" altLang="en-US" sz="2400" dirty="0"/>
          </a:p>
          <a:p>
            <a:r>
              <a:rPr lang="en-US" altLang="en-US" sz="2400" dirty="0"/>
              <a:t>November 28, </a:t>
            </a:r>
            <a:r>
              <a:rPr lang="en-US" altLang="en-US" sz="2400" dirty="0" smtClean="0"/>
              <a:t>2017 - </a:t>
            </a:r>
            <a:r>
              <a:rPr lang="en-US" altLang="en-US" sz="2400" dirty="0" smtClean="0"/>
              <a:t>KBES </a:t>
            </a:r>
            <a:r>
              <a:rPr lang="en-US" altLang="en-US" sz="2400" dirty="0"/>
              <a:t>submitted a petition to appeal to the State Board of Education (SBE</a:t>
            </a:r>
            <a:r>
              <a:rPr lang="en-US" altLang="en-US" sz="2400" dirty="0" smtClean="0"/>
              <a:t>)</a:t>
            </a:r>
            <a:endParaRPr lang="en-US" altLang="en-US" sz="2400" dirty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</a:t>
            </a:r>
            <a:r>
              <a:rPr lang="en-US" dirty="0" smtClean="0"/>
              <a:t>– </a:t>
            </a:r>
            <a:r>
              <a:rPr lang="en-US" dirty="0" smtClean="0"/>
              <a:t>KBES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Proposed grade </a:t>
            </a:r>
            <a:r>
              <a:rPr lang="en-US" sz="2400" dirty="0" smtClean="0"/>
              <a:t>levels: Transitional Kindergarten (TK) </a:t>
            </a:r>
            <a:r>
              <a:rPr lang="en-US" sz="2400" dirty="0"/>
              <a:t>– </a:t>
            </a:r>
            <a:r>
              <a:rPr lang="en-US" sz="2400" dirty="0" smtClean="0"/>
              <a:t>4, </a:t>
            </a:r>
            <a:r>
              <a:rPr lang="en-US" sz="2400" dirty="0"/>
              <a:t>Site based program</a:t>
            </a:r>
          </a:p>
          <a:p>
            <a:r>
              <a:rPr lang="en-US" sz="2400" dirty="0"/>
              <a:t>Targeted </a:t>
            </a:r>
            <a:r>
              <a:rPr lang="en-US" sz="2400" dirty="0" smtClean="0"/>
              <a:t>enrollment: 137 </a:t>
            </a:r>
            <a:r>
              <a:rPr lang="en-US" sz="2400" dirty="0"/>
              <a:t>in </a:t>
            </a:r>
            <a:r>
              <a:rPr lang="en-US" sz="2400" dirty="0" smtClean="0"/>
              <a:t>2018–19 </a:t>
            </a:r>
            <a:endParaRPr lang="en-US" sz="2400" dirty="0"/>
          </a:p>
          <a:p>
            <a:r>
              <a:rPr lang="en-US" sz="2400" dirty="0"/>
              <a:t>Enrollment increasing to 437 by year </a:t>
            </a:r>
            <a:r>
              <a:rPr lang="en-US" sz="2400" dirty="0" smtClean="0"/>
              <a:t>2022–23</a:t>
            </a:r>
            <a:endParaRPr lang="en-US" sz="2400" dirty="0"/>
          </a:p>
          <a:p>
            <a:r>
              <a:rPr lang="en-US" sz="2400" dirty="0"/>
              <a:t>Targeting traditionally underserved pupils in </a:t>
            </a:r>
            <a:r>
              <a:rPr lang="en-US" sz="2400" dirty="0" smtClean="0"/>
              <a:t>SFUSD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Specifically, Bayview-Hunters Point and surrounding </a:t>
            </a:r>
            <a:r>
              <a:rPr lang="en-US" sz="2400" dirty="0" smtClean="0"/>
              <a:t>neighborhoods.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27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Commission on Charter </a:t>
            </a:r>
            <a:r>
              <a:rPr lang="en-US" dirty="0" smtClean="0"/>
              <a:t>Schools (ACCS)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February 7, 2018 </a:t>
            </a:r>
            <a:r>
              <a:rPr lang="en-US" sz="2400" dirty="0" smtClean="0"/>
              <a:t>meeting</a:t>
            </a:r>
            <a:endParaRPr lang="en-US" sz="2400" dirty="0"/>
          </a:p>
          <a:p>
            <a:r>
              <a:rPr lang="en-US" sz="2400" dirty="0" smtClean="0"/>
              <a:t>ACCS </a:t>
            </a:r>
            <a:r>
              <a:rPr lang="en-US" sz="2400" dirty="0"/>
              <a:t>moved to recommend approval of the </a:t>
            </a:r>
            <a:r>
              <a:rPr lang="en-US" sz="2400" dirty="0" smtClean="0"/>
              <a:t>petition  </a:t>
            </a:r>
            <a:endParaRPr lang="en-US" sz="2400" dirty="0"/>
          </a:p>
          <a:p>
            <a:r>
              <a:rPr lang="en-US" sz="2400" dirty="0"/>
              <a:t>Motion passed with </a:t>
            </a:r>
            <a:r>
              <a:rPr lang="en-US" sz="2400" dirty="0" smtClean="0"/>
              <a:t>five – two vote</a:t>
            </a:r>
            <a:endParaRPr lang="en-US" sz="2400" dirty="0"/>
          </a:p>
          <a:p>
            <a:r>
              <a:rPr lang="en-US" sz="2400" dirty="0"/>
              <a:t>Petitioner submitted additional information after the ACCS meeting that was reviewed by </a:t>
            </a:r>
            <a:r>
              <a:rPr lang="en-US" sz="2400" dirty="0" smtClean="0"/>
              <a:t>California Department of Education (CDE) staff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963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CDE Recommendation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CDE recommends that the SBE hold a public hearing to </a:t>
            </a:r>
            <a:r>
              <a:rPr lang="en-US" sz="2400" b="1" dirty="0"/>
              <a:t>approve</a:t>
            </a:r>
            <a:r>
              <a:rPr lang="en-US" sz="2400" dirty="0"/>
              <a:t> the request to establish </a:t>
            </a:r>
            <a:r>
              <a:rPr lang="en-US" sz="2400" dirty="0" smtClean="0"/>
              <a:t>KBES </a:t>
            </a:r>
            <a:r>
              <a:rPr lang="en-US" sz="2400" dirty="0"/>
              <a:t>for a </a:t>
            </a:r>
            <a:r>
              <a:rPr lang="en-US" sz="2400" dirty="0" smtClean="0"/>
              <a:t>five </a:t>
            </a:r>
            <a:r>
              <a:rPr lang="en-US" sz="2400" dirty="0"/>
              <a:t>year </a:t>
            </a:r>
            <a:r>
              <a:rPr lang="en-US" sz="2400" dirty="0" smtClean="0"/>
              <a:t>term</a:t>
            </a:r>
            <a:endParaRPr lang="en-US" sz="2400" dirty="0"/>
          </a:p>
          <a:p>
            <a:r>
              <a:rPr lang="en-US" sz="2400" dirty="0"/>
              <a:t>Recommendation based 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Demonstrably likely to implement the intended program due to realistic financial and operational </a:t>
            </a:r>
            <a:r>
              <a:rPr lang="en-US" sz="2400" dirty="0" smtClean="0"/>
              <a:t>plan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Sound Educational Practice and comprehensive description of the Educational </a:t>
            </a:r>
            <a:r>
              <a:rPr lang="en-US" sz="2400" dirty="0" smtClean="0"/>
              <a:t>Program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300" b="0" i="0" u="none" strike="noStrike" cap="none" normalizeH="0" baseline="0" smtClean="0">
            <a:ln>
              <a:noFill/>
            </a:ln>
            <a:solidFill>
              <a:srgbClr val="000054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Office:Microsoft Office 98:Templates:Blank Presentation</Template>
  <TotalTime>190</TotalTime>
  <Words>194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Courier New</vt:lpstr>
      <vt:lpstr>Times</vt:lpstr>
      <vt:lpstr>Blank Presentation</vt:lpstr>
      <vt:lpstr>Item #5 Knowledge is Power Program (KIPP) Bayview Elementary School (KBES)   State Board of Education March 14, 2018</vt:lpstr>
      <vt:lpstr>Summary – KBES</vt:lpstr>
      <vt:lpstr>Program – KBES </vt:lpstr>
      <vt:lpstr>Advisory Commission on Charter Schools (ACCS) </vt:lpstr>
      <vt:lpstr>CDE Recommendation </vt:lpstr>
    </vt:vector>
  </TitlesOfParts>
  <Company>California State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2018 Agenda Item 05 Slides - Meeting Agendas (CA State Board of Education)</dc:title>
  <dc:subject>Item 05 Knowledge is Power Program (KIPP) Bayview Elementary School (KBES). Presentation of March 2018 SBE Agenda Item 05.</dc:subject>
  <dc:creator/>
  <cp:keywords/>
  <dc:description/>
  <cp:revision>39</cp:revision>
  <cp:lastPrinted>2004-03-18T19:17:10Z</cp:lastPrinted>
  <dcterms:created xsi:type="dcterms:W3CDTF">2004-03-18T18:57:21Z</dcterms:created>
  <dcterms:modified xsi:type="dcterms:W3CDTF">2018-03-09T16:44:16Z</dcterms:modified>
  <cp:category/>
</cp:coreProperties>
</file>