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E0B8"/>
    <a:srgbClr val="F3D685"/>
    <a:srgbClr val="F2DD86"/>
    <a:srgbClr val="F17157"/>
    <a:srgbClr val="F3826B"/>
    <a:srgbClr val="0D1793"/>
    <a:srgbClr val="070C51"/>
    <a:srgbClr val="A4A4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146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33" d="100"/>
        <a:sy n="33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35" d="100"/>
          <a:sy n="35" d="100"/>
        </p:scale>
        <p:origin x="-1548" y="-6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FAA448D-A1AE-4596-8FC4-C1B838694C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14647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555CD26-DE40-44F3-8921-8D8FEC3EB76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56999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2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4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solidFill>
              <a:srgbClr val="FEED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defRPr/>
              </a:pPr>
              <a:endParaRPr lang="en-US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Rectangle 14"/>
            <p:cNvSpPr>
              <a:spLocks noChangeArrowheads="1"/>
            </p:cNvSpPr>
            <p:nvPr/>
          </p:nvSpPr>
          <p:spPr bwMode="auto">
            <a:xfrm>
              <a:off x="1248" y="1392"/>
              <a:ext cx="4512" cy="96"/>
            </a:xfrm>
            <a:prstGeom prst="rect">
              <a:avLst/>
            </a:prstGeom>
            <a:gradFill rotWithShape="0">
              <a:gsLst>
                <a:gs pos="0">
                  <a:srgbClr val="F17157"/>
                </a:gs>
                <a:gs pos="100000">
                  <a:srgbClr val="FAD0C8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6" name="Rectangle 15"/>
            <p:cNvSpPr>
              <a:spLocks noChangeArrowheads="1"/>
            </p:cNvSpPr>
            <p:nvPr/>
          </p:nvSpPr>
          <p:spPr bwMode="auto">
            <a:xfrm>
              <a:off x="0" y="0"/>
              <a:ext cx="1056" cy="4320"/>
            </a:xfrm>
            <a:prstGeom prst="rect">
              <a:avLst/>
            </a:prstGeom>
            <a:solidFill>
              <a:srgbClr val="F3D68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pic>
          <p:nvPicPr>
            <p:cNvPr id="7" name="Picture 16" descr="Official Seal of the California Department of Education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" y="288"/>
              <a:ext cx="864" cy="8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63500" dir="3187806" algn="ctr" rotWithShape="0">
                      <a:srgbClr val="A4A4A4">
                        <a:alpha val="50000"/>
                      </a:srgbClr>
                    </a:outerShdw>
                  </a:effectLst>
                </a14:hiddenEffects>
              </a:ext>
            </a:extLst>
          </p:spPr>
        </p:pic>
      </p:grpSp>
      <p:sp>
        <p:nvSpPr>
          <p:cNvPr id="8" name="Rectangle 17"/>
          <p:cNvSpPr>
            <a:spLocks noChangeArrowheads="1"/>
          </p:cNvSpPr>
          <p:nvPr userDrawn="1"/>
        </p:nvSpPr>
        <p:spPr bwMode="auto">
          <a:xfrm>
            <a:off x="1905000" y="6096000"/>
            <a:ext cx="71628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ts val="800"/>
              </a:spcBef>
              <a:defRPr/>
            </a:pPr>
            <a:r>
              <a:rPr lang="en-US" altLang="en-US" sz="1100" b="1" smtClean="0">
                <a:solidFill>
                  <a:srgbClr val="070C51"/>
                </a:solidFill>
                <a:latin typeface="Arial" panose="020B0604020202020204" pitchFamily="34" charset="0"/>
              </a:rPr>
              <a:t>CALIFORNIA DEPARTMENT OF EDUCATION</a:t>
            </a:r>
            <a:br>
              <a:rPr lang="en-US" altLang="en-US" sz="1100" b="1" smtClean="0">
                <a:solidFill>
                  <a:srgbClr val="070C51"/>
                </a:solidFill>
                <a:latin typeface="Arial" panose="020B0604020202020204" pitchFamily="34" charset="0"/>
              </a:rPr>
            </a:br>
            <a:r>
              <a:rPr lang="en-US" altLang="en-US" sz="1100" smtClean="0">
                <a:solidFill>
                  <a:srgbClr val="070C51"/>
                </a:solidFill>
                <a:latin typeface="Arial" panose="020B0604020202020204" pitchFamily="34" charset="0"/>
              </a:rPr>
              <a:t>Tom Torlakson, State Superintendent of Public Instruction</a:t>
            </a:r>
            <a:endParaRPr lang="en-US" altLang="en-US" sz="1200" b="1" smtClean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1981200" y="2760663"/>
            <a:ext cx="6781800" cy="242093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320520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00" y="609600"/>
            <a:ext cx="17145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609600"/>
            <a:ext cx="49911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667D2F-197E-484D-818F-E3EA99B5441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50219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07EB6D-4BC5-4CF1-A063-34594D1A6A8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76019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BB3A6A-34C2-4648-917C-84D2520139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24987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5000" y="1981200"/>
            <a:ext cx="3352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0200" y="1981200"/>
            <a:ext cx="3352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8BAAD8-C081-4439-9204-92F987F3D46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6347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51289D-6BD6-4149-99E2-788AAEBBDA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6529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A148C5-0EF3-4C6B-8250-95032C58CB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26216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E9AA7-64FA-4268-B9A2-BDC32C3A82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38374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6AE6AB-4161-4691-BDC7-961CA7B3B9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64319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465037-D785-4B1F-8FD8-918D7B5855E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4418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7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33" name="Rectangle 8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solidFill>
              <a:srgbClr val="FEED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defRPr/>
              </a:pPr>
              <a:endParaRPr lang="en-US" altLang="en-US"/>
            </a:p>
          </p:txBody>
        </p:sp>
        <p:sp>
          <p:nvSpPr>
            <p:cNvPr id="1034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1056" cy="4320"/>
            </a:xfrm>
            <a:prstGeom prst="rect">
              <a:avLst/>
            </a:prstGeom>
            <a:solidFill>
              <a:srgbClr val="F3D68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pic>
          <p:nvPicPr>
            <p:cNvPr id="2" name="Picture 10" descr="Color-ppt3"/>
            <p:cNvPicPr>
              <a:picLocks noChangeAspect="1" noChangeArrowheads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" y="288"/>
              <a:ext cx="864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35" name="Rectangle 11"/>
          <p:cNvSpPr>
            <a:spLocks noChangeArrowheads="1"/>
          </p:cNvSpPr>
          <p:nvPr userDrawn="1"/>
        </p:nvSpPr>
        <p:spPr bwMode="auto">
          <a:xfrm>
            <a:off x="76200" y="1752600"/>
            <a:ext cx="1524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>
              <a:defRPr/>
            </a:pPr>
            <a:r>
              <a:rPr lang="en-US" altLang="en-US" sz="1000" b="1" smtClean="0">
                <a:solidFill>
                  <a:srgbClr val="070C51"/>
                </a:solidFill>
                <a:latin typeface="Arial" panose="020B0604020202020204" pitchFamily="34" charset="0"/>
              </a:rPr>
              <a:t>TOM TORLAKSON</a:t>
            </a:r>
            <a:br>
              <a:rPr lang="en-US" altLang="en-US" sz="1000" b="1" smtClean="0">
                <a:solidFill>
                  <a:srgbClr val="070C51"/>
                </a:solidFill>
                <a:latin typeface="Arial" panose="020B0604020202020204" pitchFamily="34" charset="0"/>
              </a:rPr>
            </a:br>
            <a:r>
              <a:rPr lang="en-US" altLang="en-US" sz="800" smtClean="0">
                <a:solidFill>
                  <a:srgbClr val="070C51"/>
                </a:solidFill>
                <a:latin typeface="Arial" panose="020B0604020202020204" pitchFamily="34" charset="0"/>
              </a:rPr>
              <a:t>State Superintendent </a:t>
            </a:r>
            <a:br>
              <a:rPr lang="en-US" altLang="en-US" sz="800" smtClean="0">
                <a:solidFill>
                  <a:srgbClr val="070C51"/>
                </a:solidFill>
                <a:latin typeface="Arial" panose="020B0604020202020204" pitchFamily="34" charset="0"/>
              </a:rPr>
            </a:br>
            <a:r>
              <a:rPr lang="en-US" altLang="en-US" sz="800" smtClean="0">
                <a:solidFill>
                  <a:srgbClr val="070C51"/>
                </a:solidFill>
                <a:latin typeface="Arial" panose="020B0604020202020204" pitchFamily="34" charset="0"/>
              </a:rPr>
              <a:t>of Public Instruction</a:t>
            </a:r>
            <a:endParaRPr lang="en-US" altLang="en-US" sz="4400" smtClean="0">
              <a:solidFill>
                <a:schemeClr val="tx2"/>
              </a:solidFill>
            </a:endParaRP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609600"/>
            <a:ext cx="6858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5000" y="1981200"/>
            <a:ext cx="6858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905000" y="625475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806825" y="6254750"/>
            <a:ext cx="30511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1363" y="62484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5C63E2C-B3F6-4A64-8B36-745612F6564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9" r:id="rId7"/>
    <p:sldLayoutId id="2147483680" r:id="rId8"/>
    <p:sldLayoutId id="2147483681" r:id="rId9"/>
    <p:sldLayoutId id="2147483682" r:id="rId1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81200" y="2760663"/>
            <a:ext cx="6781800" cy="2268537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Item </a:t>
            </a:r>
            <a:r>
              <a:rPr lang="en-US" dirty="0"/>
              <a:t>#20  </a:t>
            </a:r>
            <a:br>
              <a:rPr lang="en-US" dirty="0"/>
            </a:br>
            <a:r>
              <a:rPr lang="en-US" dirty="0"/>
              <a:t>Vista Springs Charter School (VSCS)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sz="3200" dirty="0"/>
              <a:t>State Board of Education</a:t>
            </a:r>
            <a:br>
              <a:rPr lang="en-US" sz="3200" dirty="0"/>
            </a:br>
            <a:r>
              <a:rPr lang="en-US" sz="3200" dirty="0"/>
              <a:t>March 15, 2018</a:t>
            </a:r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– </a:t>
            </a:r>
            <a:r>
              <a:rPr lang="en-US" dirty="0" smtClean="0"/>
              <a:t>VSCS</a:t>
            </a:r>
            <a:endParaRPr lang="en-US" altLang="en-US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August 30, 2017 </a:t>
            </a:r>
            <a:r>
              <a:rPr lang="en-US" sz="2400" dirty="0" smtClean="0"/>
              <a:t>- Vista </a:t>
            </a:r>
            <a:r>
              <a:rPr lang="en-US" sz="2400" dirty="0"/>
              <a:t>Unified School District voted to deny the petition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400" dirty="0"/>
              <a:t>Vote </a:t>
            </a:r>
            <a:r>
              <a:rPr lang="en-US" sz="2400" dirty="0" smtClean="0"/>
              <a:t>four – </a:t>
            </a:r>
            <a:r>
              <a:rPr lang="en-US" sz="2400" dirty="0" smtClean="0"/>
              <a:t>zero</a:t>
            </a:r>
            <a:endParaRPr lang="en-US" sz="2400" dirty="0"/>
          </a:p>
          <a:p>
            <a:r>
              <a:rPr lang="en-US" sz="2400" dirty="0"/>
              <a:t>November 8, </a:t>
            </a:r>
            <a:r>
              <a:rPr lang="en-US" sz="2400" dirty="0" smtClean="0"/>
              <a:t>2017 - </a:t>
            </a:r>
            <a:r>
              <a:rPr lang="en-US" sz="2400" dirty="0"/>
              <a:t>San Diego County of Education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400" dirty="0"/>
              <a:t>T</a:t>
            </a:r>
            <a:r>
              <a:rPr lang="en-US" sz="2400" dirty="0" smtClean="0"/>
              <a:t>ook </a:t>
            </a:r>
            <a:r>
              <a:rPr lang="en-US" sz="2400" dirty="0"/>
              <a:t>no action </a:t>
            </a:r>
          </a:p>
          <a:p>
            <a:r>
              <a:rPr lang="en-US" sz="2400" dirty="0"/>
              <a:t>November 16, </a:t>
            </a:r>
            <a:r>
              <a:rPr lang="en-US" sz="2400" dirty="0" smtClean="0"/>
              <a:t>2017 - </a:t>
            </a:r>
            <a:r>
              <a:rPr lang="en-US" sz="2400" dirty="0" smtClean="0"/>
              <a:t>VSCS </a:t>
            </a:r>
            <a:r>
              <a:rPr lang="en-US" sz="2400" dirty="0" smtClean="0"/>
              <a:t>submitted </a:t>
            </a:r>
            <a:r>
              <a:rPr lang="en-US" sz="2400" dirty="0"/>
              <a:t>a petition on appeal to the </a:t>
            </a:r>
            <a:r>
              <a:rPr lang="en-US" sz="2400" dirty="0" smtClean="0"/>
              <a:t>State Board of Education (SBE) </a:t>
            </a:r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Program – </a:t>
            </a:r>
            <a:r>
              <a:rPr lang="en-US" dirty="0" smtClean="0"/>
              <a:t>VSCS (1)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Proposed grade </a:t>
            </a:r>
            <a:r>
              <a:rPr lang="en-US" sz="2400" dirty="0" smtClean="0"/>
              <a:t>levels: Transitional Kindergarten (</a:t>
            </a:r>
            <a:r>
              <a:rPr lang="en-US" sz="2400" smtClean="0"/>
              <a:t>TK)–</a:t>
            </a:r>
            <a:r>
              <a:rPr lang="en-US" sz="2400" dirty="0"/>
              <a:t>12, </a:t>
            </a:r>
            <a:r>
              <a:rPr lang="en-US" sz="2400" dirty="0" smtClean="0"/>
              <a:t>four </a:t>
            </a:r>
            <a:r>
              <a:rPr lang="en-US" sz="2400" dirty="0"/>
              <a:t>educational programs </a:t>
            </a:r>
            <a:endParaRPr lang="en-US" sz="1600" dirty="0"/>
          </a:p>
          <a:p>
            <a:r>
              <a:rPr lang="en-US" sz="2400" dirty="0"/>
              <a:t>La Fuente Academy: TK–8 classroom based, dual immersion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400" dirty="0" smtClean="0"/>
              <a:t>Enrollment: </a:t>
            </a:r>
            <a:r>
              <a:rPr lang="en-US" sz="2400" dirty="0"/>
              <a:t>131 in 2018–19 to </a:t>
            </a:r>
            <a:r>
              <a:rPr lang="en-US" sz="2400" dirty="0" smtClean="0"/>
              <a:t>192 </a:t>
            </a:r>
            <a:r>
              <a:rPr lang="en-US" sz="2400" dirty="0"/>
              <a:t>in </a:t>
            </a:r>
            <a:endParaRPr lang="en-US" sz="2400" dirty="0" smtClean="0"/>
          </a:p>
          <a:p>
            <a:pPr marL="457200" lvl="1" indent="0">
              <a:buNone/>
            </a:pPr>
            <a:r>
              <a:rPr lang="en-US" sz="2400" dirty="0" smtClean="0"/>
              <a:t>2022–23 </a:t>
            </a:r>
            <a:endParaRPr lang="en-US" sz="2400" dirty="0"/>
          </a:p>
          <a:p>
            <a:r>
              <a:rPr lang="en-US" sz="2400" dirty="0"/>
              <a:t>Homeschool: TK–12, resource center supported home schooling program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400" dirty="0" smtClean="0"/>
              <a:t>Enrollment: </a:t>
            </a:r>
            <a:r>
              <a:rPr lang="en-US" sz="2400" dirty="0"/>
              <a:t>18 in 2018–19 to 22 in </a:t>
            </a:r>
            <a:r>
              <a:rPr lang="en-US" sz="2400" dirty="0" smtClean="0"/>
              <a:t>2022–23 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997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Program – </a:t>
            </a:r>
            <a:r>
              <a:rPr lang="en-US" dirty="0" smtClean="0"/>
              <a:t>VSCS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Keys College and Career Prep High </a:t>
            </a:r>
            <a:r>
              <a:rPr lang="en-US" sz="2400" dirty="0" smtClean="0"/>
              <a:t>School: </a:t>
            </a:r>
            <a:r>
              <a:rPr lang="en-US" sz="2400" dirty="0"/>
              <a:t>Grade 9–12 Independent Study (IS) </a:t>
            </a:r>
            <a:r>
              <a:rPr lang="en-US" sz="2400" dirty="0" smtClean="0"/>
              <a:t>high </a:t>
            </a:r>
            <a:r>
              <a:rPr lang="en-US" sz="2400" dirty="0"/>
              <a:t>school with resource center support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400" dirty="0" smtClean="0"/>
              <a:t>Enrollment: </a:t>
            </a:r>
            <a:r>
              <a:rPr lang="en-US" sz="2400" dirty="0"/>
              <a:t>15 in 2018–19 to 25 in 2022–23</a:t>
            </a:r>
          </a:p>
          <a:p>
            <a:r>
              <a:rPr lang="en-US" sz="2400" dirty="0"/>
              <a:t>Mosaic Academy: TK–8, 3 </a:t>
            </a:r>
            <a:r>
              <a:rPr lang="en-US" sz="2400" dirty="0" smtClean="0"/>
              <a:t>day </a:t>
            </a:r>
            <a:r>
              <a:rPr lang="en-US" sz="2400" dirty="0"/>
              <a:t>classroom/homeschool model (beginning 2019–2020)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400" dirty="0" smtClean="0"/>
              <a:t>Enrollment: 32 </a:t>
            </a:r>
            <a:r>
              <a:rPr lang="en-US" sz="2400" dirty="0"/>
              <a:t>in 2019–2020 to </a:t>
            </a:r>
            <a:r>
              <a:rPr lang="en-US" sz="2400" dirty="0" smtClean="0"/>
              <a:t>48 </a:t>
            </a:r>
            <a:r>
              <a:rPr lang="en-US" sz="2400" dirty="0"/>
              <a:t>in 2022–23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66987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Advisory Commission on Charter </a:t>
            </a:r>
            <a:r>
              <a:rPr lang="en-US" dirty="0" smtClean="0"/>
              <a:t>Schools (ACCS)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February 7, 2018 </a:t>
            </a:r>
            <a:r>
              <a:rPr lang="en-US" sz="2400" dirty="0" smtClean="0"/>
              <a:t>meeting</a:t>
            </a:r>
            <a:endParaRPr lang="en-US" sz="2400" dirty="0"/>
          </a:p>
          <a:p>
            <a:r>
              <a:rPr lang="en-US" sz="2400" dirty="0" smtClean="0"/>
              <a:t>ACCS moved California Department of Education (CDE) staff </a:t>
            </a:r>
            <a:r>
              <a:rPr lang="en-US" sz="2400" dirty="0"/>
              <a:t>recommendation to approve the </a:t>
            </a:r>
            <a:r>
              <a:rPr lang="en-US" sz="2400" dirty="0" smtClean="0"/>
              <a:t>petition </a:t>
            </a:r>
            <a:endParaRPr lang="en-US" sz="2400" dirty="0"/>
          </a:p>
          <a:p>
            <a:r>
              <a:rPr lang="en-US" sz="2400" dirty="0"/>
              <a:t>Motion passed with seven–zero </a:t>
            </a:r>
            <a:r>
              <a:rPr lang="en-US" sz="2400" dirty="0" smtClean="0"/>
              <a:t>vote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23468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CDE </a:t>
            </a:r>
            <a:r>
              <a:rPr lang="en-US"/>
              <a:t>Recommendation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The CDE recommends that the SBE hold a public hearing to </a:t>
            </a:r>
            <a:r>
              <a:rPr lang="en-US" sz="2400" b="1" dirty="0"/>
              <a:t>approve</a:t>
            </a:r>
            <a:r>
              <a:rPr lang="en-US" sz="2400" dirty="0"/>
              <a:t> the request to establish </a:t>
            </a:r>
            <a:r>
              <a:rPr lang="en-US" sz="2400" dirty="0" smtClean="0"/>
              <a:t>VSCS for </a:t>
            </a:r>
            <a:r>
              <a:rPr lang="en-US" sz="2400" dirty="0"/>
              <a:t>a </a:t>
            </a:r>
            <a:r>
              <a:rPr lang="en-US" sz="2400" dirty="0" smtClean="0"/>
              <a:t>five </a:t>
            </a:r>
            <a:r>
              <a:rPr lang="en-US" sz="2400" dirty="0"/>
              <a:t>year </a:t>
            </a:r>
            <a:r>
              <a:rPr lang="en-US" sz="2400" dirty="0" smtClean="0"/>
              <a:t>term</a:t>
            </a:r>
            <a:endParaRPr lang="en-US" sz="2400" dirty="0"/>
          </a:p>
          <a:p>
            <a:r>
              <a:rPr lang="en-US" sz="2400" dirty="0" smtClean="0"/>
              <a:t>Recommendation based on: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400" dirty="0" smtClean="0"/>
              <a:t>Demonstrably likely to implement the intended program due to realistic financial and operational plan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400" dirty="0" smtClean="0"/>
              <a:t>Sound Educational Practice and comprehensive description of most of the required charter elements in the petition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255717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300" b="0" i="0" u="none" strike="noStrike" cap="none" normalizeH="0" baseline="0" smtClean="0">
            <a:ln>
              <a:noFill/>
            </a:ln>
            <a:solidFill>
              <a:srgbClr val="000054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300" b="0" i="0" u="none" strike="noStrike" cap="none" normalizeH="0" baseline="0" smtClean="0">
            <a:ln>
              <a:noFill/>
            </a:ln>
            <a:solidFill>
              <a:srgbClr val="000054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 (Mac OS 9):Microsoft Office:Microsoft Office 98:Templates:Blank Presentation</Template>
  <TotalTime>167</TotalTime>
  <Words>261</Words>
  <Application>Microsoft Office PowerPoint</Application>
  <PresentationFormat>On-screen Show (4:3)</PresentationFormat>
  <Paragraphs>28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Courier New</vt:lpstr>
      <vt:lpstr>Times</vt:lpstr>
      <vt:lpstr>Blank Presentation</vt:lpstr>
      <vt:lpstr> Item #20   Vista Springs Charter School (VSCS)  State Board of Education March 15, 2018</vt:lpstr>
      <vt:lpstr>Summary – VSCS</vt:lpstr>
      <vt:lpstr>Program – VSCS (1) </vt:lpstr>
      <vt:lpstr>Program – VSCS (2)</vt:lpstr>
      <vt:lpstr>Advisory Commission on Charter Schools (ACCS)</vt:lpstr>
      <vt:lpstr>CDE Recommendation </vt:lpstr>
    </vt:vector>
  </TitlesOfParts>
  <Company>California State Board of Education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March 2018 Agenda Item 20 Slides - Meeting Agendas (CA State Board of Education)</dc:title>
  <dc:subject>Item 20 Vista Springs Charter School (VSCS). Presentation of March 2018 SBE Agenda Item 20.</dc:subject>
  <dc:creator/>
  <cp:keywords/>
  <dc:description/>
  <cp:revision>38</cp:revision>
  <cp:lastPrinted>2004-03-18T19:17:10Z</cp:lastPrinted>
  <dcterms:created xsi:type="dcterms:W3CDTF">2004-03-18T18:57:21Z</dcterms:created>
  <dcterms:modified xsi:type="dcterms:W3CDTF">2018-03-09T16:44:50Z</dcterms:modified>
  <cp:category/>
</cp:coreProperties>
</file>