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7"/>
  </p:notesMasterIdLst>
  <p:handoutMasterIdLst>
    <p:handoutMasterId r:id="rId8"/>
  </p:handout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1300" kern="1200">
        <a:solidFill>
          <a:srgbClr val="000054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300" kern="1200">
        <a:solidFill>
          <a:srgbClr val="000054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300" kern="1200">
        <a:solidFill>
          <a:srgbClr val="000054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300" kern="1200">
        <a:solidFill>
          <a:srgbClr val="000054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300" kern="1200">
        <a:solidFill>
          <a:srgbClr val="000054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300" kern="1200">
        <a:solidFill>
          <a:srgbClr val="000054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sz="1300" kern="1200">
        <a:solidFill>
          <a:srgbClr val="000054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sz="1300" kern="1200">
        <a:solidFill>
          <a:srgbClr val="000054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sz="1300" kern="1200">
        <a:solidFill>
          <a:srgbClr val="000054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EE0B8"/>
    <a:srgbClr val="F3D685"/>
    <a:srgbClr val="F2DD86"/>
    <a:srgbClr val="F17157"/>
    <a:srgbClr val="F3826B"/>
    <a:srgbClr val="0D1793"/>
    <a:srgbClr val="070C51"/>
    <a:srgbClr val="A4A4A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4660"/>
  </p:normalViewPr>
  <p:slideViewPr>
    <p:cSldViewPr>
      <p:cViewPr varScale="1">
        <p:scale>
          <a:sx n="75" d="100"/>
          <a:sy n="75" d="100"/>
        </p:scale>
        <p:origin x="960" y="6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33" d="100"/>
        <a:sy n="33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35" d="100"/>
          <a:sy n="35" d="100"/>
        </p:scale>
        <p:origin x="-1548" y="-6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19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19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DFAA448D-A1AE-4596-8FC4-C1B838694C8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9146479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2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noProof="0" smtClean="0"/>
              <a:t>Click to edit Master text styles</a:t>
            </a:r>
          </a:p>
          <a:p>
            <a:pPr lvl="1"/>
            <a:r>
              <a:rPr lang="en-US" altLang="en-US" noProof="0" smtClean="0"/>
              <a:t>Second level</a:t>
            </a:r>
          </a:p>
          <a:p>
            <a:pPr lvl="2"/>
            <a:r>
              <a:rPr lang="en-US" altLang="en-US" noProof="0" smtClean="0"/>
              <a:t>Third level</a:t>
            </a:r>
          </a:p>
          <a:p>
            <a:pPr lvl="3"/>
            <a:r>
              <a:rPr lang="en-US" altLang="en-US" noProof="0" smtClean="0"/>
              <a:t>Fourth level</a:t>
            </a:r>
          </a:p>
          <a:p>
            <a:pPr lvl="4"/>
            <a:r>
              <a:rPr lang="en-US" altLang="en-US" noProof="0" smtClean="0"/>
              <a:t>Fifth level</a:t>
            </a:r>
          </a:p>
        </p:txBody>
      </p:sp>
      <p:sp>
        <p:nvSpPr>
          <p:cNvPr id="92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2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D555CD26-DE40-44F3-8921-8D8FEC3EB76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19569993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12"/>
          <p:cNvGrpSpPr>
            <a:grpSpLocks/>
          </p:cNvGrpSpPr>
          <p:nvPr userDrawn="1"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4" name="Rectangle 13"/>
            <p:cNvSpPr>
              <a:spLocks noChangeArrowheads="1"/>
            </p:cNvSpPr>
            <p:nvPr/>
          </p:nvSpPr>
          <p:spPr bwMode="auto">
            <a:xfrm>
              <a:off x="0" y="0"/>
              <a:ext cx="5760" cy="4320"/>
            </a:xfrm>
            <a:prstGeom prst="rect">
              <a:avLst/>
            </a:prstGeom>
            <a:solidFill>
              <a:srgbClr val="FEEDE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1pPr>
              <a:lvl2pPr marL="742950" indent="-28575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defRPr/>
              </a:pPr>
              <a:endParaRPr lang="en-US" altLang="en-US">
                <a:solidFill>
                  <a:schemeClr val="tx1"/>
                </a:solidFill>
              </a:endParaRPr>
            </a:p>
          </p:txBody>
        </p:sp>
        <p:sp>
          <p:nvSpPr>
            <p:cNvPr id="5" name="Rectangle 14"/>
            <p:cNvSpPr>
              <a:spLocks noChangeArrowheads="1"/>
            </p:cNvSpPr>
            <p:nvPr/>
          </p:nvSpPr>
          <p:spPr bwMode="auto">
            <a:xfrm>
              <a:off x="1248" y="1392"/>
              <a:ext cx="4512" cy="96"/>
            </a:xfrm>
            <a:prstGeom prst="rect">
              <a:avLst/>
            </a:prstGeom>
            <a:gradFill rotWithShape="0">
              <a:gsLst>
                <a:gs pos="0">
                  <a:srgbClr val="F17157"/>
                </a:gs>
                <a:gs pos="100000">
                  <a:srgbClr val="FAD0C8"/>
                </a:gs>
              </a:gsLst>
              <a:lin ang="0" scaled="1"/>
            </a:gra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1pPr>
              <a:lvl2pPr marL="742950" indent="-28575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9pPr>
            </a:lstStyle>
            <a:p>
              <a:pPr>
                <a:defRPr/>
              </a:pPr>
              <a:endParaRPr lang="en-US" altLang="en-US"/>
            </a:p>
          </p:txBody>
        </p:sp>
        <p:sp>
          <p:nvSpPr>
            <p:cNvPr id="6" name="Rectangle 15"/>
            <p:cNvSpPr>
              <a:spLocks noChangeArrowheads="1"/>
            </p:cNvSpPr>
            <p:nvPr/>
          </p:nvSpPr>
          <p:spPr bwMode="auto">
            <a:xfrm>
              <a:off x="0" y="0"/>
              <a:ext cx="1056" cy="4320"/>
            </a:xfrm>
            <a:prstGeom prst="rect">
              <a:avLst/>
            </a:prstGeom>
            <a:solidFill>
              <a:srgbClr val="F3D685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7763" dir="2700000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1pPr>
              <a:lvl2pPr marL="742950" indent="-28575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9pPr>
            </a:lstStyle>
            <a:p>
              <a:pPr>
                <a:defRPr/>
              </a:pPr>
              <a:endParaRPr lang="en-US" altLang="en-US"/>
            </a:p>
          </p:txBody>
        </p:sp>
        <p:pic>
          <p:nvPicPr>
            <p:cNvPr id="7" name="Picture 16" descr="Official Seal of the California Department of Education"/>
            <p:cNvPicPr>
              <a:picLocks noChangeAspect="1" noChangeArrowheads="1"/>
            </p:cNvPicPr>
            <p:nvPr/>
          </p:nvPicPr>
          <p:blipFill>
            <a:blip r:embed="rId2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96" y="288"/>
              <a:ext cx="864" cy="864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63500" dir="3187806" algn="ctr" rotWithShape="0">
                      <a:srgbClr val="A4A4A4">
                        <a:alpha val="50000"/>
                      </a:srgbClr>
                    </a:outerShdw>
                  </a:effectLst>
                </a14:hiddenEffects>
              </a:ext>
            </a:extLst>
          </p:spPr>
        </p:pic>
      </p:grpSp>
      <p:sp>
        <p:nvSpPr>
          <p:cNvPr id="8" name="Rectangle 17"/>
          <p:cNvSpPr>
            <a:spLocks noChangeArrowheads="1"/>
          </p:cNvSpPr>
          <p:nvPr userDrawn="1"/>
        </p:nvSpPr>
        <p:spPr bwMode="auto">
          <a:xfrm>
            <a:off x="1905000" y="6096000"/>
            <a:ext cx="7162800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>
            <a:lvl1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9pPr>
          </a:lstStyle>
          <a:p>
            <a:pPr>
              <a:spcBef>
                <a:spcPts val="800"/>
              </a:spcBef>
              <a:defRPr/>
            </a:pPr>
            <a:r>
              <a:rPr lang="en-US" altLang="en-US" sz="1100" b="1" smtClean="0">
                <a:solidFill>
                  <a:srgbClr val="070C51"/>
                </a:solidFill>
                <a:latin typeface="Arial" panose="020B0604020202020204" pitchFamily="34" charset="0"/>
              </a:rPr>
              <a:t>CALIFORNIA DEPARTMENT OF EDUCATION</a:t>
            </a:r>
            <a:br>
              <a:rPr lang="en-US" altLang="en-US" sz="1100" b="1" smtClean="0">
                <a:solidFill>
                  <a:srgbClr val="070C51"/>
                </a:solidFill>
                <a:latin typeface="Arial" panose="020B0604020202020204" pitchFamily="34" charset="0"/>
              </a:rPr>
            </a:br>
            <a:r>
              <a:rPr lang="en-US" altLang="en-US" sz="1100" smtClean="0">
                <a:solidFill>
                  <a:srgbClr val="070C51"/>
                </a:solidFill>
                <a:latin typeface="Arial" panose="020B0604020202020204" pitchFamily="34" charset="0"/>
              </a:rPr>
              <a:t>Tom Torlakson, State Superintendent of Public Instruction</a:t>
            </a:r>
            <a:endParaRPr lang="en-US" altLang="en-US" sz="1200" b="1" smtClean="0">
              <a:solidFill>
                <a:schemeClr val="tx2"/>
              </a:solidFill>
              <a:latin typeface="Arial" panose="020B0604020202020204" pitchFamily="34" charset="0"/>
            </a:endParaRPr>
          </a:p>
        </p:txBody>
      </p:sp>
      <p:sp>
        <p:nvSpPr>
          <p:cNvPr id="25607" name="Rectangle 7"/>
          <p:cNvSpPr>
            <a:spLocks noGrp="1" noChangeArrowheads="1"/>
          </p:cNvSpPr>
          <p:nvPr>
            <p:ph type="ctrTitle"/>
          </p:nvPr>
        </p:nvSpPr>
        <p:spPr>
          <a:xfrm>
            <a:off x="1981200" y="2760663"/>
            <a:ext cx="6781800" cy="2420937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en-US" noProof="0" smtClean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23205207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48500" y="609600"/>
            <a:ext cx="17145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609600"/>
            <a:ext cx="49911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8667D2F-197E-484D-818F-E3EA99B5441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5150219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F07EB6D-4BC5-4CF1-A063-34594D1A6A8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2776019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BB3A6A-34C2-4648-917C-84D2520139D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02498794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05000" y="1981200"/>
            <a:ext cx="33528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10200" y="1981200"/>
            <a:ext cx="33528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B8BAAD8-C081-4439-9204-92F987F3D46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7163478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C51289D-6BD6-4149-99E2-788AAEBBDAB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765292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A148C5-0EF3-4C6B-8250-95032C58CB2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52262165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7E9AA7-64FA-4268-B9A2-BDC32C3A82D5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420383745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6AE6AB-4161-4691-BDC7-961CA7B3B99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6964319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465037-D785-4B1F-8FD8-918D7B5855E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38044180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7"/>
          <p:cNvGrpSpPr>
            <a:grpSpLocks/>
          </p:cNvGrpSpPr>
          <p:nvPr userDrawn="1"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1033" name="Rectangle 8"/>
            <p:cNvSpPr>
              <a:spLocks noChangeArrowheads="1"/>
            </p:cNvSpPr>
            <p:nvPr/>
          </p:nvSpPr>
          <p:spPr bwMode="auto">
            <a:xfrm>
              <a:off x="0" y="0"/>
              <a:ext cx="5760" cy="4320"/>
            </a:xfrm>
            <a:prstGeom prst="rect">
              <a:avLst/>
            </a:prstGeom>
            <a:solidFill>
              <a:srgbClr val="FEEDE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1pPr>
              <a:lvl2pPr marL="742950" indent="-28575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9pPr>
            </a:lstStyle>
            <a:p>
              <a:pPr algn="ctr">
                <a:defRPr/>
              </a:pPr>
              <a:endParaRPr lang="en-US" altLang="en-US"/>
            </a:p>
          </p:txBody>
        </p:sp>
        <p:sp>
          <p:nvSpPr>
            <p:cNvPr id="1034" name="Rectangle 9"/>
            <p:cNvSpPr>
              <a:spLocks noChangeArrowheads="1"/>
            </p:cNvSpPr>
            <p:nvPr/>
          </p:nvSpPr>
          <p:spPr bwMode="auto">
            <a:xfrm>
              <a:off x="0" y="0"/>
              <a:ext cx="1056" cy="4320"/>
            </a:xfrm>
            <a:prstGeom prst="rect">
              <a:avLst/>
            </a:prstGeom>
            <a:solidFill>
              <a:srgbClr val="F3D685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107763" dir="2700000" algn="ctr" rotWithShape="0">
                      <a:srgbClr val="808080">
                        <a:alpha val="50000"/>
                      </a:srgbClr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1pPr>
              <a:lvl2pPr marL="742950" indent="-28575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2pPr>
              <a:lvl3pPr marL="11430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3pPr>
              <a:lvl4pPr marL="16002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4pPr>
              <a:lvl5pPr marL="2057400" indent="-228600"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1300">
                  <a:solidFill>
                    <a:srgbClr val="000054"/>
                  </a:solidFill>
                  <a:latin typeface="Arial" panose="020B0604020202020204" pitchFamily="34" charset="0"/>
                </a:defRPr>
              </a:lvl9pPr>
            </a:lstStyle>
            <a:p>
              <a:pPr>
                <a:defRPr/>
              </a:pPr>
              <a:endParaRPr lang="en-US" altLang="en-US"/>
            </a:p>
          </p:txBody>
        </p:sp>
        <p:pic>
          <p:nvPicPr>
            <p:cNvPr id="2" name="Picture 10" descr="Color-ppt3"/>
            <p:cNvPicPr>
              <a:picLocks noChangeAspect="1" noChangeArrowheads="1"/>
            </p:cNvPicPr>
            <p:nvPr/>
          </p:nvPicPr>
          <p:blipFill>
            <a:blip r:embed="rId12">
              <a:clrChange>
                <a:clrFrom>
                  <a:srgbClr val="FFFFFF"/>
                </a:clrFrom>
                <a:clrTo>
                  <a:srgbClr val="FFFFFF">
                    <a:alpha val="0"/>
                  </a:srgbClr>
                </a:clrTo>
              </a:clrChange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96" y="288"/>
              <a:ext cx="864" cy="86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</p:grpSp>
      <p:sp>
        <p:nvSpPr>
          <p:cNvPr id="1035" name="Rectangle 11"/>
          <p:cNvSpPr>
            <a:spLocks noChangeArrowheads="1"/>
          </p:cNvSpPr>
          <p:nvPr userDrawn="1"/>
        </p:nvSpPr>
        <p:spPr bwMode="auto">
          <a:xfrm>
            <a:off x="76200" y="1752600"/>
            <a:ext cx="1524000" cy="685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/>
          <a:lstStyle>
            <a:lvl1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" panose="02020603050405020304" pitchFamily="18" charset="0"/>
              </a:defRPr>
            </a:lvl9pPr>
          </a:lstStyle>
          <a:p>
            <a:pPr algn="ctr">
              <a:defRPr/>
            </a:pPr>
            <a:r>
              <a:rPr lang="en-US" altLang="en-US" sz="1000" b="1" smtClean="0">
                <a:solidFill>
                  <a:srgbClr val="070C51"/>
                </a:solidFill>
                <a:latin typeface="Arial" panose="020B0604020202020204" pitchFamily="34" charset="0"/>
              </a:rPr>
              <a:t>TOM TORLAKSON</a:t>
            </a:r>
            <a:br>
              <a:rPr lang="en-US" altLang="en-US" sz="1000" b="1" smtClean="0">
                <a:solidFill>
                  <a:srgbClr val="070C51"/>
                </a:solidFill>
                <a:latin typeface="Arial" panose="020B0604020202020204" pitchFamily="34" charset="0"/>
              </a:rPr>
            </a:br>
            <a:r>
              <a:rPr lang="en-US" altLang="en-US" sz="800" smtClean="0">
                <a:solidFill>
                  <a:srgbClr val="070C51"/>
                </a:solidFill>
                <a:latin typeface="Arial" panose="020B0604020202020204" pitchFamily="34" charset="0"/>
              </a:rPr>
              <a:t>State Superintendent </a:t>
            </a:r>
            <a:br>
              <a:rPr lang="en-US" altLang="en-US" sz="800" smtClean="0">
                <a:solidFill>
                  <a:srgbClr val="070C51"/>
                </a:solidFill>
                <a:latin typeface="Arial" panose="020B0604020202020204" pitchFamily="34" charset="0"/>
              </a:rPr>
            </a:br>
            <a:r>
              <a:rPr lang="en-US" altLang="en-US" sz="800" smtClean="0">
                <a:solidFill>
                  <a:srgbClr val="070C51"/>
                </a:solidFill>
                <a:latin typeface="Arial" panose="020B0604020202020204" pitchFamily="34" charset="0"/>
              </a:rPr>
              <a:t>of Public Instruction</a:t>
            </a:r>
            <a:endParaRPr lang="en-US" altLang="en-US" sz="4400" smtClean="0">
              <a:solidFill>
                <a:schemeClr val="tx2"/>
              </a:solidFill>
            </a:endParaRPr>
          </a:p>
        </p:txBody>
      </p:sp>
      <p:sp>
        <p:nvSpPr>
          <p:cNvPr id="102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905000" y="609600"/>
            <a:ext cx="68580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905000" y="1981200"/>
            <a:ext cx="68580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905000" y="6254750"/>
            <a:ext cx="1676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806825" y="6254750"/>
            <a:ext cx="30511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1363" y="6248400"/>
            <a:ext cx="16764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05C63E2C-B3F6-4A64-8B36-745612F6564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9" r:id="rId7"/>
    <p:sldLayoutId id="2147483680" r:id="rId8"/>
    <p:sldLayoutId id="2147483681" r:id="rId9"/>
    <p:sldLayoutId id="2147483682" r:id="rId10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981200" y="2743200"/>
            <a:ext cx="7010400" cy="2268537"/>
          </a:xfrm>
        </p:spPr>
        <p:txBody>
          <a:bodyPr/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sz="3200" dirty="0" smtClean="0"/>
              <a:t>Item </a:t>
            </a:r>
            <a:r>
              <a:rPr lang="en-US" sz="3200" dirty="0"/>
              <a:t>#21  </a:t>
            </a:r>
            <a:br>
              <a:rPr lang="en-US" sz="3200" dirty="0"/>
            </a:br>
            <a:r>
              <a:rPr lang="en-US" sz="3200" dirty="0"/>
              <a:t>Baypoint Preparatory </a:t>
            </a:r>
            <a:r>
              <a:rPr lang="en-US" sz="3200" dirty="0" smtClean="0"/>
              <a:t>Academy-San Diego (BPA-SD)</a:t>
            </a:r>
            <a:br>
              <a:rPr lang="en-US" sz="3200" dirty="0" smtClean="0"/>
            </a:br>
            <a:r>
              <a:rPr lang="en-US" sz="3200" dirty="0" smtClean="0"/>
              <a:t/>
            </a:r>
            <a:br>
              <a:rPr lang="en-US" sz="3200" dirty="0" smtClean="0"/>
            </a:br>
            <a:r>
              <a:rPr lang="en-US" sz="3200" dirty="0"/>
              <a:t/>
            </a:r>
            <a:br>
              <a:rPr lang="en-US" sz="3200" dirty="0"/>
            </a:br>
            <a:r>
              <a:rPr lang="en-US" sz="3200" dirty="0"/>
              <a:t>State Board of Education</a:t>
            </a:r>
            <a:br>
              <a:rPr lang="en-US" sz="3200" dirty="0"/>
            </a:br>
            <a:r>
              <a:rPr lang="en-US" sz="3200" dirty="0"/>
              <a:t>March 15, 2018</a:t>
            </a:r>
            <a:endParaRPr lang="en-US" altLang="en-US" sz="3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Summary – </a:t>
            </a:r>
            <a:r>
              <a:rPr lang="en-US" dirty="0" smtClean="0"/>
              <a:t>BPA-SD</a:t>
            </a:r>
            <a:endParaRPr lang="en-US" altLang="en-US" dirty="0" smtClean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z="2400" dirty="0"/>
              <a:t>August 15, </a:t>
            </a:r>
            <a:r>
              <a:rPr lang="en-US" sz="2400" dirty="0" smtClean="0"/>
              <a:t>2017 - </a:t>
            </a:r>
            <a:r>
              <a:rPr lang="en-US" sz="2400" dirty="0"/>
              <a:t>San Marcos Unified School District  (SMUSD) voted to deny the petition 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400" dirty="0"/>
              <a:t>Vote of </a:t>
            </a:r>
            <a:r>
              <a:rPr lang="en-US" sz="2400" dirty="0" smtClean="0"/>
              <a:t>five–zero</a:t>
            </a:r>
            <a:endParaRPr lang="en-US" sz="2400" dirty="0"/>
          </a:p>
          <a:p>
            <a:r>
              <a:rPr lang="en-US" sz="2400" dirty="0"/>
              <a:t>November 8, </a:t>
            </a:r>
            <a:r>
              <a:rPr lang="en-US" sz="2400" dirty="0" smtClean="0"/>
              <a:t>2017 - </a:t>
            </a:r>
            <a:r>
              <a:rPr lang="en-US" sz="2400" dirty="0"/>
              <a:t>San Diego County Board of Education voted to deny the petition 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400" dirty="0"/>
              <a:t>Vote </a:t>
            </a:r>
            <a:r>
              <a:rPr lang="en-US" sz="2400" dirty="0" smtClean="0"/>
              <a:t>of three–two</a:t>
            </a:r>
            <a:endParaRPr lang="en-US" sz="2400" dirty="0"/>
          </a:p>
          <a:p>
            <a:r>
              <a:rPr lang="en-US" sz="2400" dirty="0"/>
              <a:t>November 29, 2017 - Baypoint submitted a petition on appeal to the </a:t>
            </a:r>
            <a:r>
              <a:rPr lang="en-US" sz="2400" dirty="0" smtClean="0"/>
              <a:t>State Board of Education (SBE)</a:t>
            </a:r>
            <a:endParaRPr lang="en-US" sz="2400" dirty="0"/>
          </a:p>
          <a:p>
            <a:endParaRPr lang="en-US" alt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Program – </a:t>
            </a:r>
            <a:r>
              <a:rPr lang="en-US" dirty="0" smtClean="0"/>
              <a:t>BPA-SD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Proposed grade </a:t>
            </a:r>
            <a:r>
              <a:rPr lang="en-US" sz="2400" dirty="0" smtClean="0"/>
              <a:t>levels: Transitional Kindergarten (</a:t>
            </a:r>
            <a:r>
              <a:rPr lang="en-US" sz="2400" dirty="0"/>
              <a:t>TK</a:t>
            </a:r>
            <a:r>
              <a:rPr lang="en-US" sz="2400"/>
              <a:t>) </a:t>
            </a:r>
            <a:r>
              <a:rPr lang="en-US" sz="2400" smtClean="0"/>
              <a:t>– 8</a:t>
            </a:r>
            <a:r>
              <a:rPr lang="en-US" sz="2400" dirty="0" smtClean="0"/>
              <a:t>, </a:t>
            </a:r>
            <a:r>
              <a:rPr lang="en-US" sz="2400" dirty="0"/>
              <a:t>Site based program</a:t>
            </a:r>
          </a:p>
          <a:p>
            <a:r>
              <a:rPr lang="en-US" sz="2400" dirty="0"/>
              <a:t>Targeted </a:t>
            </a:r>
            <a:r>
              <a:rPr lang="en-US" sz="2400" dirty="0" smtClean="0"/>
              <a:t>enrollment: </a:t>
            </a:r>
            <a:r>
              <a:rPr lang="en-US" sz="2400" dirty="0"/>
              <a:t>200 in 2018–19</a:t>
            </a:r>
          </a:p>
          <a:p>
            <a:r>
              <a:rPr lang="en-US" sz="2400" dirty="0"/>
              <a:t>Enrollment increasing to 600 by year 2022–23</a:t>
            </a:r>
          </a:p>
          <a:p>
            <a:r>
              <a:rPr lang="en-US" sz="2400" dirty="0"/>
              <a:t>Existing </a:t>
            </a:r>
            <a:r>
              <a:rPr lang="en-US" sz="2400" dirty="0" smtClean="0"/>
              <a:t>school: </a:t>
            </a:r>
            <a:r>
              <a:rPr lang="en-US" sz="2400" dirty="0"/>
              <a:t>Baypoint Preparatory Academy </a:t>
            </a:r>
          </a:p>
          <a:p>
            <a:pPr lvl="1"/>
            <a:r>
              <a:rPr lang="en-US" sz="2400" dirty="0"/>
              <a:t>Currently authorized by SBE </a:t>
            </a:r>
          </a:p>
          <a:p>
            <a:pPr lvl="1"/>
            <a:r>
              <a:rPr lang="en-US" sz="2400" dirty="0"/>
              <a:t>K–12, classroom based</a:t>
            </a:r>
          </a:p>
          <a:p>
            <a:pPr lvl="1"/>
            <a:r>
              <a:rPr lang="en-US" sz="2400" dirty="0"/>
              <a:t>Hemet, CA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84103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Advisory Commission on Charter </a:t>
            </a:r>
            <a:r>
              <a:rPr lang="en-US" dirty="0" smtClean="0"/>
              <a:t>Schools (ACCS)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February 7, 2018 </a:t>
            </a:r>
            <a:r>
              <a:rPr lang="en-US" sz="2400" dirty="0" smtClean="0"/>
              <a:t>meeting</a:t>
            </a:r>
            <a:endParaRPr lang="en-US" sz="2400" dirty="0"/>
          </a:p>
          <a:p>
            <a:r>
              <a:rPr lang="en-US" sz="2400" dirty="0" smtClean="0"/>
              <a:t>ACCS </a:t>
            </a:r>
            <a:r>
              <a:rPr lang="en-US" sz="2400" dirty="0"/>
              <a:t>moved to recommend approval of the petition subject to verification by </a:t>
            </a:r>
            <a:r>
              <a:rPr lang="en-US" sz="2400" dirty="0" smtClean="0"/>
              <a:t>California Department of Education (CDE) </a:t>
            </a:r>
            <a:r>
              <a:rPr lang="en-US" sz="2400" dirty="0"/>
              <a:t>that the petitioners revised budget was </a:t>
            </a:r>
            <a:r>
              <a:rPr lang="en-US" sz="2400" dirty="0" smtClean="0"/>
              <a:t>sound </a:t>
            </a:r>
            <a:endParaRPr lang="en-US" sz="2400" dirty="0"/>
          </a:p>
          <a:p>
            <a:r>
              <a:rPr lang="en-US" sz="2400" dirty="0"/>
              <a:t>Motion passed with six–one </a:t>
            </a:r>
            <a:r>
              <a:rPr lang="en-US" sz="2400" dirty="0" smtClean="0"/>
              <a:t>vote</a:t>
            </a:r>
            <a:endParaRPr lang="en-US" sz="24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226539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CDE </a:t>
            </a:r>
            <a:r>
              <a:rPr lang="en-US" dirty="0" smtClean="0"/>
              <a:t>Recommendation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/>
              <a:t>The CDE staff reviewed the revised budget, as requested by the </a:t>
            </a:r>
            <a:r>
              <a:rPr lang="en-US" sz="2400" dirty="0" smtClean="0"/>
              <a:t>ACCS</a:t>
            </a:r>
            <a:endParaRPr lang="en-US" sz="2400" dirty="0"/>
          </a:p>
          <a:p>
            <a:r>
              <a:rPr lang="en-US" sz="2400" dirty="0"/>
              <a:t>The CDE recommends that the SBE hold a public hearing to </a:t>
            </a:r>
            <a:r>
              <a:rPr lang="en-US" sz="2400" b="1" dirty="0"/>
              <a:t>deny</a:t>
            </a:r>
            <a:r>
              <a:rPr lang="en-US" sz="2400" dirty="0"/>
              <a:t> the request to establish </a:t>
            </a:r>
            <a:r>
              <a:rPr lang="en-US" sz="2400" dirty="0" smtClean="0"/>
              <a:t>BPA-SD</a:t>
            </a:r>
            <a:endParaRPr lang="en-US" sz="2400" dirty="0"/>
          </a:p>
          <a:p>
            <a:r>
              <a:rPr lang="en-US" sz="2400" dirty="0"/>
              <a:t>Recommendation based on:</a:t>
            </a:r>
          </a:p>
          <a:p>
            <a:pPr lvl="1">
              <a:buFont typeface="Courier New" panose="02070309020205020404" pitchFamily="49" charset="0"/>
              <a:buChar char="o"/>
            </a:pPr>
            <a:r>
              <a:rPr lang="en-US" sz="2400" dirty="0"/>
              <a:t>Demonstrably unlikely to implement </a:t>
            </a:r>
            <a:r>
              <a:rPr lang="en-US" sz="2400"/>
              <a:t>the </a:t>
            </a:r>
            <a:r>
              <a:rPr lang="en-US" sz="2400" smtClean="0"/>
              <a:t>program</a:t>
            </a:r>
            <a:endParaRPr lang="en-US" sz="2400" dirty="0"/>
          </a:p>
          <a:p>
            <a:pPr lvl="2">
              <a:buFont typeface="Wingdings" panose="05000000000000000000" pitchFamily="2" charset="2"/>
              <a:buChar char="§"/>
            </a:pPr>
            <a:r>
              <a:rPr lang="en-US" dirty="0"/>
              <a:t>Minimal fiscal </a:t>
            </a:r>
            <a:r>
              <a:rPr lang="en-US" dirty="0" smtClean="0"/>
              <a:t>reserves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9159450"/>
      </p:ext>
    </p:extLst>
  </p:cSld>
  <p:clrMapOvr>
    <a:masterClrMapping/>
  </p:clrMapOvr>
</p:sld>
</file>

<file path=ppt/theme/theme1.xml><?xml version="1.0" encoding="utf-8"?>
<a:theme xmlns:a="http://schemas.openxmlformats.org/drawingml/2006/main" name="Blank Presentation">
  <a:themeElements>
    <a:clrScheme name="Blank Presentatio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Blank Presentatio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300" b="0" i="0" u="none" strike="noStrike" cap="none" normalizeH="0" baseline="0" smtClean="0">
            <a:ln>
              <a:noFill/>
            </a:ln>
            <a:solidFill>
              <a:srgbClr val="000054"/>
            </a:solidFill>
            <a:effectLst/>
            <a:latin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n-US" sz="1300" b="0" i="0" u="none" strike="noStrike" cap="none" normalizeH="0" baseline="0" smtClean="0">
            <a:ln>
              <a:noFill/>
            </a:ln>
            <a:solidFill>
              <a:srgbClr val="000054"/>
            </a:solidFill>
            <a:effectLst/>
            <a:latin typeface="Arial" panose="020B0604020202020204" pitchFamily="34" charset="0"/>
          </a:defRPr>
        </a:defPPr>
      </a:lstStyle>
    </a:lnDef>
  </a:objectDefaults>
  <a:extraClrSchemeLst>
    <a:extraClrScheme>
      <a:clrScheme name="Blank Presentatio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Blank Presentation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Blank Presentatio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Macintosh HD:Applications (Mac OS 9):Microsoft Office:Microsoft Office 98:Templates:Blank Presentation</Template>
  <TotalTime>157</TotalTime>
  <Words>200</Words>
  <Application>Microsoft Office PowerPoint</Application>
  <PresentationFormat>On-screen Show (4:3)</PresentationFormat>
  <Paragraphs>25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Courier New</vt:lpstr>
      <vt:lpstr>Times</vt:lpstr>
      <vt:lpstr>Wingdings</vt:lpstr>
      <vt:lpstr>Blank Presentation</vt:lpstr>
      <vt:lpstr> Item #21   Baypoint Preparatory Academy-San Diego (BPA-SD)   State Board of Education March 15, 2018</vt:lpstr>
      <vt:lpstr>Summary – BPA-SD</vt:lpstr>
      <vt:lpstr>Program – BPA-SD</vt:lpstr>
      <vt:lpstr>Advisory Commission on Charter Schools (ACCS)</vt:lpstr>
      <vt:lpstr>CDE Recommendation</vt:lpstr>
    </vt:vector>
  </TitlesOfParts>
  <Company>California State Board of Education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March 2018 Agenda Item 21 Slides - Meeting Agendas (CA State Board of Education)</dc:title>
  <dc:subject>Item 21 Baypoint Preparatory Academy-San Diego (BPA-SD). Presentation of March 2018 SBE Agenda Item 21.</dc:subject>
  <dc:creator/>
  <cp:keywords/>
  <dc:description/>
  <cp:revision>38</cp:revision>
  <cp:lastPrinted>2004-03-18T19:17:10Z</cp:lastPrinted>
  <dcterms:created xsi:type="dcterms:W3CDTF">2004-03-18T18:57:21Z</dcterms:created>
  <dcterms:modified xsi:type="dcterms:W3CDTF">2018-03-13T20:36:40Z</dcterms:modified>
  <cp:category/>
</cp:coreProperties>
</file>

<file path=docProps/thumbnail.jpeg>
</file>