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0B8"/>
    <a:srgbClr val="F3D685"/>
    <a:srgbClr val="F2DD86"/>
    <a:srgbClr val="F17157"/>
    <a:srgbClr val="F3826B"/>
    <a:srgbClr val="0D1793"/>
    <a:srgbClr val="070C51"/>
    <a:srgbClr val="A4A4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1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33" d="100"/>
        <a:sy n="33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5" d="100"/>
          <a:sy n="35" d="100"/>
        </p:scale>
        <p:origin x="-1548" y="-6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AA448D-A1AE-4596-8FC4-C1B838694C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1464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555CD26-DE40-44F3-8921-8D8FEC3EB7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56999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EED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en-US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14"/>
            <p:cNvSpPr>
              <a:spLocks noChangeArrowheads="1"/>
            </p:cNvSpPr>
            <p:nvPr/>
          </p:nvSpPr>
          <p:spPr bwMode="auto">
            <a:xfrm>
              <a:off x="1248" y="1392"/>
              <a:ext cx="4512" cy="96"/>
            </a:xfrm>
            <a:prstGeom prst="rect">
              <a:avLst/>
            </a:prstGeom>
            <a:gradFill rotWithShape="0">
              <a:gsLst>
                <a:gs pos="0">
                  <a:srgbClr val="F17157"/>
                </a:gs>
                <a:gs pos="100000">
                  <a:srgbClr val="FAD0C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6" name="Rectangle 15"/>
            <p:cNvSpPr>
              <a:spLocks noChangeArrowheads="1"/>
            </p:cNvSpPr>
            <p:nvPr/>
          </p:nvSpPr>
          <p:spPr bwMode="auto">
            <a:xfrm>
              <a:off x="0" y="0"/>
              <a:ext cx="1056" cy="4320"/>
            </a:xfrm>
            <a:prstGeom prst="rect">
              <a:avLst/>
            </a:prstGeom>
            <a:solidFill>
              <a:srgbClr val="F3D6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pic>
          <p:nvPicPr>
            <p:cNvPr id="7" name="Picture 16" descr="Official Seal of the California Department of Education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88"/>
              <a:ext cx="864" cy="8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63500" dir="3187806" algn="ctr" rotWithShape="0">
                      <a:srgbClr val="A4A4A4">
                        <a:alpha val="50000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8" name="Rectangle 17"/>
          <p:cNvSpPr>
            <a:spLocks noChangeArrowheads="1"/>
          </p:cNvSpPr>
          <p:nvPr userDrawn="1"/>
        </p:nvSpPr>
        <p:spPr bwMode="auto">
          <a:xfrm>
            <a:off x="1905000" y="6096000"/>
            <a:ext cx="7162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defRPr/>
            </a:pPr>
            <a:r>
              <a:rPr lang="en-US" altLang="en-US" sz="1100" b="1" smtClean="0">
                <a:solidFill>
                  <a:srgbClr val="070C51"/>
                </a:solidFill>
                <a:latin typeface="Arial" panose="020B0604020202020204" pitchFamily="34" charset="0"/>
              </a:rPr>
              <a:t>CALIFORNIA DEPARTMENT OF EDUCATION</a:t>
            </a:r>
            <a:br>
              <a:rPr lang="en-US" altLang="en-US" sz="1100" b="1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1100" smtClean="0">
                <a:solidFill>
                  <a:srgbClr val="070C51"/>
                </a:solidFill>
                <a:latin typeface="Arial" panose="020B0604020202020204" pitchFamily="34" charset="0"/>
              </a:rPr>
              <a:t>Tom Torlakson, State Superintendent of Public Instruction</a:t>
            </a:r>
            <a:endParaRPr lang="en-US" altLang="en-US" sz="1200" b="1" smtClean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981200" y="2760663"/>
            <a:ext cx="6781800" cy="242093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2052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67D2F-197E-484D-818F-E3EA99B544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5021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7EB6D-4BC5-4CF1-A063-34594D1A6A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7601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B3A6A-34C2-4648-917C-84D2520139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4987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981200"/>
            <a:ext cx="3352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981200"/>
            <a:ext cx="3352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BAAD8-C081-4439-9204-92F987F3D4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6347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1289D-6BD6-4149-99E2-788AAEBBDA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6529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148C5-0EF3-4C6B-8250-95032C58CB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2621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E9AA7-64FA-4268-B9A2-BDC32C3A82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3837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AE6AB-4161-4691-BDC7-961CA7B3B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6431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65037-D785-4B1F-8FD8-918D7B5855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441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EED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en-US" altLang="en-US"/>
            </a:p>
          </p:txBody>
        </p:sp>
        <p:sp>
          <p:nvSpPr>
            <p:cNvPr id="1034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1056" cy="4320"/>
            </a:xfrm>
            <a:prstGeom prst="rect">
              <a:avLst/>
            </a:prstGeom>
            <a:solidFill>
              <a:srgbClr val="F3D6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pic>
          <p:nvPicPr>
            <p:cNvPr id="2" name="Picture 10" descr="Color-ppt3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88"/>
              <a:ext cx="864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76200" y="1752600"/>
            <a:ext cx="152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defRPr/>
            </a:pPr>
            <a:r>
              <a:rPr lang="en-US" altLang="en-US" sz="1000" b="1" smtClean="0">
                <a:solidFill>
                  <a:srgbClr val="070C51"/>
                </a:solidFill>
                <a:latin typeface="Arial" panose="020B0604020202020204" pitchFamily="34" charset="0"/>
              </a:rPr>
              <a:t>TOM TORLAKSON</a:t>
            </a:r>
            <a:br>
              <a:rPr lang="en-US" altLang="en-US" sz="1000" b="1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800" smtClean="0">
                <a:solidFill>
                  <a:srgbClr val="070C51"/>
                </a:solidFill>
                <a:latin typeface="Arial" panose="020B0604020202020204" pitchFamily="34" charset="0"/>
              </a:rPr>
              <a:t>State Superintendent </a:t>
            </a:r>
            <a:br>
              <a:rPr lang="en-US" altLang="en-US" sz="800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800" smtClean="0">
                <a:solidFill>
                  <a:srgbClr val="070C51"/>
                </a:solidFill>
                <a:latin typeface="Arial" panose="020B0604020202020204" pitchFamily="34" charset="0"/>
              </a:rPr>
              <a:t>of Public Instruction</a:t>
            </a:r>
            <a:endParaRPr lang="en-US" altLang="en-US" sz="4400" smtClean="0">
              <a:solidFill>
                <a:schemeClr val="tx2"/>
              </a:solidFill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5000" y="625475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06825" y="6254750"/>
            <a:ext cx="3051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1363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5C63E2C-B3F6-4A64-8B36-745612F656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9" r:id="rId7"/>
    <p:sldLayoutId id="2147483680" r:id="rId8"/>
    <p:sldLayoutId id="2147483681" r:id="rId9"/>
    <p:sldLayoutId id="2147483682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Item </a:t>
            </a:r>
            <a:r>
              <a:rPr lang="en-US" dirty="0"/>
              <a:t>#22</a:t>
            </a:r>
            <a:br>
              <a:rPr lang="en-US" dirty="0"/>
            </a:br>
            <a:r>
              <a:rPr lang="en-US" dirty="0"/>
              <a:t>College Preparatory Middle </a:t>
            </a:r>
            <a:r>
              <a:rPr lang="en-US" dirty="0" smtClean="0"/>
              <a:t>School (CPMS)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3200" dirty="0"/>
              <a:t>State Board of Education</a:t>
            </a:r>
            <a:br>
              <a:rPr lang="en-US" sz="3200" dirty="0"/>
            </a:br>
            <a:r>
              <a:rPr lang="en-US" sz="3200" dirty="0"/>
              <a:t>March 15, 2018</a:t>
            </a:r>
            <a:endParaRPr lang="en-US" alt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– </a:t>
            </a:r>
            <a:r>
              <a:rPr lang="en-US" dirty="0" smtClean="0"/>
              <a:t>CPMS (1</a:t>
            </a:r>
            <a:r>
              <a:rPr lang="en-US" dirty="0"/>
              <a:t>)</a:t>
            </a:r>
            <a:endParaRPr lang="en-US" alt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June 30, 2017 </a:t>
            </a:r>
            <a:r>
              <a:rPr lang="en-US" sz="2400" dirty="0" smtClean="0"/>
              <a:t>- La </a:t>
            </a:r>
            <a:r>
              <a:rPr lang="en-US" sz="2400" dirty="0"/>
              <a:t>Mesa Spring Valley School District  (LMSVSD) voted to deny the petition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Vote of </a:t>
            </a:r>
            <a:r>
              <a:rPr lang="en-US" sz="2400" dirty="0" smtClean="0"/>
              <a:t>four–zero</a:t>
            </a:r>
            <a:endParaRPr lang="en-US" sz="2400" dirty="0"/>
          </a:p>
          <a:p>
            <a:r>
              <a:rPr lang="en-US" sz="2400" dirty="0"/>
              <a:t>October 11, </a:t>
            </a:r>
            <a:r>
              <a:rPr lang="en-US" sz="2400" dirty="0" smtClean="0"/>
              <a:t>2017 - </a:t>
            </a:r>
            <a:r>
              <a:rPr lang="en-US" sz="2400" dirty="0"/>
              <a:t>San Diego County Board of Education voted to deny the petition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Vote of </a:t>
            </a:r>
            <a:r>
              <a:rPr lang="en-US" sz="2400" dirty="0" smtClean="0"/>
              <a:t>three–two</a:t>
            </a:r>
            <a:endParaRPr lang="en-US" sz="2400" dirty="0"/>
          </a:p>
          <a:p>
            <a:r>
              <a:rPr lang="en-US" sz="2400" dirty="0"/>
              <a:t>November 22, 2017 – </a:t>
            </a:r>
            <a:r>
              <a:rPr lang="en-US" sz="2400" dirty="0" smtClean="0"/>
              <a:t>CPMS submitted </a:t>
            </a:r>
            <a:r>
              <a:rPr lang="en-US" sz="2400" dirty="0"/>
              <a:t>a petition on appeal to the </a:t>
            </a:r>
            <a:r>
              <a:rPr lang="en-US" sz="2400" dirty="0" smtClean="0"/>
              <a:t>State Board of Education (SBE)</a:t>
            </a:r>
            <a:endParaRPr lang="en-US" sz="2400" dirty="0"/>
          </a:p>
          <a:p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– </a:t>
            </a:r>
            <a:r>
              <a:rPr lang="en-US" dirty="0" smtClean="0"/>
              <a:t>CPMS (2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CPMS </a:t>
            </a:r>
            <a:r>
              <a:rPr lang="en-US" sz="2400" dirty="0"/>
              <a:t>was previously authorized by Mountain Empire </a:t>
            </a:r>
            <a:r>
              <a:rPr lang="en-US" sz="2400" dirty="0" smtClean="0"/>
              <a:t>Unified School District (MEUSD)</a:t>
            </a:r>
            <a:endParaRPr lang="en-US" sz="24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CPMS voluntarily closed on June 30, </a:t>
            </a:r>
            <a:r>
              <a:rPr lang="en-US" sz="2400" dirty="0" smtClean="0"/>
              <a:t>2017</a:t>
            </a:r>
            <a:endParaRPr lang="en-US" sz="24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Petition currently before </a:t>
            </a:r>
            <a:r>
              <a:rPr lang="en-US" sz="2400" dirty="0" smtClean="0"/>
              <a:t>the SBE </a:t>
            </a:r>
            <a:r>
              <a:rPr lang="en-US" sz="2400" dirty="0"/>
              <a:t>is for this </a:t>
            </a:r>
            <a:r>
              <a:rPr lang="en-US" sz="2400" dirty="0" smtClean="0"/>
              <a:t>school</a:t>
            </a:r>
            <a:endParaRPr lang="en-US" sz="24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 smtClean="0"/>
              <a:t>Located in La Mesa for first part of </a:t>
            </a:r>
            <a:r>
              <a:rPr lang="en-US" sz="2400" dirty="0"/>
              <a:t>2018–19</a:t>
            </a:r>
            <a:r>
              <a:rPr lang="en-US" sz="2400" dirty="0" smtClean="0"/>
              <a:t>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 smtClean="0"/>
              <a:t>Move to newly constructed site in Spring </a:t>
            </a:r>
            <a:r>
              <a:rPr lang="en-US" sz="2400" dirty="0"/>
              <a:t>Valley site </a:t>
            </a:r>
            <a:r>
              <a:rPr lang="en-US" sz="2400" dirty="0" smtClean="0"/>
              <a:t>second </a:t>
            </a:r>
            <a:r>
              <a:rPr lang="en-US" sz="2400" dirty="0"/>
              <a:t>h</a:t>
            </a:r>
            <a:r>
              <a:rPr lang="en-US" sz="2400" dirty="0" smtClean="0"/>
              <a:t>alf of the </a:t>
            </a:r>
            <a:r>
              <a:rPr lang="en-US" sz="2400" dirty="0" smtClean="0"/>
              <a:t>year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46833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– </a:t>
            </a:r>
            <a:r>
              <a:rPr lang="en-US" dirty="0" smtClean="0"/>
              <a:t>CPMS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</a:t>
            </a:r>
            <a:r>
              <a:rPr lang="en-US" sz="2400" dirty="0"/>
              <a:t>petitioner was also approved for a second school by </a:t>
            </a:r>
            <a:r>
              <a:rPr lang="en-US" sz="2400" dirty="0" smtClean="0"/>
              <a:t>MEUSD in 2017.</a:t>
            </a:r>
            <a:endParaRPr lang="en-US" sz="24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 smtClean="0"/>
              <a:t>CPMS - </a:t>
            </a:r>
            <a:r>
              <a:rPr lang="en-US" sz="2400" dirty="0"/>
              <a:t>East </a:t>
            </a:r>
            <a:r>
              <a:rPr lang="en-US" sz="2400" dirty="0" smtClean="0"/>
              <a:t>County</a:t>
            </a:r>
            <a:endParaRPr lang="en-US" sz="24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Opened August 2017 at the former CPMS </a:t>
            </a:r>
            <a:r>
              <a:rPr lang="en-US" sz="2400" dirty="0" smtClean="0"/>
              <a:t>site</a:t>
            </a:r>
            <a:endParaRPr lang="en-US" sz="24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Will move to location in Campo, CA for 2018–19 school </a:t>
            </a:r>
            <a:r>
              <a:rPr lang="en-US" sz="2400" dirty="0" smtClean="0"/>
              <a:t>year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3703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– </a:t>
            </a:r>
            <a:r>
              <a:rPr lang="en-US" dirty="0" smtClean="0"/>
              <a:t>CPMS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Proposed grade levels: 5–8, Site based </a:t>
            </a:r>
            <a:r>
              <a:rPr lang="en-US" sz="2400" dirty="0" smtClean="0"/>
              <a:t>program</a:t>
            </a:r>
            <a:endParaRPr lang="en-US" sz="2400" dirty="0"/>
          </a:p>
          <a:p>
            <a:r>
              <a:rPr lang="en-US" sz="2400" dirty="0"/>
              <a:t>Targeted </a:t>
            </a:r>
            <a:r>
              <a:rPr lang="en-US" sz="2400" dirty="0" smtClean="0"/>
              <a:t>enrollment: </a:t>
            </a:r>
            <a:r>
              <a:rPr lang="en-US" sz="2400" dirty="0"/>
              <a:t>240 in </a:t>
            </a:r>
            <a:r>
              <a:rPr lang="en-US" sz="2400" dirty="0" smtClean="0"/>
              <a:t>2018–19</a:t>
            </a:r>
            <a:endParaRPr lang="en-US" sz="2400" dirty="0"/>
          </a:p>
          <a:p>
            <a:r>
              <a:rPr lang="en-US" sz="2400" dirty="0"/>
              <a:t>Enrollment increasing to 500 by year </a:t>
            </a:r>
            <a:r>
              <a:rPr lang="en-US" sz="2400" dirty="0" smtClean="0"/>
              <a:t>2022–23</a:t>
            </a:r>
            <a:endParaRPr lang="en-US" sz="2400" dirty="0"/>
          </a:p>
          <a:p>
            <a:r>
              <a:rPr lang="en-US" sz="2400" dirty="0"/>
              <a:t>Plan to serve pupils from the LMSVSD and surrounding communities in East San Diego </a:t>
            </a:r>
            <a:r>
              <a:rPr lang="en-US" sz="2400" dirty="0" smtClean="0"/>
              <a:t>Counties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78345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Advisory Commission on Charter Schools </a:t>
            </a:r>
            <a:r>
              <a:rPr lang="en-US" dirty="0" smtClean="0"/>
              <a:t>(ACCS)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February 7, 2018 </a:t>
            </a:r>
            <a:r>
              <a:rPr lang="en-US" sz="2400" dirty="0" smtClean="0"/>
              <a:t>meeting</a:t>
            </a:r>
            <a:endParaRPr lang="en-US" sz="2400" dirty="0"/>
          </a:p>
          <a:p>
            <a:r>
              <a:rPr lang="en-US" sz="2400" dirty="0" smtClean="0"/>
              <a:t>ACCS moved </a:t>
            </a:r>
            <a:r>
              <a:rPr lang="en-US" sz="2400" dirty="0"/>
              <a:t>to recommend approval of the petition</a:t>
            </a:r>
          </a:p>
          <a:p>
            <a:r>
              <a:rPr lang="en-US" sz="2400" dirty="0" smtClean="0"/>
              <a:t>Four </a:t>
            </a:r>
            <a:r>
              <a:rPr lang="en-US" sz="2400" dirty="0"/>
              <a:t>commissioners voted in favor, </a:t>
            </a:r>
            <a:r>
              <a:rPr lang="en-US" sz="2400" dirty="0" smtClean="0"/>
              <a:t>three </a:t>
            </a:r>
            <a:r>
              <a:rPr lang="en-US" sz="2400" dirty="0"/>
              <a:t>voted </a:t>
            </a:r>
            <a:r>
              <a:rPr lang="en-US" sz="2400" dirty="0" smtClean="0"/>
              <a:t>against</a:t>
            </a:r>
            <a:endParaRPr lang="en-US" sz="2400" dirty="0"/>
          </a:p>
          <a:p>
            <a:r>
              <a:rPr lang="en-US" sz="2400" dirty="0" smtClean="0"/>
              <a:t>Five </a:t>
            </a:r>
            <a:r>
              <a:rPr lang="en-US" sz="2400" dirty="0"/>
              <a:t>votes needed to move the recommendation forward to SBE; no recommendation </a:t>
            </a:r>
            <a:r>
              <a:rPr lang="en-US" sz="2400" dirty="0" smtClean="0"/>
              <a:t>moved</a:t>
            </a:r>
            <a:endParaRPr lang="en-US" sz="2400" dirty="0"/>
          </a:p>
          <a:p>
            <a:r>
              <a:rPr lang="en-US" sz="2400" dirty="0"/>
              <a:t>Petitioner submitted additional information after the ACCS meeting that was reviewed by </a:t>
            </a:r>
            <a:r>
              <a:rPr lang="en-US" sz="2400" dirty="0" smtClean="0"/>
              <a:t>California Department of Education (CDE) </a:t>
            </a:r>
            <a:r>
              <a:rPr lang="en-US" sz="2400" dirty="0"/>
              <a:t>staff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579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CDE </a:t>
            </a:r>
            <a:r>
              <a:rPr lang="en-US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 CDE recommends that the SBE hold a public hearing to </a:t>
            </a:r>
            <a:r>
              <a:rPr lang="en-US" sz="2400" b="1" dirty="0"/>
              <a:t>approve</a:t>
            </a:r>
            <a:r>
              <a:rPr lang="en-US" sz="2400" dirty="0"/>
              <a:t> the request to establish </a:t>
            </a:r>
            <a:r>
              <a:rPr lang="en-US" sz="2400" dirty="0" smtClean="0"/>
              <a:t>CPMS for </a:t>
            </a:r>
            <a:r>
              <a:rPr lang="en-US" sz="2400" dirty="0"/>
              <a:t>a 5 year term</a:t>
            </a:r>
          </a:p>
          <a:p>
            <a:r>
              <a:rPr lang="en-US" sz="2400" dirty="0"/>
              <a:t>Recommendation based on: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Demonstrably likely to implement the intended program due to realistic financial and operational plan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Sound Educational Practice and comprehensive description of most of the required charter elements in the petition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52093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300" b="0" i="0" u="none" strike="noStrike" cap="none" normalizeH="0" baseline="0" smtClean="0">
            <a:ln>
              <a:noFill/>
            </a:ln>
            <a:solidFill>
              <a:srgbClr val="000054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300" b="0" i="0" u="none" strike="noStrike" cap="none" normalizeH="0" baseline="0" smtClean="0">
            <a:ln>
              <a:noFill/>
            </a:ln>
            <a:solidFill>
              <a:srgbClr val="000054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 (Mac OS 9):Microsoft Office:Microsoft Office 98:Templates:Blank Presentation</Template>
  <TotalTime>168</TotalTime>
  <Words>333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Courier New</vt:lpstr>
      <vt:lpstr>Times</vt:lpstr>
      <vt:lpstr>Blank Presentation</vt:lpstr>
      <vt:lpstr> Item #22 College Preparatory Middle School (CPMS)  State Board of Education March 15, 2018</vt:lpstr>
      <vt:lpstr>Summary – CPMS (1)</vt:lpstr>
      <vt:lpstr>Summary – CPMS (2)</vt:lpstr>
      <vt:lpstr>Summary – CPMS (3)</vt:lpstr>
      <vt:lpstr>Program – CPMS</vt:lpstr>
      <vt:lpstr>Advisory Commission on Charter Schools (ACCS)</vt:lpstr>
      <vt:lpstr>CDE Recommendation</vt:lpstr>
    </vt:vector>
  </TitlesOfParts>
  <Company>California State Board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March 2018 Agenda Item 22 Slides - Meeting Agendas (CA State Board of Education)</dc:title>
  <dc:subject>Item 22 College Preparatory Middle School (CPMS). Presentation of March 2018 SBE Agenda Item 22.</dc:subject>
  <dc:creator/>
  <cp:keywords/>
  <dc:description/>
  <cp:revision>41</cp:revision>
  <cp:lastPrinted>2004-03-18T19:17:10Z</cp:lastPrinted>
  <dcterms:created xsi:type="dcterms:W3CDTF">2004-03-18T18:57:21Z</dcterms:created>
  <dcterms:modified xsi:type="dcterms:W3CDTF">2018-03-14T17:35:55Z</dcterms:modified>
  <cp:category/>
</cp:coreProperties>
</file>