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985000" cy="92837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Patua One" panose="020B0604020202020204" charset="0"/>
      <p:regular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FF00"/>
    <a:srgbClr val="4782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293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notesMaster" Target="notesMasters/notesMaster1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1636782F-6560-46EC-AE98-BDFC6270BD8A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EC727277-486D-4813-9EC8-D12475656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7303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26833" cy="464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943" tIns="92943" rIns="92943" bIns="92943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956550" y="0"/>
            <a:ext cx="3026833" cy="464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943" tIns="92943" rIns="92943" bIns="92943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398463" y="696913"/>
            <a:ext cx="6188075" cy="34813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943" tIns="92943" rIns="92943" bIns="92943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817904"/>
            <a:ext cx="3026833" cy="464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943" tIns="92943" rIns="92943" bIns="92943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943" tIns="46459" rIns="92943" bIns="46459" anchor="b" anchorCtr="0">
            <a:noAutofit/>
          </a:bodyPr>
          <a:lstStyle/>
          <a:p>
            <a:pPr algn="r"/>
            <a:fld id="{00000000-1234-1234-1234-123412341234}" type="slidenum">
              <a:rPr lang="en-US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/>
              <a:t>‹#›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781227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943" tIns="92943" rIns="92943" bIns="92943" anchor="ctr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696913"/>
            <a:ext cx="6188075" cy="34813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84298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696913"/>
            <a:ext cx="6188075" cy="34813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spcFirstLastPara="1" wrap="square" lIns="92943" tIns="92943" rIns="92943" bIns="92943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sldNum" idx="12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spcFirstLastPara="1" wrap="square" lIns="92943" tIns="46459" rIns="92943" bIns="46459" anchor="b" anchorCtr="0">
            <a:noAutofit/>
          </a:bodyPr>
          <a:lstStyle/>
          <a:p>
            <a:fld id="{00000000-1234-1234-1234-123412341234}" type="slidenum">
              <a:rPr lang="en-US"/>
              <a:pPr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78197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696913"/>
            <a:ext cx="6188075" cy="34813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spcFirstLastPara="1" wrap="square" lIns="92943" tIns="92943" rIns="92943" bIns="92943" anchor="t" anchorCtr="0">
            <a:noAutofit/>
          </a:bodyPr>
          <a:lstStyle/>
          <a:p>
            <a:pPr marL="0" indent="0"/>
            <a:r>
              <a:rPr lang="en-US"/>
              <a:t>Add visual of Practice Test/Training Test Question</a:t>
            </a:r>
            <a:endParaRPr/>
          </a:p>
          <a:p>
            <a:pPr marL="0" indent="0"/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sldNum" idx="12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spcFirstLastPara="1" wrap="square" lIns="92943" tIns="46459" rIns="92943" bIns="46459" anchor="b" anchorCtr="0">
            <a:noAutofit/>
          </a:bodyPr>
          <a:lstStyle/>
          <a:p>
            <a:fld id="{00000000-1234-1234-1234-123412341234}" type="slidenum">
              <a:rPr lang="en-US"/>
              <a:pPr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85989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696913"/>
            <a:ext cx="6188075" cy="34813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spcFirstLastPara="1" wrap="square" lIns="92943" tIns="92943" rIns="92943" bIns="92943" anchor="t" anchorCtr="0">
            <a:noAutofit/>
          </a:bodyPr>
          <a:lstStyle/>
          <a:p>
            <a:pPr marL="0" indent="0"/>
            <a:r>
              <a:rPr lang="en-US">
                <a:solidFill>
                  <a:srgbClr val="000000"/>
                </a:solidFill>
              </a:rPr>
              <a:t>W</a:t>
            </a:r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sldNum" idx="12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spcFirstLastPara="1" wrap="square" lIns="92943" tIns="46459" rIns="92943" bIns="46459" anchor="b" anchorCtr="0">
            <a:noAutofit/>
          </a:bodyPr>
          <a:lstStyle/>
          <a:p>
            <a:fld id="{00000000-1234-1234-1234-123412341234}" type="slidenum">
              <a:rPr lang="en-US"/>
              <a:pPr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48654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696913"/>
            <a:ext cx="6188075" cy="34813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spcFirstLastPara="1" wrap="square" lIns="92943" tIns="92943" rIns="92943" bIns="92943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sldNum" idx="12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spcFirstLastPara="1" wrap="square" lIns="92943" tIns="46459" rIns="92943" bIns="46459" anchor="b" anchorCtr="0">
            <a:noAutofit/>
          </a:bodyPr>
          <a:lstStyle/>
          <a:p>
            <a:fld id="{00000000-1234-1234-1234-123412341234}" type="slidenum">
              <a:rPr lang="en-US"/>
              <a:pPr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1718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696913"/>
            <a:ext cx="6188075" cy="34813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spcFirstLastPara="1" wrap="square" lIns="92943" tIns="92943" rIns="92943" bIns="92943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sldNum" idx="12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spcFirstLastPara="1" wrap="square" lIns="92943" tIns="46459" rIns="92943" bIns="46459" anchor="b" anchorCtr="0">
            <a:noAutofit/>
          </a:bodyPr>
          <a:lstStyle/>
          <a:p>
            <a:fld id="{00000000-1234-1234-1234-123412341234}" type="slidenum">
              <a:rPr lang="en-US"/>
              <a:pPr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918695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696913"/>
            <a:ext cx="6188075" cy="34813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spcFirstLastPara="1" wrap="square" lIns="92943" tIns="92943" rIns="92943" bIns="92943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sldNum" idx="12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spcFirstLastPara="1" wrap="square" lIns="92943" tIns="46459" rIns="92943" bIns="46459" anchor="b" anchorCtr="0">
            <a:noAutofit/>
          </a:bodyPr>
          <a:lstStyle/>
          <a:p>
            <a:fld id="{00000000-1234-1234-1234-123412341234}" type="slidenum">
              <a:rPr lang="en-US"/>
              <a:pPr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024306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696913"/>
            <a:ext cx="6188075" cy="34813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spcFirstLastPara="1" wrap="square" lIns="92943" tIns="92943" rIns="92943" bIns="92943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134" name="Shape 134"/>
          <p:cNvSpPr txBox="1">
            <a:spLocks noGrp="1"/>
          </p:cNvSpPr>
          <p:nvPr>
            <p:ph type="sldNum" idx="12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spcFirstLastPara="1" wrap="square" lIns="92943" tIns="46459" rIns="92943" bIns="46459" anchor="b" anchorCtr="0">
            <a:noAutofit/>
          </a:bodyPr>
          <a:lstStyle/>
          <a:p>
            <a:fld id="{00000000-1234-1234-1234-123412341234}" type="slidenum">
              <a:rPr lang="en-US"/>
              <a:pPr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30076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125506" y="115889"/>
            <a:ext cx="6199990" cy="690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Calibri"/>
              <a:buNone/>
              <a:defRPr sz="4800" b="1" i="0" u="none" strike="noStrike" cap="non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125506" y="1020203"/>
            <a:ext cx="619999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Calibri"/>
              <a:buNone/>
              <a:defRPr sz="3200" b="1" i="0" u="none" strike="noStrike" cap="non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5" name="Shape 6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106680" y="320675"/>
            <a:ext cx="9273988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400"/>
              <a:buFont typeface="Calibri"/>
              <a:buNone/>
              <a:defRPr sz="5400" b="1" i="0" u="none" strike="noStrike" cap="non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 rot="5400000">
            <a:off x="2568005" y="-635700"/>
            <a:ext cx="4351338" cy="9273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400"/>
              <a:buFont typeface="Calibri"/>
              <a:buNone/>
              <a:defRPr sz="5400" b="1" i="0" u="none" strike="noStrike" cap="non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128195" y="320675"/>
            <a:ext cx="9101866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400"/>
              <a:buFont typeface="Calibri"/>
              <a:buNone/>
              <a:defRPr sz="5400" b="1" i="0" u="none" strike="noStrike" cap="non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128195" y="1825625"/>
            <a:ext cx="910186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111088" y="1736726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Calibri"/>
              <a:buNone/>
              <a:defRPr sz="6000" b="1" i="0" u="none" strike="noStrike" cap="non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111088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38953" y="32067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400"/>
              <a:buFont typeface="Calibri"/>
              <a:buNone/>
              <a:defRPr sz="5400" b="1" i="0" u="none" strike="noStrike" cap="non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138953" y="1800935"/>
            <a:ext cx="455138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2"/>
          </p:nvPr>
        </p:nvSpPr>
        <p:spPr>
          <a:xfrm>
            <a:off x="4800600" y="1787002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400"/>
              <a:buFont typeface="Calibri"/>
              <a:buNone/>
              <a:defRPr sz="5400" b="1" i="0" u="none" strike="noStrike" cap="non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128196" y="32209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400"/>
              <a:buFont typeface="Calibri"/>
              <a:buNone/>
              <a:defRPr sz="5400" b="1" i="0" u="none" strike="noStrike" cap="non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Full Slide">
  <p:cSld name="Blank - Full Slid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Calibri"/>
              <a:buNone/>
              <a:defRPr sz="3200" b="1" i="0" u="none" strike="noStrike" cap="non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106680" y="320675"/>
            <a:ext cx="9273988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400"/>
              <a:buFont typeface="Calibri"/>
              <a:buNone/>
              <a:defRPr sz="5400" b="1" i="0" u="none" strike="noStrike" cap="non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106680" y="1825625"/>
            <a:ext cx="9273988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open?id=1UJmpMRX-vgDg7ks1hnqu0wCvFVpuVKDraM5UafJgHA0" TargetMode="External"/><Relationship Id="rId7" Type="http://schemas.openxmlformats.org/officeDocument/2006/relationships/hyperlink" Target="https://docs.google.com/document/d/1t94hg8LVrccOho6USAEjyEg--g4f00VdenFb4vpIeRk/edit?usp=sharin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cs.google.com/document/d/1zMeOqPCWsqrmXZVh6DZAXGgAxmDTqETUpHfobrjnil0/edit?usp=sharing" TargetMode="External"/><Relationship Id="rId5" Type="http://schemas.openxmlformats.org/officeDocument/2006/relationships/hyperlink" Target="https://docs.google.com/presentation/d/16XwZcPrvKCBf5CSFrTmJvrGxqaL-gUilPe_G855fMa0/edit?usp=sharing" TargetMode="External"/><Relationship Id="rId4" Type="http://schemas.openxmlformats.org/officeDocument/2006/relationships/hyperlink" Target="https://drive.google.com/open?id=1gwlAZbupZNCVPs9BA0ax8_Ac2WHDKV2hvZvjNQYQb7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ctrTitle"/>
          </p:nvPr>
        </p:nvSpPr>
        <p:spPr>
          <a:xfrm>
            <a:off x="152661" y="459931"/>
            <a:ext cx="6686700" cy="166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400"/>
              <a:buFont typeface="Calibri"/>
              <a:buNone/>
            </a:pPr>
            <a:r>
              <a:rPr lang="en-US" sz="4400" dirty="0">
                <a:solidFill>
                  <a:schemeClr val="lt1"/>
                </a:solidFill>
                <a:latin typeface="Patua One"/>
                <a:ea typeface="Patua One"/>
                <a:cs typeface="Patua One"/>
                <a:sym typeface="Patua One"/>
              </a:rPr>
              <a:t>Our </a:t>
            </a:r>
            <a:r>
              <a:rPr lang="en-US" sz="4400" dirty="0" smtClean="0">
                <a:solidFill>
                  <a:schemeClr val="lt1"/>
                </a:solidFill>
                <a:latin typeface="Patua One"/>
                <a:ea typeface="Patua One"/>
                <a:cs typeface="Patua One"/>
                <a:sym typeface="Patua One"/>
              </a:rPr>
              <a:t>Interim Assessment Block </a:t>
            </a:r>
            <a:r>
              <a:rPr lang="en-US" sz="4400" dirty="0">
                <a:solidFill>
                  <a:schemeClr val="lt1"/>
                </a:solidFill>
                <a:latin typeface="Patua One"/>
                <a:ea typeface="Patua One"/>
                <a:cs typeface="Patua One"/>
                <a:sym typeface="Patua One"/>
              </a:rPr>
              <a:t>&amp; Digital Library Journey...</a:t>
            </a:r>
            <a:endParaRPr sz="4400" b="1" i="0" u="none" strike="noStrike" cap="none" dirty="0">
              <a:solidFill>
                <a:schemeClr val="lt1"/>
              </a:solidFill>
              <a:sym typeface="Calibri"/>
            </a:endParaRPr>
          </a:p>
        </p:txBody>
      </p:sp>
      <p:sp>
        <p:nvSpPr>
          <p:cNvPr id="87" name="Shape 87"/>
          <p:cNvSpPr txBox="1">
            <a:spLocks noGrp="1"/>
          </p:cNvSpPr>
          <p:nvPr>
            <p:ph type="subTitle" idx="1"/>
          </p:nvPr>
        </p:nvSpPr>
        <p:spPr>
          <a:xfrm>
            <a:off x="831671" y="1705531"/>
            <a:ext cx="6885000" cy="8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lang="en-US" sz="2000" dirty="0"/>
              <a:t>Presented by:</a:t>
            </a:r>
            <a:endParaRPr sz="2000" dirty="0"/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lang="en-US" sz="2000" dirty="0"/>
              <a:t>The Val Verde USD Team</a:t>
            </a:r>
            <a:endParaRPr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0" y="453150"/>
            <a:ext cx="10520400" cy="581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100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sz="2400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Director of Assessment &amp; Accountability:</a:t>
            </a:r>
            <a:endParaRPr sz="24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Provided multiple trainings and supports </a:t>
            </a:r>
            <a:endParaRPr sz="24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457200" lvl="0" indent="-330200" rtl="0">
              <a:spcBef>
                <a:spcPts val="100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sz="2400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Administrator’s Role:</a:t>
            </a:r>
            <a:endParaRPr sz="24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Directive to administer at LEAST one </a:t>
            </a:r>
            <a:r>
              <a:rPr lang="en-US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Interim Assessment Block (IAB) </a:t>
            </a:r>
            <a:r>
              <a:rPr lang="en-US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in </a:t>
            </a:r>
            <a:r>
              <a:rPr lang="en-US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English language arts/literacy (ELA) </a:t>
            </a:r>
            <a:r>
              <a:rPr lang="en-US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and m</a:t>
            </a:r>
            <a:r>
              <a:rPr lang="en-US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ath</a:t>
            </a:r>
            <a:endParaRPr sz="24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457200" lvl="0" indent="-330200" rtl="0">
              <a:spcBef>
                <a:spcPts val="100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sz="2400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Instructional Coach’s role:</a:t>
            </a:r>
            <a:endParaRPr sz="24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Facilitated trainings on </a:t>
            </a:r>
            <a:r>
              <a:rPr lang="en-US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IABs</a:t>
            </a:r>
            <a:endParaRPr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Assisted teachers through data and item analysis and future </a:t>
            </a:r>
            <a:r>
              <a:rPr lang="en-US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planning</a:t>
            </a:r>
            <a:endParaRPr sz="24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457200" marR="0" lvl="0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Teacher Teams</a:t>
            </a:r>
            <a:endParaRPr sz="24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914400" lvl="1" indent="-330200" rtl="0">
              <a:spcBef>
                <a:spcPts val="50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Utilized </a:t>
            </a:r>
            <a:r>
              <a:rPr lang="en-US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IABs </a:t>
            </a:r>
            <a:r>
              <a:rPr lang="en-US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and the Digital Library to drive instruction and prepare for the summative </a:t>
            </a:r>
            <a:r>
              <a:rPr lang="en-US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assessment</a:t>
            </a:r>
            <a:endParaRPr sz="24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457200" lvl="0" indent="-330200" rtl="0">
              <a:spcBef>
                <a:spcPts val="100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sz="2400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Students</a:t>
            </a:r>
            <a:endParaRPr sz="24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Gained knowledge of how to navigate the Smarter Balanced </a:t>
            </a:r>
            <a:r>
              <a:rPr lang="en-US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system and </a:t>
            </a:r>
            <a:r>
              <a:rPr lang="en-US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item types.</a:t>
            </a:r>
            <a:endParaRPr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914400" lvl="1" indent="-330200">
              <a:spcBef>
                <a:spcPts val="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Exposure to rigor of content knowledge</a:t>
            </a:r>
            <a:endParaRPr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</p:txBody>
      </p:sp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260275" y="0"/>
            <a:ext cx="9121800" cy="90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400"/>
              <a:buFont typeface="Calibri"/>
              <a:buNone/>
            </a:pPr>
            <a:r>
              <a:rPr lang="en-US" sz="4800">
                <a:solidFill>
                  <a:schemeClr val="lt1"/>
                </a:solidFill>
                <a:latin typeface="Patua One"/>
                <a:ea typeface="Patua One"/>
                <a:cs typeface="Patua One"/>
                <a:sym typeface="Patua One"/>
              </a:rPr>
              <a:t>Who?</a:t>
            </a:r>
            <a:endParaRPr sz="4800" i="0" u="none" strike="noStrike" cap="none">
              <a:solidFill>
                <a:schemeClr val="lt1"/>
              </a:solidFill>
              <a:latin typeface="Patua One"/>
              <a:ea typeface="Patua One"/>
              <a:cs typeface="Patua One"/>
              <a:sym typeface="Patua On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128200" y="1139381"/>
            <a:ext cx="8771700" cy="467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100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sz="2400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Evaluate student knowledge and skill to inform teaching and learning</a:t>
            </a:r>
            <a:endParaRPr sz="24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Formative/Summative a</a:t>
            </a:r>
            <a:r>
              <a:rPr lang="en-US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ssessment</a:t>
            </a:r>
            <a:endParaRPr sz="24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457200" lvl="0" indent="-330200" rtl="0">
              <a:spcBef>
                <a:spcPts val="100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sz="2400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Format trumps content knowledge</a:t>
            </a:r>
            <a:endParaRPr sz="24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When students understand the item type and format, they then can focus on the </a:t>
            </a:r>
            <a:r>
              <a:rPr lang="en-US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content</a:t>
            </a:r>
            <a:endParaRPr sz="24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457200" lvl="0" indent="-330200" rtl="0">
              <a:spcBef>
                <a:spcPts val="100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sz="2400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IABs give teachers the most accurate window into how a claim or target will be assessed</a:t>
            </a:r>
            <a:r>
              <a:rPr lang="en-US" sz="2400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.</a:t>
            </a:r>
            <a:endParaRPr sz="24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457200" lvl="0" indent="-330200" rtl="0">
              <a:spcBef>
                <a:spcPts val="100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sz="2400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Allows students to try out different accessibility supports, which helps teachers determine which supports are </a:t>
            </a:r>
            <a:r>
              <a:rPr lang="en-US" sz="2400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best</a:t>
            </a:r>
            <a:endParaRPr sz="24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457200" lvl="0" indent="-330200" rtl="0">
              <a:spcBef>
                <a:spcPts val="100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sz="2400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To become aware of the rigorous academic vocabulary used with the summative assessment</a:t>
            </a:r>
            <a:endParaRPr sz="24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endParaRPr sz="24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</p:txBody>
      </p:sp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128200" y="58124"/>
            <a:ext cx="94371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400"/>
              <a:buFont typeface="Calibri"/>
              <a:buNone/>
            </a:pPr>
            <a:r>
              <a:rPr lang="en-US" sz="4800" dirty="0">
                <a:solidFill>
                  <a:schemeClr val="lt1"/>
                </a:solidFill>
                <a:latin typeface="Patua One"/>
                <a:ea typeface="Patua One"/>
                <a:cs typeface="Patua One"/>
                <a:sym typeface="Patua One"/>
              </a:rPr>
              <a:t>Why?</a:t>
            </a:r>
            <a:endParaRPr sz="4800" i="0" u="none" strike="noStrike" cap="none" dirty="0">
              <a:solidFill>
                <a:schemeClr val="lt1"/>
              </a:solidFill>
              <a:latin typeface="Patua One"/>
              <a:ea typeface="Patua One"/>
              <a:cs typeface="Patua One"/>
              <a:sym typeface="Patua On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128200" y="739964"/>
            <a:ext cx="9102000" cy="485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69900" indent="-342900">
              <a:buSzPts val="1600"/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“</a:t>
            </a:r>
            <a:r>
              <a:rPr lang="en-US" sz="2400" i="1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Although </a:t>
            </a:r>
            <a:r>
              <a:rPr lang="en-US" sz="2400" i="1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we teach and practice the standards throughout the year, the </a:t>
            </a:r>
            <a:r>
              <a:rPr lang="en-US" sz="2400" i="1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IAB</a:t>
            </a:r>
            <a:r>
              <a:rPr lang="en-US" sz="2400" i="1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s</a:t>
            </a:r>
            <a:r>
              <a:rPr lang="en-US" sz="2400" i="1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 </a:t>
            </a:r>
            <a:r>
              <a:rPr lang="en-US" sz="2400" i="1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provide questions that are phrased in a way similar to the SBAC test. </a:t>
            </a:r>
            <a:r>
              <a:rPr lang="en-US" sz="2400" i="1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I </a:t>
            </a:r>
            <a:r>
              <a:rPr lang="en-US" sz="2400" i="1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tell my scholars, </a:t>
            </a:r>
            <a:r>
              <a:rPr lang="en-US" sz="2400" i="1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‘Practice </a:t>
            </a:r>
            <a:r>
              <a:rPr lang="en-US" sz="2400" i="1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like it’s real, so when it’s real it will feel like practice</a:t>
            </a:r>
            <a:r>
              <a:rPr lang="en-US" sz="2400" i="1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.’ ”  </a:t>
            </a:r>
          </a:p>
          <a:p>
            <a:pPr marL="127000" indent="0">
              <a:buSzPts val="1600"/>
              <a:buNone/>
            </a:pPr>
            <a:r>
              <a:rPr lang="en-US" sz="2400" i="1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	</a:t>
            </a:r>
            <a:r>
              <a:rPr lang="en-US" sz="2400" dirty="0" smtClean="0">
                <a:solidFill>
                  <a:srgbClr val="00FF00"/>
                </a:solidFill>
                <a:latin typeface="Patua One"/>
                <a:ea typeface="Patua One"/>
                <a:cs typeface="Patua One"/>
                <a:sym typeface="Patua One"/>
              </a:rPr>
              <a:t>- </a:t>
            </a:r>
            <a:r>
              <a:rPr lang="en-US" sz="2400" dirty="0">
                <a:solidFill>
                  <a:srgbClr val="00FF00"/>
                </a:solidFill>
                <a:latin typeface="Patua One"/>
                <a:ea typeface="Patua One"/>
                <a:cs typeface="Patua One"/>
                <a:sym typeface="Patua One"/>
              </a:rPr>
              <a:t>Lilac </a:t>
            </a:r>
            <a:r>
              <a:rPr lang="en-US" sz="2400" dirty="0" err="1">
                <a:solidFill>
                  <a:srgbClr val="00FF00"/>
                </a:solidFill>
                <a:latin typeface="Patua One"/>
                <a:ea typeface="Patua One"/>
                <a:cs typeface="Patua One"/>
                <a:sym typeface="Patua One"/>
              </a:rPr>
              <a:t>Stahley</a:t>
            </a:r>
            <a:r>
              <a:rPr lang="en-US" sz="2400" dirty="0">
                <a:solidFill>
                  <a:srgbClr val="00FF00"/>
                </a:solidFill>
                <a:latin typeface="Patua One"/>
                <a:ea typeface="Patua One"/>
                <a:cs typeface="Patua One"/>
                <a:sym typeface="Patua One"/>
              </a:rPr>
              <a:t>, 3rd/4th Combo Grade </a:t>
            </a:r>
            <a:r>
              <a:rPr lang="en-US" sz="2400" dirty="0" smtClean="0">
                <a:solidFill>
                  <a:srgbClr val="00FF00"/>
                </a:solidFill>
                <a:latin typeface="Patua One"/>
                <a:ea typeface="Patua One"/>
                <a:cs typeface="Patua One"/>
                <a:sym typeface="Patua One"/>
              </a:rPr>
              <a:t>Teacher</a:t>
            </a:r>
            <a:endParaRPr lang="en-US" sz="2400" dirty="0">
              <a:solidFill>
                <a:srgbClr val="00FF00"/>
              </a:solidFill>
              <a:ea typeface="Patua One"/>
            </a:endParaRPr>
          </a:p>
          <a:p>
            <a:pPr marL="469900" indent="-342900">
              <a:buSzPts val="1600"/>
              <a:buFont typeface="Wingdings" panose="05000000000000000000" pitchFamily="2" charset="2"/>
              <a:buChar char="q"/>
            </a:pPr>
            <a:r>
              <a:rPr lang="en-US" sz="2400" i="1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“It’s </a:t>
            </a:r>
            <a:r>
              <a:rPr lang="en-US" sz="2400" i="1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the closest thing to the actual test.”-</a:t>
            </a:r>
            <a:r>
              <a:rPr lang="en-US" sz="2400" dirty="0">
                <a:solidFill>
                  <a:srgbClr val="00FF00"/>
                </a:solidFill>
                <a:latin typeface="Patua One"/>
                <a:ea typeface="Patua One"/>
                <a:cs typeface="Patua One"/>
                <a:sym typeface="Patua One"/>
              </a:rPr>
              <a:t> Ashley </a:t>
            </a:r>
            <a:r>
              <a:rPr lang="en-US" sz="2400" dirty="0" err="1">
                <a:solidFill>
                  <a:srgbClr val="00FF00"/>
                </a:solidFill>
                <a:latin typeface="Patua One"/>
                <a:ea typeface="Patua One"/>
                <a:cs typeface="Patua One"/>
                <a:sym typeface="Patua One"/>
              </a:rPr>
              <a:t>Penaloza</a:t>
            </a:r>
            <a:endParaRPr sz="2400" dirty="0">
              <a:solidFill>
                <a:srgbClr val="00FF00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indent="-330200">
              <a:spcBef>
                <a:spcPts val="500"/>
              </a:spcBef>
              <a:buClr>
                <a:srgbClr val="FFFFFF"/>
              </a:buClr>
              <a:buSzPts val="1600"/>
              <a:buFont typeface="Patua One"/>
              <a:buChar char="❏"/>
            </a:pPr>
            <a:r>
              <a:rPr lang="en-US" sz="2400" i="1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“The </a:t>
            </a:r>
            <a:r>
              <a:rPr lang="en-US" sz="2400" i="1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IABs help </a:t>
            </a:r>
            <a:r>
              <a:rPr lang="en-US" sz="2400" i="1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us remember what we learned about earlier in the school year.”- </a:t>
            </a:r>
            <a:r>
              <a:rPr lang="en-US" sz="2400" dirty="0" err="1">
                <a:solidFill>
                  <a:srgbClr val="00FF00"/>
                </a:solidFill>
                <a:latin typeface="Patua One"/>
                <a:ea typeface="Patua One"/>
                <a:cs typeface="Patua One"/>
                <a:sym typeface="Patua One"/>
              </a:rPr>
              <a:t>Maniah</a:t>
            </a:r>
            <a:r>
              <a:rPr lang="en-US" sz="2400" dirty="0">
                <a:solidFill>
                  <a:srgbClr val="00FF00"/>
                </a:solidFill>
                <a:latin typeface="Patua One"/>
                <a:ea typeface="Patua One"/>
                <a:cs typeface="Patua One"/>
                <a:sym typeface="Patua One"/>
              </a:rPr>
              <a:t> Nava (student)</a:t>
            </a:r>
            <a:endParaRPr sz="2400" dirty="0">
              <a:solidFill>
                <a:srgbClr val="00FF00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indent="-330200">
              <a:spcBef>
                <a:spcPts val="500"/>
              </a:spcBef>
              <a:buClr>
                <a:srgbClr val="FFFFFF"/>
              </a:buClr>
              <a:buSzPts val="1600"/>
              <a:buFont typeface="Patua One"/>
              <a:buChar char="❏"/>
            </a:pPr>
            <a:r>
              <a:rPr lang="en-US" sz="2400" i="1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“When we get stuck on </a:t>
            </a:r>
            <a:r>
              <a:rPr lang="en-US" sz="2400" i="1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IABs, </a:t>
            </a:r>
            <a:r>
              <a:rPr lang="en-US" sz="2400" i="1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our teacher can help us with it, but on the REAL TEST, we know that’s not possible for our teacher to do.” -</a:t>
            </a:r>
            <a:r>
              <a:rPr lang="en-US" sz="2400" dirty="0">
                <a:solidFill>
                  <a:srgbClr val="00FF00"/>
                </a:solidFill>
                <a:latin typeface="Patua One"/>
                <a:ea typeface="Patua One"/>
                <a:cs typeface="Patua One"/>
                <a:sym typeface="Patua One"/>
              </a:rPr>
              <a:t>Evelyn Morales (student)</a:t>
            </a:r>
            <a:endParaRPr sz="2400" dirty="0">
              <a:solidFill>
                <a:srgbClr val="00FF00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indent="-330200">
              <a:spcBef>
                <a:spcPts val="500"/>
              </a:spcBef>
              <a:buClr>
                <a:srgbClr val="FFFFFF"/>
              </a:buClr>
              <a:buSzPts val="1600"/>
              <a:buFont typeface="Patua One"/>
              <a:buChar char="❏"/>
            </a:pPr>
            <a:r>
              <a:rPr lang="en-US" sz="2400" i="1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“The </a:t>
            </a:r>
            <a:r>
              <a:rPr lang="en-US" sz="2400" i="1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IAB</a:t>
            </a:r>
            <a:r>
              <a:rPr lang="en-US" sz="2400" i="1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s</a:t>
            </a:r>
            <a:r>
              <a:rPr lang="en-US" sz="2400" i="1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 </a:t>
            </a:r>
            <a:r>
              <a:rPr lang="en-US" sz="2400" i="1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are like the practice test that helps our brain remember all the things we’ve learned about all year</a:t>
            </a:r>
            <a:r>
              <a:rPr lang="en-US" sz="2400" i="1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.” - </a:t>
            </a:r>
            <a:r>
              <a:rPr lang="en-US" sz="2400" dirty="0">
                <a:solidFill>
                  <a:srgbClr val="00FF00"/>
                </a:solidFill>
                <a:latin typeface="Patua One"/>
                <a:ea typeface="Patua One"/>
                <a:cs typeface="Patua One"/>
                <a:sym typeface="Patua One"/>
              </a:rPr>
              <a:t>Victoria Ramos (student)</a:t>
            </a:r>
            <a:endParaRPr sz="2400" dirty="0">
              <a:solidFill>
                <a:srgbClr val="00FF00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457200" lvl="0" indent="0" rtl="0">
              <a:spcBef>
                <a:spcPts val="1000"/>
              </a:spcBef>
              <a:spcAft>
                <a:spcPts val="0"/>
              </a:spcAft>
              <a:buNone/>
            </a:pPr>
            <a:endParaRPr sz="2400" i="1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457200" lvl="0" indent="0" rtl="0">
              <a:spcBef>
                <a:spcPts val="1000"/>
              </a:spcBef>
              <a:spcAft>
                <a:spcPts val="0"/>
              </a:spcAft>
              <a:buNone/>
            </a:pPr>
            <a:endParaRPr sz="2400" i="1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</p:txBody>
      </p:sp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128200" y="-136525"/>
            <a:ext cx="94371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400"/>
              <a:buFont typeface="Calibri"/>
              <a:buNone/>
            </a:pPr>
            <a:r>
              <a:rPr lang="en-US" sz="4800" dirty="0" smtClean="0">
                <a:solidFill>
                  <a:schemeClr val="lt1"/>
                </a:solidFill>
                <a:latin typeface="Patua One"/>
                <a:ea typeface="Patua One"/>
                <a:cs typeface="Patua One"/>
                <a:sym typeface="Patua One"/>
              </a:rPr>
              <a:t>Why? – “Practice like you play”</a:t>
            </a:r>
            <a:endParaRPr sz="4800" i="0" u="none" strike="noStrike" cap="none" dirty="0">
              <a:solidFill>
                <a:schemeClr val="lt1"/>
              </a:solidFill>
              <a:latin typeface="Patua One"/>
              <a:ea typeface="Patua One"/>
              <a:cs typeface="Patua One"/>
              <a:sym typeface="Patua On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128200" y="894317"/>
            <a:ext cx="9102000" cy="525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sz="2400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Teachers </a:t>
            </a:r>
            <a:r>
              <a:rPr lang="en-US" sz="2400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aim to administer </a:t>
            </a:r>
            <a:r>
              <a:rPr lang="en-US" sz="2400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one </a:t>
            </a:r>
            <a:r>
              <a:rPr lang="en-US" sz="2400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IAB in ELA or </a:t>
            </a:r>
            <a:r>
              <a:rPr lang="en-US" sz="2400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math</a:t>
            </a:r>
            <a:endParaRPr sz="24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sz="2400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Grade-level </a:t>
            </a:r>
            <a:r>
              <a:rPr lang="en-US" sz="2400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teams met with </a:t>
            </a:r>
            <a:r>
              <a:rPr lang="en-US" sz="2400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Administration and instructional coaches </a:t>
            </a:r>
            <a:r>
              <a:rPr lang="en-US" sz="2400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to analyze data, discuss student strengths and weaknesses, and </a:t>
            </a:r>
            <a:r>
              <a:rPr lang="en-US" sz="2400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outline next </a:t>
            </a:r>
            <a:r>
              <a:rPr lang="en-US" sz="2400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steps for student success</a:t>
            </a:r>
            <a:endParaRPr sz="24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sz="2400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Teacher teams became intrigued when they were made aware of the detailed data they received from IAB </a:t>
            </a:r>
            <a:r>
              <a:rPr lang="en-US" sz="2400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results:</a:t>
            </a:r>
            <a:endParaRPr lang="en-US" sz="24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lvl="1" indent="-330200">
              <a:lnSpc>
                <a:spcPct val="100000"/>
              </a:lnSpc>
              <a:spcBef>
                <a:spcPts val="0"/>
              </a:spcBef>
              <a:buSzPts val="1600"/>
              <a:buFont typeface="Patua One"/>
              <a:buChar char="❏"/>
            </a:pPr>
            <a:r>
              <a:rPr lang="en-US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Student Responses</a:t>
            </a:r>
            <a:endParaRPr lang="en-US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lvl="1" indent="-330200">
              <a:lnSpc>
                <a:spcPct val="100000"/>
              </a:lnSpc>
              <a:spcBef>
                <a:spcPts val="0"/>
              </a:spcBef>
              <a:buSzPts val="1600"/>
              <a:buFont typeface="Patua One"/>
              <a:buChar char="❏"/>
            </a:pPr>
            <a:r>
              <a:rPr lang="en-US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Item type</a:t>
            </a:r>
            <a:endParaRPr lang="en-US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lvl="1" indent="-330200">
              <a:lnSpc>
                <a:spcPct val="100000"/>
              </a:lnSpc>
              <a:spcBef>
                <a:spcPts val="0"/>
              </a:spcBef>
              <a:buSzPts val="1600"/>
              <a:buFont typeface="Patua One"/>
              <a:buChar char="❏"/>
            </a:pPr>
            <a:r>
              <a:rPr lang="en-US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Depth-of-knowledge (DOK) Level</a:t>
            </a:r>
            <a:endParaRPr lang="en-US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lvl="1" indent="-330200">
              <a:lnSpc>
                <a:spcPct val="100000"/>
              </a:lnSpc>
              <a:spcBef>
                <a:spcPts val="0"/>
              </a:spcBef>
              <a:buSzPts val="1600"/>
              <a:buFont typeface="Patua One"/>
              <a:buChar char="❏"/>
            </a:pPr>
            <a:r>
              <a:rPr lang="en-US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Answer Key</a:t>
            </a:r>
            <a:endParaRPr lang="en-US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lvl="1" indent="-330200">
              <a:lnSpc>
                <a:spcPct val="100000"/>
              </a:lnSpc>
              <a:spcBef>
                <a:spcPts val="0"/>
              </a:spcBef>
              <a:buSzPts val="1600"/>
              <a:buFont typeface="Patua One"/>
              <a:buChar char="❏"/>
            </a:pPr>
            <a:r>
              <a:rPr lang="en-US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Exemplars</a:t>
            </a:r>
            <a:endParaRPr lang="en-US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457200" lvl="0" indent="-330200" rtl="0">
              <a:spcBef>
                <a:spcPts val="100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sz="2400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Use IAB items in the Interim Assessment Viewing System as morning warm-ups </a:t>
            </a:r>
          </a:p>
          <a:p>
            <a:pPr marL="457200" lvl="0" indent="-330200" rtl="0">
              <a:spcBef>
                <a:spcPts val="100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sz="2400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IABs as common assessments to replace </a:t>
            </a:r>
            <a:r>
              <a:rPr lang="en-US" sz="2400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unit </a:t>
            </a:r>
            <a:r>
              <a:rPr lang="en-US" sz="2400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tests</a:t>
            </a:r>
            <a:endParaRPr sz="24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sz="2400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Provide time </a:t>
            </a:r>
            <a:r>
              <a:rPr lang="en-US" sz="2400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for student collaboration </a:t>
            </a:r>
            <a:endParaRPr sz="24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457200" lvl="0" indent="0" rtl="0">
              <a:spcBef>
                <a:spcPts val="1000"/>
              </a:spcBef>
              <a:spcAft>
                <a:spcPts val="0"/>
              </a:spcAft>
              <a:buNone/>
            </a:pPr>
            <a:endParaRPr sz="16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</p:txBody>
      </p:sp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128200" y="0"/>
            <a:ext cx="94371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400"/>
              <a:buFont typeface="Calibri"/>
              <a:buNone/>
            </a:pPr>
            <a:r>
              <a:rPr lang="en-US" sz="4800" dirty="0" smtClean="0">
                <a:solidFill>
                  <a:schemeClr val="lt1"/>
                </a:solidFill>
                <a:latin typeface="Patua One"/>
                <a:ea typeface="Patua One"/>
                <a:cs typeface="Patua One"/>
                <a:sym typeface="Patua One"/>
              </a:rPr>
              <a:t>How? – </a:t>
            </a:r>
            <a:r>
              <a:rPr lang="en-US" sz="4800" i="1" dirty="0" smtClean="0">
                <a:solidFill>
                  <a:schemeClr val="lt1"/>
                </a:solidFill>
                <a:latin typeface="Patua One"/>
                <a:ea typeface="Patua One"/>
                <a:cs typeface="Patua One"/>
                <a:sym typeface="Patua One"/>
              </a:rPr>
              <a:t>Start Small</a:t>
            </a:r>
            <a:endParaRPr sz="4800" i="0" u="none" strike="noStrike" cap="none" dirty="0">
              <a:solidFill>
                <a:schemeClr val="lt1"/>
              </a:solidFill>
              <a:latin typeface="Patua One"/>
              <a:ea typeface="Patua One"/>
              <a:cs typeface="Patua One"/>
              <a:sym typeface="Patua On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0" y="989688"/>
            <a:ext cx="10337400" cy="468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100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sz="2400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Build district and site systems that provide regular time to collaborate, analyze IAB results, and develop instructional </a:t>
            </a:r>
            <a:r>
              <a:rPr lang="en-US" sz="2400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resources</a:t>
            </a:r>
            <a:endParaRPr sz="24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457200" lvl="0" indent="-330200">
              <a:spcBef>
                <a:spcPts val="100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sz="2400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Possible ways to provide time for </a:t>
            </a:r>
            <a:r>
              <a:rPr lang="en-US" sz="2400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Professional Learning Communities (PLCs):</a:t>
            </a:r>
            <a:endParaRPr sz="24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Administration arranges classroom coverage for multiple grade levels</a:t>
            </a:r>
            <a:endParaRPr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Rotations (outside/inside) 	</a:t>
            </a:r>
            <a:endParaRPr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Student Assembly </a:t>
            </a:r>
            <a:endParaRPr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One process that could be used:</a:t>
            </a:r>
            <a:endParaRPr sz="24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914400" lvl="1" indent="-330200" rtl="0">
              <a:spcBef>
                <a:spcPts val="50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Teacher teams meet an hour weekly, during PLC to collaborate on best practices </a:t>
            </a:r>
            <a:endParaRPr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Then, teachers return to classrooms, implement new knowledge and strategies</a:t>
            </a:r>
            <a:endParaRPr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Administer another IAB</a:t>
            </a:r>
            <a:endParaRPr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The cycle continues...</a:t>
            </a:r>
            <a:endParaRPr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</p:txBody>
      </p:sp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86900" y="105825"/>
            <a:ext cx="99399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400"/>
              <a:buFont typeface="Calibri"/>
              <a:buNone/>
            </a:pPr>
            <a:r>
              <a:rPr lang="en-US" sz="3800" dirty="0">
                <a:solidFill>
                  <a:schemeClr val="lt1"/>
                </a:solidFill>
                <a:latin typeface="Patua One"/>
                <a:ea typeface="Patua One"/>
                <a:cs typeface="Patua One"/>
                <a:sym typeface="Patua One"/>
              </a:rPr>
              <a:t>Systems for Collaboration &amp; Data Analysis:</a:t>
            </a:r>
            <a:endParaRPr sz="3800" i="0" u="none" strike="noStrike" cap="none" dirty="0">
              <a:solidFill>
                <a:schemeClr val="lt1"/>
              </a:solidFill>
              <a:latin typeface="Patua One"/>
              <a:ea typeface="Patua One"/>
              <a:cs typeface="Patua One"/>
              <a:sym typeface="Patua On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128200" y="1250377"/>
            <a:ext cx="9102000" cy="485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</a:pPr>
            <a:r>
              <a:rPr lang="en-US" sz="2400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Prior to using an IAB, teachers use the training test to familiarize students with different item </a:t>
            </a:r>
            <a:r>
              <a:rPr lang="en-US" sz="2400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types</a:t>
            </a:r>
            <a:endParaRPr lang="en-US" sz="24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1270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</a:pPr>
            <a:r>
              <a:rPr lang="en-US" sz="2400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One </a:t>
            </a:r>
            <a:r>
              <a:rPr lang="en-US" sz="2400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example of how it may work:</a:t>
            </a:r>
            <a:endParaRPr sz="24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lvl="0" indent="-330200">
              <a:buSzPts val="1600"/>
              <a:buFont typeface="Patua One"/>
              <a:buChar char="❏"/>
            </a:pPr>
            <a:r>
              <a:rPr lang="en-US" sz="2400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Teachers give IAB </a:t>
            </a:r>
            <a:r>
              <a:rPr lang="en-US" sz="2400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‘cold,’ </a:t>
            </a:r>
            <a:r>
              <a:rPr lang="en-US" sz="2400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then analyze data (</a:t>
            </a:r>
            <a:r>
              <a:rPr lang="en-US" sz="2400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individually or in PLCs) by</a:t>
            </a:r>
            <a:r>
              <a:rPr lang="en-US" sz="2400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: </a:t>
            </a:r>
            <a:endParaRPr lang="en-US" sz="2400" dirty="0" smtClean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lvl="1" indent="-330200">
              <a:spcBef>
                <a:spcPts val="1000"/>
              </a:spcBef>
              <a:buSzPts val="1600"/>
              <a:buFont typeface="Patua One"/>
              <a:buChar char="❏"/>
            </a:pPr>
            <a:r>
              <a:rPr lang="en-US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Sorting </a:t>
            </a:r>
            <a:r>
              <a:rPr lang="en-US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by </a:t>
            </a:r>
            <a:r>
              <a:rPr lang="en-US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most-missed </a:t>
            </a:r>
            <a:r>
              <a:rPr lang="en-US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questions </a:t>
            </a:r>
            <a:endParaRPr lang="en-US" dirty="0" smtClean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lvl="1" indent="-330200">
              <a:spcBef>
                <a:spcPts val="1000"/>
              </a:spcBef>
              <a:buSzPts val="1600"/>
              <a:buFont typeface="Patua One"/>
              <a:buChar char="❏"/>
            </a:pPr>
            <a:r>
              <a:rPr lang="en-US" dirty="0" smtClean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Viewing </a:t>
            </a:r>
            <a:r>
              <a:rPr lang="en-US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student answers to see thinking (wrong answer analysis)</a:t>
            </a:r>
            <a:endParaRPr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914400" marR="0" lvl="1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Use item deconstruction with students to address lack of format or content knowledge</a:t>
            </a:r>
            <a:endParaRPr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914400" marR="0" lvl="1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Give the IAB again</a:t>
            </a:r>
            <a:endParaRPr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914400" marR="0" lvl="1" indent="-330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atua One"/>
              <a:buChar char="❏"/>
            </a:pPr>
            <a:r>
              <a:rPr lang="en-US" dirty="0">
                <a:solidFill>
                  <a:schemeClr val="bg1"/>
                </a:solidFill>
                <a:latin typeface="Patua One"/>
                <a:ea typeface="Patua One"/>
                <a:cs typeface="Patua One"/>
                <a:sym typeface="Patua One"/>
              </a:rPr>
              <a:t>Students calculate growth between the two assessments using the student score report</a:t>
            </a:r>
            <a:endParaRPr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  <a:p>
            <a:pPr marL="457200" lvl="0" indent="0" rtl="0">
              <a:spcBef>
                <a:spcPts val="1000"/>
              </a:spcBef>
              <a:spcAft>
                <a:spcPts val="0"/>
              </a:spcAft>
              <a:buNone/>
            </a:pPr>
            <a:endParaRPr sz="1600" dirty="0">
              <a:solidFill>
                <a:schemeClr val="bg1"/>
              </a:solidFill>
              <a:latin typeface="Patua One"/>
              <a:ea typeface="Patua One"/>
              <a:cs typeface="Patua One"/>
              <a:sym typeface="Patua One"/>
            </a:endParaRPr>
          </a:p>
        </p:txBody>
      </p:sp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xfrm>
            <a:off x="128200" y="244475"/>
            <a:ext cx="94371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400"/>
              <a:buFont typeface="Calibri"/>
              <a:buNone/>
            </a:pPr>
            <a:r>
              <a:rPr lang="en-US" sz="4800">
                <a:solidFill>
                  <a:schemeClr val="lt1"/>
                </a:solidFill>
                <a:latin typeface="Patua One"/>
                <a:ea typeface="Patua One"/>
                <a:cs typeface="Patua One"/>
                <a:sym typeface="Patua One"/>
              </a:rPr>
              <a:t>Steps for Student Success</a:t>
            </a:r>
            <a:endParaRPr sz="4800" i="0" u="none" strike="noStrike" cap="none">
              <a:solidFill>
                <a:schemeClr val="lt1"/>
              </a:solidFill>
              <a:latin typeface="Patua One"/>
              <a:ea typeface="Patua One"/>
              <a:cs typeface="Patua One"/>
              <a:sym typeface="Patua On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164825" y="1545650"/>
            <a:ext cx="9102000" cy="4898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  <a:scene3d>
              <a:camera prst="orthographicFront"/>
              <a:lightRig rig="threePt" dir="t"/>
            </a:scene3d>
            <a:sp3d contourW="12700" prstMaterial="matte">
              <a:contourClr>
                <a:schemeClr val="bg1"/>
              </a:contourClr>
            </a:sp3d>
          </a:bodyPr>
          <a:lstStyle/>
          <a:p>
            <a:pPr marL="457200" lv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FFFFFF"/>
                </a:solidFill>
                <a:latin typeface="Patua One" panose="020B0604020202020204" charset="0"/>
                <a:sym typeface="Patua One"/>
                <a:hlinkClick r:id="rId3"/>
              </a:rPr>
              <a:t>IAB Training Presentation for </a:t>
            </a:r>
            <a:r>
              <a:rPr lang="en-US" sz="2400" dirty="0" smtClean="0">
                <a:solidFill>
                  <a:srgbClr val="FFFFFF"/>
                </a:solidFill>
                <a:latin typeface="Patua One" panose="020B0604020202020204" charset="0"/>
                <a:sym typeface="Patua One"/>
                <a:hlinkClick r:id="rId3"/>
              </a:rPr>
              <a:t>Teachers</a:t>
            </a:r>
            <a:endParaRPr sz="2400" dirty="0">
              <a:solidFill>
                <a:srgbClr val="FFFFFF"/>
              </a:solidFill>
              <a:latin typeface="Patua One" panose="020B0604020202020204" charset="0"/>
              <a:sym typeface="Patua One"/>
            </a:endParaRPr>
          </a:p>
          <a:p>
            <a:pPr marL="457200" lv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FFFFFF"/>
                </a:solidFill>
                <a:latin typeface="Patua One" panose="020B0604020202020204" charset="0"/>
                <a:sym typeface="Patua One"/>
                <a:hlinkClick r:id="rId4"/>
              </a:rPr>
              <a:t>How to Analyze your IAB data</a:t>
            </a:r>
            <a:endParaRPr sz="2400" dirty="0">
              <a:solidFill>
                <a:srgbClr val="FFFFFF"/>
              </a:solidFill>
              <a:latin typeface="Patua One" panose="020B0604020202020204" charset="0"/>
              <a:sym typeface="Patua One"/>
            </a:endParaRPr>
          </a:p>
          <a:p>
            <a:pPr marL="457200" lv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FFFFFF"/>
                </a:solidFill>
                <a:latin typeface="Patua One" panose="020B0604020202020204" charset="0"/>
                <a:sym typeface="Patua One"/>
                <a:hlinkClick r:id="rId5"/>
              </a:rPr>
              <a:t>CAASPP </a:t>
            </a:r>
            <a:r>
              <a:rPr lang="en-US" sz="2400" dirty="0">
                <a:solidFill>
                  <a:srgbClr val="FFFFFF"/>
                </a:solidFill>
                <a:latin typeface="Patua One" panose="020B0604020202020204" charset="0"/>
                <a:sym typeface="Patua One"/>
                <a:hlinkClick r:id="rId5"/>
              </a:rPr>
              <a:t>Data Talk-Site Planning Day Presentation for Teachers</a:t>
            </a:r>
            <a:endParaRPr sz="2400" dirty="0">
              <a:solidFill>
                <a:srgbClr val="FFFFFF"/>
              </a:solidFill>
              <a:latin typeface="Patua One" panose="020B0604020202020204" charset="0"/>
              <a:sym typeface="Patua One"/>
            </a:endParaRPr>
          </a:p>
          <a:p>
            <a:pPr marL="457200" lv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FFFFFF"/>
                </a:solidFill>
                <a:latin typeface="Patua One" panose="020B0604020202020204" charset="0"/>
                <a:sym typeface="Patua One"/>
                <a:hlinkClick r:id="rId6"/>
              </a:rPr>
              <a:t>Essential Standards Template for PLC Planning</a:t>
            </a:r>
            <a:endParaRPr sz="2400" dirty="0">
              <a:solidFill>
                <a:srgbClr val="FFFFFF"/>
              </a:solidFill>
              <a:latin typeface="Patua One" panose="020B0604020202020204" charset="0"/>
              <a:sym typeface="Patua One"/>
            </a:endParaRPr>
          </a:p>
          <a:p>
            <a:pPr marL="457200" lv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FFFFFF"/>
                </a:solidFill>
                <a:latin typeface="Patua One" panose="020B0604020202020204" charset="0"/>
                <a:sym typeface="Patua One"/>
                <a:hlinkClick r:id="rId7"/>
              </a:rPr>
              <a:t>How </a:t>
            </a:r>
            <a:r>
              <a:rPr lang="en-US" sz="2400" dirty="0" smtClean="0">
                <a:solidFill>
                  <a:srgbClr val="FFFFFF"/>
                </a:solidFill>
                <a:latin typeface="Patua One" panose="020B0604020202020204" charset="0"/>
                <a:sym typeface="Patua One"/>
                <a:hlinkClick r:id="rId7"/>
              </a:rPr>
              <a:t>Interim </a:t>
            </a:r>
            <a:r>
              <a:rPr lang="en-US" sz="2400" smtClean="0">
                <a:solidFill>
                  <a:srgbClr val="FFFFFF"/>
                </a:solidFill>
                <a:latin typeface="Patua One" panose="020B0604020202020204" charset="0"/>
                <a:sym typeface="Patua One"/>
                <a:hlinkClick r:id="rId7"/>
              </a:rPr>
              <a:t>Comprehensive Assessments (ICAs) </a:t>
            </a:r>
            <a:r>
              <a:rPr lang="en-US" sz="2400" dirty="0">
                <a:solidFill>
                  <a:srgbClr val="FFFFFF"/>
                </a:solidFill>
                <a:latin typeface="Patua One" panose="020B0604020202020204" charset="0"/>
                <a:sym typeface="Patua One"/>
                <a:hlinkClick r:id="rId7"/>
              </a:rPr>
              <a:t>and IABs are Being Used in Val Verde </a:t>
            </a:r>
            <a:r>
              <a:rPr lang="en-US" sz="2400" dirty="0" smtClean="0">
                <a:solidFill>
                  <a:srgbClr val="FFFFFF"/>
                </a:solidFill>
                <a:latin typeface="Patua One" panose="020B0604020202020204" charset="0"/>
                <a:sym typeface="Patua One"/>
                <a:hlinkClick r:id="rId7"/>
              </a:rPr>
              <a:t>Unified</a:t>
            </a:r>
            <a:endParaRPr sz="2400" dirty="0">
              <a:solidFill>
                <a:srgbClr val="FFFFFF"/>
              </a:solidFill>
              <a:latin typeface="Patua One" panose="020B0604020202020204" charset="0"/>
              <a:sym typeface="Patua One"/>
            </a:endParaRPr>
          </a:p>
          <a:p>
            <a:pPr marL="457200" lvl="0" indent="0" rtl="0">
              <a:spcBef>
                <a:spcPts val="1000"/>
              </a:spcBef>
              <a:spcAft>
                <a:spcPts val="0"/>
              </a:spcAft>
              <a:buNone/>
            </a:pPr>
            <a:endParaRPr sz="2400" dirty="0">
              <a:solidFill>
                <a:srgbClr val="FFFFFF"/>
              </a:solidFill>
              <a:latin typeface="Patua One" panose="020B0604020202020204" charset="0"/>
              <a:sym typeface="Patua One"/>
            </a:endParaRPr>
          </a:p>
        </p:txBody>
      </p:sp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128200" y="320675"/>
            <a:ext cx="94371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400"/>
              <a:buFont typeface="Calibri"/>
              <a:buNone/>
            </a:pPr>
            <a:r>
              <a:rPr lang="en-US" sz="4800" dirty="0">
                <a:solidFill>
                  <a:schemeClr val="lt1"/>
                </a:solidFill>
                <a:latin typeface="Patua One"/>
                <a:ea typeface="Patua One"/>
                <a:cs typeface="Patua One"/>
                <a:sym typeface="Patua One"/>
              </a:rPr>
              <a:t>Links to Helpful Resources:</a:t>
            </a:r>
            <a:endParaRPr sz="4800" i="0" u="none" strike="noStrike" cap="none" dirty="0">
              <a:solidFill>
                <a:schemeClr val="lt1"/>
              </a:solidFill>
              <a:latin typeface="Patua One"/>
              <a:ea typeface="Patua One"/>
              <a:cs typeface="Patua One"/>
              <a:sym typeface="Patua On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VUSD 2017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549</Words>
  <Application>Microsoft Office PowerPoint</Application>
  <PresentationFormat>Widescreen</PresentationFormat>
  <Paragraphs>78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Calibri</vt:lpstr>
      <vt:lpstr>Patua One</vt:lpstr>
      <vt:lpstr>Wingdings</vt:lpstr>
      <vt:lpstr>Arial</vt:lpstr>
      <vt:lpstr>VVUSD 2017 Theme</vt:lpstr>
      <vt:lpstr>Our Interim Assessment Block &amp; Digital Library Journey...</vt:lpstr>
      <vt:lpstr>Who?</vt:lpstr>
      <vt:lpstr>Why?</vt:lpstr>
      <vt:lpstr>Why? – “Practice like you play”</vt:lpstr>
      <vt:lpstr>How? – Start Small</vt:lpstr>
      <vt:lpstr>Systems for Collaboration &amp; Data Analysis:</vt:lpstr>
      <vt:lpstr>Steps for Student Success</vt:lpstr>
      <vt:lpstr>Links to Helpful Resources: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May 2018 Agenda Item 03 Slides - Meeting Agendas (CA State Board of Education)</dc:title>
  <dc:subject>The presentation highlights the Val Verde Unified School District's success using Smarter Balanced Interim Assessment Blocks and the Digital Library.</dc:subject>
  <dc:creator/>
  <cp:keywords/>
  <dc:description/>
  <cp:lastModifiedBy>Deborah Baumgartner</cp:lastModifiedBy>
  <cp:revision>11</cp:revision>
  <cp:lastPrinted>2018-05-08T21:19:50Z</cp:lastPrinted>
  <dcterms:modified xsi:type="dcterms:W3CDTF">2018-05-08T21:21:19Z</dcterms:modified>
  <cp:category/>
</cp:coreProperties>
</file>