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78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4" r:id="rId18"/>
    <p:sldId id="275" r:id="rId19"/>
    <p:sldId id="277" r:id="rId20"/>
    <p:sldId id="279" r:id="rId21"/>
    <p:sldId id="282" r:id="rId22"/>
    <p:sldId id="280" r:id="rId23"/>
    <p:sldId id="281" r:id="rId24"/>
    <p:sldId id="285" r:id="rId25"/>
    <p:sldId id="286" r:id="rId26"/>
  </p:sldIdLst>
  <p:sldSz cx="12192000" cy="6858000"/>
  <p:notesSz cx="69850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AADED2E9-12AB-48C1-A7A8-91F8111C794B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69D35850-09D5-4A8F-96BD-8359BD684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AE2ED-ECC7-415D-96B7-8FC5B9F9F1A3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225"/>
            <a:ext cx="5588000" cy="365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D96CA-5C3E-4D25-B7D8-49B1668C9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68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D96CA-5C3E-4D25-B7D8-49B1668C9F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88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D96CA-5C3E-4D25-B7D8-49B1668C9F0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721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2540000" y="6096000"/>
            <a:ext cx="9550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18" descr="Official Seal of the California Department of Educatio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523875"/>
            <a:ext cx="14573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308610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59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6029DA4-09B0-4A2D-AA4B-CC45A20247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1940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0000" y="1981200"/>
            <a:ext cx="4470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3600" y="1981200"/>
            <a:ext cx="4470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4240488-8288-431D-9FBC-061E1C893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7856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FDE3ABF-8AC6-4BCD-B555-3DAB003AA8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1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6351" y="526617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6351" y="339422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455F1E9-99A2-42DA-AF8F-C71A50B8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09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0" y="609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40000" y="1981200"/>
            <a:ext cx="9144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40000" y="6254750"/>
            <a:ext cx="223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75238" y="6254750"/>
            <a:ext cx="4068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55150" y="6248400"/>
            <a:ext cx="223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845CA088-98AF-4DF2-8493-E1610DC2B7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2" name="Picture 11" descr="Official Seal of the California Department of Education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527050"/>
            <a:ext cx="14541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1"/>
          <p:cNvSpPr>
            <a:spLocks noChangeArrowheads="1"/>
          </p:cNvSpPr>
          <p:nvPr userDrawn="1"/>
        </p:nvSpPr>
        <p:spPr bwMode="auto">
          <a:xfrm>
            <a:off x="317500" y="2066925"/>
            <a:ext cx="17018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/>
            </a:r>
            <a:b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000" dirty="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1000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000" dirty="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1000" dirty="0" smtClean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4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4"/>
          <p:cNvSpPr>
            <a:spLocks noGrp="1"/>
          </p:cNvSpPr>
          <p:nvPr>
            <p:ph type="ctrTitle"/>
          </p:nvPr>
        </p:nvSpPr>
        <p:spPr>
          <a:xfrm>
            <a:off x="2546351" y="506777"/>
            <a:ext cx="9144000" cy="1768462"/>
          </a:xfrm>
        </p:spPr>
        <p:txBody>
          <a:bodyPr/>
          <a:lstStyle/>
          <a:p>
            <a:r>
              <a:rPr lang="en-US" sz="4400" dirty="0"/>
              <a:t>California State Board of Education</a:t>
            </a:r>
            <a:br>
              <a:rPr lang="en-US" sz="4400" dirty="0"/>
            </a:br>
            <a:r>
              <a:rPr lang="en-US" sz="4400" dirty="0"/>
              <a:t>September 2018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074731"/>
            <a:ext cx="9666514" cy="1655762"/>
          </a:xfrm>
        </p:spPr>
        <p:txBody>
          <a:bodyPr/>
          <a:lstStyle/>
          <a:p>
            <a:r>
              <a:rPr lang="en-US" sz="3700" dirty="0"/>
              <a:t>Territory Transfer Appeal: </a:t>
            </a:r>
            <a:br>
              <a:rPr lang="en-US" sz="3700" dirty="0"/>
            </a:br>
            <a:r>
              <a:rPr lang="en-US" sz="3700" dirty="0"/>
              <a:t>Ravenswood City </a:t>
            </a:r>
            <a:r>
              <a:rPr lang="en-US" sz="3700" dirty="0" smtClean="0"/>
              <a:t>Elementary School </a:t>
            </a:r>
            <a:r>
              <a:rPr lang="en-US" sz="3700" dirty="0"/>
              <a:t>District to Menlo Park City </a:t>
            </a:r>
            <a:r>
              <a:rPr lang="en-US" sz="3700" dirty="0" smtClean="0"/>
              <a:t>Elementary School </a:t>
            </a:r>
            <a:r>
              <a:rPr lang="en-US" sz="3700" dirty="0"/>
              <a:t>District </a:t>
            </a:r>
            <a:r>
              <a:rPr lang="en-US" sz="3700"/>
              <a:t>in </a:t>
            </a:r>
            <a:r>
              <a:rPr lang="en-US" sz="3700" smtClean="0"/>
              <a:t>San </a:t>
            </a:r>
            <a:r>
              <a:rPr lang="en-US" sz="3700" dirty="0"/>
              <a:t>Mateo County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altLang="en-US" dirty="0" smtClean="0"/>
              <a:t>Petitioner Reasons for Transfer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5869" y="1864567"/>
            <a:ext cx="9586686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/>
              <a:t>The proposed transfer area has no community identity with the Ravenswood CESD or the city of East Palo Alto</a:t>
            </a:r>
            <a:r>
              <a:rPr lang="en-US" sz="2800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Area children deserve </a:t>
            </a:r>
            <a:r>
              <a:rPr lang="en-US" sz="2800" dirty="0"/>
              <a:t>a quality public education, which they cannot receive in the Ravenswood CESD</a:t>
            </a:r>
            <a:r>
              <a:rPr lang="en-US" sz="28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The Pacific Parc </a:t>
            </a:r>
            <a:r>
              <a:rPr lang="en-US" sz="2800" dirty="0" smtClean="0"/>
              <a:t>community (similarly </a:t>
            </a:r>
            <a:r>
              <a:rPr lang="en-US" sz="2800" dirty="0"/>
              <a:t>overlooked in the 1983 </a:t>
            </a:r>
            <a:r>
              <a:rPr lang="en-US" sz="2800" i="1" dirty="0"/>
              <a:t>Willows</a:t>
            </a:r>
            <a:r>
              <a:rPr lang="en-US" sz="2800" dirty="0"/>
              <a:t> </a:t>
            </a:r>
            <a:r>
              <a:rPr lang="en-US" sz="2800" dirty="0" smtClean="0"/>
              <a:t>transfer) </a:t>
            </a:r>
            <a:r>
              <a:rPr lang="en-US" sz="2800" dirty="0"/>
              <a:t>was approved for transfer in 2010 </a:t>
            </a:r>
            <a:r>
              <a:rPr lang="en-US" sz="2800" dirty="0" smtClean="0"/>
              <a:t>when </a:t>
            </a:r>
            <a:r>
              <a:rPr lang="en-US" sz="2800" dirty="0"/>
              <a:t>the </a:t>
            </a:r>
            <a:r>
              <a:rPr lang="en-US" sz="2800" dirty="0" smtClean="0"/>
              <a:t>SBE reversed County Committee disapproval of the transfer.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060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altLang="en-US" dirty="0" smtClean="0"/>
              <a:t>Menlo Park CESD Opposition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547" y="1752600"/>
            <a:ext cx="9652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Transfer </a:t>
            </a:r>
            <a:r>
              <a:rPr lang="en-US" sz="2800" dirty="0"/>
              <a:t>reflects </a:t>
            </a:r>
            <a:r>
              <a:rPr lang="en-US" sz="2800" dirty="0" smtClean="0"/>
              <a:t>continuing </a:t>
            </a:r>
            <a:r>
              <a:rPr lang="en-US" sz="2800" dirty="0"/>
              <a:t>erosion of </a:t>
            </a:r>
            <a:r>
              <a:rPr lang="en-US" sz="2800" dirty="0" smtClean="0"/>
              <a:t>diversity, property taxes, and assessed valuation from Ravenswood. 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Transfer would encourage </a:t>
            </a:r>
            <a:r>
              <a:rPr lang="en-US" sz="2800" dirty="0"/>
              <a:t>unwanted </a:t>
            </a:r>
            <a:r>
              <a:rPr lang="en-US" sz="2800" dirty="0" smtClean="0"/>
              <a:t>future </a:t>
            </a:r>
            <a:r>
              <a:rPr lang="en-US" sz="2800" dirty="0"/>
              <a:t>transfers of </a:t>
            </a:r>
            <a:r>
              <a:rPr lang="en-US" sz="2800" dirty="0" smtClean="0"/>
              <a:t>city </a:t>
            </a:r>
            <a:r>
              <a:rPr lang="en-US" sz="2800" dirty="0"/>
              <a:t>of Menlo Park territory from the Ravenswood CESD</a:t>
            </a:r>
            <a:r>
              <a:rPr lang="en-US" sz="28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Menlo Park CESD already will face considerable challenges in housing students from future developments.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All Ravenswood </a:t>
            </a:r>
            <a:r>
              <a:rPr lang="en-US" sz="2800" dirty="0" smtClean="0"/>
              <a:t>schools </a:t>
            </a:r>
            <a:r>
              <a:rPr lang="en-US" sz="2800" dirty="0"/>
              <a:t>are within two miles of the </a:t>
            </a:r>
            <a:r>
              <a:rPr lang="en-US" sz="2800" dirty="0" smtClean="0"/>
              <a:t>area.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Transfer </a:t>
            </a:r>
            <a:r>
              <a:rPr lang="en-US" sz="2800" dirty="0"/>
              <a:t>will result </a:t>
            </a:r>
            <a:r>
              <a:rPr lang="en-US" sz="2800" dirty="0" smtClean="0"/>
              <a:t>in significant </a:t>
            </a:r>
            <a:r>
              <a:rPr lang="en-US" sz="2800" dirty="0"/>
              <a:t>property </a:t>
            </a:r>
            <a:r>
              <a:rPr lang="en-US" sz="2800" dirty="0" smtClean="0"/>
              <a:t>value increases.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418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altLang="en-US" dirty="0" smtClean="0"/>
              <a:t>Ravenswood CESD Opposition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6322" y="1752600"/>
            <a:ext cx="9652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/>
              <a:t>There </a:t>
            </a:r>
            <a:r>
              <a:rPr lang="en-US" sz="2800" dirty="0" smtClean="0"/>
              <a:t>is a </a:t>
            </a:r>
            <a:r>
              <a:rPr lang="en-US" sz="2800" dirty="0"/>
              <a:t>historical pattern of </a:t>
            </a:r>
            <a:r>
              <a:rPr lang="en-US" sz="2800" dirty="0" smtClean="0"/>
              <a:t>transfers that </a:t>
            </a:r>
            <a:r>
              <a:rPr lang="en-US" sz="2800" dirty="0"/>
              <a:t>exacerbates the racial isolation of students in the </a:t>
            </a:r>
            <a:r>
              <a:rPr lang="en-US" sz="2800" dirty="0" smtClean="0"/>
              <a:t>district.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The transfer would create a greater divide between the Menlo Park and East Palo Alto communities</a:t>
            </a:r>
            <a:r>
              <a:rPr lang="en-US" sz="28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An identical territory transfer </a:t>
            </a:r>
            <a:r>
              <a:rPr lang="en-US" sz="2800" dirty="0" smtClean="0"/>
              <a:t>was </a:t>
            </a:r>
            <a:r>
              <a:rPr lang="en-US" sz="2800" dirty="0"/>
              <a:t>denied previously. The conditions leading to that disapproval remain valid</a:t>
            </a:r>
            <a:r>
              <a:rPr lang="en-US" sz="28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Under the </a:t>
            </a:r>
            <a:r>
              <a:rPr lang="en-US" sz="2800" i="1" dirty="0"/>
              <a:t>Tinsley</a:t>
            </a:r>
            <a:r>
              <a:rPr lang="en-US" sz="2800" dirty="0"/>
              <a:t> </a:t>
            </a:r>
            <a:r>
              <a:rPr lang="en-US" sz="2800" dirty="0" smtClean="0"/>
              <a:t>VTP, there </a:t>
            </a:r>
            <a:r>
              <a:rPr lang="en-US" sz="2800" dirty="0"/>
              <a:t>are only students leaving the district. This </a:t>
            </a:r>
            <a:r>
              <a:rPr lang="en-US" sz="2800" dirty="0" smtClean="0"/>
              <a:t>reduces district funding</a:t>
            </a:r>
            <a:r>
              <a:rPr lang="en-US" sz="2800" dirty="0"/>
              <a:t>—</a:t>
            </a:r>
            <a:r>
              <a:rPr lang="en-US" sz="2800" dirty="0" smtClean="0"/>
              <a:t>additional </a:t>
            </a:r>
            <a:r>
              <a:rPr lang="en-US" sz="2800" dirty="0"/>
              <a:t>loss of students will </a:t>
            </a:r>
            <a:r>
              <a:rPr lang="en-US" sz="2800" dirty="0" smtClean="0"/>
              <a:t>exacerbate district fiscal problems.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802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altLang="en-US" dirty="0" smtClean="0"/>
              <a:t>County Committee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4983" y="1855237"/>
            <a:ext cx="9652000" cy="4114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800" dirty="0" smtClean="0"/>
              <a:t>The County Committee unanimously disapproved the territory transfer, finding that the proposal failed to meet the following minimum </a:t>
            </a:r>
            <a:r>
              <a:rPr lang="en-US" sz="2800" dirty="0"/>
              <a:t>conditions </a:t>
            </a:r>
            <a:r>
              <a:rPr lang="en-US" sz="2800" dirty="0" smtClean="0"/>
              <a:t>in </a:t>
            </a:r>
            <a:r>
              <a:rPr lang="en-US" sz="2800" i="1" dirty="0" smtClean="0"/>
              <a:t>EC</a:t>
            </a:r>
            <a:r>
              <a:rPr lang="en-US" sz="2800" dirty="0" smtClean="0"/>
              <a:t> </a:t>
            </a:r>
            <a:r>
              <a:rPr lang="en-US" sz="2800" dirty="0"/>
              <a:t>Section 35753</a:t>
            </a:r>
            <a:r>
              <a:rPr lang="en-US" sz="2800" dirty="0" smtClean="0"/>
              <a:t>: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Preservation of </a:t>
            </a:r>
            <a:r>
              <a:rPr lang="en-US" sz="2800" dirty="0"/>
              <a:t>each affected district’s ability to educate pupils in an integrated </a:t>
            </a:r>
            <a:r>
              <a:rPr lang="en-US" sz="2800" dirty="0" smtClean="0"/>
              <a:t>environment.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I</a:t>
            </a:r>
            <a:r>
              <a:rPr lang="en-US" sz="2800" dirty="0" smtClean="0"/>
              <a:t>nsignificant increases to school </a:t>
            </a:r>
            <a:r>
              <a:rPr lang="en-US" sz="2800" dirty="0"/>
              <a:t>facilities </a:t>
            </a:r>
            <a:r>
              <a:rPr lang="en-US" sz="2800" dirty="0" smtClean="0"/>
              <a:t>costs.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C</a:t>
            </a:r>
            <a:r>
              <a:rPr lang="en-US" sz="2800" dirty="0" smtClean="0"/>
              <a:t>ontinue </a:t>
            </a:r>
            <a:r>
              <a:rPr lang="en-US" sz="2800" dirty="0"/>
              <a:t>to promote sound fiscal management</a:t>
            </a:r>
            <a:r>
              <a:rPr lang="en-US" sz="2800" dirty="0" smtClean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755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i="1" dirty="0"/>
              <a:t>EC</a:t>
            </a:r>
            <a:r>
              <a:rPr lang="en-US" dirty="0"/>
              <a:t> Section </a:t>
            </a:r>
            <a:r>
              <a:rPr lang="en-US" dirty="0" smtClean="0"/>
              <a:t>35753(a)(4)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2305" y="1659293"/>
            <a:ext cx="9410960" cy="4114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i="1" dirty="0"/>
              <a:t>The reorganization of the school districts will preserve each affected district’s ability to educate pupils in an integrated environment and will not promote racial or ethnic discrimination or </a:t>
            </a:r>
            <a:r>
              <a:rPr lang="en-US" sz="2400" i="1" dirty="0" smtClean="0"/>
              <a:t>segregation</a:t>
            </a:r>
            <a:r>
              <a:rPr lang="en-US" sz="2400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Both affected districts expressed concerns that the proposed transfer reflects continuing erosion of diversity from the Ravenswood community and will have a negative impact on racial isolation of students.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Appellants state</a:t>
            </a:r>
            <a:r>
              <a:rPr lang="en-US" sz="2800" dirty="0"/>
              <a:t> </a:t>
            </a:r>
            <a:r>
              <a:rPr lang="en-US" sz="2800" dirty="0" smtClean="0"/>
              <a:t>that 86 </a:t>
            </a:r>
            <a:r>
              <a:rPr lang="en-US" sz="2800" dirty="0"/>
              <a:t>percent of </a:t>
            </a:r>
            <a:r>
              <a:rPr lang="en-US" sz="2800" dirty="0" smtClean="0"/>
              <a:t>neighborhood </a:t>
            </a:r>
            <a:r>
              <a:rPr lang="en-US" sz="2800" dirty="0"/>
              <a:t>children are minority. L</a:t>
            </a:r>
            <a:r>
              <a:rPr lang="en-US" sz="2800" dirty="0" smtClean="0"/>
              <a:t>oss of the one </a:t>
            </a:r>
            <a:r>
              <a:rPr lang="en-US" sz="2800" dirty="0"/>
              <a:t>school-aged child </a:t>
            </a:r>
            <a:r>
              <a:rPr lang="en-US" sz="2800" dirty="0" smtClean="0"/>
              <a:t>attending Ravenswood will have no significant effect.</a:t>
            </a:r>
          </a:p>
        </p:txBody>
      </p:sp>
    </p:spTree>
    <p:extLst>
      <p:ext uri="{BB962C8B-B14F-4D97-AF65-F5344CB8AC3E}">
        <p14:creationId xmlns:p14="http://schemas.microsoft.com/office/powerpoint/2010/main" val="202169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i="1" dirty="0"/>
              <a:t>EC</a:t>
            </a:r>
            <a:r>
              <a:rPr lang="en-US" dirty="0"/>
              <a:t> Section </a:t>
            </a:r>
            <a:r>
              <a:rPr lang="en-US" dirty="0" smtClean="0"/>
              <a:t>35753(a)(4):</a:t>
            </a:r>
            <a:br>
              <a:rPr lang="en-US" dirty="0" smtClean="0"/>
            </a:br>
            <a:r>
              <a:rPr lang="en-US" dirty="0" smtClean="0"/>
              <a:t>CDE Findings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990" y="1817914"/>
            <a:ext cx="9597573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Menlo Park CESD is 40.3% minority, while Ravenswood CESD is over 99% minority.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The small number of students in the transfer area will not significantly affect current racial isolation of students.</a:t>
            </a:r>
          </a:p>
          <a:p>
            <a:pPr>
              <a:spcAft>
                <a:spcPts val="1200"/>
              </a:spcAft>
            </a:pPr>
            <a:r>
              <a:rPr lang="en-US" sz="2800" i="1" dirty="0"/>
              <a:t>Tinsley</a:t>
            </a:r>
            <a:r>
              <a:rPr lang="en-US" sz="2800" dirty="0"/>
              <a:t> Settlement Order </a:t>
            </a:r>
            <a:r>
              <a:rPr lang="en-US" sz="2800" dirty="0" smtClean="0"/>
              <a:t>does </a:t>
            </a:r>
            <a:r>
              <a:rPr lang="en-US" sz="2800" dirty="0"/>
              <a:t>not specifically prohibit territory </a:t>
            </a:r>
            <a:r>
              <a:rPr lang="en-US" sz="2800" dirty="0" smtClean="0"/>
              <a:t>transfers—therefore, the proposed transfer is not directly </a:t>
            </a:r>
            <a:r>
              <a:rPr lang="en-US" sz="2800" dirty="0"/>
              <a:t>contrary </a:t>
            </a:r>
            <a:r>
              <a:rPr lang="en-US" sz="2800" dirty="0" smtClean="0"/>
              <a:t>to </a:t>
            </a:r>
            <a:r>
              <a:rPr lang="en-US" sz="2800" i="1" dirty="0" smtClean="0"/>
              <a:t>Tinsley.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The “Education </a:t>
            </a:r>
            <a:r>
              <a:rPr lang="en-US" sz="2800" dirty="0"/>
              <a:t>in an </a:t>
            </a:r>
            <a:r>
              <a:rPr lang="en-US" sz="2800" dirty="0" smtClean="0"/>
              <a:t>Integrated </a:t>
            </a:r>
            <a:r>
              <a:rPr lang="en-US" sz="2800" dirty="0"/>
              <a:t>E</a:t>
            </a:r>
            <a:r>
              <a:rPr lang="en-US" sz="2800" dirty="0" smtClean="0"/>
              <a:t>nvironment</a:t>
            </a:r>
            <a:r>
              <a:rPr lang="en-US" sz="2800" dirty="0"/>
              <a:t>” </a:t>
            </a:r>
            <a:r>
              <a:rPr lang="en-US" sz="2800" dirty="0" smtClean="0"/>
              <a:t>condition is substantially met.</a:t>
            </a:r>
          </a:p>
        </p:txBody>
      </p:sp>
    </p:spTree>
    <p:extLst>
      <p:ext uri="{BB962C8B-B14F-4D97-AF65-F5344CB8AC3E}">
        <p14:creationId xmlns:p14="http://schemas.microsoft.com/office/powerpoint/2010/main" val="327568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i="1" dirty="0"/>
              <a:t>EC</a:t>
            </a:r>
            <a:r>
              <a:rPr lang="en-US" dirty="0"/>
              <a:t> Section </a:t>
            </a:r>
            <a:r>
              <a:rPr lang="en-US" dirty="0" smtClean="0"/>
              <a:t>35753(a)(7):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8958" y="1612641"/>
            <a:ext cx="9382968" cy="4114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i="1" dirty="0"/>
              <a:t>Any increase in school facilities costs as a result of the proposed reorganization will be insignificant and otherwise incidental to the </a:t>
            </a:r>
            <a:r>
              <a:rPr lang="en-US" sz="2400" i="1" dirty="0" smtClean="0"/>
              <a:t>reorganization. </a:t>
            </a:r>
            <a:endParaRPr lang="en-US" sz="2400" i="1" dirty="0"/>
          </a:p>
          <a:p>
            <a:pPr>
              <a:spcAft>
                <a:spcPts val="1200"/>
              </a:spcAft>
            </a:pPr>
            <a:r>
              <a:rPr lang="en-US" sz="2800" dirty="0"/>
              <a:t>The affected districts state that </a:t>
            </a:r>
            <a:r>
              <a:rPr lang="en-US" sz="2800" dirty="0" smtClean="0"/>
              <a:t>territory </a:t>
            </a:r>
            <a:r>
              <a:rPr lang="en-US" sz="2800" dirty="0"/>
              <a:t>transfers </a:t>
            </a:r>
            <a:r>
              <a:rPr lang="en-US" sz="2800" dirty="0" smtClean="0"/>
              <a:t>will: </a:t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/>
              <a:t>1) </a:t>
            </a:r>
            <a:r>
              <a:rPr lang="en-US" sz="2800" dirty="0" smtClean="0"/>
              <a:t>exacerbate difficulties </a:t>
            </a:r>
            <a:r>
              <a:rPr lang="en-US" sz="2800" dirty="0"/>
              <a:t>in providing housing for a </a:t>
            </a:r>
            <a:r>
              <a:rPr lang="en-US" sz="2800" dirty="0" smtClean="0"/>
              <a:t>growing </a:t>
            </a:r>
            <a:r>
              <a:rPr lang="en-US" sz="2800" dirty="0"/>
              <a:t>Menlo Park </a:t>
            </a:r>
            <a:r>
              <a:rPr lang="en-US" sz="2800" dirty="0" smtClean="0"/>
              <a:t>student </a:t>
            </a:r>
            <a:r>
              <a:rPr lang="en-US" sz="2800" dirty="0"/>
              <a:t>population and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/>
              <a:t>2) reduce </a:t>
            </a:r>
            <a:r>
              <a:rPr lang="en-US" sz="2800" dirty="0" smtClean="0"/>
              <a:t>Ravenswood AV and bonding </a:t>
            </a:r>
            <a:r>
              <a:rPr lang="en-US" sz="2800" dirty="0"/>
              <a:t>capacity.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Appellants state Menlo Park will have capacity for all students into the foreseeable future; and assessed valuation in Ravenswood is growing.</a:t>
            </a:r>
          </a:p>
        </p:txBody>
      </p:sp>
    </p:spTree>
    <p:extLst>
      <p:ext uri="{BB962C8B-B14F-4D97-AF65-F5344CB8AC3E}">
        <p14:creationId xmlns:p14="http://schemas.microsoft.com/office/powerpoint/2010/main" val="361399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i="1" dirty="0"/>
              <a:t>EC</a:t>
            </a:r>
            <a:r>
              <a:rPr lang="en-US" dirty="0"/>
              <a:t> Section </a:t>
            </a:r>
            <a:r>
              <a:rPr lang="en-US" dirty="0" smtClean="0"/>
              <a:t>35753(a)(7):</a:t>
            </a:r>
            <a:br>
              <a:rPr lang="en-US" dirty="0" smtClean="0"/>
            </a:br>
            <a:r>
              <a:rPr lang="en-US" dirty="0" smtClean="0"/>
              <a:t>CDE Findings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3364" y="1845906"/>
            <a:ext cx="9843796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Based on student capacities of schools and projected enrollment growth, Menlo Park CESD should not exceed capacity to house students for the foreseeable future.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Assessed </a:t>
            </a:r>
            <a:r>
              <a:rPr lang="en-US" sz="2800" dirty="0"/>
              <a:t>valuation </a:t>
            </a:r>
            <a:r>
              <a:rPr lang="en-US" sz="2800" dirty="0" smtClean="0"/>
              <a:t>of Ravenswood </a:t>
            </a:r>
            <a:r>
              <a:rPr lang="en-US" sz="2800" dirty="0"/>
              <a:t>CESD has increased </a:t>
            </a:r>
            <a:r>
              <a:rPr lang="en-US" sz="2800" dirty="0" smtClean="0"/>
              <a:t>almost </a:t>
            </a:r>
            <a:r>
              <a:rPr lang="en-US" sz="2800" dirty="0"/>
              <a:t>52 percent since </a:t>
            </a:r>
            <a:r>
              <a:rPr lang="en-US" sz="2800" dirty="0" smtClean="0"/>
              <a:t>2011–12.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S</a:t>
            </a:r>
            <a:r>
              <a:rPr lang="en-US" sz="2800" dirty="0" smtClean="0"/>
              <a:t>mall number of students and relatively </a:t>
            </a:r>
            <a:r>
              <a:rPr lang="en-US" sz="2800" dirty="0"/>
              <a:t>small AV </a:t>
            </a:r>
            <a:r>
              <a:rPr lang="en-US" sz="2800" dirty="0" smtClean="0"/>
              <a:t>in the transfer area should not have significant negative effects</a:t>
            </a:r>
            <a:r>
              <a:rPr lang="en-US" sz="2800" i="1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The “Increased </a:t>
            </a:r>
            <a:r>
              <a:rPr lang="en-US" sz="2800" dirty="0"/>
              <a:t>Facility Cost</a:t>
            </a:r>
            <a:r>
              <a:rPr lang="en-US" sz="2800" dirty="0" smtClean="0"/>
              <a:t>” condition is substantially met.</a:t>
            </a:r>
          </a:p>
        </p:txBody>
      </p:sp>
    </p:spTree>
    <p:extLst>
      <p:ext uri="{BB962C8B-B14F-4D97-AF65-F5344CB8AC3E}">
        <p14:creationId xmlns:p14="http://schemas.microsoft.com/office/powerpoint/2010/main" val="393736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i="1" dirty="0"/>
              <a:t>EC</a:t>
            </a:r>
            <a:r>
              <a:rPr lang="en-US" dirty="0"/>
              <a:t> Section </a:t>
            </a:r>
            <a:r>
              <a:rPr lang="en-US" dirty="0" smtClean="0"/>
              <a:t>35753(a)(9):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5869" y="1668624"/>
            <a:ext cx="9652000" cy="4114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i="1" dirty="0"/>
              <a:t>The proposed reorganization will continue to promote sound fiscal management and not cause a substantial negative effect on the fiscal status of the affected district</a:t>
            </a:r>
            <a:r>
              <a:rPr lang="en-US" sz="2400" i="1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A</a:t>
            </a:r>
            <a:r>
              <a:rPr lang="en-US" sz="2800" dirty="0" smtClean="0"/>
              <a:t>ffected </a:t>
            </a:r>
            <a:r>
              <a:rPr lang="en-US" sz="2800" dirty="0"/>
              <a:t>districts </a:t>
            </a:r>
            <a:r>
              <a:rPr lang="en-US" sz="2800" dirty="0" smtClean="0"/>
              <a:t>state: (1) </a:t>
            </a:r>
            <a:r>
              <a:rPr lang="en-US" sz="2800" dirty="0"/>
              <a:t>Menlo Park </a:t>
            </a:r>
            <a:r>
              <a:rPr lang="en-US" sz="2800" dirty="0" smtClean="0"/>
              <a:t>costs </a:t>
            </a:r>
            <a:r>
              <a:rPr lang="en-US" sz="2800" dirty="0"/>
              <a:t>would increase up to $167,000 </a:t>
            </a:r>
            <a:r>
              <a:rPr lang="en-US" sz="2800" dirty="0" smtClean="0"/>
              <a:t>annually </a:t>
            </a:r>
            <a:r>
              <a:rPr lang="en-US" sz="2800" dirty="0"/>
              <a:t>and </a:t>
            </a:r>
            <a:r>
              <a:rPr lang="en-US" sz="2800" dirty="0" smtClean="0"/>
              <a:t>(2) every </a:t>
            </a:r>
            <a:r>
              <a:rPr lang="en-US" sz="2800" dirty="0"/>
              <a:t>dollar of </a:t>
            </a:r>
            <a:r>
              <a:rPr lang="en-US" sz="2800" dirty="0" smtClean="0"/>
              <a:t>Ravenswood </a:t>
            </a:r>
            <a:r>
              <a:rPr lang="en-US" sz="2800" dirty="0"/>
              <a:t>revenue </a:t>
            </a:r>
            <a:r>
              <a:rPr lang="en-US" sz="2800" dirty="0" smtClean="0"/>
              <a:t>is </a:t>
            </a:r>
            <a:r>
              <a:rPr lang="en-US" sz="2800" dirty="0"/>
              <a:t>important because </a:t>
            </a:r>
            <a:r>
              <a:rPr lang="en-US" sz="2800" dirty="0" smtClean="0"/>
              <a:t>of declining </a:t>
            </a:r>
            <a:r>
              <a:rPr lang="en-US" sz="2800" dirty="0"/>
              <a:t>enrollment and </a:t>
            </a:r>
            <a:r>
              <a:rPr lang="en-US" sz="2800" dirty="0" smtClean="0"/>
              <a:t>a very low </a:t>
            </a:r>
            <a:r>
              <a:rPr lang="en-US" sz="2800" dirty="0"/>
              <a:t>per student tax </a:t>
            </a:r>
            <a:r>
              <a:rPr lang="en-US" sz="2800" dirty="0" smtClean="0"/>
              <a:t>base.</a:t>
            </a:r>
            <a:endParaRPr lang="en-US" sz="2800" dirty="0"/>
          </a:p>
          <a:p>
            <a:pPr>
              <a:spcAft>
                <a:spcPts val="1200"/>
              </a:spcAft>
            </a:pPr>
            <a:r>
              <a:rPr lang="en-US" sz="2800" dirty="0"/>
              <a:t>Appellants </a:t>
            </a:r>
            <a:r>
              <a:rPr lang="en-US" sz="2800" dirty="0" smtClean="0"/>
              <a:t>state: (1) Menlo Park costs would </a:t>
            </a:r>
            <a:r>
              <a:rPr lang="en-US" sz="2800" dirty="0"/>
              <a:t>be offset by property tax revenue from area and </a:t>
            </a:r>
            <a:r>
              <a:rPr lang="en-US" sz="2800" dirty="0" smtClean="0"/>
              <a:t>(2) the </a:t>
            </a:r>
            <a:r>
              <a:rPr lang="en-US" sz="2800" dirty="0"/>
              <a:t>tax base in Ravenswood </a:t>
            </a:r>
            <a:r>
              <a:rPr lang="en-US" sz="2800" dirty="0" smtClean="0"/>
              <a:t>is </a:t>
            </a:r>
            <a:r>
              <a:rPr lang="en-US" sz="2800" dirty="0"/>
              <a:t>growing significantly.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0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i="1" dirty="0"/>
              <a:t>EC</a:t>
            </a:r>
            <a:r>
              <a:rPr lang="en-US" dirty="0"/>
              <a:t> Section </a:t>
            </a:r>
            <a:r>
              <a:rPr lang="en-US" dirty="0" smtClean="0"/>
              <a:t>35753(a)(9):</a:t>
            </a:r>
            <a:br>
              <a:rPr lang="en-US" dirty="0" smtClean="0"/>
            </a:br>
            <a:r>
              <a:rPr lang="en-US" dirty="0" smtClean="0"/>
              <a:t>CDE Findings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4982" y="1920552"/>
            <a:ext cx="9652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Menlo Park CESD is fiscally healthy. Additional </a:t>
            </a:r>
            <a:r>
              <a:rPr lang="en-US" sz="2800" dirty="0"/>
              <a:t>costs </a:t>
            </a:r>
            <a:r>
              <a:rPr lang="en-US" sz="2800" dirty="0" smtClean="0"/>
              <a:t>will </a:t>
            </a:r>
            <a:r>
              <a:rPr lang="en-US" sz="2800" dirty="0"/>
              <a:t>be </a:t>
            </a:r>
            <a:r>
              <a:rPr lang="en-US" sz="2800" dirty="0" smtClean="0"/>
              <a:t>minimal and will be offset by increased property </a:t>
            </a:r>
            <a:r>
              <a:rPr lang="en-US" sz="2800" dirty="0"/>
              <a:t>tax </a:t>
            </a:r>
            <a:r>
              <a:rPr lang="en-US" sz="2800" dirty="0" smtClean="0"/>
              <a:t>revenue. </a:t>
            </a:r>
            <a:r>
              <a:rPr lang="en-US" sz="2800" dirty="0"/>
              <a:t>D</a:t>
            </a:r>
            <a:r>
              <a:rPr lang="en-US" sz="2800" dirty="0" smtClean="0"/>
              <a:t>istrict </a:t>
            </a:r>
            <a:r>
              <a:rPr lang="en-US" sz="2800" dirty="0"/>
              <a:t>AV growth </a:t>
            </a:r>
            <a:r>
              <a:rPr lang="en-US" sz="2800" dirty="0" smtClean="0"/>
              <a:t>over </a:t>
            </a:r>
            <a:r>
              <a:rPr lang="en-US" sz="2800" dirty="0"/>
              <a:t>the past five years has increased significantly (</a:t>
            </a:r>
            <a:r>
              <a:rPr lang="en-US" sz="2800" dirty="0" smtClean="0"/>
              <a:t>42%), far exceeding enrollment </a:t>
            </a:r>
            <a:r>
              <a:rPr lang="en-US" sz="2800" dirty="0"/>
              <a:t>growth over that same period (</a:t>
            </a:r>
            <a:r>
              <a:rPr lang="en-US" sz="2800" dirty="0" smtClean="0"/>
              <a:t>10.4%).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Although there are concerns with Ravenswood </a:t>
            </a:r>
            <a:r>
              <a:rPr lang="en-US" sz="2800" dirty="0"/>
              <a:t>CESD fiscal health due </a:t>
            </a:r>
            <a:r>
              <a:rPr lang="en-US" sz="2800" dirty="0" smtClean="0"/>
              <a:t>to declining enrollment, the loss of one student and 31 homes will not be significant.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The “Fiscal Status” condition is substantially met.</a:t>
            </a:r>
          </a:p>
        </p:txBody>
      </p:sp>
    </p:spTree>
    <p:extLst>
      <p:ext uri="{BB962C8B-B14F-4D97-AF65-F5344CB8AC3E}">
        <p14:creationId xmlns:p14="http://schemas.microsoft.com/office/powerpoint/2010/main" val="212519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SBE Options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>
          <a:xfrm>
            <a:off x="2418702" y="1915886"/>
            <a:ext cx="9144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3000" dirty="0" smtClean="0"/>
              <a:t>The San Mateo County Committee on School District Organization unanimously disapproved the proposed transfer from the Ravenswood CESD to the Menlo Park CESD.</a:t>
            </a:r>
          </a:p>
          <a:p>
            <a:pPr>
              <a:spcAft>
                <a:spcPts val="1200"/>
              </a:spcAft>
            </a:pPr>
            <a:r>
              <a:rPr lang="en-US" sz="3000" dirty="0" smtClean="0"/>
              <a:t>The </a:t>
            </a:r>
            <a:r>
              <a:rPr lang="en-US" sz="3000" dirty="0"/>
              <a:t>SBE may affirm or reverse the County Committee’s </a:t>
            </a:r>
            <a:r>
              <a:rPr lang="en-US" sz="3000" dirty="0" smtClean="0"/>
              <a:t>action to disapprove. </a:t>
            </a:r>
          </a:p>
          <a:p>
            <a:pPr>
              <a:spcAft>
                <a:spcPts val="1200"/>
              </a:spcAft>
            </a:pPr>
            <a:r>
              <a:rPr lang="en-US" sz="3000" dirty="0" smtClean="0"/>
              <a:t>If </a:t>
            </a:r>
            <a:r>
              <a:rPr lang="en-US" sz="3000" dirty="0"/>
              <a:t>the SBE reverses the </a:t>
            </a:r>
            <a:r>
              <a:rPr lang="en-US" sz="3000" dirty="0" smtClean="0"/>
              <a:t>action</a:t>
            </a:r>
            <a:r>
              <a:rPr lang="en-US" sz="3000" dirty="0"/>
              <a:t>, thus approving the territory transfer, it must establish an election </a:t>
            </a:r>
            <a:r>
              <a:rPr lang="en-US" sz="3000" dirty="0" smtClean="0"/>
              <a:t>area.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325913" y="590939"/>
            <a:ext cx="9840685" cy="1143000"/>
          </a:xfrm>
        </p:spPr>
        <p:txBody>
          <a:bodyPr/>
          <a:lstStyle/>
          <a:p>
            <a:r>
              <a:rPr lang="en-US" dirty="0" smtClean="0"/>
              <a:t>Potential Reasons </a:t>
            </a:r>
            <a:br>
              <a:rPr lang="en-US" dirty="0" smtClean="0"/>
            </a:br>
            <a:r>
              <a:rPr lang="en-US" dirty="0" smtClean="0"/>
              <a:t>to Approve Transfer 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5913" y="2163148"/>
            <a:ext cx="9652000" cy="4114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800" dirty="0" smtClean="0"/>
              <a:t>The SBE may determine that there is a compelling local educational reason to overturn the County Committee’s action to disapprove the territory transfer.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800" dirty="0" smtClean="0"/>
              <a:t>Appellants offer a number of potential reasons, including: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Timing of 1983 </a:t>
            </a:r>
            <a:r>
              <a:rPr lang="en-US" sz="2800" i="1" dirty="0" smtClean="0"/>
              <a:t>Willows</a:t>
            </a:r>
            <a:r>
              <a:rPr lang="en-US" sz="2800" dirty="0" smtClean="0"/>
              <a:t> annexation. Appellants contend that their neighborhood would have transferred at that time if it had been part of the city of Menlo Park.</a:t>
            </a:r>
          </a:p>
        </p:txBody>
      </p:sp>
    </p:spTree>
    <p:extLst>
      <p:ext uri="{BB962C8B-B14F-4D97-AF65-F5344CB8AC3E}">
        <p14:creationId xmlns:p14="http://schemas.microsoft.com/office/powerpoint/2010/main" val="422243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325913" y="590939"/>
            <a:ext cx="9840685" cy="1143000"/>
          </a:xfrm>
        </p:spPr>
        <p:txBody>
          <a:bodyPr/>
          <a:lstStyle/>
          <a:p>
            <a:r>
              <a:rPr lang="en-US" dirty="0" smtClean="0"/>
              <a:t>Potential Reasons </a:t>
            </a:r>
            <a:br>
              <a:rPr lang="en-US" dirty="0" smtClean="0"/>
            </a:br>
            <a:r>
              <a:rPr lang="en-US" dirty="0" smtClean="0"/>
              <a:t>to Approve Transfer (continued)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3643" y="2200469"/>
            <a:ext cx="9652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Community identity: The area is part of the city of Menlo Park and close to Laurel Upper Campus School.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Quality education: Petitioners claim </a:t>
            </a:r>
            <a:r>
              <a:rPr lang="en-US" sz="2800" dirty="0" smtClean="0"/>
              <a:t>Ravenswood cannot </a:t>
            </a:r>
            <a:r>
              <a:rPr lang="en-US" sz="2800" dirty="0"/>
              <a:t>provide the quality education that their students deserve. </a:t>
            </a:r>
            <a:endParaRPr lang="en-US" sz="2800" dirty="0" smtClean="0"/>
          </a:p>
          <a:p>
            <a:pPr>
              <a:spcAft>
                <a:spcPts val="1200"/>
              </a:spcAft>
            </a:pPr>
            <a:r>
              <a:rPr lang="en-US" sz="2800" dirty="0" smtClean="0"/>
              <a:t>Uniqueness</a:t>
            </a:r>
            <a:r>
              <a:rPr lang="en-US" sz="2800" dirty="0"/>
              <a:t>: The neighborhood is small, with few students, and its unique circumstances will not set a precedent for future transfers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108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</a:t>
            </a:r>
            <a:r>
              <a:rPr lang="en-US" dirty="0" smtClean="0"/>
              <a:t>Concerns</a:t>
            </a:r>
            <a:endParaRPr lang="en-US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170324" y="1986060"/>
            <a:ext cx="44704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“</a:t>
            </a:r>
            <a:r>
              <a:rPr lang="en-US" dirty="0"/>
              <a:t>Piecemeal” </a:t>
            </a:r>
            <a:r>
              <a:rPr lang="en-US" dirty="0" smtClean="0"/>
              <a:t>changes </a:t>
            </a:r>
            <a:r>
              <a:rPr lang="en-US" dirty="0"/>
              <a:t>may result in school district boundaries that make little sense, </a:t>
            </a:r>
            <a:r>
              <a:rPr lang="en-US" dirty="0" smtClean="0"/>
              <a:t>reflecting </a:t>
            </a:r>
            <a:r>
              <a:rPr lang="en-US" dirty="0"/>
              <a:t>poor </a:t>
            </a:r>
            <a:r>
              <a:rPr lang="en-US" dirty="0" smtClean="0"/>
              <a:t>policy.</a:t>
            </a:r>
          </a:p>
          <a:p>
            <a:pPr>
              <a:spcAft>
                <a:spcPts val="1200"/>
              </a:spcAft>
            </a:pPr>
            <a:r>
              <a:rPr lang="en-US" dirty="0"/>
              <a:t>Approval may encourage continued boundary erosion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Content Placeholder 1" descr="Map showing portion of boundary line between Menlo Park CESD and Ravenswood CESD, including proposed  transfer area and Ravenswood schools located in the city of Menlo Park.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40724" y="2402216"/>
            <a:ext cx="5347762" cy="328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60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325913" y="372175"/>
            <a:ext cx="9840685" cy="1143000"/>
          </a:xfrm>
        </p:spPr>
        <p:txBody>
          <a:bodyPr/>
          <a:lstStyle/>
          <a:p>
            <a:r>
              <a:rPr lang="en-US" dirty="0" smtClean="0"/>
              <a:t>Potential </a:t>
            </a:r>
            <a:r>
              <a:rPr lang="en-US" dirty="0"/>
              <a:t>Concerns (continued)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4615" y="1823085"/>
            <a:ext cx="9652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Enrollment </a:t>
            </a:r>
            <a:r>
              <a:rPr lang="en-US" sz="2800" dirty="0"/>
              <a:t>growth may place pressure on the Menlo Park district’s future ability to house its </a:t>
            </a:r>
            <a:r>
              <a:rPr lang="en-US" sz="2800" dirty="0" smtClean="0"/>
              <a:t>students.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Ravenswood currently </a:t>
            </a:r>
            <a:r>
              <a:rPr lang="en-US" sz="2800" dirty="0"/>
              <a:t>is experiencing </a:t>
            </a:r>
            <a:r>
              <a:rPr lang="en-US" sz="2800" dirty="0" smtClean="0"/>
              <a:t>financial </a:t>
            </a:r>
            <a:r>
              <a:rPr lang="en-US" sz="2800" dirty="0"/>
              <a:t>difficulties due to declining enrollment. </a:t>
            </a:r>
            <a:r>
              <a:rPr lang="en-US" sz="2800" dirty="0" smtClean="0"/>
              <a:t>Even small </a:t>
            </a:r>
            <a:r>
              <a:rPr lang="en-US" sz="2800" dirty="0"/>
              <a:t>negative fiscal </a:t>
            </a:r>
            <a:r>
              <a:rPr lang="en-US" sz="2800" dirty="0" smtClean="0"/>
              <a:t>effects </a:t>
            </a:r>
            <a:r>
              <a:rPr lang="en-US" sz="2800" dirty="0"/>
              <a:t>on the </a:t>
            </a:r>
            <a:r>
              <a:rPr lang="en-US" sz="2800" dirty="0" smtClean="0"/>
              <a:t>district may </a:t>
            </a:r>
            <a:r>
              <a:rPr lang="en-US" sz="2800" dirty="0"/>
              <a:t>be considered a concern</a:t>
            </a:r>
            <a:r>
              <a:rPr lang="en-US" sz="28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Transfer could be viewed as violating the spirit of the </a:t>
            </a:r>
            <a:r>
              <a:rPr lang="en-US" sz="2800" i="1" dirty="0"/>
              <a:t>Tinsley</a:t>
            </a:r>
            <a:r>
              <a:rPr lang="en-US" sz="2800" dirty="0"/>
              <a:t> Settlement Order.</a:t>
            </a:r>
          </a:p>
          <a:p>
            <a:pPr>
              <a:spcAft>
                <a:spcPts val="1200"/>
              </a:spcAft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629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412515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403" y="1556658"/>
            <a:ext cx="9144000" cy="4114800"/>
          </a:xfrm>
        </p:spPr>
        <p:txBody>
          <a:bodyPr/>
          <a:lstStyle/>
          <a:p>
            <a:r>
              <a:rPr lang="en-US" dirty="0" smtClean="0"/>
              <a:t>CDE finds all minimum threshold conditions met, including the three the County Committee determined were not met.</a:t>
            </a:r>
          </a:p>
          <a:p>
            <a:r>
              <a:rPr lang="en-US" dirty="0" smtClean="0"/>
              <a:t>CDE finds no reason compelling enough to overturn the County Committee’s disapproval.</a:t>
            </a:r>
          </a:p>
          <a:p>
            <a:r>
              <a:rPr lang="en-US" dirty="0" smtClean="0"/>
              <a:t>CDE finds concerns substantial enough to warrant upholding </a:t>
            </a:r>
            <a:r>
              <a:rPr lang="en-US" dirty="0"/>
              <a:t>County </a:t>
            </a:r>
            <a:r>
              <a:rPr lang="en-US" dirty="0" smtClean="0"/>
              <a:t>Committee action.</a:t>
            </a:r>
          </a:p>
          <a:p>
            <a:r>
              <a:rPr lang="en-US" dirty="0" smtClean="0"/>
              <a:t>CDE recommends the SBE affirm the County Committee disapproval of the transfer.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7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SBE Action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>
          <a:xfrm>
            <a:off x="2409372" y="1981200"/>
            <a:ext cx="9144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3000" dirty="0" smtClean="0"/>
              <a:t>The </a:t>
            </a:r>
            <a:r>
              <a:rPr lang="en-US" sz="3000" dirty="0"/>
              <a:t>SBE may affirm or reverse the County Committee’s </a:t>
            </a:r>
            <a:r>
              <a:rPr lang="en-US" sz="3000" dirty="0" smtClean="0"/>
              <a:t>decision to disapprove the proposed transfer of territory. </a:t>
            </a:r>
          </a:p>
          <a:p>
            <a:pPr>
              <a:spcAft>
                <a:spcPts val="1200"/>
              </a:spcAft>
            </a:pPr>
            <a:r>
              <a:rPr lang="en-US" sz="3000" dirty="0" smtClean="0"/>
              <a:t>If </a:t>
            </a:r>
            <a:r>
              <a:rPr lang="en-US" sz="3000" dirty="0"/>
              <a:t>the SBE reverses the </a:t>
            </a:r>
            <a:r>
              <a:rPr lang="en-US" sz="3000" dirty="0" smtClean="0"/>
              <a:t>action</a:t>
            </a:r>
            <a:r>
              <a:rPr lang="en-US" sz="3000" dirty="0"/>
              <a:t>, thus approving the territory transfer, it must establish an election </a:t>
            </a:r>
            <a:r>
              <a:rPr lang="en-US" sz="3000" dirty="0" smtClean="0"/>
              <a:t>area.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153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District Reorganization Procedure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>
          <a:xfrm>
            <a:off x="2437363" y="1981200"/>
            <a:ext cx="9144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3000" dirty="0" smtClean="0"/>
              <a:t>Determine that the proposed reorganization meets nine threshold conditions (minimum standards).</a:t>
            </a:r>
          </a:p>
          <a:p>
            <a:pPr>
              <a:spcAft>
                <a:spcPts val="1200"/>
              </a:spcAft>
            </a:pPr>
            <a:r>
              <a:rPr lang="en-US" sz="3000" dirty="0" smtClean="0"/>
              <a:t>If threshold conditions are substantially met, determine whether there is a local educational need to reorganize districts (i.e., Is there a compelling educational reason to overturn the local decision to disapprove the territory transfer?).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01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328539" cy="1143000"/>
          </a:xfrm>
        </p:spPr>
        <p:txBody>
          <a:bodyPr/>
          <a:lstStyle/>
          <a:p>
            <a:r>
              <a:rPr lang="en-US" altLang="en-US" dirty="0" smtClean="0"/>
              <a:t>Affected Districts and Transfer Area</a:t>
            </a:r>
          </a:p>
        </p:txBody>
      </p:sp>
      <p:pic>
        <p:nvPicPr>
          <p:cNvPr id="2" name="Content Placeholder 1" descr="Map showing boundaries of Menlo Park CESD and Ravenswood CESD, the proposed transfer area, and city of Menlo Park territory within the Ravenswood CESD. 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16224" y="1565313"/>
            <a:ext cx="6334062" cy="486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4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446694" y="609600"/>
            <a:ext cx="9558695" cy="1143000"/>
          </a:xfrm>
        </p:spPr>
        <p:txBody>
          <a:bodyPr/>
          <a:lstStyle/>
          <a:p>
            <a:r>
              <a:rPr lang="en-US" altLang="en-US" dirty="0" smtClean="0"/>
              <a:t>Transfer of the </a:t>
            </a:r>
            <a:r>
              <a:rPr lang="en-US" altLang="en-US" i="1" dirty="0" smtClean="0"/>
              <a:t>Willows</a:t>
            </a:r>
            <a:r>
              <a:rPr lang="en-US" altLang="en-US" dirty="0" smtClean="0"/>
              <a:t> Neighborhood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2760" y="1971869"/>
            <a:ext cx="9652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The SBE approved transfer of the </a:t>
            </a:r>
            <a:r>
              <a:rPr lang="en-US" sz="2800" i="1" dirty="0" smtClean="0"/>
              <a:t>Willows</a:t>
            </a:r>
            <a:r>
              <a:rPr lang="en-US" sz="2800" dirty="0" smtClean="0"/>
              <a:t> neighborhood in 1983, including 287 students, from the Ravenswood district to the Menlo Park district.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Ravenswood CESD opposed the transfer partly because transferring a 72% nonminority area out </a:t>
            </a:r>
            <a:r>
              <a:rPr lang="en-US" sz="2800" dirty="0"/>
              <a:t>of a </a:t>
            </a:r>
            <a:r>
              <a:rPr lang="en-US" sz="2800" dirty="0" smtClean="0"/>
              <a:t>98% minority district and </a:t>
            </a:r>
            <a:r>
              <a:rPr lang="en-US" sz="2800" dirty="0"/>
              <a:t>into a </a:t>
            </a:r>
            <a:r>
              <a:rPr lang="en-US" sz="2800" dirty="0" smtClean="0"/>
              <a:t>90% nonminority district would increase racial isolation of Ravenswood CESD students.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973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328539" cy="1143000"/>
          </a:xfrm>
        </p:spPr>
        <p:txBody>
          <a:bodyPr/>
          <a:lstStyle/>
          <a:p>
            <a:r>
              <a:rPr lang="en-US" altLang="en-US" i="1" dirty="0" smtClean="0"/>
              <a:t>Tinsley</a:t>
            </a:r>
            <a:r>
              <a:rPr lang="en-US" altLang="en-US" dirty="0" smtClean="0"/>
              <a:t> Litigation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6538" y="1859902"/>
            <a:ext cx="9652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The “Willows” transfer occurred in the middle of the decade-long </a:t>
            </a:r>
            <a:r>
              <a:rPr lang="en-US" sz="2800" i="1" dirty="0" smtClean="0"/>
              <a:t>Tinsley</a:t>
            </a:r>
            <a:r>
              <a:rPr lang="en-US" sz="2800" dirty="0" smtClean="0"/>
              <a:t> </a:t>
            </a:r>
            <a:r>
              <a:rPr lang="en-US" sz="2800" dirty="0"/>
              <a:t>litigation </a:t>
            </a:r>
            <a:r>
              <a:rPr lang="en-US" sz="2800" dirty="0" smtClean="0"/>
              <a:t>filed </a:t>
            </a:r>
            <a:r>
              <a:rPr lang="en-US" sz="2800" dirty="0"/>
              <a:t>against </a:t>
            </a:r>
            <a:r>
              <a:rPr lang="en-US" sz="2800" dirty="0" smtClean="0"/>
              <a:t>area school </a:t>
            </a:r>
            <a:r>
              <a:rPr lang="en-US" sz="2800" dirty="0"/>
              <a:t>districts </a:t>
            </a:r>
            <a:r>
              <a:rPr lang="en-US" sz="2800" dirty="0" smtClean="0"/>
              <a:t>to </a:t>
            </a:r>
            <a:r>
              <a:rPr lang="en-US" sz="2800" dirty="0"/>
              <a:t>address </a:t>
            </a:r>
            <a:r>
              <a:rPr lang="en-US" sz="2800" dirty="0" smtClean="0"/>
              <a:t>racial </a:t>
            </a:r>
            <a:r>
              <a:rPr lang="en-US" sz="2800" dirty="0"/>
              <a:t>isolation of </a:t>
            </a:r>
            <a:r>
              <a:rPr lang="en-US" sz="2800" dirty="0" smtClean="0"/>
              <a:t>students.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Included </a:t>
            </a:r>
            <a:r>
              <a:rPr lang="en-US" sz="2800" dirty="0" smtClean="0"/>
              <a:t>was </a:t>
            </a:r>
            <a:r>
              <a:rPr lang="en-US" sz="2800" dirty="0"/>
              <a:t>the allegation that previous </a:t>
            </a:r>
            <a:r>
              <a:rPr lang="en-US" sz="2800" dirty="0" smtClean="0"/>
              <a:t>realignments of </a:t>
            </a:r>
            <a:r>
              <a:rPr lang="en-US" sz="2800" dirty="0"/>
              <a:t>Ravenswood </a:t>
            </a:r>
            <a:r>
              <a:rPr lang="en-US" sz="2800" dirty="0" smtClean="0"/>
              <a:t>boundaries increased student racial imbalance.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In 1986, the Court issued a Settlement Order in response to the </a:t>
            </a:r>
            <a:r>
              <a:rPr lang="en-US" sz="2800" i="1" dirty="0"/>
              <a:t>Tinsley</a:t>
            </a:r>
            <a:r>
              <a:rPr lang="en-US" sz="2800" dirty="0"/>
              <a:t> </a:t>
            </a:r>
            <a:r>
              <a:rPr lang="en-US" sz="2800" dirty="0" smtClean="0"/>
              <a:t>litigation—with a primary goal to reduce racial </a:t>
            </a:r>
            <a:r>
              <a:rPr lang="en-US" sz="2800" dirty="0"/>
              <a:t>isolation </a:t>
            </a:r>
            <a:r>
              <a:rPr lang="en-US" sz="2800" dirty="0" smtClean="0"/>
              <a:t>in Ravenswood and other area districts.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592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539999" y="609600"/>
            <a:ext cx="9328539" cy="1143000"/>
          </a:xfrm>
        </p:spPr>
        <p:txBody>
          <a:bodyPr/>
          <a:lstStyle/>
          <a:p>
            <a:r>
              <a:rPr lang="en-US" altLang="en-US" i="1" dirty="0" smtClean="0"/>
              <a:t>Tinsley</a:t>
            </a:r>
            <a:r>
              <a:rPr lang="en-US" altLang="en-US" dirty="0" smtClean="0"/>
              <a:t> Voluntary Transfer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6538" y="1752600"/>
            <a:ext cx="9652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/>
              <a:t>The Settlement Order included a Voluntary Transfer Plan </a:t>
            </a:r>
            <a:r>
              <a:rPr lang="en-US" sz="2800" dirty="0" smtClean="0"/>
              <a:t>(VTP) that </a:t>
            </a:r>
            <a:r>
              <a:rPr lang="en-US" sz="2800" dirty="0"/>
              <a:t>allows minority students from the Ravenswood CESD to transfer into </a:t>
            </a:r>
            <a:r>
              <a:rPr lang="en-US" sz="2800" dirty="0" smtClean="0"/>
              <a:t>eight other </a:t>
            </a:r>
            <a:r>
              <a:rPr lang="en-US" sz="2800" dirty="0"/>
              <a:t>area </a:t>
            </a:r>
            <a:r>
              <a:rPr lang="en-US" sz="2800" dirty="0" smtClean="0"/>
              <a:t>school </a:t>
            </a:r>
            <a:r>
              <a:rPr lang="en-US" sz="2800" dirty="0"/>
              <a:t>districts (including Menlo </a:t>
            </a:r>
            <a:r>
              <a:rPr lang="en-US" sz="2800" dirty="0" smtClean="0"/>
              <a:t>Park). </a:t>
            </a:r>
            <a:r>
              <a:rPr lang="en-US" sz="2800" dirty="0"/>
              <a:t>Nonminority students from these other districts may transfer into the Ravenswood CESD. </a:t>
            </a:r>
            <a:endParaRPr lang="en-US" sz="2800" dirty="0" smtClean="0"/>
          </a:p>
          <a:p>
            <a:pPr>
              <a:spcAft>
                <a:spcPts val="1200"/>
              </a:spcAft>
            </a:pPr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Court specifically charged the SBE with responsibility for monitoring district compliance with the </a:t>
            </a:r>
            <a:r>
              <a:rPr lang="en-US" sz="2800" dirty="0" smtClean="0"/>
              <a:t>Order, including the VTP.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The </a:t>
            </a:r>
            <a:r>
              <a:rPr lang="en-US" sz="2800" i="1" dirty="0"/>
              <a:t>Tinsley</a:t>
            </a:r>
            <a:r>
              <a:rPr lang="en-US" sz="2800" dirty="0"/>
              <a:t> VTP remains in </a:t>
            </a:r>
            <a:r>
              <a:rPr lang="en-US" sz="2800" dirty="0" smtClean="0"/>
              <a:t>effect.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94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452914" y="609600"/>
            <a:ext cx="9412515" cy="1143000"/>
          </a:xfrm>
        </p:spPr>
        <p:txBody>
          <a:bodyPr/>
          <a:lstStyle/>
          <a:p>
            <a:r>
              <a:rPr lang="en-US" altLang="en-US" dirty="0" smtClean="0"/>
              <a:t>Previous Appeal from the Same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3429" y="1953208"/>
            <a:ext cx="96520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 smtClean="0"/>
              <a:t>In 1992, the SBE heard a similar appeal from residents of the same area involved in the current appeal. 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The CDE recommended that the SBE affirm the County Committee’s unanimous decision to disapprove the transfer, with the CDE finding that the proposed transfer was </a:t>
            </a:r>
            <a:r>
              <a:rPr lang="en-US" sz="2800" dirty="0"/>
              <a:t>“directly contrary” to the </a:t>
            </a:r>
            <a:r>
              <a:rPr lang="en-US" sz="2800" i="1" dirty="0"/>
              <a:t>Tinsley</a:t>
            </a:r>
            <a:r>
              <a:rPr lang="en-US" sz="2800" dirty="0"/>
              <a:t> </a:t>
            </a:r>
            <a:r>
              <a:rPr lang="en-US" sz="2800" dirty="0" smtClean="0"/>
              <a:t>VTP. 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The SBE unanimously affirmed the action of the County Committee to disapprove the transfer.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770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Petitioner Reasons for Transfer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7695" y="1779224"/>
            <a:ext cx="3629446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/>
              <a:t>The </a:t>
            </a:r>
            <a:r>
              <a:rPr lang="en-US" sz="2800" dirty="0" smtClean="0"/>
              <a:t>transfer </a:t>
            </a:r>
            <a:r>
              <a:rPr lang="en-US" sz="2800" dirty="0"/>
              <a:t>area </a:t>
            </a:r>
            <a:r>
              <a:rPr lang="en-US" sz="2800" dirty="0" smtClean="0"/>
              <a:t>is part of the </a:t>
            </a:r>
            <a:r>
              <a:rPr lang="en-US" sz="2800" i="1" dirty="0" smtClean="0"/>
              <a:t>Willows</a:t>
            </a:r>
            <a:r>
              <a:rPr lang="en-US" sz="2800" dirty="0" smtClean="0"/>
              <a:t> neighborhood. 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T</a:t>
            </a:r>
            <a:r>
              <a:rPr lang="en-US" sz="2800" dirty="0" smtClean="0"/>
              <a:t>ransfer </a:t>
            </a:r>
            <a:r>
              <a:rPr lang="en-US" sz="2800" dirty="0"/>
              <a:t>will align </a:t>
            </a:r>
            <a:r>
              <a:rPr lang="en-US" sz="2800" dirty="0" smtClean="0"/>
              <a:t>city and </a:t>
            </a:r>
            <a:r>
              <a:rPr lang="en-US" sz="2800" dirty="0"/>
              <a:t>school </a:t>
            </a:r>
            <a:r>
              <a:rPr lang="en-US" sz="2800" dirty="0" smtClean="0"/>
              <a:t>district boundaries.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Neighborhood </a:t>
            </a:r>
            <a:r>
              <a:rPr lang="en-US" sz="2800" dirty="0"/>
              <a:t>school </a:t>
            </a:r>
            <a:r>
              <a:rPr lang="en-US" sz="2800" dirty="0" smtClean="0"/>
              <a:t>is Laurel Upper Campus.</a:t>
            </a:r>
            <a:endParaRPr lang="en-US" sz="2800" dirty="0"/>
          </a:p>
        </p:txBody>
      </p:sp>
      <p:pic>
        <p:nvPicPr>
          <p:cNvPr id="6" name="Content Placeholder 5" descr="Map showing proposed  transfer area,  boundary between Menlo Park CESD and Ravenswood CESD, and boundary between cities of East Palo Alto and Menlo Park.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62063" y="2247085"/>
            <a:ext cx="6021937" cy="379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1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33CC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</TotalTime>
  <Words>1521</Words>
  <Application>Microsoft Office PowerPoint</Application>
  <PresentationFormat>Widescreen</PresentationFormat>
  <Paragraphs>100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</vt:lpstr>
      <vt:lpstr>Blank Presentation</vt:lpstr>
      <vt:lpstr>California State Board of Education September 2018 Meeting</vt:lpstr>
      <vt:lpstr>SBE Options</vt:lpstr>
      <vt:lpstr>District Reorganization Procedure</vt:lpstr>
      <vt:lpstr>Affected Districts and Transfer Area</vt:lpstr>
      <vt:lpstr>Transfer of the Willows Neighborhood</vt:lpstr>
      <vt:lpstr>Tinsley Litigation</vt:lpstr>
      <vt:lpstr>Tinsley Voluntary Transfer Plan</vt:lpstr>
      <vt:lpstr>Previous Appeal from the Same Area</vt:lpstr>
      <vt:lpstr>Petitioner Reasons for Transfer</vt:lpstr>
      <vt:lpstr>Petitioner Reasons for Transfer (continued)</vt:lpstr>
      <vt:lpstr>Menlo Park CESD Opposition</vt:lpstr>
      <vt:lpstr>Ravenswood CESD Opposition</vt:lpstr>
      <vt:lpstr>County Committee Action</vt:lpstr>
      <vt:lpstr>EC Section 35753(a)(4)</vt:lpstr>
      <vt:lpstr>EC Section 35753(a)(4): CDE Findings</vt:lpstr>
      <vt:lpstr>EC Section 35753(a)(7):</vt:lpstr>
      <vt:lpstr>EC Section 35753(a)(7): CDE Findings</vt:lpstr>
      <vt:lpstr>EC Section 35753(a)(9):</vt:lpstr>
      <vt:lpstr>EC Section 35753(a)(9): CDE Findings</vt:lpstr>
      <vt:lpstr>Potential Reasons  to Approve Transfer </vt:lpstr>
      <vt:lpstr>Potential Reasons  to Approve Transfer (continued)</vt:lpstr>
      <vt:lpstr>Potential Concerns</vt:lpstr>
      <vt:lpstr>Potential Concerns (continued)</vt:lpstr>
      <vt:lpstr>Summary</vt:lpstr>
      <vt:lpstr>SBE Action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2018 Agenda Item 04 Slides - Meeting Agendas (CA State Board of Education)</dc:title>
  <dc:subject>Territory Transfer Appeal:  Ravenswood City Elementary School District to Menlo Park City Elementary School District in San Mateo County.</dc:subject>
  <dc:creator>Larry Shirey</dc:creator>
  <cp:keywords/>
  <dc:description/>
  <cp:revision>69</cp:revision>
  <cp:lastPrinted>2018-08-16T15:48:37Z</cp:lastPrinted>
  <dcterms:created xsi:type="dcterms:W3CDTF">2016-12-13T00:20:38Z</dcterms:created>
  <dcterms:modified xsi:type="dcterms:W3CDTF">2018-09-04T18:00:30Z</dcterms:modified>
  <cp:category/>
</cp:coreProperties>
</file>