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71" r:id="rId1"/>
  </p:sldMasterIdLst>
  <p:notesMasterIdLst>
    <p:notesMasterId r:id="rId29"/>
  </p:notesMasterIdLst>
  <p:handoutMasterIdLst>
    <p:handoutMasterId r:id="rId30"/>
  </p:handoutMasterIdLst>
  <p:sldIdLst>
    <p:sldId id="258" r:id="rId2"/>
    <p:sldId id="307" r:id="rId3"/>
    <p:sldId id="306" r:id="rId4"/>
    <p:sldId id="276" r:id="rId5"/>
    <p:sldId id="277" r:id="rId6"/>
    <p:sldId id="279" r:id="rId7"/>
    <p:sldId id="281" r:id="rId8"/>
    <p:sldId id="305" r:id="rId9"/>
    <p:sldId id="282" r:id="rId10"/>
    <p:sldId id="302" r:id="rId11"/>
    <p:sldId id="284" r:id="rId12"/>
    <p:sldId id="285" r:id="rId13"/>
    <p:sldId id="309" r:id="rId14"/>
    <p:sldId id="310" r:id="rId15"/>
    <p:sldId id="286" r:id="rId16"/>
    <p:sldId id="292" r:id="rId17"/>
    <p:sldId id="287" r:id="rId18"/>
    <p:sldId id="293" r:id="rId19"/>
    <p:sldId id="297" r:id="rId20"/>
    <p:sldId id="288" r:id="rId21"/>
    <p:sldId id="296" r:id="rId22"/>
    <p:sldId id="298" r:id="rId23"/>
    <p:sldId id="289" r:id="rId24"/>
    <p:sldId id="295" r:id="rId25"/>
    <p:sldId id="294" r:id="rId26"/>
    <p:sldId id="303" r:id="rId27"/>
    <p:sldId id="308" r:id="rId28"/>
  </p:sldIdLst>
  <p:sldSz cx="12192000" cy="6858000"/>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1E5E7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1" autoAdjust="0"/>
    <p:restoredTop sz="79856" autoAdjust="0"/>
  </p:normalViewPr>
  <p:slideViewPr>
    <p:cSldViewPr snapToGrid="0">
      <p:cViewPr varScale="1">
        <p:scale>
          <a:sx n="62" d="100"/>
          <a:sy n="62" d="100"/>
        </p:scale>
        <p:origin x="1116" y="96"/>
      </p:cViewPr>
      <p:guideLst/>
    </p:cSldViewPr>
  </p:slideViewPr>
  <p:outlineViewPr>
    <p:cViewPr>
      <p:scale>
        <a:sx n="33" d="100"/>
        <a:sy n="33" d="100"/>
      </p:scale>
      <p:origin x="0" y="-261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7" d="100"/>
          <a:sy n="87" d="100"/>
        </p:scale>
        <p:origin x="3810"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26833" cy="465797"/>
          </a:xfrm>
          <a:prstGeom prst="rect">
            <a:avLst/>
          </a:prstGeom>
        </p:spPr>
        <p:txBody>
          <a:bodyPr vert="horz" lIns="92885" tIns="46442" rIns="92885" bIns="46442" rtlCol="0"/>
          <a:lstStyle>
            <a:lvl1pPr algn="l">
              <a:defRPr sz="1200"/>
            </a:lvl1pPr>
          </a:lstStyle>
          <a:p>
            <a:endParaRPr lang="en-US"/>
          </a:p>
        </p:txBody>
      </p:sp>
      <p:sp>
        <p:nvSpPr>
          <p:cNvPr id="3" name="Date Placeholder 2"/>
          <p:cNvSpPr>
            <a:spLocks noGrp="1"/>
          </p:cNvSpPr>
          <p:nvPr>
            <p:ph type="dt" sz="quarter" idx="1"/>
          </p:nvPr>
        </p:nvSpPr>
        <p:spPr>
          <a:xfrm>
            <a:off x="3956551" y="0"/>
            <a:ext cx="3026833" cy="465797"/>
          </a:xfrm>
          <a:prstGeom prst="rect">
            <a:avLst/>
          </a:prstGeom>
        </p:spPr>
        <p:txBody>
          <a:bodyPr vert="horz" lIns="92885" tIns="46442" rIns="92885" bIns="46442" rtlCol="0"/>
          <a:lstStyle>
            <a:lvl1pPr algn="r">
              <a:defRPr sz="1200"/>
            </a:lvl1pPr>
          </a:lstStyle>
          <a:p>
            <a:fld id="{9266523C-5B6B-4917-ACBD-5B142FA87CB1}" type="datetimeFigureOut">
              <a:rPr lang="en-US" smtClean="0"/>
              <a:t>8/31/2018</a:t>
            </a:fld>
            <a:endParaRPr lang="en-US"/>
          </a:p>
        </p:txBody>
      </p:sp>
      <p:sp>
        <p:nvSpPr>
          <p:cNvPr id="4" name="Footer Placeholder 3"/>
          <p:cNvSpPr>
            <a:spLocks noGrp="1"/>
          </p:cNvSpPr>
          <p:nvPr>
            <p:ph type="ftr" sz="quarter" idx="2"/>
          </p:nvPr>
        </p:nvSpPr>
        <p:spPr>
          <a:xfrm>
            <a:off x="1" y="8817904"/>
            <a:ext cx="3026833" cy="465796"/>
          </a:xfrm>
          <a:prstGeom prst="rect">
            <a:avLst/>
          </a:prstGeom>
        </p:spPr>
        <p:txBody>
          <a:bodyPr vert="horz" lIns="92885" tIns="46442" rIns="92885" bIns="46442" rtlCol="0" anchor="b"/>
          <a:lstStyle>
            <a:lvl1pPr algn="l">
              <a:defRPr sz="1200"/>
            </a:lvl1pPr>
          </a:lstStyle>
          <a:p>
            <a:endParaRPr lang="en-US"/>
          </a:p>
        </p:txBody>
      </p:sp>
      <p:sp>
        <p:nvSpPr>
          <p:cNvPr id="5" name="Slide Number Placeholder 4"/>
          <p:cNvSpPr>
            <a:spLocks noGrp="1"/>
          </p:cNvSpPr>
          <p:nvPr>
            <p:ph type="sldNum" sz="quarter" idx="3"/>
          </p:nvPr>
        </p:nvSpPr>
        <p:spPr>
          <a:xfrm>
            <a:off x="3956551" y="8817904"/>
            <a:ext cx="3026833" cy="465796"/>
          </a:xfrm>
          <a:prstGeom prst="rect">
            <a:avLst/>
          </a:prstGeom>
        </p:spPr>
        <p:txBody>
          <a:bodyPr vert="horz" lIns="92885" tIns="46442" rIns="92885" bIns="46442" rtlCol="0" anchor="b"/>
          <a:lstStyle>
            <a:lvl1pPr algn="r">
              <a:defRPr sz="1200"/>
            </a:lvl1pPr>
          </a:lstStyle>
          <a:p>
            <a:fld id="{286E483F-EE9B-47DE-BF88-0FBE1DB689F5}" type="slidenum">
              <a:rPr lang="en-US" smtClean="0"/>
              <a:t>‹#›</a:t>
            </a:fld>
            <a:endParaRPr lang="en-US"/>
          </a:p>
        </p:txBody>
      </p:sp>
    </p:spTree>
    <p:extLst>
      <p:ext uri="{BB962C8B-B14F-4D97-AF65-F5344CB8AC3E}">
        <p14:creationId xmlns:p14="http://schemas.microsoft.com/office/powerpoint/2010/main" val="3347129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27363" cy="4657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6051" y="0"/>
            <a:ext cx="3027363" cy="465775"/>
          </a:xfrm>
          <a:prstGeom prst="rect">
            <a:avLst/>
          </a:prstGeom>
        </p:spPr>
        <p:txBody>
          <a:bodyPr vert="horz" lIns="91440" tIns="45720" rIns="91440" bIns="45720" rtlCol="0"/>
          <a:lstStyle>
            <a:lvl1pPr algn="r">
              <a:defRPr sz="1200"/>
            </a:lvl1pPr>
          </a:lstStyle>
          <a:p>
            <a:fld id="{53B8B31E-E927-47F8-B0B0-307460C52EC4}" type="datetimeFigureOut">
              <a:rPr lang="en-US" smtClean="0"/>
              <a:t>8/31/2018</a:t>
            </a:fld>
            <a:endParaRPr lang="en-US"/>
          </a:p>
        </p:txBody>
      </p:sp>
      <p:sp>
        <p:nvSpPr>
          <p:cNvPr id="4" name="Slide Image Placeholder 3"/>
          <p:cNvSpPr>
            <a:spLocks noGrp="1" noRot="1" noChangeAspect="1"/>
          </p:cNvSpPr>
          <p:nvPr>
            <p:ph type="sldImg" idx="2"/>
          </p:nvPr>
        </p:nvSpPr>
        <p:spPr>
          <a:xfrm>
            <a:off x="708025" y="1160463"/>
            <a:ext cx="5568950" cy="31337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500" y="4468576"/>
            <a:ext cx="5588000" cy="365466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17926"/>
            <a:ext cx="3027363" cy="46577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6051" y="8817926"/>
            <a:ext cx="3027363" cy="465774"/>
          </a:xfrm>
          <a:prstGeom prst="rect">
            <a:avLst/>
          </a:prstGeom>
        </p:spPr>
        <p:txBody>
          <a:bodyPr vert="horz" lIns="91440" tIns="45720" rIns="91440" bIns="45720" rtlCol="0" anchor="b"/>
          <a:lstStyle>
            <a:lvl1pPr algn="r">
              <a:defRPr sz="1200"/>
            </a:lvl1pPr>
          </a:lstStyle>
          <a:p>
            <a:fld id="{43F2208E-D5CA-40EC-8E0E-19D38430705C}" type="slidenum">
              <a:rPr lang="en-US" smtClean="0"/>
              <a:t>‹#›</a:t>
            </a:fld>
            <a:endParaRPr lang="en-US"/>
          </a:p>
        </p:txBody>
      </p:sp>
    </p:spTree>
    <p:extLst>
      <p:ext uri="{BB962C8B-B14F-4D97-AF65-F5344CB8AC3E}">
        <p14:creationId xmlns:p14="http://schemas.microsoft.com/office/powerpoint/2010/main" val="920897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3F2208E-D5CA-40EC-8E0E-19D38430705C}" type="slidenum">
              <a:rPr lang="en-US" smtClean="0"/>
              <a:t>1</a:t>
            </a:fld>
            <a:endParaRPr lang="en-US"/>
          </a:p>
        </p:txBody>
      </p:sp>
    </p:spTree>
    <p:extLst>
      <p:ext uri="{BB962C8B-B14F-4D97-AF65-F5344CB8AC3E}">
        <p14:creationId xmlns:p14="http://schemas.microsoft.com/office/powerpoint/2010/main" val="1145319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121BD594-982A-42BB-B5AF-BAC064BF2822}" type="slidenum">
              <a:rPr lang="en-US" altLang="en-US" smtClean="0"/>
              <a:pPr>
                <a:defRPr/>
              </a:pPr>
              <a:t>12</a:t>
            </a:fld>
            <a:endParaRPr lang="en-US" altLang="en-US"/>
          </a:p>
        </p:txBody>
      </p:sp>
      <p:sp>
        <p:nvSpPr>
          <p:cNvPr id="5" name="Header Placeholder 4"/>
          <p:cNvSpPr>
            <a:spLocks noGrp="1"/>
          </p:cNvSpPr>
          <p:nvPr>
            <p:ph type="hdr" sz="quarter" idx="11"/>
          </p:nvPr>
        </p:nvSpPr>
        <p:spPr/>
        <p:txBody>
          <a:bodyPr/>
          <a:lstStyle/>
          <a:p>
            <a:pPr>
              <a:defRPr/>
            </a:pPr>
            <a:endParaRPr lang="en-US" altLang="en-US" dirty="0"/>
          </a:p>
        </p:txBody>
      </p:sp>
    </p:spTree>
    <p:extLst>
      <p:ext uri="{BB962C8B-B14F-4D97-AF65-F5344CB8AC3E}">
        <p14:creationId xmlns:p14="http://schemas.microsoft.com/office/powerpoint/2010/main" val="10712622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121BD594-982A-42BB-B5AF-BAC064BF2822}" type="slidenum">
              <a:rPr lang="en-US" altLang="en-US" smtClean="0"/>
              <a:pPr>
                <a:defRPr/>
              </a:pPr>
              <a:t>13</a:t>
            </a:fld>
            <a:endParaRPr lang="en-US" altLang="en-US"/>
          </a:p>
        </p:txBody>
      </p:sp>
      <p:sp>
        <p:nvSpPr>
          <p:cNvPr id="5" name="Header Placeholder 4"/>
          <p:cNvSpPr>
            <a:spLocks noGrp="1"/>
          </p:cNvSpPr>
          <p:nvPr>
            <p:ph type="hdr" sz="quarter" idx="11"/>
          </p:nvPr>
        </p:nvSpPr>
        <p:spPr/>
        <p:txBody>
          <a:bodyPr/>
          <a:lstStyle/>
          <a:p>
            <a:pPr>
              <a:defRPr/>
            </a:pPr>
            <a:endParaRPr lang="en-US" altLang="en-US" dirty="0"/>
          </a:p>
        </p:txBody>
      </p:sp>
    </p:spTree>
    <p:extLst>
      <p:ext uri="{BB962C8B-B14F-4D97-AF65-F5344CB8AC3E}">
        <p14:creationId xmlns:p14="http://schemas.microsoft.com/office/powerpoint/2010/main" val="4080969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121BD594-982A-42BB-B5AF-BAC064BF2822}" type="slidenum">
              <a:rPr lang="en-US" altLang="en-US" smtClean="0"/>
              <a:pPr>
                <a:defRPr/>
              </a:pPr>
              <a:t>14</a:t>
            </a:fld>
            <a:endParaRPr lang="en-US" altLang="en-US"/>
          </a:p>
        </p:txBody>
      </p:sp>
      <p:sp>
        <p:nvSpPr>
          <p:cNvPr id="5" name="Header Placeholder 4"/>
          <p:cNvSpPr>
            <a:spLocks noGrp="1"/>
          </p:cNvSpPr>
          <p:nvPr>
            <p:ph type="hdr" sz="quarter" idx="11"/>
          </p:nvPr>
        </p:nvSpPr>
        <p:spPr/>
        <p:txBody>
          <a:bodyPr/>
          <a:lstStyle/>
          <a:p>
            <a:pPr>
              <a:defRPr/>
            </a:pPr>
            <a:endParaRPr lang="en-US" altLang="en-US" dirty="0"/>
          </a:p>
        </p:txBody>
      </p:sp>
    </p:spTree>
    <p:extLst>
      <p:ext uri="{BB962C8B-B14F-4D97-AF65-F5344CB8AC3E}">
        <p14:creationId xmlns:p14="http://schemas.microsoft.com/office/powerpoint/2010/main" val="9486331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59239" y="4185275"/>
            <a:ext cx="5618370" cy="4870137"/>
          </a:xfrm>
        </p:spPr>
        <p:txBody>
          <a:bodyPr/>
          <a:lstStyle/>
          <a:p>
            <a:pPr marL="0" indent="0">
              <a:buFont typeface="Arial" panose="020B0604020202020204" pitchFamily="34" charset="0"/>
              <a:buNone/>
            </a:pPr>
            <a:endParaRPr lang="en-US" sz="1400" dirty="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US" sz="1400" dirty="0">
              <a:latin typeface="Arial" panose="020B0604020202020204" pitchFamily="34" charset="0"/>
              <a:cs typeface="Arial" panose="020B0604020202020204" pitchFamily="34" charset="0"/>
            </a:endParaRPr>
          </a:p>
        </p:txBody>
      </p:sp>
      <p:sp>
        <p:nvSpPr>
          <p:cNvPr id="4" name="Header Placeholder 3"/>
          <p:cNvSpPr>
            <a:spLocks noGrp="1"/>
          </p:cNvSpPr>
          <p:nvPr>
            <p:ph type="hdr" sz="quarter" idx="10"/>
          </p:nvPr>
        </p:nvSpPr>
        <p:spPr/>
        <p:txBody>
          <a:bodyPr/>
          <a:lstStyle/>
          <a:p>
            <a:pPr>
              <a:defRPr/>
            </a:pPr>
            <a:endParaRPr lang="en-US" altLang="en-US" dirty="0"/>
          </a:p>
        </p:txBody>
      </p:sp>
    </p:spTree>
    <p:extLst>
      <p:ext uri="{BB962C8B-B14F-4D97-AF65-F5344CB8AC3E}">
        <p14:creationId xmlns:p14="http://schemas.microsoft.com/office/powerpoint/2010/main" val="34281556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43F2208E-D5CA-40EC-8E0E-19D38430705C}" type="slidenum">
              <a:rPr lang="en-US" smtClean="0"/>
              <a:t>16</a:t>
            </a:fld>
            <a:endParaRPr lang="en-US"/>
          </a:p>
        </p:txBody>
      </p:sp>
    </p:spTree>
    <p:extLst>
      <p:ext uri="{BB962C8B-B14F-4D97-AF65-F5344CB8AC3E}">
        <p14:creationId xmlns:p14="http://schemas.microsoft.com/office/powerpoint/2010/main" val="9577624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a:spLocks noGrp="1" noChangeArrowheads="1"/>
          </p:cNvSpPr>
          <p:nvPr>
            <p:ph type="sldNum" sz="quarter" idx="5"/>
          </p:nvPr>
        </p:nvSpPr>
        <p:spPr>
          <a:noFill/>
          <a:ln>
            <a:miter lim="800000"/>
            <a:headEnd/>
            <a:tailEnd/>
          </a:ln>
        </p:spPr>
        <p:txBody>
          <a:bodyPr/>
          <a:lstStyle/>
          <a:p>
            <a:pPr defTabSz="920968"/>
            <a:fld id="{565E9E55-3D1C-4D17-BFCD-67CF98B2E0F8}" type="slidenum">
              <a:rPr lang="en-US" altLang="en-US" smtClean="0"/>
              <a:pPr defTabSz="920968"/>
              <a:t>17</a:t>
            </a:fld>
            <a:endParaRPr lang="en-US" altLang="en-US" dirty="0" smtClean="0"/>
          </a:p>
        </p:txBody>
      </p:sp>
      <p:sp>
        <p:nvSpPr>
          <p:cNvPr id="90114" name="Rectangle 2"/>
          <p:cNvSpPr>
            <a:spLocks noGrp="1" noRot="1" noChangeAspect="1" noChangeArrowheads="1" noTextEdit="1"/>
          </p:cNvSpPr>
          <p:nvPr>
            <p:ph type="sldImg"/>
          </p:nvPr>
        </p:nvSpPr>
        <p:spPr>
          <a:xfrm>
            <a:off x="441325" y="38100"/>
            <a:ext cx="5748338" cy="3233738"/>
          </a:xfrm>
          <a:ln/>
        </p:spPr>
      </p:sp>
      <p:sp>
        <p:nvSpPr>
          <p:cNvPr id="90115" name="Rectangle 3"/>
          <p:cNvSpPr>
            <a:spLocks noGrp="1" noChangeArrowheads="1"/>
          </p:cNvSpPr>
          <p:nvPr>
            <p:ph type="body" idx="1"/>
          </p:nvPr>
        </p:nvSpPr>
        <p:spPr>
          <a:xfrm>
            <a:off x="607392" y="3500413"/>
            <a:ext cx="5846140" cy="5087329"/>
          </a:xfrm>
          <a:noFill/>
        </p:spPr>
        <p:txBody>
          <a:bodyPr/>
          <a:lstStyle/>
          <a:p>
            <a:pPr marL="284836" indent="-284836">
              <a:buFont typeface="Arial" pitchFamily="34" charset="0"/>
              <a:buChar char="•"/>
            </a:pPr>
            <a:endParaRPr lang="en-US" sz="1400" dirty="0">
              <a:latin typeface="Arial" panose="020B0604020202020204" pitchFamily="34" charset="0"/>
              <a:cs typeface="Arial" panose="020B0604020202020204" pitchFamily="34" charset="0"/>
            </a:endParaRPr>
          </a:p>
        </p:txBody>
      </p:sp>
      <p:sp>
        <p:nvSpPr>
          <p:cNvPr id="2" name="Header Placeholder 1"/>
          <p:cNvSpPr>
            <a:spLocks noGrp="1"/>
          </p:cNvSpPr>
          <p:nvPr>
            <p:ph type="hdr" sz="quarter" idx="10"/>
          </p:nvPr>
        </p:nvSpPr>
        <p:spPr/>
        <p:txBody>
          <a:bodyPr/>
          <a:lstStyle/>
          <a:p>
            <a:pPr>
              <a:defRPr/>
            </a:pPr>
            <a:endParaRPr lang="en-US" altLang="en-US" dirty="0"/>
          </a:p>
        </p:txBody>
      </p:sp>
    </p:spTree>
    <p:extLst>
      <p:ext uri="{BB962C8B-B14F-4D97-AF65-F5344CB8AC3E}">
        <p14:creationId xmlns:p14="http://schemas.microsoft.com/office/powerpoint/2010/main" val="18411342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a:spLocks noGrp="1" noChangeArrowheads="1"/>
          </p:cNvSpPr>
          <p:nvPr>
            <p:ph type="sldNum" sz="quarter" idx="5"/>
          </p:nvPr>
        </p:nvSpPr>
        <p:spPr>
          <a:noFill/>
          <a:ln>
            <a:miter lim="800000"/>
            <a:headEnd/>
            <a:tailEnd/>
          </a:ln>
        </p:spPr>
        <p:txBody>
          <a:bodyPr/>
          <a:lstStyle/>
          <a:p>
            <a:pPr defTabSz="920968"/>
            <a:fld id="{565E9E55-3D1C-4D17-BFCD-67CF98B2E0F8}" type="slidenum">
              <a:rPr lang="en-US" altLang="en-US" smtClean="0"/>
              <a:pPr defTabSz="920968"/>
              <a:t>18</a:t>
            </a:fld>
            <a:endParaRPr lang="en-US" altLang="en-US" dirty="0" smtClean="0"/>
          </a:p>
        </p:txBody>
      </p:sp>
      <p:sp>
        <p:nvSpPr>
          <p:cNvPr id="90114" name="Rectangle 2"/>
          <p:cNvSpPr>
            <a:spLocks noGrp="1" noRot="1" noChangeAspect="1" noChangeArrowheads="1" noTextEdit="1"/>
          </p:cNvSpPr>
          <p:nvPr>
            <p:ph type="sldImg"/>
          </p:nvPr>
        </p:nvSpPr>
        <p:spPr>
          <a:xfrm>
            <a:off x="441325" y="38100"/>
            <a:ext cx="5748338" cy="3233738"/>
          </a:xfrm>
          <a:ln/>
        </p:spPr>
      </p:sp>
      <p:sp>
        <p:nvSpPr>
          <p:cNvPr id="90115" name="Rectangle 3"/>
          <p:cNvSpPr>
            <a:spLocks noGrp="1" noChangeArrowheads="1"/>
          </p:cNvSpPr>
          <p:nvPr>
            <p:ph type="body" idx="1"/>
          </p:nvPr>
        </p:nvSpPr>
        <p:spPr>
          <a:xfrm>
            <a:off x="607392" y="3500413"/>
            <a:ext cx="5846140" cy="5087329"/>
          </a:xfrm>
          <a:noFill/>
        </p:spPr>
        <p:txBody>
          <a:bodyPr/>
          <a:lstStyle/>
          <a:p>
            <a:pPr marL="284836" indent="-284836">
              <a:buFont typeface="Arial" pitchFamily="34" charset="0"/>
              <a:buChar char="•"/>
            </a:pPr>
            <a:endParaRPr lang="en-US" sz="1400" baseline="0" dirty="0" smtClean="0">
              <a:latin typeface="Arial" panose="020B0604020202020204" pitchFamily="34" charset="0"/>
              <a:cs typeface="Arial" panose="020B0604020202020204" pitchFamily="34" charset="0"/>
            </a:endParaRPr>
          </a:p>
        </p:txBody>
      </p:sp>
      <p:sp>
        <p:nvSpPr>
          <p:cNvPr id="2" name="Header Placeholder 1"/>
          <p:cNvSpPr>
            <a:spLocks noGrp="1"/>
          </p:cNvSpPr>
          <p:nvPr>
            <p:ph type="hdr" sz="quarter" idx="10"/>
          </p:nvPr>
        </p:nvSpPr>
        <p:spPr/>
        <p:txBody>
          <a:bodyPr/>
          <a:lstStyle/>
          <a:p>
            <a:pPr>
              <a:defRPr/>
            </a:pPr>
            <a:endParaRPr lang="en-US" altLang="en-US" dirty="0"/>
          </a:p>
        </p:txBody>
      </p:sp>
    </p:spTree>
    <p:extLst>
      <p:ext uri="{BB962C8B-B14F-4D97-AF65-F5344CB8AC3E}">
        <p14:creationId xmlns:p14="http://schemas.microsoft.com/office/powerpoint/2010/main" val="23482017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a:spLocks noGrp="1" noChangeArrowheads="1"/>
          </p:cNvSpPr>
          <p:nvPr>
            <p:ph type="sldNum" sz="quarter" idx="5"/>
          </p:nvPr>
        </p:nvSpPr>
        <p:spPr>
          <a:noFill/>
          <a:ln>
            <a:miter lim="800000"/>
            <a:headEnd/>
            <a:tailEnd/>
          </a:ln>
        </p:spPr>
        <p:txBody>
          <a:bodyPr/>
          <a:lstStyle/>
          <a:p>
            <a:pPr defTabSz="920968"/>
            <a:fld id="{565E9E55-3D1C-4D17-BFCD-67CF98B2E0F8}" type="slidenum">
              <a:rPr lang="en-US" altLang="en-US" smtClean="0"/>
              <a:pPr defTabSz="920968"/>
              <a:t>19</a:t>
            </a:fld>
            <a:endParaRPr lang="en-US" altLang="en-US" dirty="0" smtClean="0"/>
          </a:p>
        </p:txBody>
      </p:sp>
      <p:sp>
        <p:nvSpPr>
          <p:cNvPr id="90114" name="Rectangle 2"/>
          <p:cNvSpPr>
            <a:spLocks noGrp="1" noRot="1" noChangeAspect="1" noChangeArrowheads="1" noTextEdit="1"/>
          </p:cNvSpPr>
          <p:nvPr>
            <p:ph type="sldImg"/>
          </p:nvPr>
        </p:nvSpPr>
        <p:spPr>
          <a:xfrm>
            <a:off x="441325" y="38100"/>
            <a:ext cx="5748338" cy="3233738"/>
          </a:xfrm>
          <a:ln/>
        </p:spPr>
      </p:sp>
      <p:sp>
        <p:nvSpPr>
          <p:cNvPr id="90115" name="Rectangle 3"/>
          <p:cNvSpPr>
            <a:spLocks noGrp="1" noChangeArrowheads="1"/>
          </p:cNvSpPr>
          <p:nvPr>
            <p:ph type="body" idx="1"/>
          </p:nvPr>
        </p:nvSpPr>
        <p:spPr>
          <a:xfrm>
            <a:off x="607392" y="3500413"/>
            <a:ext cx="5846140" cy="5087329"/>
          </a:xfrm>
          <a:noFill/>
        </p:spPr>
        <p:txBody>
          <a:bodyPr/>
          <a:lstStyle/>
          <a:p>
            <a:pPr marL="284836" indent="-284836">
              <a:buFont typeface="Arial" pitchFamily="34" charset="0"/>
              <a:buChar char="•"/>
            </a:pPr>
            <a:endParaRPr lang="en-US" sz="1400" dirty="0">
              <a:latin typeface="Arial" panose="020B0604020202020204" pitchFamily="34" charset="0"/>
              <a:cs typeface="Arial" panose="020B0604020202020204" pitchFamily="34" charset="0"/>
            </a:endParaRPr>
          </a:p>
        </p:txBody>
      </p:sp>
      <p:sp>
        <p:nvSpPr>
          <p:cNvPr id="2" name="Header Placeholder 1"/>
          <p:cNvSpPr>
            <a:spLocks noGrp="1"/>
          </p:cNvSpPr>
          <p:nvPr>
            <p:ph type="hdr" sz="quarter" idx="10"/>
          </p:nvPr>
        </p:nvSpPr>
        <p:spPr/>
        <p:txBody>
          <a:bodyPr/>
          <a:lstStyle/>
          <a:p>
            <a:pPr>
              <a:defRPr/>
            </a:pPr>
            <a:endParaRPr lang="en-US" altLang="en-US" dirty="0"/>
          </a:p>
        </p:txBody>
      </p:sp>
    </p:spTree>
    <p:extLst>
      <p:ext uri="{BB962C8B-B14F-4D97-AF65-F5344CB8AC3E}">
        <p14:creationId xmlns:p14="http://schemas.microsoft.com/office/powerpoint/2010/main" val="14175993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a:spLocks noGrp="1" noChangeArrowheads="1"/>
          </p:cNvSpPr>
          <p:nvPr>
            <p:ph type="sldNum" sz="quarter" idx="5"/>
          </p:nvPr>
        </p:nvSpPr>
        <p:spPr>
          <a:noFill/>
          <a:ln>
            <a:miter lim="800000"/>
            <a:headEnd/>
            <a:tailEnd/>
          </a:ln>
        </p:spPr>
        <p:txBody>
          <a:bodyPr/>
          <a:lstStyle/>
          <a:p>
            <a:pPr defTabSz="920968"/>
            <a:fld id="{565E9E55-3D1C-4D17-BFCD-67CF98B2E0F8}" type="slidenum">
              <a:rPr lang="en-US" altLang="en-US" smtClean="0"/>
              <a:pPr defTabSz="920968"/>
              <a:t>20</a:t>
            </a:fld>
            <a:endParaRPr lang="en-US" altLang="en-US" dirty="0" smtClean="0"/>
          </a:p>
        </p:txBody>
      </p:sp>
      <p:sp>
        <p:nvSpPr>
          <p:cNvPr id="90114" name="Rectangle 2"/>
          <p:cNvSpPr>
            <a:spLocks noGrp="1" noRot="1" noChangeAspect="1" noChangeArrowheads="1" noTextEdit="1"/>
          </p:cNvSpPr>
          <p:nvPr>
            <p:ph type="sldImg"/>
          </p:nvPr>
        </p:nvSpPr>
        <p:spPr>
          <a:xfrm>
            <a:off x="490538" y="455613"/>
            <a:ext cx="5751512" cy="3235325"/>
          </a:xfrm>
          <a:ln/>
        </p:spPr>
      </p:sp>
      <p:sp>
        <p:nvSpPr>
          <p:cNvPr id="90115" name="Rectangle 3"/>
          <p:cNvSpPr>
            <a:spLocks noGrp="1" noChangeArrowheads="1"/>
          </p:cNvSpPr>
          <p:nvPr>
            <p:ph type="body" idx="1"/>
          </p:nvPr>
        </p:nvSpPr>
        <p:spPr>
          <a:xfrm>
            <a:off x="607392" y="3804795"/>
            <a:ext cx="5846140" cy="4641850"/>
          </a:xfrm>
          <a:noFill/>
        </p:spPr>
        <p:txBody>
          <a:bodyPr/>
          <a:lstStyle/>
          <a:p>
            <a:pPr marL="0" indent="0">
              <a:buFont typeface="Arial" panose="020B0604020202020204" pitchFamily="34" charset="0"/>
              <a:buNone/>
            </a:pPr>
            <a:endParaRPr lang="en-US" sz="1400" dirty="0">
              <a:latin typeface="Arial" panose="020B0604020202020204" pitchFamily="34" charset="0"/>
              <a:cs typeface="Arial" panose="020B0604020202020204" pitchFamily="34" charset="0"/>
            </a:endParaRPr>
          </a:p>
        </p:txBody>
      </p:sp>
      <p:sp>
        <p:nvSpPr>
          <p:cNvPr id="2" name="Header Placeholder 1"/>
          <p:cNvSpPr>
            <a:spLocks noGrp="1"/>
          </p:cNvSpPr>
          <p:nvPr>
            <p:ph type="hdr" sz="quarter" idx="10"/>
          </p:nvPr>
        </p:nvSpPr>
        <p:spPr/>
        <p:txBody>
          <a:bodyPr/>
          <a:lstStyle/>
          <a:p>
            <a:pPr>
              <a:defRPr/>
            </a:pPr>
            <a:endParaRPr lang="en-US" altLang="en-US" dirty="0"/>
          </a:p>
        </p:txBody>
      </p:sp>
    </p:spTree>
    <p:extLst>
      <p:ext uri="{BB962C8B-B14F-4D97-AF65-F5344CB8AC3E}">
        <p14:creationId xmlns:p14="http://schemas.microsoft.com/office/powerpoint/2010/main" val="1041884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a:spLocks noGrp="1" noChangeArrowheads="1"/>
          </p:cNvSpPr>
          <p:nvPr>
            <p:ph type="sldNum" sz="quarter" idx="5"/>
          </p:nvPr>
        </p:nvSpPr>
        <p:spPr>
          <a:noFill/>
          <a:ln>
            <a:miter lim="800000"/>
            <a:headEnd/>
            <a:tailEnd/>
          </a:ln>
        </p:spPr>
        <p:txBody>
          <a:bodyPr/>
          <a:lstStyle/>
          <a:p>
            <a:pPr defTabSz="920968"/>
            <a:fld id="{565E9E55-3D1C-4D17-BFCD-67CF98B2E0F8}" type="slidenum">
              <a:rPr lang="en-US" altLang="en-US" smtClean="0"/>
              <a:pPr defTabSz="920968"/>
              <a:t>21</a:t>
            </a:fld>
            <a:endParaRPr lang="en-US" altLang="en-US" dirty="0" smtClean="0"/>
          </a:p>
        </p:txBody>
      </p:sp>
      <p:sp>
        <p:nvSpPr>
          <p:cNvPr id="90114" name="Rectangle 2"/>
          <p:cNvSpPr>
            <a:spLocks noGrp="1" noRot="1" noChangeAspect="1" noChangeArrowheads="1" noTextEdit="1"/>
          </p:cNvSpPr>
          <p:nvPr>
            <p:ph type="sldImg"/>
          </p:nvPr>
        </p:nvSpPr>
        <p:spPr>
          <a:xfrm>
            <a:off x="490538" y="455613"/>
            <a:ext cx="5751512" cy="3235325"/>
          </a:xfrm>
          <a:ln/>
        </p:spPr>
      </p:sp>
      <p:sp>
        <p:nvSpPr>
          <p:cNvPr id="90115" name="Rectangle 3"/>
          <p:cNvSpPr>
            <a:spLocks noGrp="1" noChangeArrowheads="1"/>
          </p:cNvSpPr>
          <p:nvPr>
            <p:ph type="body" idx="1"/>
          </p:nvPr>
        </p:nvSpPr>
        <p:spPr>
          <a:xfrm>
            <a:off x="607392" y="3804795"/>
            <a:ext cx="5846140" cy="4641850"/>
          </a:xfrm>
          <a:noFill/>
        </p:spPr>
        <p:txBody>
          <a:bodyPr/>
          <a:lstStyle/>
          <a:p>
            <a:pPr marL="284836" indent="-284836">
              <a:buFont typeface="Arial" panose="020B0604020202020204" pitchFamily="34" charset="0"/>
              <a:buChar char="•"/>
            </a:pPr>
            <a:endParaRPr lang="en-US" sz="1400" kern="1200" baseline="0" dirty="0" smtClean="0">
              <a:solidFill>
                <a:schemeClr val="tx1"/>
              </a:solidFill>
              <a:effectLst/>
              <a:latin typeface="Arial" panose="020B0604020202020204" pitchFamily="34" charset="0"/>
              <a:ea typeface="+mn-ea"/>
              <a:cs typeface="Arial" panose="020B0604020202020204" pitchFamily="34" charset="0"/>
            </a:endParaRPr>
          </a:p>
        </p:txBody>
      </p:sp>
      <p:sp>
        <p:nvSpPr>
          <p:cNvPr id="2" name="Header Placeholder 1"/>
          <p:cNvSpPr>
            <a:spLocks noGrp="1"/>
          </p:cNvSpPr>
          <p:nvPr>
            <p:ph type="hdr" sz="quarter" idx="10"/>
          </p:nvPr>
        </p:nvSpPr>
        <p:spPr/>
        <p:txBody>
          <a:bodyPr/>
          <a:lstStyle/>
          <a:p>
            <a:pPr>
              <a:defRPr/>
            </a:pPr>
            <a:endParaRPr lang="en-US" altLang="en-US" dirty="0"/>
          </a:p>
        </p:txBody>
      </p:sp>
    </p:spTree>
    <p:extLst>
      <p:ext uri="{BB962C8B-B14F-4D97-AF65-F5344CB8AC3E}">
        <p14:creationId xmlns:p14="http://schemas.microsoft.com/office/powerpoint/2010/main" val="9189919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7363" y="379413"/>
            <a:ext cx="5783262" cy="3254375"/>
          </a:xfrm>
        </p:spPr>
      </p:sp>
      <p:sp>
        <p:nvSpPr>
          <p:cNvPr id="3" name="Notes Placeholder 2"/>
          <p:cNvSpPr>
            <a:spLocks noGrp="1"/>
          </p:cNvSpPr>
          <p:nvPr>
            <p:ph type="body" idx="1"/>
          </p:nvPr>
        </p:nvSpPr>
        <p:spPr>
          <a:xfrm>
            <a:off x="531468" y="3728699"/>
            <a:ext cx="6073913" cy="5402809"/>
          </a:xfrm>
        </p:spPr>
        <p:txBody>
          <a:bodyPr/>
          <a:lstStyle/>
          <a:p>
            <a:pPr marL="0" indent="0">
              <a:buFont typeface="Arial" pitchFamily="34" charset="0"/>
              <a:buNone/>
            </a:pPr>
            <a:endParaRPr lang="en-US" sz="1400" dirty="0">
              <a:latin typeface="Arial" pitchFamily="34" charset="0"/>
              <a:cs typeface="Arial" pitchFamily="34" charset="0"/>
            </a:endParaRPr>
          </a:p>
        </p:txBody>
      </p:sp>
      <p:sp>
        <p:nvSpPr>
          <p:cNvPr id="4" name="Header Placeholder 3"/>
          <p:cNvSpPr>
            <a:spLocks noGrp="1"/>
          </p:cNvSpPr>
          <p:nvPr>
            <p:ph type="hdr" sz="quarter" idx="10"/>
          </p:nvPr>
        </p:nvSpPr>
        <p:spPr/>
        <p:txBody>
          <a:bodyPr/>
          <a:lstStyle/>
          <a:p>
            <a:pPr>
              <a:defRPr/>
            </a:pPr>
            <a:endParaRPr lang="en-US" altLang="en-US" dirty="0"/>
          </a:p>
        </p:txBody>
      </p:sp>
    </p:spTree>
    <p:extLst>
      <p:ext uri="{BB962C8B-B14F-4D97-AF65-F5344CB8AC3E}">
        <p14:creationId xmlns:p14="http://schemas.microsoft.com/office/powerpoint/2010/main" val="40133202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43F2208E-D5CA-40EC-8E0E-19D38430705C}" type="slidenum">
              <a:rPr lang="en-US" smtClean="0"/>
              <a:t>22</a:t>
            </a:fld>
            <a:endParaRPr lang="en-US"/>
          </a:p>
        </p:txBody>
      </p:sp>
    </p:spTree>
    <p:extLst>
      <p:ext uri="{BB962C8B-B14F-4D97-AF65-F5344CB8AC3E}">
        <p14:creationId xmlns:p14="http://schemas.microsoft.com/office/powerpoint/2010/main" val="10770859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a:spLocks noGrp="1" noChangeArrowheads="1"/>
          </p:cNvSpPr>
          <p:nvPr>
            <p:ph type="sldNum" sz="quarter" idx="5"/>
          </p:nvPr>
        </p:nvSpPr>
        <p:spPr>
          <a:noFill/>
          <a:ln>
            <a:miter lim="800000"/>
            <a:headEnd/>
            <a:tailEnd/>
          </a:ln>
        </p:spPr>
        <p:txBody>
          <a:bodyPr/>
          <a:lstStyle/>
          <a:p>
            <a:pPr defTabSz="920968"/>
            <a:fld id="{565E9E55-3D1C-4D17-BFCD-67CF98B2E0F8}" type="slidenum">
              <a:rPr lang="en-US" altLang="en-US" smtClean="0"/>
              <a:pPr defTabSz="920968"/>
              <a:t>23</a:t>
            </a:fld>
            <a:endParaRPr lang="en-US" altLang="en-US" dirty="0" smtClean="0"/>
          </a:p>
        </p:txBody>
      </p:sp>
      <p:sp>
        <p:nvSpPr>
          <p:cNvPr id="90114" name="Rectangle 2"/>
          <p:cNvSpPr>
            <a:spLocks noGrp="1" noRot="1" noChangeAspect="1" noChangeArrowheads="1" noTextEdit="1"/>
          </p:cNvSpPr>
          <p:nvPr>
            <p:ph type="sldImg"/>
          </p:nvPr>
        </p:nvSpPr>
        <p:spPr>
          <a:xfrm>
            <a:off x="1001713" y="228600"/>
            <a:ext cx="5324475" cy="2995613"/>
          </a:xfrm>
          <a:ln/>
        </p:spPr>
      </p:sp>
      <p:sp>
        <p:nvSpPr>
          <p:cNvPr id="90115" name="Rectangle 3"/>
          <p:cNvSpPr>
            <a:spLocks noGrp="1" noChangeArrowheads="1"/>
          </p:cNvSpPr>
          <p:nvPr>
            <p:ph type="body" idx="1"/>
          </p:nvPr>
        </p:nvSpPr>
        <p:spPr>
          <a:xfrm>
            <a:off x="607392" y="3424315"/>
            <a:ext cx="5922065" cy="5326713"/>
          </a:xfrm>
          <a:noFill/>
        </p:spPr>
        <p:txBody>
          <a:bodyPr/>
          <a:lstStyle/>
          <a:p>
            <a:pPr marL="285750" indent="-2857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p:txBody>
      </p:sp>
      <p:sp>
        <p:nvSpPr>
          <p:cNvPr id="2" name="Header Placeholder 1"/>
          <p:cNvSpPr>
            <a:spLocks noGrp="1"/>
          </p:cNvSpPr>
          <p:nvPr>
            <p:ph type="hdr" sz="quarter" idx="10"/>
          </p:nvPr>
        </p:nvSpPr>
        <p:spPr/>
        <p:txBody>
          <a:bodyPr/>
          <a:lstStyle/>
          <a:p>
            <a:pPr>
              <a:defRPr/>
            </a:pPr>
            <a:endParaRPr lang="en-US" altLang="en-US" dirty="0"/>
          </a:p>
        </p:txBody>
      </p:sp>
    </p:spTree>
    <p:extLst>
      <p:ext uri="{BB962C8B-B14F-4D97-AF65-F5344CB8AC3E}">
        <p14:creationId xmlns:p14="http://schemas.microsoft.com/office/powerpoint/2010/main" val="1492110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a:spLocks noGrp="1" noChangeArrowheads="1"/>
          </p:cNvSpPr>
          <p:nvPr>
            <p:ph type="sldNum" sz="quarter" idx="5"/>
          </p:nvPr>
        </p:nvSpPr>
        <p:spPr>
          <a:noFill/>
          <a:ln>
            <a:miter lim="800000"/>
            <a:headEnd/>
            <a:tailEnd/>
          </a:ln>
        </p:spPr>
        <p:txBody>
          <a:bodyPr/>
          <a:lstStyle/>
          <a:p>
            <a:pPr defTabSz="920968"/>
            <a:fld id="{565E9E55-3D1C-4D17-BFCD-67CF98B2E0F8}" type="slidenum">
              <a:rPr lang="en-US" altLang="en-US" smtClean="0"/>
              <a:pPr defTabSz="920968"/>
              <a:t>24</a:t>
            </a:fld>
            <a:endParaRPr lang="en-US" altLang="en-US" dirty="0" smtClean="0"/>
          </a:p>
        </p:txBody>
      </p:sp>
      <p:sp>
        <p:nvSpPr>
          <p:cNvPr id="90114" name="Rectangle 2"/>
          <p:cNvSpPr>
            <a:spLocks noGrp="1" noRot="1" noChangeAspect="1" noChangeArrowheads="1" noTextEdit="1"/>
          </p:cNvSpPr>
          <p:nvPr>
            <p:ph type="sldImg"/>
          </p:nvPr>
        </p:nvSpPr>
        <p:spPr>
          <a:xfrm>
            <a:off x="1001713" y="228600"/>
            <a:ext cx="5324475" cy="2995613"/>
          </a:xfrm>
          <a:ln/>
        </p:spPr>
      </p:sp>
      <p:sp>
        <p:nvSpPr>
          <p:cNvPr id="90115" name="Rectangle 3"/>
          <p:cNvSpPr>
            <a:spLocks noGrp="1" noChangeArrowheads="1"/>
          </p:cNvSpPr>
          <p:nvPr>
            <p:ph type="body" idx="1"/>
          </p:nvPr>
        </p:nvSpPr>
        <p:spPr>
          <a:xfrm>
            <a:off x="607392" y="3424315"/>
            <a:ext cx="5922065" cy="5326713"/>
          </a:xfrm>
          <a:noFill/>
        </p:spPr>
        <p:txBody>
          <a:bodyPr/>
          <a:lstStyle/>
          <a:p>
            <a:pPr marL="285750" indent="-2857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p:txBody>
      </p:sp>
      <p:sp>
        <p:nvSpPr>
          <p:cNvPr id="2" name="Header Placeholder 1"/>
          <p:cNvSpPr>
            <a:spLocks noGrp="1"/>
          </p:cNvSpPr>
          <p:nvPr>
            <p:ph type="hdr" sz="quarter" idx="10"/>
          </p:nvPr>
        </p:nvSpPr>
        <p:spPr/>
        <p:txBody>
          <a:bodyPr/>
          <a:lstStyle/>
          <a:p>
            <a:pPr>
              <a:defRPr/>
            </a:pPr>
            <a:endParaRPr lang="en-US" altLang="en-US" dirty="0"/>
          </a:p>
        </p:txBody>
      </p:sp>
    </p:spTree>
    <p:extLst>
      <p:ext uri="{BB962C8B-B14F-4D97-AF65-F5344CB8AC3E}">
        <p14:creationId xmlns:p14="http://schemas.microsoft.com/office/powerpoint/2010/main" val="28391283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43F2208E-D5CA-40EC-8E0E-19D38430705C}" type="slidenum">
              <a:rPr lang="en-US" smtClean="0"/>
              <a:t>25</a:t>
            </a:fld>
            <a:endParaRPr lang="en-US"/>
          </a:p>
        </p:txBody>
      </p:sp>
    </p:spTree>
    <p:extLst>
      <p:ext uri="{BB962C8B-B14F-4D97-AF65-F5344CB8AC3E}">
        <p14:creationId xmlns:p14="http://schemas.microsoft.com/office/powerpoint/2010/main" val="33645941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43F2208E-D5CA-40EC-8E0E-19D38430705C}" type="slidenum">
              <a:rPr lang="en-US" smtClean="0"/>
              <a:t>26</a:t>
            </a:fld>
            <a:endParaRPr lang="en-US"/>
          </a:p>
        </p:txBody>
      </p:sp>
    </p:spTree>
    <p:extLst>
      <p:ext uri="{BB962C8B-B14F-4D97-AF65-F5344CB8AC3E}">
        <p14:creationId xmlns:p14="http://schemas.microsoft.com/office/powerpoint/2010/main" val="33112095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4836" indent="-284836">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p:txBody>
      </p:sp>
      <p:sp>
        <p:nvSpPr>
          <p:cNvPr id="4" name="Header Placeholder 3"/>
          <p:cNvSpPr>
            <a:spLocks noGrp="1"/>
          </p:cNvSpPr>
          <p:nvPr>
            <p:ph type="hdr" sz="quarter" idx="10"/>
          </p:nvPr>
        </p:nvSpPr>
        <p:spPr/>
        <p:txBody>
          <a:bodyPr/>
          <a:lstStyle/>
          <a:p>
            <a:pPr>
              <a:defRPr/>
            </a:pPr>
            <a:endParaRPr lang="en-US" altLang="en-US" dirty="0"/>
          </a:p>
        </p:txBody>
      </p:sp>
    </p:spTree>
    <p:extLst>
      <p:ext uri="{BB962C8B-B14F-4D97-AF65-F5344CB8AC3E}">
        <p14:creationId xmlns:p14="http://schemas.microsoft.com/office/powerpoint/2010/main" val="2037595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4836" indent="-284836">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p:txBody>
      </p:sp>
      <p:sp>
        <p:nvSpPr>
          <p:cNvPr id="4" name="Header Placeholder 3"/>
          <p:cNvSpPr>
            <a:spLocks noGrp="1"/>
          </p:cNvSpPr>
          <p:nvPr>
            <p:ph type="hdr" sz="quarter" idx="10"/>
          </p:nvPr>
        </p:nvSpPr>
        <p:spPr/>
        <p:txBody>
          <a:bodyPr/>
          <a:lstStyle/>
          <a:p>
            <a:pPr>
              <a:defRPr/>
            </a:pPr>
            <a:endParaRPr lang="en-US" altLang="en-US" dirty="0"/>
          </a:p>
        </p:txBody>
      </p:sp>
    </p:spTree>
    <p:extLst>
      <p:ext uri="{BB962C8B-B14F-4D97-AF65-F5344CB8AC3E}">
        <p14:creationId xmlns:p14="http://schemas.microsoft.com/office/powerpoint/2010/main" val="40491663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4836" indent="-284836">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p:txBody>
      </p:sp>
      <p:sp>
        <p:nvSpPr>
          <p:cNvPr id="4" name="Header Placeholder 3"/>
          <p:cNvSpPr>
            <a:spLocks noGrp="1"/>
          </p:cNvSpPr>
          <p:nvPr>
            <p:ph type="hdr" sz="quarter" idx="10"/>
          </p:nvPr>
        </p:nvSpPr>
        <p:spPr/>
        <p:txBody>
          <a:bodyPr/>
          <a:lstStyle/>
          <a:p>
            <a:pPr>
              <a:defRPr/>
            </a:pPr>
            <a:endParaRPr lang="en-US" altLang="en-US" dirty="0"/>
          </a:p>
        </p:txBody>
      </p:sp>
    </p:spTree>
    <p:extLst>
      <p:ext uri="{BB962C8B-B14F-4D97-AF65-F5344CB8AC3E}">
        <p14:creationId xmlns:p14="http://schemas.microsoft.com/office/powerpoint/2010/main" val="2603851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43F2208E-D5CA-40EC-8E0E-19D38430705C}" type="slidenum">
              <a:rPr lang="en-US" smtClean="0"/>
              <a:t>8</a:t>
            </a:fld>
            <a:endParaRPr lang="en-US"/>
          </a:p>
        </p:txBody>
      </p:sp>
    </p:spTree>
    <p:extLst>
      <p:ext uri="{BB962C8B-B14F-4D97-AF65-F5344CB8AC3E}">
        <p14:creationId xmlns:p14="http://schemas.microsoft.com/office/powerpoint/2010/main" val="18787244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400" dirty="0">
              <a:latin typeface="Arial" panose="020B0604020202020204" pitchFamily="34" charset="0"/>
              <a:cs typeface="Arial" panose="020B0604020202020204" pitchFamily="34" charset="0"/>
            </a:endParaRPr>
          </a:p>
        </p:txBody>
      </p:sp>
      <p:sp>
        <p:nvSpPr>
          <p:cNvPr id="4" name="Header Placeholder 3"/>
          <p:cNvSpPr>
            <a:spLocks noGrp="1"/>
          </p:cNvSpPr>
          <p:nvPr>
            <p:ph type="hdr" sz="quarter" idx="10"/>
          </p:nvPr>
        </p:nvSpPr>
        <p:spPr/>
        <p:txBody>
          <a:bodyPr/>
          <a:lstStyle/>
          <a:p>
            <a:pPr>
              <a:defRPr/>
            </a:pPr>
            <a:endParaRPr lang="en-US" altLang="en-US" dirty="0"/>
          </a:p>
        </p:txBody>
      </p:sp>
    </p:spTree>
    <p:extLst>
      <p:ext uri="{BB962C8B-B14F-4D97-AF65-F5344CB8AC3E}">
        <p14:creationId xmlns:p14="http://schemas.microsoft.com/office/powerpoint/2010/main" val="4200241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endParaRPr lang="en-US" sz="1400" dirty="0"/>
          </a:p>
        </p:txBody>
      </p:sp>
      <p:sp>
        <p:nvSpPr>
          <p:cNvPr id="4" name="Slide Number Placeholder 3"/>
          <p:cNvSpPr>
            <a:spLocks noGrp="1"/>
          </p:cNvSpPr>
          <p:nvPr>
            <p:ph type="sldNum" sz="quarter" idx="10"/>
          </p:nvPr>
        </p:nvSpPr>
        <p:spPr/>
        <p:txBody>
          <a:bodyPr/>
          <a:lstStyle/>
          <a:p>
            <a:fld id="{43F2208E-D5CA-40EC-8E0E-19D38430705C}" type="slidenum">
              <a:rPr lang="en-US" smtClean="0"/>
              <a:t>10</a:t>
            </a:fld>
            <a:endParaRPr lang="en-US"/>
          </a:p>
        </p:txBody>
      </p:sp>
    </p:spTree>
    <p:extLst>
      <p:ext uri="{BB962C8B-B14F-4D97-AF65-F5344CB8AC3E}">
        <p14:creationId xmlns:p14="http://schemas.microsoft.com/office/powerpoint/2010/main" val="3960985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400" dirty="0">
              <a:latin typeface="Arial" panose="020B0604020202020204" pitchFamily="34" charset="0"/>
              <a:cs typeface="Arial" panose="020B0604020202020204" pitchFamily="34" charset="0"/>
            </a:endParaRPr>
          </a:p>
        </p:txBody>
      </p:sp>
      <p:sp>
        <p:nvSpPr>
          <p:cNvPr id="4" name="Header Placeholder 3"/>
          <p:cNvSpPr>
            <a:spLocks noGrp="1"/>
          </p:cNvSpPr>
          <p:nvPr>
            <p:ph type="hdr" sz="quarter" idx="10"/>
          </p:nvPr>
        </p:nvSpPr>
        <p:spPr/>
        <p:txBody>
          <a:bodyPr/>
          <a:lstStyle/>
          <a:p>
            <a:pPr>
              <a:defRPr/>
            </a:pPr>
            <a:endParaRPr lang="en-US" altLang="en-US" dirty="0"/>
          </a:p>
        </p:txBody>
      </p:sp>
    </p:spTree>
    <p:extLst>
      <p:ext uri="{BB962C8B-B14F-4D97-AF65-F5344CB8AC3E}">
        <p14:creationId xmlns:p14="http://schemas.microsoft.com/office/powerpoint/2010/main" val="2889484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CB7A25-4EDB-4B00-9BE5-8217FB20EA27}" type="datetimeFigureOut">
              <a:rPr lang="en-US" smtClean="0"/>
              <a:t>8/31/2018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9BC29B-CD14-4172-9B93-F334EF7BA94E}" type="slidenum">
              <a:rPr lang="en-US" smtClean="0"/>
              <a:t>‹#›</a:t>
            </a:fld>
            <a:endParaRPr lang="en-US"/>
          </a:p>
        </p:txBody>
      </p:sp>
      <p:sp>
        <p:nvSpPr>
          <p:cNvPr id="7" name="TextBox 6"/>
          <p:cNvSpPr txBox="1"/>
          <p:nvPr userDrawn="1"/>
        </p:nvSpPr>
        <p:spPr>
          <a:xfrm>
            <a:off x="1524000" y="5710019"/>
            <a:ext cx="6065134" cy="523220"/>
          </a:xfrm>
          <a:prstGeom prst="rect">
            <a:avLst/>
          </a:prstGeom>
          <a:noFill/>
        </p:spPr>
        <p:txBody>
          <a:bodyPr wrap="square" rtlCol="0">
            <a:spAutoFit/>
          </a:bodyPr>
          <a:lstStyle/>
          <a:p>
            <a:r>
              <a:rPr lang="en-US" sz="1400" dirty="0" smtClean="0">
                <a:solidFill>
                  <a:schemeClr val="accent5">
                    <a:lumMod val="50000"/>
                  </a:schemeClr>
                </a:solidFill>
              </a:rPr>
              <a:t>CALIFORNIA DEPARTMENT </a:t>
            </a:r>
            <a:r>
              <a:rPr lang="en-US" sz="1400" dirty="0" smtClean="0">
                <a:solidFill>
                  <a:srgbClr val="1E5E70"/>
                </a:solidFill>
              </a:rPr>
              <a:t>OF EDUCATION</a:t>
            </a:r>
          </a:p>
          <a:p>
            <a:r>
              <a:rPr lang="en-US" sz="1400" dirty="0" smtClean="0">
                <a:solidFill>
                  <a:srgbClr val="1E5E70"/>
                </a:solidFill>
              </a:rPr>
              <a:t>Tom </a:t>
            </a:r>
            <a:r>
              <a:rPr lang="en-US" sz="1400" dirty="0" err="1" smtClean="0">
                <a:solidFill>
                  <a:srgbClr val="1E5E70"/>
                </a:solidFill>
              </a:rPr>
              <a:t>Torlakson</a:t>
            </a:r>
            <a:r>
              <a:rPr lang="en-US" sz="1400" dirty="0" smtClean="0">
                <a:solidFill>
                  <a:srgbClr val="1E5E70"/>
                </a:solidFill>
              </a:rPr>
              <a:t>, State Superintendent</a:t>
            </a:r>
            <a:r>
              <a:rPr lang="en-US" sz="1400" baseline="0" dirty="0" smtClean="0">
                <a:solidFill>
                  <a:srgbClr val="1E5E70"/>
                </a:solidFill>
              </a:rPr>
              <a:t> of Public </a:t>
            </a:r>
            <a:r>
              <a:rPr lang="en-US" sz="1400" baseline="0" dirty="0" smtClean="0">
                <a:solidFill>
                  <a:schemeClr val="accent5">
                    <a:lumMod val="50000"/>
                  </a:schemeClr>
                </a:solidFill>
              </a:rPr>
              <a:t>Instruction</a:t>
            </a:r>
            <a:endParaRPr lang="en-US" sz="1400" dirty="0">
              <a:solidFill>
                <a:schemeClr val="accent5">
                  <a:lumMod val="50000"/>
                </a:schemeClr>
              </a:solidFill>
            </a:endParaRPr>
          </a:p>
        </p:txBody>
      </p:sp>
    </p:spTree>
    <p:extLst>
      <p:ext uri="{BB962C8B-B14F-4D97-AF65-F5344CB8AC3E}">
        <p14:creationId xmlns:p14="http://schemas.microsoft.com/office/powerpoint/2010/main" val="754337112"/>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CB7A25-4EDB-4B00-9BE5-8217FB20EA27}" type="datetimeFigureOut">
              <a:rPr lang="en-US" smtClean="0"/>
              <a:t>8/31/2018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BC29B-CD14-4172-9B93-F334EF7BA94E}" type="slidenum">
              <a:rPr lang="en-US" smtClean="0"/>
              <a:t>‹#›</a:t>
            </a:fld>
            <a:endParaRPr lang="en-US"/>
          </a:p>
        </p:txBody>
      </p:sp>
    </p:spTree>
    <p:extLst>
      <p:ext uri="{BB962C8B-B14F-4D97-AF65-F5344CB8AC3E}">
        <p14:creationId xmlns:p14="http://schemas.microsoft.com/office/powerpoint/2010/main" val="1948438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CB7A25-4EDB-4B00-9BE5-8217FB20EA27}" type="datetimeFigureOut">
              <a:rPr lang="en-US" smtClean="0"/>
              <a:t>8/31/2018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BC29B-CD14-4172-9B93-F334EF7BA94E}" type="slidenum">
              <a:rPr lang="en-US" smtClean="0"/>
              <a:t>‹#›</a:t>
            </a:fld>
            <a:endParaRPr lang="en-US"/>
          </a:p>
        </p:txBody>
      </p:sp>
    </p:spTree>
    <p:extLst>
      <p:ext uri="{BB962C8B-B14F-4D97-AF65-F5344CB8AC3E}">
        <p14:creationId xmlns:p14="http://schemas.microsoft.com/office/powerpoint/2010/main" val="333064034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F9CB7A25-4EDB-4B00-9BE5-8217FB20EA27}" type="datetimeFigureOut">
              <a:rPr lang="en-US" smtClean="0"/>
              <a:t>8/31/2018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BC29B-CD14-4172-9B93-F334EF7BA94E}" type="slidenum">
              <a:rPr lang="en-US" smtClean="0"/>
              <a:t>‹#›</a:t>
            </a:fld>
            <a:endParaRPr lang="en-US"/>
          </a:p>
        </p:txBody>
      </p:sp>
    </p:spTree>
    <p:extLst>
      <p:ext uri="{BB962C8B-B14F-4D97-AF65-F5344CB8AC3E}">
        <p14:creationId xmlns:p14="http://schemas.microsoft.com/office/powerpoint/2010/main" val="652494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CB7A25-4EDB-4B00-9BE5-8217FB20EA27}" type="datetimeFigureOut">
              <a:rPr lang="en-US" smtClean="0"/>
              <a:t>8/31/2018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BC29B-CD14-4172-9B93-F334EF7BA94E}" type="slidenum">
              <a:rPr lang="en-US" smtClean="0"/>
              <a:t>‹#›</a:t>
            </a:fld>
            <a:endParaRPr lang="en-US"/>
          </a:p>
        </p:txBody>
      </p:sp>
    </p:spTree>
    <p:extLst>
      <p:ext uri="{BB962C8B-B14F-4D97-AF65-F5344CB8AC3E}">
        <p14:creationId xmlns:p14="http://schemas.microsoft.com/office/powerpoint/2010/main" val="2939671049"/>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CB7A25-4EDB-4B00-9BE5-8217FB20EA27}" type="datetimeFigureOut">
              <a:rPr lang="en-US" smtClean="0"/>
              <a:t>8/31/2018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BC29B-CD14-4172-9B93-F334EF7BA94E}" type="slidenum">
              <a:rPr lang="en-US" smtClean="0"/>
              <a:t>‹#›</a:t>
            </a:fld>
            <a:endParaRPr lang="en-US"/>
          </a:p>
        </p:txBody>
      </p:sp>
    </p:spTree>
    <p:extLst>
      <p:ext uri="{BB962C8B-B14F-4D97-AF65-F5344CB8AC3E}">
        <p14:creationId xmlns:p14="http://schemas.microsoft.com/office/powerpoint/2010/main" val="2758408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CB7A25-4EDB-4B00-9BE5-8217FB20EA27}" type="datetimeFigureOut">
              <a:rPr lang="en-US" smtClean="0"/>
              <a:t>8/31/2018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BC29B-CD14-4172-9B93-F334EF7BA94E}" type="slidenum">
              <a:rPr lang="en-US" smtClean="0"/>
              <a:t>‹#›</a:t>
            </a:fld>
            <a:endParaRPr lang="en-US"/>
          </a:p>
        </p:txBody>
      </p:sp>
    </p:spTree>
    <p:extLst>
      <p:ext uri="{BB962C8B-B14F-4D97-AF65-F5344CB8AC3E}">
        <p14:creationId xmlns:p14="http://schemas.microsoft.com/office/powerpoint/2010/main" val="90473039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CB7A25-4EDB-4B00-9BE5-8217FB20EA27}" type="datetimeFigureOut">
              <a:rPr lang="en-US" smtClean="0"/>
              <a:t>8/31/2018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BC29B-CD14-4172-9B93-F334EF7BA94E}" type="slidenum">
              <a:rPr lang="en-US" smtClean="0"/>
              <a:t>‹#›</a:t>
            </a:fld>
            <a:endParaRPr lang="en-US"/>
          </a:p>
        </p:txBody>
      </p:sp>
    </p:spTree>
    <p:extLst>
      <p:ext uri="{BB962C8B-B14F-4D97-AF65-F5344CB8AC3E}">
        <p14:creationId xmlns:p14="http://schemas.microsoft.com/office/powerpoint/2010/main" val="957186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CB7A25-4EDB-4B00-9BE5-8217FB20EA27}" type="datetimeFigureOut">
              <a:rPr lang="en-US" smtClean="0"/>
              <a:t>8/31/2018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BC29B-CD14-4172-9B93-F334EF7BA94E}" type="slidenum">
              <a:rPr lang="en-US" smtClean="0"/>
              <a:t>‹#›</a:t>
            </a:fld>
            <a:endParaRPr lang="en-US"/>
          </a:p>
        </p:txBody>
      </p:sp>
    </p:spTree>
    <p:extLst>
      <p:ext uri="{BB962C8B-B14F-4D97-AF65-F5344CB8AC3E}">
        <p14:creationId xmlns:p14="http://schemas.microsoft.com/office/powerpoint/2010/main" val="3837921281"/>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CB7A25-4EDB-4B00-9BE5-8217FB20EA27}" type="datetimeFigureOut">
              <a:rPr lang="en-US" smtClean="0"/>
              <a:t>8/31/2018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BC29B-CD14-4172-9B93-F334EF7BA94E}" type="slidenum">
              <a:rPr lang="en-US" smtClean="0"/>
              <a:t>‹#›</a:t>
            </a:fld>
            <a:endParaRPr lang="en-US"/>
          </a:p>
        </p:txBody>
      </p:sp>
    </p:spTree>
    <p:extLst>
      <p:ext uri="{BB962C8B-B14F-4D97-AF65-F5344CB8AC3E}">
        <p14:creationId xmlns:p14="http://schemas.microsoft.com/office/powerpoint/2010/main" val="331602806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CB7A25-4EDB-4B00-9BE5-8217FB20EA27}" type="datetimeFigureOut">
              <a:rPr lang="en-US" smtClean="0"/>
              <a:t>8/31/2018</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69BC29B-CD14-4172-9B93-F334EF7BA94E}" type="slidenum">
              <a:rPr lang="en-US" smtClean="0"/>
              <a:t>‹#›</a:t>
            </a:fld>
            <a:endParaRPr lang="en-US"/>
          </a:p>
        </p:txBody>
      </p:sp>
    </p:spTree>
    <p:extLst>
      <p:ext uri="{BB962C8B-B14F-4D97-AF65-F5344CB8AC3E}">
        <p14:creationId xmlns:p14="http://schemas.microsoft.com/office/powerpoint/2010/main" val="2842498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10025967" y="1027906"/>
            <a:ext cx="2025570" cy="1775407"/>
          </a:xfrm>
          <a:prstGeom prst="roundRect">
            <a:avLst>
              <a:gd name="adj" fmla="val 9496"/>
            </a:avLst>
          </a:prstGeom>
          <a:solidFill>
            <a:schemeClr val="tx2">
              <a:alpha val="62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userDrawn="1"/>
        </p:nvSpPr>
        <p:spPr>
          <a:xfrm>
            <a:off x="657224" y="219919"/>
            <a:ext cx="10944225" cy="6318993"/>
          </a:xfrm>
          <a:prstGeom prst="roundRect">
            <a:avLst>
              <a:gd name="adj" fmla="val 4944"/>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54239" y="365125"/>
            <a:ext cx="9479666"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354239" y="1825625"/>
            <a:ext cx="9479666" cy="4351338"/>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CB7A25-4EDB-4B00-9BE5-8217FB20EA27}" type="datetimeFigureOut">
              <a:rPr lang="en-US" smtClean="0"/>
              <a:t>8/31/2018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BC29B-CD14-4172-9B93-F334EF7BA94E}" type="slidenum">
              <a:rPr lang="en-US" smtClean="0"/>
              <a:t>‹#›</a:t>
            </a:fld>
            <a:endParaRPr lang="en-US"/>
          </a:p>
        </p:txBody>
      </p:sp>
      <p:sp>
        <p:nvSpPr>
          <p:cNvPr id="10" name="Rounded Rectangle 9"/>
          <p:cNvSpPr/>
          <p:nvPr userDrawn="1"/>
        </p:nvSpPr>
        <p:spPr>
          <a:xfrm>
            <a:off x="11353800" y="576484"/>
            <a:ext cx="2025570" cy="723458"/>
          </a:xfrm>
          <a:prstGeom prst="roundRect">
            <a:avLst>
              <a:gd name="adj" fmla="val 10267"/>
            </a:avLst>
          </a:prstGeom>
          <a:solidFill>
            <a:schemeClr val="accent6">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userDrawn="1"/>
        </p:nvSpPr>
        <p:spPr>
          <a:xfrm>
            <a:off x="10496066" y="-486156"/>
            <a:ext cx="1269358" cy="1192192"/>
          </a:xfrm>
          <a:prstGeom prst="roundRect">
            <a:avLst>
              <a:gd name="adj" fmla="val 7929"/>
            </a:avLst>
          </a:prstGeom>
          <a:solidFill>
            <a:schemeClr val="accent1">
              <a:lumMod val="60000"/>
              <a:lumOff val="40000"/>
              <a:alpha val="6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Official Seal of the California Department of Educaiton"/>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0254" y="5389202"/>
            <a:ext cx="1294916" cy="1294916"/>
          </a:xfrm>
          <a:prstGeom prst="rect">
            <a:avLst/>
          </a:prstGeom>
        </p:spPr>
      </p:pic>
    </p:spTree>
    <p:extLst>
      <p:ext uri="{BB962C8B-B14F-4D97-AF65-F5344CB8AC3E}">
        <p14:creationId xmlns:p14="http://schemas.microsoft.com/office/powerpoint/2010/main" val="3711321045"/>
      </p:ext>
    </p:extLst>
  </p:cSld>
  <p:clrMap bg1="lt1" tx1="dk1" bg2="lt2" tx2="dk2" accent1="accent1" accent2="accent2" accent3="accent3" accent4="accent4" accent5="accent5" accent6="accent6" hlink="hlink" folHlink="folHlink"/>
  <p:sldLayoutIdLst>
    <p:sldLayoutId id="2147484572" r:id="rId1"/>
    <p:sldLayoutId id="2147484573" r:id="rId2"/>
    <p:sldLayoutId id="2147484574" r:id="rId3"/>
    <p:sldLayoutId id="2147484575" r:id="rId4"/>
    <p:sldLayoutId id="2147484576" r:id="rId5"/>
    <p:sldLayoutId id="2147484577" r:id="rId6"/>
    <p:sldLayoutId id="2147484578" r:id="rId7"/>
    <p:sldLayoutId id="2147484579" r:id="rId8"/>
    <p:sldLayoutId id="2147484580" r:id="rId9"/>
    <p:sldLayoutId id="2147484581" r:id="rId10"/>
    <p:sldLayoutId id="2147484582" r:id="rId11"/>
  </p:sldLayoutIdLst>
  <p:txStyles>
    <p:titleStyle>
      <a:lvl1pPr algn="ctr" defTabSz="914400" rtl="0" eaLnBrk="1" latinLnBrk="0" hangingPunct="1">
        <a:lnSpc>
          <a:spcPct val="90000"/>
        </a:lnSpc>
        <a:spcBef>
          <a:spcPct val="0"/>
        </a:spcBef>
        <a:buNone/>
        <a:defRPr sz="4400" kern="1200">
          <a:solidFill>
            <a:srgbClr val="99330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entury Gothic" panose="020B0502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2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cde.ca.gov/pd/ca/sc/cssip.as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400" dirty="0"/>
              <a:t>Recommendations of the Computer Science Strategic Implementation Plan </a:t>
            </a:r>
            <a:r>
              <a:rPr lang="en-US" sz="4400" dirty="0" smtClean="0"/>
              <a:t>Panel</a:t>
            </a:r>
            <a:endParaRPr lang="en-US" sz="4400" dirty="0"/>
          </a:p>
        </p:txBody>
      </p:sp>
      <p:sp>
        <p:nvSpPr>
          <p:cNvPr id="3" name="Subtitle 2"/>
          <p:cNvSpPr>
            <a:spLocks noGrp="1"/>
          </p:cNvSpPr>
          <p:nvPr>
            <p:ph type="subTitle" idx="1"/>
          </p:nvPr>
        </p:nvSpPr>
        <p:spPr/>
        <p:txBody>
          <a:bodyPr/>
          <a:lstStyle/>
          <a:p>
            <a:endParaRPr lang="en-US" sz="3200" dirty="0" smtClean="0"/>
          </a:p>
          <a:p>
            <a:r>
              <a:rPr lang="en-US" dirty="0" smtClean="0"/>
              <a:t>State Board of Education Meeting</a:t>
            </a:r>
            <a:r>
              <a:rPr lang="en-US" dirty="0"/>
              <a:t/>
            </a:r>
            <a:br>
              <a:rPr lang="en-US" dirty="0"/>
            </a:br>
            <a:r>
              <a:rPr lang="en-US" dirty="0" smtClean="0"/>
              <a:t>September 6, 2018</a:t>
            </a:r>
            <a:endParaRPr lang="en-US" dirty="0"/>
          </a:p>
        </p:txBody>
      </p:sp>
    </p:spTree>
    <p:extLst>
      <p:ext uri="{BB962C8B-B14F-4D97-AF65-F5344CB8AC3E}">
        <p14:creationId xmlns:p14="http://schemas.microsoft.com/office/powerpoint/2010/main" val="33024406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Computer Science Education Vision</a:t>
            </a:r>
          </a:p>
        </p:txBody>
      </p:sp>
      <p:sp>
        <p:nvSpPr>
          <p:cNvPr id="3" name="Content Placeholder 2"/>
          <p:cNvSpPr>
            <a:spLocks noGrp="1"/>
          </p:cNvSpPr>
          <p:nvPr>
            <p:ph idx="1"/>
          </p:nvPr>
        </p:nvSpPr>
        <p:spPr>
          <a:xfrm>
            <a:off x="1354239" y="2011680"/>
            <a:ext cx="9479666" cy="4165283"/>
          </a:xfrm>
        </p:spPr>
        <p:txBody>
          <a:bodyPr/>
          <a:lstStyle/>
          <a:p>
            <a:pPr marL="0" indent="0" algn="ctr">
              <a:buNone/>
            </a:pPr>
            <a:r>
              <a:rPr lang="en-US" sz="3600" dirty="0">
                <a:latin typeface="Arial" panose="020B0604020202020204" pitchFamily="34" charset="0"/>
                <a:ea typeface="Calibri" panose="020F0502020204030204" pitchFamily="34" charset="0"/>
                <a:cs typeface="Arial" panose="020B0604020202020204" pitchFamily="34" charset="0"/>
              </a:rPr>
              <a:t>California’s vision is to ensure that all students develop foundational knowledge and skills in computer science to prepare them for college, careers, and civic engagement.</a:t>
            </a:r>
            <a:endParaRPr lang="en-US" sz="3600" dirty="0">
              <a:latin typeface="Arial" panose="020B0604020202020204" pitchFamily="34" charset="0"/>
              <a:ea typeface="Times New Roman" panose="02020603050405020304" pitchFamily="18" charset="0"/>
              <a:cs typeface="Times New Roman" panose="02020603050405020304" pitchFamily="18" charset="0"/>
            </a:endParaRPr>
          </a:p>
          <a:p>
            <a:endParaRPr lang="en-US" sz="3600" dirty="0"/>
          </a:p>
        </p:txBody>
      </p:sp>
    </p:spTree>
    <p:extLst>
      <p:ext uri="{BB962C8B-B14F-4D97-AF65-F5344CB8AC3E}">
        <p14:creationId xmlns:p14="http://schemas.microsoft.com/office/powerpoint/2010/main" val="36435101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1" y="504825"/>
            <a:ext cx="9305924" cy="1143000"/>
          </a:xfrm>
        </p:spPr>
        <p:txBody>
          <a:bodyPr>
            <a:normAutofit fontScale="90000"/>
          </a:bodyPr>
          <a:lstStyle/>
          <a:p>
            <a:r>
              <a:rPr lang="en-US" dirty="0" smtClean="0"/>
              <a:t>Computer Science Education Mission</a:t>
            </a:r>
            <a:endParaRPr lang="en-US" dirty="0"/>
          </a:p>
        </p:txBody>
      </p:sp>
      <p:sp>
        <p:nvSpPr>
          <p:cNvPr id="3" name="Content Placeholder 2"/>
          <p:cNvSpPr>
            <a:spLocks noGrp="1"/>
          </p:cNvSpPr>
          <p:nvPr>
            <p:ph idx="1"/>
          </p:nvPr>
        </p:nvSpPr>
        <p:spPr>
          <a:xfrm>
            <a:off x="1371601" y="1778924"/>
            <a:ext cx="9305924" cy="4593301"/>
          </a:xfrm>
        </p:spPr>
        <p:txBody>
          <a:bodyPr/>
          <a:lstStyle/>
          <a:p>
            <a:pPr>
              <a:spcAft>
                <a:spcPts val="1200"/>
              </a:spcAft>
            </a:pPr>
            <a:r>
              <a:rPr lang="en-US" dirty="0"/>
              <a:t>All schools offer rigorous and relevant computer science education equitably and sustainably throughout grades K–12.</a:t>
            </a:r>
          </a:p>
          <a:p>
            <a:pPr>
              <a:spcAft>
                <a:spcPts val="1200"/>
              </a:spcAft>
            </a:pPr>
            <a:r>
              <a:rPr lang="en-US" dirty="0"/>
              <a:t>All teachers are adequately prepared to teach rigorous and relevant computer science aligned with California’s K–12 computer science standards.</a:t>
            </a:r>
          </a:p>
          <a:p>
            <a:endParaRPr lang="en-US" dirty="0"/>
          </a:p>
        </p:txBody>
      </p:sp>
    </p:spTree>
    <p:extLst>
      <p:ext uri="{BB962C8B-B14F-4D97-AF65-F5344CB8AC3E}">
        <p14:creationId xmlns:p14="http://schemas.microsoft.com/office/powerpoint/2010/main" val="2599175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905" y="259864"/>
            <a:ext cx="10008525" cy="1310751"/>
          </a:xfrm>
        </p:spPr>
        <p:txBody>
          <a:bodyPr>
            <a:normAutofit/>
          </a:bodyPr>
          <a:lstStyle/>
          <a:p>
            <a:r>
              <a:rPr lang="en-US" sz="4000" dirty="0" smtClean="0"/>
              <a:t>Computer Science Education Principles (1)</a:t>
            </a:r>
            <a:endParaRPr lang="en-US" sz="4000" dirty="0"/>
          </a:p>
        </p:txBody>
      </p:sp>
      <p:sp>
        <p:nvSpPr>
          <p:cNvPr id="3" name="Content Placeholder 2"/>
          <p:cNvSpPr>
            <a:spLocks noGrp="1"/>
          </p:cNvSpPr>
          <p:nvPr>
            <p:ph idx="1"/>
          </p:nvPr>
        </p:nvSpPr>
        <p:spPr>
          <a:xfrm>
            <a:off x="1230285" y="1429789"/>
            <a:ext cx="9892145" cy="4462824"/>
          </a:xfrm>
        </p:spPr>
        <p:txBody>
          <a:bodyPr/>
          <a:lstStyle/>
          <a:p>
            <a:pPr lvl="0"/>
            <a:r>
              <a:rPr lang="en-US" sz="2400" dirty="0"/>
              <a:t>Every student and every teacher is capable of learning computer science. Access to, and achievement in, computer science should not be predicated on the basis of race, ethnicity, gender identity, socioeconomic status, language, religion, sexual orientation, cultural affiliation, learning differences, or special needs</a:t>
            </a:r>
            <a:r>
              <a:rPr lang="en-US" sz="2400" dirty="0" smtClean="0"/>
              <a:t>.</a:t>
            </a:r>
          </a:p>
          <a:p>
            <a:pPr lvl="0"/>
            <a:endParaRPr lang="en-US" sz="800" dirty="0"/>
          </a:p>
          <a:p>
            <a:pPr lvl="0"/>
            <a:r>
              <a:rPr lang="en-US" sz="2400" dirty="0"/>
              <a:t>Every student in California should have equitable access to high-quality computer science curriculum and instruction aligned to California’s K–12 computer science standards</a:t>
            </a:r>
            <a:r>
              <a:rPr lang="en-US" sz="2400" dirty="0" smtClean="0"/>
              <a:t>.</a:t>
            </a:r>
          </a:p>
          <a:p>
            <a:pPr lvl="0"/>
            <a:endParaRPr lang="en-US" sz="800" dirty="0"/>
          </a:p>
          <a:p>
            <a:pPr lvl="0"/>
            <a:r>
              <a:rPr lang="en-US" sz="2400" dirty="0"/>
              <a:t>Every student should have continuous opportunities and multiple entry points to engage in computer science education, including articulated pathways toward college, careers, and community engagement.</a:t>
            </a:r>
          </a:p>
        </p:txBody>
      </p:sp>
      <p:sp>
        <p:nvSpPr>
          <p:cNvPr id="4" name="Slide Number Placeholder 3"/>
          <p:cNvSpPr>
            <a:spLocks noGrp="1"/>
          </p:cNvSpPr>
          <p:nvPr>
            <p:ph type="sldNum" sz="quarter" idx="12"/>
          </p:nvPr>
        </p:nvSpPr>
        <p:spPr/>
        <p:txBody>
          <a:bodyPr/>
          <a:lstStyle/>
          <a:p>
            <a:pPr>
              <a:defRPr/>
            </a:pPr>
            <a:fld id="{72528DC2-D249-4FE7-A2D9-0BDBAD03F218}" type="slidenum">
              <a:rPr lang="en-US" altLang="en-US" smtClean="0"/>
              <a:pPr>
                <a:defRPr/>
              </a:pPr>
              <a:t>12</a:t>
            </a:fld>
            <a:endParaRPr lang="en-US" altLang="en-US" dirty="0"/>
          </a:p>
        </p:txBody>
      </p:sp>
    </p:spTree>
    <p:extLst>
      <p:ext uri="{BB962C8B-B14F-4D97-AF65-F5344CB8AC3E}">
        <p14:creationId xmlns:p14="http://schemas.microsoft.com/office/powerpoint/2010/main" val="20673881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905" y="259864"/>
            <a:ext cx="10008525" cy="1310751"/>
          </a:xfrm>
        </p:spPr>
        <p:txBody>
          <a:bodyPr>
            <a:normAutofit/>
          </a:bodyPr>
          <a:lstStyle/>
          <a:p>
            <a:r>
              <a:rPr lang="en-US" sz="4000" dirty="0" smtClean="0"/>
              <a:t>Computer Science Education Principles (2)</a:t>
            </a:r>
            <a:endParaRPr lang="en-US" sz="4000" dirty="0"/>
          </a:p>
        </p:txBody>
      </p:sp>
      <p:sp>
        <p:nvSpPr>
          <p:cNvPr id="3" name="Content Placeholder 2"/>
          <p:cNvSpPr>
            <a:spLocks noGrp="1"/>
          </p:cNvSpPr>
          <p:nvPr>
            <p:ph idx="1"/>
          </p:nvPr>
        </p:nvSpPr>
        <p:spPr>
          <a:xfrm>
            <a:off x="1346663" y="1346662"/>
            <a:ext cx="9775768" cy="4545951"/>
          </a:xfrm>
        </p:spPr>
        <p:txBody>
          <a:bodyPr/>
          <a:lstStyle/>
          <a:p>
            <a:pPr lvl="0"/>
            <a:r>
              <a:rPr lang="en-US" sz="2400" dirty="0"/>
              <a:t>Computer science instruction should involve real-world, engaging, meaningful, and personally relevant activities for students that focus on problem-solving, critical thinking, and creativity while emphasizing the ethical impacts of computing</a:t>
            </a:r>
            <a:r>
              <a:rPr lang="en-US" sz="2400" dirty="0" smtClean="0"/>
              <a:t>.</a:t>
            </a:r>
          </a:p>
          <a:p>
            <a:pPr marL="0" lvl="0" indent="0">
              <a:buNone/>
            </a:pPr>
            <a:endParaRPr lang="en-US" sz="800" dirty="0"/>
          </a:p>
          <a:p>
            <a:pPr lvl="0"/>
            <a:r>
              <a:rPr lang="en-US" sz="2400" dirty="0"/>
              <a:t>Computer science should align with California’s K–12 Computer Science Standards and be integrated, as appropriate, into other subject areas in grade bands K–2, 3–5, 6–8, and 9–12; computer science should be offered as standalone courses, from introductory to more advanced, in middle and high school</a:t>
            </a:r>
            <a:r>
              <a:rPr lang="en-US" sz="2400" dirty="0" smtClean="0"/>
              <a:t>.</a:t>
            </a:r>
          </a:p>
          <a:p>
            <a:pPr marL="0" lvl="0" indent="0">
              <a:buNone/>
            </a:pPr>
            <a:endParaRPr lang="en-US" sz="800" dirty="0"/>
          </a:p>
          <a:p>
            <a:pPr lvl="0"/>
            <a:r>
              <a:rPr lang="en-US" sz="2400" dirty="0"/>
              <a:t>All California schools should have the infrastructure to support computer science education (including hardware, software, and personnel).</a:t>
            </a:r>
          </a:p>
        </p:txBody>
      </p:sp>
      <p:sp>
        <p:nvSpPr>
          <p:cNvPr id="4" name="Slide Number Placeholder 3"/>
          <p:cNvSpPr>
            <a:spLocks noGrp="1"/>
          </p:cNvSpPr>
          <p:nvPr>
            <p:ph type="sldNum" sz="quarter" idx="12"/>
          </p:nvPr>
        </p:nvSpPr>
        <p:spPr/>
        <p:txBody>
          <a:bodyPr/>
          <a:lstStyle/>
          <a:p>
            <a:pPr>
              <a:defRPr/>
            </a:pPr>
            <a:fld id="{72528DC2-D249-4FE7-A2D9-0BDBAD03F218}" type="slidenum">
              <a:rPr lang="en-US" altLang="en-US" smtClean="0"/>
              <a:pPr>
                <a:defRPr/>
              </a:pPr>
              <a:t>13</a:t>
            </a:fld>
            <a:endParaRPr lang="en-US" altLang="en-US" dirty="0"/>
          </a:p>
        </p:txBody>
      </p:sp>
    </p:spTree>
    <p:extLst>
      <p:ext uri="{BB962C8B-B14F-4D97-AF65-F5344CB8AC3E}">
        <p14:creationId xmlns:p14="http://schemas.microsoft.com/office/powerpoint/2010/main" val="40562898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905" y="259864"/>
            <a:ext cx="10008525" cy="1310751"/>
          </a:xfrm>
        </p:spPr>
        <p:txBody>
          <a:bodyPr>
            <a:normAutofit/>
          </a:bodyPr>
          <a:lstStyle/>
          <a:p>
            <a:r>
              <a:rPr lang="en-US" sz="4000" dirty="0" smtClean="0"/>
              <a:t>Computer Science Education Principles (3)</a:t>
            </a:r>
            <a:endParaRPr lang="en-US" sz="4000" dirty="0"/>
          </a:p>
        </p:txBody>
      </p:sp>
      <p:sp>
        <p:nvSpPr>
          <p:cNvPr id="3" name="Content Placeholder 2"/>
          <p:cNvSpPr>
            <a:spLocks noGrp="1"/>
          </p:cNvSpPr>
          <p:nvPr>
            <p:ph idx="1"/>
          </p:nvPr>
        </p:nvSpPr>
        <p:spPr>
          <a:xfrm>
            <a:off x="1230285" y="1570615"/>
            <a:ext cx="9892145" cy="4321998"/>
          </a:xfrm>
        </p:spPr>
        <p:txBody>
          <a:bodyPr/>
          <a:lstStyle/>
          <a:p>
            <a:pPr lvl="0"/>
            <a:r>
              <a:rPr lang="en-US" sz="2400" dirty="0"/>
              <a:t>Computer science content knowledge and relevant pedagogical practices should be included in all California teacher preparation programs, differentiated by multiple subject and single subject teaching </a:t>
            </a:r>
            <a:r>
              <a:rPr lang="en-US" sz="2400" dirty="0" smtClean="0"/>
              <a:t>credentials. </a:t>
            </a:r>
            <a:r>
              <a:rPr lang="en-US" sz="2400" dirty="0"/>
              <a:t>The state budget should allocate funding for teachers to participate in ongoing, high-quality, and differentiated professional learning and support to assist them in implementing and integrating computer science education in their classrooms</a:t>
            </a:r>
            <a:r>
              <a:rPr lang="en-US" sz="2400" dirty="0" smtClean="0"/>
              <a:t>.</a:t>
            </a:r>
          </a:p>
          <a:p>
            <a:pPr lvl="0"/>
            <a:endParaRPr lang="en-US" sz="800" dirty="0"/>
          </a:p>
          <a:p>
            <a:pPr lvl="0"/>
            <a:r>
              <a:rPr lang="en-US" sz="2400" dirty="0"/>
              <a:t>California should engage stakeholders including, but not limited to, members from K–12 education, higher education, industry, local communities, parent organizations, and policy makers, to implement computer science statewide.</a:t>
            </a:r>
          </a:p>
          <a:p>
            <a:pPr marL="0" indent="0">
              <a:buNone/>
            </a:pPr>
            <a:r>
              <a:rPr lang="en-US" sz="2400" dirty="0"/>
              <a:t/>
            </a:r>
            <a:br>
              <a:rPr lang="en-US" sz="2400" dirty="0"/>
            </a:br>
            <a:endParaRPr lang="en-US" sz="2400" dirty="0"/>
          </a:p>
        </p:txBody>
      </p:sp>
      <p:sp>
        <p:nvSpPr>
          <p:cNvPr id="4" name="Slide Number Placeholder 3"/>
          <p:cNvSpPr>
            <a:spLocks noGrp="1"/>
          </p:cNvSpPr>
          <p:nvPr>
            <p:ph type="sldNum" sz="quarter" idx="12"/>
          </p:nvPr>
        </p:nvSpPr>
        <p:spPr/>
        <p:txBody>
          <a:bodyPr/>
          <a:lstStyle/>
          <a:p>
            <a:pPr>
              <a:defRPr/>
            </a:pPr>
            <a:fld id="{72528DC2-D249-4FE7-A2D9-0BDBAD03F218}" type="slidenum">
              <a:rPr lang="en-US" altLang="en-US" smtClean="0"/>
              <a:pPr>
                <a:defRPr/>
              </a:pPr>
              <a:t>14</a:t>
            </a:fld>
            <a:endParaRPr lang="en-US" altLang="en-US" dirty="0"/>
          </a:p>
        </p:txBody>
      </p:sp>
    </p:spTree>
    <p:extLst>
      <p:ext uri="{BB962C8B-B14F-4D97-AF65-F5344CB8AC3E}">
        <p14:creationId xmlns:p14="http://schemas.microsoft.com/office/powerpoint/2010/main" val="15550054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298" y="482513"/>
            <a:ext cx="9001125" cy="1295400"/>
          </a:xfrm>
        </p:spPr>
        <p:txBody>
          <a:bodyPr>
            <a:normAutofit/>
          </a:bodyPr>
          <a:lstStyle/>
          <a:p>
            <a:r>
              <a:rPr lang="en-US" sz="4000" dirty="0" smtClean="0"/>
              <a:t>Three Sets of Recommendations</a:t>
            </a:r>
            <a:endParaRPr lang="en-US" sz="4000" dirty="0"/>
          </a:p>
        </p:txBody>
      </p:sp>
      <p:sp>
        <p:nvSpPr>
          <p:cNvPr id="3" name="Content Placeholder 2"/>
          <p:cNvSpPr>
            <a:spLocks noGrp="1"/>
          </p:cNvSpPr>
          <p:nvPr>
            <p:ph idx="1"/>
          </p:nvPr>
        </p:nvSpPr>
        <p:spPr>
          <a:xfrm>
            <a:off x="1638299" y="1860550"/>
            <a:ext cx="9001125" cy="4495800"/>
          </a:xfrm>
        </p:spPr>
        <p:txBody>
          <a:bodyPr/>
          <a:lstStyle/>
          <a:p>
            <a:pPr lvl="0"/>
            <a:r>
              <a:rPr lang="en-US" dirty="0"/>
              <a:t>Ensuring Access and Equity for All Students in California Schools (Access and Equity</a:t>
            </a:r>
            <a:r>
              <a:rPr lang="en-US" dirty="0" smtClean="0"/>
              <a:t>)</a:t>
            </a:r>
          </a:p>
          <a:p>
            <a:pPr lvl="0"/>
            <a:endParaRPr lang="en-US" dirty="0"/>
          </a:p>
          <a:p>
            <a:pPr lvl="0"/>
            <a:r>
              <a:rPr lang="en-US" dirty="0"/>
              <a:t>Ensuring Appropriate Support for California Teachers and Administrators (Educator Support</a:t>
            </a:r>
            <a:r>
              <a:rPr lang="en-US" dirty="0" smtClean="0"/>
              <a:t>)</a:t>
            </a:r>
          </a:p>
          <a:p>
            <a:pPr marL="0" lvl="0" indent="0">
              <a:buNone/>
            </a:pPr>
            <a:endParaRPr lang="en-US" dirty="0"/>
          </a:p>
          <a:p>
            <a:pPr lvl="0"/>
            <a:r>
              <a:rPr lang="en-US" dirty="0"/>
              <a:t>Scaling Up K–12 Computer Science Education in California (Standards Implementation)</a:t>
            </a:r>
          </a:p>
          <a:p>
            <a:pPr lvl="0"/>
            <a:endParaRPr lang="en-US" dirty="0"/>
          </a:p>
          <a:p>
            <a:endParaRPr lang="en-US" dirty="0"/>
          </a:p>
        </p:txBody>
      </p:sp>
      <p:sp>
        <p:nvSpPr>
          <p:cNvPr id="4" name="Slide Number Placeholder 3"/>
          <p:cNvSpPr>
            <a:spLocks noGrp="1"/>
          </p:cNvSpPr>
          <p:nvPr>
            <p:ph type="sldNum" sz="quarter" idx="12"/>
          </p:nvPr>
        </p:nvSpPr>
        <p:spPr/>
        <p:txBody>
          <a:bodyPr/>
          <a:lstStyle/>
          <a:p>
            <a:pPr>
              <a:defRPr/>
            </a:pPr>
            <a:fld id="{72528DC2-D249-4FE7-A2D9-0BDBAD03F218}" type="slidenum">
              <a:rPr lang="en-US" altLang="en-US" smtClean="0"/>
              <a:pPr>
                <a:defRPr/>
              </a:pPr>
              <a:t>15</a:t>
            </a:fld>
            <a:endParaRPr lang="en-US" altLang="en-US" dirty="0"/>
          </a:p>
        </p:txBody>
      </p:sp>
    </p:spTree>
    <p:extLst>
      <p:ext uri="{BB962C8B-B14F-4D97-AF65-F5344CB8AC3E}">
        <p14:creationId xmlns:p14="http://schemas.microsoft.com/office/powerpoint/2010/main" val="18262116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Organization of Recommendations</a:t>
            </a:r>
            <a:endParaRPr lang="en-US" sz="4000" dirty="0"/>
          </a:p>
        </p:txBody>
      </p:sp>
      <p:sp>
        <p:nvSpPr>
          <p:cNvPr id="3" name="Content Placeholder 2"/>
          <p:cNvSpPr>
            <a:spLocks noGrp="1"/>
          </p:cNvSpPr>
          <p:nvPr>
            <p:ph idx="1"/>
          </p:nvPr>
        </p:nvSpPr>
        <p:spPr/>
        <p:txBody>
          <a:bodyPr/>
          <a:lstStyle/>
          <a:p>
            <a:pPr marL="0" indent="0">
              <a:buNone/>
            </a:pPr>
            <a:r>
              <a:rPr lang="en-US" dirty="0" smtClean="0"/>
              <a:t>Each recommendation includes:</a:t>
            </a:r>
          </a:p>
          <a:p>
            <a:r>
              <a:rPr lang="en-US" dirty="0" smtClean="0"/>
              <a:t>Entity or entities responsible for implementation</a:t>
            </a:r>
          </a:p>
          <a:p>
            <a:pPr lvl="1"/>
            <a:r>
              <a:rPr lang="en-US" dirty="0" smtClean="0"/>
              <a:t>State agencies</a:t>
            </a:r>
          </a:p>
          <a:p>
            <a:pPr lvl="1"/>
            <a:r>
              <a:rPr lang="en-US" dirty="0" smtClean="0"/>
              <a:t>Local educational agencies (LEAs)</a:t>
            </a:r>
          </a:p>
          <a:p>
            <a:pPr lvl="1"/>
            <a:r>
              <a:rPr lang="en-US" dirty="0" smtClean="0"/>
              <a:t>Legislature</a:t>
            </a:r>
          </a:p>
          <a:p>
            <a:pPr lvl="1"/>
            <a:r>
              <a:rPr lang="en-US" dirty="0" smtClean="0"/>
              <a:t>Institutions of higher education (IHEs)</a:t>
            </a:r>
          </a:p>
          <a:p>
            <a:r>
              <a:rPr lang="en-US" dirty="0" smtClean="0"/>
              <a:t>Proposed strategy</a:t>
            </a:r>
          </a:p>
          <a:p>
            <a:r>
              <a:rPr lang="en-US" dirty="0" smtClean="0"/>
              <a:t>Evidence of success</a:t>
            </a:r>
          </a:p>
          <a:p>
            <a:r>
              <a:rPr lang="en-US" dirty="0" smtClean="0"/>
              <a:t>Suggested timeframe for implementation</a:t>
            </a:r>
          </a:p>
          <a:p>
            <a:endParaRPr lang="en-US" dirty="0"/>
          </a:p>
        </p:txBody>
      </p:sp>
    </p:spTree>
    <p:extLst>
      <p:ext uri="{BB962C8B-B14F-4D97-AF65-F5344CB8AC3E}">
        <p14:creationId xmlns:p14="http://schemas.microsoft.com/office/powerpoint/2010/main" val="35406437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title"/>
          </p:nvPr>
        </p:nvSpPr>
        <p:spPr>
          <a:xfrm>
            <a:off x="1354239" y="365125"/>
            <a:ext cx="9479666" cy="1563429"/>
          </a:xfrm>
        </p:spPr>
        <p:txBody>
          <a:bodyPr>
            <a:normAutofit/>
          </a:bodyPr>
          <a:lstStyle/>
          <a:p>
            <a:r>
              <a:rPr lang="en-US" sz="4000" dirty="0" smtClean="0"/>
              <a:t>Ensuring Access and Equity for All Students in California Schools (1)</a:t>
            </a:r>
            <a:endParaRPr lang="en-US" sz="4000" dirty="0"/>
          </a:p>
        </p:txBody>
      </p:sp>
      <p:sp>
        <p:nvSpPr>
          <p:cNvPr id="4" name="Content Placeholder 3"/>
          <p:cNvSpPr>
            <a:spLocks noGrp="1"/>
          </p:cNvSpPr>
          <p:nvPr>
            <p:ph idx="1"/>
          </p:nvPr>
        </p:nvSpPr>
        <p:spPr>
          <a:xfrm>
            <a:off x="1354239" y="1928554"/>
            <a:ext cx="9479666" cy="3840480"/>
          </a:xfrm>
        </p:spPr>
        <p:txBody>
          <a:bodyPr/>
          <a:lstStyle/>
          <a:p>
            <a:pPr>
              <a:spcAft>
                <a:spcPts val="1200"/>
              </a:spcAft>
            </a:pPr>
            <a:r>
              <a:rPr lang="en-US" sz="2400" dirty="0" smtClean="0"/>
              <a:t>Develop K–8 pathways to prepare students for high school coursework in computer science (CS).</a:t>
            </a:r>
          </a:p>
          <a:p>
            <a:pPr>
              <a:spcAft>
                <a:spcPts val="1200"/>
              </a:spcAft>
            </a:pPr>
            <a:r>
              <a:rPr lang="en-US" sz="2400" dirty="0" smtClean="0"/>
              <a:t>Provide professional development for educators on the CS standards.</a:t>
            </a:r>
          </a:p>
          <a:p>
            <a:pPr>
              <a:spcAft>
                <a:spcPts val="1200"/>
              </a:spcAft>
            </a:pPr>
            <a:r>
              <a:rPr lang="en-US" sz="2400" dirty="0" smtClean="0"/>
              <a:t>Adopt a high school graduation requirement for CS.</a:t>
            </a:r>
          </a:p>
          <a:p>
            <a:pPr>
              <a:spcAft>
                <a:spcPts val="1200"/>
              </a:spcAft>
            </a:pPr>
            <a:r>
              <a:rPr lang="en-US" sz="2400" dirty="0" smtClean="0"/>
              <a:t>Offer A-G approved course sequences and CS courses approved for areas other than “G”.</a:t>
            </a:r>
          </a:p>
        </p:txBody>
      </p:sp>
      <p:sp>
        <p:nvSpPr>
          <p:cNvPr id="89091" name="Slide Number Placeholder 1"/>
          <p:cNvSpPr>
            <a:spLocks noGrp="1"/>
          </p:cNvSpPr>
          <p:nvPr>
            <p:ph type="sldNum" sz="quarter" idx="12"/>
          </p:nvPr>
        </p:nvSpPr>
        <p:spPr/>
        <p:txBody>
          <a:bodyPr/>
          <a:lstStyle/>
          <a:p>
            <a:fld id="{FA7B20A9-0E4C-43AE-B75F-A3BB85D2B6CD}" type="slidenum">
              <a:rPr lang="en-US" altLang="en-US" smtClean="0"/>
              <a:pPr/>
              <a:t>17</a:t>
            </a:fld>
            <a:endParaRPr lang="en-US" altLang="en-US" dirty="0" smtClean="0"/>
          </a:p>
        </p:txBody>
      </p:sp>
    </p:spTree>
    <p:extLst>
      <p:ext uri="{BB962C8B-B14F-4D97-AF65-F5344CB8AC3E}">
        <p14:creationId xmlns:p14="http://schemas.microsoft.com/office/powerpoint/2010/main" val="32833413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title"/>
          </p:nvPr>
        </p:nvSpPr>
        <p:spPr>
          <a:xfrm>
            <a:off x="1354239" y="365125"/>
            <a:ext cx="9479666" cy="1392409"/>
          </a:xfrm>
        </p:spPr>
        <p:txBody>
          <a:bodyPr>
            <a:normAutofit/>
          </a:bodyPr>
          <a:lstStyle/>
          <a:p>
            <a:r>
              <a:rPr lang="en-US" sz="4000" dirty="0" smtClean="0"/>
              <a:t>Ensuring Access and Equity for All Students in California Schools (2)</a:t>
            </a:r>
            <a:endParaRPr lang="en-US" sz="4000" dirty="0"/>
          </a:p>
        </p:txBody>
      </p:sp>
      <p:sp>
        <p:nvSpPr>
          <p:cNvPr id="4" name="Content Placeholder 3"/>
          <p:cNvSpPr>
            <a:spLocks noGrp="1"/>
          </p:cNvSpPr>
          <p:nvPr>
            <p:ph idx="1"/>
          </p:nvPr>
        </p:nvSpPr>
        <p:spPr>
          <a:xfrm>
            <a:off x="1354239" y="1862050"/>
            <a:ext cx="9834693" cy="4494299"/>
          </a:xfrm>
        </p:spPr>
        <p:txBody>
          <a:bodyPr/>
          <a:lstStyle/>
          <a:p>
            <a:pPr>
              <a:spcAft>
                <a:spcPts val="1200"/>
              </a:spcAft>
            </a:pPr>
            <a:r>
              <a:rPr lang="en-US" sz="2400" dirty="0" smtClean="0"/>
              <a:t>Implement dual-coded CS courses for general education and Career Technical Education (CTE).</a:t>
            </a:r>
          </a:p>
          <a:p>
            <a:pPr>
              <a:spcAft>
                <a:spcPts val="1200"/>
              </a:spcAft>
            </a:pPr>
            <a:r>
              <a:rPr lang="en-US" sz="2400" dirty="0" smtClean="0"/>
              <a:t>Define </a:t>
            </a:r>
            <a:r>
              <a:rPr lang="en-US" sz="2400" dirty="0"/>
              <a:t>standards for networking, hardware, </a:t>
            </a:r>
            <a:r>
              <a:rPr lang="en-US" sz="2400" dirty="0" smtClean="0"/>
              <a:t>software, </a:t>
            </a:r>
            <a:r>
              <a:rPr lang="en-US" sz="2400" dirty="0"/>
              <a:t>and </a:t>
            </a:r>
            <a:r>
              <a:rPr lang="en-US" sz="2400" dirty="0" smtClean="0"/>
              <a:t>informational technology </a:t>
            </a:r>
            <a:r>
              <a:rPr lang="en-US" sz="2400" dirty="0"/>
              <a:t>personnel to support </a:t>
            </a:r>
            <a:r>
              <a:rPr lang="en-US" sz="2400" dirty="0" smtClean="0"/>
              <a:t>CS on campuses.</a:t>
            </a:r>
            <a:endParaRPr lang="en-US" sz="2400" dirty="0"/>
          </a:p>
          <a:p>
            <a:pPr>
              <a:spcAft>
                <a:spcPts val="1200"/>
              </a:spcAft>
            </a:pPr>
            <a:r>
              <a:rPr lang="en-US" sz="2400" dirty="0" smtClean="0"/>
              <a:t>Develop and implement CS standards </a:t>
            </a:r>
            <a:r>
              <a:rPr lang="en-US" sz="2400" dirty="0"/>
              <a:t>r</a:t>
            </a:r>
            <a:r>
              <a:rPr lang="en-US" sz="2400" dirty="0" smtClean="0"/>
              <a:t>ollout.</a:t>
            </a:r>
            <a:endParaRPr lang="en-US" sz="2400" dirty="0"/>
          </a:p>
          <a:p>
            <a:pPr>
              <a:spcAft>
                <a:spcPts val="1200"/>
              </a:spcAft>
            </a:pPr>
            <a:r>
              <a:rPr lang="en-US" sz="2400" dirty="0"/>
              <a:t>Create a </a:t>
            </a:r>
            <a:r>
              <a:rPr lang="en-US" sz="2400" dirty="0" smtClean="0"/>
              <a:t>new </a:t>
            </a:r>
            <a:r>
              <a:rPr lang="en-US" sz="2400" dirty="0"/>
              <a:t>California County </a:t>
            </a:r>
            <a:r>
              <a:rPr lang="en-US" sz="2400" dirty="0" smtClean="0"/>
              <a:t>Superintendents Educational </a:t>
            </a:r>
            <a:r>
              <a:rPr lang="en-US" sz="2400" dirty="0"/>
              <a:t>Services </a:t>
            </a:r>
            <a:r>
              <a:rPr lang="en-US" sz="2400" dirty="0" smtClean="0"/>
              <a:t>Association Curriculum and Instruction Steering Committee sub-committee </a:t>
            </a:r>
            <a:r>
              <a:rPr lang="en-US" sz="2400" dirty="0"/>
              <a:t>for </a:t>
            </a:r>
            <a:r>
              <a:rPr lang="en-US" sz="2400" dirty="0" smtClean="0"/>
              <a:t>CS.</a:t>
            </a:r>
            <a:endParaRPr lang="en-US" sz="2400" dirty="0"/>
          </a:p>
          <a:p>
            <a:pPr>
              <a:spcAft>
                <a:spcPts val="1200"/>
              </a:spcAft>
            </a:pPr>
            <a:r>
              <a:rPr lang="en-US" sz="2400" dirty="0" smtClean="0"/>
              <a:t>Conduct outreach events to create awareness and advocacy for CS education especially with traditionally underrepresented groups.</a:t>
            </a:r>
          </a:p>
        </p:txBody>
      </p:sp>
      <p:sp>
        <p:nvSpPr>
          <p:cNvPr id="89091" name="Slide Number Placeholder 1"/>
          <p:cNvSpPr>
            <a:spLocks noGrp="1"/>
          </p:cNvSpPr>
          <p:nvPr>
            <p:ph type="sldNum" sz="quarter" idx="12"/>
          </p:nvPr>
        </p:nvSpPr>
        <p:spPr/>
        <p:txBody>
          <a:bodyPr/>
          <a:lstStyle/>
          <a:p>
            <a:fld id="{FA7B20A9-0E4C-43AE-B75F-A3BB85D2B6CD}" type="slidenum">
              <a:rPr lang="en-US" altLang="en-US" smtClean="0"/>
              <a:pPr/>
              <a:t>18</a:t>
            </a:fld>
            <a:endParaRPr lang="en-US" altLang="en-US" dirty="0" smtClean="0"/>
          </a:p>
        </p:txBody>
      </p:sp>
    </p:spTree>
    <p:extLst>
      <p:ext uri="{BB962C8B-B14F-4D97-AF65-F5344CB8AC3E}">
        <p14:creationId xmlns:p14="http://schemas.microsoft.com/office/powerpoint/2010/main" val="14297451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title"/>
          </p:nvPr>
        </p:nvSpPr>
        <p:spPr/>
        <p:txBody>
          <a:bodyPr/>
          <a:lstStyle/>
          <a:p>
            <a:r>
              <a:rPr lang="en-US" sz="4000" dirty="0" smtClean="0"/>
              <a:t>Ensuring Access and Equity for All Students in California Schools (3)</a:t>
            </a:r>
            <a:endParaRPr lang="en-US" dirty="0">
              <a:solidFill>
                <a:schemeClr val="tx2">
                  <a:lumMod val="20000"/>
                  <a:lumOff val="80000"/>
                </a:schemeClr>
              </a:solidFill>
            </a:endParaRPr>
          </a:p>
        </p:txBody>
      </p:sp>
      <p:sp>
        <p:nvSpPr>
          <p:cNvPr id="4" name="Content Placeholder 3"/>
          <p:cNvSpPr>
            <a:spLocks noGrp="1"/>
          </p:cNvSpPr>
          <p:nvPr>
            <p:ph idx="1"/>
          </p:nvPr>
        </p:nvSpPr>
        <p:spPr>
          <a:xfrm>
            <a:off x="1354239" y="2005012"/>
            <a:ext cx="9758520" cy="4351338"/>
          </a:xfrm>
        </p:spPr>
        <p:txBody>
          <a:bodyPr/>
          <a:lstStyle/>
          <a:p>
            <a:pPr>
              <a:spcAft>
                <a:spcPts val="1200"/>
              </a:spcAft>
            </a:pPr>
            <a:r>
              <a:rPr lang="en-US" sz="2400" dirty="0"/>
              <a:t>Identify community partnerships for expanded learning, internships etc.</a:t>
            </a:r>
          </a:p>
          <a:p>
            <a:pPr>
              <a:spcAft>
                <a:spcPts val="1200"/>
              </a:spcAft>
            </a:pPr>
            <a:r>
              <a:rPr lang="en-US" sz="2400" dirty="0" smtClean="0"/>
              <a:t>Disseminate resources and training for teachers and counselors to improve access and equity in CS.</a:t>
            </a:r>
          </a:p>
          <a:p>
            <a:pPr>
              <a:spcAft>
                <a:spcPts val="1200"/>
              </a:spcAft>
            </a:pPr>
            <a:r>
              <a:rPr lang="en-US" sz="2400" dirty="0" smtClean="0"/>
              <a:t>Include CS in a future system for collecting data on enrollment and achievement.</a:t>
            </a:r>
          </a:p>
          <a:p>
            <a:pPr>
              <a:spcAft>
                <a:spcPts val="1200"/>
              </a:spcAft>
            </a:pPr>
            <a:r>
              <a:rPr lang="en-US" sz="2400" dirty="0" smtClean="0"/>
              <a:t>Add CS as a college and career readiness indicator on the Local Control Accountability Plan.</a:t>
            </a:r>
            <a:endParaRPr lang="en-US" sz="2400" dirty="0"/>
          </a:p>
        </p:txBody>
      </p:sp>
      <p:sp>
        <p:nvSpPr>
          <p:cNvPr id="89091" name="Slide Number Placeholder 1"/>
          <p:cNvSpPr>
            <a:spLocks noGrp="1"/>
          </p:cNvSpPr>
          <p:nvPr>
            <p:ph type="sldNum" sz="quarter" idx="12"/>
          </p:nvPr>
        </p:nvSpPr>
        <p:spPr/>
        <p:txBody>
          <a:bodyPr/>
          <a:lstStyle/>
          <a:p>
            <a:fld id="{FA7B20A9-0E4C-43AE-B75F-A3BB85D2B6CD}" type="slidenum">
              <a:rPr lang="en-US" altLang="en-US" smtClean="0"/>
              <a:pPr/>
              <a:t>19</a:t>
            </a:fld>
            <a:endParaRPr lang="en-US" altLang="en-US" dirty="0" smtClean="0"/>
          </a:p>
        </p:txBody>
      </p:sp>
    </p:spTree>
    <p:extLst>
      <p:ext uri="{BB962C8B-B14F-4D97-AF65-F5344CB8AC3E}">
        <p14:creationId xmlns:p14="http://schemas.microsoft.com/office/powerpoint/2010/main" val="13631662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4239" y="365125"/>
            <a:ext cx="9479666" cy="1580052"/>
          </a:xfrm>
        </p:spPr>
        <p:txBody>
          <a:bodyPr>
            <a:normAutofit/>
          </a:bodyPr>
          <a:lstStyle/>
          <a:p>
            <a:r>
              <a:rPr lang="en-US" sz="4000" dirty="0"/>
              <a:t>Computer Science Strategic Implementation Plan</a:t>
            </a:r>
          </a:p>
        </p:txBody>
      </p:sp>
      <p:sp>
        <p:nvSpPr>
          <p:cNvPr id="3" name="Content Placeholder 2"/>
          <p:cNvSpPr>
            <a:spLocks noGrp="1"/>
          </p:cNvSpPr>
          <p:nvPr>
            <p:ph idx="1"/>
          </p:nvPr>
        </p:nvSpPr>
        <p:spPr>
          <a:xfrm>
            <a:off x="1354239" y="2061556"/>
            <a:ext cx="9479666" cy="4115406"/>
          </a:xfrm>
        </p:spPr>
        <p:txBody>
          <a:bodyPr/>
          <a:lstStyle/>
          <a:p>
            <a:r>
              <a:rPr lang="en-US" i="1" dirty="0"/>
              <a:t>Education Code</a:t>
            </a:r>
            <a:r>
              <a:rPr lang="en-US" dirty="0"/>
              <a:t> </a:t>
            </a:r>
            <a:r>
              <a:rPr lang="en-US" i="1" dirty="0" smtClean="0"/>
              <a:t>(EC) </a:t>
            </a:r>
            <a:r>
              <a:rPr lang="en-US" dirty="0"/>
              <a:t>s</a:t>
            </a:r>
            <a:r>
              <a:rPr lang="en-US" dirty="0" smtClean="0"/>
              <a:t>ections </a:t>
            </a:r>
            <a:r>
              <a:rPr lang="en-US" dirty="0"/>
              <a:t>53310-53315 call for development of a computer science strategic implementation plan and the appointment and convening of an advisory panel to develop recommendations for that </a:t>
            </a:r>
            <a:r>
              <a:rPr lang="en-US" dirty="0" smtClean="0"/>
              <a:t>plan. </a:t>
            </a:r>
          </a:p>
        </p:txBody>
      </p:sp>
    </p:spTree>
    <p:extLst>
      <p:ext uri="{BB962C8B-B14F-4D97-AF65-F5344CB8AC3E}">
        <p14:creationId xmlns:p14="http://schemas.microsoft.com/office/powerpoint/2010/main" val="26308729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title"/>
          </p:nvPr>
        </p:nvSpPr>
        <p:spPr>
          <a:xfrm>
            <a:off x="1078336" y="410368"/>
            <a:ext cx="10031472" cy="1325563"/>
          </a:xfrm>
        </p:spPr>
        <p:txBody>
          <a:bodyPr>
            <a:noAutofit/>
          </a:bodyPr>
          <a:lstStyle/>
          <a:p>
            <a:r>
              <a:rPr lang="en-US" sz="4000" dirty="0"/>
              <a:t>Ensuring Appropriate Support for California Teachers and </a:t>
            </a:r>
            <a:r>
              <a:rPr lang="en-US" sz="4000" dirty="0" smtClean="0"/>
              <a:t>Administrators (1)</a:t>
            </a:r>
            <a:endParaRPr lang="en-US" dirty="0">
              <a:solidFill>
                <a:schemeClr val="tx2">
                  <a:lumMod val="20000"/>
                  <a:lumOff val="80000"/>
                </a:schemeClr>
              </a:solidFill>
            </a:endParaRPr>
          </a:p>
        </p:txBody>
      </p:sp>
      <p:sp>
        <p:nvSpPr>
          <p:cNvPr id="48131" name="Rectangle 8"/>
          <p:cNvSpPr>
            <a:spLocks noGrp="1" noChangeArrowheads="1"/>
          </p:cNvSpPr>
          <p:nvPr>
            <p:ph idx="1"/>
          </p:nvPr>
        </p:nvSpPr>
        <p:spPr>
          <a:xfrm>
            <a:off x="1363287" y="1895302"/>
            <a:ext cx="9746521" cy="4197393"/>
          </a:xfrm>
        </p:spPr>
        <p:txBody>
          <a:bodyPr/>
          <a:lstStyle/>
          <a:p>
            <a:pPr>
              <a:spcAft>
                <a:spcPts val="1200"/>
              </a:spcAft>
              <a:defRPr/>
            </a:pPr>
            <a:r>
              <a:rPr lang="en-US" sz="2400" dirty="0" smtClean="0"/>
              <a:t>Provide professional development for current CTE/Information and Communications Technology teachers.</a:t>
            </a:r>
          </a:p>
          <a:p>
            <a:pPr>
              <a:spcAft>
                <a:spcPts val="1200"/>
              </a:spcAft>
              <a:defRPr/>
            </a:pPr>
            <a:r>
              <a:rPr lang="en-US" sz="2400" dirty="0" smtClean="0"/>
              <a:t>Establish partnerships with IHEs to recruit students to pursue CS credentials.</a:t>
            </a:r>
          </a:p>
          <a:p>
            <a:pPr>
              <a:spcAft>
                <a:spcPts val="1200"/>
              </a:spcAft>
              <a:defRPr/>
            </a:pPr>
            <a:r>
              <a:rPr lang="en-US" sz="2400" dirty="0" smtClean="0"/>
              <a:t>Create statewide communities of practice for CS.</a:t>
            </a:r>
          </a:p>
          <a:p>
            <a:pPr>
              <a:spcAft>
                <a:spcPts val="1200"/>
              </a:spcAft>
              <a:defRPr/>
            </a:pPr>
            <a:r>
              <a:rPr lang="en-US" sz="2400" dirty="0" smtClean="0"/>
              <a:t>Provide professional development for in-service teachers, administrators and counselors about the CS standards.</a:t>
            </a:r>
            <a:endParaRPr lang="en-US" sz="2400" dirty="0"/>
          </a:p>
          <a:p>
            <a:pPr marL="0" indent="0">
              <a:buNone/>
              <a:defRPr/>
            </a:pPr>
            <a:endParaRPr lang="en-US" dirty="0"/>
          </a:p>
          <a:p>
            <a:pPr marL="0" indent="0">
              <a:buNone/>
              <a:defRPr/>
            </a:pPr>
            <a:endParaRPr lang="en-US" sz="1600" dirty="0"/>
          </a:p>
        </p:txBody>
      </p:sp>
      <p:sp>
        <p:nvSpPr>
          <p:cNvPr id="89091" name="Slide Number Placeholder 1"/>
          <p:cNvSpPr>
            <a:spLocks noGrp="1"/>
          </p:cNvSpPr>
          <p:nvPr>
            <p:ph type="sldNum" sz="quarter" idx="12"/>
          </p:nvPr>
        </p:nvSpPr>
        <p:spPr>
          <a:noFill/>
        </p:spPr>
        <p:txBody>
          <a:bodyPr/>
          <a:lstStyle/>
          <a:p>
            <a:fld id="{FA7B20A9-0E4C-43AE-B75F-A3BB85D2B6CD}" type="slidenum">
              <a:rPr lang="en-US" altLang="en-US" smtClean="0"/>
              <a:pPr/>
              <a:t>20</a:t>
            </a:fld>
            <a:endParaRPr lang="en-US" altLang="en-US" dirty="0" smtClean="0"/>
          </a:p>
        </p:txBody>
      </p:sp>
    </p:spTree>
    <p:extLst>
      <p:ext uri="{BB962C8B-B14F-4D97-AF65-F5344CB8AC3E}">
        <p14:creationId xmlns:p14="http://schemas.microsoft.com/office/powerpoint/2010/main" val="526329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title"/>
          </p:nvPr>
        </p:nvSpPr>
        <p:spPr>
          <a:xfrm>
            <a:off x="943800" y="320851"/>
            <a:ext cx="10274068" cy="1416950"/>
          </a:xfrm>
        </p:spPr>
        <p:txBody>
          <a:bodyPr>
            <a:noAutofit/>
          </a:bodyPr>
          <a:lstStyle/>
          <a:p>
            <a:r>
              <a:rPr lang="en-US" sz="4000" dirty="0"/>
              <a:t>Ensuring Appropriate Support for California Teachers and </a:t>
            </a:r>
            <a:r>
              <a:rPr lang="en-US" sz="4000" dirty="0" smtClean="0"/>
              <a:t>Administrators (2)</a:t>
            </a:r>
            <a:endParaRPr lang="en-US" sz="4000" dirty="0"/>
          </a:p>
        </p:txBody>
      </p:sp>
      <p:sp>
        <p:nvSpPr>
          <p:cNvPr id="48131" name="Rectangle 8"/>
          <p:cNvSpPr>
            <a:spLocks noGrp="1" noChangeArrowheads="1"/>
          </p:cNvSpPr>
          <p:nvPr>
            <p:ph idx="1"/>
          </p:nvPr>
        </p:nvSpPr>
        <p:spPr>
          <a:xfrm>
            <a:off x="1396537" y="1978429"/>
            <a:ext cx="9618903" cy="4137293"/>
          </a:xfrm>
        </p:spPr>
        <p:txBody>
          <a:bodyPr/>
          <a:lstStyle/>
          <a:p>
            <a:pPr>
              <a:spcAft>
                <a:spcPts val="1200"/>
              </a:spcAft>
              <a:defRPr/>
            </a:pPr>
            <a:r>
              <a:rPr lang="en-US" sz="2400" dirty="0" smtClean="0"/>
              <a:t>Develop CS foundation toolkits for teachers in each grade band.</a:t>
            </a:r>
          </a:p>
          <a:p>
            <a:pPr>
              <a:spcAft>
                <a:spcPts val="1200"/>
              </a:spcAft>
              <a:defRPr/>
            </a:pPr>
            <a:r>
              <a:rPr lang="en-US" sz="2400" dirty="0" smtClean="0"/>
              <a:t>Offer credit-bearing CS courses through the community colleges.</a:t>
            </a:r>
          </a:p>
          <a:p>
            <a:pPr>
              <a:spcAft>
                <a:spcPts val="1200"/>
              </a:spcAft>
              <a:defRPr/>
            </a:pPr>
            <a:r>
              <a:rPr lang="en-US" sz="2400" dirty="0" smtClean="0"/>
              <a:t>Develop a directory of IHEs that offer coursework for the CS supplementary authorization.</a:t>
            </a:r>
          </a:p>
          <a:p>
            <a:pPr>
              <a:spcAft>
                <a:spcPts val="1200"/>
              </a:spcAft>
              <a:defRPr/>
            </a:pPr>
            <a:r>
              <a:rPr lang="en-US" sz="2400" dirty="0" smtClean="0"/>
              <a:t>Develop a California Subject Matter Project for CS.</a:t>
            </a:r>
            <a:endParaRPr lang="en-US" sz="2400" dirty="0"/>
          </a:p>
          <a:p>
            <a:pPr marL="0" indent="0">
              <a:buNone/>
              <a:defRPr/>
            </a:pPr>
            <a:endParaRPr lang="en-US" dirty="0"/>
          </a:p>
          <a:p>
            <a:pPr marL="0" indent="0">
              <a:buNone/>
              <a:defRPr/>
            </a:pPr>
            <a:endParaRPr lang="en-US" sz="1600" dirty="0"/>
          </a:p>
        </p:txBody>
      </p:sp>
      <p:sp>
        <p:nvSpPr>
          <p:cNvPr id="89091" name="Slide Number Placeholder 1"/>
          <p:cNvSpPr>
            <a:spLocks noGrp="1"/>
          </p:cNvSpPr>
          <p:nvPr>
            <p:ph type="sldNum" sz="quarter" idx="12"/>
          </p:nvPr>
        </p:nvSpPr>
        <p:spPr>
          <a:noFill/>
        </p:spPr>
        <p:txBody>
          <a:bodyPr/>
          <a:lstStyle/>
          <a:p>
            <a:fld id="{FA7B20A9-0E4C-43AE-B75F-A3BB85D2B6CD}" type="slidenum">
              <a:rPr lang="en-US" altLang="en-US" smtClean="0"/>
              <a:pPr/>
              <a:t>21</a:t>
            </a:fld>
            <a:endParaRPr lang="en-US" altLang="en-US" dirty="0" smtClean="0"/>
          </a:p>
        </p:txBody>
      </p:sp>
    </p:spTree>
    <p:extLst>
      <p:ext uri="{BB962C8B-B14F-4D97-AF65-F5344CB8AC3E}">
        <p14:creationId xmlns:p14="http://schemas.microsoft.com/office/powerpoint/2010/main" val="30873121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96537" y="1978429"/>
            <a:ext cx="9765448" cy="3666520"/>
          </a:xfrm>
        </p:spPr>
        <p:txBody>
          <a:bodyPr/>
          <a:lstStyle/>
          <a:p>
            <a:pPr>
              <a:spcAft>
                <a:spcPts val="1200"/>
              </a:spcAft>
            </a:pPr>
            <a:r>
              <a:rPr lang="en-US" sz="2400" dirty="0" smtClean="0"/>
              <a:t>Fund a position at the California Department of Education (CDE) to support CS.</a:t>
            </a:r>
          </a:p>
          <a:p>
            <a:pPr>
              <a:spcAft>
                <a:spcPts val="1200"/>
              </a:spcAft>
            </a:pPr>
            <a:r>
              <a:rPr lang="en-US" sz="2400" dirty="0" smtClean="0"/>
              <a:t>Extend the validity of the General Education Limited Authorization Program requirements for teachers working toward CS authorizations.</a:t>
            </a:r>
          </a:p>
          <a:p>
            <a:pPr>
              <a:spcAft>
                <a:spcPts val="1200"/>
              </a:spcAft>
            </a:pPr>
            <a:r>
              <a:rPr lang="en-US" sz="2400" dirty="0" smtClean="0"/>
              <a:t>Fund the CTC to develop a CS single subject credential.</a:t>
            </a:r>
          </a:p>
          <a:p>
            <a:pPr>
              <a:spcAft>
                <a:spcPts val="1200"/>
              </a:spcAft>
            </a:pPr>
            <a:r>
              <a:rPr lang="en-US" sz="2400" dirty="0" smtClean="0"/>
              <a:t>Recruit and train industry professionals to become CS teachers.</a:t>
            </a:r>
          </a:p>
          <a:p>
            <a:pPr>
              <a:spcAft>
                <a:spcPts val="1200"/>
              </a:spcAft>
            </a:pPr>
            <a:r>
              <a:rPr lang="en-US" sz="2400" dirty="0" smtClean="0"/>
              <a:t>Establish grant and loan forgiveness programs for CS teachers.</a:t>
            </a:r>
            <a:endParaRPr lang="en-US" sz="2400" dirty="0"/>
          </a:p>
        </p:txBody>
      </p:sp>
      <p:sp>
        <p:nvSpPr>
          <p:cNvPr id="4" name="Rectangle 7"/>
          <p:cNvSpPr>
            <a:spLocks noGrp="1" noChangeArrowheads="1"/>
          </p:cNvSpPr>
          <p:nvPr>
            <p:ph type="title"/>
          </p:nvPr>
        </p:nvSpPr>
        <p:spPr>
          <a:xfrm>
            <a:off x="1066941" y="134304"/>
            <a:ext cx="10095044" cy="2043631"/>
          </a:xfrm>
        </p:spPr>
        <p:txBody>
          <a:bodyPr>
            <a:noAutofit/>
          </a:bodyPr>
          <a:lstStyle/>
          <a:p>
            <a:r>
              <a:rPr lang="en-US" sz="4000" dirty="0"/>
              <a:t>Ensuring Appropriate Support for California Teachers and </a:t>
            </a:r>
            <a:r>
              <a:rPr lang="en-US" sz="4000" dirty="0" smtClean="0"/>
              <a:t>Administrators (3)</a:t>
            </a:r>
            <a:r>
              <a:rPr lang="en-US" sz="4000" dirty="0" smtClean="0">
                <a:solidFill>
                  <a:schemeClr val="bg1"/>
                </a:solidFill>
              </a:rPr>
              <a:t>.</a:t>
            </a:r>
            <a:endParaRPr lang="en-US" sz="4000" dirty="0">
              <a:solidFill>
                <a:schemeClr val="bg1"/>
              </a:solidFill>
            </a:endParaRPr>
          </a:p>
        </p:txBody>
      </p:sp>
    </p:spTree>
    <p:extLst>
      <p:ext uri="{BB962C8B-B14F-4D97-AF65-F5344CB8AC3E}">
        <p14:creationId xmlns:p14="http://schemas.microsoft.com/office/powerpoint/2010/main" val="31359935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title"/>
          </p:nvPr>
        </p:nvSpPr>
        <p:spPr>
          <a:xfrm>
            <a:off x="1354239" y="365125"/>
            <a:ext cx="9479666" cy="1639249"/>
          </a:xfrm>
        </p:spPr>
        <p:txBody>
          <a:bodyPr>
            <a:noAutofit/>
          </a:bodyPr>
          <a:lstStyle/>
          <a:p>
            <a:r>
              <a:rPr lang="en-US" sz="4000" dirty="0"/>
              <a:t>Scaling Up K–12 Computer Science Education in </a:t>
            </a:r>
            <a:r>
              <a:rPr lang="en-US" sz="4000" dirty="0" smtClean="0"/>
              <a:t>California </a:t>
            </a:r>
            <a:r>
              <a:rPr lang="en-US" dirty="0" smtClean="0"/>
              <a:t>(1)</a:t>
            </a:r>
            <a:endParaRPr lang="en-US" dirty="0"/>
          </a:p>
        </p:txBody>
      </p:sp>
      <p:sp>
        <p:nvSpPr>
          <p:cNvPr id="48131" name="Rectangle 8"/>
          <p:cNvSpPr>
            <a:spLocks noGrp="1" noChangeArrowheads="1"/>
          </p:cNvSpPr>
          <p:nvPr>
            <p:ph idx="1"/>
          </p:nvPr>
        </p:nvSpPr>
        <p:spPr>
          <a:xfrm>
            <a:off x="1354239" y="2004693"/>
            <a:ext cx="9719696" cy="4351338"/>
          </a:xfrm>
        </p:spPr>
        <p:txBody>
          <a:bodyPr/>
          <a:lstStyle/>
          <a:p>
            <a:pPr>
              <a:spcAft>
                <a:spcPts val="1200"/>
              </a:spcAft>
              <a:defRPr/>
            </a:pPr>
            <a:r>
              <a:rPr lang="en-US" sz="2400" dirty="0" smtClean="0"/>
              <a:t>Fund a multi-faceted campaign to communicate the new standards and implementation plan to stakeholders.</a:t>
            </a:r>
          </a:p>
          <a:p>
            <a:pPr>
              <a:spcAft>
                <a:spcPts val="1200"/>
              </a:spcAft>
              <a:defRPr/>
            </a:pPr>
            <a:r>
              <a:rPr lang="en-US" sz="2400" dirty="0" smtClean="0"/>
              <a:t>Provide sustained funding to LEAs for an initial implementation period of eight years.</a:t>
            </a:r>
          </a:p>
          <a:p>
            <a:pPr>
              <a:spcAft>
                <a:spcPts val="1200"/>
              </a:spcAft>
              <a:defRPr/>
            </a:pPr>
            <a:r>
              <a:rPr lang="en-US" sz="2400" dirty="0" smtClean="0"/>
              <a:t>Develop criteria for local evaluation of CS instructional materials.</a:t>
            </a:r>
          </a:p>
          <a:p>
            <a:pPr>
              <a:spcAft>
                <a:spcPts val="1200"/>
              </a:spcAft>
              <a:defRPr/>
            </a:pPr>
            <a:r>
              <a:rPr lang="en-US" sz="2400" dirty="0" smtClean="0"/>
              <a:t>Review the CS standards every seven years.</a:t>
            </a:r>
          </a:p>
          <a:p>
            <a:pPr>
              <a:spcAft>
                <a:spcPts val="1200"/>
              </a:spcAft>
              <a:defRPr/>
            </a:pPr>
            <a:r>
              <a:rPr lang="en-US" sz="2400" dirty="0" smtClean="0"/>
              <a:t>Encourage LEAs to create their own four-year implementation plans.</a:t>
            </a:r>
            <a:endParaRPr lang="en-US" sz="2400" dirty="0"/>
          </a:p>
          <a:p>
            <a:pPr>
              <a:defRPr/>
            </a:pPr>
            <a:endParaRPr lang="en-US" sz="1600" dirty="0"/>
          </a:p>
        </p:txBody>
      </p:sp>
      <p:sp>
        <p:nvSpPr>
          <p:cNvPr id="89091" name="Slide Number Placeholder 1"/>
          <p:cNvSpPr>
            <a:spLocks noGrp="1"/>
          </p:cNvSpPr>
          <p:nvPr>
            <p:ph type="sldNum" sz="quarter" idx="12"/>
          </p:nvPr>
        </p:nvSpPr>
        <p:spPr>
          <a:noFill/>
        </p:spPr>
        <p:txBody>
          <a:bodyPr/>
          <a:lstStyle/>
          <a:p>
            <a:fld id="{FA7B20A9-0E4C-43AE-B75F-A3BB85D2B6CD}" type="slidenum">
              <a:rPr lang="en-US" altLang="en-US" smtClean="0"/>
              <a:pPr/>
              <a:t>23</a:t>
            </a:fld>
            <a:endParaRPr lang="en-US" altLang="en-US" dirty="0" smtClean="0"/>
          </a:p>
        </p:txBody>
      </p:sp>
    </p:spTree>
    <p:extLst>
      <p:ext uri="{BB962C8B-B14F-4D97-AF65-F5344CB8AC3E}">
        <p14:creationId xmlns:p14="http://schemas.microsoft.com/office/powerpoint/2010/main" val="20093833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title"/>
          </p:nvPr>
        </p:nvSpPr>
        <p:spPr>
          <a:xfrm>
            <a:off x="1283515" y="569633"/>
            <a:ext cx="9738090" cy="1447800"/>
          </a:xfrm>
        </p:spPr>
        <p:txBody>
          <a:bodyPr>
            <a:noAutofit/>
          </a:bodyPr>
          <a:lstStyle/>
          <a:p>
            <a:r>
              <a:rPr lang="en-US" sz="4000" dirty="0"/>
              <a:t>Scaling Up K–12 Computer Science Education in </a:t>
            </a:r>
            <a:r>
              <a:rPr lang="en-US" sz="4000" dirty="0" smtClean="0"/>
              <a:t>California (2)</a:t>
            </a:r>
            <a:endParaRPr lang="en-US" sz="4000" dirty="0"/>
          </a:p>
        </p:txBody>
      </p:sp>
      <p:sp>
        <p:nvSpPr>
          <p:cNvPr id="48131" name="Rectangle 8"/>
          <p:cNvSpPr>
            <a:spLocks noGrp="1" noChangeArrowheads="1"/>
          </p:cNvSpPr>
          <p:nvPr>
            <p:ph type="body" idx="1"/>
          </p:nvPr>
        </p:nvSpPr>
        <p:spPr>
          <a:xfrm>
            <a:off x="1413163" y="2177935"/>
            <a:ext cx="9608441" cy="3918064"/>
          </a:xfrm>
        </p:spPr>
        <p:txBody>
          <a:bodyPr/>
          <a:lstStyle/>
          <a:p>
            <a:pPr>
              <a:spcAft>
                <a:spcPts val="1200"/>
              </a:spcAft>
              <a:defRPr/>
            </a:pPr>
            <a:r>
              <a:rPr lang="en-US" sz="2400" dirty="0" smtClean="0">
                <a:latin typeface="+mj-lt"/>
              </a:rPr>
              <a:t>Identify and showcase LEAs with model implementation practices.</a:t>
            </a:r>
          </a:p>
          <a:p>
            <a:pPr>
              <a:spcAft>
                <a:spcPts val="1200"/>
              </a:spcAft>
              <a:defRPr/>
            </a:pPr>
            <a:r>
              <a:rPr lang="en-US" sz="2400" dirty="0" smtClean="0">
                <a:latin typeface="+mj-lt"/>
              </a:rPr>
              <a:t>Dedicate funding for integrated computer science courses through the University of California Curriculum Integration (UCCI) program.</a:t>
            </a:r>
            <a:endParaRPr lang="en-US" sz="2400" dirty="0">
              <a:latin typeface="+mj-lt"/>
            </a:endParaRPr>
          </a:p>
        </p:txBody>
      </p:sp>
      <p:sp>
        <p:nvSpPr>
          <p:cNvPr id="89091" name="Slide Number Placeholder 1"/>
          <p:cNvSpPr>
            <a:spLocks noGrp="1"/>
          </p:cNvSpPr>
          <p:nvPr>
            <p:ph type="sldNum" sz="quarter" idx="12"/>
          </p:nvPr>
        </p:nvSpPr>
        <p:spPr>
          <a:noFill/>
        </p:spPr>
        <p:txBody>
          <a:bodyPr/>
          <a:lstStyle/>
          <a:p>
            <a:fld id="{FA7B20A9-0E4C-43AE-B75F-A3BB85D2B6CD}" type="slidenum">
              <a:rPr lang="en-US" altLang="en-US" smtClean="0"/>
              <a:pPr/>
              <a:t>24</a:t>
            </a:fld>
            <a:endParaRPr lang="en-US" altLang="en-US" dirty="0" smtClean="0"/>
          </a:p>
        </p:txBody>
      </p:sp>
    </p:spTree>
    <p:extLst>
      <p:ext uri="{BB962C8B-B14F-4D97-AF65-F5344CB8AC3E}">
        <p14:creationId xmlns:p14="http://schemas.microsoft.com/office/powerpoint/2010/main" val="4050045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The Computer Science Strategic Implementation Plan Panel</a:t>
            </a:r>
            <a:endParaRPr lang="en-US" sz="4000" dirty="0"/>
          </a:p>
        </p:txBody>
      </p:sp>
      <p:pic>
        <p:nvPicPr>
          <p:cNvPr id="4" name="Content Placeholder 3" descr="This picture was taken of the panel members of the CSSIPP on the last day of the meeting."/>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tretch/>
        </p:blipFill>
        <p:spPr>
          <a:xfrm>
            <a:off x="3192965" y="1825625"/>
            <a:ext cx="5802896" cy="4351338"/>
          </a:xfrm>
        </p:spPr>
      </p:pic>
    </p:spTree>
    <p:extLst>
      <p:ext uri="{BB962C8B-B14F-4D97-AF65-F5344CB8AC3E}">
        <p14:creationId xmlns:p14="http://schemas.microsoft.com/office/powerpoint/2010/main" val="25835039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4239" y="365126"/>
            <a:ext cx="9479666" cy="1164416"/>
          </a:xfrm>
        </p:spPr>
        <p:txBody>
          <a:bodyPr>
            <a:normAutofit/>
          </a:bodyPr>
          <a:lstStyle/>
          <a:p>
            <a:r>
              <a:rPr lang="en-US" sz="4000" dirty="0"/>
              <a:t>Next </a:t>
            </a:r>
            <a:r>
              <a:rPr lang="en-US" sz="4000" dirty="0" smtClean="0"/>
              <a:t>Steps: Plan Process</a:t>
            </a:r>
            <a:endParaRPr lang="en-US" sz="4000" dirty="0"/>
          </a:p>
        </p:txBody>
      </p:sp>
      <p:graphicFrame>
        <p:nvGraphicFramePr>
          <p:cNvPr id="5" name="Content Placeholder 4" descr="The IQC Education Technology Committee reviews draft Computer Science Strategic Implementation Plan in September 2018. &#10;&#10;IQC and SSPI recommend draft Computer Science Strategic Implementation Plan for 30-day public Review Period in September 2018. &#10;&#10;30-day public review period prior to IQC recommendations to SBE during October through November 2018.&#10;"/>
          <p:cNvGraphicFramePr>
            <a:graphicFrameLocks noGrp="1"/>
          </p:cNvGraphicFramePr>
          <p:nvPr>
            <p:ph idx="1"/>
            <p:extLst>
              <p:ext uri="{D42A27DB-BD31-4B8C-83A1-F6EECF244321}">
                <p14:modId xmlns:p14="http://schemas.microsoft.com/office/powerpoint/2010/main" val="421858986"/>
              </p:ext>
            </p:extLst>
          </p:nvPr>
        </p:nvGraphicFramePr>
        <p:xfrm>
          <a:off x="1660731" y="1667436"/>
          <a:ext cx="9480550" cy="4572000"/>
        </p:xfrm>
        <a:graphic>
          <a:graphicData uri="http://schemas.openxmlformats.org/drawingml/2006/table">
            <a:tbl>
              <a:tblPr firstRow="1" bandRow="1">
                <a:tableStyleId>{5C22544A-7EE6-4342-B048-85BDC9FD1C3A}</a:tableStyleId>
              </a:tblPr>
              <a:tblGrid>
                <a:gridCol w="5663882"/>
                <a:gridCol w="3816668"/>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Event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Schedule</a:t>
                      </a: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IQC</a:t>
                      </a:r>
                      <a:r>
                        <a:rPr lang="en-US" sz="2400" baseline="0" dirty="0" smtClean="0"/>
                        <a:t> Education Technology Committee reviews draft CSSIP</a:t>
                      </a:r>
                      <a:endParaRPr lang="en-US" sz="2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September 2018</a:t>
                      </a: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IQC and SSPI recommend draft CSSIP </a:t>
                      </a:r>
                      <a:r>
                        <a:rPr lang="en-US" sz="2400" baseline="0" dirty="0" smtClean="0"/>
                        <a:t>for 30</a:t>
                      </a:r>
                      <a:r>
                        <a:rPr lang="en-US" sz="2400" kern="1200" dirty="0" smtClean="0">
                          <a:solidFill>
                            <a:schemeClr val="dk1"/>
                          </a:solidFill>
                          <a:effectLst/>
                          <a:latin typeface="+mn-lt"/>
                          <a:ea typeface="+mn-ea"/>
                          <a:cs typeface="+mn-cs"/>
                        </a:rPr>
                        <a:t>–</a:t>
                      </a:r>
                      <a:r>
                        <a:rPr lang="en-US" sz="2400" baseline="0" dirty="0" smtClean="0"/>
                        <a:t>day public review period</a:t>
                      </a:r>
                      <a:endParaRPr lang="en-US" sz="2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September 2018</a:t>
                      </a: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30</a:t>
                      </a:r>
                      <a:r>
                        <a:rPr lang="en-US" sz="2400" kern="1200" dirty="0" smtClean="0">
                          <a:solidFill>
                            <a:schemeClr val="dk1"/>
                          </a:solidFill>
                          <a:effectLst/>
                          <a:latin typeface="+mn-lt"/>
                          <a:ea typeface="+mn-ea"/>
                          <a:cs typeface="+mn-cs"/>
                        </a:rPr>
                        <a:t>–</a:t>
                      </a:r>
                      <a:r>
                        <a:rPr lang="en-US" sz="2400" dirty="0" smtClean="0"/>
                        <a:t>day public review period prior to IQC recommendations to SBE</a:t>
                      </a:r>
                    </a:p>
                  </a:txBody>
                  <a:tcPr/>
                </a:tc>
                <a:tc>
                  <a:txBody>
                    <a:bodyPr/>
                    <a:lstStyle/>
                    <a:p>
                      <a:r>
                        <a:rPr lang="en-US" sz="2400" dirty="0" smtClean="0"/>
                        <a:t>October</a:t>
                      </a:r>
                      <a:r>
                        <a:rPr lang="en-US" sz="2400" kern="1200" dirty="0" smtClean="0">
                          <a:solidFill>
                            <a:schemeClr val="dk1"/>
                          </a:solidFill>
                          <a:effectLst/>
                          <a:latin typeface="+mn-lt"/>
                          <a:ea typeface="+mn-ea"/>
                          <a:cs typeface="+mn-cs"/>
                        </a:rPr>
                        <a:t>–</a:t>
                      </a:r>
                      <a:r>
                        <a:rPr lang="en-US" sz="2400" dirty="0" smtClean="0"/>
                        <a:t>November</a:t>
                      </a:r>
                      <a:r>
                        <a:rPr lang="en-US" sz="2400" baseline="0" dirty="0" smtClean="0"/>
                        <a:t> 2018</a:t>
                      </a:r>
                      <a:endParaRPr lang="en-US" sz="2400" dirty="0"/>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Plan presented to SBE for potential adoption</a:t>
                      </a:r>
                    </a:p>
                  </a:txBody>
                  <a:tcPr/>
                </a:tc>
                <a:tc>
                  <a:txBody>
                    <a:bodyPr/>
                    <a:lstStyle/>
                    <a:p>
                      <a:r>
                        <a:rPr lang="en-US" sz="2400" dirty="0" smtClean="0"/>
                        <a:t>March 2019</a:t>
                      </a:r>
                      <a:endParaRPr lang="en-US" sz="2400" dirty="0"/>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Deadline for SSPI to submit CSSIP to the Legislature</a:t>
                      </a:r>
                    </a:p>
                  </a:txBody>
                  <a:tcPr/>
                </a:tc>
                <a:tc>
                  <a:txBody>
                    <a:bodyPr/>
                    <a:lstStyle/>
                    <a:p>
                      <a:r>
                        <a:rPr lang="en-US" sz="2400" dirty="0" smtClean="0"/>
                        <a:t>July 15, 2019</a:t>
                      </a:r>
                      <a:endParaRPr lang="en-US" sz="2400" dirty="0"/>
                    </a:p>
                  </a:txBody>
                  <a:tcPr/>
                </a:tc>
              </a:tr>
            </a:tbl>
          </a:graphicData>
        </a:graphic>
      </p:graphicFrame>
    </p:spTree>
    <p:extLst>
      <p:ext uri="{BB962C8B-B14F-4D97-AF65-F5344CB8AC3E}">
        <p14:creationId xmlns:p14="http://schemas.microsoft.com/office/powerpoint/2010/main" val="42684924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Additional Information</a:t>
            </a:r>
            <a:endParaRPr lang="en-US" sz="4000" dirty="0"/>
          </a:p>
        </p:txBody>
      </p:sp>
      <p:sp>
        <p:nvSpPr>
          <p:cNvPr id="3" name="Content Placeholder 2"/>
          <p:cNvSpPr>
            <a:spLocks noGrp="1"/>
          </p:cNvSpPr>
          <p:nvPr>
            <p:ph idx="1"/>
          </p:nvPr>
        </p:nvSpPr>
        <p:spPr/>
        <p:txBody>
          <a:bodyPr/>
          <a:lstStyle/>
          <a:p>
            <a:r>
              <a:rPr lang="en-US" dirty="0" smtClean="0"/>
              <a:t>More information is available on the CDE </a:t>
            </a:r>
            <a:r>
              <a:rPr lang="en-US" dirty="0"/>
              <a:t>Computer Science Strategic Implementation Plan web page </a:t>
            </a:r>
            <a:r>
              <a:rPr lang="en-US" dirty="0" smtClean="0"/>
              <a:t>at </a:t>
            </a:r>
            <a:r>
              <a:rPr lang="en-US" u="sng" dirty="0">
                <a:hlinkClick r:id="rId2" tooltip="CDE Computer Science Strategic Implementation Plan web page "/>
              </a:rPr>
              <a:t>https://www.cde.ca.gov/pd/ca/sc/cssip.asp </a:t>
            </a:r>
            <a:endParaRPr lang="en-US" u="sng" dirty="0"/>
          </a:p>
          <a:p>
            <a:endParaRPr lang="en-US" dirty="0"/>
          </a:p>
        </p:txBody>
      </p:sp>
    </p:spTree>
    <p:extLst>
      <p:ext uri="{BB962C8B-B14F-4D97-AF65-F5344CB8AC3E}">
        <p14:creationId xmlns:p14="http://schemas.microsoft.com/office/powerpoint/2010/main" val="506942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Two-Part Process</a:t>
            </a:r>
            <a:endParaRPr lang="en-US" sz="4000" dirty="0"/>
          </a:p>
        </p:txBody>
      </p:sp>
      <p:sp>
        <p:nvSpPr>
          <p:cNvPr id="3" name="Content Placeholder 2"/>
          <p:cNvSpPr>
            <a:spLocks noGrp="1"/>
          </p:cNvSpPr>
          <p:nvPr>
            <p:ph idx="1"/>
          </p:nvPr>
        </p:nvSpPr>
        <p:spPr>
          <a:xfrm>
            <a:off x="1354239" y="1690688"/>
            <a:ext cx="9701688" cy="4486275"/>
          </a:xfrm>
        </p:spPr>
        <p:txBody>
          <a:bodyPr/>
          <a:lstStyle/>
          <a:p>
            <a:pPr marL="514350" indent="-514350">
              <a:buFont typeface="+mj-lt"/>
              <a:buAutoNum type="arabicPeriod"/>
            </a:pPr>
            <a:r>
              <a:rPr lang="en-US" sz="2400" i="1" dirty="0" smtClean="0"/>
              <a:t>EC</a:t>
            </a:r>
            <a:r>
              <a:rPr lang="en-US" sz="2400" dirty="0" smtClean="0"/>
              <a:t> </a:t>
            </a:r>
            <a:r>
              <a:rPr lang="en-US" sz="2400" dirty="0"/>
              <a:t>Section </a:t>
            </a:r>
            <a:r>
              <a:rPr lang="en-US" sz="2400" dirty="0" smtClean="0"/>
              <a:t>53310(a</a:t>
            </a:r>
            <a:r>
              <a:rPr lang="en-US" sz="2400" dirty="0"/>
              <a:t>) requires the State Superintendent of Public Instruction (SSPI) to convene a computer science strategic implementation advisory panel to develop recommendations for a computer science strategic implementation plan. </a:t>
            </a:r>
            <a:endParaRPr lang="en-US" sz="2400" dirty="0" smtClean="0"/>
          </a:p>
          <a:p>
            <a:pPr lvl="1"/>
            <a:endParaRPr lang="en-US" sz="2000" i="1" dirty="0" smtClean="0"/>
          </a:p>
          <a:p>
            <a:pPr lvl="1"/>
            <a:r>
              <a:rPr lang="en-US" i="1" dirty="0" smtClean="0"/>
              <a:t>EC</a:t>
            </a:r>
            <a:r>
              <a:rPr lang="en-US" dirty="0" smtClean="0"/>
              <a:t> </a:t>
            </a:r>
            <a:r>
              <a:rPr lang="en-US" dirty="0"/>
              <a:t>Section </a:t>
            </a:r>
            <a:r>
              <a:rPr lang="en-US" dirty="0" smtClean="0"/>
              <a:t>53311(a</a:t>
            </a:r>
            <a:r>
              <a:rPr lang="en-US" dirty="0"/>
              <a:t>) requires that the </a:t>
            </a:r>
            <a:r>
              <a:rPr lang="en-US" dirty="0" smtClean="0"/>
              <a:t>recommendations be submitted to the </a:t>
            </a:r>
            <a:r>
              <a:rPr lang="en-US" dirty="0"/>
              <a:t>SSPI, the State Board of Education (SBE), and the Legislature on or before January 15, 2019</a:t>
            </a:r>
            <a:r>
              <a:rPr lang="en-US" dirty="0" smtClean="0"/>
              <a:t>. </a:t>
            </a:r>
          </a:p>
          <a:p>
            <a:pPr marL="457200" lvl="1" indent="0">
              <a:buNone/>
            </a:pPr>
            <a:endParaRPr lang="en-US" sz="2000" dirty="0" smtClean="0"/>
          </a:p>
          <a:p>
            <a:pPr marL="514350" indent="-514350">
              <a:buFont typeface="+mj-lt"/>
              <a:buAutoNum type="arabicPeriod"/>
            </a:pPr>
            <a:r>
              <a:rPr lang="en-US" sz="2400" i="1" dirty="0" smtClean="0"/>
              <a:t>EC</a:t>
            </a:r>
            <a:r>
              <a:rPr lang="en-US" sz="2400" dirty="0" smtClean="0"/>
              <a:t> </a:t>
            </a:r>
            <a:r>
              <a:rPr lang="en-US" sz="2400" dirty="0"/>
              <a:t>Section 53313 requires the SSPI to develop, and the SBE to consider adopting, a computer science strategic implementation plan on or before July 15, 2019</a:t>
            </a:r>
            <a:r>
              <a:rPr lang="en-US" sz="2400" dirty="0" smtClean="0"/>
              <a:t>.</a:t>
            </a:r>
          </a:p>
          <a:p>
            <a:endParaRPr lang="en-US" dirty="0"/>
          </a:p>
          <a:p>
            <a:endParaRPr lang="en-US" dirty="0"/>
          </a:p>
        </p:txBody>
      </p:sp>
    </p:spTree>
    <p:extLst>
      <p:ext uri="{BB962C8B-B14F-4D97-AF65-F5344CB8AC3E}">
        <p14:creationId xmlns:p14="http://schemas.microsoft.com/office/powerpoint/2010/main" val="361934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3287" y="314324"/>
            <a:ext cx="9759142" cy="1464599"/>
          </a:xfrm>
        </p:spPr>
        <p:txBody>
          <a:bodyPr>
            <a:normAutofit/>
          </a:bodyPr>
          <a:lstStyle/>
          <a:p>
            <a:r>
              <a:rPr lang="en-US" sz="4000" dirty="0" smtClean="0"/>
              <a:t>Computer Science Strategic Implementation Plan Panel (1)</a:t>
            </a:r>
            <a:endParaRPr lang="en-US" sz="4000" dirty="0"/>
          </a:p>
        </p:txBody>
      </p:sp>
      <p:sp>
        <p:nvSpPr>
          <p:cNvPr id="3" name="Content Placeholder 2"/>
          <p:cNvSpPr>
            <a:spLocks noGrp="1"/>
          </p:cNvSpPr>
          <p:nvPr>
            <p:ph idx="1"/>
          </p:nvPr>
        </p:nvSpPr>
        <p:spPr>
          <a:xfrm>
            <a:off x="1363287" y="1968284"/>
            <a:ext cx="9759142" cy="4421085"/>
          </a:xfrm>
        </p:spPr>
        <p:txBody>
          <a:bodyPr/>
          <a:lstStyle/>
          <a:p>
            <a:r>
              <a:rPr lang="en-US" sz="2400" dirty="0"/>
              <a:t>Co-Chair appointed by the </a:t>
            </a:r>
            <a:r>
              <a:rPr lang="en-US" sz="2400" dirty="0" smtClean="0"/>
              <a:t>SSPI</a:t>
            </a:r>
            <a:endParaRPr lang="en-US" sz="2400" dirty="0"/>
          </a:p>
          <a:p>
            <a:r>
              <a:rPr lang="en-US" sz="2400" dirty="0"/>
              <a:t>Co-Chair appointed by the President of the SBE</a:t>
            </a:r>
          </a:p>
          <a:p>
            <a:r>
              <a:rPr lang="en-US" sz="2400" dirty="0"/>
              <a:t>Representative designated by the Senate Committee on Rules</a:t>
            </a:r>
          </a:p>
          <a:p>
            <a:r>
              <a:rPr lang="en-US" sz="2400" dirty="0"/>
              <a:t>Representative designated by the Speaker of the Assembly</a:t>
            </a:r>
          </a:p>
          <a:p>
            <a:r>
              <a:rPr lang="en-US" sz="2400" dirty="0"/>
              <a:t>Six K-12 current teacher </a:t>
            </a:r>
            <a:r>
              <a:rPr lang="en-US" sz="2400" dirty="0" smtClean="0"/>
              <a:t>representatives</a:t>
            </a:r>
            <a:endParaRPr lang="en-US" sz="2400" dirty="0"/>
          </a:p>
          <a:p>
            <a:pPr lvl="1"/>
            <a:r>
              <a:rPr lang="en-US" dirty="0" smtClean="0"/>
              <a:t>two </a:t>
            </a:r>
            <a:r>
              <a:rPr lang="en-US" dirty="0"/>
              <a:t>elementary</a:t>
            </a:r>
          </a:p>
          <a:p>
            <a:pPr lvl="1"/>
            <a:r>
              <a:rPr lang="en-US" dirty="0" smtClean="0"/>
              <a:t>two </a:t>
            </a:r>
            <a:r>
              <a:rPr lang="en-US" dirty="0"/>
              <a:t>middle school</a:t>
            </a:r>
          </a:p>
          <a:p>
            <a:pPr lvl="1"/>
            <a:r>
              <a:rPr lang="en-US" dirty="0" smtClean="0"/>
              <a:t>two </a:t>
            </a:r>
            <a:r>
              <a:rPr lang="en-US" dirty="0"/>
              <a:t>high school </a:t>
            </a:r>
          </a:p>
        </p:txBody>
      </p:sp>
    </p:spTree>
    <p:extLst>
      <p:ext uri="{BB962C8B-B14F-4D97-AF65-F5344CB8AC3E}">
        <p14:creationId xmlns:p14="http://schemas.microsoft.com/office/powerpoint/2010/main" val="24579231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9170" y="533400"/>
            <a:ext cx="8850922" cy="1143000"/>
          </a:xfrm>
        </p:spPr>
        <p:txBody>
          <a:bodyPr>
            <a:normAutofit fontScale="90000"/>
          </a:bodyPr>
          <a:lstStyle/>
          <a:p>
            <a:r>
              <a:rPr lang="en-US" dirty="0"/>
              <a:t>Computer Science Strategic Implementation Plan </a:t>
            </a:r>
            <a:r>
              <a:rPr lang="en-US" dirty="0" smtClean="0"/>
              <a:t>Panel (2)</a:t>
            </a:r>
            <a:endParaRPr lang="en-US" dirty="0"/>
          </a:p>
        </p:txBody>
      </p:sp>
      <p:sp>
        <p:nvSpPr>
          <p:cNvPr id="3" name="Content Placeholder 2"/>
          <p:cNvSpPr>
            <a:spLocks noGrp="1"/>
          </p:cNvSpPr>
          <p:nvPr>
            <p:ph idx="1"/>
          </p:nvPr>
        </p:nvSpPr>
        <p:spPr>
          <a:xfrm>
            <a:off x="1559170" y="1962150"/>
            <a:ext cx="9463506" cy="4619625"/>
          </a:xfrm>
        </p:spPr>
        <p:txBody>
          <a:bodyPr/>
          <a:lstStyle/>
          <a:p>
            <a:pPr marL="0" indent="0">
              <a:buNone/>
            </a:pPr>
            <a:r>
              <a:rPr lang="en-US" sz="2400" dirty="0" smtClean="0"/>
              <a:t>Representatives from:</a:t>
            </a:r>
          </a:p>
          <a:p>
            <a:r>
              <a:rPr lang="en-US" sz="2400" dirty="0" smtClean="0"/>
              <a:t>Commission on Teacher Credentialing (CTC)</a:t>
            </a:r>
          </a:p>
          <a:p>
            <a:r>
              <a:rPr lang="en-US" sz="2400" dirty="0" smtClean="0"/>
              <a:t>Computer Science Teachers Association </a:t>
            </a:r>
          </a:p>
          <a:p>
            <a:r>
              <a:rPr lang="en-US" sz="2400" dirty="0" smtClean="0"/>
              <a:t>Private sector </a:t>
            </a:r>
            <a:r>
              <a:rPr lang="en-US" sz="2400" dirty="0"/>
              <a:t>t</a:t>
            </a:r>
            <a:r>
              <a:rPr lang="en-US" sz="2400" dirty="0" smtClean="0"/>
              <a:t>echnology </a:t>
            </a:r>
            <a:r>
              <a:rPr lang="en-US" sz="2400" dirty="0"/>
              <a:t>i</a:t>
            </a:r>
            <a:r>
              <a:rPr lang="en-US" sz="2400" dirty="0" smtClean="0"/>
              <a:t>ndustry</a:t>
            </a:r>
          </a:p>
          <a:p>
            <a:r>
              <a:rPr lang="en-US" sz="2400" dirty="0"/>
              <a:t>University of </a:t>
            </a:r>
            <a:r>
              <a:rPr lang="en-US" sz="2400" dirty="0" smtClean="0"/>
              <a:t>California</a:t>
            </a:r>
            <a:endParaRPr lang="en-US" sz="2400" dirty="0"/>
          </a:p>
          <a:p>
            <a:r>
              <a:rPr lang="en-US" sz="2400" dirty="0"/>
              <a:t>California State University</a:t>
            </a:r>
          </a:p>
          <a:p>
            <a:r>
              <a:rPr lang="en-US" sz="2400" dirty="0"/>
              <a:t>California Community Colleges</a:t>
            </a:r>
          </a:p>
          <a:p>
            <a:r>
              <a:rPr lang="en-US" sz="2400" dirty="0"/>
              <a:t>Private p</a:t>
            </a:r>
            <a:r>
              <a:rPr lang="en-US" sz="2400" dirty="0" smtClean="0"/>
              <a:t>ostsecondary educational </a:t>
            </a:r>
            <a:r>
              <a:rPr lang="en-US" sz="2400" dirty="0"/>
              <a:t>i</a:t>
            </a:r>
            <a:r>
              <a:rPr lang="en-US" sz="2400" dirty="0" smtClean="0"/>
              <a:t>nstitution</a:t>
            </a:r>
            <a:endParaRPr lang="en-US" sz="2400" dirty="0"/>
          </a:p>
          <a:p>
            <a:endParaRPr lang="en-US" dirty="0"/>
          </a:p>
        </p:txBody>
      </p:sp>
    </p:spTree>
    <p:extLst>
      <p:ext uri="{BB962C8B-B14F-4D97-AF65-F5344CB8AC3E}">
        <p14:creationId xmlns:p14="http://schemas.microsoft.com/office/powerpoint/2010/main" val="39205084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5662" y="480646"/>
            <a:ext cx="7678615" cy="1143000"/>
          </a:xfrm>
        </p:spPr>
        <p:txBody>
          <a:bodyPr>
            <a:normAutofit fontScale="90000"/>
          </a:bodyPr>
          <a:lstStyle/>
          <a:p>
            <a:r>
              <a:rPr lang="en-US" dirty="0"/>
              <a:t>Computer Science Strategic Implementation Plan </a:t>
            </a:r>
            <a:r>
              <a:rPr lang="en-US" dirty="0" smtClean="0"/>
              <a:t>Panel (3)</a:t>
            </a:r>
            <a:r>
              <a:rPr lang="en-US" dirty="0" smtClean="0">
                <a:solidFill>
                  <a:schemeClr val="tx2">
                    <a:lumMod val="20000"/>
                    <a:lumOff val="80000"/>
                  </a:schemeClr>
                </a:solidFill>
              </a:rPr>
              <a:t>.</a:t>
            </a:r>
            <a:endParaRPr lang="en-US" dirty="0">
              <a:solidFill>
                <a:schemeClr val="tx2">
                  <a:lumMod val="20000"/>
                  <a:lumOff val="80000"/>
                </a:schemeClr>
              </a:solidFill>
            </a:endParaRPr>
          </a:p>
        </p:txBody>
      </p:sp>
      <p:sp>
        <p:nvSpPr>
          <p:cNvPr id="3" name="Content Placeholder 2"/>
          <p:cNvSpPr>
            <a:spLocks noGrp="1"/>
          </p:cNvSpPr>
          <p:nvPr>
            <p:ph idx="1"/>
          </p:nvPr>
        </p:nvSpPr>
        <p:spPr/>
        <p:txBody>
          <a:bodyPr/>
          <a:lstStyle/>
          <a:p>
            <a:r>
              <a:rPr lang="en-US" sz="2400" dirty="0" smtClean="0"/>
              <a:t>Credentialed teacher from the Instructional Quality Commission (IQC)</a:t>
            </a:r>
          </a:p>
          <a:p>
            <a:r>
              <a:rPr lang="en-US" sz="2400" dirty="0" smtClean="0"/>
              <a:t>Representative from an equity-focused organization knowledgeable of computer science/STEM programs</a:t>
            </a:r>
          </a:p>
          <a:p>
            <a:r>
              <a:rPr lang="en-US" sz="2400" dirty="0" smtClean="0"/>
              <a:t>Representative from a parent organization</a:t>
            </a:r>
          </a:p>
          <a:p>
            <a:r>
              <a:rPr lang="en-US" sz="2400" dirty="0" smtClean="0"/>
              <a:t>Representative </a:t>
            </a:r>
            <a:r>
              <a:rPr lang="en-US" sz="2400" dirty="0"/>
              <a:t>representing school administrators and superintendents </a:t>
            </a:r>
            <a:endParaRPr lang="en-US" sz="2400" dirty="0" smtClean="0"/>
          </a:p>
          <a:p>
            <a:r>
              <a:rPr lang="en-US" sz="2400" dirty="0" smtClean="0"/>
              <a:t>Pupil </a:t>
            </a:r>
            <a:r>
              <a:rPr lang="en-US" sz="2400" dirty="0"/>
              <a:t>e</a:t>
            </a:r>
            <a:r>
              <a:rPr lang="en-US" sz="2400" dirty="0" smtClean="0"/>
              <a:t>nrolled </a:t>
            </a:r>
            <a:r>
              <a:rPr lang="en-US" sz="2400" dirty="0"/>
              <a:t>in public school</a:t>
            </a:r>
          </a:p>
          <a:p>
            <a:r>
              <a:rPr lang="en-US" sz="2400" dirty="0"/>
              <a:t>Representative from a county office of education</a:t>
            </a:r>
          </a:p>
          <a:p>
            <a:endParaRPr lang="en-US" dirty="0"/>
          </a:p>
        </p:txBody>
      </p:sp>
    </p:spTree>
    <p:extLst>
      <p:ext uri="{BB962C8B-B14F-4D97-AF65-F5344CB8AC3E}">
        <p14:creationId xmlns:p14="http://schemas.microsoft.com/office/powerpoint/2010/main" val="31554393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Panel Co-Chairs</a:t>
            </a:r>
            <a:endParaRPr lang="en-US" sz="4000" dirty="0"/>
          </a:p>
        </p:txBody>
      </p:sp>
      <p:sp>
        <p:nvSpPr>
          <p:cNvPr id="3" name="Content Placeholder 2"/>
          <p:cNvSpPr>
            <a:spLocks noGrp="1"/>
          </p:cNvSpPr>
          <p:nvPr>
            <p:ph idx="1"/>
          </p:nvPr>
        </p:nvSpPr>
        <p:spPr>
          <a:xfrm>
            <a:off x="1354239" y="1952786"/>
            <a:ext cx="9479666" cy="4224177"/>
          </a:xfrm>
        </p:spPr>
        <p:txBody>
          <a:bodyPr/>
          <a:lstStyle/>
          <a:p>
            <a:r>
              <a:rPr lang="en-US" dirty="0" smtClean="0"/>
              <a:t>Debra Richardson, </a:t>
            </a:r>
            <a:r>
              <a:rPr lang="en-US" dirty="0"/>
              <a:t>Professor of Informatics, Founding </a:t>
            </a:r>
            <a:r>
              <a:rPr lang="en-US" dirty="0" smtClean="0"/>
              <a:t>Dean, </a:t>
            </a:r>
            <a:r>
              <a:rPr lang="en-US" dirty="0"/>
              <a:t>Bren School of Information and Computer </a:t>
            </a:r>
            <a:r>
              <a:rPr lang="en-US" dirty="0" smtClean="0"/>
              <a:t>Science, University of California, Irvine</a:t>
            </a:r>
          </a:p>
          <a:p>
            <a:pPr marL="0" indent="0">
              <a:buNone/>
            </a:pPr>
            <a:endParaRPr lang="en-US" dirty="0" smtClean="0"/>
          </a:p>
          <a:p>
            <a:r>
              <a:rPr lang="en-US" dirty="0" smtClean="0"/>
              <a:t>David Miyashiro, Superintendent, </a:t>
            </a:r>
            <a:r>
              <a:rPr lang="en-US" dirty="0"/>
              <a:t>Cajon Valley Unified School District</a:t>
            </a:r>
          </a:p>
        </p:txBody>
      </p:sp>
    </p:spTree>
    <p:extLst>
      <p:ext uri="{BB962C8B-B14F-4D97-AF65-F5344CB8AC3E}">
        <p14:creationId xmlns:p14="http://schemas.microsoft.com/office/powerpoint/2010/main" val="20413666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4239" y="365126"/>
            <a:ext cx="9479666" cy="1485190"/>
          </a:xfrm>
        </p:spPr>
        <p:txBody>
          <a:bodyPr>
            <a:normAutofit/>
          </a:bodyPr>
          <a:lstStyle/>
          <a:p>
            <a:r>
              <a:rPr lang="en-US" sz="4000" dirty="0" smtClean="0"/>
              <a:t>Recommendations Process</a:t>
            </a:r>
            <a:endParaRPr lang="en-US" sz="4000" dirty="0"/>
          </a:p>
        </p:txBody>
      </p:sp>
      <p:graphicFrame>
        <p:nvGraphicFramePr>
          <p:cNvPr id="5" name="Content Placeholder 4" descr="Computer Science Implementation Plan Panel recommendations development process."/>
          <p:cNvGraphicFramePr>
            <a:graphicFrameLocks noGrp="1"/>
          </p:cNvGraphicFramePr>
          <p:nvPr>
            <p:ph idx="1"/>
            <p:extLst>
              <p:ext uri="{D42A27DB-BD31-4B8C-83A1-F6EECF244321}">
                <p14:modId xmlns:p14="http://schemas.microsoft.com/office/powerpoint/2010/main" val="1677785202"/>
              </p:ext>
            </p:extLst>
          </p:nvPr>
        </p:nvGraphicFramePr>
        <p:xfrm>
          <a:off x="1401131" y="1791701"/>
          <a:ext cx="9787042" cy="4068346"/>
        </p:xfrm>
        <a:graphic>
          <a:graphicData uri="http://schemas.openxmlformats.org/drawingml/2006/table">
            <a:tbl>
              <a:tblPr firstRow="1" bandRow="1">
                <a:tableStyleId>{5C22544A-7EE6-4342-B048-85BDC9FD1C3A}</a:tableStyleId>
              </a:tblPr>
              <a:tblGrid>
                <a:gridCol w="5977586"/>
                <a:gridCol w="3809456"/>
              </a:tblGrid>
              <a:tr h="4266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Event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Schedule</a:t>
                      </a:r>
                    </a:p>
                  </a:txBody>
                  <a:tcPr/>
                </a:tc>
              </a:tr>
              <a:tr h="11092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Computer Science Strategic Implementation Plan (CSSIP) Panel members appointed by the SSPI, Governor, SBE, and Legislature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January 2018</a:t>
                      </a:r>
                    </a:p>
                  </a:txBody>
                  <a:tcPr/>
                </a:tc>
              </a:tr>
              <a:tr h="12253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CSSIP</a:t>
                      </a:r>
                      <a:r>
                        <a:rPr lang="en-US" sz="2400" baseline="0" dirty="0" smtClean="0"/>
                        <a:t> Panel</a:t>
                      </a:r>
                      <a:r>
                        <a:rPr lang="en-US" sz="2400" dirty="0" smtClean="0"/>
                        <a:t> convenes to develop recommendations for the strategic implementation plan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March–June 2018</a:t>
                      </a:r>
                    </a:p>
                  </a:txBody>
                  <a:tcPr/>
                </a:tc>
              </a:tr>
              <a:tr h="831273">
                <a:tc>
                  <a:txBody>
                    <a:bodyPr/>
                    <a:lstStyle/>
                    <a:p>
                      <a:r>
                        <a:rPr lang="en-US" sz="2400" dirty="0" smtClean="0"/>
                        <a:t>Panel recommendations presented to the SBE,</a:t>
                      </a:r>
                      <a:r>
                        <a:rPr lang="en-US" sz="2400" baseline="0" dirty="0" smtClean="0"/>
                        <a:t> SSPI, and Legislature</a:t>
                      </a:r>
                      <a:endParaRPr lang="en-US" sz="2400" dirty="0"/>
                    </a:p>
                  </a:txBody>
                  <a:tcPr/>
                </a:tc>
                <a:tc>
                  <a:txBody>
                    <a:bodyPr/>
                    <a:lstStyle/>
                    <a:p>
                      <a:r>
                        <a:rPr lang="en-US" sz="2400" dirty="0" smtClean="0"/>
                        <a:t>September</a:t>
                      </a:r>
                      <a:r>
                        <a:rPr lang="en-US" sz="2400" baseline="0" dirty="0" smtClean="0"/>
                        <a:t> 2018</a:t>
                      </a:r>
                      <a:endParaRPr lang="en-US" sz="2400" dirty="0"/>
                    </a:p>
                  </a:txBody>
                  <a:tcPr/>
                </a:tc>
              </a:tr>
            </a:tbl>
          </a:graphicData>
        </a:graphic>
      </p:graphicFrame>
    </p:spTree>
    <p:extLst>
      <p:ext uri="{BB962C8B-B14F-4D97-AF65-F5344CB8AC3E}">
        <p14:creationId xmlns:p14="http://schemas.microsoft.com/office/powerpoint/2010/main" val="4440879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9788" y="328247"/>
            <a:ext cx="9214033" cy="1143000"/>
          </a:xfrm>
        </p:spPr>
        <p:txBody>
          <a:bodyPr>
            <a:normAutofit/>
          </a:bodyPr>
          <a:lstStyle/>
          <a:p>
            <a:r>
              <a:rPr lang="en-US" sz="4000" dirty="0" smtClean="0"/>
              <a:t>Panel Recommendations </a:t>
            </a:r>
            <a:endParaRPr lang="en-US" sz="4000" dirty="0"/>
          </a:p>
        </p:txBody>
      </p:sp>
      <p:sp>
        <p:nvSpPr>
          <p:cNvPr id="3" name="Content Placeholder 2"/>
          <p:cNvSpPr>
            <a:spLocks noGrp="1"/>
          </p:cNvSpPr>
          <p:nvPr>
            <p:ph idx="1"/>
          </p:nvPr>
        </p:nvSpPr>
        <p:spPr>
          <a:xfrm>
            <a:off x="1429789" y="1752600"/>
            <a:ext cx="9214033" cy="4495800"/>
          </a:xfrm>
        </p:spPr>
        <p:txBody>
          <a:bodyPr/>
          <a:lstStyle/>
          <a:p>
            <a:r>
              <a:rPr lang="en-US" dirty="0" smtClean="0"/>
              <a:t>Designed to meet statutory requirements defined in </a:t>
            </a:r>
            <a:br>
              <a:rPr lang="en-US" dirty="0" smtClean="0"/>
            </a:br>
            <a:r>
              <a:rPr lang="en-US" i="1" dirty="0" smtClean="0"/>
              <a:t>EC </a:t>
            </a:r>
            <a:r>
              <a:rPr lang="en-US" dirty="0" smtClean="0"/>
              <a:t>Section</a:t>
            </a:r>
            <a:r>
              <a:rPr lang="en-US" i="1" dirty="0" smtClean="0"/>
              <a:t> </a:t>
            </a:r>
            <a:r>
              <a:rPr lang="en-US" dirty="0" smtClean="0"/>
              <a:t>53311:</a:t>
            </a:r>
          </a:p>
          <a:p>
            <a:pPr lvl="1"/>
            <a:r>
              <a:rPr lang="en-US" dirty="0" smtClean="0"/>
              <a:t>Broadening </a:t>
            </a:r>
            <a:r>
              <a:rPr lang="en-US" dirty="0"/>
              <a:t>the pool of teachers to teach computer </a:t>
            </a:r>
            <a:r>
              <a:rPr lang="en-US" dirty="0" smtClean="0"/>
              <a:t>science </a:t>
            </a:r>
          </a:p>
          <a:p>
            <a:pPr lvl="1"/>
            <a:r>
              <a:rPr lang="en-US" dirty="0"/>
              <a:t>Defining computer </a:t>
            </a:r>
            <a:r>
              <a:rPr lang="en-US" dirty="0" smtClean="0"/>
              <a:t>science education </a:t>
            </a:r>
            <a:r>
              <a:rPr lang="en-US" dirty="0"/>
              <a:t>principles that meet the needs of pupils in kindergarten and grades one to twelve, inclusive</a:t>
            </a:r>
          </a:p>
          <a:p>
            <a:pPr lvl="1"/>
            <a:r>
              <a:rPr lang="en-US" dirty="0"/>
              <a:t>Ensuring that all pupils have access to quality computer science </a:t>
            </a:r>
            <a:r>
              <a:rPr lang="en-US" dirty="0" smtClean="0"/>
              <a:t>courses</a:t>
            </a:r>
          </a:p>
          <a:p>
            <a:pPr lvl="0"/>
            <a:r>
              <a:rPr lang="en-US" dirty="0" smtClean="0"/>
              <a:t>Additional specific statutory requirements also used to guide development of strategies</a:t>
            </a:r>
            <a:endParaRPr lang="en-US" dirty="0"/>
          </a:p>
          <a:p>
            <a:endParaRPr lang="en-US" sz="3000" dirty="0"/>
          </a:p>
        </p:txBody>
      </p:sp>
    </p:spTree>
    <p:extLst>
      <p:ext uri="{BB962C8B-B14F-4D97-AF65-F5344CB8AC3E}">
        <p14:creationId xmlns:p14="http://schemas.microsoft.com/office/powerpoint/2010/main" val="18332144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739A28"/>
      </a:dk2>
      <a:lt2>
        <a:srgbClr val="E2DFCC"/>
      </a:lt2>
      <a:accent1>
        <a:srgbClr val="99CB38"/>
      </a:accent1>
      <a:accent2>
        <a:srgbClr val="63A537"/>
      </a:accent2>
      <a:accent3>
        <a:srgbClr val="37A76F"/>
      </a:accent3>
      <a:accent4>
        <a:srgbClr val="44C1A3"/>
      </a:accent4>
      <a:accent5>
        <a:srgbClr val="4EB3CF"/>
      </a:accent5>
      <a:accent6>
        <a:srgbClr val="51C3F9"/>
      </a:accent6>
      <a:hlink>
        <a:srgbClr val="0000FF"/>
      </a:hlink>
      <a:folHlink>
        <a:srgbClr val="7030A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1934</TotalTime>
  <Words>1516</Words>
  <Application>Microsoft Office PowerPoint</Application>
  <PresentationFormat>Widescreen</PresentationFormat>
  <Paragraphs>178</Paragraphs>
  <Slides>27</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Century Gothic</vt:lpstr>
      <vt:lpstr>Times New Roman</vt:lpstr>
      <vt:lpstr>Wingdings</vt:lpstr>
      <vt:lpstr>Office Theme</vt:lpstr>
      <vt:lpstr>Recommendations of the Computer Science Strategic Implementation Plan Panel</vt:lpstr>
      <vt:lpstr>Computer Science Strategic Implementation Plan</vt:lpstr>
      <vt:lpstr>Two-Part Process</vt:lpstr>
      <vt:lpstr>Computer Science Strategic Implementation Plan Panel (1)</vt:lpstr>
      <vt:lpstr>Computer Science Strategic Implementation Plan Panel (2)</vt:lpstr>
      <vt:lpstr>Computer Science Strategic Implementation Plan Panel (3).</vt:lpstr>
      <vt:lpstr>Panel Co-Chairs</vt:lpstr>
      <vt:lpstr>Recommendations Process</vt:lpstr>
      <vt:lpstr>Panel Recommendations </vt:lpstr>
      <vt:lpstr>Computer Science Education Vision</vt:lpstr>
      <vt:lpstr>Computer Science Education Mission</vt:lpstr>
      <vt:lpstr>Computer Science Education Principles (1)</vt:lpstr>
      <vt:lpstr>Computer Science Education Principles (2)</vt:lpstr>
      <vt:lpstr>Computer Science Education Principles (3)</vt:lpstr>
      <vt:lpstr>Three Sets of Recommendations</vt:lpstr>
      <vt:lpstr>Organization of Recommendations</vt:lpstr>
      <vt:lpstr>Ensuring Access and Equity for All Students in California Schools (1)</vt:lpstr>
      <vt:lpstr>Ensuring Access and Equity for All Students in California Schools (2)</vt:lpstr>
      <vt:lpstr>Ensuring Access and Equity for All Students in California Schools (3)</vt:lpstr>
      <vt:lpstr>Ensuring Appropriate Support for California Teachers and Administrators (1)</vt:lpstr>
      <vt:lpstr>Ensuring Appropriate Support for California Teachers and Administrators (2)</vt:lpstr>
      <vt:lpstr>Ensuring Appropriate Support for California Teachers and Administrators (3).</vt:lpstr>
      <vt:lpstr>Scaling Up K–12 Computer Science Education in California (1)</vt:lpstr>
      <vt:lpstr>Scaling Up K–12 Computer Science Education in California (2)</vt:lpstr>
      <vt:lpstr>The Computer Science Strategic Implementation Plan Panel</vt:lpstr>
      <vt:lpstr>Next Steps: Plan Process</vt:lpstr>
      <vt:lpstr>Additional Information</vt:lpstr>
    </vt:vector>
  </TitlesOfParts>
  <Company>California State Board of Education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September 2018 Agenda Item 08 Slides - Meeting Agendas (CA State Board of Education)</dc:title>
  <dc:subject>Recommendations of the Computer Science Strategic Implementation Plan Panel.</dc:subject>
  <dc:creator/>
  <cp:keywords/>
  <dc:description/>
  <cp:revision>123</cp:revision>
  <cp:lastPrinted>2018-08-30T20:43:24Z</cp:lastPrinted>
  <dcterms:created xsi:type="dcterms:W3CDTF">2017-11-09T22:09:16Z</dcterms:created>
  <dcterms:modified xsi:type="dcterms:W3CDTF">2018-08-31T20:31:07Z</dcterms:modified>
  <cp:category/>
</cp:coreProperties>
</file>