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9" r:id="rId3"/>
    <p:sldId id="331" r:id="rId4"/>
    <p:sldId id="330" r:id="rId5"/>
    <p:sldId id="258" r:id="rId6"/>
    <p:sldId id="302" r:id="rId7"/>
    <p:sldId id="314" r:id="rId8"/>
    <p:sldId id="323" r:id="rId9"/>
    <p:sldId id="329" r:id="rId10"/>
    <p:sldId id="326" r:id="rId11"/>
    <p:sldId id="328" r:id="rId12"/>
    <p:sldId id="32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29" autoAdjust="0"/>
    <p:restoredTop sz="9466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549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96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3449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635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141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dirty="0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dirty="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362200"/>
            <a:ext cx="6781800" cy="2801937"/>
          </a:xfrm>
        </p:spPr>
        <p:txBody>
          <a:bodyPr/>
          <a:lstStyle/>
          <a:p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Item #15</a:t>
            </a:r>
            <a:br>
              <a:rPr lang="en-US" altLang="en-US" sz="3600" dirty="0" smtClean="0"/>
            </a:br>
            <a:r>
              <a:rPr lang="en-US" sz="3600" dirty="0"/>
              <a:t>Perseverance Preparatory </a:t>
            </a:r>
            <a:r>
              <a:rPr lang="en-US" sz="3600" dirty="0" smtClean="0"/>
              <a:t>School – Material Revision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State Board </a:t>
            </a:r>
            <a:r>
              <a:rPr lang="en-US" altLang="en-US" sz="3600" dirty="0"/>
              <a:t>of Education</a:t>
            </a:r>
            <a:br>
              <a:rPr lang="en-US" altLang="en-US" sz="3600" dirty="0"/>
            </a:br>
            <a:r>
              <a:rPr lang="en-US" altLang="en-US" sz="3600" dirty="0" smtClean="0"/>
              <a:t>September 7, </a:t>
            </a:r>
            <a:r>
              <a:rPr lang="en-US" altLang="en-US" sz="3600" dirty="0"/>
              <a:t>2018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0859" y="3810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(3)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0859" y="1447800"/>
            <a:ext cx="6858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Sound educational </a:t>
            </a:r>
            <a:r>
              <a:rPr lang="en-US" sz="2600" dirty="0" smtClean="0"/>
              <a:t>program:</a:t>
            </a:r>
          </a:p>
          <a:p>
            <a:r>
              <a:rPr lang="en-US" sz="2400" dirty="0" smtClean="0"/>
              <a:t>Review of the educational program in the new charter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Petition does provide a reasonably comprehensive description of most charter elements.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Charter School Petition Review Form - Attachment 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If approved by the SBE, the following charter elements need to be clarified by the petitioner</a:t>
            </a:r>
            <a:r>
              <a:rPr lang="en-US" sz="2400" dirty="0" smtClean="0"/>
              <a:t>: measurable pupil outcomes and suspension and expulsion procedures.</a:t>
            </a:r>
            <a:endParaRPr lang="en-US" sz="2400" dirty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5667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(4)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8580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Ability to Implement:</a:t>
            </a:r>
          </a:p>
          <a:p>
            <a:r>
              <a:rPr lang="en-US" sz="2800" dirty="0" smtClean="0"/>
              <a:t>Review of multi-year financial plan based on 2018-19 being a planning year and opening 2019–2020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Multi-year financial plan is fiscally viable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Positive ending fund balances and adequate reserves for fiscal years 2019–2020 through 2021–22</a:t>
            </a:r>
          </a:p>
          <a:p>
            <a:endParaRPr lang="en-US" sz="26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114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858000" cy="4495800"/>
          </a:xfrm>
        </p:spPr>
        <p:txBody>
          <a:bodyPr/>
          <a:lstStyle/>
          <a:p>
            <a:r>
              <a:rPr lang="en-US" dirty="0" smtClean="0"/>
              <a:t>CDE staff is recommending approval of the material revision</a:t>
            </a:r>
          </a:p>
          <a:p>
            <a:r>
              <a:rPr lang="en-US" dirty="0" smtClean="0"/>
              <a:t>Sound educational program, fiscally viable</a:t>
            </a:r>
          </a:p>
          <a:p>
            <a:r>
              <a:rPr lang="en-US" dirty="0" smtClean="0"/>
              <a:t>Clarification of Charter Elements in petition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9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828" y="152400"/>
            <a:ext cx="68580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293" y="1143000"/>
            <a:ext cx="6858000" cy="5410200"/>
          </a:xfrm>
        </p:spPr>
        <p:txBody>
          <a:bodyPr/>
          <a:lstStyle/>
          <a:p>
            <a:r>
              <a:rPr lang="en-US" sz="2600" dirty="0" smtClean="0"/>
              <a:t>Perseverance Preparatory School (PPS) was approved by the State Board of Education (SBE) on January 19, 2018</a:t>
            </a:r>
          </a:p>
          <a:p>
            <a:pPr marL="457200" lvl="1" indent="0">
              <a:buNone/>
            </a:pPr>
            <a:r>
              <a:rPr lang="en-US" dirty="0" smtClean="0"/>
              <a:t>Approved for: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Grades five through eight for a five year term, July 1, 2018, through June 30, 2023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F</a:t>
            </a:r>
            <a:r>
              <a:rPr lang="en-US" sz="2800" dirty="0" smtClean="0"/>
              <a:t>ive </a:t>
            </a:r>
            <a:r>
              <a:rPr lang="en-US" sz="2800" dirty="0"/>
              <a:t>c</a:t>
            </a:r>
            <a:r>
              <a:rPr lang="en-US" sz="2800" dirty="0" smtClean="0"/>
              <a:t>onditions as part of the approval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 smtClean="0"/>
              <a:t>Four conditions have been met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943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76400"/>
            <a:ext cx="6858000" cy="4419600"/>
          </a:xfrm>
        </p:spPr>
        <p:txBody>
          <a:bodyPr/>
          <a:lstStyle/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 smtClean="0"/>
              <a:t>One </a:t>
            </a:r>
            <a:r>
              <a:rPr lang="en-US" sz="2800" dirty="0"/>
              <a:t>condition regarding the facility lease agreement has not been met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800" dirty="0"/>
              <a:t>“By May 15, 2018, the PPS Board will provide the </a:t>
            </a:r>
            <a:r>
              <a:rPr lang="en-US" sz="2800" dirty="0" smtClean="0"/>
              <a:t>California Department of Education (CDE) </a:t>
            </a:r>
            <a:r>
              <a:rPr lang="en-US" sz="2800" dirty="0"/>
              <a:t>with a fully executed facility lease agreement”</a:t>
            </a:r>
          </a:p>
        </p:txBody>
      </p:sp>
    </p:spTree>
    <p:extLst>
      <p:ext uri="{BB962C8B-B14F-4D97-AF65-F5344CB8AC3E}">
        <p14:creationId xmlns:p14="http://schemas.microsoft.com/office/powerpoint/2010/main" val="54897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755" y="304800"/>
            <a:ext cx="6858000" cy="1143000"/>
          </a:xfrm>
        </p:spPr>
        <p:txBody>
          <a:bodyPr/>
          <a:lstStyle/>
          <a:p>
            <a:r>
              <a:rPr lang="en-US" dirty="0" smtClean="0"/>
              <a:t>Background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71600"/>
            <a:ext cx="6858000" cy="4343400"/>
          </a:xfrm>
        </p:spPr>
        <p:txBody>
          <a:bodyPr/>
          <a:lstStyle/>
          <a:p>
            <a:r>
              <a:rPr lang="en-US" sz="2800" dirty="0" smtClean="0"/>
              <a:t>School </a:t>
            </a:r>
            <a:r>
              <a:rPr lang="en-US" sz="2800" dirty="0"/>
              <a:t>must open by September 30, 2018 </a:t>
            </a:r>
            <a:r>
              <a:rPr lang="en-US" sz="2800" dirty="0" smtClean="0"/>
              <a:t>to retain SBE authorization or </a:t>
            </a:r>
            <a:r>
              <a:rPr lang="en-US" sz="2800" dirty="0"/>
              <a:t>be approved for a material </a:t>
            </a:r>
            <a:r>
              <a:rPr lang="en-US" sz="2800" dirty="0" smtClean="0"/>
              <a:t>revision. </a:t>
            </a:r>
            <a:endParaRPr lang="en-US" sz="2800" dirty="0"/>
          </a:p>
          <a:p>
            <a:r>
              <a:rPr lang="en-US" sz="2800" dirty="0" smtClean="0"/>
              <a:t>On May </a:t>
            </a:r>
            <a:r>
              <a:rPr lang="en-US" sz="2800" dirty="0"/>
              <a:t>29, 2018, CDE received the request for material revision to delay the opening by one year due to inability to secure a </a:t>
            </a:r>
            <a:r>
              <a:rPr lang="en-US" sz="2800" dirty="0" smtClean="0"/>
              <a:t>facility.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6008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858000" cy="1143000"/>
          </a:xfrm>
        </p:spPr>
        <p:txBody>
          <a:bodyPr/>
          <a:lstStyle/>
          <a:p>
            <a:r>
              <a:rPr lang="en-US" dirty="0" smtClean="0"/>
              <a:t>CDE Recommendation (1)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600200"/>
            <a:ext cx="6858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CDE </a:t>
            </a:r>
            <a:r>
              <a:rPr lang="en-US" sz="2800" dirty="0" smtClean="0"/>
              <a:t>recommendation is </a:t>
            </a:r>
            <a:r>
              <a:rPr lang="en-US" sz="2800" dirty="0"/>
              <a:t>that the SBE hold a public hearing to </a:t>
            </a:r>
            <a:r>
              <a:rPr lang="en-US" sz="2800" b="1" dirty="0" smtClean="0"/>
              <a:t>approve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dirty="0" smtClean="0"/>
              <a:t>request from Perseverance Preparatory School (PPS) for a material revision under the oversight of the SBE: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Change from opening 2018–19 to </a:t>
            </a:r>
          </a:p>
          <a:p>
            <a:pPr marL="0" indent="0">
              <a:buNone/>
            </a:pPr>
            <a:r>
              <a:rPr lang="en-US" sz="2800" dirty="0" smtClean="0"/>
              <a:t>2019–2020 for </a:t>
            </a:r>
            <a:r>
              <a:rPr lang="en-US" sz="2800" dirty="0"/>
              <a:t>a </a:t>
            </a:r>
            <a:r>
              <a:rPr lang="en-US" sz="2800" dirty="0" smtClean="0"/>
              <a:t>five-year year term of </a:t>
            </a:r>
          </a:p>
          <a:p>
            <a:pPr marL="0" indent="0">
              <a:buNone/>
            </a:pPr>
            <a:r>
              <a:rPr lang="en-US" sz="2800" dirty="0" smtClean="0"/>
              <a:t>July 1, 2018 through June 30, 2023</a:t>
            </a:r>
            <a:endParaRPr lang="en-US" sz="28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0298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Recommendation (2)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676400"/>
            <a:ext cx="68580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Recommendation </a:t>
            </a:r>
            <a:r>
              <a:rPr lang="en-US" sz="3000" dirty="0"/>
              <a:t>based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Sound Educational Program </a:t>
            </a:r>
            <a:endParaRPr lang="en-US" sz="3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Demonstrably likely to successfully implement the program</a:t>
            </a:r>
            <a:endParaRPr lang="en-US" sz="3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Reasonably comprehensive description of most charter elements</a:t>
            </a:r>
            <a:endParaRPr lang="en-US" sz="3000" dirty="0"/>
          </a:p>
          <a:p>
            <a:pPr marL="1371600" lvl="3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3039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0"/>
            <a:ext cx="6858000" cy="1143000"/>
          </a:xfrm>
        </p:spPr>
        <p:txBody>
          <a:bodyPr/>
          <a:lstStyle/>
          <a:p>
            <a:r>
              <a:rPr lang="en-US" dirty="0" smtClean="0"/>
              <a:t>Advisory Commission on Charter Schools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286000"/>
            <a:ext cx="6858000" cy="4495800"/>
          </a:xfrm>
        </p:spPr>
        <p:txBody>
          <a:bodyPr/>
          <a:lstStyle/>
          <a:p>
            <a:r>
              <a:rPr lang="en-US" sz="2800" dirty="0" smtClean="0"/>
              <a:t>August 14, 2018, </a:t>
            </a:r>
            <a:r>
              <a:rPr lang="en-US" sz="2800" dirty="0"/>
              <a:t>meeting</a:t>
            </a:r>
          </a:p>
          <a:p>
            <a:r>
              <a:rPr lang="en-US" sz="2800" dirty="0"/>
              <a:t>Advisory Commission on Charter Schools (ACCS) moved </a:t>
            </a:r>
            <a:r>
              <a:rPr lang="en-US" sz="2800" dirty="0" smtClean="0"/>
              <a:t>staff’s recommendation to approve the request for material revision. </a:t>
            </a:r>
          </a:p>
          <a:p>
            <a:r>
              <a:rPr lang="en-US" sz="2800" dirty="0" smtClean="0"/>
              <a:t>The motion passed unanimously.</a:t>
            </a:r>
          </a:p>
        </p:txBody>
      </p:sp>
    </p:spTree>
    <p:extLst>
      <p:ext uri="{BB962C8B-B14F-4D97-AF65-F5344CB8AC3E}">
        <p14:creationId xmlns:p14="http://schemas.microsoft.com/office/powerpoint/2010/main" val="343490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8227" y="1600200"/>
            <a:ext cx="6858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Review of the conditions of the original SBE approval: </a:t>
            </a:r>
          </a:p>
          <a:p>
            <a:pPr lvl="0"/>
            <a:r>
              <a:rPr lang="en-US" sz="2600" dirty="0" smtClean="0"/>
              <a:t>By </a:t>
            </a:r>
            <a:r>
              <a:rPr lang="en-US" sz="2600" dirty="0"/>
              <a:t>January 30, 2018, provide evidence that the PPS Board has accepted the SBE conditions of authorization. </a:t>
            </a:r>
            <a:endParaRPr lang="en-US" sz="26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T</a:t>
            </a:r>
            <a:r>
              <a:rPr lang="en-US" sz="2600" dirty="0" smtClean="0"/>
              <a:t>his </a:t>
            </a:r>
            <a:r>
              <a:rPr lang="en-US" sz="2600" dirty="0"/>
              <a:t>condition has been met.</a:t>
            </a:r>
          </a:p>
          <a:p>
            <a:pPr lvl="0"/>
            <a:r>
              <a:rPr lang="en-US" sz="2600" dirty="0"/>
              <a:t>By February 15, 2018, </a:t>
            </a:r>
            <a:r>
              <a:rPr lang="en-US" sz="2600" dirty="0" smtClean="0"/>
              <a:t>provide </a:t>
            </a:r>
            <a:r>
              <a:rPr lang="en-US" sz="2600" dirty="0"/>
              <a:t>the CDE with a revised charter petition containing the necessary changes needed to reflect the SBE as the authorizing entity. </a:t>
            </a:r>
            <a:endParaRPr lang="en-US" sz="26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This condition has been met.</a:t>
            </a:r>
          </a:p>
          <a:p>
            <a:pPr marL="457200" lvl="1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6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0700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(2)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71600"/>
            <a:ext cx="68580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Review of the conditions of the original SBE approval (continued)</a:t>
            </a:r>
          </a:p>
          <a:p>
            <a:pPr lvl="0"/>
            <a:r>
              <a:rPr lang="en-US" sz="2200" dirty="0" smtClean="0"/>
              <a:t>By May 15, 2018, provide the CDE with verifiable and substantive evidence that PPS has received the funding anticipated from Silicon Schools Fund.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This condition has been met.</a:t>
            </a:r>
          </a:p>
          <a:p>
            <a:pPr lvl="0"/>
            <a:r>
              <a:rPr lang="en-US" sz="2200" dirty="0" smtClean="0"/>
              <a:t>By </a:t>
            </a:r>
            <a:r>
              <a:rPr lang="en-US" sz="2200" dirty="0"/>
              <a:t>May 15, 2018, </a:t>
            </a:r>
            <a:r>
              <a:rPr lang="en-US" sz="2200" dirty="0" smtClean="0"/>
              <a:t>provide </a:t>
            </a:r>
            <a:r>
              <a:rPr lang="en-US" sz="2200" dirty="0"/>
              <a:t>the CDE with a fully executed facility lease agreement. </a:t>
            </a:r>
            <a:endParaRPr lang="en-US" sz="2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</a:t>
            </a:r>
            <a:r>
              <a:rPr lang="en-US" sz="2200" dirty="0" smtClean="0"/>
              <a:t>his </a:t>
            </a:r>
            <a:r>
              <a:rPr lang="en-US" sz="2200" dirty="0"/>
              <a:t>condition </a:t>
            </a:r>
            <a:r>
              <a:rPr lang="en-US" sz="2200" b="1" dirty="0"/>
              <a:t>has not been met.</a:t>
            </a:r>
          </a:p>
          <a:p>
            <a:pPr lvl="0"/>
            <a:r>
              <a:rPr lang="en-US" sz="2200" dirty="0"/>
              <a:t>By June 15, 2018, </a:t>
            </a:r>
            <a:r>
              <a:rPr lang="en-US" sz="2200" dirty="0" smtClean="0"/>
              <a:t>provide </a:t>
            </a:r>
            <a:r>
              <a:rPr lang="en-US" sz="2200" dirty="0"/>
              <a:t>the CDE with a revised 2018–19 budget, with complete narrative and assumptions. </a:t>
            </a:r>
            <a:endParaRPr lang="en-US" sz="2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This condition has been met.</a:t>
            </a:r>
            <a:endParaRPr lang="en-US" sz="2200" dirty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6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124356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1976</TotalTime>
  <Words>564</Words>
  <Application>Microsoft Office PowerPoint</Application>
  <PresentationFormat>On-screen Show (4:3)</PresentationFormat>
  <Paragraphs>73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Courier New</vt:lpstr>
      <vt:lpstr>Times</vt:lpstr>
      <vt:lpstr>Wingdings</vt:lpstr>
      <vt:lpstr>Blank Presentation</vt:lpstr>
      <vt:lpstr> Item #15 Perseverance Preparatory School – Material Revision State Board of Education September 7, 2018 </vt:lpstr>
      <vt:lpstr>Background</vt:lpstr>
      <vt:lpstr>Background (2)</vt:lpstr>
      <vt:lpstr>Background (3)</vt:lpstr>
      <vt:lpstr>CDE Recommendation (1)</vt:lpstr>
      <vt:lpstr>CDE Recommendation (2)</vt:lpstr>
      <vt:lpstr>Advisory Commission on Charter Schools  </vt:lpstr>
      <vt:lpstr> CDE Review   </vt:lpstr>
      <vt:lpstr> CDE Review (2)  </vt:lpstr>
      <vt:lpstr> CDE Review (3)  </vt:lpstr>
      <vt:lpstr> CDE Review (4)  </vt:lpstr>
      <vt:lpstr>Summary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2018 Agenda Item 15 Slides - Meeting Agendas (CA State Board of Education)</dc:title>
  <dc:subject>Perseverance Preparatory School, Material Revision State Board of Education September 7, 2018.</dc:subject>
  <dc:creator>Lisa Constancio</dc:creator>
  <cp:keywords/>
  <dc:description/>
  <cp:revision>195</cp:revision>
  <cp:lastPrinted>2004-03-18T19:17:10Z</cp:lastPrinted>
  <dcterms:created xsi:type="dcterms:W3CDTF">2004-03-18T18:57:21Z</dcterms:created>
  <dcterms:modified xsi:type="dcterms:W3CDTF">2018-09-04T21:40:17Z</dcterms:modified>
  <cp:category/>
</cp:coreProperties>
</file>