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0" r:id="rId2"/>
  </p:sldMasterIdLst>
  <p:notesMasterIdLst>
    <p:notesMasterId r:id="rId83"/>
  </p:notesMasterIdLst>
  <p:handoutMasterIdLst>
    <p:handoutMasterId r:id="rId84"/>
  </p:handoutMasterIdLst>
  <p:sldIdLst>
    <p:sldId id="1806" r:id="rId3"/>
    <p:sldId id="1807" r:id="rId4"/>
    <p:sldId id="1858" r:id="rId5"/>
    <p:sldId id="1857" r:id="rId6"/>
    <p:sldId id="1886" r:id="rId7"/>
    <p:sldId id="1887" r:id="rId8"/>
    <p:sldId id="3146" r:id="rId9"/>
    <p:sldId id="3142" r:id="rId10"/>
    <p:sldId id="3147" r:id="rId11"/>
    <p:sldId id="1736" r:id="rId12"/>
    <p:sldId id="3148" r:id="rId13"/>
    <p:sldId id="3149" r:id="rId14"/>
    <p:sldId id="3150" r:id="rId15"/>
    <p:sldId id="1888" r:id="rId16"/>
    <p:sldId id="1739" r:id="rId17"/>
    <p:sldId id="1740" r:id="rId18"/>
    <p:sldId id="1741" r:id="rId19"/>
    <p:sldId id="1905" r:id="rId20"/>
    <p:sldId id="1904" r:id="rId21"/>
    <p:sldId id="1903" r:id="rId22"/>
    <p:sldId id="3159" r:id="rId23"/>
    <p:sldId id="3163" r:id="rId24"/>
    <p:sldId id="3164" r:id="rId25"/>
    <p:sldId id="3156" r:id="rId26"/>
    <p:sldId id="274" r:id="rId27"/>
    <p:sldId id="3166" r:id="rId28"/>
    <p:sldId id="3165" r:id="rId29"/>
    <p:sldId id="3167" r:id="rId30"/>
    <p:sldId id="3168" r:id="rId31"/>
    <p:sldId id="1832" r:id="rId32"/>
    <p:sldId id="1378" r:id="rId33"/>
    <p:sldId id="3143" r:id="rId34"/>
    <p:sldId id="467" r:id="rId35"/>
    <p:sldId id="1841" r:id="rId36"/>
    <p:sldId id="507" r:id="rId37"/>
    <p:sldId id="1878" r:id="rId38"/>
    <p:sldId id="1879" r:id="rId39"/>
    <p:sldId id="1880" r:id="rId40"/>
    <p:sldId id="1892" r:id="rId41"/>
    <p:sldId id="1891" r:id="rId42"/>
    <p:sldId id="1894" r:id="rId43"/>
    <p:sldId id="1908" r:id="rId44"/>
    <p:sldId id="1883" r:id="rId45"/>
    <p:sldId id="1909" r:id="rId46"/>
    <p:sldId id="1910" r:id="rId47"/>
    <p:sldId id="1911" r:id="rId48"/>
    <p:sldId id="1912" r:id="rId49"/>
    <p:sldId id="1884" r:id="rId50"/>
    <p:sldId id="1915" r:id="rId51"/>
    <p:sldId id="1916" r:id="rId52"/>
    <p:sldId id="1917" r:id="rId53"/>
    <p:sldId id="1918" r:id="rId54"/>
    <p:sldId id="1919" r:id="rId55"/>
    <p:sldId id="1920" r:id="rId56"/>
    <p:sldId id="1921" r:id="rId57"/>
    <p:sldId id="3172" r:id="rId58"/>
    <p:sldId id="1922" r:id="rId59"/>
    <p:sldId id="1882" r:id="rId60"/>
    <p:sldId id="3171" r:id="rId61"/>
    <p:sldId id="3170" r:id="rId62"/>
    <p:sldId id="1923" r:id="rId63"/>
    <p:sldId id="1924" r:id="rId64"/>
    <p:sldId id="1925" r:id="rId65"/>
    <p:sldId id="1928" r:id="rId66"/>
    <p:sldId id="1927" r:id="rId67"/>
    <p:sldId id="1930" r:id="rId68"/>
    <p:sldId id="1931" r:id="rId69"/>
    <p:sldId id="1827" r:id="rId70"/>
    <p:sldId id="1932" r:id="rId71"/>
    <p:sldId id="1933" r:id="rId72"/>
    <p:sldId id="1876" r:id="rId73"/>
    <p:sldId id="1885" r:id="rId74"/>
    <p:sldId id="279" r:id="rId75"/>
    <p:sldId id="276" r:id="rId76"/>
    <p:sldId id="3173" r:id="rId77"/>
    <p:sldId id="3174" r:id="rId78"/>
    <p:sldId id="1936" r:id="rId79"/>
    <p:sldId id="1935" r:id="rId80"/>
    <p:sldId id="1803" r:id="rId81"/>
    <p:sldId id="1937"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2DDDD6-9926-4089-B93E-A9C427452D73}">
          <p14:sldIdLst>
            <p14:sldId id="1806"/>
            <p14:sldId id="1807"/>
          </p14:sldIdLst>
        </p14:section>
        <p14:section name="Overview of the 2023 Dashboard" id="{105CC71D-CB39-4F86-8C89-C2D3FCA9810C}">
          <p14:sldIdLst>
            <p14:sldId id="1858"/>
            <p14:sldId id="1857"/>
            <p14:sldId id="1886"/>
            <p14:sldId id="1887"/>
            <p14:sldId id="3146"/>
            <p14:sldId id="3142"/>
            <p14:sldId id="3147"/>
            <p14:sldId id="1736"/>
            <p14:sldId id="3148"/>
            <p14:sldId id="3149"/>
            <p14:sldId id="3150"/>
            <p14:sldId id="1888"/>
            <p14:sldId id="1739"/>
            <p14:sldId id="1740"/>
            <p14:sldId id="1741"/>
            <p14:sldId id="1905"/>
            <p14:sldId id="1904"/>
            <p14:sldId id="1903"/>
            <p14:sldId id="3159"/>
            <p14:sldId id="3163"/>
            <p14:sldId id="3164"/>
            <p14:sldId id="3156"/>
            <p14:sldId id="274"/>
            <p14:sldId id="3166"/>
            <p14:sldId id="3165"/>
            <p14:sldId id="3167"/>
            <p14:sldId id="3168"/>
            <p14:sldId id="1832"/>
            <p14:sldId id="1378"/>
            <p14:sldId id="3143"/>
            <p14:sldId id="467"/>
          </p14:sldIdLst>
        </p14:section>
        <p14:section name="2024 Accountability Workplan" id="{E338F63E-CF39-434A-8ECB-923436ACD970}">
          <p14:sldIdLst>
            <p14:sldId id="1841"/>
            <p14:sldId id="507"/>
            <p14:sldId id="1878"/>
            <p14:sldId id="1879"/>
            <p14:sldId id="1880"/>
            <p14:sldId id="1892"/>
            <p14:sldId id="1891"/>
            <p14:sldId id="1894"/>
            <p14:sldId id="1908"/>
            <p14:sldId id="1883"/>
            <p14:sldId id="1909"/>
            <p14:sldId id="1910"/>
            <p14:sldId id="1911"/>
            <p14:sldId id="1912"/>
            <p14:sldId id="1884"/>
            <p14:sldId id="1915"/>
            <p14:sldId id="1916"/>
            <p14:sldId id="1917"/>
            <p14:sldId id="1918"/>
            <p14:sldId id="1919"/>
            <p14:sldId id="1920"/>
            <p14:sldId id="1921"/>
            <p14:sldId id="3172"/>
            <p14:sldId id="1922"/>
            <p14:sldId id="1882"/>
            <p14:sldId id="3171"/>
            <p14:sldId id="3170"/>
            <p14:sldId id="1923"/>
            <p14:sldId id="1924"/>
            <p14:sldId id="1925"/>
            <p14:sldId id="1928"/>
            <p14:sldId id="1927"/>
            <p14:sldId id="1930"/>
            <p14:sldId id="1931"/>
            <p14:sldId id="1827"/>
            <p14:sldId id="1932"/>
            <p14:sldId id="1933"/>
            <p14:sldId id="1876"/>
            <p14:sldId id="1885"/>
            <p14:sldId id="279"/>
            <p14:sldId id="276"/>
            <p14:sldId id="3173"/>
            <p14:sldId id="3174"/>
            <p14:sldId id="1936"/>
            <p14:sldId id="1935"/>
            <p14:sldId id="1803"/>
            <p14:sldId id="1937"/>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3D55"/>
    <a:srgbClr val="354052"/>
    <a:srgbClr val="CCD3DE"/>
    <a:srgbClr val="BEC6D4"/>
    <a:srgbClr val="71389E"/>
    <a:srgbClr val="975EC6"/>
    <a:srgbClr val="693494"/>
    <a:srgbClr val="965BC5"/>
    <a:srgbClr val="0C5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9227A-9492-49F2-9541-023DBDEBDC7B}" v="9" dt="2024-01-29T20:59:32.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4974" y="288"/>
      </p:cViewPr>
      <p:guideLst>
        <p:guide orient="horz" pos="2136"/>
        <p:guide pos="3840"/>
      </p:guideLst>
    </p:cSldViewPr>
  </p:slideViewPr>
  <p:notesTextViewPr>
    <p:cViewPr>
      <p:scale>
        <a:sx n="1" d="1"/>
        <a:sy n="1" d="1"/>
      </p:scale>
      <p:origin x="0" y="0"/>
    </p:cViewPr>
  </p:notesTextViewPr>
  <p:sorterViewPr>
    <p:cViewPr>
      <p:scale>
        <a:sx n="100" d="100"/>
        <a:sy n="100" d="100"/>
      </p:scale>
      <p:origin x="0" y="-949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1/29/2024</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699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defTabSz="966612">
              <a:defRPr/>
            </a:pPr>
            <a:fld id="{FFD5382C-CD85-4B6A-8AFF-A37AC121242B}" type="slidenum">
              <a:rPr lang="en-US">
                <a:solidFill>
                  <a:prstClr val="black"/>
                </a:solidFill>
                <a:latin typeface="Calibri" panose="020F0502020204030204"/>
              </a:rPr>
              <a:pPr defTabSz="966612">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39846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35</a:t>
            </a:fld>
            <a:endParaRPr lang="en-US"/>
          </a:p>
        </p:txBody>
      </p:sp>
    </p:spTree>
    <p:extLst>
      <p:ext uri="{BB962C8B-B14F-4D97-AF65-F5344CB8AC3E}">
        <p14:creationId xmlns:p14="http://schemas.microsoft.com/office/powerpoint/2010/main" val="14086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39</a:t>
            </a:fld>
            <a:endParaRPr lang="en-US"/>
          </a:p>
        </p:txBody>
      </p:sp>
    </p:spTree>
    <p:extLst>
      <p:ext uri="{BB962C8B-B14F-4D97-AF65-F5344CB8AC3E}">
        <p14:creationId xmlns:p14="http://schemas.microsoft.com/office/powerpoint/2010/main" val="225696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40</a:t>
            </a:fld>
            <a:endParaRPr lang="en-US"/>
          </a:p>
        </p:txBody>
      </p:sp>
    </p:spTree>
    <p:extLst>
      <p:ext uri="{BB962C8B-B14F-4D97-AF65-F5344CB8AC3E}">
        <p14:creationId xmlns:p14="http://schemas.microsoft.com/office/powerpoint/2010/main" val="395799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41</a:t>
            </a:fld>
            <a:endParaRPr lang="en-US"/>
          </a:p>
        </p:txBody>
      </p:sp>
    </p:spTree>
    <p:extLst>
      <p:ext uri="{BB962C8B-B14F-4D97-AF65-F5344CB8AC3E}">
        <p14:creationId xmlns:p14="http://schemas.microsoft.com/office/powerpoint/2010/main" val="225696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60</a:t>
            </a:fld>
            <a:endParaRPr lang="en-US"/>
          </a:p>
        </p:txBody>
      </p:sp>
    </p:spTree>
    <p:extLst>
      <p:ext uri="{BB962C8B-B14F-4D97-AF65-F5344CB8AC3E}">
        <p14:creationId xmlns:p14="http://schemas.microsoft.com/office/powerpoint/2010/main" val="60783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D5382C-CD85-4B6A-8AFF-A37AC121242B}" type="slidenum">
              <a:rPr lang="en-US" smtClean="0"/>
              <a:t>73</a:t>
            </a:fld>
            <a:endParaRPr lang="en-US"/>
          </a:p>
        </p:txBody>
      </p:sp>
    </p:spTree>
    <p:extLst>
      <p:ext uri="{BB962C8B-B14F-4D97-AF65-F5344CB8AC3E}">
        <p14:creationId xmlns:p14="http://schemas.microsoft.com/office/powerpoint/2010/main" val="704786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80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64746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30333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123628" y="6054251"/>
            <a:ext cx="640080" cy="640080"/>
          </a:xfrm>
          <a:prstGeom prst="ellipse">
            <a:avLst/>
          </a:prstGeom>
          <a:solidFill>
            <a:srgbClr val="074A6D"/>
          </a:solidFill>
        </p:spPr>
        <p:txBody>
          <a:bodyPr vert="horz" lIns="91440" tIns="45720" rIns="91440" bIns="45720" rtlCol="0" anchor="ctr"/>
          <a:lstStyle>
            <a:lvl1pPr algn="ctr">
              <a:defRPr sz="1400" b="1">
                <a:solidFill>
                  <a:schemeClr val="bg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13630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1/29/2024</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40123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4077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251815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userDrawn="1">
  <p:cSld name="1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10071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8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dvertis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7010397" cy="1562101"/>
          </a:xfrm>
          <a:solidFill>
            <a:schemeClr val="accent6"/>
          </a:solidFill>
        </p:spPr>
        <p:txBody>
          <a:bodyPr/>
          <a:lstStyle>
            <a:lvl1pPr marL="182880" algn="l">
              <a:defRPr>
                <a:solidFill>
                  <a:schemeClr val="bg1"/>
                </a:solidFill>
              </a:defRPr>
            </a:lvl1pPr>
          </a:lstStyle>
          <a:p>
            <a:r>
              <a:rPr lang="en-US"/>
              <a:t>Advertise section</a:t>
            </a:r>
          </a:p>
        </p:txBody>
      </p:sp>
      <p:sp>
        <p:nvSpPr>
          <p:cNvPr id="10" name="Content Placeholder 9">
            <a:extLst>
              <a:ext uri="{FF2B5EF4-FFF2-40B4-BE49-F238E27FC236}">
                <a16:creationId xmlns:a16="http://schemas.microsoft.com/office/drawing/2014/main" id="{7690C5F9-41A1-B7F7-A53A-B08ACABB47FC}"/>
              </a:ext>
            </a:extLst>
          </p:cNvPr>
          <p:cNvSpPr>
            <a:spLocks noGrp="1"/>
          </p:cNvSpPr>
          <p:nvPr>
            <p:ph sz="quarter" idx="11"/>
          </p:nvPr>
        </p:nvSpPr>
        <p:spPr>
          <a:xfrm>
            <a:off x="266700" y="1752600"/>
            <a:ext cx="6743700" cy="4572000"/>
          </a:xfrm>
        </p:spPr>
        <p:txBody>
          <a:bodyPr anchor="ctr">
            <a:noAutofit/>
          </a:bodyPr>
          <a:lstStyle>
            <a:lvl1pPr marL="0" indent="0" algn="l">
              <a:buNone/>
              <a:defRPr sz="3200"/>
            </a:lvl1pPr>
            <a:lvl2pPr marL="274320" indent="0">
              <a:buNone/>
              <a:defRPr/>
            </a:lvl2pPr>
            <a:lvl3pPr marL="640080" indent="0">
              <a:buNone/>
              <a:defRPr/>
            </a:lvl3pPr>
            <a:lvl4pPr marL="914400" indent="0">
              <a:buNone/>
              <a:defRPr/>
            </a:lvl4pPr>
            <a:lvl5pPr marL="1371600" indent="0">
              <a:buNone/>
              <a:defRPr/>
            </a:lvl5pPr>
          </a:lstStyle>
          <a:p>
            <a:pPr lvl="0"/>
            <a:r>
              <a:rPr lang="en-US"/>
              <a:t>Click to edit Master text</a:t>
            </a:r>
          </a:p>
        </p:txBody>
      </p:sp>
      <p:sp>
        <p:nvSpPr>
          <p:cNvPr id="3" name="Rectangle 2">
            <a:extLst>
              <a:ext uri="{FF2B5EF4-FFF2-40B4-BE49-F238E27FC236}">
                <a16:creationId xmlns:a16="http://schemas.microsoft.com/office/drawing/2014/main" id="{6F4333D8-46FA-7760-60F8-0C7D7E54CD3B}"/>
              </a:ext>
              <a:ext uri="{C183D7F6-B498-43B3-948B-1728B52AA6E4}">
                <adec:decorative xmlns:adec="http://schemas.microsoft.com/office/drawing/2017/decorative" val="1"/>
              </a:ext>
            </a:extLst>
          </p:cNvPr>
          <p:cNvSpPr/>
          <p:nvPr userDrawn="1"/>
        </p:nvSpPr>
        <p:spPr>
          <a:xfrm>
            <a:off x="0" y="6324599"/>
            <a:ext cx="12192000" cy="53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40272397-69DA-5E56-D97F-9EC9CB3EB572}"/>
              </a:ext>
            </a:extLst>
          </p:cNvPr>
          <p:cNvSpPr>
            <a:spLocks noGrp="1"/>
          </p:cNvSpPr>
          <p:nvPr>
            <p:ph sz="quarter" idx="12"/>
          </p:nvPr>
        </p:nvSpPr>
        <p:spPr>
          <a:xfrm>
            <a:off x="7010400" y="0"/>
            <a:ext cx="5181598" cy="6324598"/>
          </a:xfrm>
          <a:solidFill>
            <a:srgbClr val="F3F8FB"/>
          </a:solidFill>
        </p:spPr>
        <p:txBody>
          <a:bodyPr anchor="ctr">
            <a:noAutofit/>
          </a:bodyPr>
          <a:lstStyle>
            <a:lvl1pPr marL="0" indent="0" algn="ctr">
              <a:buNone/>
              <a:defRPr sz="3200"/>
            </a:lvl1pPr>
            <a:lvl2pPr marL="274320" indent="0">
              <a:buNone/>
              <a:defRPr/>
            </a:lvl2pPr>
            <a:lvl3pPr marL="640080" indent="0">
              <a:buNone/>
              <a:defRPr/>
            </a:lvl3pPr>
            <a:lvl4pPr marL="914400" indent="0">
              <a:buNone/>
              <a:defRPr/>
            </a:lvl4pPr>
            <a:lvl5pPr marL="1371600" indent="0">
              <a:buNone/>
              <a:defRPr/>
            </a:lvl5pPr>
          </a:lstStyle>
          <a:p>
            <a:pPr lvl="0"/>
            <a:r>
              <a:rPr lang="en-US"/>
              <a:t>Click to edit Master text</a:t>
            </a:r>
          </a:p>
        </p:txBody>
      </p:sp>
    </p:spTree>
    <p:custDataLst>
      <p:tags r:id="rId1"/>
    </p:custDataLst>
    <p:extLst>
      <p:ext uri="{BB962C8B-B14F-4D97-AF65-F5344CB8AC3E}">
        <p14:creationId xmlns:p14="http://schemas.microsoft.com/office/powerpoint/2010/main" val="2146118168"/>
      </p:ext>
    </p:extLst>
  </p:cSld>
  <p:clrMapOvr>
    <a:masterClrMapping/>
  </p:clrMapOvr>
  <p:extLst>
    <p:ext uri="{DCECCB84-F9BA-43D5-87BE-67443E8EF086}">
      <p15:sldGuideLst xmlns:p15="http://schemas.microsoft.com/office/powerpoint/2012/main">
        <p15:guide id="1" pos="3840">
          <p15:clr>
            <a:srgbClr val="FBAE40"/>
          </p15:clr>
        </p15:guide>
        <p15:guide id="2" pos="44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
    <p:bg>
      <p:bgPr>
        <a:gradFill>
          <a:gsLst>
            <a:gs pos="0">
              <a:srgbClr val="EDEDED">
                <a:lumMod val="0"/>
                <a:lumOff val="100000"/>
              </a:srgbClr>
            </a:gs>
            <a:gs pos="100000">
              <a:srgbClr val="EDEDED"/>
            </a:gs>
            <a:gs pos="62000">
              <a:srgbClr val="EDEDED">
                <a:alpha val="63000"/>
              </a:srgbClr>
            </a:gs>
          </a:gsLst>
          <a:lin ang="4800000" scaled="0"/>
        </a:gra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hasCustomPrompt="1"/>
          </p:nvPr>
        </p:nvSpPr>
        <p:spPr>
          <a:xfrm>
            <a:off x="-1" y="-1"/>
            <a:ext cx="12192001" cy="1464907"/>
          </a:xfrm>
          <a:prstGeom prst="rect">
            <a:avLst/>
          </a:prstGeom>
          <a:solidFill>
            <a:schemeClr val="tx1">
              <a:lumMod val="20000"/>
              <a:lumOff val="80000"/>
            </a:schemeClr>
          </a:solidFill>
        </p:spPr>
        <p:txBody>
          <a:bodyPr vert="horz" lIns="91440" tIns="45720" rIns="91440" bIns="45720" rtlCol="0" anchor="ctr" anchorCtr="0">
            <a:noAutofit/>
          </a:bodyPr>
          <a:lstStyle>
            <a:lvl1pPr marL="548640">
              <a:lnSpc>
                <a:spcPct val="85000"/>
              </a:lnSpc>
              <a:defRPr>
                <a:solidFill>
                  <a:schemeClr val="tx2"/>
                </a:solidFill>
              </a:defRPr>
            </a:lvl1pPr>
          </a:lstStyle>
          <a:p>
            <a:r>
              <a:rPr lang="en-US"/>
              <a:t>Click to edit Master title style         </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522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4" name="TextBox 3">
            <a:extLst>
              <a:ext uri="{FF2B5EF4-FFF2-40B4-BE49-F238E27FC236}">
                <a16:creationId xmlns:a16="http://schemas.microsoft.com/office/drawing/2014/main" id="{BFBC029A-1531-45AA-8D5B-9E2CC1B06EE8}"/>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3942" y="1"/>
            <a:ext cx="12195941" cy="3545113"/>
          </a:xfrm>
          <a:prstGeom prst="rect">
            <a:avLst/>
          </a:prstGeom>
        </p:spPr>
      </p:pic>
      <p:sp>
        <p:nvSpPr>
          <p:cNvPr id="4" name="TextBox 3">
            <a:extLst>
              <a:ext uri="{FF2B5EF4-FFF2-40B4-BE49-F238E27FC236}">
                <a16:creationId xmlns:a16="http://schemas.microsoft.com/office/drawing/2014/main" id="{AEBE286E-0EF6-410E-96F1-1A6A44B4C7B0}"/>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2582251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2" name="TextBox 1">
            <a:extLst>
              <a:ext uri="{FF2B5EF4-FFF2-40B4-BE49-F238E27FC236}">
                <a16:creationId xmlns:a16="http://schemas.microsoft.com/office/drawing/2014/main" id="{4E2079D7-1727-4BA0-9A34-16D83CA728A6}"/>
              </a:ext>
            </a:extLst>
          </p:cNvPr>
          <p:cNvSpPr txBox="1"/>
          <p:nvPr userDrawn="1"/>
        </p:nvSpPr>
        <p:spPr>
          <a:xfrm>
            <a:off x="9871587" y="6115665"/>
            <a:ext cx="1956619" cy="369332"/>
          </a:xfrm>
          <a:prstGeom prst="rect">
            <a:avLst/>
          </a:prstGeom>
          <a:noFill/>
        </p:spPr>
        <p:txBody>
          <a:bodyPr wrap="square" rtlCol="0">
            <a:spAutoFit/>
          </a:bodyPr>
          <a:lstStyle/>
          <a:p>
            <a:pPr algn="r"/>
            <a:fld id="{09DE5A4F-364A-484D-98E8-4F7E50A3D7DA}" type="slidenum">
              <a:rPr lang="en-US" smtClean="0">
                <a:latin typeface="+mj-lt"/>
              </a:rPr>
              <a:pPr algn="r"/>
              <a:t>‹#›</a:t>
            </a:fld>
            <a:endParaRPr lang="en-US">
              <a:latin typeface="+mj-lt"/>
            </a:endParaRPr>
          </a:p>
        </p:txBody>
      </p:sp>
      <p:sp>
        <p:nvSpPr>
          <p:cNvPr id="3" name="TextBox 2">
            <a:extLst>
              <a:ext uri="{FF2B5EF4-FFF2-40B4-BE49-F238E27FC236}">
                <a16:creationId xmlns:a16="http://schemas.microsoft.com/office/drawing/2014/main" id="{5F76CF6F-C837-4415-8705-27CE12A5342A}"/>
              </a:ext>
            </a:extLst>
          </p:cNvPr>
          <p:cNvSpPr txBox="1"/>
          <p:nvPr userDrawn="1"/>
        </p:nvSpPr>
        <p:spPr>
          <a:xfrm>
            <a:off x="7305367" y="6300331"/>
            <a:ext cx="1956619" cy="369332"/>
          </a:xfrm>
          <a:prstGeom prst="rect">
            <a:avLst/>
          </a:prstGeom>
          <a:noFill/>
        </p:spPr>
        <p:txBody>
          <a:bodyPr wrap="square" rtlCol="0">
            <a:spAutoFit/>
          </a:bodyPr>
          <a:lstStyle/>
          <a:p>
            <a:pPr algn="r"/>
            <a:fld id="{A8376BC2-7A41-4446-9A64-8BC2917AF994}" type="slidenum">
              <a:rPr lang="en-US" smtClean="0">
                <a:latin typeface="+mj-lt"/>
              </a:rPr>
              <a:t>‹#›</a:t>
            </a:fld>
            <a:endParaRPr lang="en-US">
              <a:latin typeface="+mj-lt"/>
            </a:endParaRPr>
          </a:p>
        </p:txBody>
      </p:sp>
      <p:sp>
        <p:nvSpPr>
          <p:cNvPr id="7" name="TextBox 6">
            <a:extLst>
              <a:ext uri="{FF2B5EF4-FFF2-40B4-BE49-F238E27FC236}">
                <a16:creationId xmlns:a16="http://schemas.microsoft.com/office/drawing/2014/main" id="{4CDF43AB-BC6E-416B-A44B-4F06BFE5992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
        <p:nvSpPr>
          <p:cNvPr id="4" name="TextBox 3">
            <a:extLst>
              <a:ext uri="{FF2B5EF4-FFF2-40B4-BE49-F238E27FC236}">
                <a16:creationId xmlns:a16="http://schemas.microsoft.com/office/drawing/2014/main" id="{4EDE5350-C306-4FF6-A077-6C069B1010DE}"/>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412456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97" r:id="rId10"/>
    <p:sldLayoutId id="2147483678" r:id="rId11"/>
    <p:sldLayoutId id="2147483673" r:id="rId12"/>
    <p:sldLayoutId id="2147483679" r:id="rId13"/>
    <p:sldLayoutId id="2147483680" r:id="rId14"/>
    <p:sldLayoutId id="2147483681" r:id="rId15"/>
    <p:sldLayoutId id="2147483684" r:id="rId16"/>
    <p:sldLayoutId id="2147483695" r:id="rId17"/>
    <p:sldLayoutId id="2147483699" r:id="rId18"/>
    <p:sldLayoutId id="2147483698" r:id="rId19"/>
    <p:sldLayoutId id="2147483700" r:id="rId20"/>
    <p:sldLayoutId id="2147483735" r:id="rId21"/>
    <p:sldLayoutId id="2147483736" r:id="rId22"/>
    <p:sldLayoutId id="2147483737" r:id="rId23"/>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C539169-6C40-49DC-B5EF-2C5F23814DC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3" r:id="rId3"/>
    <p:sldLayoutId id="2147483734" r:id="rId4"/>
    <p:sldLayoutId id="2147483714" r:id="rId5"/>
    <p:sldLayoutId id="2147483716" r:id="rId6"/>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48DD-403E-4120-8B61-E07700186F32}"/>
              </a:ext>
            </a:extLst>
          </p:cNvPr>
          <p:cNvSpPr>
            <a:spLocks noGrp="1"/>
          </p:cNvSpPr>
          <p:nvPr>
            <p:ph type="title"/>
          </p:nvPr>
        </p:nvSpPr>
        <p:spPr>
          <a:xfrm>
            <a:off x="322521" y="3069244"/>
            <a:ext cx="11546958" cy="2441986"/>
          </a:xfrm>
        </p:spPr>
        <p:txBody>
          <a:bodyPr/>
          <a:lstStyle/>
          <a:p>
            <a:r>
              <a:rPr lang="en-US" sz="4400">
                <a:cs typeface="Aharoni"/>
              </a:rPr>
              <a:t>Information Item Related to California’s State and Federal Accountability System: Review of the 2023 California School Dashboard and the 2024 Accountability Workplan</a:t>
            </a:r>
            <a:br>
              <a:rPr lang="en-US" sz="3000"/>
            </a:br>
            <a:br>
              <a:rPr lang="en-US" sz="3000"/>
            </a:br>
            <a:br>
              <a:rPr lang="en-US" sz="3000"/>
            </a:br>
            <a:r>
              <a:rPr lang="en-US" sz="2800" b="0">
                <a:cs typeface="Arial"/>
              </a:rPr>
              <a:t>February 9, 2024</a:t>
            </a:r>
            <a:br>
              <a:rPr lang="en-US" sz="3200">
                <a:cs typeface="Arial"/>
              </a:rPr>
            </a:br>
            <a:endParaRPr lang="en-US" sz="3000"/>
          </a:p>
        </p:txBody>
      </p:sp>
    </p:spTree>
    <p:extLst>
      <p:ext uri="{BB962C8B-B14F-4D97-AF65-F5344CB8AC3E}">
        <p14:creationId xmlns:p14="http://schemas.microsoft.com/office/powerpoint/2010/main" val="197975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a:normAutofit fontScale="90000"/>
          </a:bodyPr>
          <a:lstStyle/>
          <a:p>
            <a:r>
              <a:rPr lang="en-US"/>
              <a:t>Graduation Rate Indicator Statewide Results </a:t>
            </a:r>
          </a:p>
        </p:txBody>
      </p:sp>
      <p:pic>
        <p:nvPicPr>
          <p:cNvPr id="5" name="Content Placeholder 4" descr="Graduation Rate card with an overall performance color of orange. 86.4 percent graduated, declined 1 percent. Student group: 1 red, 9 orange, 1 yellow, 2 green and 0 blue.">
            <a:extLst>
              <a:ext uri="{FF2B5EF4-FFF2-40B4-BE49-F238E27FC236}">
                <a16:creationId xmlns:a16="http://schemas.microsoft.com/office/drawing/2014/main" id="{1FA9A4B6-E969-4741-BF4A-D8215C0E64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83655" y="1533875"/>
            <a:ext cx="3035247" cy="4707267"/>
          </a:xfrm>
        </p:spPr>
      </p:pic>
      <p:sp>
        <p:nvSpPr>
          <p:cNvPr id="4" name="TextBox 3">
            <a:extLst>
              <a:ext uri="{FF2B5EF4-FFF2-40B4-BE49-F238E27FC236}">
                <a16:creationId xmlns:a16="http://schemas.microsoft.com/office/drawing/2014/main" id="{1835E2C6-913E-4744-95AB-E1FA69F4F880}"/>
              </a:ext>
            </a:extLst>
          </p:cNvPr>
          <p:cNvSpPr txBox="1"/>
          <p:nvPr/>
        </p:nvSpPr>
        <p:spPr>
          <a:xfrm>
            <a:off x="5069282" y="1845933"/>
            <a:ext cx="5739063" cy="1938992"/>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Represents the percentage of students who received a high school diploma within four or five years of entering ninth grade or complete their graduation requirements at an alternative school.</a:t>
            </a:r>
          </a:p>
        </p:txBody>
      </p:sp>
    </p:spTree>
    <p:extLst>
      <p:ext uri="{BB962C8B-B14F-4D97-AF65-F5344CB8AC3E}">
        <p14:creationId xmlns:p14="http://schemas.microsoft.com/office/powerpoint/2010/main" val="236623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a:normAutofit fontScale="90000"/>
          </a:bodyPr>
          <a:lstStyle/>
          <a:p>
            <a:r>
              <a:rPr lang="en-US"/>
              <a:t>College/Career Indicator Statewide Results </a:t>
            </a:r>
          </a:p>
        </p:txBody>
      </p:sp>
      <p:pic>
        <p:nvPicPr>
          <p:cNvPr id="5" name="Content Placeholder 4" descr="College/Career card with an overall status of medium. 43.9 percent prepared and for student group performance, 0 very low, 7 low, 4 medium, 1 high, and 1 very high.">
            <a:extLst>
              <a:ext uri="{FF2B5EF4-FFF2-40B4-BE49-F238E27FC236}">
                <a16:creationId xmlns:a16="http://schemas.microsoft.com/office/drawing/2014/main" id="{1FA9A4B6-E969-4741-BF4A-D8215C0E64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83655" y="1533875"/>
            <a:ext cx="3035247" cy="4707267"/>
          </a:xfrm>
        </p:spPr>
      </p:pic>
      <p:sp>
        <p:nvSpPr>
          <p:cNvPr id="4" name="TextBox 3">
            <a:extLst>
              <a:ext uri="{FF2B5EF4-FFF2-40B4-BE49-F238E27FC236}">
                <a16:creationId xmlns:a16="http://schemas.microsoft.com/office/drawing/2014/main" id="{1835E2C6-913E-4744-95AB-E1FA69F4F880}"/>
              </a:ext>
            </a:extLst>
          </p:cNvPr>
          <p:cNvSpPr txBox="1"/>
          <p:nvPr/>
        </p:nvSpPr>
        <p:spPr>
          <a:xfrm>
            <a:off x="4993082" y="1533875"/>
            <a:ext cx="5739063" cy="4524315"/>
          </a:xfrm>
          <a:prstGeom prst="rect">
            <a:avLst/>
          </a:prstGeom>
          <a:noFill/>
        </p:spPr>
        <p:txBody>
          <a:bodyPr wrap="square" lIns="91440" tIns="45720" rIns="91440" bIns="45720" rtlCol="0" anchor="t">
            <a:spAutoFit/>
          </a:bodyPr>
          <a:lstStyle/>
          <a:p>
            <a:r>
              <a:rPr lang="en-US" sz="2400">
                <a:latin typeface="Helvetica Neue"/>
              </a:rPr>
              <a:t>This indicator </a:t>
            </a:r>
            <a:r>
              <a:rPr lang="en-US" sz="2400" b="0" i="0">
                <a:effectLst/>
                <a:latin typeface="Helvetica Neue"/>
              </a:rPr>
              <a:t>represents the percentage of high school graduates who are prepared </a:t>
            </a:r>
            <a:r>
              <a:rPr lang="en-US" sz="2400">
                <a:latin typeface="Helvetica Neue"/>
              </a:rPr>
              <a:t>by their school/LEA for</a:t>
            </a:r>
            <a:r>
              <a:rPr lang="en-US" sz="2400" b="0" i="0">
                <a:effectLst/>
                <a:latin typeface="Helvetica Neue"/>
              </a:rPr>
              <a:t> college or a career. </a:t>
            </a:r>
            <a:br>
              <a:rPr lang="en-US" sz="2400">
                <a:latin typeface="Helvetica Neue"/>
              </a:rPr>
            </a:br>
            <a:endParaRPr lang="en-US" sz="2400">
              <a:latin typeface="Helvetica Neue"/>
            </a:endParaRPr>
          </a:p>
          <a:p>
            <a:r>
              <a:rPr lang="en-US" sz="2400" b="0" i="0">
                <a:effectLst/>
                <a:latin typeface="Helvetica Neue"/>
              </a:rPr>
              <a:t>The indicator was designed to encourage high schools to provide all students with a rigorous broad course of study that prepares them for postsecondary success. For the 2023 Dashboard, the CCI represents one </a:t>
            </a:r>
            <a:r>
              <a:rPr lang="en-US" sz="2400">
                <a:latin typeface="Helvetica Neue"/>
              </a:rPr>
              <a:t>year of</a:t>
            </a:r>
            <a:r>
              <a:rPr lang="en-US" sz="2400" b="0" i="0">
                <a:effectLst/>
                <a:latin typeface="Helvetica Neue"/>
              </a:rPr>
              <a:t> data, or status only.</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61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a:normAutofit fontScale="90000"/>
          </a:bodyPr>
          <a:lstStyle/>
          <a:p>
            <a:r>
              <a:rPr lang="en-US"/>
              <a:t>English Language Arts Indicator Statewide Results </a:t>
            </a:r>
          </a:p>
        </p:txBody>
      </p:sp>
      <p:pic>
        <p:nvPicPr>
          <p:cNvPr id="5" name="Content Placeholder 4" descr="English Language Arts card with an overall performance color of orange. 13.6 points below standard, maintained -1.4 points. Student group performance: 2 red, 7 orange, 0 yellow, 3 green, 1 blue.">
            <a:extLst>
              <a:ext uri="{FF2B5EF4-FFF2-40B4-BE49-F238E27FC236}">
                <a16:creationId xmlns:a16="http://schemas.microsoft.com/office/drawing/2014/main" id="{1FA9A4B6-E969-4741-BF4A-D8215C0E64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83655" y="1533875"/>
            <a:ext cx="3035247" cy="4707267"/>
          </a:xfrm>
        </p:spPr>
      </p:pic>
      <p:sp>
        <p:nvSpPr>
          <p:cNvPr id="4" name="TextBox 3">
            <a:extLst>
              <a:ext uri="{FF2B5EF4-FFF2-40B4-BE49-F238E27FC236}">
                <a16:creationId xmlns:a16="http://schemas.microsoft.com/office/drawing/2014/main" id="{1835E2C6-913E-4744-95AB-E1FA69F4F880}"/>
              </a:ext>
            </a:extLst>
          </p:cNvPr>
          <p:cNvSpPr txBox="1"/>
          <p:nvPr/>
        </p:nvSpPr>
        <p:spPr>
          <a:xfrm>
            <a:off x="5046870" y="1532168"/>
            <a:ext cx="6052827" cy="4524315"/>
          </a:xfrm>
          <a:prstGeom prst="rect">
            <a:avLst/>
          </a:prstGeom>
          <a:noFill/>
        </p:spPr>
        <p:txBody>
          <a:bodyPr wrap="square" lIns="91440" tIns="45720" rIns="91440" bIns="45720" rtlCol="0" anchor="t">
            <a:spAutoFit/>
          </a:bodyPr>
          <a:lstStyle/>
          <a:p>
            <a:r>
              <a:rPr lang="en-US" sz="2400">
                <a:latin typeface="Arial" panose="020B0604020202020204" pitchFamily="34" charset="0"/>
                <a:cs typeface="Arial" panose="020B0604020202020204" pitchFamily="34" charset="0"/>
              </a:rPr>
              <a:t>This indicator applies to districts and schools that serve students in grades </a:t>
            </a:r>
          </a:p>
          <a:p>
            <a:r>
              <a:rPr lang="en-US" sz="2400">
                <a:latin typeface="Arial" panose="020B0604020202020204" pitchFamily="34" charset="0"/>
                <a:cs typeface="Arial" panose="020B0604020202020204" pitchFamily="34" charset="0"/>
              </a:rPr>
              <a:t>three through eight and grade eleven and is based on Student performance on the Smarter Balanced Summative Assessments and the California Alternate Assessments. Each Academic Indicator is calculated using two components: </a:t>
            </a:r>
          </a:p>
          <a:p>
            <a:pPr marL="457200" indent="-457200">
              <a:buAutoNum type="arabicParenR"/>
            </a:pPr>
            <a:r>
              <a:rPr lang="en-US" sz="2400">
                <a:latin typeface="Arial"/>
                <a:cs typeface="Arial"/>
              </a:rPr>
              <a:t>Distance from Standard (DFS)</a:t>
            </a:r>
          </a:p>
          <a:p>
            <a:pPr marL="914400" lvl="1" indent="-457200">
              <a:buFont typeface="Courier New"/>
              <a:buChar char="o"/>
            </a:pPr>
            <a:r>
              <a:rPr lang="en-US" sz="2400">
                <a:latin typeface="Arial"/>
                <a:cs typeface="Arial"/>
              </a:rPr>
              <a:t>The average distance (in points) away from Level 3/Standard Met</a:t>
            </a:r>
          </a:p>
          <a:p>
            <a:pPr marL="457200" indent="-457200">
              <a:buAutoNum type="arabicParenR"/>
            </a:pPr>
            <a:r>
              <a:rPr lang="en-US" sz="2400">
                <a:latin typeface="Arial" panose="020B0604020202020204" pitchFamily="34" charset="0"/>
                <a:cs typeface="Arial" panose="020B0604020202020204" pitchFamily="34" charset="0"/>
              </a:rPr>
              <a:t>Participation rate </a:t>
            </a:r>
          </a:p>
        </p:txBody>
      </p:sp>
    </p:spTree>
    <p:extLst>
      <p:ext uri="{BB962C8B-B14F-4D97-AF65-F5344CB8AC3E}">
        <p14:creationId xmlns:p14="http://schemas.microsoft.com/office/powerpoint/2010/main" val="356381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a:normAutofit fontScale="90000"/>
          </a:bodyPr>
          <a:lstStyle/>
          <a:p>
            <a:r>
              <a:rPr lang="en-US"/>
              <a:t>Mathematics Indicator Statewide Results </a:t>
            </a:r>
          </a:p>
        </p:txBody>
      </p:sp>
      <p:pic>
        <p:nvPicPr>
          <p:cNvPr id="5" name="Content Placeholder 4" descr="Mathematics card with an overall performance color of orange. 49.1 points below standard, maintained 2.6 points. Student group performance: 3 red, 4 orange, 4 yellow, 1 green, and 1 blue.">
            <a:extLst>
              <a:ext uri="{FF2B5EF4-FFF2-40B4-BE49-F238E27FC236}">
                <a16:creationId xmlns:a16="http://schemas.microsoft.com/office/drawing/2014/main" id="{1FA9A4B6-E969-4741-BF4A-D8215C0E64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83655" y="1533875"/>
            <a:ext cx="3035247" cy="4707267"/>
          </a:xfrm>
        </p:spPr>
      </p:pic>
      <p:sp>
        <p:nvSpPr>
          <p:cNvPr id="4" name="TextBox 3">
            <a:extLst>
              <a:ext uri="{FF2B5EF4-FFF2-40B4-BE49-F238E27FC236}">
                <a16:creationId xmlns:a16="http://schemas.microsoft.com/office/drawing/2014/main" id="{1835E2C6-913E-4744-95AB-E1FA69F4F880}"/>
              </a:ext>
            </a:extLst>
          </p:cNvPr>
          <p:cNvSpPr txBox="1"/>
          <p:nvPr/>
        </p:nvSpPr>
        <p:spPr>
          <a:xfrm>
            <a:off x="4983557" y="1533875"/>
            <a:ext cx="6449401" cy="4524315"/>
          </a:xfrm>
          <a:prstGeom prst="rect">
            <a:avLst/>
          </a:prstGeom>
          <a:noFill/>
        </p:spPr>
        <p:txBody>
          <a:bodyPr wrap="square" lIns="91440" tIns="45720" rIns="91440" bIns="45720" rtlCol="0" anchor="t">
            <a:spAutoFit/>
          </a:bodyPr>
          <a:lstStyle/>
          <a:p>
            <a:r>
              <a:rPr lang="en-US" sz="2400">
                <a:latin typeface="Arial"/>
                <a:cs typeface="Arial"/>
              </a:rPr>
              <a:t>This indicator applies to districts and schools that serve students in grades </a:t>
            </a:r>
            <a:endParaRPr lang="en-US" sz="2400">
              <a:latin typeface="Arial" panose="020B0604020202020204" pitchFamily="34" charset="0"/>
              <a:cs typeface="Arial" panose="020B0604020202020204" pitchFamily="34" charset="0"/>
            </a:endParaRPr>
          </a:p>
          <a:p>
            <a:r>
              <a:rPr lang="en-US" sz="2400">
                <a:latin typeface="Arial"/>
                <a:cs typeface="Arial"/>
              </a:rPr>
              <a:t>three through eight and grade eleven and is based on Student performance on the Smarter Balanced Summative Assessments and the California Alternate Assessments. Each Academic Indicator is calculated using two components: </a:t>
            </a:r>
            <a:endParaRPr lang="en-US" sz="2400">
              <a:latin typeface="Arial" panose="020B0604020202020204" pitchFamily="34" charset="0"/>
              <a:cs typeface="Arial" panose="020B0604020202020204" pitchFamily="34" charset="0"/>
            </a:endParaRPr>
          </a:p>
          <a:p>
            <a:pPr marL="457200" indent="-457200">
              <a:buAutoNum type="arabicParenR"/>
            </a:pPr>
            <a:r>
              <a:rPr lang="en-US" sz="2400">
                <a:latin typeface="Arial"/>
                <a:cs typeface="Arial"/>
              </a:rPr>
              <a:t>Distance from Standard (DFS)</a:t>
            </a:r>
          </a:p>
          <a:p>
            <a:pPr marL="914400" lvl="1" indent="-457200">
              <a:buFont typeface="Courier New,monospace"/>
              <a:buChar char="o"/>
            </a:pPr>
            <a:r>
              <a:rPr lang="en-US" sz="2400">
                <a:latin typeface="Arial"/>
                <a:cs typeface="Arial"/>
              </a:rPr>
              <a:t>The average distance (in points) away from Level 3/Standard Met</a:t>
            </a:r>
          </a:p>
          <a:p>
            <a:pPr marL="457200" indent="-457200">
              <a:buAutoNum type="arabicParenR"/>
            </a:pPr>
            <a:r>
              <a:rPr lang="en-US" sz="2400">
                <a:latin typeface="Arial"/>
                <a:cs typeface="Arial"/>
              </a:rPr>
              <a:t>Participation rate </a:t>
            </a:r>
          </a:p>
        </p:txBody>
      </p:sp>
    </p:spTree>
    <p:extLst>
      <p:ext uri="{BB962C8B-B14F-4D97-AF65-F5344CB8AC3E}">
        <p14:creationId xmlns:p14="http://schemas.microsoft.com/office/powerpoint/2010/main" val="406618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748A-4422-4265-EFE1-061C33754608}"/>
              </a:ext>
            </a:extLst>
          </p:cNvPr>
          <p:cNvSpPr>
            <a:spLocks noGrp="1"/>
          </p:cNvSpPr>
          <p:nvPr>
            <p:ph type="title"/>
          </p:nvPr>
        </p:nvSpPr>
        <p:spPr/>
        <p:txBody>
          <a:bodyPr/>
          <a:lstStyle/>
          <a:p>
            <a:r>
              <a:rPr lang="en-US" sz="4400"/>
              <a:t>Local Educational Agencies Eligible for Differentiated Assistance</a:t>
            </a:r>
          </a:p>
        </p:txBody>
      </p:sp>
    </p:spTree>
    <p:extLst>
      <p:ext uri="{BB962C8B-B14F-4D97-AF65-F5344CB8AC3E}">
        <p14:creationId xmlns:p14="http://schemas.microsoft.com/office/powerpoint/2010/main" val="391315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5B1164-FD33-4855-B33D-DFAD690229F7}"/>
              </a:ext>
            </a:extLst>
          </p:cNvPr>
          <p:cNvSpPr>
            <a:spLocks noGrp="1"/>
          </p:cNvSpPr>
          <p:nvPr>
            <p:ph type="title"/>
          </p:nvPr>
        </p:nvSpPr>
        <p:spPr/>
        <p:txBody>
          <a:bodyPr/>
          <a:lstStyle/>
          <a:p>
            <a:r>
              <a:rPr lang="en-US" sz="4400"/>
              <a:t>Local Control Funding Formula Assistance Categories</a:t>
            </a:r>
          </a:p>
        </p:txBody>
      </p:sp>
      <p:sp>
        <p:nvSpPr>
          <p:cNvPr id="4" name="Content Placeholder 3">
            <a:extLst>
              <a:ext uri="{FF2B5EF4-FFF2-40B4-BE49-F238E27FC236}">
                <a16:creationId xmlns:a16="http://schemas.microsoft.com/office/drawing/2014/main" id="{7F246929-975F-4ACA-AD80-D4DC470474E3}"/>
              </a:ext>
            </a:extLst>
          </p:cNvPr>
          <p:cNvSpPr>
            <a:spLocks noGrp="1"/>
          </p:cNvSpPr>
          <p:nvPr>
            <p:ph sz="quarter" idx="10"/>
          </p:nvPr>
        </p:nvSpPr>
        <p:spPr>
          <a:xfrm>
            <a:off x="647700" y="2027807"/>
            <a:ext cx="10858499" cy="4305300"/>
          </a:xfrm>
        </p:spPr>
        <p:txBody>
          <a:bodyPr>
            <a:normAutofit lnSpcReduction="10000"/>
          </a:bodyPr>
          <a:lstStyle/>
          <a:p>
            <a:pPr marL="91440" indent="0">
              <a:buNone/>
            </a:pPr>
            <a:r>
              <a:rPr lang="en-US" sz="2800"/>
              <a:t>California’s accountability and continuous improvement system is based on a three-tiered system: </a:t>
            </a:r>
          </a:p>
          <a:p>
            <a:r>
              <a:rPr lang="en-US" sz="2800" b="1"/>
              <a:t>General Assistance</a:t>
            </a:r>
            <a:r>
              <a:rPr lang="en-US" sz="2800"/>
              <a:t>—resources and assistance that are made available to all local educational agencies (LEAs) (i.e., districts, charter schools, and COEs)</a:t>
            </a:r>
          </a:p>
          <a:p>
            <a:r>
              <a:rPr lang="en-US" sz="2800" b="1"/>
              <a:t>Differentiated Assistance</a:t>
            </a:r>
            <a:r>
              <a:rPr lang="en-US" sz="2800"/>
              <a:t>—LEAs that meet certain eligibility criteria for additional support </a:t>
            </a:r>
          </a:p>
          <a:p>
            <a:r>
              <a:rPr lang="en-US" sz="2800" b="1"/>
              <a:t>Intensive Intervention</a:t>
            </a:r>
            <a:r>
              <a:rPr lang="en-US" sz="2800"/>
              <a:t>—LEAs with persistent performance issues over a period of time</a:t>
            </a:r>
          </a:p>
        </p:txBody>
      </p:sp>
    </p:spTree>
    <p:extLst>
      <p:ext uri="{BB962C8B-B14F-4D97-AF65-F5344CB8AC3E}">
        <p14:creationId xmlns:p14="http://schemas.microsoft.com/office/powerpoint/2010/main" val="233481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p:txBody>
          <a:bodyPr/>
          <a:lstStyle/>
          <a:p>
            <a:r>
              <a:rPr lang="en-US" sz="5400"/>
              <a:t>2023 Differentiated Assistance</a:t>
            </a:r>
          </a:p>
        </p:txBody>
      </p:sp>
      <p:sp>
        <p:nvSpPr>
          <p:cNvPr id="3" name="Content Placeholder 2">
            <a:extLst>
              <a:ext uri="{FF2B5EF4-FFF2-40B4-BE49-F238E27FC236}">
                <a16:creationId xmlns:a16="http://schemas.microsoft.com/office/drawing/2014/main" id="{0F721002-6C31-4103-B330-EA7AD5F794E2}"/>
              </a:ext>
            </a:extLst>
          </p:cNvPr>
          <p:cNvSpPr>
            <a:spLocks noGrp="1"/>
          </p:cNvSpPr>
          <p:nvPr>
            <p:ph sz="quarter" idx="10"/>
          </p:nvPr>
        </p:nvSpPr>
        <p:spPr/>
        <p:txBody>
          <a:bodyPr>
            <a:normAutofit fontScale="85000" lnSpcReduction="10000"/>
          </a:bodyPr>
          <a:lstStyle/>
          <a:p>
            <a:r>
              <a:rPr lang="en-US"/>
              <a:t>The Dashboard is used to determine which districts/COEs and charter schools are eligible for differentiated assistance. </a:t>
            </a:r>
          </a:p>
          <a:p>
            <a:r>
              <a:rPr lang="en-US"/>
              <a:t>This is the first time since 2019 that charter schools are eligible for differentiated assistance.</a:t>
            </a:r>
          </a:p>
          <a:p>
            <a:r>
              <a:rPr lang="en-US"/>
              <a:t>Beginning in 2023, while differentiated assistance determinations for districts and COEs are made annually, those districts and COEs that are eligible for differentiated assistance will receive support for two years.</a:t>
            </a:r>
          </a:p>
        </p:txBody>
      </p:sp>
    </p:spTree>
    <p:extLst>
      <p:ext uri="{BB962C8B-B14F-4D97-AF65-F5344CB8AC3E}">
        <p14:creationId xmlns:p14="http://schemas.microsoft.com/office/powerpoint/2010/main" val="371667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p:txBody>
          <a:bodyPr/>
          <a:lstStyle/>
          <a:p>
            <a:r>
              <a:rPr lang="en-US" sz="4400"/>
              <a:t>Differentiated Assistance Eligibility Methods</a:t>
            </a:r>
          </a:p>
        </p:txBody>
      </p:sp>
      <p:sp>
        <p:nvSpPr>
          <p:cNvPr id="3" name="Content Placeholder 2">
            <a:extLst>
              <a:ext uri="{FF2B5EF4-FFF2-40B4-BE49-F238E27FC236}">
                <a16:creationId xmlns:a16="http://schemas.microsoft.com/office/drawing/2014/main" id="{0F721002-6C31-4103-B330-EA7AD5F794E2}"/>
              </a:ext>
            </a:extLst>
          </p:cNvPr>
          <p:cNvSpPr>
            <a:spLocks noGrp="1"/>
          </p:cNvSpPr>
          <p:nvPr>
            <p:ph sz="quarter" idx="10"/>
          </p:nvPr>
        </p:nvSpPr>
        <p:spPr/>
        <p:txBody>
          <a:bodyPr>
            <a:noAutofit/>
          </a:bodyPr>
          <a:lstStyle/>
          <a:p>
            <a:pPr marL="91440" indent="0">
              <a:buNone/>
            </a:pPr>
            <a:r>
              <a:rPr lang="en-US" sz="2600">
                <a:solidFill>
                  <a:schemeClr val="accent6"/>
                </a:solidFill>
              </a:rPr>
              <a:t>Eligibility for differentiated assistance is based on either:</a:t>
            </a:r>
          </a:p>
          <a:p>
            <a:pPr marL="659765" marR="338455" lvl="1" indent="-342900">
              <a:lnSpc>
                <a:spcPct val="115000"/>
              </a:lnSpc>
              <a:spcBef>
                <a:spcPts val="0"/>
              </a:spcBef>
              <a:spcAft>
                <a:spcPts val="1200"/>
              </a:spcAft>
              <a:buFont typeface="+mj-lt"/>
              <a:buAutoNum type="arabicPeriod"/>
            </a:pPr>
            <a:r>
              <a:rPr lang="en-US" sz="2600">
                <a:solidFill>
                  <a:schemeClr val="accent6"/>
                </a:solidFill>
                <a:effectLst/>
                <a:ea typeface="Arial" panose="020B0604020202020204" pitchFamily="34" charset="0"/>
              </a:rPr>
              <a:t>Student group p</a:t>
            </a:r>
            <a:r>
              <a:rPr lang="en-US" sz="2600" spc="5">
                <a:solidFill>
                  <a:schemeClr val="accent6"/>
                </a:solidFill>
                <a:effectLst/>
                <a:ea typeface="Arial" panose="020B0604020202020204" pitchFamily="34" charset="0"/>
              </a:rPr>
              <a:t>e</a:t>
            </a:r>
            <a:r>
              <a:rPr lang="en-US" sz="2600">
                <a:solidFill>
                  <a:schemeClr val="accent6"/>
                </a:solidFill>
                <a:effectLst/>
                <a:ea typeface="Arial" panose="020B0604020202020204" pitchFamily="34" charset="0"/>
              </a:rPr>
              <a:t>rformance in two or more LC</a:t>
            </a:r>
            <a:r>
              <a:rPr lang="en-US" sz="2600" spc="-5">
                <a:solidFill>
                  <a:schemeClr val="accent6"/>
                </a:solidFill>
                <a:effectLst/>
                <a:ea typeface="Arial" panose="020B0604020202020204" pitchFamily="34" charset="0"/>
              </a:rPr>
              <a:t>F</a:t>
            </a:r>
            <a:r>
              <a:rPr lang="en-US" sz="2600">
                <a:solidFill>
                  <a:schemeClr val="accent6"/>
                </a:solidFill>
                <a:effectLst/>
                <a:ea typeface="Arial" panose="020B0604020202020204" pitchFamily="34" charset="0"/>
              </a:rPr>
              <a:t>F</a:t>
            </a:r>
            <a:r>
              <a:rPr lang="en-US" sz="2600" spc="-10">
                <a:solidFill>
                  <a:schemeClr val="accent6"/>
                </a:solidFill>
                <a:effectLst/>
                <a:ea typeface="Arial" panose="020B0604020202020204" pitchFamily="34" charset="0"/>
              </a:rPr>
              <a:t> </a:t>
            </a:r>
            <a:r>
              <a:rPr lang="en-US" sz="2600" spc="5">
                <a:solidFill>
                  <a:schemeClr val="accent6"/>
                </a:solidFill>
                <a:effectLst/>
                <a:ea typeface="Arial" panose="020B0604020202020204" pitchFamily="34" charset="0"/>
              </a:rPr>
              <a:t>s</a:t>
            </a:r>
            <a:r>
              <a:rPr lang="en-US" sz="2600">
                <a:solidFill>
                  <a:schemeClr val="accent6"/>
                </a:solidFill>
                <a:effectLst/>
                <a:ea typeface="Arial" panose="020B0604020202020204" pitchFamily="34" charset="0"/>
              </a:rPr>
              <a:t>tate</a:t>
            </a:r>
            <a:r>
              <a:rPr lang="en-US" sz="2600" spc="5">
                <a:solidFill>
                  <a:schemeClr val="accent6"/>
                </a:solidFill>
                <a:effectLst/>
                <a:ea typeface="Arial" panose="020B0604020202020204" pitchFamily="34" charset="0"/>
              </a:rPr>
              <a:t> </a:t>
            </a:r>
            <a:r>
              <a:rPr lang="en-US" sz="2600">
                <a:solidFill>
                  <a:schemeClr val="accent6"/>
                </a:solidFill>
                <a:effectLst/>
                <a:ea typeface="Arial" panose="020B0604020202020204" pitchFamily="34" charset="0"/>
              </a:rPr>
              <a:t>prior</a:t>
            </a:r>
            <a:r>
              <a:rPr lang="en-US" sz="2600" spc="5">
                <a:solidFill>
                  <a:schemeClr val="accent6"/>
                </a:solidFill>
                <a:effectLst/>
                <a:ea typeface="Arial" panose="020B0604020202020204" pitchFamily="34" charset="0"/>
              </a:rPr>
              <a:t>it</a:t>
            </a:r>
            <a:r>
              <a:rPr lang="en-US" sz="2600">
                <a:solidFill>
                  <a:schemeClr val="accent6"/>
                </a:solidFill>
                <a:effectLst/>
                <a:ea typeface="Arial" panose="020B0604020202020204" pitchFamily="34" charset="0"/>
              </a:rPr>
              <a:t>y</a:t>
            </a:r>
            <a:r>
              <a:rPr lang="en-US" sz="2600" spc="-30">
                <a:solidFill>
                  <a:schemeClr val="accent6"/>
                </a:solidFill>
                <a:effectLst/>
                <a:ea typeface="Arial" panose="020B0604020202020204" pitchFamily="34" charset="0"/>
              </a:rPr>
              <a:t> </a:t>
            </a:r>
            <a:r>
              <a:rPr lang="en-US" sz="2600" spc="5">
                <a:solidFill>
                  <a:schemeClr val="accent6"/>
                </a:solidFill>
                <a:effectLst/>
                <a:ea typeface="Arial" panose="020B0604020202020204" pitchFamily="34" charset="0"/>
              </a:rPr>
              <a:t>a</a:t>
            </a:r>
            <a:r>
              <a:rPr lang="en-US" sz="2600">
                <a:solidFill>
                  <a:schemeClr val="accent6"/>
                </a:solidFill>
                <a:effectLst/>
                <a:ea typeface="Arial" panose="020B0604020202020204" pitchFamily="34" charset="0"/>
              </a:rPr>
              <a:t>r</a:t>
            </a:r>
            <a:r>
              <a:rPr lang="en-US" sz="2600" spc="5">
                <a:solidFill>
                  <a:schemeClr val="accent6"/>
                </a:solidFill>
                <a:effectLst/>
                <a:ea typeface="Arial" panose="020B0604020202020204" pitchFamily="34" charset="0"/>
              </a:rPr>
              <a:t>e</a:t>
            </a:r>
            <a:r>
              <a:rPr lang="en-US" sz="2600" spc="15">
                <a:solidFill>
                  <a:schemeClr val="accent6"/>
                </a:solidFill>
                <a:effectLst/>
                <a:ea typeface="Arial" panose="020B0604020202020204" pitchFamily="34" charset="0"/>
              </a:rPr>
              <a:t>as (</a:t>
            </a:r>
            <a:r>
              <a:rPr lang="en-US" sz="2600" b="1" spc="15">
                <a:solidFill>
                  <a:schemeClr val="accent6"/>
                </a:solidFill>
                <a:effectLst/>
                <a:ea typeface="Arial" panose="020B0604020202020204" pitchFamily="34" charset="0"/>
              </a:rPr>
              <a:t>Method 1</a:t>
            </a:r>
            <a:r>
              <a:rPr lang="en-US" sz="2600" spc="15">
                <a:solidFill>
                  <a:schemeClr val="accent6"/>
                </a:solidFill>
                <a:effectLst/>
                <a:ea typeface="Arial" panose="020B0604020202020204" pitchFamily="34" charset="0"/>
              </a:rPr>
              <a:t>),</a:t>
            </a:r>
            <a:endParaRPr lang="en-US" sz="2600">
              <a:solidFill>
                <a:schemeClr val="accent6"/>
              </a:solidFill>
              <a:effectLst/>
              <a:ea typeface="Calibri" panose="020F0502020204030204" pitchFamily="34" charset="0"/>
            </a:endParaRPr>
          </a:p>
          <a:p>
            <a:pPr marL="659765" marR="337185" lvl="1" indent="-342900">
              <a:lnSpc>
                <a:spcPct val="115000"/>
              </a:lnSpc>
              <a:spcBef>
                <a:spcPts val="0"/>
              </a:spcBef>
              <a:spcAft>
                <a:spcPts val="1200"/>
              </a:spcAft>
              <a:buFont typeface="+mj-lt"/>
              <a:buAutoNum type="arabicPeriod"/>
            </a:pPr>
            <a:r>
              <a:rPr lang="en-US" sz="2600" spc="15">
                <a:solidFill>
                  <a:schemeClr val="accent6"/>
                </a:solidFill>
                <a:effectLst/>
                <a:ea typeface="Arial" panose="020B0604020202020204" pitchFamily="34" charset="0"/>
              </a:rPr>
              <a:t>Performance on local indicators in two or more priority areas (</a:t>
            </a:r>
            <a:r>
              <a:rPr lang="en-US" sz="2600" b="1" spc="15">
                <a:solidFill>
                  <a:schemeClr val="accent6"/>
                </a:solidFill>
                <a:effectLst/>
                <a:ea typeface="Arial" panose="020B0604020202020204" pitchFamily="34" charset="0"/>
              </a:rPr>
              <a:t>Method 2</a:t>
            </a:r>
            <a:r>
              <a:rPr lang="en-US" sz="2600" spc="15">
                <a:solidFill>
                  <a:schemeClr val="accent6"/>
                </a:solidFill>
                <a:effectLst/>
                <a:ea typeface="Arial" panose="020B0604020202020204" pitchFamily="34" charset="0"/>
              </a:rPr>
              <a:t>), or,</a:t>
            </a:r>
            <a:endParaRPr lang="en-US" sz="2600">
              <a:solidFill>
                <a:schemeClr val="accent6"/>
              </a:solidFill>
              <a:effectLst/>
              <a:ea typeface="Calibri" panose="020F0502020204030204" pitchFamily="34" charset="0"/>
            </a:endParaRPr>
          </a:p>
          <a:p>
            <a:pPr marL="659765" marR="337185" lvl="1" indent="-342900">
              <a:lnSpc>
                <a:spcPct val="115000"/>
              </a:lnSpc>
              <a:spcBef>
                <a:spcPts val="0"/>
              </a:spcBef>
              <a:spcAft>
                <a:spcPts val="1200"/>
              </a:spcAft>
              <a:buFont typeface="+mj-lt"/>
              <a:buAutoNum type="arabicPeriod"/>
            </a:pPr>
            <a:r>
              <a:rPr lang="en-US" sz="2600" spc="15">
                <a:solidFill>
                  <a:schemeClr val="accent6"/>
                </a:solidFill>
                <a:effectLst/>
                <a:ea typeface="Arial" panose="020B0604020202020204" pitchFamily="34" charset="0"/>
              </a:rPr>
              <a:t>A combination of student group and local indicator performance in two or more priority areas (</a:t>
            </a:r>
            <a:r>
              <a:rPr lang="en-US" sz="2600" b="1" spc="15">
                <a:solidFill>
                  <a:schemeClr val="accent6"/>
                </a:solidFill>
                <a:effectLst/>
                <a:ea typeface="Arial" panose="020B0604020202020204" pitchFamily="34" charset="0"/>
              </a:rPr>
              <a:t>Method 3</a:t>
            </a:r>
            <a:r>
              <a:rPr lang="en-US" sz="2600" spc="15">
                <a:solidFill>
                  <a:schemeClr val="accent6"/>
                </a:solidFill>
                <a:effectLst/>
                <a:ea typeface="Arial" panose="020B0604020202020204" pitchFamily="34" charset="0"/>
              </a:rPr>
              <a:t>).</a:t>
            </a:r>
            <a:endParaRPr lang="en-US" sz="2600" spc="15">
              <a:solidFill>
                <a:schemeClr val="accent6"/>
              </a:solidFill>
              <a:ea typeface="Arial" panose="020B0604020202020204" pitchFamily="34" charset="0"/>
            </a:endParaRPr>
          </a:p>
          <a:p>
            <a:pPr marL="316865" marR="337185" lvl="1" indent="0">
              <a:lnSpc>
                <a:spcPct val="115000"/>
              </a:lnSpc>
              <a:spcBef>
                <a:spcPts val="0"/>
              </a:spcBef>
              <a:spcAft>
                <a:spcPts val="1200"/>
              </a:spcAft>
              <a:buNone/>
            </a:pPr>
            <a:r>
              <a:rPr lang="en-US" sz="2600" spc="15">
                <a:solidFill>
                  <a:schemeClr val="accent6"/>
                </a:solidFill>
                <a:effectLst/>
                <a:ea typeface="Arial" panose="020B0604020202020204" pitchFamily="34" charset="0"/>
              </a:rPr>
              <a:t>Note: Two years of data is required to evaluate charter school eligibility.</a:t>
            </a:r>
          </a:p>
        </p:txBody>
      </p:sp>
    </p:spTree>
    <p:extLst>
      <p:ext uri="{BB962C8B-B14F-4D97-AF65-F5344CB8AC3E}">
        <p14:creationId xmlns:p14="http://schemas.microsoft.com/office/powerpoint/2010/main" val="65804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04733" y="193040"/>
            <a:ext cx="11387267" cy="1315720"/>
          </a:xfrm>
        </p:spPr>
        <p:txBody>
          <a:bodyPr/>
          <a:lstStyle/>
          <a:p>
            <a:r>
              <a:rPr lang="en-US" sz="4000">
                <a:ea typeface="+mj-lt"/>
                <a:cs typeface="+mj-lt"/>
              </a:rPr>
              <a:t>SBE Adopted Differentiated Assistance Eligibility Criteria for Priorities 1-3</a:t>
            </a:r>
            <a:endParaRPr lang="en-US" sz="4000"/>
          </a:p>
        </p:txBody>
      </p:sp>
      <p:graphicFrame>
        <p:nvGraphicFramePr>
          <p:cNvPr id="4" name="Table 4" descr="Differentiated Assistance Eligibility Criteria for Priorities 1 through 3.">
            <a:extLst>
              <a:ext uri="{FF2B5EF4-FFF2-40B4-BE49-F238E27FC236}">
                <a16:creationId xmlns:a16="http://schemas.microsoft.com/office/drawing/2014/main" id="{FCC98CAE-C2CF-BD49-825B-8EF1690F3854}"/>
              </a:ext>
            </a:extLst>
          </p:cNvPr>
          <p:cNvGraphicFramePr>
            <a:graphicFrameLocks noGrp="1"/>
          </p:cNvGraphicFramePr>
          <p:nvPr>
            <p:ph sz="quarter" idx="10"/>
          </p:nvPr>
        </p:nvGraphicFramePr>
        <p:xfrm>
          <a:off x="402366" y="2057400"/>
          <a:ext cx="11387267" cy="3291840"/>
        </p:xfrm>
        <a:graphic>
          <a:graphicData uri="http://schemas.openxmlformats.org/drawingml/2006/table">
            <a:tbl>
              <a:tblPr firstRow="1" bandRow="1">
                <a:tableStyleId>{5C22544A-7EE6-4342-B048-85BDC9FD1C3A}</a:tableStyleId>
              </a:tblPr>
              <a:tblGrid>
                <a:gridCol w="1493109">
                  <a:extLst>
                    <a:ext uri="{9D8B030D-6E8A-4147-A177-3AD203B41FA5}">
                      <a16:colId xmlns:a16="http://schemas.microsoft.com/office/drawing/2014/main" val="3201721788"/>
                    </a:ext>
                  </a:extLst>
                </a:gridCol>
                <a:gridCol w="3418205">
                  <a:extLst>
                    <a:ext uri="{9D8B030D-6E8A-4147-A177-3AD203B41FA5}">
                      <a16:colId xmlns:a16="http://schemas.microsoft.com/office/drawing/2014/main" val="2721237073"/>
                    </a:ext>
                  </a:extLst>
                </a:gridCol>
                <a:gridCol w="6475953">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40">
                <a:tc>
                  <a:txBody>
                    <a:bodyPr/>
                    <a:lstStyle/>
                    <a:p>
                      <a:pPr lvl="0" algn="ctr">
                        <a:buNone/>
                      </a:pPr>
                      <a:r>
                        <a:rPr lang="en-US" sz="2400">
                          <a:latin typeface="Arial"/>
                        </a:rPr>
                        <a:t>1</a:t>
                      </a:r>
                    </a:p>
                  </a:txBody>
                  <a:tcPr/>
                </a:tc>
                <a:tc>
                  <a:txBody>
                    <a:bodyPr/>
                    <a:lstStyle/>
                    <a:p>
                      <a:r>
                        <a:rPr lang="en-US" sz="2400">
                          <a:latin typeface="Arial"/>
                        </a:rPr>
                        <a:t>Basics</a:t>
                      </a:r>
                    </a:p>
                  </a:txBody>
                  <a:tcPr/>
                </a:tc>
                <a:tc>
                  <a:txBody>
                    <a:bodyPr/>
                    <a:lstStyle/>
                    <a:p>
                      <a:pPr marL="342900" lvl="0" indent="-342900">
                        <a:buFont typeface="Arial"/>
                        <a:buChar char="•"/>
                      </a:pPr>
                      <a:r>
                        <a:rPr lang="en-US" sz="2400" b="0" i="0" u="none" strike="noStrike" noProof="0">
                          <a:latin typeface="Arial"/>
                        </a:rPr>
                        <a:t>Not Met for Two or More Years on Local Performance</a:t>
                      </a:r>
                    </a:p>
                  </a:txBody>
                  <a:tcPr/>
                </a:tc>
                <a:extLst>
                  <a:ext uri="{0D108BD9-81ED-4DB2-BD59-A6C34878D82A}">
                    <a16:rowId xmlns:a16="http://schemas.microsoft.com/office/drawing/2014/main" val="3386362562"/>
                  </a:ext>
                </a:extLst>
              </a:tr>
              <a:tr h="370839">
                <a:tc>
                  <a:txBody>
                    <a:bodyPr/>
                    <a:lstStyle/>
                    <a:p>
                      <a:pPr lvl="0" algn="ctr">
                        <a:buNone/>
                      </a:pPr>
                      <a:r>
                        <a:rPr lang="en-US" sz="2400" b="0" i="0" u="none" strike="noStrike" noProof="0">
                          <a:latin typeface="Arial"/>
                        </a:rPr>
                        <a:t>2</a:t>
                      </a:r>
                    </a:p>
                  </a:txBody>
                  <a:tcPr/>
                </a:tc>
                <a:tc>
                  <a:txBody>
                    <a:bodyPr/>
                    <a:lstStyle/>
                    <a:p>
                      <a:pPr lvl="0">
                        <a:buNone/>
                      </a:pPr>
                      <a:r>
                        <a:rPr lang="en-US" sz="2400">
                          <a:latin typeface="Arial"/>
                        </a:rPr>
                        <a:t>Implementation </a:t>
                      </a:r>
                      <a:r>
                        <a:rPr lang="en-US" sz="2400" b="0" i="0" u="none" strike="noStrike" noProof="0">
                          <a:latin typeface="Arial"/>
                        </a:rPr>
                        <a:t>of State Academic Standards</a:t>
                      </a:r>
                      <a:endParaRPr lang="en-US" sz="2400">
                        <a:latin typeface="Arial"/>
                      </a:endParaRP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753328262"/>
                  </a:ext>
                </a:extLst>
              </a:tr>
              <a:tr h="370838">
                <a:tc>
                  <a:txBody>
                    <a:bodyPr/>
                    <a:lstStyle/>
                    <a:p>
                      <a:pPr lvl="0" algn="ctr">
                        <a:buNone/>
                      </a:pPr>
                      <a:r>
                        <a:rPr lang="en-US" sz="2400" b="0" i="0" u="none" strike="noStrike" noProof="0">
                          <a:latin typeface="Arial"/>
                        </a:rPr>
                        <a:t>3</a:t>
                      </a:r>
                    </a:p>
                  </a:txBody>
                  <a:tcPr/>
                </a:tc>
                <a:tc>
                  <a:txBody>
                    <a:bodyPr/>
                    <a:lstStyle/>
                    <a:p>
                      <a:pPr lvl="0">
                        <a:buNone/>
                      </a:pPr>
                      <a:r>
                        <a:rPr lang="en-US" sz="2400" b="0" i="0" u="none" strike="noStrike" noProof="0">
                          <a:latin typeface="Arial"/>
                        </a:rPr>
                        <a:t>Parent and Family Engagement</a:t>
                      </a:r>
                    </a:p>
                  </a:txBody>
                  <a:tcPr/>
                </a:tc>
                <a:tc>
                  <a:txBody>
                    <a:bodyPr/>
                    <a:lstStyle/>
                    <a:p>
                      <a:pPr marL="342900" lvl="0" indent="-342900" algn="l">
                        <a:lnSpc>
                          <a:spcPct val="100000"/>
                        </a:lnSpc>
                        <a:spcBef>
                          <a:spcPts val="0"/>
                        </a:spcBef>
                        <a:spcAft>
                          <a:spcPts val="0"/>
                        </a:spcAft>
                        <a:buFont typeface="Arial"/>
                        <a:buChar char="•"/>
                      </a:pPr>
                      <a:r>
                        <a:rPr lang="en-US" sz="2400" b="0" i="0" u="none" strike="noStrike" noProof="0" dirty="0">
                          <a:latin typeface="Arial"/>
                        </a:rPr>
                        <a:t>Not Met for Two or More Years on Local Performance</a:t>
                      </a:r>
                    </a:p>
                  </a:txBody>
                  <a:tcPr/>
                </a:tc>
                <a:extLst>
                  <a:ext uri="{0D108BD9-81ED-4DB2-BD59-A6C34878D82A}">
                    <a16:rowId xmlns:a16="http://schemas.microsoft.com/office/drawing/2014/main" val="1571956437"/>
                  </a:ext>
                </a:extLst>
              </a:tr>
            </a:tbl>
          </a:graphicData>
        </a:graphic>
      </p:graphicFrame>
    </p:spTree>
    <p:extLst>
      <p:ext uri="{BB962C8B-B14F-4D97-AF65-F5344CB8AC3E}">
        <p14:creationId xmlns:p14="http://schemas.microsoft.com/office/powerpoint/2010/main" val="326180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59566" y="101601"/>
            <a:ext cx="10472867" cy="863600"/>
          </a:xfrm>
        </p:spPr>
        <p:txBody>
          <a:bodyPr/>
          <a:lstStyle/>
          <a:p>
            <a:r>
              <a:rPr lang="en-US" sz="4000">
                <a:ea typeface="+mj-lt"/>
                <a:cs typeface="+mj-lt"/>
              </a:rPr>
              <a:t>SBE Adopted Eligibility Criteria for Priorities 4-5</a:t>
            </a:r>
            <a:endParaRPr lang="en-US" sz="4000"/>
          </a:p>
        </p:txBody>
      </p:sp>
      <p:graphicFrame>
        <p:nvGraphicFramePr>
          <p:cNvPr id="4" name="Table 4" descr="Differentiated Assistance Eligibility Criteria for Priorities 4 and 5.">
            <a:extLst>
              <a:ext uri="{FF2B5EF4-FFF2-40B4-BE49-F238E27FC236}">
                <a16:creationId xmlns:a16="http://schemas.microsoft.com/office/drawing/2014/main" id="{FCC98CAE-C2CF-BD49-825B-8EF1690F3854}"/>
              </a:ext>
            </a:extLst>
          </p:cNvPr>
          <p:cNvGraphicFramePr>
            <a:graphicFrameLocks noGrp="1"/>
          </p:cNvGraphicFramePr>
          <p:nvPr>
            <p:ph sz="quarter" idx="10"/>
          </p:nvPr>
        </p:nvGraphicFramePr>
        <p:xfrm>
          <a:off x="402366" y="1371600"/>
          <a:ext cx="11387267" cy="3931920"/>
        </p:xfrm>
        <a:graphic>
          <a:graphicData uri="http://schemas.openxmlformats.org/drawingml/2006/table">
            <a:tbl>
              <a:tblPr firstRow="1" bandRow="1">
                <a:tableStyleId>{5C22544A-7EE6-4342-B048-85BDC9FD1C3A}</a:tableStyleId>
              </a:tblPr>
              <a:tblGrid>
                <a:gridCol w="1350013">
                  <a:extLst>
                    <a:ext uri="{9D8B030D-6E8A-4147-A177-3AD203B41FA5}">
                      <a16:colId xmlns:a16="http://schemas.microsoft.com/office/drawing/2014/main" val="3201721788"/>
                    </a:ext>
                  </a:extLst>
                </a:gridCol>
                <a:gridCol w="2783014">
                  <a:extLst>
                    <a:ext uri="{9D8B030D-6E8A-4147-A177-3AD203B41FA5}">
                      <a16:colId xmlns:a16="http://schemas.microsoft.com/office/drawing/2014/main" val="2721237073"/>
                    </a:ext>
                  </a:extLst>
                </a:gridCol>
                <a:gridCol w="7254240">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lgn="ctr">
                        <a:buNone/>
                      </a:pPr>
                      <a:r>
                        <a:rPr lang="en-US" sz="2400" b="0" i="0" u="none" strike="noStrike" noProof="0">
                          <a:latin typeface="Arial"/>
                        </a:rPr>
                        <a:t>4</a:t>
                      </a:r>
                    </a:p>
                  </a:txBody>
                  <a:tcPr/>
                </a:tc>
                <a:tc>
                  <a:txBody>
                    <a:bodyPr/>
                    <a:lstStyle/>
                    <a:p>
                      <a:pPr lvl="0">
                        <a:buNone/>
                      </a:pPr>
                      <a:r>
                        <a:rPr lang="en-US" sz="2400" b="0" i="0" u="none" strike="noStrike" noProof="0">
                          <a:latin typeface="Arial"/>
                        </a:rPr>
                        <a:t>Pupil Achievement</a:t>
                      </a:r>
                    </a:p>
                  </a:txBody>
                  <a:tcPr/>
                </a:tc>
                <a:tc>
                  <a:txBody>
                    <a:bodyPr/>
                    <a:lstStyle/>
                    <a:p>
                      <a:pPr marL="342900" lvl="0" indent="-342900">
                        <a:buFont typeface="Arial"/>
                        <a:buChar char="•"/>
                      </a:pPr>
                      <a:r>
                        <a:rPr lang="en-US" sz="2400" b="0" i="0" u="none" strike="noStrike" noProof="0">
                          <a:latin typeface="Arial"/>
                        </a:rPr>
                        <a:t>Red on both English language arts and math tests, or </a:t>
                      </a:r>
                      <a:endParaRPr lang="en-US" sz="2400">
                        <a:latin typeface="Arial"/>
                      </a:endParaRPr>
                    </a:p>
                    <a:p>
                      <a:pPr marL="342900" lvl="0" indent="-342900">
                        <a:buFont typeface="Arial"/>
                        <a:buChar char="•"/>
                      </a:pPr>
                      <a:r>
                        <a:rPr lang="en-US" sz="2400" b="0" i="0" u="none" strike="noStrike" noProof="0">
                          <a:latin typeface="Arial"/>
                        </a:rPr>
                        <a:t>Red on English language arts or math test and Orange on the other test, or </a:t>
                      </a:r>
                      <a:endParaRPr lang="en-US" sz="2400">
                        <a:latin typeface="Arial"/>
                      </a:endParaRPr>
                    </a:p>
                    <a:p>
                      <a:pPr marL="342900" lvl="0" indent="-342900">
                        <a:buFont typeface="Arial"/>
                        <a:buChar char="•"/>
                      </a:pPr>
                      <a:r>
                        <a:rPr lang="en-US" sz="2400" b="0" i="0" u="none" strike="noStrike" noProof="0">
                          <a:latin typeface="Arial"/>
                        </a:rPr>
                        <a:t>Red on the English Learner Progress Indicator (ELPI) (English Learner student group only)</a:t>
                      </a:r>
                      <a:endParaRPr lang="en-US" sz="2400">
                        <a:latin typeface="Arial"/>
                      </a:endParaRPr>
                    </a:p>
                  </a:txBody>
                  <a:tcPr/>
                </a:tc>
                <a:extLst>
                  <a:ext uri="{0D108BD9-81ED-4DB2-BD59-A6C34878D82A}">
                    <a16:rowId xmlns:a16="http://schemas.microsoft.com/office/drawing/2014/main" val="2665396160"/>
                  </a:ext>
                </a:extLst>
              </a:tr>
              <a:tr h="370838">
                <a:tc>
                  <a:txBody>
                    <a:bodyPr/>
                    <a:lstStyle/>
                    <a:p>
                      <a:pPr lvl="0" algn="ctr">
                        <a:buNone/>
                      </a:pPr>
                      <a:r>
                        <a:rPr lang="en-US" sz="2400" b="0" i="0" u="none" strike="noStrike" noProof="0">
                          <a:latin typeface="Arial"/>
                        </a:rPr>
                        <a:t>5</a:t>
                      </a:r>
                    </a:p>
                  </a:txBody>
                  <a:tcPr/>
                </a:tc>
                <a:tc>
                  <a:txBody>
                    <a:bodyPr/>
                    <a:lstStyle/>
                    <a:p>
                      <a:pPr lvl="0">
                        <a:buNone/>
                      </a:pPr>
                      <a:r>
                        <a:rPr lang="en-US" sz="2400" b="0" i="0" u="none" strike="noStrike" noProof="0">
                          <a:latin typeface="Arial"/>
                        </a:rPr>
                        <a:t>Pupil Engagement</a:t>
                      </a:r>
                    </a:p>
                  </a:txBody>
                  <a:tcPr/>
                </a:tc>
                <a:tc>
                  <a:txBody>
                    <a:bodyPr/>
                    <a:lstStyle/>
                    <a:p>
                      <a:pPr marL="342900" lvl="0" indent="-342900">
                        <a:buFont typeface="Arial"/>
                        <a:buChar char="•"/>
                      </a:pPr>
                      <a:r>
                        <a:rPr lang="en-US" sz="2400" b="0" i="0" u="none" strike="noStrike" noProof="0" dirty="0">
                          <a:latin typeface="Arial"/>
                        </a:rPr>
                        <a:t>Red on Graduation Rate Indicator, or</a:t>
                      </a:r>
                    </a:p>
                    <a:p>
                      <a:pPr marL="342900" lvl="0" indent="-342900">
                        <a:buFont typeface="Arial"/>
                        <a:buChar char="•"/>
                      </a:pPr>
                      <a:r>
                        <a:rPr lang="en-US" sz="2400" b="0" i="0" u="none" strike="noStrike" noProof="0" dirty="0">
                          <a:latin typeface="Arial"/>
                        </a:rPr>
                        <a:t>Red on Chronic Absence Indicator </a:t>
                      </a:r>
                    </a:p>
                  </a:txBody>
                  <a:tcPr/>
                </a:tc>
                <a:extLst>
                  <a:ext uri="{0D108BD9-81ED-4DB2-BD59-A6C34878D82A}">
                    <a16:rowId xmlns:a16="http://schemas.microsoft.com/office/drawing/2014/main" val="3462468731"/>
                  </a:ext>
                </a:extLst>
              </a:tr>
            </a:tbl>
          </a:graphicData>
        </a:graphic>
      </p:graphicFrame>
    </p:spTree>
    <p:extLst>
      <p:ext uri="{BB962C8B-B14F-4D97-AF65-F5344CB8AC3E}">
        <p14:creationId xmlns:p14="http://schemas.microsoft.com/office/powerpoint/2010/main" val="42816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CFF3-4106-45A3-96AC-6FB84FE59638}"/>
              </a:ext>
            </a:extLst>
          </p:cNvPr>
          <p:cNvSpPr>
            <a:spLocks noGrp="1"/>
          </p:cNvSpPr>
          <p:nvPr>
            <p:ph type="title"/>
          </p:nvPr>
        </p:nvSpPr>
        <p:spPr/>
        <p:txBody>
          <a:bodyPr/>
          <a:lstStyle/>
          <a:p>
            <a:r>
              <a:rPr lang="en-US">
                <a:cs typeface="Aharoni"/>
              </a:rPr>
              <a:t>Topics </a:t>
            </a:r>
            <a:endParaRPr lang="en-US"/>
          </a:p>
        </p:txBody>
      </p:sp>
      <p:sp>
        <p:nvSpPr>
          <p:cNvPr id="3" name="Content Placeholder 2">
            <a:extLst>
              <a:ext uri="{FF2B5EF4-FFF2-40B4-BE49-F238E27FC236}">
                <a16:creationId xmlns:a16="http://schemas.microsoft.com/office/drawing/2014/main" id="{47422B68-ECCA-40B2-BB25-5927EF0A52B8}"/>
              </a:ext>
            </a:extLst>
          </p:cNvPr>
          <p:cNvSpPr>
            <a:spLocks noGrp="1"/>
          </p:cNvSpPr>
          <p:nvPr>
            <p:ph sz="quarter" idx="10"/>
          </p:nvPr>
        </p:nvSpPr>
        <p:spPr/>
        <p:txBody>
          <a:bodyPr vert="horz" lIns="91440" tIns="45720" rIns="91440" bIns="45720" rtlCol="0" anchor="t">
            <a:normAutofit/>
          </a:bodyPr>
          <a:lstStyle/>
          <a:p>
            <a:r>
              <a:rPr lang="en-US" sz="4000"/>
              <a:t>Overview of the 2023 California School Dashboard (Dashboard)</a:t>
            </a:r>
          </a:p>
          <a:p>
            <a:r>
              <a:rPr lang="en-US" sz="4000"/>
              <a:t>2024 Accountability Workplan</a:t>
            </a:r>
          </a:p>
        </p:txBody>
      </p:sp>
    </p:spTree>
    <p:extLst>
      <p:ext uri="{BB962C8B-B14F-4D97-AF65-F5344CB8AC3E}">
        <p14:creationId xmlns:p14="http://schemas.microsoft.com/office/powerpoint/2010/main" val="382937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0" y="170121"/>
            <a:ext cx="12065901" cy="1024300"/>
          </a:xfrm>
        </p:spPr>
        <p:txBody>
          <a:bodyPr/>
          <a:lstStyle/>
          <a:p>
            <a:r>
              <a:rPr lang="en-US" sz="4000">
                <a:ea typeface="+mj-lt"/>
                <a:cs typeface="+mj-lt"/>
              </a:rPr>
              <a:t>SBE Adopted </a:t>
            </a:r>
            <a:r>
              <a:rPr lang="en-US" sz="4000">
                <a:cs typeface="Arial"/>
              </a:rPr>
              <a:t>Differentiated Assistance Eligibility Criteria for Priorities 6-10</a:t>
            </a:r>
            <a:endParaRPr lang="en-US" sz="4000"/>
          </a:p>
        </p:txBody>
      </p:sp>
      <p:graphicFrame>
        <p:nvGraphicFramePr>
          <p:cNvPr id="4" name="Table 4" descr="Differentiated Assistance Eligibility Criteria for Priorities 6 through 10.">
            <a:extLst>
              <a:ext uri="{FF2B5EF4-FFF2-40B4-BE49-F238E27FC236}">
                <a16:creationId xmlns:a16="http://schemas.microsoft.com/office/drawing/2014/main" id="{FCC98CAE-C2CF-BD49-825B-8EF1690F3854}"/>
              </a:ext>
            </a:extLst>
          </p:cNvPr>
          <p:cNvGraphicFramePr>
            <a:graphicFrameLocks noGrp="1"/>
          </p:cNvGraphicFramePr>
          <p:nvPr>
            <p:ph sz="quarter" idx="10"/>
          </p:nvPr>
        </p:nvGraphicFramePr>
        <p:xfrm>
          <a:off x="63049" y="1384359"/>
          <a:ext cx="12065901" cy="5303520"/>
        </p:xfrm>
        <a:graphic>
          <a:graphicData uri="http://schemas.openxmlformats.org/drawingml/2006/table">
            <a:tbl>
              <a:tblPr firstRow="1" bandRow="1">
                <a:tableStyleId>{5C22544A-7EE6-4342-B048-85BDC9FD1C3A}</a:tableStyleId>
              </a:tblPr>
              <a:tblGrid>
                <a:gridCol w="1446774">
                  <a:extLst>
                    <a:ext uri="{9D8B030D-6E8A-4147-A177-3AD203B41FA5}">
                      <a16:colId xmlns:a16="http://schemas.microsoft.com/office/drawing/2014/main" val="3201721788"/>
                    </a:ext>
                  </a:extLst>
                </a:gridCol>
                <a:gridCol w="4465675">
                  <a:extLst>
                    <a:ext uri="{9D8B030D-6E8A-4147-A177-3AD203B41FA5}">
                      <a16:colId xmlns:a16="http://schemas.microsoft.com/office/drawing/2014/main" val="2721237073"/>
                    </a:ext>
                  </a:extLst>
                </a:gridCol>
                <a:gridCol w="6153452">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lgn="ctr">
                        <a:buNone/>
                      </a:pPr>
                      <a:r>
                        <a:rPr lang="en-US" sz="2400" b="0" i="0" u="none" strike="noStrike" noProof="0">
                          <a:latin typeface="Arial"/>
                        </a:rPr>
                        <a:t>6</a:t>
                      </a:r>
                    </a:p>
                  </a:txBody>
                  <a:tcPr/>
                </a:tc>
                <a:tc>
                  <a:txBody>
                    <a:bodyPr/>
                    <a:lstStyle/>
                    <a:p>
                      <a:pPr lvl="0">
                        <a:buNone/>
                      </a:pPr>
                      <a:r>
                        <a:rPr lang="en-US" sz="2400" b="0" i="0" u="none" strike="noStrike" noProof="0">
                          <a:latin typeface="Arial"/>
                        </a:rPr>
                        <a:t>School Climate</a:t>
                      </a:r>
                    </a:p>
                  </a:txBody>
                  <a:tcPr/>
                </a:tc>
                <a:tc>
                  <a:txBody>
                    <a:bodyPr/>
                    <a:lstStyle/>
                    <a:p>
                      <a:pPr marL="342900" lvl="0" indent="-342900">
                        <a:buFont typeface="Arial"/>
                        <a:buChar char="•"/>
                      </a:pPr>
                      <a:r>
                        <a:rPr lang="en-US" sz="2400" b="0" i="0" u="none" strike="noStrike" noProof="0">
                          <a:latin typeface="Arial"/>
                        </a:rPr>
                        <a:t>Red on Suspension Rate Indicator, or </a:t>
                      </a:r>
                      <a:endParaRPr lang="en-US" sz="2400">
                        <a:latin typeface="Arial"/>
                      </a:endParaRPr>
                    </a:p>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179771118"/>
                  </a:ext>
                </a:extLst>
              </a:tr>
              <a:tr h="370838">
                <a:tc>
                  <a:txBody>
                    <a:bodyPr/>
                    <a:lstStyle/>
                    <a:p>
                      <a:pPr lvl="0" algn="ctr">
                        <a:buNone/>
                      </a:pPr>
                      <a:r>
                        <a:rPr lang="en-US" sz="2400" b="0" i="0" u="none" strike="noStrike" noProof="0">
                          <a:latin typeface="Arial"/>
                        </a:rPr>
                        <a:t>7</a:t>
                      </a:r>
                    </a:p>
                  </a:txBody>
                  <a:tcPr/>
                </a:tc>
                <a:tc>
                  <a:txBody>
                    <a:bodyPr/>
                    <a:lstStyle/>
                    <a:p>
                      <a:pPr lvl="0">
                        <a:buNone/>
                      </a:pPr>
                      <a:r>
                        <a:rPr lang="en-US" sz="2400" b="0" i="0" u="none" strike="noStrike" noProof="0">
                          <a:latin typeface="Arial"/>
                        </a:rPr>
                        <a:t>Access to a Board Course of Study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3766378500"/>
                  </a:ext>
                </a:extLst>
              </a:tr>
              <a:tr h="370838">
                <a:tc>
                  <a:txBody>
                    <a:bodyPr/>
                    <a:lstStyle/>
                    <a:p>
                      <a:pPr lvl="0" algn="ctr">
                        <a:buNone/>
                      </a:pPr>
                      <a:r>
                        <a:rPr lang="en-US" sz="2400" b="0" i="0" u="none" strike="noStrike" noProof="0">
                          <a:latin typeface="Arial"/>
                        </a:rPr>
                        <a:t>8</a:t>
                      </a:r>
                    </a:p>
                  </a:txBody>
                  <a:tcPr/>
                </a:tc>
                <a:tc>
                  <a:txBody>
                    <a:bodyPr/>
                    <a:lstStyle/>
                    <a:p>
                      <a:pPr lvl="0">
                        <a:buNone/>
                      </a:pPr>
                      <a:r>
                        <a:rPr lang="en-US" sz="2400" b="0" i="0" u="none" strike="noStrike" noProof="0">
                          <a:latin typeface="Arial"/>
                        </a:rPr>
                        <a:t>Outcomes in a Broad Course of Study</a:t>
                      </a:r>
                    </a:p>
                  </a:txBody>
                  <a:tcPr/>
                </a:tc>
                <a:tc>
                  <a:txBody>
                    <a:bodyPr/>
                    <a:lstStyle/>
                    <a:p>
                      <a:pPr marL="342900" lvl="0" indent="-342900">
                        <a:buFont typeface="Arial"/>
                        <a:buChar char="•"/>
                      </a:pPr>
                      <a:r>
                        <a:rPr lang="en-US" sz="2400" b="0" i="0" u="none" strike="noStrike" noProof="0">
                          <a:latin typeface="Arial"/>
                        </a:rPr>
                        <a:t>Red on College/Career Indicator (CCI)</a:t>
                      </a:r>
                      <a:endParaRPr lang="en-US" sz="2400">
                        <a:latin typeface="Arial"/>
                      </a:endParaRPr>
                    </a:p>
                  </a:txBody>
                  <a:tcPr/>
                </a:tc>
                <a:extLst>
                  <a:ext uri="{0D108BD9-81ED-4DB2-BD59-A6C34878D82A}">
                    <a16:rowId xmlns:a16="http://schemas.microsoft.com/office/drawing/2014/main" val="2448868225"/>
                  </a:ext>
                </a:extLst>
              </a:tr>
              <a:tr h="370838">
                <a:tc>
                  <a:txBody>
                    <a:bodyPr/>
                    <a:lstStyle/>
                    <a:p>
                      <a:pPr lvl="0" algn="ctr">
                        <a:buNone/>
                      </a:pPr>
                      <a:r>
                        <a:rPr lang="en-US" sz="2400" b="0" i="0" u="none" strike="noStrike" noProof="0">
                          <a:latin typeface="Arial"/>
                        </a:rPr>
                        <a:t>9</a:t>
                      </a:r>
                    </a:p>
                  </a:txBody>
                  <a:tcPr/>
                </a:tc>
                <a:tc>
                  <a:txBody>
                    <a:bodyPr/>
                    <a:lstStyle/>
                    <a:p>
                      <a:pPr lvl="0">
                        <a:buNone/>
                      </a:pPr>
                      <a:r>
                        <a:rPr lang="en-US" sz="2400" b="0" i="0" u="none" strike="noStrike" noProof="0">
                          <a:latin typeface="Arial"/>
                        </a:rPr>
                        <a:t>Coordination of Services for Expelled Pupils – COEs ONLY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599845856"/>
                  </a:ext>
                </a:extLst>
              </a:tr>
              <a:tr h="370838">
                <a:tc>
                  <a:txBody>
                    <a:bodyPr/>
                    <a:lstStyle/>
                    <a:p>
                      <a:pPr lvl="0" algn="ctr">
                        <a:buNone/>
                      </a:pPr>
                      <a:r>
                        <a:rPr lang="en-US" sz="2400" b="0" i="0" u="none" strike="noStrike" noProof="0">
                          <a:latin typeface="Arial"/>
                        </a:rPr>
                        <a:t>10</a:t>
                      </a:r>
                    </a:p>
                  </a:txBody>
                  <a:tcPr/>
                </a:tc>
                <a:tc>
                  <a:txBody>
                    <a:bodyPr/>
                    <a:lstStyle/>
                    <a:p>
                      <a:pPr lvl="0">
                        <a:buNone/>
                      </a:pPr>
                      <a:r>
                        <a:rPr lang="en-US" sz="2400" b="0" i="0" u="none" strike="noStrike" noProof="0">
                          <a:latin typeface="Arial"/>
                        </a:rPr>
                        <a:t>Coordination of Services for Foster Youth – COEs Only</a:t>
                      </a:r>
                      <a:endParaRPr lang="en-US" sz="2400">
                        <a:latin typeface="Arial"/>
                      </a:endParaRPr>
                    </a:p>
                  </a:txBody>
                  <a:tcPr/>
                </a:tc>
                <a:tc>
                  <a:txBody>
                    <a:bodyPr/>
                    <a:lstStyle/>
                    <a:p>
                      <a:pPr marL="342900" lvl="0" indent="-342900">
                        <a:buFont typeface="Arial"/>
                        <a:buChar char="•"/>
                      </a:pPr>
                      <a:r>
                        <a:rPr lang="en-US" sz="2400" b="0" i="0" u="none" strike="noStrike" noProof="0" dirty="0">
                          <a:latin typeface="Arial"/>
                        </a:rPr>
                        <a:t>Not Met for Two or More Years on Local Performance</a:t>
                      </a:r>
                      <a:endParaRPr lang="en-US" sz="2400" dirty="0">
                        <a:latin typeface="Arial"/>
                      </a:endParaRPr>
                    </a:p>
                  </a:txBody>
                  <a:tcPr/>
                </a:tc>
                <a:extLst>
                  <a:ext uri="{0D108BD9-81ED-4DB2-BD59-A6C34878D82A}">
                    <a16:rowId xmlns:a16="http://schemas.microsoft.com/office/drawing/2014/main" val="1309834476"/>
                  </a:ext>
                </a:extLst>
              </a:tr>
            </a:tbl>
          </a:graphicData>
        </a:graphic>
      </p:graphicFrame>
    </p:spTree>
    <p:extLst>
      <p:ext uri="{BB962C8B-B14F-4D97-AF65-F5344CB8AC3E}">
        <p14:creationId xmlns:p14="http://schemas.microsoft.com/office/powerpoint/2010/main" val="2509575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a:xfrm>
            <a:off x="666750" y="304801"/>
            <a:ext cx="10858500" cy="1335314"/>
          </a:xfrm>
        </p:spPr>
        <p:txBody>
          <a:bodyPr/>
          <a:lstStyle/>
          <a:p>
            <a:r>
              <a:rPr lang="en-US" sz="4400"/>
              <a:t>Multi-Year COE/District </a:t>
            </a:r>
            <a:br>
              <a:rPr lang="en-US" sz="4400"/>
            </a:br>
            <a:r>
              <a:rPr lang="en-US" sz="4400"/>
              <a:t>Differentiated Assistance Eligibility</a:t>
            </a:r>
          </a:p>
        </p:txBody>
      </p:sp>
      <p:graphicFrame>
        <p:nvGraphicFramePr>
          <p:cNvPr id="3" name="Content Placeholder 2">
            <a:extLst>
              <a:ext uri="{FF2B5EF4-FFF2-40B4-BE49-F238E27FC236}">
                <a16:creationId xmlns:a16="http://schemas.microsoft.com/office/drawing/2014/main" id="{9BE9F229-CEC7-5CF7-D90E-0861FDA29452}"/>
              </a:ext>
            </a:extLst>
          </p:cNvPr>
          <p:cNvGraphicFramePr>
            <a:graphicFrameLocks noGrp="1"/>
          </p:cNvGraphicFramePr>
          <p:nvPr>
            <p:ph sz="quarter" idx="10"/>
          </p:nvPr>
        </p:nvGraphicFramePr>
        <p:xfrm>
          <a:off x="784127" y="2083998"/>
          <a:ext cx="10479644" cy="1036320"/>
        </p:xfrm>
        <a:graphic>
          <a:graphicData uri="http://schemas.openxmlformats.org/drawingml/2006/table">
            <a:tbl>
              <a:tblPr firstRow="1" bandRow="1">
                <a:tableStyleId>{5C22544A-7EE6-4342-B048-85BDC9FD1C3A}</a:tableStyleId>
              </a:tblPr>
              <a:tblGrid>
                <a:gridCol w="3033271">
                  <a:extLst>
                    <a:ext uri="{9D8B030D-6E8A-4147-A177-3AD203B41FA5}">
                      <a16:colId xmlns:a16="http://schemas.microsoft.com/office/drawing/2014/main" val="2034994419"/>
                    </a:ext>
                  </a:extLst>
                </a:gridCol>
                <a:gridCol w="2530136">
                  <a:extLst>
                    <a:ext uri="{9D8B030D-6E8A-4147-A177-3AD203B41FA5}">
                      <a16:colId xmlns:a16="http://schemas.microsoft.com/office/drawing/2014/main" val="3373203936"/>
                    </a:ext>
                  </a:extLst>
                </a:gridCol>
                <a:gridCol w="2592280">
                  <a:extLst>
                    <a:ext uri="{9D8B030D-6E8A-4147-A177-3AD203B41FA5}">
                      <a16:colId xmlns:a16="http://schemas.microsoft.com/office/drawing/2014/main" val="2914843801"/>
                    </a:ext>
                  </a:extLst>
                </a:gridCol>
                <a:gridCol w="2323957">
                  <a:extLst>
                    <a:ext uri="{9D8B030D-6E8A-4147-A177-3AD203B41FA5}">
                      <a16:colId xmlns:a16="http://schemas.microsoft.com/office/drawing/2014/main" val="268913764"/>
                    </a:ext>
                  </a:extLst>
                </a:gridCol>
              </a:tblGrid>
              <a:tr h="370840">
                <a:tc>
                  <a:txBody>
                    <a:bodyPr/>
                    <a:lstStyle/>
                    <a:p>
                      <a:r>
                        <a:rPr lang="en-US" sz="2800">
                          <a:latin typeface="Arial" panose="020B0604020202020204" pitchFamily="34" charset="0"/>
                          <a:cs typeface="Arial" panose="020B0604020202020204" pitchFamily="34" charset="0"/>
                        </a:rPr>
                        <a:t>Category</a:t>
                      </a:r>
                    </a:p>
                  </a:txBody>
                  <a:tcPr/>
                </a:tc>
                <a:tc>
                  <a:txBody>
                    <a:bodyPr/>
                    <a:lstStyle/>
                    <a:p>
                      <a:pPr algn="ctr"/>
                      <a:r>
                        <a:rPr lang="en-US" sz="2800">
                          <a:latin typeface="Arial" panose="020B0604020202020204" pitchFamily="34" charset="0"/>
                          <a:cs typeface="Arial" panose="020B0604020202020204" pitchFamily="34" charset="0"/>
                        </a:rPr>
                        <a:t>2019</a:t>
                      </a:r>
                    </a:p>
                  </a:txBody>
                  <a:tcPr/>
                </a:tc>
                <a:tc>
                  <a:txBody>
                    <a:bodyPr/>
                    <a:lstStyle/>
                    <a:p>
                      <a:pPr algn="ctr"/>
                      <a:r>
                        <a:rPr lang="en-US" sz="2800">
                          <a:latin typeface="Arial" panose="020B0604020202020204" pitchFamily="34" charset="0"/>
                          <a:cs typeface="Arial" panose="020B0604020202020204" pitchFamily="34" charset="0"/>
                        </a:rPr>
                        <a:t>2022</a:t>
                      </a:r>
                    </a:p>
                  </a:txBody>
                  <a:tcPr/>
                </a:tc>
                <a:tc>
                  <a:txBody>
                    <a:bodyPr/>
                    <a:lstStyle/>
                    <a:p>
                      <a:pPr algn="ctr"/>
                      <a:r>
                        <a:rPr lang="en-US" sz="2800">
                          <a:latin typeface="Arial" panose="020B0604020202020204" pitchFamily="34" charset="0"/>
                          <a:cs typeface="Arial" panose="020B0604020202020204" pitchFamily="34" charset="0"/>
                        </a:rPr>
                        <a:t>2023</a:t>
                      </a:r>
                    </a:p>
                  </a:txBody>
                  <a:tcPr/>
                </a:tc>
                <a:extLst>
                  <a:ext uri="{0D108BD9-81ED-4DB2-BD59-A6C34878D82A}">
                    <a16:rowId xmlns:a16="http://schemas.microsoft.com/office/drawing/2014/main" val="3904135719"/>
                  </a:ext>
                </a:extLst>
              </a:tr>
              <a:tr h="370840">
                <a:tc>
                  <a:txBody>
                    <a:bodyPr/>
                    <a:lstStyle/>
                    <a:p>
                      <a:r>
                        <a:rPr lang="en-US" sz="2800" b="1">
                          <a:latin typeface="Arial" panose="020B0604020202020204" pitchFamily="34" charset="0"/>
                          <a:cs typeface="Arial" panose="020B0604020202020204" pitchFamily="34" charset="0"/>
                        </a:rPr>
                        <a:t>Districts/COEs</a:t>
                      </a:r>
                      <a:endParaRPr lang="en-US" sz="2800">
                        <a:latin typeface="Arial" panose="020B0604020202020204" pitchFamily="34" charset="0"/>
                        <a:cs typeface="Arial" panose="020B0604020202020204" pitchFamily="34" charset="0"/>
                      </a:endParaRPr>
                    </a:p>
                  </a:txBody>
                  <a:tcPr/>
                </a:tc>
                <a:tc>
                  <a:txBody>
                    <a:bodyPr/>
                    <a:lstStyle/>
                    <a:p>
                      <a:pPr algn="ctr"/>
                      <a:r>
                        <a:rPr lang="en-US" sz="2800">
                          <a:latin typeface="Arial" panose="020B0604020202020204" pitchFamily="34" charset="0"/>
                          <a:cs typeface="Arial" panose="020B0604020202020204" pitchFamily="34" charset="0"/>
                        </a:rPr>
                        <a:t>333</a:t>
                      </a:r>
                    </a:p>
                  </a:txBody>
                  <a:tcPr/>
                </a:tc>
                <a:tc>
                  <a:txBody>
                    <a:bodyPr/>
                    <a:lstStyle/>
                    <a:p>
                      <a:pPr algn="ctr"/>
                      <a:r>
                        <a:rPr lang="en-US" sz="2800">
                          <a:latin typeface="Arial" panose="020B0604020202020204" pitchFamily="34" charset="0"/>
                          <a:cs typeface="Arial" panose="020B0604020202020204" pitchFamily="34" charset="0"/>
                        </a:rPr>
                        <a:t>617</a:t>
                      </a:r>
                    </a:p>
                  </a:txBody>
                  <a:tcPr/>
                </a:tc>
                <a:tc>
                  <a:txBody>
                    <a:bodyPr/>
                    <a:lstStyle/>
                    <a:p>
                      <a:pPr algn="ctr"/>
                      <a:r>
                        <a:rPr lang="en-US" sz="2800" dirty="0">
                          <a:latin typeface="Arial" panose="020B0604020202020204" pitchFamily="34" charset="0"/>
                          <a:cs typeface="Arial" panose="020B0604020202020204" pitchFamily="34" charset="0"/>
                        </a:rPr>
                        <a:t>455</a:t>
                      </a:r>
                    </a:p>
                  </a:txBody>
                  <a:tcPr/>
                </a:tc>
                <a:extLst>
                  <a:ext uri="{0D108BD9-81ED-4DB2-BD59-A6C34878D82A}">
                    <a16:rowId xmlns:a16="http://schemas.microsoft.com/office/drawing/2014/main" val="879616545"/>
                  </a:ext>
                </a:extLst>
              </a:tr>
            </a:tbl>
          </a:graphicData>
        </a:graphic>
      </p:graphicFrame>
    </p:spTree>
    <p:extLst>
      <p:ext uri="{BB962C8B-B14F-4D97-AF65-F5344CB8AC3E}">
        <p14:creationId xmlns:p14="http://schemas.microsoft.com/office/powerpoint/2010/main" val="305604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a:xfrm>
            <a:off x="666750" y="304801"/>
            <a:ext cx="10858500" cy="1335314"/>
          </a:xfrm>
        </p:spPr>
        <p:txBody>
          <a:bodyPr/>
          <a:lstStyle/>
          <a:p>
            <a:r>
              <a:rPr lang="en-US" sz="4400"/>
              <a:t>2023 COE/District </a:t>
            </a:r>
            <a:br>
              <a:rPr lang="en-US" sz="4400"/>
            </a:br>
            <a:r>
              <a:rPr lang="en-US" sz="4400"/>
              <a:t>Differentiated Assistance Eligibility</a:t>
            </a:r>
          </a:p>
        </p:txBody>
      </p:sp>
      <p:graphicFrame>
        <p:nvGraphicFramePr>
          <p:cNvPr id="3" name="Content Placeholder 2">
            <a:extLst>
              <a:ext uri="{FF2B5EF4-FFF2-40B4-BE49-F238E27FC236}">
                <a16:creationId xmlns:a16="http://schemas.microsoft.com/office/drawing/2014/main" id="{9BE9F229-CEC7-5CF7-D90E-0861FDA29452}"/>
              </a:ext>
            </a:extLst>
          </p:cNvPr>
          <p:cNvGraphicFramePr>
            <a:graphicFrameLocks noGrp="1"/>
          </p:cNvGraphicFramePr>
          <p:nvPr>
            <p:ph sz="quarter" idx="10"/>
          </p:nvPr>
        </p:nvGraphicFramePr>
        <p:xfrm>
          <a:off x="784126" y="2083998"/>
          <a:ext cx="10112474" cy="1554480"/>
        </p:xfrm>
        <a:graphic>
          <a:graphicData uri="http://schemas.openxmlformats.org/drawingml/2006/table">
            <a:tbl>
              <a:tblPr firstRow="1" bandRow="1">
                <a:tableStyleId>{5C22544A-7EE6-4342-B048-85BDC9FD1C3A}</a:tableStyleId>
              </a:tblPr>
              <a:tblGrid>
                <a:gridCol w="5895475">
                  <a:extLst>
                    <a:ext uri="{9D8B030D-6E8A-4147-A177-3AD203B41FA5}">
                      <a16:colId xmlns:a16="http://schemas.microsoft.com/office/drawing/2014/main" val="2034994419"/>
                    </a:ext>
                  </a:extLst>
                </a:gridCol>
                <a:gridCol w="4216999">
                  <a:extLst>
                    <a:ext uri="{9D8B030D-6E8A-4147-A177-3AD203B41FA5}">
                      <a16:colId xmlns:a16="http://schemas.microsoft.com/office/drawing/2014/main" val="268913764"/>
                    </a:ext>
                  </a:extLst>
                </a:gridCol>
              </a:tblGrid>
              <a:tr h="370840">
                <a:tc>
                  <a:txBody>
                    <a:bodyPr/>
                    <a:lstStyle/>
                    <a:p>
                      <a:r>
                        <a:rPr lang="en-US" sz="2800">
                          <a:latin typeface="Arial" panose="020B0604020202020204" pitchFamily="34" charset="0"/>
                          <a:cs typeface="Arial" panose="020B0604020202020204" pitchFamily="34" charset="0"/>
                        </a:rPr>
                        <a:t>Category</a:t>
                      </a:r>
                    </a:p>
                  </a:txBody>
                  <a:tcPr/>
                </a:tc>
                <a:tc>
                  <a:txBody>
                    <a:bodyPr/>
                    <a:lstStyle/>
                    <a:p>
                      <a:pPr algn="ctr"/>
                      <a:r>
                        <a:rPr lang="en-US" sz="2800">
                          <a:latin typeface="Arial" panose="020B0604020202020204" pitchFamily="34" charset="0"/>
                          <a:cs typeface="Arial" panose="020B0604020202020204" pitchFamily="34" charset="0"/>
                        </a:rPr>
                        <a:t>2023</a:t>
                      </a:r>
                    </a:p>
                  </a:txBody>
                  <a:tcPr/>
                </a:tc>
                <a:extLst>
                  <a:ext uri="{0D108BD9-81ED-4DB2-BD59-A6C34878D82A}">
                    <a16:rowId xmlns:a16="http://schemas.microsoft.com/office/drawing/2014/main" val="3904135719"/>
                  </a:ext>
                </a:extLst>
              </a:tr>
              <a:tr h="0">
                <a:tc>
                  <a:txBody>
                    <a:bodyPr/>
                    <a:lstStyle/>
                    <a:p>
                      <a:r>
                        <a:rPr lang="en-US" sz="2800" b="1">
                          <a:latin typeface="Arial" panose="020B0604020202020204" pitchFamily="34" charset="0"/>
                          <a:cs typeface="Arial" panose="020B0604020202020204" pitchFamily="34" charset="0"/>
                        </a:rPr>
                        <a:t>Districts/COEs no</a:t>
                      </a:r>
                      <a:r>
                        <a:rPr lang="en-US" sz="2800">
                          <a:latin typeface="Arial" panose="020B0604020202020204" pitchFamily="34" charset="0"/>
                          <a:cs typeface="Arial" panose="020B0604020202020204" pitchFamily="34" charset="0"/>
                        </a:rPr>
                        <a:t> longer eligible</a:t>
                      </a:r>
                    </a:p>
                  </a:txBody>
                  <a:tcPr/>
                </a:tc>
                <a:tc>
                  <a:txBody>
                    <a:bodyPr/>
                    <a:lstStyle/>
                    <a:p>
                      <a:pPr algn="ctr"/>
                      <a:r>
                        <a:rPr lang="en-US" sz="2800">
                          <a:latin typeface="Arial" panose="020B0604020202020204" pitchFamily="34" charset="0"/>
                          <a:cs typeface="Arial" panose="020B0604020202020204" pitchFamily="34" charset="0"/>
                        </a:rPr>
                        <a:t>220</a:t>
                      </a:r>
                    </a:p>
                  </a:txBody>
                  <a:tcPr/>
                </a:tc>
                <a:extLst>
                  <a:ext uri="{0D108BD9-81ED-4DB2-BD59-A6C34878D82A}">
                    <a16:rowId xmlns:a16="http://schemas.microsoft.com/office/drawing/2014/main" val="1899807885"/>
                  </a:ext>
                </a:extLst>
              </a:tr>
              <a:tr h="370840">
                <a:tc>
                  <a:txBody>
                    <a:bodyPr/>
                    <a:lstStyle/>
                    <a:p>
                      <a:r>
                        <a:rPr lang="en-US" sz="2800">
                          <a:latin typeface="Arial" panose="020B0604020202020204" pitchFamily="34" charset="0"/>
                          <a:cs typeface="Arial" panose="020B0604020202020204" pitchFamily="34" charset="0"/>
                        </a:rPr>
                        <a:t>Newly eligible </a:t>
                      </a:r>
                      <a:r>
                        <a:rPr lang="en-US" sz="2800" b="1">
                          <a:latin typeface="Arial" panose="020B0604020202020204" pitchFamily="34" charset="0"/>
                          <a:cs typeface="Arial" panose="020B0604020202020204" pitchFamily="34" charset="0"/>
                        </a:rPr>
                        <a:t>Districts/COEs</a:t>
                      </a:r>
                      <a:endParaRPr lang="en-US" sz="2800">
                        <a:latin typeface="Arial" panose="020B0604020202020204" pitchFamily="34" charset="0"/>
                        <a:cs typeface="Arial" panose="020B0604020202020204" pitchFamily="34" charset="0"/>
                      </a:endParaRPr>
                    </a:p>
                  </a:txBody>
                  <a:tcPr/>
                </a:tc>
                <a:tc>
                  <a:txBody>
                    <a:bodyPr/>
                    <a:lstStyle/>
                    <a:p>
                      <a:pPr algn="ctr"/>
                      <a:r>
                        <a:rPr lang="en-US" sz="2800" dirty="0">
                          <a:latin typeface="Arial" panose="020B0604020202020204" pitchFamily="34" charset="0"/>
                          <a:cs typeface="Arial" panose="020B0604020202020204" pitchFamily="34" charset="0"/>
                        </a:rPr>
                        <a:t>58</a:t>
                      </a:r>
                    </a:p>
                  </a:txBody>
                  <a:tcPr/>
                </a:tc>
                <a:extLst>
                  <a:ext uri="{0D108BD9-81ED-4DB2-BD59-A6C34878D82A}">
                    <a16:rowId xmlns:a16="http://schemas.microsoft.com/office/drawing/2014/main" val="457541937"/>
                  </a:ext>
                </a:extLst>
              </a:tr>
            </a:tbl>
          </a:graphicData>
        </a:graphic>
      </p:graphicFrame>
    </p:spTree>
    <p:extLst>
      <p:ext uri="{BB962C8B-B14F-4D97-AF65-F5344CB8AC3E}">
        <p14:creationId xmlns:p14="http://schemas.microsoft.com/office/powerpoint/2010/main" val="20668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a:xfrm>
            <a:off x="666750" y="304801"/>
            <a:ext cx="10858500" cy="1335314"/>
          </a:xfrm>
        </p:spPr>
        <p:txBody>
          <a:bodyPr/>
          <a:lstStyle/>
          <a:p>
            <a:r>
              <a:rPr lang="en-US" sz="4400"/>
              <a:t>2023 COE/District </a:t>
            </a:r>
            <a:br>
              <a:rPr lang="en-US" sz="4400"/>
            </a:br>
            <a:r>
              <a:rPr lang="en-US" sz="4400"/>
              <a:t>Differentiated Assistance Key Points</a:t>
            </a:r>
          </a:p>
        </p:txBody>
      </p:sp>
      <p:sp>
        <p:nvSpPr>
          <p:cNvPr id="5" name="Content Placeholder 4">
            <a:extLst>
              <a:ext uri="{FF2B5EF4-FFF2-40B4-BE49-F238E27FC236}">
                <a16:creationId xmlns:a16="http://schemas.microsoft.com/office/drawing/2014/main" id="{88E2674D-EE11-342B-B4D5-ED0DBC53BFFE}"/>
              </a:ext>
            </a:extLst>
          </p:cNvPr>
          <p:cNvSpPr>
            <a:spLocks noGrp="1"/>
          </p:cNvSpPr>
          <p:nvPr>
            <p:ph sz="quarter" idx="10"/>
          </p:nvPr>
        </p:nvSpPr>
        <p:spPr>
          <a:xfrm>
            <a:off x="571499" y="1962150"/>
            <a:ext cx="10858499" cy="4305300"/>
          </a:xfrm>
        </p:spPr>
        <p:txBody>
          <a:bodyPr vert="horz" lIns="91440" tIns="45720" rIns="91440" bIns="45720" rtlCol="0" anchor="t">
            <a:normAutofit fontScale="77500" lnSpcReduction="20000"/>
          </a:bodyPr>
          <a:lstStyle/>
          <a:p>
            <a:r>
              <a:rPr lang="en-US">
                <a:latin typeface="Arial"/>
                <a:cs typeface="Arial"/>
              </a:rPr>
              <a:t>In 2022, approximately </a:t>
            </a:r>
            <a:r>
              <a:rPr lang="en-US" b="1">
                <a:latin typeface="Arial"/>
                <a:cs typeface="Arial"/>
              </a:rPr>
              <a:t>617 or 62.1 percent </a:t>
            </a:r>
            <a:r>
              <a:rPr lang="en-US">
                <a:latin typeface="Arial"/>
                <a:cs typeface="Arial"/>
              </a:rPr>
              <a:t>of all COEs/Districts were eligible for differentiated assistance </a:t>
            </a:r>
            <a:endParaRPr lang="en-US"/>
          </a:p>
          <a:p>
            <a:r>
              <a:rPr lang="en-US">
                <a:latin typeface="Arial"/>
                <a:cs typeface="Arial"/>
              </a:rPr>
              <a:t>In 2023, </a:t>
            </a:r>
            <a:r>
              <a:rPr lang="en-US" b="1">
                <a:latin typeface="Arial"/>
                <a:cs typeface="Arial"/>
              </a:rPr>
              <a:t>220 or 36 percent </a:t>
            </a:r>
            <a:r>
              <a:rPr lang="en-US">
                <a:latin typeface="Arial"/>
                <a:cs typeface="Arial"/>
              </a:rPr>
              <a:t>of the COEs/Districts eligible for differentiated assistance in 2022 made improvements and are no longer eligible for differentiated assistance</a:t>
            </a:r>
          </a:p>
          <a:p>
            <a:r>
              <a:rPr lang="en-US">
                <a:latin typeface="Arial"/>
                <a:cs typeface="Arial"/>
              </a:rPr>
              <a:t>In 2023, approximately </a:t>
            </a:r>
            <a:r>
              <a:rPr lang="en-US" b="1">
                <a:latin typeface="Arial"/>
                <a:cs typeface="Arial"/>
              </a:rPr>
              <a:t>455 or 45.9 percent </a:t>
            </a:r>
            <a:r>
              <a:rPr lang="en-US">
                <a:latin typeface="Arial"/>
                <a:cs typeface="Arial"/>
              </a:rPr>
              <a:t>of all COEs/Districts are eligible for differentiated assistance</a:t>
            </a:r>
          </a:p>
          <a:p>
            <a:r>
              <a:rPr lang="en-US">
                <a:latin typeface="Arial"/>
                <a:cs typeface="Arial"/>
              </a:rPr>
              <a:t>Improvement in performance on the Chronic Absenteeism Indicator led to a decrease in the overall number of COEs/Districts eligible for differentiated assistance in 2023</a:t>
            </a:r>
          </a:p>
        </p:txBody>
      </p:sp>
    </p:spTree>
    <p:extLst>
      <p:ext uri="{BB962C8B-B14F-4D97-AF65-F5344CB8AC3E}">
        <p14:creationId xmlns:p14="http://schemas.microsoft.com/office/powerpoint/2010/main" val="289530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D81F-14EE-AB1E-0A14-81FDA01467E8}"/>
              </a:ext>
            </a:extLst>
          </p:cNvPr>
          <p:cNvSpPr>
            <a:spLocks noGrp="1"/>
          </p:cNvSpPr>
          <p:nvPr>
            <p:ph type="title"/>
          </p:nvPr>
        </p:nvSpPr>
        <p:spPr>
          <a:xfrm>
            <a:off x="685802" y="417286"/>
            <a:ext cx="10858500" cy="1335314"/>
          </a:xfrm>
        </p:spPr>
        <p:txBody>
          <a:bodyPr/>
          <a:lstStyle/>
          <a:p>
            <a:r>
              <a:rPr lang="en-US" sz="4800"/>
              <a:t>COE/District </a:t>
            </a:r>
            <a:br>
              <a:rPr lang="en-US" sz="4800"/>
            </a:br>
            <a:r>
              <a:rPr lang="en-US" sz="4800"/>
              <a:t>Eligibility by Student Group</a:t>
            </a:r>
          </a:p>
        </p:txBody>
      </p:sp>
      <p:sp>
        <p:nvSpPr>
          <p:cNvPr id="5" name="Content Placeholder 4">
            <a:extLst>
              <a:ext uri="{FF2B5EF4-FFF2-40B4-BE49-F238E27FC236}">
                <a16:creationId xmlns:a16="http://schemas.microsoft.com/office/drawing/2014/main" id="{F359A352-C7E0-6FB4-CA08-9828D0FA2665}"/>
              </a:ext>
            </a:extLst>
          </p:cNvPr>
          <p:cNvSpPr>
            <a:spLocks noGrp="1"/>
          </p:cNvSpPr>
          <p:nvPr>
            <p:ph sz="quarter" idx="10"/>
          </p:nvPr>
        </p:nvSpPr>
        <p:spPr>
          <a:xfrm>
            <a:off x="647699" y="2024108"/>
            <a:ext cx="10858499" cy="4033791"/>
          </a:xfrm>
        </p:spPr>
        <p:txBody>
          <a:bodyPr>
            <a:normAutofit/>
          </a:bodyPr>
          <a:lstStyle/>
          <a:p>
            <a:pPr marL="0" marR="0" indent="0">
              <a:spcBef>
                <a:spcPts val="1200"/>
              </a:spcBef>
              <a:spcAft>
                <a:spcPts val="1200"/>
              </a:spcAft>
              <a:buNone/>
            </a:pPr>
            <a:r>
              <a:rPr lang="en-US" sz="2800">
                <a:effectLst/>
                <a:ea typeface="Times New Roman" panose="02020603050405020304" pitchFamily="18" charset="0"/>
              </a:rPr>
              <a:t>Based on the 2023 Dashboard, the three student groups in greatest need of support are:</a:t>
            </a:r>
          </a:p>
          <a:p>
            <a:pPr marL="659765" lvl="1" indent="-342900">
              <a:lnSpc>
                <a:spcPct val="115000"/>
              </a:lnSpc>
              <a:spcBef>
                <a:spcPts val="0"/>
              </a:spcBef>
              <a:spcAft>
                <a:spcPts val="1200"/>
              </a:spcAft>
              <a:buFont typeface="Symbol" panose="05050102010706020507" pitchFamily="18" charset="2"/>
              <a:buChar char=""/>
            </a:pPr>
            <a:r>
              <a:rPr lang="en-US" sz="2800">
                <a:effectLst/>
                <a:ea typeface="Calibri" panose="020F0502020204030204" pitchFamily="34" charset="0"/>
              </a:rPr>
              <a:t>Students with Disabilities</a:t>
            </a:r>
          </a:p>
          <a:p>
            <a:pPr marL="659765" lvl="1" indent="-342900">
              <a:lnSpc>
                <a:spcPct val="115000"/>
              </a:lnSpc>
              <a:spcBef>
                <a:spcPts val="0"/>
              </a:spcBef>
              <a:spcAft>
                <a:spcPts val="1200"/>
              </a:spcAft>
              <a:buFont typeface="Symbol" panose="05050102010706020507" pitchFamily="18" charset="2"/>
              <a:buChar char=""/>
            </a:pPr>
            <a:r>
              <a:rPr lang="en-US" sz="2800">
                <a:effectLst/>
                <a:ea typeface="Calibri" panose="020F0502020204030204" pitchFamily="34" charset="0"/>
              </a:rPr>
              <a:t>Homeless students</a:t>
            </a:r>
          </a:p>
          <a:p>
            <a:pPr marL="659765" lvl="1" indent="-342900">
              <a:lnSpc>
                <a:spcPct val="115000"/>
              </a:lnSpc>
              <a:spcBef>
                <a:spcPts val="0"/>
              </a:spcBef>
              <a:spcAft>
                <a:spcPts val="1200"/>
              </a:spcAft>
              <a:buFont typeface="Symbol" panose="05050102010706020507" pitchFamily="18" charset="2"/>
              <a:buChar char=""/>
            </a:pPr>
            <a:r>
              <a:rPr lang="en-US" sz="2800">
                <a:effectLst/>
                <a:ea typeface="Calibri" panose="020F0502020204030204" pitchFamily="34" charset="0"/>
              </a:rPr>
              <a:t>English Learners</a:t>
            </a:r>
            <a:endParaRPr lang="en-US" sz="2600">
              <a:effectLst/>
              <a:ea typeface="Calibri" panose="020F0502020204030204" pitchFamily="34" charset="0"/>
            </a:endParaRPr>
          </a:p>
        </p:txBody>
      </p:sp>
    </p:spTree>
    <p:extLst>
      <p:ext uri="{BB962C8B-B14F-4D97-AF65-F5344CB8AC3E}">
        <p14:creationId xmlns:p14="http://schemas.microsoft.com/office/powerpoint/2010/main" val="174992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338-6DD0-D887-0C79-34E0C9C12FED}"/>
              </a:ext>
            </a:extLst>
          </p:cNvPr>
          <p:cNvSpPr>
            <a:spLocks noGrp="1"/>
          </p:cNvSpPr>
          <p:nvPr>
            <p:ph type="title"/>
          </p:nvPr>
        </p:nvSpPr>
        <p:spPr>
          <a:xfrm>
            <a:off x="328723" y="155945"/>
            <a:ext cx="10858500" cy="1335314"/>
          </a:xfrm>
        </p:spPr>
        <p:txBody>
          <a:bodyPr/>
          <a:lstStyle/>
          <a:p>
            <a:r>
              <a:rPr lang="en-US" sz="4400">
                <a:ea typeface="+mj-lt"/>
                <a:cs typeface="+mj-lt"/>
              </a:rPr>
              <a:t>Charter School Eligibility Criteria</a:t>
            </a:r>
            <a:endParaRPr lang="en-US" sz="4400"/>
          </a:p>
        </p:txBody>
      </p:sp>
      <p:sp>
        <p:nvSpPr>
          <p:cNvPr id="3" name="Content Placeholder 2">
            <a:extLst>
              <a:ext uri="{FF2B5EF4-FFF2-40B4-BE49-F238E27FC236}">
                <a16:creationId xmlns:a16="http://schemas.microsoft.com/office/drawing/2014/main" id="{7E2B2C88-F021-BD8C-A9D9-832795C0EAD8}"/>
              </a:ext>
            </a:extLst>
          </p:cNvPr>
          <p:cNvSpPr>
            <a:spLocks noGrp="1"/>
          </p:cNvSpPr>
          <p:nvPr>
            <p:ph sz="quarter" idx="10"/>
          </p:nvPr>
        </p:nvSpPr>
        <p:spPr>
          <a:xfrm>
            <a:off x="503320" y="1491259"/>
            <a:ext cx="10858499" cy="4797056"/>
          </a:xfrm>
        </p:spPr>
        <p:txBody>
          <a:bodyPr vert="horz" lIns="91440" tIns="45720" rIns="91440" bIns="45720" rtlCol="0" anchor="t">
            <a:normAutofit fontScale="77500" lnSpcReduction="20000"/>
          </a:bodyPr>
          <a:lstStyle/>
          <a:p>
            <a:pPr marL="91440" indent="0">
              <a:buNone/>
            </a:pPr>
            <a:r>
              <a:rPr lang="en-US">
                <a:latin typeface="Arial"/>
                <a:cs typeface="Arial"/>
              </a:rPr>
              <a:t>The eligibility criteria for charters is identical to districts/COEs eligibility criteria, except charter schools are required to meet the criteria </a:t>
            </a:r>
            <a:r>
              <a:rPr lang="en-US" b="1">
                <a:latin typeface="Arial"/>
                <a:cs typeface="Arial"/>
              </a:rPr>
              <a:t>in two or more years.</a:t>
            </a:r>
          </a:p>
          <a:p>
            <a:pPr marL="91440" indent="0">
              <a:buNone/>
            </a:pPr>
            <a:endParaRPr lang="en-US" sz="1700" b="1"/>
          </a:p>
          <a:p>
            <a:pPr marL="91440" indent="0">
              <a:buNone/>
            </a:pPr>
            <a:r>
              <a:rPr lang="en-US" b="1">
                <a:latin typeface="Arial"/>
                <a:cs typeface="Arial"/>
              </a:rPr>
              <a:t>2023:</a:t>
            </a:r>
          </a:p>
          <a:p>
            <a:r>
              <a:rPr lang="en-US">
                <a:latin typeface="Arial"/>
                <a:cs typeface="Arial"/>
              </a:rPr>
              <a:t>State Indicators Only (Method 1)</a:t>
            </a:r>
            <a:endParaRPr lang="en-US"/>
          </a:p>
          <a:p>
            <a:r>
              <a:rPr lang="en-US">
                <a:latin typeface="Arial"/>
                <a:cs typeface="Arial"/>
              </a:rPr>
              <a:t>Local Indicators Only (Method 2)</a:t>
            </a:r>
            <a:endParaRPr lang="en-US"/>
          </a:p>
          <a:p>
            <a:r>
              <a:rPr lang="en-US">
                <a:latin typeface="Arial"/>
                <a:cs typeface="Arial"/>
              </a:rPr>
              <a:t>A Combination of State and Local Indicators (Method 3)</a:t>
            </a:r>
          </a:p>
          <a:p>
            <a:pPr marL="91440" indent="0">
              <a:buNone/>
            </a:pPr>
            <a:endParaRPr lang="en-US" sz="1700">
              <a:latin typeface="Arial"/>
              <a:cs typeface="Arial"/>
            </a:endParaRPr>
          </a:p>
          <a:p>
            <a:pPr marL="91440" indent="0">
              <a:buNone/>
            </a:pPr>
            <a:r>
              <a:rPr lang="en-US" b="1">
                <a:latin typeface="Arial"/>
                <a:cs typeface="Arial"/>
              </a:rPr>
              <a:t>2022:</a:t>
            </a:r>
            <a:endParaRPr lang="en-US">
              <a:latin typeface="Arial"/>
              <a:cs typeface="Arial"/>
            </a:endParaRPr>
          </a:p>
          <a:p>
            <a:r>
              <a:rPr lang="en-US">
                <a:latin typeface="Arial"/>
                <a:cs typeface="Arial"/>
              </a:rPr>
              <a:t>State Indicators Only (Method 1)</a:t>
            </a:r>
          </a:p>
        </p:txBody>
      </p:sp>
    </p:spTree>
    <p:extLst>
      <p:ext uri="{BB962C8B-B14F-4D97-AF65-F5344CB8AC3E}">
        <p14:creationId xmlns:p14="http://schemas.microsoft.com/office/powerpoint/2010/main" val="386701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a:xfrm>
            <a:off x="739738" y="293669"/>
            <a:ext cx="10858500" cy="1335314"/>
          </a:xfrm>
        </p:spPr>
        <p:txBody>
          <a:bodyPr/>
          <a:lstStyle/>
          <a:p>
            <a:r>
              <a:rPr lang="en-US" sz="4400"/>
              <a:t>Charter Schools </a:t>
            </a:r>
            <a:br>
              <a:rPr lang="en-US" sz="4400"/>
            </a:br>
            <a:r>
              <a:rPr lang="en-US" sz="4400"/>
              <a:t>Differentiated Assistance Key Points</a:t>
            </a:r>
          </a:p>
        </p:txBody>
      </p:sp>
      <p:sp>
        <p:nvSpPr>
          <p:cNvPr id="5" name="Content Placeholder 4">
            <a:extLst>
              <a:ext uri="{FF2B5EF4-FFF2-40B4-BE49-F238E27FC236}">
                <a16:creationId xmlns:a16="http://schemas.microsoft.com/office/drawing/2014/main" id="{31128AB8-D720-1D54-C7BF-E051F2BB5CE6}"/>
              </a:ext>
            </a:extLst>
          </p:cNvPr>
          <p:cNvSpPr>
            <a:spLocks noGrp="1"/>
          </p:cNvSpPr>
          <p:nvPr>
            <p:ph sz="quarter" idx="10"/>
          </p:nvPr>
        </p:nvSpPr>
        <p:spPr>
          <a:xfrm>
            <a:off x="896275" y="1722268"/>
            <a:ext cx="9614886" cy="4202467"/>
          </a:xfrm>
        </p:spPr>
        <p:txBody>
          <a:bodyPr vert="horz" lIns="91440" tIns="45720" rIns="91440" bIns="45720" rtlCol="0" anchor="t">
            <a:noAutofit/>
          </a:bodyPr>
          <a:lstStyle/>
          <a:p>
            <a:r>
              <a:rPr lang="en-US" sz="2400">
                <a:ea typeface="Times New Roman" panose="02020603050405020304" pitchFamily="18" charset="0"/>
              </a:rPr>
              <a:t>C</a:t>
            </a:r>
            <a:r>
              <a:rPr lang="en-US" sz="2400">
                <a:effectLst/>
                <a:latin typeface="Arial" panose="020B0604020202020204" pitchFamily="34" charset="0"/>
                <a:ea typeface="Times New Roman" panose="02020603050405020304" pitchFamily="18" charset="0"/>
              </a:rPr>
              <a:t>harter schools are returning to differentiated assistance determinations for the first time since 2019 and their eligibility criteria have changed in accordance with new statutory requirements </a:t>
            </a:r>
          </a:p>
          <a:p>
            <a:r>
              <a:rPr lang="en-US" sz="2400"/>
              <a:t>Due to the change in criteria, it is not valid to compare these data to the charter schools eligible based on the 2019 criteria</a:t>
            </a:r>
          </a:p>
          <a:p>
            <a:r>
              <a:rPr lang="en-US" sz="2400">
                <a:latin typeface="Arial"/>
                <a:cs typeface="Arial"/>
              </a:rPr>
              <a:t>In 2023, </a:t>
            </a:r>
            <a:r>
              <a:rPr lang="en-US" sz="2400" b="1">
                <a:latin typeface="Arial"/>
                <a:cs typeface="Arial"/>
              </a:rPr>
              <a:t>197 or 15.4 percent </a:t>
            </a:r>
            <a:r>
              <a:rPr lang="en-US" sz="2400">
                <a:latin typeface="Arial"/>
                <a:cs typeface="Arial"/>
              </a:rPr>
              <a:t>of all charter schools are eligible for differentiated assistance</a:t>
            </a:r>
          </a:p>
          <a:p>
            <a:r>
              <a:rPr lang="en-US" sz="2400">
                <a:latin typeface="Arial"/>
                <a:cs typeface="Arial"/>
              </a:rPr>
              <a:t>Of the 197 charters schools eligible for differentiated assistance, </a:t>
            </a:r>
            <a:r>
              <a:rPr lang="en-US" sz="2400" b="1">
                <a:latin typeface="Arial"/>
                <a:cs typeface="Arial"/>
              </a:rPr>
              <a:t>49 or 25 percent</a:t>
            </a:r>
            <a:r>
              <a:rPr lang="en-US" sz="2400">
                <a:latin typeface="Arial"/>
                <a:cs typeface="Arial"/>
              </a:rPr>
              <a:t> are alternative schools participating in the Dashboard Alternative School Status (DASS) program </a:t>
            </a:r>
            <a:endParaRPr lang="en-US" sz="2400"/>
          </a:p>
        </p:txBody>
      </p:sp>
    </p:spTree>
    <p:extLst>
      <p:ext uri="{BB962C8B-B14F-4D97-AF65-F5344CB8AC3E}">
        <p14:creationId xmlns:p14="http://schemas.microsoft.com/office/powerpoint/2010/main" val="2530908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D81F-14EE-AB1E-0A14-81FDA01467E8}"/>
              </a:ext>
            </a:extLst>
          </p:cNvPr>
          <p:cNvSpPr>
            <a:spLocks noGrp="1"/>
          </p:cNvSpPr>
          <p:nvPr>
            <p:ph type="title"/>
          </p:nvPr>
        </p:nvSpPr>
        <p:spPr>
          <a:xfrm>
            <a:off x="685802" y="417286"/>
            <a:ext cx="10858500" cy="1335314"/>
          </a:xfrm>
        </p:spPr>
        <p:txBody>
          <a:bodyPr/>
          <a:lstStyle/>
          <a:p>
            <a:r>
              <a:rPr lang="en-US" sz="4800"/>
              <a:t>Charter School</a:t>
            </a:r>
            <a:br>
              <a:rPr lang="en-US" sz="4800"/>
            </a:br>
            <a:r>
              <a:rPr lang="en-US" sz="4800"/>
              <a:t>Eligibility by Student Group</a:t>
            </a:r>
          </a:p>
        </p:txBody>
      </p:sp>
      <p:sp>
        <p:nvSpPr>
          <p:cNvPr id="5" name="Content Placeholder 4">
            <a:extLst>
              <a:ext uri="{FF2B5EF4-FFF2-40B4-BE49-F238E27FC236}">
                <a16:creationId xmlns:a16="http://schemas.microsoft.com/office/drawing/2014/main" id="{F359A352-C7E0-6FB4-CA08-9828D0FA2665}"/>
              </a:ext>
            </a:extLst>
          </p:cNvPr>
          <p:cNvSpPr>
            <a:spLocks noGrp="1"/>
          </p:cNvSpPr>
          <p:nvPr>
            <p:ph sz="quarter" idx="10"/>
          </p:nvPr>
        </p:nvSpPr>
        <p:spPr>
          <a:xfrm>
            <a:off x="647699" y="2024108"/>
            <a:ext cx="10858499" cy="4033791"/>
          </a:xfrm>
        </p:spPr>
        <p:txBody>
          <a:bodyPr>
            <a:normAutofit/>
          </a:bodyPr>
          <a:lstStyle/>
          <a:p>
            <a:pPr marL="0" marR="0" indent="0">
              <a:spcBef>
                <a:spcPts val="1200"/>
              </a:spcBef>
              <a:spcAft>
                <a:spcPts val="1200"/>
              </a:spcAft>
              <a:buNone/>
            </a:pPr>
            <a:r>
              <a:rPr lang="en-US" sz="2800">
                <a:effectLst/>
                <a:ea typeface="Times New Roman" panose="02020603050405020304" pitchFamily="18" charset="0"/>
              </a:rPr>
              <a:t>Based on the 2023 Dashboard, the three student groups in greatest need of support are:</a:t>
            </a:r>
          </a:p>
          <a:p>
            <a:pPr marL="659765" lvl="1" indent="-342900">
              <a:lnSpc>
                <a:spcPct val="115000"/>
              </a:lnSpc>
              <a:spcBef>
                <a:spcPts val="0"/>
              </a:spcBef>
              <a:spcAft>
                <a:spcPts val="1200"/>
              </a:spcAft>
              <a:buFont typeface="Symbol" panose="05050102010706020507" pitchFamily="18" charset="2"/>
              <a:buChar char=""/>
            </a:pPr>
            <a:r>
              <a:rPr lang="en-US" sz="2800">
                <a:effectLst/>
                <a:ea typeface="Calibri" panose="020F0502020204030204" pitchFamily="34" charset="0"/>
              </a:rPr>
              <a:t>Students with Disabilities</a:t>
            </a:r>
          </a:p>
          <a:p>
            <a:pPr marL="659765" lvl="1" indent="-342900">
              <a:lnSpc>
                <a:spcPct val="115000"/>
              </a:lnSpc>
              <a:spcBef>
                <a:spcPts val="0"/>
              </a:spcBef>
              <a:spcAft>
                <a:spcPts val="1200"/>
              </a:spcAft>
              <a:buFont typeface="Symbol" panose="05050102010706020507" pitchFamily="18" charset="2"/>
              <a:buChar char=""/>
            </a:pPr>
            <a:r>
              <a:rPr lang="en-US" sz="2800">
                <a:effectLst/>
                <a:ea typeface="Calibri" panose="020F0502020204030204" pitchFamily="34" charset="0"/>
              </a:rPr>
              <a:t>Socioeconomicall</a:t>
            </a:r>
            <a:r>
              <a:rPr lang="en-US" sz="2800">
                <a:ea typeface="Calibri" panose="020F0502020204030204" pitchFamily="34" charset="0"/>
              </a:rPr>
              <a:t>y Disadvantaged</a:t>
            </a:r>
            <a:endParaRPr lang="en-US" sz="2800">
              <a:effectLst/>
              <a:ea typeface="Calibri" panose="020F0502020204030204" pitchFamily="34" charset="0"/>
            </a:endParaRPr>
          </a:p>
          <a:p>
            <a:pPr marL="659765" lvl="1" indent="-342900">
              <a:lnSpc>
                <a:spcPct val="115000"/>
              </a:lnSpc>
              <a:spcBef>
                <a:spcPts val="0"/>
              </a:spcBef>
              <a:spcAft>
                <a:spcPts val="1200"/>
              </a:spcAft>
              <a:buFont typeface="Symbol" panose="05050102010706020507" pitchFamily="18" charset="2"/>
              <a:buChar char=""/>
            </a:pPr>
            <a:r>
              <a:rPr lang="en-US" sz="2800">
                <a:effectLst/>
                <a:ea typeface="Calibri" panose="020F0502020204030204" pitchFamily="34" charset="0"/>
              </a:rPr>
              <a:t>English Learners</a:t>
            </a:r>
            <a:endParaRPr lang="en-US" sz="2600">
              <a:effectLst/>
              <a:ea typeface="Calibri" panose="020F0502020204030204" pitchFamily="34" charset="0"/>
            </a:endParaRPr>
          </a:p>
        </p:txBody>
      </p:sp>
    </p:spTree>
    <p:extLst>
      <p:ext uri="{BB962C8B-B14F-4D97-AF65-F5344CB8AC3E}">
        <p14:creationId xmlns:p14="http://schemas.microsoft.com/office/powerpoint/2010/main" val="1958015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AE942-2486-5D63-F3C3-631251D85C95}"/>
              </a:ext>
            </a:extLst>
          </p:cNvPr>
          <p:cNvSpPr>
            <a:spLocks noGrp="1"/>
          </p:cNvSpPr>
          <p:nvPr>
            <p:ph type="title"/>
          </p:nvPr>
        </p:nvSpPr>
        <p:spPr/>
        <p:txBody>
          <a:bodyPr/>
          <a:lstStyle/>
          <a:p>
            <a:r>
              <a:rPr lang="en-US" sz="6000"/>
              <a:t>Every Student Succeeds Act Schools Eligible for Assistance </a:t>
            </a:r>
          </a:p>
        </p:txBody>
      </p:sp>
    </p:spTree>
    <p:extLst>
      <p:ext uri="{BB962C8B-B14F-4D97-AF65-F5344CB8AC3E}">
        <p14:creationId xmlns:p14="http://schemas.microsoft.com/office/powerpoint/2010/main" val="407016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A15-4E4E-6820-EAB8-8D6BFC75AC18}"/>
              </a:ext>
            </a:extLst>
          </p:cNvPr>
          <p:cNvSpPr>
            <a:spLocks noGrp="1"/>
          </p:cNvSpPr>
          <p:nvPr>
            <p:ph type="title"/>
          </p:nvPr>
        </p:nvSpPr>
        <p:spPr/>
        <p:txBody>
          <a:bodyPr/>
          <a:lstStyle/>
          <a:p>
            <a:r>
              <a:rPr lang="en-US"/>
              <a:t>ESSA School Eligibility</a:t>
            </a:r>
          </a:p>
        </p:txBody>
      </p:sp>
      <p:sp>
        <p:nvSpPr>
          <p:cNvPr id="3" name="Content Placeholder 2">
            <a:extLst>
              <a:ext uri="{FF2B5EF4-FFF2-40B4-BE49-F238E27FC236}">
                <a16:creationId xmlns:a16="http://schemas.microsoft.com/office/drawing/2014/main" id="{CA1F9F35-D032-C086-DE73-647EADA99C46}"/>
              </a:ext>
            </a:extLst>
          </p:cNvPr>
          <p:cNvSpPr>
            <a:spLocks noGrp="1"/>
          </p:cNvSpPr>
          <p:nvPr>
            <p:ph sz="quarter" idx="10"/>
          </p:nvPr>
        </p:nvSpPr>
        <p:spPr/>
        <p:txBody>
          <a:bodyPr/>
          <a:lstStyle/>
          <a:p>
            <a:r>
              <a:rPr lang="en-US"/>
              <a:t>A verbal update will be provided on the status on this release at the CPAG meeting.</a:t>
            </a:r>
          </a:p>
        </p:txBody>
      </p:sp>
    </p:spTree>
    <p:extLst>
      <p:ext uri="{BB962C8B-B14F-4D97-AF65-F5344CB8AC3E}">
        <p14:creationId xmlns:p14="http://schemas.microsoft.com/office/powerpoint/2010/main" val="19309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E803-40E7-157B-4DFC-E75ED529260B}"/>
              </a:ext>
            </a:extLst>
          </p:cNvPr>
          <p:cNvSpPr>
            <a:spLocks noGrp="1"/>
          </p:cNvSpPr>
          <p:nvPr>
            <p:ph type="title"/>
          </p:nvPr>
        </p:nvSpPr>
        <p:spPr/>
        <p:txBody>
          <a:bodyPr/>
          <a:lstStyle/>
          <a:p>
            <a:r>
              <a:rPr lang="en-US" sz="4800">
                <a:ea typeface="+mj-lt"/>
                <a:cs typeface="+mj-lt"/>
              </a:rPr>
              <a:t>Overview of the </a:t>
            </a:r>
            <a:br>
              <a:rPr lang="en-US" sz="4800">
                <a:ea typeface="+mj-lt"/>
                <a:cs typeface="+mj-lt"/>
              </a:rPr>
            </a:br>
            <a:r>
              <a:rPr lang="en-US" sz="4800">
                <a:ea typeface="+mj-lt"/>
                <a:cs typeface="+mj-lt"/>
              </a:rPr>
              <a:t>2023 Dashboard </a:t>
            </a:r>
            <a:endParaRPr lang="en-US" sz="4800"/>
          </a:p>
        </p:txBody>
      </p:sp>
    </p:spTree>
    <p:extLst>
      <p:ext uri="{BB962C8B-B14F-4D97-AF65-F5344CB8AC3E}">
        <p14:creationId xmlns:p14="http://schemas.microsoft.com/office/powerpoint/2010/main" val="70132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32CDC-E706-46B1-94A4-CF68773977BF}"/>
              </a:ext>
            </a:extLst>
          </p:cNvPr>
          <p:cNvSpPr>
            <a:spLocks noGrp="1"/>
          </p:cNvSpPr>
          <p:nvPr>
            <p:ph type="title"/>
          </p:nvPr>
        </p:nvSpPr>
        <p:spPr/>
        <p:txBody>
          <a:bodyPr/>
          <a:lstStyle/>
          <a:p>
            <a:r>
              <a:rPr lang="en-US">
                <a:cs typeface="Aharoni"/>
              </a:rPr>
              <a:t>Dashboard Resources</a:t>
            </a:r>
            <a:endParaRPr lang="en-US"/>
          </a:p>
        </p:txBody>
      </p:sp>
    </p:spTree>
    <p:extLst>
      <p:ext uri="{BB962C8B-B14F-4D97-AF65-F5344CB8AC3E}">
        <p14:creationId xmlns:p14="http://schemas.microsoft.com/office/powerpoint/2010/main" val="135012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B4C3-A447-40BF-A881-07600ACFFF67}"/>
              </a:ext>
            </a:extLst>
          </p:cNvPr>
          <p:cNvSpPr>
            <a:spLocks noGrp="1"/>
          </p:cNvSpPr>
          <p:nvPr>
            <p:ph type="title"/>
          </p:nvPr>
        </p:nvSpPr>
        <p:spPr>
          <a:xfrm>
            <a:off x="0" y="1"/>
            <a:ext cx="12192000" cy="1752600"/>
          </a:xfrm>
          <a:noFill/>
        </p:spPr>
        <p:txBody>
          <a:bodyPr lIns="640080"/>
          <a:lstStyle/>
          <a:p>
            <a:r>
              <a:rPr lang="en-US" sz="5400"/>
              <a:t>2023 Dashboard Toolkit​ Resources</a:t>
            </a:r>
          </a:p>
        </p:txBody>
      </p:sp>
      <p:pic>
        <p:nvPicPr>
          <p:cNvPr id="11" name="Content Placeholder 10" descr="Flyer titled &quot;What Data Will be Used for the 2023 Dashboard&quot;. A gauge on the top right has colors (red, orange, yellow, green, blue). A hand points to the green. ">
            <a:extLst>
              <a:ext uri="{FF2B5EF4-FFF2-40B4-BE49-F238E27FC236}">
                <a16:creationId xmlns:a16="http://schemas.microsoft.com/office/drawing/2014/main" id="{96B25D41-74DD-9720-9CD8-6EC95604FB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21919" y="1752601"/>
            <a:ext cx="9207719" cy="4171951"/>
          </a:xfrm>
        </p:spPr>
      </p:pic>
      <p:sp>
        <p:nvSpPr>
          <p:cNvPr id="4" name="Content Placeholder 3">
            <a:extLst>
              <a:ext uri="{FF2B5EF4-FFF2-40B4-BE49-F238E27FC236}">
                <a16:creationId xmlns:a16="http://schemas.microsoft.com/office/drawing/2014/main" id="{9CAED4BD-A336-4C92-AF2A-AC123E8B78A6}"/>
              </a:ext>
            </a:extLst>
          </p:cNvPr>
          <p:cNvSpPr>
            <a:spLocks noGrp="1"/>
          </p:cNvSpPr>
          <p:nvPr>
            <p:ph sz="half" idx="10"/>
          </p:nvPr>
        </p:nvSpPr>
        <p:spPr>
          <a:xfrm>
            <a:off x="9631350" y="1752600"/>
            <a:ext cx="2560650" cy="4171952"/>
          </a:xfrm>
        </p:spPr>
        <p:txBody>
          <a:bodyPr vert="horz" lIns="91440" tIns="45720" rIns="91440" bIns="45720" rtlCol="0" anchor="t">
            <a:noAutofit/>
          </a:bodyPr>
          <a:lstStyle/>
          <a:p>
            <a:r>
              <a:rPr lang="en-US" sz="2400">
                <a:latin typeface="Arial"/>
                <a:cs typeface="Arial"/>
              </a:rPr>
              <a:t>Flyers for Educators and Parents (translations available!)</a:t>
            </a:r>
          </a:p>
          <a:p>
            <a:r>
              <a:rPr lang="en-US" sz="2400">
                <a:latin typeface="Arial"/>
                <a:cs typeface="Arial"/>
              </a:rPr>
              <a:t>On-Demand Recordings and Notetaking Guide </a:t>
            </a:r>
          </a:p>
          <a:p>
            <a:r>
              <a:rPr lang="en-US" sz="2400">
                <a:latin typeface="Arial"/>
                <a:cs typeface="Arial"/>
              </a:rPr>
              <a:t>Additional Resources</a:t>
            </a:r>
          </a:p>
        </p:txBody>
      </p:sp>
    </p:spTree>
    <p:extLst>
      <p:ext uri="{BB962C8B-B14F-4D97-AF65-F5344CB8AC3E}">
        <p14:creationId xmlns:p14="http://schemas.microsoft.com/office/powerpoint/2010/main" val="2363957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583122-AB1E-E9FF-355F-F248955D436C}"/>
              </a:ext>
            </a:extLst>
          </p:cNvPr>
          <p:cNvSpPr>
            <a:spLocks noGrp="1"/>
          </p:cNvSpPr>
          <p:nvPr>
            <p:ph type="title"/>
          </p:nvPr>
        </p:nvSpPr>
        <p:spPr/>
        <p:txBody>
          <a:bodyPr/>
          <a:lstStyle/>
          <a:p>
            <a:r>
              <a:rPr lang="en-US" sz="4800"/>
              <a:t>School Dashboard Additional Reports and Data</a:t>
            </a:r>
          </a:p>
        </p:txBody>
      </p:sp>
      <p:sp>
        <p:nvSpPr>
          <p:cNvPr id="6" name="Content Placeholder 5">
            <a:extLst>
              <a:ext uri="{FF2B5EF4-FFF2-40B4-BE49-F238E27FC236}">
                <a16:creationId xmlns:a16="http://schemas.microsoft.com/office/drawing/2014/main" id="{4E22DDA6-32D6-7037-5845-057F4E2B4FEC}"/>
              </a:ext>
            </a:extLst>
          </p:cNvPr>
          <p:cNvSpPr>
            <a:spLocks noGrp="1"/>
          </p:cNvSpPr>
          <p:nvPr>
            <p:ph sz="quarter" idx="10"/>
          </p:nvPr>
        </p:nvSpPr>
        <p:spPr>
          <a:xfrm>
            <a:off x="647700" y="1925053"/>
            <a:ext cx="5448300" cy="4132848"/>
          </a:xfrm>
        </p:spPr>
        <p:txBody>
          <a:bodyPr>
            <a:noAutofit/>
          </a:bodyPr>
          <a:lstStyle/>
          <a:p>
            <a:r>
              <a:rPr lang="en-US" sz="2800"/>
              <a:t>State Indicator 5x5 Placement Reports</a:t>
            </a:r>
          </a:p>
          <a:p>
            <a:r>
              <a:rPr lang="en-US" sz="2800"/>
              <a:t>College/Career Placement Report</a:t>
            </a:r>
          </a:p>
          <a:p>
            <a:r>
              <a:rPr lang="en-US" sz="2800"/>
              <a:t>College/Career Measures Report</a:t>
            </a:r>
          </a:p>
          <a:p>
            <a:r>
              <a:rPr lang="en-US" sz="2800"/>
              <a:t>A-G/CTE Completion </a:t>
            </a:r>
          </a:p>
          <a:p>
            <a:r>
              <a:rPr lang="en-US" sz="2800"/>
              <a:t>Graduation Rate Additional Report </a:t>
            </a:r>
          </a:p>
        </p:txBody>
      </p:sp>
      <p:sp>
        <p:nvSpPr>
          <p:cNvPr id="7" name="Content Placeholder 6">
            <a:extLst>
              <a:ext uri="{FF2B5EF4-FFF2-40B4-BE49-F238E27FC236}">
                <a16:creationId xmlns:a16="http://schemas.microsoft.com/office/drawing/2014/main" id="{95542D2B-DB8C-552A-51B6-84A3B2667A29}"/>
              </a:ext>
            </a:extLst>
          </p:cNvPr>
          <p:cNvSpPr>
            <a:spLocks noGrp="1"/>
          </p:cNvSpPr>
          <p:nvPr>
            <p:ph sz="quarter" idx="11"/>
          </p:nvPr>
        </p:nvSpPr>
        <p:spPr>
          <a:xfrm>
            <a:off x="6003757" y="1925053"/>
            <a:ext cx="5540543" cy="4305299"/>
          </a:xfrm>
        </p:spPr>
        <p:txBody>
          <a:bodyPr>
            <a:noAutofit/>
          </a:bodyPr>
          <a:lstStyle/>
          <a:p>
            <a:r>
              <a:rPr lang="en-US" sz="2800"/>
              <a:t>Academic Participation Rate Report</a:t>
            </a:r>
          </a:p>
          <a:p>
            <a:r>
              <a:rPr lang="en-US" sz="2800"/>
              <a:t>Summative ELPAC and Summative Alternative ELPAC Participation Rate Report</a:t>
            </a:r>
          </a:p>
          <a:p>
            <a:r>
              <a:rPr lang="en-US" sz="2800"/>
              <a:t>Student Group Report</a:t>
            </a:r>
          </a:p>
          <a:p>
            <a:r>
              <a:rPr lang="en-US" sz="2800"/>
              <a:t>District Performance by County</a:t>
            </a:r>
          </a:p>
          <a:p>
            <a:r>
              <a:rPr lang="en-US" sz="2800"/>
              <a:t>Charter Performance by County</a:t>
            </a:r>
          </a:p>
        </p:txBody>
      </p:sp>
    </p:spTree>
    <p:extLst>
      <p:ext uri="{BB962C8B-B14F-4D97-AF65-F5344CB8AC3E}">
        <p14:creationId xmlns:p14="http://schemas.microsoft.com/office/powerpoint/2010/main" val="156655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4F69-687D-7977-ED52-C5B09DAC45D8}"/>
              </a:ext>
            </a:extLst>
          </p:cNvPr>
          <p:cNvSpPr>
            <a:spLocks noGrp="1"/>
          </p:cNvSpPr>
          <p:nvPr>
            <p:ph type="title"/>
          </p:nvPr>
        </p:nvSpPr>
        <p:spPr>
          <a:xfrm>
            <a:off x="1" y="-1"/>
            <a:ext cx="12191999" cy="1562101"/>
          </a:xfrm>
          <a:noFill/>
        </p:spPr>
        <p:txBody>
          <a:bodyPr anchor="ctr">
            <a:normAutofit fontScale="90000"/>
          </a:bodyPr>
          <a:lstStyle/>
          <a:p>
            <a:r>
              <a:rPr lang="en-US" sz="5000">
                <a:solidFill>
                  <a:schemeClr val="accent6"/>
                </a:solidFill>
              </a:rPr>
              <a:t>California School Dashboard Publication Deadlines</a:t>
            </a:r>
          </a:p>
        </p:txBody>
      </p:sp>
      <p:sp>
        <p:nvSpPr>
          <p:cNvPr id="3" name="Content Placeholder 2">
            <a:extLst>
              <a:ext uri="{FF2B5EF4-FFF2-40B4-BE49-F238E27FC236}">
                <a16:creationId xmlns:a16="http://schemas.microsoft.com/office/drawing/2014/main" id="{5DA34FAA-F616-74F0-0C67-0B7F3400B97B}"/>
              </a:ext>
            </a:extLst>
          </p:cNvPr>
          <p:cNvSpPr>
            <a:spLocks noGrp="1"/>
          </p:cNvSpPr>
          <p:nvPr>
            <p:ph sz="quarter" idx="11"/>
          </p:nvPr>
        </p:nvSpPr>
        <p:spPr>
          <a:xfrm>
            <a:off x="266700" y="1752600"/>
            <a:ext cx="6464300" cy="4572000"/>
          </a:xfrm>
        </p:spPr>
        <p:txBody>
          <a:bodyPr vert="horz" lIns="91440" tIns="45720" rIns="91440" bIns="45720" rtlCol="0" anchor="ctr">
            <a:normAutofit/>
          </a:bodyPr>
          <a:lstStyle/>
          <a:p>
            <a:pPr marL="0" indent="0" algn="l">
              <a:lnSpc>
                <a:spcPct val="95000"/>
              </a:lnSpc>
              <a:spcAft>
                <a:spcPts val="600"/>
              </a:spcAft>
              <a:buNone/>
            </a:pPr>
            <a:r>
              <a:rPr lang="en-US"/>
              <a:t>Assembly Bill 114 (Chapter 194, Statutes 2023), requires the annual publication of the Dashboard on the following dates:</a:t>
            </a:r>
          </a:p>
          <a:p>
            <a:pPr marL="365760" lvl="1" indent="-274320">
              <a:lnSpc>
                <a:spcPct val="95000"/>
              </a:lnSpc>
              <a:spcAft>
                <a:spcPts val="600"/>
              </a:spcAft>
              <a:buFont typeface="Arial" panose="020B0604020202020204" pitchFamily="34" charset="0"/>
              <a:buChar char="•"/>
            </a:pPr>
            <a:r>
              <a:rPr lang="en-US" b="1"/>
              <a:t>2023—December 15, 2023</a:t>
            </a:r>
          </a:p>
          <a:p>
            <a:pPr marL="365760" lvl="1" indent="-274320">
              <a:lnSpc>
                <a:spcPct val="95000"/>
              </a:lnSpc>
              <a:spcAft>
                <a:spcPts val="600"/>
              </a:spcAft>
              <a:buFont typeface="Arial" panose="020B0604020202020204" pitchFamily="34" charset="0"/>
              <a:buChar char="•"/>
            </a:pPr>
            <a:r>
              <a:rPr lang="en-US"/>
              <a:t>2024—December 1, 2024</a:t>
            </a:r>
          </a:p>
          <a:p>
            <a:pPr marL="365760" lvl="1" indent="-274320">
              <a:lnSpc>
                <a:spcPct val="95000"/>
              </a:lnSpc>
              <a:spcAft>
                <a:spcPts val="600"/>
              </a:spcAft>
              <a:buFont typeface="Arial" panose="020B0604020202020204" pitchFamily="34" charset="0"/>
              <a:buChar char="•"/>
            </a:pPr>
            <a:r>
              <a:rPr lang="en-US"/>
              <a:t>2025—November 15, 2025</a:t>
            </a:r>
          </a:p>
          <a:p>
            <a:pPr marL="365760" lvl="1" indent="-274320">
              <a:lnSpc>
                <a:spcPct val="95000"/>
              </a:lnSpc>
              <a:spcAft>
                <a:spcPts val="600"/>
              </a:spcAft>
              <a:buFont typeface="Arial" panose="020B0604020202020204" pitchFamily="34" charset="0"/>
              <a:buChar char="•"/>
            </a:pPr>
            <a:r>
              <a:rPr lang="en-US"/>
              <a:t>2026—October 15, 2026</a:t>
            </a:r>
          </a:p>
        </p:txBody>
      </p:sp>
      <p:pic>
        <p:nvPicPr>
          <p:cNvPr id="6" name="Content Placeholder 7" descr="A close-up of a calendar with the 15th circled.">
            <a:extLst>
              <a:ext uri="{FF2B5EF4-FFF2-40B4-BE49-F238E27FC236}">
                <a16:creationId xmlns:a16="http://schemas.microsoft.com/office/drawing/2014/main" id="{AB7B896F-8D50-BF61-E66E-16F70E303ACD}"/>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a:xfrm>
            <a:off x="7010400" y="1562100"/>
            <a:ext cx="5192141" cy="4762500"/>
          </a:xfrm>
        </p:spPr>
      </p:pic>
    </p:spTree>
    <p:extLst>
      <p:ext uri="{BB962C8B-B14F-4D97-AF65-F5344CB8AC3E}">
        <p14:creationId xmlns:p14="http://schemas.microsoft.com/office/powerpoint/2010/main" val="927900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CB162-94A0-4F88-997E-9E1013E458CA}"/>
              </a:ext>
            </a:extLst>
          </p:cNvPr>
          <p:cNvSpPr>
            <a:spLocks noGrp="1"/>
          </p:cNvSpPr>
          <p:nvPr>
            <p:ph type="title"/>
          </p:nvPr>
        </p:nvSpPr>
        <p:spPr/>
        <p:txBody>
          <a:bodyPr/>
          <a:lstStyle/>
          <a:p>
            <a:r>
              <a:rPr lang="en-US" sz="5400">
                <a:cs typeface="Aharoni"/>
              </a:rPr>
              <a:t>2024 Accountability Workplan</a:t>
            </a:r>
          </a:p>
        </p:txBody>
      </p:sp>
    </p:spTree>
    <p:extLst>
      <p:ext uri="{BB962C8B-B14F-4D97-AF65-F5344CB8AC3E}">
        <p14:creationId xmlns:p14="http://schemas.microsoft.com/office/powerpoint/2010/main" val="118082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45D7-9D9A-4401-AFDA-0AA3B7E8C525}"/>
              </a:ext>
            </a:extLst>
          </p:cNvPr>
          <p:cNvSpPr>
            <a:spLocks noGrp="1"/>
          </p:cNvSpPr>
          <p:nvPr>
            <p:ph type="title"/>
          </p:nvPr>
        </p:nvSpPr>
        <p:spPr>
          <a:xfrm>
            <a:off x="442452" y="863600"/>
            <a:ext cx="11517136" cy="701039"/>
          </a:xfrm>
        </p:spPr>
        <p:txBody>
          <a:bodyPr/>
          <a:lstStyle/>
          <a:p>
            <a:r>
              <a:rPr lang="en-US" sz="4800"/>
              <a:t>California School Dashboard 2024 </a:t>
            </a:r>
            <a:br>
              <a:rPr lang="en-US"/>
            </a:br>
            <a:endParaRPr lang="en-US"/>
          </a:p>
        </p:txBody>
      </p:sp>
      <p:sp>
        <p:nvSpPr>
          <p:cNvPr id="3" name="Content Placeholder 2">
            <a:extLst>
              <a:ext uri="{FF2B5EF4-FFF2-40B4-BE49-F238E27FC236}">
                <a16:creationId xmlns:a16="http://schemas.microsoft.com/office/drawing/2014/main" id="{2758D759-DC8B-4FCF-BB4F-99FB644A703A}"/>
              </a:ext>
            </a:extLst>
          </p:cNvPr>
          <p:cNvSpPr>
            <a:spLocks noGrp="1"/>
          </p:cNvSpPr>
          <p:nvPr>
            <p:ph sz="quarter" idx="10"/>
          </p:nvPr>
        </p:nvSpPr>
        <p:spPr>
          <a:xfrm>
            <a:off x="441501" y="1363930"/>
            <a:ext cx="10858499" cy="4827181"/>
          </a:xfrm>
        </p:spPr>
        <p:txBody>
          <a:bodyPr vert="horz" lIns="91440" tIns="45720" rIns="91440" bIns="45720" rtlCol="0" anchor="t">
            <a:normAutofit/>
          </a:bodyPr>
          <a:lstStyle/>
          <a:p>
            <a:pPr>
              <a:buClr>
                <a:srgbClr val="003D55"/>
              </a:buClr>
            </a:pPr>
            <a:r>
              <a:rPr lang="en-US" sz="3500">
                <a:latin typeface="Arial"/>
                <a:cs typeface="Arial"/>
              </a:rPr>
              <a:t>The CDE is committed to continuous improvement within the accountability system and Dashboard.</a:t>
            </a:r>
            <a:endParaRPr lang="en-US" sz="3500"/>
          </a:p>
          <a:p>
            <a:pPr>
              <a:buClr>
                <a:srgbClr val="003D55"/>
              </a:buClr>
            </a:pPr>
            <a:r>
              <a:rPr lang="en-US" sz="3500">
                <a:latin typeface="Arial"/>
                <a:cs typeface="Arial"/>
              </a:rPr>
              <a:t>CDE's annual work plan reviews the state and local indicators and performance standards and addresses suggested revisions or updates in the work plan each March. </a:t>
            </a:r>
            <a:endParaRPr lang="en-US" sz="3500"/>
          </a:p>
          <a:p>
            <a:pPr lvl="1">
              <a:buClr>
                <a:srgbClr val="003D55"/>
              </a:buClr>
            </a:pPr>
            <a:r>
              <a:rPr lang="en-US" sz="3300">
                <a:latin typeface="Arial"/>
                <a:cs typeface="Arial"/>
              </a:rPr>
              <a:t>This work plan is presented annually at the March SBE Meeting.</a:t>
            </a:r>
            <a:endParaRPr lang="en-US" sz="3300"/>
          </a:p>
          <a:p>
            <a:pPr>
              <a:buClr>
                <a:srgbClr val="003D55"/>
              </a:buClr>
            </a:pPr>
            <a:endParaRPr lang="en-US" sz="3500"/>
          </a:p>
          <a:p>
            <a:pPr marL="91440" indent="0">
              <a:buNone/>
            </a:pPr>
            <a:endParaRPr lang="en-US" sz="3500"/>
          </a:p>
        </p:txBody>
      </p:sp>
    </p:spTree>
    <p:extLst>
      <p:ext uri="{BB962C8B-B14F-4D97-AF65-F5344CB8AC3E}">
        <p14:creationId xmlns:p14="http://schemas.microsoft.com/office/powerpoint/2010/main" val="25329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309E-00F9-60CD-DC76-973E79CF09E6}"/>
              </a:ext>
            </a:extLst>
          </p:cNvPr>
          <p:cNvSpPr>
            <a:spLocks noGrp="1"/>
          </p:cNvSpPr>
          <p:nvPr>
            <p:ph type="title"/>
          </p:nvPr>
        </p:nvSpPr>
        <p:spPr/>
        <p:txBody>
          <a:bodyPr/>
          <a:lstStyle/>
          <a:p>
            <a:r>
              <a:rPr lang="en-US" sz="5400"/>
              <a:t>Update to Dashboard Schedules</a:t>
            </a:r>
          </a:p>
        </p:txBody>
      </p:sp>
      <p:sp>
        <p:nvSpPr>
          <p:cNvPr id="3" name="Content Placeholder 2">
            <a:extLst>
              <a:ext uri="{FF2B5EF4-FFF2-40B4-BE49-F238E27FC236}">
                <a16:creationId xmlns:a16="http://schemas.microsoft.com/office/drawing/2014/main" id="{F7325D9A-04D9-6CBD-5BD5-4F23A5DF9165}"/>
              </a:ext>
            </a:extLst>
          </p:cNvPr>
          <p:cNvSpPr>
            <a:spLocks noGrp="1"/>
          </p:cNvSpPr>
          <p:nvPr>
            <p:ph sz="quarter" idx="10"/>
          </p:nvPr>
        </p:nvSpPr>
        <p:spPr>
          <a:xfrm>
            <a:off x="647699" y="1752600"/>
            <a:ext cx="10080657" cy="4709160"/>
          </a:xfrm>
        </p:spPr>
        <p:txBody>
          <a:bodyPr>
            <a:normAutofit fontScale="92500" lnSpcReduction="20000"/>
          </a:bodyPr>
          <a:lstStyle/>
          <a:p>
            <a:r>
              <a:rPr lang="en-US"/>
              <a:t>SB 141 (Chapter 194, Statutes of 2023) moves up the publication date of the 2024 Dashboard to December 1, 2024.</a:t>
            </a:r>
          </a:p>
          <a:p>
            <a:r>
              <a:rPr lang="en-US"/>
              <a:t>The State Board of Education (SBE) adoption of items from the Workplan are being moved up from September to July</a:t>
            </a:r>
          </a:p>
          <a:p>
            <a:pPr lvl="1"/>
            <a:r>
              <a:rPr lang="en-US"/>
              <a:t>Normal timeline provided six months for policy and technical work and educational partner feedback</a:t>
            </a:r>
          </a:p>
          <a:p>
            <a:pPr lvl="1"/>
            <a:r>
              <a:rPr lang="en-US"/>
              <a:t>The 2024 workplan has 50 percent less time for development work (mid-March to mid-June)</a:t>
            </a:r>
          </a:p>
        </p:txBody>
      </p:sp>
    </p:spTree>
    <p:extLst>
      <p:ext uri="{BB962C8B-B14F-4D97-AF65-F5344CB8AC3E}">
        <p14:creationId xmlns:p14="http://schemas.microsoft.com/office/powerpoint/2010/main" val="263937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B5B2-0CD2-E1AC-20A8-13AF38F42762}"/>
              </a:ext>
            </a:extLst>
          </p:cNvPr>
          <p:cNvSpPr>
            <a:spLocks noGrp="1"/>
          </p:cNvSpPr>
          <p:nvPr>
            <p:ph type="title"/>
          </p:nvPr>
        </p:nvSpPr>
        <p:spPr/>
        <p:txBody>
          <a:bodyPr/>
          <a:lstStyle/>
          <a:p>
            <a:r>
              <a:rPr lang="en-US" sz="4000"/>
              <a:t>Consolidated 2024 Accountability Workplan</a:t>
            </a:r>
          </a:p>
        </p:txBody>
      </p:sp>
      <p:sp>
        <p:nvSpPr>
          <p:cNvPr id="3" name="Content Placeholder 2">
            <a:extLst>
              <a:ext uri="{FF2B5EF4-FFF2-40B4-BE49-F238E27FC236}">
                <a16:creationId xmlns:a16="http://schemas.microsoft.com/office/drawing/2014/main" id="{2DBB224C-0C98-F3AB-2154-9BA5035C38B0}"/>
              </a:ext>
            </a:extLst>
          </p:cNvPr>
          <p:cNvSpPr>
            <a:spLocks noGrp="1"/>
          </p:cNvSpPr>
          <p:nvPr>
            <p:ph sz="quarter" idx="10"/>
          </p:nvPr>
        </p:nvSpPr>
        <p:spPr/>
        <p:txBody>
          <a:bodyPr>
            <a:normAutofit fontScale="92500"/>
          </a:bodyPr>
          <a:lstStyle/>
          <a:p>
            <a:r>
              <a:rPr lang="en-US"/>
              <a:t>Incorporate Science Assessment Results onto the Dashboard</a:t>
            </a:r>
          </a:p>
          <a:p>
            <a:r>
              <a:rPr lang="en-US"/>
              <a:t>New Student Populations: Transitional Kindergarteners (TK) and Long-Term English Learners (LTEL)</a:t>
            </a:r>
          </a:p>
          <a:p>
            <a:r>
              <a:rPr lang="en-US"/>
              <a:t>College/Career Indicator (CCI) Reflection</a:t>
            </a:r>
          </a:p>
          <a:p>
            <a:r>
              <a:rPr lang="en-US"/>
              <a:t>Student-Level Growth Model Data Release</a:t>
            </a:r>
          </a:p>
          <a:p>
            <a:r>
              <a:rPr lang="en-US"/>
              <a:t>Priority 1: State-Level Data</a:t>
            </a:r>
          </a:p>
          <a:p>
            <a:endParaRPr lang="en-US"/>
          </a:p>
          <a:p>
            <a:endParaRPr lang="en-US"/>
          </a:p>
        </p:txBody>
      </p:sp>
    </p:spTree>
    <p:extLst>
      <p:ext uri="{BB962C8B-B14F-4D97-AF65-F5344CB8AC3E}">
        <p14:creationId xmlns:p14="http://schemas.microsoft.com/office/powerpoint/2010/main" val="313071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AD48-C289-41B5-DC63-74E29EAF8DF7}"/>
              </a:ext>
            </a:extLst>
          </p:cNvPr>
          <p:cNvSpPr>
            <a:spLocks noGrp="1"/>
          </p:cNvSpPr>
          <p:nvPr>
            <p:ph type="title"/>
          </p:nvPr>
        </p:nvSpPr>
        <p:spPr/>
        <p:txBody>
          <a:bodyPr/>
          <a:lstStyle/>
          <a:p>
            <a:r>
              <a:rPr lang="en-US" sz="4800">
                <a:cs typeface="Aharoni"/>
              </a:rPr>
              <a:t>Incorporate Science Assessment Results onto the Dashboard</a:t>
            </a:r>
          </a:p>
        </p:txBody>
      </p:sp>
    </p:spTree>
    <p:extLst>
      <p:ext uri="{BB962C8B-B14F-4D97-AF65-F5344CB8AC3E}">
        <p14:creationId xmlns:p14="http://schemas.microsoft.com/office/powerpoint/2010/main" val="233862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a:cs typeface="Aharoni"/>
              </a:rPr>
              <a:t>Background on Science (1 of 3)</a:t>
            </a:r>
            <a:endParaRPr lang="en-US" sz="540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p:txBody>
          <a:bodyPr vert="horz" lIns="91440" tIns="45720" rIns="91440" bIns="45720" rtlCol="0" anchor="t">
            <a:normAutofit fontScale="92500" lnSpcReduction="10000"/>
          </a:bodyPr>
          <a:lstStyle/>
          <a:p>
            <a:r>
              <a:rPr lang="en-US" b="1">
                <a:latin typeface="Arial"/>
                <a:cs typeface="Arial"/>
              </a:rPr>
              <a:t>2018</a:t>
            </a:r>
          </a:p>
          <a:p>
            <a:pPr lvl="1"/>
            <a:r>
              <a:rPr lang="en-US">
                <a:latin typeface="Arial"/>
                <a:cs typeface="Arial"/>
              </a:rPr>
              <a:t>First operational California Science Test was administered to student in grades five, eight, and once in high school.</a:t>
            </a:r>
            <a:endParaRPr lang="en-US"/>
          </a:p>
          <a:p>
            <a:r>
              <a:rPr lang="en-US" b="1">
                <a:latin typeface="Arial"/>
                <a:cs typeface="Arial"/>
              </a:rPr>
              <a:t>2020</a:t>
            </a:r>
            <a:endParaRPr lang="en-US" b="1"/>
          </a:p>
          <a:p>
            <a:pPr lvl="1"/>
            <a:r>
              <a:rPr lang="en-US">
                <a:latin typeface="Arial"/>
                <a:cs typeface="Arial"/>
              </a:rPr>
              <a:t>At the March SBE meeting, CDE discussed the timeline  for potential incorporation of the Science test results into the Dashboard.</a:t>
            </a:r>
          </a:p>
          <a:p>
            <a:endParaRPr lang="en-US"/>
          </a:p>
        </p:txBody>
      </p:sp>
    </p:spTree>
    <p:extLst>
      <p:ext uri="{BB962C8B-B14F-4D97-AF65-F5344CB8AC3E}">
        <p14:creationId xmlns:p14="http://schemas.microsoft.com/office/powerpoint/2010/main" val="31871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B4F0-E8AF-4E7A-B5A4-94F3B57E5FFB}"/>
              </a:ext>
            </a:extLst>
          </p:cNvPr>
          <p:cNvSpPr>
            <a:spLocks noGrp="1"/>
          </p:cNvSpPr>
          <p:nvPr>
            <p:ph type="title"/>
          </p:nvPr>
        </p:nvSpPr>
        <p:spPr>
          <a:xfrm>
            <a:off x="577573" y="475488"/>
            <a:ext cx="4368602" cy="618002"/>
          </a:xfrm>
        </p:spPr>
        <p:txBody>
          <a:bodyPr vert="horz" lIns="91440" tIns="45720" rIns="91440" bIns="45720" rtlCol="0" anchor="b">
            <a:normAutofit fontScale="90000"/>
          </a:bodyPr>
          <a:lstStyle/>
          <a:p>
            <a:pPr>
              <a:lnSpc>
                <a:spcPct val="90000"/>
              </a:lnSpc>
            </a:pPr>
            <a:r>
              <a:rPr lang="en-US" sz="5300">
                <a:cs typeface="+mj-cs"/>
              </a:rPr>
              <a:t>Purpose</a:t>
            </a:r>
            <a:endParaRPr lang="en-US" sz="3800">
              <a:cs typeface="+mj-cs"/>
            </a:endParaRPr>
          </a:p>
        </p:txBody>
      </p:sp>
      <p:sp>
        <p:nvSpPr>
          <p:cNvPr id="4" name="Content Placeholder 3">
            <a:extLst>
              <a:ext uri="{FF2B5EF4-FFF2-40B4-BE49-F238E27FC236}">
                <a16:creationId xmlns:a16="http://schemas.microsoft.com/office/drawing/2014/main" id="{2EE54503-7135-4AE3-8855-D2209ABCEC7E}"/>
              </a:ext>
            </a:extLst>
          </p:cNvPr>
          <p:cNvSpPr>
            <a:spLocks noGrp="1"/>
          </p:cNvSpPr>
          <p:nvPr>
            <p:ph sz="half" idx="1"/>
          </p:nvPr>
        </p:nvSpPr>
        <p:spPr>
          <a:xfrm>
            <a:off x="640080" y="1463040"/>
            <a:ext cx="5227320" cy="4730527"/>
          </a:xfrm>
        </p:spPr>
        <p:txBody>
          <a:bodyPr vert="horz" lIns="91440" tIns="45720" rIns="91440" bIns="45720" rtlCol="0" anchor="t">
            <a:noAutofit/>
          </a:bodyPr>
          <a:lstStyle/>
          <a:p>
            <a:pPr marL="0" indent="0">
              <a:lnSpc>
                <a:spcPct val="90000"/>
              </a:lnSpc>
              <a:buNone/>
            </a:pPr>
            <a:r>
              <a:rPr lang="en-US">
                <a:latin typeface="Arial"/>
                <a:cs typeface="Arial"/>
              </a:rPr>
              <a:t>The </a:t>
            </a:r>
            <a:r>
              <a:rPr lang="en-US" b="1">
                <a:latin typeface="Arial"/>
                <a:cs typeface="Arial"/>
              </a:rPr>
              <a:t>California School Dashboard </a:t>
            </a:r>
            <a:r>
              <a:rPr lang="en-US">
                <a:latin typeface="Arial"/>
                <a:cs typeface="Arial"/>
              </a:rPr>
              <a:t>provides parents and educators with meaningful information on school and district progress so they can participate in decisions to improve student learning.</a:t>
            </a:r>
          </a:p>
        </p:txBody>
      </p:sp>
      <p:pic>
        <p:nvPicPr>
          <p:cNvPr id="3" name="Picture 5" descr="California School Dashboard Logo.">
            <a:extLst>
              <a:ext uri="{FF2B5EF4-FFF2-40B4-BE49-F238E27FC236}">
                <a16:creationId xmlns:a16="http://schemas.microsoft.com/office/drawing/2014/main" id="{A5DDF768-ECF5-5C97-66CF-7E417F2DF024}"/>
              </a:ext>
            </a:extLst>
          </p:cNvPr>
          <p:cNvPicPr>
            <a:picLocks noGrp="1" noChangeAspect="1"/>
          </p:cNvPicPr>
          <p:nvPr>
            <p:ph sz="half" idx="10"/>
          </p:nvPr>
        </p:nvPicPr>
        <p:blipFill rotWithShape="1">
          <a:blip r:embed="rId2"/>
          <a:srcRect b="303"/>
          <a:stretch/>
        </p:blipFill>
        <p:spPr>
          <a:xfrm>
            <a:off x="6585857" y="1290994"/>
            <a:ext cx="4288972" cy="42760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5706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a:cs typeface="Aharoni"/>
              </a:rPr>
              <a:t>Background on Science (2 of 3)</a:t>
            </a:r>
            <a:endParaRPr lang="en-US" sz="540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p:txBody>
          <a:bodyPr vert="horz" lIns="91440" tIns="45720" rIns="91440" bIns="45720" rtlCol="0" anchor="t">
            <a:normAutofit fontScale="92500" lnSpcReduction="10000"/>
          </a:bodyPr>
          <a:lstStyle/>
          <a:p>
            <a:r>
              <a:rPr lang="en-US" b="1">
                <a:latin typeface="Arial"/>
                <a:cs typeface="Arial"/>
              </a:rPr>
              <a:t>March 2022 SBE Meeting</a:t>
            </a:r>
            <a:endParaRPr lang="en-US" b="1"/>
          </a:p>
          <a:p>
            <a:pPr lvl="1"/>
            <a:r>
              <a:rPr lang="en-US">
                <a:latin typeface="Arial"/>
                <a:cs typeface="Arial"/>
              </a:rPr>
              <a:t>CDE provided an update on the feasibility of when the science results could be incorporated into the Dashboard considering the revised blueprints.</a:t>
            </a:r>
          </a:p>
          <a:p>
            <a:r>
              <a:rPr lang="en-US" sz="3800" b="1">
                <a:latin typeface="Arial"/>
                <a:cs typeface="Arial"/>
              </a:rPr>
              <a:t>September 2022 SBE Meeting</a:t>
            </a:r>
            <a:endParaRPr lang="en-US" sz="3800">
              <a:latin typeface="Arial"/>
              <a:cs typeface="Arial"/>
            </a:endParaRPr>
          </a:p>
          <a:p>
            <a:pPr lvl="1"/>
            <a:r>
              <a:rPr lang="en-US">
                <a:latin typeface="Arial"/>
                <a:cs typeface="Arial"/>
              </a:rPr>
              <a:t>SBE approved the insertion of a link on the Dashboard Additional Reports to the California Science Test results on the CAASPP website.</a:t>
            </a:r>
            <a:endParaRPr lang="en-US"/>
          </a:p>
        </p:txBody>
      </p:sp>
    </p:spTree>
    <p:extLst>
      <p:ext uri="{BB962C8B-B14F-4D97-AF65-F5344CB8AC3E}">
        <p14:creationId xmlns:p14="http://schemas.microsoft.com/office/powerpoint/2010/main" val="3789738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a:cs typeface="Aharoni"/>
              </a:rPr>
              <a:t>Background on Science (3 of 3)</a:t>
            </a:r>
            <a:endParaRPr lang="en-US" sz="540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a:xfrm>
            <a:off x="647699" y="1709468"/>
            <a:ext cx="11160423" cy="4348432"/>
          </a:xfrm>
        </p:spPr>
        <p:txBody>
          <a:bodyPr vert="horz" lIns="91440" tIns="45720" rIns="91440" bIns="45720" rtlCol="0" anchor="t">
            <a:normAutofit/>
          </a:bodyPr>
          <a:lstStyle/>
          <a:p>
            <a:r>
              <a:rPr lang="en-US" b="1">
                <a:latin typeface="Arial"/>
                <a:cs typeface="Arial"/>
              </a:rPr>
              <a:t>December 2022 </a:t>
            </a:r>
            <a:endParaRPr lang="en-US" b="1"/>
          </a:p>
          <a:p>
            <a:pPr lvl="1"/>
            <a:r>
              <a:rPr lang="en-US" sz="3200">
                <a:latin typeface="Arial"/>
                <a:cs typeface="Arial"/>
              </a:rPr>
              <a:t>2022 Dashboard Additional Reports links to the California Science Test (CAST) results on the CAASPP website.</a:t>
            </a:r>
          </a:p>
          <a:p>
            <a:r>
              <a:rPr lang="en-US" b="1">
                <a:latin typeface="Arial"/>
                <a:cs typeface="Arial"/>
              </a:rPr>
              <a:t>December 2023 </a:t>
            </a:r>
            <a:endParaRPr lang="en-US">
              <a:latin typeface="Arial"/>
              <a:cs typeface="Arial"/>
            </a:endParaRPr>
          </a:p>
          <a:p>
            <a:pPr lvl="1"/>
            <a:r>
              <a:rPr lang="en-US" sz="3200">
                <a:latin typeface="Arial"/>
                <a:cs typeface="Arial"/>
              </a:rPr>
              <a:t>2023 Dashboard Additional Reports links to the California Science Test (CAST) results on the CAASPP website.</a:t>
            </a:r>
            <a:endParaRPr lang="en-US">
              <a:latin typeface="Arial"/>
              <a:cs typeface="Arial"/>
            </a:endParaRPr>
          </a:p>
          <a:p>
            <a:pPr marL="91440" indent="0">
              <a:buNone/>
            </a:pPr>
            <a:endParaRPr lang="en-US" b="1">
              <a:latin typeface="Arial"/>
              <a:cs typeface="Arial"/>
            </a:endParaRPr>
          </a:p>
          <a:p>
            <a:endParaRPr lang="en-US"/>
          </a:p>
        </p:txBody>
      </p:sp>
    </p:spTree>
    <p:extLst>
      <p:ext uri="{BB962C8B-B14F-4D97-AF65-F5344CB8AC3E}">
        <p14:creationId xmlns:p14="http://schemas.microsoft.com/office/powerpoint/2010/main" val="1347778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8C59-08D5-2109-374F-AC4E2C79E88A}"/>
              </a:ext>
            </a:extLst>
          </p:cNvPr>
          <p:cNvSpPr>
            <a:spLocks noGrp="1"/>
          </p:cNvSpPr>
          <p:nvPr>
            <p:ph type="title"/>
          </p:nvPr>
        </p:nvSpPr>
        <p:spPr/>
        <p:txBody>
          <a:bodyPr/>
          <a:lstStyle/>
          <a:p>
            <a:r>
              <a:rPr lang="en-US" sz="5400">
                <a:cs typeface="Aharoni"/>
              </a:rPr>
              <a:t>Science Workplan for 2024</a:t>
            </a:r>
            <a:endParaRPr lang="en-US" sz="5400"/>
          </a:p>
        </p:txBody>
      </p:sp>
      <p:sp>
        <p:nvSpPr>
          <p:cNvPr id="3" name="Content Placeholder 2">
            <a:extLst>
              <a:ext uri="{FF2B5EF4-FFF2-40B4-BE49-F238E27FC236}">
                <a16:creationId xmlns:a16="http://schemas.microsoft.com/office/drawing/2014/main" id="{BFC7293B-FB15-B880-964C-1CF7369DA2DC}"/>
              </a:ext>
            </a:extLst>
          </p:cNvPr>
          <p:cNvSpPr>
            <a:spLocks noGrp="1"/>
          </p:cNvSpPr>
          <p:nvPr>
            <p:ph sz="quarter" idx="10"/>
          </p:nvPr>
        </p:nvSpPr>
        <p:spPr>
          <a:xfrm>
            <a:off x="647700" y="1752600"/>
            <a:ext cx="10129792" cy="4305300"/>
          </a:xfrm>
        </p:spPr>
        <p:txBody>
          <a:bodyPr vert="horz" lIns="91440" tIns="45720" rIns="91440" bIns="45720" rtlCol="0" anchor="t">
            <a:normAutofit/>
          </a:bodyPr>
          <a:lstStyle/>
          <a:p>
            <a:r>
              <a:rPr lang="en-US">
                <a:latin typeface="Arial"/>
                <a:cs typeface="Arial"/>
              </a:rPr>
              <a:t>With access to two years of results from the 2021–22 and 2022–23 CAST and California Alternate Assessment (CAA)-Science assessments, the CDE will work to develop options toward inclusion of these test results on the Dashboard in 2024.</a:t>
            </a:r>
          </a:p>
        </p:txBody>
      </p:sp>
    </p:spTree>
    <p:extLst>
      <p:ext uri="{BB962C8B-B14F-4D97-AF65-F5344CB8AC3E}">
        <p14:creationId xmlns:p14="http://schemas.microsoft.com/office/powerpoint/2010/main" val="4233339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6C1E-8486-A3C9-ADF0-5C648B1E552C}"/>
              </a:ext>
            </a:extLst>
          </p:cNvPr>
          <p:cNvSpPr>
            <a:spLocks noGrp="1"/>
          </p:cNvSpPr>
          <p:nvPr>
            <p:ph type="title"/>
          </p:nvPr>
        </p:nvSpPr>
        <p:spPr/>
        <p:txBody>
          <a:bodyPr/>
          <a:lstStyle/>
          <a:p>
            <a:r>
              <a:rPr lang="en-US" sz="3600">
                <a:cs typeface="Aharoni"/>
              </a:rPr>
              <a:t>Science Workplan and Dashboard Principles </a:t>
            </a:r>
            <a:endParaRPr lang="en-US" sz="3600"/>
          </a:p>
        </p:txBody>
      </p:sp>
      <p:sp>
        <p:nvSpPr>
          <p:cNvPr id="3" name="Content Placeholder 2">
            <a:extLst>
              <a:ext uri="{FF2B5EF4-FFF2-40B4-BE49-F238E27FC236}">
                <a16:creationId xmlns:a16="http://schemas.microsoft.com/office/drawing/2014/main" id="{656F7D4C-6059-2300-4B6E-A2BAA479F9EB}"/>
              </a:ext>
            </a:extLst>
          </p:cNvPr>
          <p:cNvSpPr>
            <a:spLocks noGrp="1"/>
          </p:cNvSpPr>
          <p:nvPr>
            <p:ph sz="quarter" idx="10"/>
          </p:nvPr>
        </p:nvSpPr>
        <p:spPr/>
        <p:txBody>
          <a:bodyPr vert="horz" lIns="91440" tIns="45720" rIns="91440" bIns="45720" rtlCol="0" anchor="t">
            <a:normAutofit/>
          </a:bodyPr>
          <a:lstStyle/>
          <a:p>
            <a:r>
              <a:rPr lang="en-US" b="1">
                <a:latin typeface="Arial"/>
                <a:cs typeface="Arial"/>
              </a:rPr>
              <a:t>Principle 5</a:t>
            </a:r>
            <a:r>
              <a:rPr lang="en-US">
                <a:latin typeface="Arial"/>
                <a:cs typeface="Arial"/>
              </a:rPr>
              <a:t>: Values high performance and growth equally.</a:t>
            </a:r>
          </a:p>
          <a:p>
            <a:r>
              <a:rPr lang="en-US" b="1">
                <a:latin typeface="Arial"/>
                <a:cs typeface="Arial"/>
              </a:rPr>
              <a:t>Principle 8</a:t>
            </a:r>
            <a:r>
              <a:rPr lang="en-US">
                <a:latin typeface="Arial"/>
                <a:cs typeface="Arial"/>
              </a:rPr>
              <a:t>: Reflects technical quality through measures that are valid and reliable.</a:t>
            </a:r>
          </a:p>
          <a:p>
            <a:r>
              <a:rPr lang="en-US" b="1">
                <a:latin typeface="Arial"/>
                <a:cs typeface="Arial"/>
              </a:rPr>
              <a:t>Principle 11</a:t>
            </a:r>
            <a:r>
              <a:rPr lang="en-US">
                <a:latin typeface="Arial"/>
                <a:cs typeface="Arial"/>
              </a:rPr>
              <a:t>: Is subject to continuous revision and improvement.</a:t>
            </a:r>
          </a:p>
        </p:txBody>
      </p:sp>
    </p:spTree>
    <p:extLst>
      <p:ext uri="{BB962C8B-B14F-4D97-AF65-F5344CB8AC3E}">
        <p14:creationId xmlns:p14="http://schemas.microsoft.com/office/powerpoint/2010/main" val="5169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92A6-FA92-31AF-F300-B37C4DF1CD1E}"/>
              </a:ext>
            </a:extLst>
          </p:cNvPr>
          <p:cNvSpPr>
            <a:spLocks noGrp="1"/>
          </p:cNvSpPr>
          <p:nvPr>
            <p:ph type="title"/>
          </p:nvPr>
        </p:nvSpPr>
        <p:spPr/>
        <p:txBody>
          <a:bodyPr/>
          <a:lstStyle/>
          <a:p>
            <a:r>
              <a:rPr lang="en-US" sz="4000">
                <a:cs typeface="Aharoni"/>
              </a:rPr>
              <a:t>SBE Decision Points for Science Workplan</a:t>
            </a:r>
            <a:endParaRPr lang="en-US" sz="4000"/>
          </a:p>
        </p:txBody>
      </p:sp>
      <p:sp>
        <p:nvSpPr>
          <p:cNvPr id="3" name="Content Placeholder 2">
            <a:extLst>
              <a:ext uri="{FF2B5EF4-FFF2-40B4-BE49-F238E27FC236}">
                <a16:creationId xmlns:a16="http://schemas.microsoft.com/office/drawing/2014/main" id="{3C318D3E-AB26-03E1-9426-0B49350AA855}"/>
              </a:ext>
            </a:extLst>
          </p:cNvPr>
          <p:cNvSpPr>
            <a:spLocks noGrp="1"/>
          </p:cNvSpPr>
          <p:nvPr>
            <p:ph sz="quarter" idx="10"/>
          </p:nvPr>
        </p:nvSpPr>
        <p:spPr>
          <a:xfrm>
            <a:off x="647699" y="1752600"/>
            <a:ext cx="10858499" cy="4737786"/>
          </a:xfrm>
        </p:spPr>
        <p:txBody>
          <a:bodyPr vert="horz" lIns="91440" tIns="45720" rIns="91440" bIns="45720" rtlCol="0" anchor="t">
            <a:normAutofit fontScale="70000" lnSpcReduction="20000"/>
          </a:bodyPr>
          <a:lstStyle/>
          <a:p>
            <a:pPr marL="91440" indent="0">
              <a:buNone/>
            </a:pPr>
            <a:r>
              <a:rPr lang="en-US">
                <a:latin typeface="Arial"/>
                <a:cs typeface="Arial"/>
              </a:rPr>
              <a:t>To move forward with this process, the SBE will need to take action on the following six individual decision points:</a:t>
            </a:r>
          </a:p>
          <a:p>
            <a:pPr marL="834390" indent="-742950">
              <a:buAutoNum type="arabicPeriod"/>
            </a:pPr>
            <a:r>
              <a:rPr lang="en-US">
                <a:latin typeface="Arial"/>
                <a:cs typeface="Arial"/>
              </a:rPr>
              <a:t>Approval of a Metric to Measure Science Assessment Performance for Use on the Dashboard</a:t>
            </a:r>
          </a:p>
          <a:p>
            <a:pPr marL="834390" indent="-742950">
              <a:buAutoNum type="arabicPeriod"/>
            </a:pPr>
            <a:r>
              <a:rPr lang="en-US">
                <a:latin typeface="Arial"/>
                <a:cs typeface="Arial"/>
              </a:rPr>
              <a:t>Approval of Status Cut Points</a:t>
            </a:r>
            <a:endParaRPr lang="en-US"/>
          </a:p>
          <a:p>
            <a:pPr marL="834390" indent="-742950">
              <a:buAutoNum type="arabicPeriod"/>
            </a:pPr>
            <a:r>
              <a:rPr lang="en-US">
                <a:latin typeface="Arial"/>
                <a:cs typeface="Arial"/>
              </a:rPr>
              <a:t>Approval of Change Cut Points</a:t>
            </a:r>
          </a:p>
          <a:p>
            <a:pPr marL="834390" indent="-742950">
              <a:buAutoNum type="arabicPeriod"/>
            </a:pPr>
            <a:r>
              <a:rPr lang="en-US">
                <a:latin typeface="Arial"/>
                <a:cs typeface="Arial"/>
              </a:rPr>
              <a:t>Approval of a Color Scheme for the Five-by-Five Color Grid</a:t>
            </a:r>
            <a:endParaRPr lang="en-US"/>
          </a:p>
          <a:p>
            <a:pPr marL="834390" indent="-742950">
              <a:buAutoNum type="arabicPeriod"/>
            </a:pPr>
            <a:r>
              <a:rPr lang="en-US">
                <a:latin typeface="Arial"/>
                <a:cs typeface="Arial"/>
              </a:rPr>
              <a:t>Inclusion of the Indicator within the State Accountability System through Differentiated Assistance Criteria (DA) </a:t>
            </a:r>
          </a:p>
          <a:p>
            <a:pPr marL="834390" indent="-742950">
              <a:buAutoNum type="arabicPeriod"/>
            </a:pPr>
            <a:r>
              <a:rPr lang="en-US">
                <a:latin typeface="Arial"/>
                <a:cs typeface="Arial"/>
              </a:rPr>
              <a:t>Inclusion of the Indicator within the Federal Accountability System through Every Student Succeeds Act (ESSA) Eligibility Identification</a:t>
            </a:r>
            <a:endParaRPr lang="en-US"/>
          </a:p>
          <a:p>
            <a:pPr>
              <a:buAutoNum type="arabicPeriod"/>
            </a:pPr>
            <a:endParaRPr lang="en-US"/>
          </a:p>
        </p:txBody>
      </p:sp>
    </p:spTree>
    <p:extLst>
      <p:ext uri="{BB962C8B-B14F-4D97-AF65-F5344CB8AC3E}">
        <p14:creationId xmlns:p14="http://schemas.microsoft.com/office/powerpoint/2010/main" val="1927464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055D-29E7-E9BC-C7E0-CF7047BA9DDC}"/>
              </a:ext>
            </a:extLst>
          </p:cNvPr>
          <p:cNvSpPr>
            <a:spLocks noGrp="1"/>
          </p:cNvSpPr>
          <p:nvPr>
            <p:ph type="title"/>
          </p:nvPr>
        </p:nvSpPr>
        <p:spPr/>
        <p:txBody>
          <a:bodyPr/>
          <a:lstStyle/>
          <a:p>
            <a:pPr marL="514350" indent="-514350">
              <a:buAutoNum type="arabicPeriod"/>
            </a:pPr>
            <a:r>
              <a:rPr lang="en-US" sz="3200">
                <a:cs typeface="Arial"/>
              </a:rPr>
              <a:t>Approval of a Metric to Measure Science Assessment Performance for Use on the Dashboard</a:t>
            </a:r>
            <a:endParaRPr lang="en-US" sz="7200"/>
          </a:p>
        </p:txBody>
      </p:sp>
      <p:sp>
        <p:nvSpPr>
          <p:cNvPr id="3" name="Content Placeholder 2">
            <a:extLst>
              <a:ext uri="{FF2B5EF4-FFF2-40B4-BE49-F238E27FC236}">
                <a16:creationId xmlns:a16="http://schemas.microsoft.com/office/drawing/2014/main" id="{FBA9BA2A-BEB7-38D8-2BF8-B5E94D7A1F73}"/>
              </a:ext>
            </a:extLst>
          </p:cNvPr>
          <p:cNvSpPr>
            <a:spLocks noGrp="1"/>
          </p:cNvSpPr>
          <p:nvPr>
            <p:ph sz="quarter" idx="10"/>
          </p:nvPr>
        </p:nvSpPr>
        <p:spPr/>
        <p:txBody>
          <a:bodyPr vert="horz" lIns="91440" tIns="45720" rIns="91440" bIns="45720" rtlCol="0" anchor="t">
            <a:normAutofit lnSpcReduction="10000"/>
          </a:bodyPr>
          <a:lstStyle/>
          <a:p>
            <a:r>
              <a:rPr lang="en-US" sz="3200">
                <a:solidFill>
                  <a:srgbClr val="354052"/>
                </a:solidFill>
                <a:latin typeface="Arial"/>
                <a:cs typeface="Arial"/>
              </a:rPr>
              <a:t>Adding Science to the Dashboard will require a full technical evaluation of the results from the 2021–22 and 2022–23 CAST and CAA-Science administrations to ensure the creation of a new Accountability Indicator is valid and reliable. </a:t>
            </a:r>
          </a:p>
          <a:p>
            <a:pPr lvl="1">
              <a:buFont typeface="Courier New" panose="020B0604020202020204" pitchFamily="34" charset="0"/>
              <a:buChar char="o"/>
            </a:pPr>
            <a:r>
              <a:rPr lang="en-US" sz="2800">
                <a:solidFill>
                  <a:srgbClr val="354052"/>
                </a:solidFill>
                <a:latin typeface="Arial"/>
                <a:cs typeface="Arial"/>
              </a:rPr>
              <a:t>While the science assessments have similar characteristics to both the ELA and Mathematics assessments, they have many unique features that must be evaluated to ensure fair and valid results for Accountability determinations.</a:t>
            </a:r>
          </a:p>
        </p:txBody>
      </p:sp>
    </p:spTree>
    <p:extLst>
      <p:ext uri="{BB962C8B-B14F-4D97-AF65-F5344CB8AC3E}">
        <p14:creationId xmlns:p14="http://schemas.microsoft.com/office/powerpoint/2010/main" val="2198795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25CB-3F73-72ED-7098-5290D2A718F8}"/>
              </a:ext>
            </a:extLst>
          </p:cNvPr>
          <p:cNvSpPr>
            <a:spLocks noGrp="1"/>
          </p:cNvSpPr>
          <p:nvPr>
            <p:ph type="title"/>
          </p:nvPr>
        </p:nvSpPr>
        <p:spPr/>
        <p:txBody>
          <a:bodyPr/>
          <a:lstStyle/>
          <a:p>
            <a:r>
              <a:rPr lang="en-US" sz="4400">
                <a:solidFill>
                  <a:srgbClr val="354052"/>
                </a:solidFill>
                <a:cs typeface="Arial"/>
              </a:rPr>
              <a:t>Decision Points 2-4: </a:t>
            </a:r>
            <a:br>
              <a:rPr lang="en-US" sz="4400">
                <a:solidFill>
                  <a:srgbClr val="354052"/>
                </a:solidFill>
                <a:cs typeface="Arial"/>
              </a:rPr>
            </a:br>
            <a:r>
              <a:rPr lang="en-US" sz="4400">
                <a:solidFill>
                  <a:srgbClr val="354052"/>
                </a:solidFill>
                <a:cs typeface="Arial"/>
              </a:rPr>
              <a:t>Creation of a Color on the Dashboard</a:t>
            </a:r>
          </a:p>
        </p:txBody>
      </p:sp>
      <p:sp>
        <p:nvSpPr>
          <p:cNvPr id="3" name="Content Placeholder 2">
            <a:extLst>
              <a:ext uri="{FF2B5EF4-FFF2-40B4-BE49-F238E27FC236}">
                <a16:creationId xmlns:a16="http://schemas.microsoft.com/office/drawing/2014/main" id="{C126CE9E-8743-4B81-C686-D7607456A236}"/>
              </a:ext>
            </a:extLst>
          </p:cNvPr>
          <p:cNvSpPr>
            <a:spLocks noGrp="1"/>
          </p:cNvSpPr>
          <p:nvPr>
            <p:ph sz="quarter" idx="10"/>
          </p:nvPr>
        </p:nvSpPr>
        <p:spPr/>
        <p:txBody>
          <a:bodyPr vert="horz" lIns="91440" tIns="45720" rIns="91440" bIns="45720" rtlCol="0" anchor="t">
            <a:normAutofit/>
          </a:bodyPr>
          <a:lstStyle/>
          <a:p>
            <a:r>
              <a:rPr lang="en-US">
                <a:solidFill>
                  <a:srgbClr val="354052"/>
                </a:solidFill>
                <a:latin typeface="Arial"/>
                <a:cs typeface="Arial"/>
              </a:rPr>
              <a:t>Following the metric's approval, the CDE would need evaluate the results and distribution of results for the Science Assessment metric to establish cut points for status and change and choose a color scheme for the five-by-five color grid. </a:t>
            </a:r>
            <a:endParaRPr lang="en-US"/>
          </a:p>
        </p:txBody>
      </p:sp>
    </p:spTree>
    <p:extLst>
      <p:ext uri="{BB962C8B-B14F-4D97-AF65-F5344CB8AC3E}">
        <p14:creationId xmlns:p14="http://schemas.microsoft.com/office/powerpoint/2010/main" val="3939576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7966-43D5-BA99-1A22-B0DEC46A7B24}"/>
              </a:ext>
            </a:extLst>
          </p:cNvPr>
          <p:cNvSpPr>
            <a:spLocks noGrp="1"/>
          </p:cNvSpPr>
          <p:nvPr>
            <p:ph type="title"/>
          </p:nvPr>
        </p:nvSpPr>
        <p:spPr/>
        <p:txBody>
          <a:bodyPr/>
          <a:lstStyle/>
          <a:p>
            <a:r>
              <a:rPr lang="en-US" sz="4400">
                <a:solidFill>
                  <a:srgbClr val="354052"/>
                </a:solidFill>
                <a:cs typeface="Arial"/>
              </a:rPr>
              <a:t>Decision Points 5 and 6: </a:t>
            </a:r>
            <a:br>
              <a:rPr lang="en-US" sz="4400">
                <a:solidFill>
                  <a:srgbClr val="354052"/>
                </a:solidFill>
                <a:cs typeface="Arial"/>
              </a:rPr>
            </a:br>
            <a:r>
              <a:rPr lang="en-US" sz="4400">
                <a:solidFill>
                  <a:srgbClr val="354052"/>
                </a:solidFill>
                <a:cs typeface="Arial"/>
              </a:rPr>
              <a:t>Support Eligibility Determinations</a:t>
            </a:r>
          </a:p>
        </p:txBody>
      </p:sp>
      <p:sp>
        <p:nvSpPr>
          <p:cNvPr id="3" name="Content Placeholder 2">
            <a:extLst>
              <a:ext uri="{FF2B5EF4-FFF2-40B4-BE49-F238E27FC236}">
                <a16:creationId xmlns:a16="http://schemas.microsoft.com/office/drawing/2014/main" id="{24D5B90A-D480-8BB0-E45F-D2412739CDDC}"/>
              </a:ext>
            </a:extLst>
          </p:cNvPr>
          <p:cNvSpPr>
            <a:spLocks noGrp="1"/>
          </p:cNvSpPr>
          <p:nvPr>
            <p:ph sz="quarter" idx="10"/>
          </p:nvPr>
        </p:nvSpPr>
        <p:spPr/>
        <p:txBody>
          <a:bodyPr vert="horz" lIns="91440" tIns="45720" rIns="91440" bIns="45720" rtlCol="0" anchor="t">
            <a:normAutofit/>
          </a:bodyPr>
          <a:lstStyle/>
          <a:p>
            <a:r>
              <a:rPr lang="en-US">
                <a:solidFill>
                  <a:srgbClr val="354052"/>
                </a:solidFill>
                <a:latin typeface="Arial"/>
                <a:cs typeface="Arial"/>
              </a:rPr>
              <a:t>The final decision points for the SBE would be to evaluate whether results on the metric would be added to the criteria to identify LEAs under the LCFF eligibility criteria and/or schools ESSA criteria.  </a:t>
            </a:r>
          </a:p>
        </p:txBody>
      </p:sp>
    </p:spTree>
    <p:extLst>
      <p:ext uri="{BB962C8B-B14F-4D97-AF65-F5344CB8AC3E}">
        <p14:creationId xmlns:p14="http://schemas.microsoft.com/office/powerpoint/2010/main" val="1805628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5951-7ED4-5B3C-674A-DFECDFCEB87E}"/>
              </a:ext>
            </a:extLst>
          </p:cNvPr>
          <p:cNvSpPr>
            <a:spLocks noGrp="1"/>
          </p:cNvSpPr>
          <p:nvPr>
            <p:ph type="title"/>
          </p:nvPr>
        </p:nvSpPr>
        <p:spPr/>
        <p:txBody>
          <a:bodyPr/>
          <a:lstStyle/>
          <a:p>
            <a:r>
              <a:rPr lang="en-US" sz="4800">
                <a:cs typeface="Arial"/>
              </a:rPr>
              <a:t>New Student Populations: </a:t>
            </a:r>
            <a:br>
              <a:rPr lang="en-US" sz="4800">
                <a:cs typeface="Arial"/>
              </a:rPr>
            </a:br>
            <a:r>
              <a:rPr lang="en-US" sz="4800">
                <a:cs typeface="Arial"/>
              </a:rPr>
              <a:t>TK and LTEL</a:t>
            </a:r>
          </a:p>
        </p:txBody>
      </p:sp>
    </p:spTree>
    <p:extLst>
      <p:ext uri="{BB962C8B-B14F-4D97-AF65-F5344CB8AC3E}">
        <p14:creationId xmlns:p14="http://schemas.microsoft.com/office/powerpoint/2010/main" val="727421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3471-1FD6-E478-01DB-EA312B7F2960}"/>
              </a:ext>
            </a:extLst>
          </p:cNvPr>
          <p:cNvSpPr>
            <a:spLocks noGrp="1"/>
          </p:cNvSpPr>
          <p:nvPr>
            <p:ph type="title"/>
          </p:nvPr>
        </p:nvSpPr>
        <p:spPr/>
        <p:txBody>
          <a:bodyPr/>
          <a:lstStyle/>
          <a:p>
            <a:r>
              <a:rPr lang="en-US" sz="4800" dirty="0">
                <a:cs typeface="Aharoni"/>
              </a:rPr>
              <a:t>Background on TK and LTEL</a:t>
            </a:r>
            <a:endParaRPr lang="en-US" sz="4800" dirty="0"/>
          </a:p>
        </p:txBody>
      </p:sp>
      <p:sp>
        <p:nvSpPr>
          <p:cNvPr id="3" name="Content Placeholder 2">
            <a:extLst>
              <a:ext uri="{FF2B5EF4-FFF2-40B4-BE49-F238E27FC236}">
                <a16:creationId xmlns:a16="http://schemas.microsoft.com/office/drawing/2014/main" id="{19A646E8-EC5E-608D-50D4-0A301CC365EA}"/>
              </a:ext>
            </a:extLst>
          </p:cNvPr>
          <p:cNvSpPr>
            <a:spLocks noGrp="1"/>
          </p:cNvSpPr>
          <p:nvPr>
            <p:ph sz="quarter" idx="10"/>
          </p:nvPr>
        </p:nvSpPr>
        <p:spPr/>
        <p:txBody>
          <a:bodyPr vert="horz" lIns="91440" tIns="45720" rIns="91440" bIns="45720" rtlCol="0" anchor="t">
            <a:normAutofit/>
          </a:bodyPr>
          <a:lstStyle/>
          <a:p>
            <a:r>
              <a:rPr lang="en-US">
                <a:solidFill>
                  <a:srgbClr val="354052"/>
                </a:solidFill>
                <a:latin typeface="Arial"/>
                <a:cs typeface="Arial"/>
              </a:rPr>
              <a:t>In 2024, the Dashboard will have two additional student populations to address across its state indicators: Transitional Kindergarteners (TK) and Long-Term English Learners (LTELs).</a:t>
            </a:r>
            <a:endParaRPr lang="en-US">
              <a:solidFill>
                <a:srgbClr val="354052"/>
              </a:solidFill>
            </a:endParaRPr>
          </a:p>
        </p:txBody>
      </p:sp>
    </p:spTree>
    <p:extLst>
      <p:ext uri="{BB962C8B-B14F-4D97-AF65-F5344CB8AC3E}">
        <p14:creationId xmlns:p14="http://schemas.microsoft.com/office/powerpoint/2010/main" val="320909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5F7C-D63B-F556-DA5B-84D2E381F42D}"/>
              </a:ext>
            </a:extLst>
          </p:cNvPr>
          <p:cNvSpPr>
            <a:spLocks noGrp="1"/>
          </p:cNvSpPr>
          <p:nvPr>
            <p:ph type="title"/>
          </p:nvPr>
        </p:nvSpPr>
        <p:spPr/>
        <p:txBody>
          <a:bodyPr/>
          <a:lstStyle/>
          <a:p>
            <a:r>
              <a:rPr lang="en-US" sz="4400">
                <a:solidFill>
                  <a:srgbClr val="354052"/>
                </a:solidFill>
                <a:cs typeface="Arial"/>
              </a:rPr>
              <a:t>All Indicators Are Back! And in Color!</a:t>
            </a:r>
          </a:p>
        </p:txBody>
      </p:sp>
      <p:sp>
        <p:nvSpPr>
          <p:cNvPr id="4" name="Content Placeholder 2">
            <a:extLst>
              <a:ext uri="{FF2B5EF4-FFF2-40B4-BE49-F238E27FC236}">
                <a16:creationId xmlns:a16="http://schemas.microsoft.com/office/drawing/2014/main" id="{B08B4E94-4E77-3232-D17F-092CFADA58F2}"/>
              </a:ext>
            </a:extLst>
          </p:cNvPr>
          <p:cNvSpPr>
            <a:spLocks noGrp="1"/>
          </p:cNvSpPr>
          <p:nvPr/>
        </p:nvSpPr>
        <p:spPr>
          <a:xfrm>
            <a:off x="266700" y="1752600"/>
            <a:ext cx="11658600" cy="1315915"/>
          </a:xfrm>
          <a:prstGeom prst="rect">
            <a:avLst/>
          </a:prstGeom>
        </p:spPr>
        <p:txBody>
          <a:bodyPr vert="horz" lIns="91440" tIns="45720" rIns="91440" bIns="45720" rtlCol="0" anchor="t">
            <a:normAutofit/>
          </a:bodyPr>
          <a:lstStyle>
            <a:lvl1pPr marL="274320" indent="-274320" algn="l" defTabSz="914400" rtl="0" eaLnBrk="1" latinLnBrk="0" hangingPunct="1">
              <a:lnSpc>
                <a:spcPct val="90000"/>
              </a:lnSpc>
              <a:spcBef>
                <a:spcPts val="0"/>
              </a:spcBef>
              <a:spcAft>
                <a:spcPts val="18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90000"/>
              </a:lnSpc>
              <a:spcBef>
                <a:spcPts val="0"/>
              </a:spcBef>
              <a:spcAft>
                <a:spcPts val="1800"/>
              </a:spcAft>
              <a:buFont typeface="Open Sans Light" panose="020B0306030504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914400" indent="-274320" algn="l" defTabSz="914400" rtl="0" eaLnBrk="1" latinLnBrk="0" hangingPunct="1">
              <a:lnSpc>
                <a:spcPct val="90000"/>
              </a:lnSpc>
              <a:spcBef>
                <a:spcPts val="0"/>
              </a:spcBef>
              <a:spcAft>
                <a:spcPts val="1800"/>
              </a:spcAft>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188720" indent="-274320" algn="l" defTabSz="914400" rtl="0" eaLnBrk="1" latinLnBrk="0" hangingPunct="1">
              <a:lnSpc>
                <a:spcPct val="90000"/>
              </a:lnSpc>
              <a:spcBef>
                <a:spcPts val="0"/>
              </a:spcBef>
              <a:spcAft>
                <a:spcPts val="18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4pPr>
            <a:lvl5pPr marL="1645920" indent="-274320" algn="l" defTabSz="914400" rtl="0" eaLnBrk="1" latinLnBrk="0" hangingPunct="1">
              <a:lnSpc>
                <a:spcPct val="90000"/>
              </a:lnSpc>
              <a:spcBef>
                <a:spcPts val="0"/>
              </a:spcBef>
              <a:spcAft>
                <a:spcPts val="18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All state measures will have a color, except for the </a:t>
            </a:r>
            <a:r>
              <a:rPr lang="en-US" b="0" i="0">
                <a:solidFill>
                  <a:srgbClr val="000000"/>
                </a:solidFill>
                <a:effectLst/>
                <a:latin typeface="arial" panose="020B0604020202020204" pitchFamily="34" charset="0"/>
              </a:rPr>
              <a:t>College/Career</a:t>
            </a:r>
            <a:r>
              <a:rPr lang="en-US" i="0">
                <a:solidFill>
                  <a:srgbClr val="000000"/>
                </a:solidFill>
                <a:effectLst/>
                <a:latin typeface="arial" panose="020B0604020202020204" pitchFamily="34" charset="0"/>
              </a:rPr>
              <a:t> Indicator (CCI)</a:t>
            </a:r>
            <a:r>
              <a:rPr lang="en-US"/>
              <a:t> which will be Status Only.</a:t>
            </a:r>
          </a:p>
        </p:txBody>
      </p:sp>
      <p:pic>
        <p:nvPicPr>
          <p:cNvPr id="5" name="Content Placeholder 6" descr="Dashboard State measure graphic: 2022—using five cell phone bars with one purple color, 2023 using five colors—red, orange, yellow, green, and blue to show different performance level.">
            <a:extLst>
              <a:ext uri="{FF2B5EF4-FFF2-40B4-BE49-F238E27FC236}">
                <a16:creationId xmlns:a16="http://schemas.microsoft.com/office/drawing/2014/main" id="{F4AA48CF-2974-4357-6475-8C09252C5CB2}"/>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677445" y="3054261"/>
            <a:ext cx="10837110" cy="3265487"/>
          </a:xfrm>
          <a:prstGeom prst="rect">
            <a:avLst/>
          </a:prstGeom>
        </p:spPr>
      </p:pic>
    </p:spTree>
    <p:extLst>
      <p:ext uri="{BB962C8B-B14F-4D97-AF65-F5344CB8AC3E}">
        <p14:creationId xmlns:p14="http://schemas.microsoft.com/office/powerpoint/2010/main" val="472170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95F1-4590-CB1A-902C-B834F8FDEA74}"/>
              </a:ext>
            </a:extLst>
          </p:cNvPr>
          <p:cNvSpPr>
            <a:spLocks noGrp="1"/>
          </p:cNvSpPr>
          <p:nvPr>
            <p:ph type="title"/>
          </p:nvPr>
        </p:nvSpPr>
        <p:spPr/>
        <p:txBody>
          <a:bodyPr/>
          <a:lstStyle/>
          <a:p>
            <a:r>
              <a:rPr lang="en-US" sz="4400" dirty="0">
                <a:cs typeface="Aharoni"/>
              </a:rPr>
              <a:t>TK and LTEL Workplan and Dashboard Principles</a:t>
            </a:r>
          </a:p>
        </p:txBody>
      </p:sp>
      <p:sp>
        <p:nvSpPr>
          <p:cNvPr id="3" name="Content Placeholder 2">
            <a:extLst>
              <a:ext uri="{FF2B5EF4-FFF2-40B4-BE49-F238E27FC236}">
                <a16:creationId xmlns:a16="http://schemas.microsoft.com/office/drawing/2014/main" id="{5AE949E3-51AF-FA8F-8FD8-27025107C0E0}"/>
              </a:ext>
            </a:extLst>
          </p:cNvPr>
          <p:cNvSpPr>
            <a:spLocks noGrp="1"/>
          </p:cNvSpPr>
          <p:nvPr>
            <p:ph sz="quarter" idx="10"/>
          </p:nvPr>
        </p:nvSpPr>
        <p:spPr/>
        <p:txBody>
          <a:bodyPr vert="horz" lIns="91440" tIns="45720" rIns="91440" bIns="45720" rtlCol="0" anchor="t">
            <a:normAutofit fontScale="92500" lnSpcReduction="10000"/>
          </a:bodyPr>
          <a:lstStyle/>
          <a:p>
            <a:r>
              <a:rPr lang="en-US">
                <a:latin typeface="Arial"/>
                <a:cs typeface="Arial"/>
              </a:rPr>
              <a:t>The work on this state indicator aligns with the following Dashboard Principles:</a:t>
            </a:r>
          </a:p>
          <a:p>
            <a:pPr lvl="1">
              <a:buFont typeface="Courier New" panose="020B0604020202020204" pitchFamily="34" charset="0"/>
              <a:buChar char="o"/>
            </a:pPr>
            <a:r>
              <a:rPr lang="en-US" b="1">
                <a:latin typeface="Arial"/>
                <a:cs typeface="Arial"/>
              </a:rPr>
              <a:t>Principle 5</a:t>
            </a:r>
            <a:r>
              <a:rPr lang="en-US">
                <a:latin typeface="Arial"/>
                <a:cs typeface="Arial"/>
              </a:rPr>
              <a:t>: Values high performance and growth equally.</a:t>
            </a:r>
          </a:p>
          <a:p>
            <a:pPr lvl="1">
              <a:buFont typeface="Courier New" panose="020B0604020202020204" pitchFamily="34" charset="0"/>
              <a:buChar char="o"/>
            </a:pPr>
            <a:r>
              <a:rPr lang="en-US" b="1">
                <a:latin typeface="Arial"/>
                <a:cs typeface="Arial"/>
              </a:rPr>
              <a:t>Principle 8</a:t>
            </a:r>
            <a:r>
              <a:rPr lang="en-US">
                <a:latin typeface="Arial"/>
                <a:cs typeface="Arial"/>
              </a:rPr>
              <a:t>: Reflects technical quality through measures that are valid and reliable.</a:t>
            </a:r>
          </a:p>
          <a:p>
            <a:pPr lvl="1">
              <a:buFont typeface="Courier New" panose="020B0604020202020204" pitchFamily="34" charset="0"/>
              <a:buChar char="o"/>
            </a:pPr>
            <a:r>
              <a:rPr lang="en-US" b="1">
                <a:latin typeface="Arial"/>
                <a:cs typeface="Arial"/>
              </a:rPr>
              <a:t>Principle 11</a:t>
            </a:r>
            <a:r>
              <a:rPr lang="en-US">
                <a:latin typeface="Arial"/>
                <a:cs typeface="Arial"/>
              </a:rPr>
              <a:t>: Is subject to continuous revision and improvement.</a:t>
            </a:r>
          </a:p>
          <a:p>
            <a:endParaRPr lang="en-US"/>
          </a:p>
        </p:txBody>
      </p:sp>
    </p:spTree>
    <p:extLst>
      <p:ext uri="{BB962C8B-B14F-4D97-AF65-F5344CB8AC3E}">
        <p14:creationId xmlns:p14="http://schemas.microsoft.com/office/powerpoint/2010/main" val="3486546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AA61-7FC4-F8B9-2430-39C800A9D754}"/>
              </a:ext>
            </a:extLst>
          </p:cNvPr>
          <p:cNvSpPr>
            <a:spLocks noGrp="1"/>
          </p:cNvSpPr>
          <p:nvPr>
            <p:ph type="title"/>
          </p:nvPr>
        </p:nvSpPr>
        <p:spPr/>
        <p:txBody>
          <a:bodyPr/>
          <a:lstStyle/>
          <a:p>
            <a:r>
              <a:rPr lang="en-US" sz="4800" dirty="0">
                <a:cs typeface="Aharoni"/>
              </a:rPr>
              <a:t>Collection of TK Data</a:t>
            </a:r>
            <a:endParaRPr lang="en-US" sz="4800" dirty="0"/>
          </a:p>
        </p:txBody>
      </p:sp>
      <p:sp>
        <p:nvSpPr>
          <p:cNvPr id="3" name="Content Placeholder 2">
            <a:extLst>
              <a:ext uri="{FF2B5EF4-FFF2-40B4-BE49-F238E27FC236}">
                <a16:creationId xmlns:a16="http://schemas.microsoft.com/office/drawing/2014/main" id="{05EE2D23-66AE-5960-88CE-1E24E07AA3F0}"/>
              </a:ext>
            </a:extLst>
          </p:cNvPr>
          <p:cNvSpPr>
            <a:spLocks noGrp="1"/>
          </p:cNvSpPr>
          <p:nvPr>
            <p:ph sz="quarter" idx="10"/>
          </p:nvPr>
        </p:nvSpPr>
        <p:spPr/>
        <p:txBody>
          <a:bodyPr vert="horz" lIns="91440" tIns="45720" rIns="91440" bIns="45720" rtlCol="0" anchor="t">
            <a:normAutofit fontScale="92500" lnSpcReduction="20000"/>
          </a:bodyPr>
          <a:lstStyle/>
          <a:p>
            <a:r>
              <a:rPr lang="en-US" dirty="0">
                <a:latin typeface="Arial"/>
                <a:cs typeface="Arial"/>
              </a:rPr>
              <a:t>Beginning this school year (2023–24), the California Longitudinal Pupil Achievement Data System (CALPADS) is collecting TK data as a separate grade level from kindergarten to facilitate the reporting of TK student data and to meet the intent of California </a:t>
            </a:r>
            <a:r>
              <a:rPr lang="en-US" i="1" dirty="0">
                <a:latin typeface="Arial"/>
                <a:cs typeface="Arial"/>
              </a:rPr>
              <a:t>Education Code </a:t>
            </a:r>
            <a:r>
              <a:rPr lang="en-US" dirty="0">
                <a:latin typeface="Arial"/>
                <a:cs typeface="Arial"/>
              </a:rPr>
              <a:t>Section 60900(d)(4)(A).</a:t>
            </a:r>
          </a:p>
          <a:p>
            <a:r>
              <a:rPr lang="en-US" dirty="0">
                <a:latin typeface="Arial"/>
                <a:cs typeface="Arial"/>
              </a:rPr>
              <a:t>This is the first opportunity for the CDE to recognize and identify which students are enrolled in TK versus Kindergarten.</a:t>
            </a:r>
          </a:p>
        </p:txBody>
      </p:sp>
    </p:spTree>
    <p:extLst>
      <p:ext uri="{BB962C8B-B14F-4D97-AF65-F5344CB8AC3E}">
        <p14:creationId xmlns:p14="http://schemas.microsoft.com/office/powerpoint/2010/main" val="1367163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C21B-6524-37D2-489C-F748BD0FF08E}"/>
              </a:ext>
            </a:extLst>
          </p:cNvPr>
          <p:cNvSpPr>
            <a:spLocks noGrp="1"/>
          </p:cNvSpPr>
          <p:nvPr>
            <p:ph type="title"/>
          </p:nvPr>
        </p:nvSpPr>
        <p:spPr/>
        <p:txBody>
          <a:bodyPr/>
          <a:lstStyle/>
          <a:p>
            <a:r>
              <a:rPr lang="en-US" sz="3600">
                <a:cs typeface="Aharoni"/>
              </a:rPr>
              <a:t>Where TK is Included/Excluded </a:t>
            </a:r>
            <a:br>
              <a:rPr lang="en-US" sz="3600">
                <a:cs typeface="Aharoni"/>
              </a:rPr>
            </a:br>
            <a:r>
              <a:rPr lang="en-US" sz="3600">
                <a:cs typeface="Aharoni"/>
              </a:rPr>
              <a:t>on the Dashboard</a:t>
            </a:r>
            <a:endParaRPr lang="en-US" sz="3600"/>
          </a:p>
        </p:txBody>
      </p:sp>
      <p:sp>
        <p:nvSpPr>
          <p:cNvPr id="3" name="Content Placeholder 2">
            <a:extLst>
              <a:ext uri="{FF2B5EF4-FFF2-40B4-BE49-F238E27FC236}">
                <a16:creationId xmlns:a16="http://schemas.microsoft.com/office/drawing/2014/main" id="{D646D76A-ADC4-7867-7874-83484D6D46A0}"/>
              </a:ext>
            </a:extLst>
          </p:cNvPr>
          <p:cNvSpPr>
            <a:spLocks noGrp="1"/>
          </p:cNvSpPr>
          <p:nvPr>
            <p:ph sz="quarter" idx="10"/>
          </p:nvPr>
        </p:nvSpPr>
        <p:spPr/>
        <p:txBody>
          <a:bodyPr vert="horz" lIns="91440" tIns="45720" rIns="91440" bIns="45720" rtlCol="0" anchor="t">
            <a:normAutofit fontScale="70000" lnSpcReduction="20000"/>
          </a:bodyPr>
          <a:lstStyle/>
          <a:p>
            <a:r>
              <a:rPr lang="en-US" sz="3800">
                <a:solidFill>
                  <a:srgbClr val="354052"/>
                </a:solidFill>
                <a:latin typeface="Arial"/>
                <a:cs typeface="Arial"/>
              </a:rPr>
              <a:t>On the current Dashboard, TK students are included in the following ways:</a:t>
            </a:r>
          </a:p>
          <a:p>
            <a:pPr lvl="1">
              <a:buFont typeface="Courier New" panose="020B0604020202020204" pitchFamily="34" charset="0"/>
              <a:buChar char="o"/>
            </a:pPr>
            <a:r>
              <a:rPr lang="en-US">
                <a:latin typeface="Arial"/>
                <a:cs typeface="Arial"/>
              </a:rPr>
              <a:t>Suspension Rate Indicator</a:t>
            </a:r>
          </a:p>
          <a:p>
            <a:pPr lvl="1">
              <a:buFont typeface="Courier New" panose="020B0604020202020204" pitchFamily="34" charset="0"/>
              <a:buChar char="o"/>
            </a:pPr>
            <a:r>
              <a:rPr lang="en-US">
                <a:latin typeface="Arial"/>
                <a:cs typeface="Arial"/>
              </a:rPr>
              <a:t>Chronic Absenteeism Indicator</a:t>
            </a:r>
            <a:br>
              <a:rPr lang="en-US">
                <a:latin typeface="Arial"/>
                <a:cs typeface="Arial"/>
              </a:rPr>
            </a:br>
            <a:endParaRPr lang="en-US"/>
          </a:p>
          <a:p>
            <a:r>
              <a:rPr lang="en-US" sz="3800">
                <a:solidFill>
                  <a:srgbClr val="354052"/>
                </a:solidFill>
                <a:latin typeface="Arial"/>
                <a:cs typeface="Arial"/>
              </a:rPr>
              <a:t>On the current Dashboard, TK students are excluded in the following ways:</a:t>
            </a:r>
            <a:endParaRPr lang="en-US">
              <a:latin typeface="Arial"/>
              <a:cs typeface="Arial"/>
            </a:endParaRPr>
          </a:p>
          <a:p>
            <a:pPr lvl="1">
              <a:buFont typeface="Courier New" panose="020B0604020202020204" pitchFamily="34" charset="0"/>
              <a:buChar char="o"/>
            </a:pPr>
            <a:r>
              <a:rPr lang="en-US">
                <a:solidFill>
                  <a:srgbClr val="354052"/>
                </a:solidFill>
                <a:latin typeface="Arial"/>
                <a:cs typeface="Arial"/>
              </a:rPr>
              <a:t>The English Learner Progress Indicator (ELPI) excludes TK students from the measurement of progress toward English language proficiency. </a:t>
            </a:r>
          </a:p>
          <a:p>
            <a:pPr lvl="1">
              <a:buFont typeface="Courier New" panose="020B0604020202020204" pitchFamily="34" charset="0"/>
              <a:buChar char="o"/>
            </a:pPr>
            <a:r>
              <a:rPr lang="en-US">
                <a:latin typeface="Arial"/>
                <a:cs typeface="Arial"/>
              </a:rPr>
              <a:t>The directory details for districts and schools on the Dashboard excludes TK.</a:t>
            </a:r>
            <a:endParaRPr lang="en-US"/>
          </a:p>
          <a:p>
            <a:endParaRPr lang="en-US"/>
          </a:p>
        </p:txBody>
      </p:sp>
    </p:spTree>
    <p:extLst>
      <p:ext uri="{BB962C8B-B14F-4D97-AF65-F5344CB8AC3E}">
        <p14:creationId xmlns:p14="http://schemas.microsoft.com/office/powerpoint/2010/main" val="1797612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C1F2-EEEA-952E-51DF-44D925E58F58}"/>
              </a:ext>
            </a:extLst>
          </p:cNvPr>
          <p:cNvSpPr>
            <a:spLocks noGrp="1"/>
          </p:cNvSpPr>
          <p:nvPr>
            <p:ph type="title"/>
          </p:nvPr>
        </p:nvSpPr>
        <p:spPr/>
        <p:txBody>
          <a:bodyPr/>
          <a:lstStyle/>
          <a:p>
            <a:r>
              <a:rPr lang="en-US" sz="4800" dirty="0">
                <a:cs typeface="Aharoni"/>
              </a:rPr>
              <a:t>TK Dashboard Workplan</a:t>
            </a:r>
            <a:endParaRPr lang="en-US" sz="4800" dirty="0"/>
          </a:p>
        </p:txBody>
      </p:sp>
      <p:sp>
        <p:nvSpPr>
          <p:cNvPr id="3" name="Content Placeholder 2">
            <a:extLst>
              <a:ext uri="{FF2B5EF4-FFF2-40B4-BE49-F238E27FC236}">
                <a16:creationId xmlns:a16="http://schemas.microsoft.com/office/drawing/2014/main" id="{87BF3EF9-250D-D8F5-2ED7-F6C4AFD84E02}"/>
              </a:ext>
            </a:extLst>
          </p:cNvPr>
          <p:cNvSpPr>
            <a:spLocks noGrp="1"/>
          </p:cNvSpPr>
          <p:nvPr>
            <p:ph sz="quarter" idx="10"/>
          </p:nvPr>
        </p:nvSpPr>
        <p:spPr/>
        <p:txBody>
          <a:bodyPr vert="horz" lIns="91440" tIns="45720" rIns="91440" bIns="45720" rtlCol="0" anchor="t">
            <a:normAutofit/>
          </a:bodyPr>
          <a:lstStyle/>
          <a:p>
            <a:r>
              <a:rPr lang="en-US">
                <a:latin typeface="Arial"/>
                <a:cs typeface="Arial"/>
              </a:rPr>
              <a:t>Following the close of the 2023–24 data collection cycle, the CDE will analyze the TK population across the Suspension Rate and Chronic Absenteeism Indicators, and ELPI across schools/districts/state. This information will be used to inform decisions within the 2025 Accountability Workplan.</a:t>
            </a:r>
          </a:p>
        </p:txBody>
      </p:sp>
    </p:spTree>
    <p:extLst>
      <p:ext uri="{BB962C8B-B14F-4D97-AF65-F5344CB8AC3E}">
        <p14:creationId xmlns:p14="http://schemas.microsoft.com/office/powerpoint/2010/main" val="2214954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E33D-AA73-A700-FAC9-98CEDEEA82C3}"/>
              </a:ext>
            </a:extLst>
          </p:cNvPr>
          <p:cNvSpPr>
            <a:spLocks noGrp="1"/>
          </p:cNvSpPr>
          <p:nvPr>
            <p:ph type="title"/>
          </p:nvPr>
        </p:nvSpPr>
        <p:spPr/>
        <p:txBody>
          <a:bodyPr/>
          <a:lstStyle/>
          <a:p>
            <a:r>
              <a:rPr lang="en-US" sz="4400">
                <a:solidFill>
                  <a:srgbClr val="354052"/>
                </a:solidFill>
                <a:cs typeface="Arial"/>
              </a:rPr>
              <a:t>LTEL Definition</a:t>
            </a:r>
          </a:p>
        </p:txBody>
      </p:sp>
      <p:sp>
        <p:nvSpPr>
          <p:cNvPr id="3" name="Content Placeholder 2">
            <a:extLst>
              <a:ext uri="{FF2B5EF4-FFF2-40B4-BE49-F238E27FC236}">
                <a16:creationId xmlns:a16="http://schemas.microsoft.com/office/drawing/2014/main" id="{6CCA0CAF-E996-D957-7880-F1AC46826962}"/>
              </a:ext>
            </a:extLst>
          </p:cNvPr>
          <p:cNvSpPr>
            <a:spLocks noGrp="1"/>
          </p:cNvSpPr>
          <p:nvPr>
            <p:ph sz="quarter" idx="10"/>
          </p:nvPr>
        </p:nvSpPr>
        <p:spPr/>
        <p:txBody>
          <a:bodyPr vert="horz" lIns="91440" tIns="45720" rIns="91440" bIns="45720" rtlCol="0" anchor="t">
            <a:normAutofit fontScale="85000" lnSpcReduction="20000"/>
          </a:bodyPr>
          <a:lstStyle/>
          <a:p>
            <a:r>
              <a:rPr lang="en-US">
                <a:latin typeface="Arial"/>
                <a:cs typeface="Arial"/>
              </a:rPr>
              <a:t>Senate Bill 141 added LTELs, defined as a pupil who has not attained English language proficiency within 7 years of initial classification as an English learner, as the fourteenth student group on the Dashboard.</a:t>
            </a:r>
          </a:p>
          <a:p>
            <a:r>
              <a:rPr lang="en-US">
                <a:latin typeface="Arial"/>
                <a:cs typeface="Arial"/>
              </a:rPr>
              <a:t>LTELs will have the same n-size rules that govern Foster Youth and Homeless student groups: </a:t>
            </a:r>
          </a:p>
          <a:p>
            <a:pPr lvl="1"/>
            <a:r>
              <a:rPr lang="en-US">
                <a:latin typeface="Arial"/>
                <a:cs typeface="Arial"/>
              </a:rPr>
              <a:t>15 or more students will be held accountable at the district level and receive a color</a:t>
            </a:r>
            <a:endParaRPr lang="en-US"/>
          </a:p>
          <a:p>
            <a:pPr lvl="1"/>
            <a:r>
              <a:rPr lang="en-US">
                <a:latin typeface="Arial"/>
                <a:cs typeface="Arial"/>
              </a:rPr>
              <a:t>30 or more students will be held accountable at the school level.</a:t>
            </a:r>
            <a:endParaRPr lang="en-US"/>
          </a:p>
        </p:txBody>
      </p:sp>
    </p:spTree>
    <p:extLst>
      <p:ext uri="{BB962C8B-B14F-4D97-AF65-F5344CB8AC3E}">
        <p14:creationId xmlns:p14="http://schemas.microsoft.com/office/powerpoint/2010/main" val="1336444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1E70-5EE0-ABFB-618A-A4718A7D6E8C}"/>
              </a:ext>
            </a:extLst>
          </p:cNvPr>
          <p:cNvSpPr>
            <a:spLocks noGrp="1"/>
          </p:cNvSpPr>
          <p:nvPr>
            <p:ph type="title"/>
          </p:nvPr>
        </p:nvSpPr>
        <p:spPr/>
        <p:txBody>
          <a:bodyPr/>
          <a:lstStyle/>
          <a:p>
            <a:r>
              <a:rPr lang="en-US" sz="4800" dirty="0">
                <a:cs typeface="Aharoni"/>
              </a:rPr>
              <a:t>LTELs and the 2024 Dashboard</a:t>
            </a:r>
            <a:endParaRPr lang="en-US" sz="4800" dirty="0"/>
          </a:p>
        </p:txBody>
      </p:sp>
      <p:sp>
        <p:nvSpPr>
          <p:cNvPr id="3" name="Content Placeholder 2">
            <a:extLst>
              <a:ext uri="{FF2B5EF4-FFF2-40B4-BE49-F238E27FC236}">
                <a16:creationId xmlns:a16="http://schemas.microsoft.com/office/drawing/2014/main" id="{5F293490-DA8E-AF68-E3B8-7F4C2935E105}"/>
              </a:ext>
            </a:extLst>
          </p:cNvPr>
          <p:cNvSpPr>
            <a:spLocks noGrp="1"/>
          </p:cNvSpPr>
          <p:nvPr>
            <p:ph sz="quarter" idx="10"/>
          </p:nvPr>
        </p:nvSpPr>
        <p:spPr>
          <a:xfrm>
            <a:off x="647699" y="1752600"/>
            <a:ext cx="10858499" cy="4552435"/>
          </a:xfrm>
        </p:spPr>
        <p:txBody>
          <a:bodyPr vert="horz" lIns="91440" tIns="45720" rIns="91440" bIns="45720" rtlCol="0" anchor="t">
            <a:normAutofit fontScale="85000" lnSpcReduction="20000"/>
          </a:bodyPr>
          <a:lstStyle/>
          <a:p>
            <a:r>
              <a:rPr lang="en-US">
                <a:solidFill>
                  <a:srgbClr val="354052"/>
                </a:solidFill>
                <a:latin typeface="Arial"/>
                <a:cs typeface="Arial"/>
              </a:rPr>
              <a:t>Beginning with the 2024 Dashboard, the LTEL student group will be added to all state Indicators:</a:t>
            </a:r>
            <a:endParaRPr lang="en-US"/>
          </a:p>
          <a:p>
            <a:pPr marL="1029970" lvl="2">
              <a:buFont typeface="Wingdings" panose="020B0604020202020204" pitchFamily="34" charset="0"/>
              <a:buChar char="§"/>
            </a:pPr>
            <a:r>
              <a:rPr lang="en-US">
                <a:solidFill>
                  <a:srgbClr val="354052"/>
                </a:solidFill>
                <a:latin typeface="Arial"/>
                <a:cs typeface="Arial"/>
              </a:rPr>
              <a:t>Suspension Rate Indicator </a:t>
            </a:r>
            <a:endParaRPr lang="en-US">
              <a:solidFill>
                <a:srgbClr val="354052"/>
              </a:solidFill>
            </a:endParaRPr>
          </a:p>
          <a:p>
            <a:pPr marL="1029970" lvl="2">
              <a:buFont typeface="Wingdings" panose="020B0604020202020204" pitchFamily="34" charset="0"/>
              <a:buChar char="§"/>
            </a:pPr>
            <a:r>
              <a:rPr lang="en-US">
                <a:solidFill>
                  <a:srgbClr val="354052"/>
                </a:solidFill>
                <a:latin typeface="Arial"/>
                <a:cs typeface="Arial"/>
              </a:rPr>
              <a:t>Graduation Rate Indicator</a:t>
            </a:r>
            <a:endParaRPr lang="en-US">
              <a:solidFill>
                <a:srgbClr val="354052"/>
              </a:solidFill>
            </a:endParaRPr>
          </a:p>
          <a:p>
            <a:pPr marL="1029970" lvl="2">
              <a:buFont typeface="Wingdings" panose="020B0604020202020204" pitchFamily="34" charset="0"/>
              <a:buChar char="§"/>
            </a:pPr>
            <a:r>
              <a:rPr lang="en-US">
                <a:solidFill>
                  <a:srgbClr val="354052"/>
                </a:solidFill>
                <a:latin typeface="Arial"/>
                <a:cs typeface="Arial"/>
              </a:rPr>
              <a:t>College/Career Indicator</a:t>
            </a:r>
            <a:endParaRPr lang="en-US">
              <a:solidFill>
                <a:srgbClr val="354052"/>
              </a:solidFill>
            </a:endParaRPr>
          </a:p>
          <a:p>
            <a:pPr marL="1029970" lvl="2">
              <a:buFont typeface="Wingdings" panose="020B0604020202020204" pitchFamily="34" charset="0"/>
              <a:buChar char="§"/>
            </a:pPr>
            <a:r>
              <a:rPr lang="en-US">
                <a:solidFill>
                  <a:srgbClr val="354052"/>
                </a:solidFill>
                <a:latin typeface="Arial"/>
                <a:cs typeface="Arial"/>
              </a:rPr>
              <a:t>Chronic Absenteeism Indicator</a:t>
            </a:r>
            <a:endParaRPr lang="en-US">
              <a:solidFill>
                <a:srgbClr val="354052"/>
              </a:solidFill>
            </a:endParaRPr>
          </a:p>
          <a:p>
            <a:pPr marL="1029970" lvl="2">
              <a:buFont typeface="Wingdings" panose="020B0604020202020204" pitchFamily="34" charset="0"/>
              <a:buChar char="§"/>
            </a:pPr>
            <a:r>
              <a:rPr lang="en-US">
                <a:solidFill>
                  <a:srgbClr val="354052"/>
                </a:solidFill>
                <a:latin typeface="Arial"/>
                <a:cs typeface="Arial"/>
              </a:rPr>
              <a:t>Academic Indicators</a:t>
            </a:r>
            <a:endParaRPr lang="en-US">
              <a:solidFill>
                <a:srgbClr val="354052"/>
              </a:solidFill>
            </a:endParaRPr>
          </a:p>
          <a:p>
            <a:pPr marL="1029970" lvl="2">
              <a:buFont typeface="Wingdings" panose="020B0604020202020204" pitchFamily="34" charset="0"/>
              <a:buChar char="§"/>
            </a:pPr>
            <a:r>
              <a:rPr lang="en-US">
                <a:solidFill>
                  <a:srgbClr val="354052"/>
                </a:solidFill>
                <a:latin typeface="Arial"/>
                <a:cs typeface="Arial"/>
              </a:rPr>
              <a:t>English Learner Progress Indicator</a:t>
            </a:r>
            <a:endParaRPr lang="en-US">
              <a:solidFill>
                <a:srgbClr val="354052"/>
              </a:solidFill>
            </a:endParaRPr>
          </a:p>
          <a:p>
            <a:pPr marL="1423670" lvl="3"/>
            <a:r>
              <a:rPr lang="en-US">
                <a:latin typeface="Arial"/>
                <a:cs typeface="Arial"/>
              </a:rPr>
              <a:t>This indicator will now have an overall performance for English Learners and a single student group: LTELs</a:t>
            </a:r>
            <a:endParaRPr lang="en-US"/>
          </a:p>
        </p:txBody>
      </p:sp>
    </p:spTree>
    <p:extLst>
      <p:ext uri="{BB962C8B-B14F-4D97-AF65-F5344CB8AC3E}">
        <p14:creationId xmlns:p14="http://schemas.microsoft.com/office/powerpoint/2010/main" val="1007436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F459-B250-35F0-835C-E0C809B6FF0F}"/>
              </a:ext>
            </a:extLst>
          </p:cNvPr>
          <p:cNvSpPr>
            <a:spLocks noGrp="1"/>
          </p:cNvSpPr>
          <p:nvPr>
            <p:ph type="title"/>
          </p:nvPr>
        </p:nvSpPr>
        <p:spPr>
          <a:xfrm>
            <a:off x="666750" y="440185"/>
            <a:ext cx="10858500" cy="1022225"/>
          </a:xfrm>
        </p:spPr>
        <p:txBody>
          <a:bodyPr/>
          <a:lstStyle/>
          <a:p>
            <a:r>
              <a:rPr lang="en-US" sz="3600" dirty="0">
                <a:cs typeface="Aharoni"/>
              </a:rPr>
              <a:t>Student Groups Included in the 2024 Dashboard </a:t>
            </a:r>
            <a:endParaRPr lang="en-US" sz="3600" dirty="0"/>
          </a:p>
        </p:txBody>
      </p:sp>
      <p:graphicFrame>
        <p:nvGraphicFramePr>
          <p:cNvPr id="4" name="Content Placeholder 3">
            <a:extLst>
              <a:ext uri="{FF2B5EF4-FFF2-40B4-BE49-F238E27FC236}">
                <a16:creationId xmlns:a16="http://schemas.microsoft.com/office/drawing/2014/main" id="{D936A2DF-0EAA-D2C6-7320-241A766AF871}"/>
              </a:ext>
            </a:extLst>
          </p:cNvPr>
          <p:cNvGraphicFramePr>
            <a:graphicFrameLocks noGrp="1"/>
          </p:cNvGraphicFramePr>
          <p:nvPr>
            <p:ph sz="quarter" idx="10"/>
            <p:extLst>
              <p:ext uri="{D42A27DB-BD31-4B8C-83A1-F6EECF244321}">
                <p14:modId xmlns:p14="http://schemas.microsoft.com/office/powerpoint/2010/main" val="3281166196"/>
              </p:ext>
            </p:extLst>
          </p:nvPr>
        </p:nvGraphicFramePr>
        <p:xfrm>
          <a:off x="813680" y="2303015"/>
          <a:ext cx="10564640" cy="4114800"/>
        </p:xfrm>
        <a:graphic>
          <a:graphicData uri="http://schemas.openxmlformats.org/drawingml/2006/table">
            <a:tbl>
              <a:tblPr firstRow="1" bandRow="1">
                <a:tableStyleId>{5C22544A-7EE6-4342-B048-85BDC9FD1C3A}</a:tableStyleId>
              </a:tblPr>
              <a:tblGrid>
                <a:gridCol w="5282320">
                  <a:extLst>
                    <a:ext uri="{9D8B030D-6E8A-4147-A177-3AD203B41FA5}">
                      <a16:colId xmlns:a16="http://schemas.microsoft.com/office/drawing/2014/main" val="2606646642"/>
                    </a:ext>
                  </a:extLst>
                </a:gridCol>
                <a:gridCol w="5282320">
                  <a:extLst>
                    <a:ext uri="{9D8B030D-6E8A-4147-A177-3AD203B41FA5}">
                      <a16:colId xmlns:a16="http://schemas.microsoft.com/office/drawing/2014/main" val="3027471663"/>
                    </a:ext>
                  </a:extLst>
                </a:gridCol>
              </a:tblGrid>
              <a:tr h="370840">
                <a:tc>
                  <a:txBody>
                    <a:bodyPr/>
                    <a:lstStyle/>
                    <a:p>
                      <a:r>
                        <a:rPr lang="en-US" sz="2400" dirty="0">
                          <a:latin typeface="Arial"/>
                        </a:rPr>
                        <a:t>Race/Ethnicity Student Groups</a:t>
                      </a:r>
                    </a:p>
                  </a:txBody>
                  <a:tcPr/>
                </a:tc>
                <a:tc>
                  <a:txBody>
                    <a:bodyPr/>
                    <a:lstStyle/>
                    <a:p>
                      <a:r>
                        <a:rPr lang="en-US" sz="2400">
                          <a:latin typeface="Arial"/>
                        </a:rPr>
                        <a:t>Program Student Groups</a:t>
                      </a:r>
                    </a:p>
                  </a:txBody>
                  <a:tcPr/>
                </a:tc>
                <a:extLst>
                  <a:ext uri="{0D108BD9-81ED-4DB2-BD59-A6C34878D82A}">
                    <a16:rowId xmlns:a16="http://schemas.microsoft.com/office/drawing/2014/main" val="4061710947"/>
                  </a:ext>
                </a:extLst>
              </a:tr>
              <a:tr h="370840">
                <a:tc>
                  <a:txBody>
                    <a:bodyPr/>
                    <a:lstStyle/>
                    <a:p>
                      <a:pPr lvl="0">
                        <a:buNone/>
                      </a:pPr>
                      <a:r>
                        <a:rPr lang="en-US" sz="2400">
                          <a:latin typeface="Arial"/>
                        </a:rPr>
                        <a:t>African American</a:t>
                      </a:r>
                    </a:p>
                  </a:txBody>
                  <a:tcPr/>
                </a:tc>
                <a:tc>
                  <a:txBody>
                    <a:bodyPr/>
                    <a:lstStyle/>
                    <a:p>
                      <a:r>
                        <a:rPr lang="en-US" sz="2400">
                          <a:latin typeface="Arial"/>
                        </a:rPr>
                        <a:t>Foster Youth</a:t>
                      </a:r>
                    </a:p>
                  </a:txBody>
                  <a:tcPr/>
                </a:tc>
                <a:extLst>
                  <a:ext uri="{0D108BD9-81ED-4DB2-BD59-A6C34878D82A}">
                    <a16:rowId xmlns:a16="http://schemas.microsoft.com/office/drawing/2014/main" val="2819231906"/>
                  </a:ext>
                </a:extLst>
              </a:tr>
              <a:tr h="370840">
                <a:tc>
                  <a:txBody>
                    <a:bodyPr/>
                    <a:lstStyle/>
                    <a:p>
                      <a:r>
                        <a:rPr lang="en-US" sz="2400">
                          <a:latin typeface="Arial"/>
                        </a:rPr>
                        <a:t>American Indian</a:t>
                      </a:r>
                    </a:p>
                  </a:txBody>
                  <a:tcPr/>
                </a:tc>
                <a:tc>
                  <a:txBody>
                    <a:bodyPr/>
                    <a:lstStyle/>
                    <a:p>
                      <a:r>
                        <a:rPr lang="en-US" sz="2400">
                          <a:latin typeface="Arial"/>
                        </a:rPr>
                        <a:t>Homeless</a:t>
                      </a:r>
                    </a:p>
                  </a:txBody>
                  <a:tcPr/>
                </a:tc>
                <a:extLst>
                  <a:ext uri="{0D108BD9-81ED-4DB2-BD59-A6C34878D82A}">
                    <a16:rowId xmlns:a16="http://schemas.microsoft.com/office/drawing/2014/main" val="3601893428"/>
                  </a:ext>
                </a:extLst>
              </a:tr>
              <a:tr h="370840">
                <a:tc>
                  <a:txBody>
                    <a:bodyPr/>
                    <a:lstStyle/>
                    <a:p>
                      <a:r>
                        <a:rPr lang="en-US" sz="2400">
                          <a:latin typeface="Arial"/>
                        </a:rPr>
                        <a:t>Asian</a:t>
                      </a:r>
                    </a:p>
                  </a:txBody>
                  <a:tcPr/>
                </a:tc>
                <a:tc>
                  <a:txBody>
                    <a:bodyPr/>
                    <a:lstStyle/>
                    <a:p>
                      <a:r>
                        <a:rPr lang="en-US" sz="2400">
                          <a:latin typeface="Arial"/>
                        </a:rPr>
                        <a:t>Socioeconomically Disadvantaged</a:t>
                      </a:r>
                    </a:p>
                  </a:txBody>
                  <a:tcPr/>
                </a:tc>
                <a:extLst>
                  <a:ext uri="{0D108BD9-81ED-4DB2-BD59-A6C34878D82A}">
                    <a16:rowId xmlns:a16="http://schemas.microsoft.com/office/drawing/2014/main" val="1551121041"/>
                  </a:ext>
                </a:extLst>
              </a:tr>
              <a:tr h="370840">
                <a:tc>
                  <a:txBody>
                    <a:bodyPr/>
                    <a:lstStyle/>
                    <a:p>
                      <a:r>
                        <a:rPr lang="en-US" sz="2400">
                          <a:latin typeface="Arial"/>
                        </a:rPr>
                        <a:t>Filipino</a:t>
                      </a:r>
                    </a:p>
                  </a:txBody>
                  <a:tcPr/>
                </a:tc>
                <a:tc>
                  <a:txBody>
                    <a:bodyPr/>
                    <a:lstStyle/>
                    <a:p>
                      <a:r>
                        <a:rPr lang="en-US" sz="2400">
                          <a:latin typeface="Arial"/>
                        </a:rPr>
                        <a:t>Students with Disabilities</a:t>
                      </a:r>
                    </a:p>
                  </a:txBody>
                  <a:tcPr/>
                </a:tc>
                <a:extLst>
                  <a:ext uri="{0D108BD9-81ED-4DB2-BD59-A6C34878D82A}">
                    <a16:rowId xmlns:a16="http://schemas.microsoft.com/office/drawing/2014/main" val="1742849967"/>
                  </a:ext>
                </a:extLst>
              </a:tr>
              <a:tr h="370840">
                <a:tc>
                  <a:txBody>
                    <a:bodyPr/>
                    <a:lstStyle/>
                    <a:p>
                      <a:r>
                        <a:rPr lang="en-US" sz="2400">
                          <a:latin typeface="Arial"/>
                        </a:rPr>
                        <a:t>Hispanic</a:t>
                      </a:r>
                    </a:p>
                  </a:txBody>
                  <a:tcPr/>
                </a:tc>
                <a:tc>
                  <a:txBody>
                    <a:bodyPr/>
                    <a:lstStyle/>
                    <a:p>
                      <a:r>
                        <a:rPr lang="en-US" sz="2400">
                          <a:latin typeface="Arial"/>
                        </a:rPr>
                        <a:t>English Learners</a:t>
                      </a:r>
                    </a:p>
                  </a:txBody>
                  <a:tcPr/>
                </a:tc>
                <a:extLst>
                  <a:ext uri="{0D108BD9-81ED-4DB2-BD59-A6C34878D82A}">
                    <a16:rowId xmlns:a16="http://schemas.microsoft.com/office/drawing/2014/main" val="3868409016"/>
                  </a:ext>
                </a:extLst>
              </a:tr>
              <a:tr h="370840">
                <a:tc>
                  <a:txBody>
                    <a:bodyPr/>
                    <a:lstStyle/>
                    <a:p>
                      <a:r>
                        <a:rPr lang="en-US" sz="2400">
                          <a:latin typeface="Arial"/>
                        </a:rPr>
                        <a:t>Two or More Races</a:t>
                      </a:r>
                    </a:p>
                  </a:txBody>
                  <a:tcPr/>
                </a:tc>
                <a:tc>
                  <a:txBody>
                    <a:bodyPr/>
                    <a:lstStyle/>
                    <a:p>
                      <a:r>
                        <a:rPr lang="en-US" sz="2400">
                          <a:latin typeface="Arial"/>
                        </a:rPr>
                        <a:t>Long-Term English Learners</a:t>
                      </a:r>
                    </a:p>
                  </a:txBody>
                  <a:tcPr/>
                </a:tc>
                <a:extLst>
                  <a:ext uri="{0D108BD9-81ED-4DB2-BD59-A6C34878D82A}">
                    <a16:rowId xmlns:a16="http://schemas.microsoft.com/office/drawing/2014/main" val="82814315"/>
                  </a:ext>
                </a:extLst>
              </a:tr>
              <a:tr h="370840">
                <a:tc>
                  <a:txBody>
                    <a:bodyPr/>
                    <a:lstStyle/>
                    <a:p>
                      <a:r>
                        <a:rPr lang="en-US" sz="2400">
                          <a:latin typeface="Arial"/>
                        </a:rPr>
                        <a:t>Pacific Islander</a:t>
                      </a:r>
                    </a:p>
                  </a:txBody>
                  <a:tcPr/>
                </a:tc>
                <a:tc>
                  <a:txBody>
                    <a:bodyPr/>
                    <a:lstStyle/>
                    <a:p>
                      <a:r>
                        <a:rPr lang="en-US" sz="2400">
                          <a:latin typeface="Arial"/>
                        </a:rPr>
                        <a:t>n/a</a:t>
                      </a:r>
                    </a:p>
                  </a:txBody>
                  <a:tcPr/>
                </a:tc>
                <a:extLst>
                  <a:ext uri="{0D108BD9-81ED-4DB2-BD59-A6C34878D82A}">
                    <a16:rowId xmlns:a16="http://schemas.microsoft.com/office/drawing/2014/main" val="3322089925"/>
                  </a:ext>
                </a:extLst>
              </a:tr>
              <a:tr h="370839">
                <a:tc>
                  <a:txBody>
                    <a:bodyPr/>
                    <a:lstStyle/>
                    <a:p>
                      <a:pPr lvl="0">
                        <a:buNone/>
                      </a:pPr>
                      <a:r>
                        <a:rPr lang="en-US" sz="2400">
                          <a:latin typeface="Arial"/>
                        </a:rPr>
                        <a:t>White</a:t>
                      </a:r>
                    </a:p>
                  </a:txBody>
                  <a:tcPr/>
                </a:tc>
                <a:tc>
                  <a:txBody>
                    <a:bodyPr/>
                    <a:lstStyle/>
                    <a:p>
                      <a:pPr lvl="0">
                        <a:buNone/>
                      </a:pPr>
                      <a:r>
                        <a:rPr lang="en-US" sz="2400" dirty="0">
                          <a:latin typeface="Arial"/>
                        </a:rPr>
                        <a:t>n/a</a:t>
                      </a:r>
                    </a:p>
                  </a:txBody>
                  <a:tcPr/>
                </a:tc>
                <a:extLst>
                  <a:ext uri="{0D108BD9-81ED-4DB2-BD59-A6C34878D82A}">
                    <a16:rowId xmlns:a16="http://schemas.microsoft.com/office/drawing/2014/main" val="668221712"/>
                  </a:ext>
                </a:extLst>
              </a:tr>
            </a:tbl>
          </a:graphicData>
        </a:graphic>
      </p:graphicFrame>
      <p:sp>
        <p:nvSpPr>
          <p:cNvPr id="3" name="TextBox 2">
            <a:extLst>
              <a:ext uri="{FF2B5EF4-FFF2-40B4-BE49-F238E27FC236}">
                <a16:creationId xmlns:a16="http://schemas.microsoft.com/office/drawing/2014/main" id="{0C254DA8-7F5C-174D-16ED-8F27BEDC153F}"/>
              </a:ext>
            </a:extLst>
          </p:cNvPr>
          <p:cNvSpPr txBox="1"/>
          <p:nvPr/>
        </p:nvSpPr>
        <p:spPr>
          <a:xfrm>
            <a:off x="715905" y="1327026"/>
            <a:ext cx="1066241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addition of LTELs, the number of student groups on the 2024 Dashboard will increase from 13 to 14. </a:t>
            </a:r>
          </a:p>
        </p:txBody>
      </p:sp>
    </p:spTree>
    <p:extLst>
      <p:ext uri="{BB962C8B-B14F-4D97-AF65-F5344CB8AC3E}">
        <p14:creationId xmlns:p14="http://schemas.microsoft.com/office/powerpoint/2010/main" val="3511794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574B-3244-3266-9C46-BEBD9DCF5AA8}"/>
              </a:ext>
            </a:extLst>
          </p:cNvPr>
          <p:cNvSpPr>
            <a:spLocks noGrp="1"/>
          </p:cNvSpPr>
          <p:nvPr>
            <p:ph type="title"/>
          </p:nvPr>
        </p:nvSpPr>
        <p:spPr/>
        <p:txBody>
          <a:bodyPr/>
          <a:lstStyle/>
          <a:p>
            <a:r>
              <a:rPr lang="en-US" sz="4800" dirty="0">
                <a:cs typeface="Aharoni"/>
              </a:rPr>
              <a:t>LTELs Dashboard Workplan</a:t>
            </a:r>
            <a:endParaRPr lang="en-US" sz="4800" dirty="0"/>
          </a:p>
        </p:txBody>
      </p:sp>
      <p:sp>
        <p:nvSpPr>
          <p:cNvPr id="3" name="Content Placeholder 2">
            <a:extLst>
              <a:ext uri="{FF2B5EF4-FFF2-40B4-BE49-F238E27FC236}">
                <a16:creationId xmlns:a16="http://schemas.microsoft.com/office/drawing/2014/main" id="{6BE0FC3E-EC33-E8A7-C023-E508C322D364}"/>
              </a:ext>
            </a:extLst>
          </p:cNvPr>
          <p:cNvSpPr>
            <a:spLocks noGrp="1"/>
          </p:cNvSpPr>
          <p:nvPr>
            <p:ph sz="quarter" idx="10"/>
          </p:nvPr>
        </p:nvSpPr>
        <p:spPr/>
        <p:txBody>
          <a:bodyPr vert="horz" lIns="91440" tIns="45720" rIns="91440" bIns="45720" rtlCol="0" anchor="t">
            <a:normAutofit fontScale="92500" lnSpcReduction="20000"/>
          </a:bodyPr>
          <a:lstStyle/>
          <a:p>
            <a:r>
              <a:rPr lang="en-US">
                <a:solidFill>
                  <a:srgbClr val="354052"/>
                </a:solidFill>
                <a:latin typeface="Arial"/>
                <a:cs typeface="Arial"/>
              </a:rPr>
              <a:t>CDE will conduct technical work to operationalize the inclusion of the LTEL student group on the Dashboard within: </a:t>
            </a:r>
            <a:endParaRPr lang="en-US"/>
          </a:p>
          <a:p>
            <a:pPr lvl="1">
              <a:buFont typeface="Courier New" panose="020B0604020202020204" pitchFamily="34" charset="0"/>
              <a:buChar char="o"/>
            </a:pPr>
            <a:r>
              <a:rPr lang="en-US">
                <a:solidFill>
                  <a:srgbClr val="354052"/>
                </a:solidFill>
                <a:latin typeface="Arial"/>
                <a:cs typeface="Arial"/>
              </a:rPr>
              <a:t>Cumulative Enrollment,</a:t>
            </a:r>
            <a:endParaRPr lang="en-US" sz="3600">
              <a:solidFill>
                <a:srgbClr val="354052"/>
              </a:solidFill>
            </a:endParaRPr>
          </a:p>
          <a:p>
            <a:pPr lvl="1">
              <a:buFont typeface="Courier New" panose="020B0604020202020204" pitchFamily="34" charset="0"/>
              <a:buChar char="o"/>
            </a:pPr>
            <a:r>
              <a:rPr lang="en-US">
                <a:solidFill>
                  <a:srgbClr val="354052"/>
                </a:solidFill>
                <a:latin typeface="Arial"/>
                <a:cs typeface="Arial"/>
              </a:rPr>
              <a:t>Cohort Calculations, and </a:t>
            </a:r>
            <a:endParaRPr lang="en-US" sz="3600">
              <a:solidFill>
                <a:srgbClr val="354052"/>
              </a:solidFill>
            </a:endParaRPr>
          </a:p>
          <a:p>
            <a:pPr lvl="1">
              <a:buFont typeface="Courier New" panose="020B0604020202020204" pitchFamily="34" charset="0"/>
              <a:buChar char="o"/>
            </a:pPr>
            <a:r>
              <a:rPr lang="en-US">
                <a:solidFill>
                  <a:srgbClr val="354052"/>
                </a:solidFill>
                <a:latin typeface="Arial"/>
                <a:cs typeface="Arial"/>
              </a:rPr>
              <a:t>Assessment demographics. </a:t>
            </a:r>
            <a:endParaRPr lang="en-US" sz="3600">
              <a:solidFill>
                <a:srgbClr val="354052"/>
              </a:solidFill>
              <a:latin typeface="Arial"/>
              <a:cs typeface="Arial"/>
            </a:endParaRPr>
          </a:p>
          <a:p>
            <a:r>
              <a:rPr lang="en-US">
                <a:solidFill>
                  <a:srgbClr val="354052"/>
                </a:solidFill>
                <a:latin typeface="Arial"/>
                <a:cs typeface="Arial"/>
              </a:rPr>
              <a:t>The CDE will engage with educational partners obtain feedback on resources to advertise the addition of the new student group on the Dashboard. </a:t>
            </a:r>
            <a:endParaRPr lang="en-US" sz="3800"/>
          </a:p>
        </p:txBody>
      </p:sp>
    </p:spTree>
    <p:extLst>
      <p:ext uri="{BB962C8B-B14F-4D97-AF65-F5344CB8AC3E}">
        <p14:creationId xmlns:p14="http://schemas.microsoft.com/office/powerpoint/2010/main" val="276477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5951-7ED4-5B3C-674A-DFECDFCEB87E}"/>
              </a:ext>
            </a:extLst>
          </p:cNvPr>
          <p:cNvSpPr>
            <a:spLocks noGrp="1"/>
          </p:cNvSpPr>
          <p:nvPr>
            <p:ph type="title"/>
          </p:nvPr>
        </p:nvSpPr>
        <p:spPr/>
        <p:txBody>
          <a:bodyPr/>
          <a:lstStyle/>
          <a:p>
            <a:r>
              <a:rPr lang="en-US" sz="4800">
                <a:cs typeface="Arial"/>
              </a:rPr>
              <a:t>College/Career on the Dashboard</a:t>
            </a:r>
          </a:p>
        </p:txBody>
      </p:sp>
    </p:spTree>
    <p:extLst>
      <p:ext uri="{BB962C8B-B14F-4D97-AF65-F5344CB8AC3E}">
        <p14:creationId xmlns:p14="http://schemas.microsoft.com/office/powerpoint/2010/main" val="1261520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9C12-6A1C-73EA-0DD7-1EDD53D87B64}"/>
              </a:ext>
            </a:extLst>
          </p:cNvPr>
          <p:cNvSpPr>
            <a:spLocks noGrp="1"/>
          </p:cNvSpPr>
          <p:nvPr>
            <p:ph type="title"/>
          </p:nvPr>
        </p:nvSpPr>
        <p:spPr>
          <a:xfrm>
            <a:off x="-1" y="-1"/>
            <a:ext cx="12192001" cy="1752601"/>
          </a:xfrm>
        </p:spPr>
        <p:txBody>
          <a:bodyPr tIns="91440"/>
          <a:lstStyle/>
          <a:p>
            <a:r>
              <a:rPr lang="en-US" sz="4800">
                <a:solidFill>
                  <a:schemeClr val="tx1"/>
                </a:solidFill>
                <a:cs typeface="Aharoni"/>
              </a:rPr>
              <a:t>What is the College/Career Indicator?</a:t>
            </a:r>
          </a:p>
        </p:txBody>
      </p:sp>
      <p:pic>
        <p:nvPicPr>
          <p:cNvPr id="10" name="Content Placeholder 9" descr="A group of animated people dressed in work uniforms representing their occupation.">
            <a:extLst>
              <a:ext uri="{FF2B5EF4-FFF2-40B4-BE49-F238E27FC236}">
                <a16:creationId xmlns:a16="http://schemas.microsoft.com/office/drawing/2014/main" id="{495D2652-552A-19E7-6C67-52130D7DDF83}"/>
              </a:ext>
              <a:ext uri="{C183D7F6-B498-43B3-948B-1728B52AA6E4}">
                <adec:decorative xmlns:adec="http://schemas.microsoft.com/office/drawing/2017/decorative" val="0"/>
              </a:ext>
            </a:extLst>
          </p:cNvPr>
          <p:cNvPicPr>
            <a:picLocks noGrp="1" noChangeAspect="1"/>
          </p:cNvPicPr>
          <p:nvPr>
            <p:ph sz="half" idx="1"/>
          </p:nvPr>
        </p:nvPicPr>
        <p:blipFill rotWithShape="1">
          <a:blip r:embed="rId2">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p:blipFill>
        <p:spPr>
          <a:xfrm>
            <a:off x="1286575" y="1963768"/>
            <a:ext cx="9597044" cy="2854264"/>
          </a:xfrm>
        </p:spPr>
      </p:pic>
      <p:sp>
        <p:nvSpPr>
          <p:cNvPr id="8" name="Content Placeholder 7">
            <a:extLst>
              <a:ext uri="{FF2B5EF4-FFF2-40B4-BE49-F238E27FC236}">
                <a16:creationId xmlns:a16="http://schemas.microsoft.com/office/drawing/2014/main" id="{A4672D14-E422-63D7-6E06-0815DECEF53C}"/>
              </a:ext>
            </a:extLst>
          </p:cNvPr>
          <p:cNvSpPr>
            <a:spLocks noGrp="1"/>
          </p:cNvSpPr>
          <p:nvPr>
            <p:ph sz="half" idx="10"/>
          </p:nvPr>
        </p:nvSpPr>
        <p:spPr>
          <a:xfrm>
            <a:off x="647700" y="4818032"/>
            <a:ext cx="11008388" cy="1239868"/>
          </a:xfrm>
        </p:spPr>
        <p:txBody>
          <a:bodyPr>
            <a:normAutofit/>
          </a:bodyPr>
          <a:lstStyle/>
          <a:p>
            <a:pPr marL="91440" indent="0">
              <a:buNone/>
            </a:pPr>
            <a:r>
              <a:rPr lang="en-US"/>
              <a:t>Measures how well districts and schools are preparing its graduates for college/career.</a:t>
            </a:r>
          </a:p>
        </p:txBody>
      </p:sp>
    </p:spTree>
    <p:extLst>
      <p:ext uri="{BB962C8B-B14F-4D97-AF65-F5344CB8AC3E}">
        <p14:creationId xmlns:p14="http://schemas.microsoft.com/office/powerpoint/2010/main" val="314823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B4F-F40F-F251-A8B4-0302D90D1271}"/>
              </a:ext>
            </a:extLst>
          </p:cNvPr>
          <p:cNvSpPr>
            <a:spLocks noGrp="1"/>
          </p:cNvSpPr>
          <p:nvPr>
            <p:ph type="title"/>
          </p:nvPr>
        </p:nvSpPr>
        <p:spPr/>
        <p:txBody>
          <a:bodyPr/>
          <a:lstStyle/>
          <a:p>
            <a:r>
              <a:rPr lang="en-US" sz="5400"/>
              <a:t>2023 Dashboard State Summary</a:t>
            </a:r>
          </a:p>
        </p:txBody>
      </p:sp>
      <p:pic>
        <p:nvPicPr>
          <p:cNvPr id="4" name="Content Placeholder 3" descr="A screenshot of the State level summary for the 2023 Dashboard results. The next set of slides will go into each of the 7 indicators and their results individually.">
            <a:extLst>
              <a:ext uri="{FF2B5EF4-FFF2-40B4-BE49-F238E27FC236}">
                <a16:creationId xmlns:a16="http://schemas.microsoft.com/office/drawing/2014/main" id="{75E42357-1035-1A15-E7AD-12E772C2E9D1}"/>
              </a:ext>
            </a:extLst>
          </p:cNvPr>
          <p:cNvPicPr>
            <a:picLocks noGrp="1" noChangeAspect="1"/>
          </p:cNvPicPr>
          <p:nvPr>
            <p:ph sz="quarter" idx="10"/>
          </p:nvPr>
        </p:nvPicPr>
        <p:blipFill>
          <a:blip r:embed="rId2"/>
          <a:stretch>
            <a:fillRect/>
          </a:stretch>
        </p:blipFill>
        <p:spPr>
          <a:xfrm>
            <a:off x="308228" y="2058460"/>
            <a:ext cx="11620499" cy="3147241"/>
          </a:xfrm>
        </p:spPr>
      </p:pic>
    </p:spTree>
    <p:extLst>
      <p:ext uri="{BB962C8B-B14F-4D97-AF65-F5344CB8AC3E}">
        <p14:creationId xmlns:p14="http://schemas.microsoft.com/office/powerpoint/2010/main" val="4268531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147E-D232-E26B-6E49-EE0F0A2A8619}"/>
              </a:ext>
            </a:extLst>
          </p:cNvPr>
          <p:cNvSpPr>
            <a:spLocks noGrp="1"/>
          </p:cNvSpPr>
          <p:nvPr>
            <p:ph type="title"/>
          </p:nvPr>
        </p:nvSpPr>
        <p:spPr>
          <a:xfrm>
            <a:off x="666750" y="141514"/>
            <a:ext cx="10858500" cy="1335314"/>
          </a:xfrm>
        </p:spPr>
        <p:txBody>
          <a:bodyPr/>
          <a:lstStyle/>
          <a:p>
            <a:r>
              <a:rPr lang="en-US" sz="4800"/>
              <a:t>Which Students Are Included in the CCI? </a:t>
            </a:r>
          </a:p>
        </p:txBody>
      </p:sp>
      <p:sp>
        <p:nvSpPr>
          <p:cNvPr id="3" name="Content Placeholder 2">
            <a:extLst>
              <a:ext uri="{FF2B5EF4-FFF2-40B4-BE49-F238E27FC236}">
                <a16:creationId xmlns:a16="http://schemas.microsoft.com/office/drawing/2014/main" id="{9F84C148-311B-AEA7-6090-812CBE2CC321}"/>
              </a:ext>
            </a:extLst>
          </p:cNvPr>
          <p:cNvSpPr>
            <a:spLocks noGrp="1"/>
          </p:cNvSpPr>
          <p:nvPr>
            <p:ph sz="quarter" idx="10"/>
          </p:nvPr>
        </p:nvSpPr>
        <p:spPr>
          <a:xfrm>
            <a:off x="506183" y="1894116"/>
            <a:ext cx="10858499" cy="4484914"/>
          </a:xfrm>
        </p:spPr>
        <p:txBody>
          <a:bodyPr vert="horz" lIns="91440" tIns="45720" rIns="91440" bIns="45720" rtlCol="0" anchor="t">
            <a:normAutofit lnSpcReduction="10000"/>
          </a:bodyPr>
          <a:lstStyle/>
          <a:p>
            <a:r>
              <a:rPr lang="en-US" sz="3200" dirty="0">
                <a:latin typeface="Arial"/>
                <a:cs typeface="Arial"/>
              </a:rPr>
              <a:t>Includes the same set of students as in the Graduation Rate Indicator (i.e., combined four- and five-year graduation rate). </a:t>
            </a:r>
          </a:p>
          <a:p>
            <a:r>
              <a:rPr lang="en-US" sz="3200" dirty="0">
                <a:latin typeface="Arial"/>
                <a:cs typeface="Arial"/>
              </a:rPr>
              <a:t>The following is an example of how the CCI is calculated using students who were prepared:   </a:t>
            </a:r>
            <a:endParaRPr lang="en-US" sz="3200" dirty="0"/>
          </a:p>
          <a:p>
            <a:pPr marL="91440" indent="0" algn="ctr">
              <a:buNone/>
            </a:pPr>
            <a:r>
              <a:rPr lang="en-US" sz="2800" dirty="0">
                <a:solidFill>
                  <a:schemeClr val="accent1">
                    <a:lumMod val="75000"/>
                  </a:schemeClr>
                </a:solidFill>
                <a:latin typeface="Arial"/>
                <a:cs typeface="Arial"/>
              </a:rPr>
              <a:t>Class of 2022 Grads </a:t>
            </a:r>
            <a:r>
              <a:rPr lang="en-US" sz="2800" b="1" dirty="0">
                <a:solidFill>
                  <a:schemeClr val="accent1">
                    <a:lumMod val="75000"/>
                  </a:schemeClr>
                </a:solidFill>
                <a:latin typeface="Arial"/>
                <a:cs typeface="Arial"/>
              </a:rPr>
              <a:t>+ </a:t>
            </a:r>
            <a:r>
              <a:rPr lang="en-US" sz="2800" dirty="0">
                <a:solidFill>
                  <a:schemeClr val="accent1">
                    <a:lumMod val="75000"/>
                  </a:schemeClr>
                </a:solidFill>
                <a:latin typeface="Arial"/>
                <a:cs typeface="Arial"/>
              </a:rPr>
              <a:t>Fifth-Year Graduates from Class of 2021</a:t>
            </a:r>
          </a:p>
          <a:p>
            <a:pPr marL="91440" indent="0" algn="ctr">
              <a:buNone/>
            </a:pPr>
            <a:r>
              <a:rPr lang="en-US" sz="2800" dirty="0">
                <a:solidFill>
                  <a:schemeClr val="accent1">
                    <a:lumMod val="75000"/>
                  </a:schemeClr>
                </a:solidFill>
                <a:latin typeface="Arial"/>
                <a:cs typeface="Arial"/>
              </a:rPr>
              <a:t>Divided</a:t>
            </a:r>
          </a:p>
          <a:p>
            <a:pPr marL="91440" indent="0" algn="ctr">
              <a:buNone/>
            </a:pPr>
            <a:r>
              <a:rPr lang="en-US" sz="2800" dirty="0">
                <a:solidFill>
                  <a:schemeClr val="accent1">
                    <a:lumMod val="75000"/>
                  </a:schemeClr>
                </a:solidFill>
                <a:latin typeface="Arial"/>
                <a:cs typeface="Arial"/>
              </a:rPr>
              <a:t>Class of 2022 </a:t>
            </a:r>
            <a:r>
              <a:rPr lang="en-US" sz="2800" b="1" dirty="0">
                <a:solidFill>
                  <a:schemeClr val="accent1">
                    <a:lumMod val="75000"/>
                  </a:schemeClr>
                </a:solidFill>
                <a:latin typeface="Arial"/>
                <a:cs typeface="Arial"/>
              </a:rPr>
              <a:t>+ </a:t>
            </a:r>
            <a:r>
              <a:rPr lang="en-US" sz="2800" dirty="0">
                <a:solidFill>
                  <a:schemeClr val="accent1">
                    <a:lumMod val="75000"/>
                  </a:schemeClr>
                </a:solidFill>
                <a:latin typeface="Arial"/>
                <a:cs typeface="Arial"/>
              </a:rPr>
              <a:t>Fifth-Year Graduates from Class of 2021</a:t>
            </a:r>
          </a:p>
          <a:p>
            <a:pPr marL="91440" indent="0">
              <a:buNone/>
            </a:pPr>
            <a:endParaRPr lang="en-US" dirty="0"/>
          </a:p>
        </p:txBody>
      </p:sp>
    </p:spTree>
    <p:extLst>
      <p:ext uri="{BB962C8B-B14F-4D97-AF65-F5344CB8AC3E}">
        <p14:creationId xmlns:p14="http://schemas.microsoft.com/office/powerpoint/2010/main" val="775997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2FF0-01CE-E490-900E-12C7D20719B7}"/>
              </a:ext>
            </a:extLst>
          </p:cNvPr>
          <p:cNvSpPr>
            <a:spLocks noGrp="1"/>
          </p:cNvSpPr>
          <p:nvPr>
            <p:ph type="title"/>
          </p:nvPr>
        </p:nvSpPr>
        <p:spPr/>
        <p:txBody>
          <a:bodyPr/>
          <a:lstStyle/>
          <a:p>
            <a:r>
              <a:rPr lang="en-US">
                <a:cs typeface="Aharoni"/>
              </a:rPr>
              <a:t>Background on CCI</a:t>
            </a:r>
            <a:endParaRPr lang="en-US"/>
          </a:p>
        </p:txBody>
      </p:sp>
      <p:sp>
        <p:nvSpPr>
          <p:cNvPr id="3" name="Content Placeholder 2">
            <a:extLst>
              <a:ext uri="{FF2B5EF4-FFF2-40B4-BE49-F238E27FC236}">
                <a16:creationId xmlns:a16="http://schemas.microsoft.com/office/drawing/2014/main" id="{D7FDB272-BF3C-5D77-7FA7-A2F1A89B3A29}"/>
              </a:ext>
            </a:extLst>
          </p:cNvPr>
          <p:cNvSpPr>
            <a:spLocks noGrp="1"/>
          </p:cNvSpPr>
          <p:nvPr>
            <p:ph sz="quarter" idx="10"/>
          </p:nvPr>
        </p:nvSpPr>
        <p:spPr/>
        <p:txBody>
          <a:bodyPr vert="horz" lIns="91440" tIns="45720" rIns="91440" bIns="45720" rtlCol="0" anchor="t">
            <a:normAutofit/>
          </a:bodyPr>
          <a:lstStyle/>
          <a:p>
            <a:r>
              <a:rPr lang="en-US">
                <a:latin typeface="Arial"/>
                <a:cs typeface="Arial"/>
              </a:rPr>
              <a:t>The CCI returned to 2023 Dashboard for the first time since 2019, but as a "status only" Indicator</a:t>
            </a:r>
          </a:p>
          <a:p>
            <a:r>
              <a:rPr lang="en-US">
                <a:latin typeface="Arial"/>
                <a:cs typeface="Arial"/>
              </a:rPr>
              <a:t>On the 2024 Dashboard, the CCI will return to reporting colors for schools, districts and student groups.</a:t>
            </a:r>
          </a:p>
        </p:txBody>
      </p:sp>
    </p:spTree>
    <p:extLst>
      <p:ext uri="{BB962C8B-B14F-4D97-AF65-F5344CB8AC3E}">
        <p14:creationId xmlns:p14="http://schemas.microsoft.com/office/powerpoint/2010/main" val="1308134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F00A-D89C-133A-2E5A-110CD4F45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73E1B-8755-3305-97D7-56B8F0319C0A}"/>
              </a:ext>
            </a:extLst>
          </p:cNvPr>
          <p:cNvSpPr>
            <a:spLocks noGrp="1"/>
          </p:cNvSpPr>
          <p:nvPr>
            <p:ph type="title"/>
          </p:nvPr>
        </p:nvSpPr>
        <p:spPr/>
        <p:txBody>
          <a:bodyPr/>
          <a:lstStyle/>
          <a:p>
            <a:r>
              <a:rPr lang="en-US" sz="4400" dirty="0">
                <a:cs typeface="Aharoni"/>
              </a:rPr>
              <a:t>College/Career Workplan and Dashboard Principles</a:t>
            </a:r>
          </a:p>
        </p:txBody>
      </p:sp>
      <p:sp>
        <p:nvSpPr>
          <p:cNvPr id="3" name="Content Placeholder 2">
            <a:extLst>
              <a:ext uri="{FF2B5EF4-FFF2-40B4-BE49-F238E27FC236}">
                <a16:creationId xmlns:a16="http://schemas.microsoft.com/office/drawing/2014/main" id="{2C7F80F6-82D4-4A4C-DDF2-20D6F46F011F}"/>
              </a:ext>
            </a:extLst>
          </p:cNvPr>
          <p:cNvSpPr>
            <a:spLocks noGrp="1"/>
          </p:cNvSpPr>
          <p:nvPr>
            <p:ph sz="quarter" idx="10"/>
          </p:nvPr>
        </p:nvSpPr>
        <p:spPr>
          <a:xfrm>
            <a:off x="647699" y="1771262"/>
            <a:ext cx="10858499" cy="4305300"/>
          </a:xfrm>
        </p:spPr>
        <p:txBody>
          <a:bodyPr vert="horz" lIns="91440" tIns="45720" rIns="91440" bIns="45720" rtlCol="0" anchor="t">
            <a:normAutofit fontScale="77500" lnSpcReduction="20000"/>
          </a:bodyPr>
          <a:lstStyle/>
          <a:p>
            <a:r>
              <a:rPr lang="en-US">
                <a:latin typeface="Arial"/>
                <a:cs typeface="Arial"/>
              </a:rPr>
              <a:t>The work on this state indicator aligns with the following Dashboard Principles:</a:t>
            </a:r>
          </a:p>
          <a:p>
            <a:pPr lvl="1">
              <a:buFont typeface="Courier New" panose="020B0604020202020204" pitchFamily="34" charset="0"/>
              <a:buChar char="o"/>
            </a:pPr>
            <a:r>
              <a:rPr lang="en-US" b="1">
                <a:latin typeface="Arial"/>
                <a:cs typeface="Arial"/>
              </a:rPr>
              <a:t>Principle 2: </a:t>
            </a:r>
            <a:r>
              <a:rPr lang="en-US">
                <a:latin typeface="Arial"/>
                <a:cs typeface="Arial"/>
              </a:rPr>
              <a:t>Reports opportunity and performance gaps among student groups through the Equity Report that is available for each state indicator.</a:t>
            </a:r>
          </a:p>
          <a:p>
            <a:pPr lvl="1">
              <a:buFont typeface="Courier New" panose="020B0604020202020204" pitchFamily="34" charset="0"/>
              <a:buChar char="o"/>
            </a:pPr>
            <a:r>
              <a:rPr lang="en-US" b="1">
                <a:latin typeface="Arial"/>
                <a:cs typeface="Arial"/>
              </a:rPr>
              <a:t>Principle 3</a:t>
            </a:r>
            <a:r>
              <a:rPr lang="en-US">
                <a:latin typeface="Arial"/>
                <a:cs typeface="Arial"/>
              </a:rPr>
              <a:t>: Reports each indicator separately.</a:t>
            </a:r>
          </a:p>
          <a:p>
            <a:pPr lvl="1">
              <a:buFont typeface="Courier New" panose="020B0604020202020204" pitchFamily="34" charset="0"/>
              <a:buChar char="o"/>
            </a:pPr>
            <a:r>
              <a:rPr lang="en-US" b="1">
                <a:latin typeface="Arial"/>
                <a:cs typeface="Arial"/>
              </a:rPr>
              <a:t>Principle 4</a:t>
            </a:r>
            <a:r>
              <a:rPr lang="en-US">
                <a:latin typeface="Arial"/>
                <a:cs typeface="Arial"/>
              </a:rPr>
              <a:t>: Values each indicator equally.</a:t>
            </a:r>
          </a:p>
          <a:p>
            <a:pPr lvl="1">
              <a:buFont typeface="Courier New" panose="020B0604020202020204" pitchFamily="34" charset="0"/>
              <a:buChar char="o"/>
            </a:pPr>
            <a:r>
              <a:rPr lang="en-US" b="1">
                <a:latin typeface="Arial"/>
                <a:cs typeface="Arial"/>
              </a:rPr>
              <a:t>Principle 8</a:t>
            </a:r>
            <a:r>
              <a:rPr lang="en-US">
                <a:latin typeface="Arial"/>
                <a:cs typeface="Arial"/>
              </a:rPr>
              <a:t>: Reflects technical quality through measures that are valid and reliable.</a:t>
            </a:r>
          </a:p>
          <a:p>
            <a:pPr lvl="1">
              <a:buFont typeface="Courier New" panose="020B0604020202020204" pitchFamily="34" charset="0"/>
              <a:buChar char="o"/>
            </a:pPr>
            <a:r>
              <a:rPr lang="en-US" b="1">
                <a:latin typeface="Arial"/>
                <a:cs typeface="Arial"/>
              </a:rPr>
              <a:t>Principle 11</a:t>
            </a:r>
            <a:r>
              <a:rPr lang="en-US">
                <a:latin typeface="Arial"/>
                <a:cs typeface="Arial"/>
              </a:rPr>
              <a:t>: Is subject to continuous revision and improvement.</a:t>
            </a:r>
          </a:p>
          <a:p>
            <a:endParaRPr lang="en-US"/>
          </a:p>
        </p:txBody>
      </p:sp>
    </p:spTree>
    <p:extLst>
      <p:ext uri="{BB962C8B-B14F-4D97-AF65-F5344CB8AC3E}">
        <p14:creationId xmlns:p14="http://schemas.microsoft.com/office/powerpoint/2010/main" val="3557706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54E-B1DB-43FA-3068-1F6E63760F7A}"/>
              </a:ext>
            </a:extLst>
          </p:cNvPr>
          <p:cNvSpPr>
            <a:spLocks noGrp="1"/>
          </p:cNvSpPr>
          <p:nvPr>
            <p:ph type="title"/>
          </p:nvPr>
        </p:nvSpPr>
        <p:spPr/>
        <p:txBody>
          <a:bodyPr/>
          <a:lstStyle/>
          <a:p>
            <a:r>
              <a:rPr lang="en-US" sz="5400" dirty="0">
                <a:cs typeface="Aharoni"/>
              </a:rPr>
              <a:t>CCI Dashboard Workplan</a:t>
            </a:r>
            <a:endParaRPr lang="en-US" sz="5400" dirty="0"/>
          </a:p>
        </p:txBody>
      </p:sp>
      <p:sp>
        <p:nvSpPr>
          <p:cNvPr id="3" name="Content Placeholder 2">
            <a:extLst>
              <a:ext uri="{FF2B5EF4-FFF2-40B4-BE49-F238E27FC236}">
                <a16:creationId xmlns:a16="http://schemas.microsoft.com/office/drawing/2014/main" id="{72C818C4-EDAE-5842-5C63-369AA39ED54F}"/>
              </a:ext>
            </a:extLst>
          </p:cNvPr>
          <p:cNvSpPr>
            <a:spLocks noGrp="1"/>
          </p:cNvSpPr>
          <p:nvPr>
            <p:ph sz="quarter" idx="10"/>
          </p:nvPr>
        </p:nvSpPr>
        <p:spPr/>
        <p:txBody>
          <a:bodyPr vert="horz" lIns="91440" tIns="45720" rIns="91440" bIns="45720" rtlCol="0" anchor="t">
            <a:normAutofit fontScale="92500" lnSpcReduction="10000"/>
          </a:bodyPr>
          <a:lstStyle/>
          <a:p>
            <a:r>
              <a:rPr lang="en-US">
                <a:solidFill>
                  <a:srgbClr val="354052"/>
                </a:solidFill>
                <a:latin typeface="Arial"/>
                <a:cs typeface="Arial"/>
              </a:rPr>
              <a:t>Prior to the release of the 2024 CCI, the CDE will: </a:t>
            </a:r>
          </a:p>
          <a:p>
            <a:pPr lvl="1">
              <a:buFont typeface="Courier New" panose="020B0604020202020204" pitchFamily="34" charset="0"/>
              <a:buChar char="o"/>
            </a:pPr>
            <a:r>
              <a:rPr lang="en-US">
                <a:solidFill>
                  <a:srgbClr val="354052"/>
                </a:solidFill>
                <a:latin typeface="Arial"/>
                <a:cs typeface="Arial"/>
              </a:rPr>
              <a:t>Seek guidance from the SBE on continuing review of the data for the four new career measures (Internships, Student-led enterprise, Simulated work-based learning, ASVAB), </a:t>
            </a:r>
            <a:endParaRPr lang="en-US">
              <a:solidFill>
                <a:srgbClr val="354052"/>
              </a:solidFill>
            </a:endParaRPr>
          </a:p>
          <a:p>
            <a:pPr lvl="1">
              <a:buFont typeface="Courier New" panose="020B0604020202020204" pitchFamily="34" charset="0"/>
              <a:buChar char="o"/>
            </a:pPr>
            <a:r>
              <a:rPr lang="en-US">
                <a:solidFill>
                  <a:srgbClr val="354052"/>
                </a:solidFill>
                <a:latin typeface="Arial"/>
                <a:cs typeface="Arial"/>
              </a:rPr>
              <a:t>Update the SBE on the data collection for the Seal of Civic Engagement, and</a:t>
            </a:r>
            <a:endParaRPr lang="en-US">
              <a:solidFill>
                <a:srgbClr val="354052"/>
              </a:solidFill>
            </a:endParaRPr>
          </a:p>
          <a:p>
            <a:pPr lvl="1">
              <a:buFont typeface="Courier New" panose="020B0604020202020204" pitchFamily="34" charset="0"/>
              <a:buChar char="o"/>
            </a:pPr>
            <a:r>
              <a:rPr lang="en-US">
                <a:solidFill>
                  <a:srgbClr val="354052"/>
                </a:solidFill>
                <a:latin typeface="Arial"/>
                <a:cs typeface="Arial"/>
              </a:rPr>
              <a:t>Discuss exploration of industry certifications.</a:t>
            </a:r>
            <a:endParaRPr lang="en-US"/>
          </a:p>
        </p:txBody>
      </p:sp>
    </p:spTree>
    <p:extLst>
      <p:ext uri="{BB962C8B-B14F-4D97-AF65-F5344CB8AC3E}">
        <p14:creationId xmlns:p14="http://schemas.microsoft.com/office/powerpoint/2010/main" val="3282708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E544-2328-5B48-2B2D-6FCD252B948D}"/>
              </a:ext>
            </a:extLst>
          </p:cNvPr>
          <p:cNvSpPr>
            <a:spLocks noGrp="1"/>
          </p:cNvSpPr>
          <p:nvPr>
            <p:ph type="title"/>
          </p:nvPr>
        </p:nvSpPr>
        <p:spPr/>
        <p:txBody>
          <a:bodyPr/>
          <a:lstStyle/>
          <a:p>
            <a:r>
              <a:rPr lang="en-US" sz="5400" dirty="0">
                <a:cs typeface="Aharoni"/>
              </a:rPr>
              <a:t>Development of the CCI</a:t>
            </a:r>
            <a:endParaRPr lang="en-US" sz="5400" dirty="0"/>
          </a:p>
        </p:txBody>
      </p:sp>
      <p:sp>
        <p:nvSpPr>
          <p:cNvPr id="3" name="Content Placeholder 2">
            <a:extLst>
              <a:ext uri="{FF2B5EF4-FFF2-40B4-BE49-F238E27FC236}">
                <a16:creationId xmlns:a16="http://schemas.microsoft.com/office/drawing/2014/main" id="{35EFF259-CEB2-2E2E-C06D-A407E123D166}"/>
              </a:ext>
            </a:extLst>
          </p:cNvPr>
          <p:cNvSpPr>
            <a:spLocks noGrp="1"/>
          </p:cNvSpPr>
          <p:nvPr>
            <p:ph sz="quarter" idx="10"/>
          </p:nvPr>
        </p:nvSpPr>
        <p:spPr/>
        <p:txBody>
          <a:bodyPr vert="horz" lIns="91440" tIns="45720" rIns="91440" bIns="45720" rtlCol="0" anchor="t">
            <a:normAutofit fontScale="77500" lnSpcReduction="20000"/>
          </a:bodyPr>
          <a:lstStyle/>
          <a:p>
            <a:r>
              <a:rPr lang="en-US">
                <a:solidFill>
                  <a:srgbClr val="354052"/>
                </a:solidFill>
                <a:latin typeface="Arial"/>
                <a:cs typeface="Arial"/>
              </a:rPr>
              <a:t>The CCI was developed to emphasize that a high school diploma represents the completion of a broad and rigorous course of study that prepares students for success after high school. </a:t>
            </a:r>
          </a:p>
          <a:p>
            <a:r>
              <a:rPr lang="en-US">
                <a:solidFill>
                  <a:srgbClr val="354052"/>
                </a:solidFill>
                <a:latin typeface="Arial"/>
                <a:cs typeface="Arial"/>
              </a:rPr>
              <a:t>It was originally adopted by the State Board of Education (SBE) in July 2016 and performance levels (colors) were reported for the first time on the 2018 Dashboard. </a:t>
            </a:r>
          </a:p>
          <a:p>
            <a:r>
              <a:rPr lang="en-US">
                <a:solidFill>
                  <a:srgbClr val="354052"/>
                </a:solidFill>
                <a:latin typeface="Arial"/>
                <a:cs typeface="Arial"/>
              </a:rPr>
              <a:t>It is based on students in each four-year graduation cohort and uses specific criteria that are reliant on assessments and course completion data to determine if students are “Prepared,” “Approaching Prepared,” or “Not Prepared” for college and/or career. </a:t>
            </a:r>
            <a:endParaRPr lang="en-US"/>
          </a:p>
        </p:txBody>
      </p:sp>
    </p:spTree>
    <p:extLst>
      <p:ext uri="{BB962C8B-B14F-4D97-AF65-F5344CB8AC3E}">
        <p14:creationId xmlns:p14="http://schemas.microsoft.com/office/powerpoint/2010/main" val="1130324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7A9A-86E5-BC29-BDBA-9834C7056358}"/>
              </a:ext>
            </a:extLst>
          </p:cNvPr>
          <p:cNvSpPr>
            <a:spLocks noGrp="1"/>
          </p:cNvSpPr>
          <p:nvPr>
            <p:ph type="title"/>
          </p:nvPr>
        </p:nvSpPr>
        <p:spPr>
          <a:xfrm>
            <a:off x="647700" y="186745"/>
            <a:ext cx="10858500" cy="1335314"/>
          </a:xfrm>
        </p:spPr>
        <p:txBody>
          <a:bodyPr/>
          <a:lstStyle/>
          <a:p>
            <a:r>
              <a:rPr lang="en-US" sz="3600">
                <a:cs typeface="Arial"/>
              </a:rPr>
              <a:t>Continuing to Review Data for the Four New Career Measures</a:t>
            </a:r>
            <a:endParaRPr lang="en-US" sz="3600"/>
          </a:p>
        </p:txBody>
      </p:sp>
      <p:sp>
        <p:nvSpPr>
          <p:cNvPr id="3" name="Content Placeholder 2">
            <a:extLst>
              <a:ext uri="{FF2B5EF4-FFF2-40B4-BE49-F238E27FC236}">
                <a16:creationId xmlns:a16="http://schemas.microsoft.com/office/drawing/2014/main" id="{442DAD24-CCF9-2478-C8D6-785BD34B3ACF}"/>
              </a:ext>
            </a:extLst>
          </p:cNvPr>
          <p:cNvSpPr>
            <a:spLocks noGrp="1"/>
          </p:cNvSpPr>
          <p:nvPr>
            <p:ph sz="quarter" idx="10"/>
          </p:nvPr>
        </p:nvSpPr>
        <p:spPr>
          <a:xfrm>
            <a:off x="647699" y="1507566"/>
            <a:ext cx="10857758" cy="4665705"/>
          </a:xfrm>
        </p:spPr>
        <p:txBody>
          <a:bodyPr vert="horz" lIns="91440" tIns="45720" rIns="91440" bIns="45720" rtlCol="0" anchor="t">
            <a:noAutofit/>
          </a:bodyPr>
          <a:lstStyle/>
          <a:p>
            <a:pPr>
              <a:spcBef>
                <a:spcPts val="300"/>
              </a:spcBef>
              <a:spcAft>
                <a:spcPts val="300"/>
              </a:spcAft>
            </a:pPr>
            <a:r>
              <a:rPr lang="en-US" sz="2400" dirty="0">
                <a:latin typeface="Arial"/>
                <a:cs typeface="Arial"/>
              </a:rPr>
              <a:t>The CDE began collecting data on four new career measures in 2020-21: </a:t>
            </a:r>
          </a:p>
          <a:p>
            <a:pPr lvl="1">
              <a:spcBef>
                <a:spcPts val="300"/>
              </a:spcBef>
              <a:spcAft>
                <a:spcPts val="300"/>
              </a:spcAft>
              <a:buFont typeface="Courier New" panose="020B0604020202020204" pitchFamily="34" charset="0"/>
              <a:buChar char="o"/>
            </a:pPr>
            <a:r>
              <a:rPr lang="en-US" sz="2400" dirty="0">
                <a:latin typeface="Arial"/>
                <a:cs typeface="Arial"/>
              </a:rPr>
              <a:t>Internships</a:t>
            </a:r>
            <a:endParaRPr lang="en-US" sz="2400" dirty="0"/>
          </a:p>
          <a:p>
            <a:pPr lvl="1">
              <a:spcBef>
                <a:spcPts val="300"/>
              </a:spcBef>
              <a:spcAft>
                <a:spcPts val="300"/>
              </a:spcAft>
              <a:buFont typeface="Courier New" panose="020B0604020202020204" pitchFamily="34" charset="0"/>
              <a:buChar char="o"/>
            </a:pPr>
            <a:r>
              <a:rPr lang="en-US" sz="2400" dirty="0">
                <a:latin typeface="Arial"/>
                <a:cs typeface="Arial"/>
              </a:rPr>
              <a:t>Student-led enterprise</a:t>
            </a:r>
          </a:p>
          <a:p>
            <a:pPr lvl="1">
              <a:spcBef>
                <a:spcPts val="300"/>
              </a:spcBef>
              <a:spcAft>
                <a:spcPts val="300"/>
              </a:spcAft>
              <a:buFont typeface="Courier New" panose="020B0604020202020204" pitchFamily="34" charset="0"/>
              <a:buChar char="o"/>
            </a:pPr>
            <a:r>
              <a:rPr lang="en-US" sz="2400" dirty="0">
                <a:latin typeface="Arial"/>
                <a:cs typeface="Arial"/>
              </a:rPr>
              <a:t>Simulated work-based learning</a:t>
            </a:r>
          </a:p>
          <a:p>
            <a:pPr lvl="1">
              <a:spcBef>
                <a:spcPts val="300"/>
              </a:spcBef>
              <a:spcAft>
                <a:spcPts val="300"/>
              </a:spcAft>
              <a:buFont typeface="Courier New" panose="020B0604020202020204" pitchFamily="34" charset="0"/>
              <a:buChar char="o"/>
            </a:pPr>
            <a:r>
              <a:rPr lang="en-US" sz="2400" dirty="0">
                <a:latin typeface="Arial"/>
                <a:cs typeface="Arial"/>
              </a:rPr>
              <a:t>Armed Services Vocational Aptitude Battery (ASVAB)</a:t>
            </a:r>
          </a:p>
          <a:p>
            <a:pPr>
              <a:spcBef>
                <a:spcPts val="300"/>
              </a:spcBef>
              <a:spcAft>
                <a:spcPts val="300"/>
              </a:spcAft>
            </a:pPr>
            <a:r>
              <a:rPr lang="en-US" sz="2400" dirty="0">
                <a:latin typeface="Arial"/>
                <a:cs typeface="Arial"/>
              </a:rPr>
              <a:t>CDE analyzed the two years of data collected from 2020–21 and 2021–22 during the 2023 Accountability Workplan. </a:t>
            </a:r>
            <a:endParaRPr lang="en-US" sz="2400" dirty="0"/>
          </a:p>
          <a:p>
            <a:pPr>
              <a:spcBef>
                <a:spcPts val="300"/>
              </a:spcBef>
              <a:spcAft>
                <a:spcPts val="300"/>
              </a:spcAft>
            </a:pPr>
            <a:r>
              <a:rPr lang="en-US" sz="2400" dirty="0">
                <a:latin typeface="Arial"/>
                <a:cs typeface="Arial"/>
              </a:rPr>
              <a:t>If directed, CDE could analyze the additional data collected from 2022–23 in the scope of the 2024 Accountability Workplan.</a:t>
            </a:r>
          </a:p>
          <a:p>
            <a:pPr lvl="1">
              <a:spcBef>
                <a:spcPts val="300"/>
              </a:spcBef>
              <a:spcAft>
                <a:spcPts val="300"/>
              </a:spcAft>
              <a:buFont typeface="Courier New" panose="020B0604020202020204" pitchFamily="34" charset="0"/>
              <a:buChar char="o"/>
            </a:pPr>
            <a:r>
              <a:rPr lang="en-US" sz="2400" dirty="0">
                <a:latin typeface="Arial"/>
                <a:cs typeface="Arial"/>
              </a:rPr>
              <a:t>SBE will need to provide additional guidance to CDE on the data required to add these components to the CCI.</a:t>
            </a:r>
            <a:endParaRPr lang="en-US" dirty="0"/>
          </a:p>
        </p:txBody>
      </p:sp>
    </p:spTree>
    <p:extLst>
      <p:ext uri="{BB962C8B-B14F-4D97-AF65-F5344CB8AC3E}">
        <p14:creationId xmlns:p14="http://schemas.microsoft.com/office/powerpoint/2010/main" val="2948022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6B6F-4E1C-4D7E-6883-14EB4069E29F}"/>
              </a:ext>
            </a:extLst>
          </p:cNvPr>
          <p:cNvSpPr>
            <a:spLocks noGrp="1"/>
          </p:cNvSpPr>
          <p:nvPr>
            <p:ph type="title"/>
          </p:nvPr>
        </p:nvSpPr>
        <p:spPr/>
        <p:txBody>
          <a:bodyPr/>
          <a:lstStyle/>
          <a:p>
            <a:r>
              <a:rPr lang="en-US" sz="4000">
                <a:cs typeface="Aharoni"/>
              </a:rPr>
              <a:t>Update on Data Collection for the </a:t>
            </a:r>
            <a:br>
              <a:rPr lang="en-US" sz="4000">
                <a:cs typeface="Aharoni"/>
              </a:rPr>
            </a:br>
            <a:r>
              <a:rPr lang="en-US" sz="4000">
                <a:cs typeface="Aharoni"/>
              </a:rPr>
              <a:t>Seal of Civic Engagement</a:t>
            </a:r>
            <a:endParaRPr lang="en-US" sz="4000"/>
          </a:p>
        </p:txBody>
      </p:sp>
      <p:sp>
        <p:nvSpPr>
          <p:cNvPr id="3" name="Content Placeholder 2">
            <a:extLst>
              <a:ext uri="{FF2B5EF4-FFF2-40B4-BE49-F238E27FC236}">
                <a16:creationId xmlns:a16="http://schemas.microsoft.com/office/drawing/2014/main" id="{869435F9-D6AF-17C0-B462-6A5D0A1741F9}"/>
              </a:ext>
            </a:extLst>
          </p:cNvPr>
          <p:cNvSpPr>
            <a:spLocks noGrp="1"/>
          </p:cNvSpPr>
          <p:nvPr>
            <p:ph sz="quarter" idx="10"/>
          </p:nvPr>
        </p:nvSpPr>
        <p:spPr/>
        <p:txBody>
          <a:bodyPr vert="horz" lIns="91440" tIns="45720" rIns="91440" bIns="45720" rtlCol="0" anchor="t">
            <a:normAutofit lnSpcReduction="10000"/>
          </a:bodyPr>
          <a:lstStyle/>
          <a:p>
            <a:r>
              <a:rPr lang="en-US">
                <a:latin typeface="Arial"/>
                <a:cs typeface="Arial"/>
              </a:rPr>
              <a:t>CDE will be adding an additional ad-hoc data collection to the 2023–24 End of Year (EOY) process for LEAs to collect student-level information on the students who have earned the Seal of Civic Engagement. </a:t>
            </a:r>
          </a:p>
          <a:p>
            <a:r>
              <a:rPr lang="en-US">
                <a:latin typeface="Arial"/>
                <a:cs typeface="Arial"/>
              </a:rPr>
              <a:t>This will allow CDE to analyze the data and learn more about the students who are earning the seal for future consideration by the SBE. </a:t>
            </a:r>
            <a:endParaRPr lang="en-US"/>
          </a:p>
        </p:txBody>
      </p:sp>
    </p:spTree>
    <p:extLst>
      <p:ext uri="{BB962C8B-B14F-4D97-AF65-F5344CB8AC3E}">
        <p14:creationId xmlns:p14="http://schemas.microsoft.com/office/powerpoint/2010/main" val="3385847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74D7-F0FC-B50C-3E63-687C40EE50EA}"/>
              </a:ext>
            </a:extLst>
          </p:cNvPr>
          <p:cNvSpPr>
            <a:spLocks noGrp="1"/>
          </p:cNvSpPr>
          <p:nvPr>
            <p:ph type="title"/>
          </p:nvPr>
        </p:nvSpPr>
        <p:spPr/>
        <p:txBody>
          <a:bodyPr/>
          <a:lstStyle/>
          <a:p>
            <a:r>
              <a:rPr lang="en-US" sz="4400">
                <a:solidFill>
                  <a:srgbClr val="354052"/>
                </a:solidFill>
                <a:cs typeface="Arial"/>
              </a:rPr>
              <a:t>Exploration of Industry Certifications</a:t>
            </a:r>
          </a:p>
        </p:txBody>
      </p:sp>
      <p:sp>
        <p:nvSpPr>
          <p:cNvPr id="3" name="Content Placeholder 2">
            <a:extLst>
              <a:ext uri="{FF2B5EF4-FFF2-40B4-BE49-F238E27FC236}">
                <a16:creationId xmlns:a16="http://schemas.microsoft.com/office/drawing/2014/main" id="{DA93626D-AEAA-C51C-5ECA-02E434E0A14E}"/>
              </a:ext>
            </a:extLst>
          </p:cNvPr>
          <p:cNvSpPr>
            <a:spLocks noGrp="1"/>
          </p:cNvSpPr>
          <p:nvPr>
            <p:ph sz="quarter" idx="10"/>
          </p:nvPr>
        </p:nvSpPr>
        <p:spPr/>
        <p:txBody>
          <a:bodyPr vert="horz" lIns="91440" tIns="45720" rIns="91440" bIns="45720" rtlCol="0" anchor="t">
            <a:normAutofit/>
          </a:bodyPr>
          <a:lstStyle/>
          <a:p>
            <a:r>
              <a:rPr lang="en-US">
                <a:solidFill>
                  <a:srgbClr val="354052"/>
                </a:solidFill>
                <a:latin typeface="Arial"/>
                <a:cs typeface="Arial"/>
              </a:rPr>
              <a:t>In 2024, the CDE will also continue to solicit feedback on how Industry Certifications have incorporated into CTE Pathways around the state, and to further define and identify what and how data can be collected from LEAs.</a:t>
            </a:r>
          </a:p>
        </p:txBody>
      </p:sp>
    </p:spTree>
    <p:extLst>
      <p:ext uri="{BB962C8B-B14F-4D97-AF65-F5344CB8AC3E}">
        <p14:creationId xmlns:p14="http://schemas.microsoft.com/office/powerpoint/2010/main" val="2369043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B812-2869-8C82-DB2C-916278A55C2F}"/>
              </a:ext>
            </a:extLst>
          </p:cNvPr>
          <p:cNvSpPr>
            <a:spLocks noGrp="1"/>
          </p:cNvSpPr>
          <p:nvPr>
            <p:ph type="title"/>
          </p:nvPr>
        </p:nvSpPr>
        <p:spPr/>
        <p:txBody>
          <a:bodyPr/>
          <a:lstStyle/>
          <a:p>
            <a:r>
              <a:rPr lang="en-US" sz="4800">
                <a:cs typeface="Arial"/>
              </a:rPr>
              <a:t>Student Level Growth Model Data Release</a:t>
            </a:r>
          </a:p>
        </p:txBody>
      </p:sp>
    </p:spTree>
    <p:extLst>
      <p:ext uri="{BB962C8B-B14F-4D97-AF65-F5344CB8AC3E}">
        <p14:creationId xmlns:p14="http://schemas.microsoft.com/office/powerpoint/2010/main" val="574636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110F-F4BF-C3DF-52E1-2AC3AE735499}"/>
              </a:ext>
            </a:extLst>
          </p:cNvPr>
          <p:cNvSpPr>
            <a:spLocks noGrp="1"/>
          </p:cNvSpPr>
          <p:nvPr>
            <p:ph type="title"/>
          </p:nvPr>
        </p:nvSpPr>
        <p:spPr/>
        <p:txBody>
          <a:bodyPr/>
          <a:lstStyle/>
          <a:p>
            <a:r>
              <a:rPr lang="en-US" sz="3600">
                <a:cs typeface="Aharoni"/>
              </a:rPr>
              <a:t>Background on Student Level Growth Model</a:t>
            </a:r>
            <a:endParaRPr lang="en-US" sz="3600"/>
          </a:p>
        </p:txBody>
      </p:sp>
      <p:sp>
        <p:nvSpPr>
          <p:cNvPr id="3" name="Content Placeholder 2">
            <a:extLst>
              <a:ext uri="{FF2B5EF4-FFF2-40B4-BE49-F238E27FC236}">
                <a16:creationId xmlns:a16="http://schemas.microsoft.com/office/drawing/2014/main" id="{8C1940B8-7D2E-0039-190E-F75BCAE4B7D8}"/>
              </a:ext>
            </a:extLst>
          </p:cNvPr>
          <p:cNvSpPr>
            <a:spLocks noGrp="1"/>
          </p:cNvSpPr>
          <p:nvPr>
            <p:ph sz="quarter" idx="10"/>
          </p:nvPr>
        </p:nvSpPr>
        <p:spPr/>
        <p:txBody>
          <a:bodyPr vert="horz" lIns="91440" tIns="45720" rIns="91440" bIns="45720" rtlCol="0" anchor="t">
            <a:normAutofit fontScale="85000" lnSpcReduction="20000"/>
          </a:bodyPr>
          <a:lstStyle/>
          <a:p>
            <a:r>
              <a:rPr lang="en-US">
                <a:latin typeface="Arial"/>
                <a:cs typeface="Arial"/>
              </a:rPr>
              <a:t>The SBE adopted a growth model calculation and model in May 2021. </a:t>
            </a:r>
            <a:endParaRPr lang="en-US"/>
          </a:p>
          <a:p>
            <a:r>
              <a:rPr lang="en-US">
                <a:latin typeface="Arial"/>
                <a:cs typeface="Arial"/>
              </a:rPr>
              <a:t>In December 2024, the CDE will release the initial set of English Language Arts (ELA) and mathematics growth data using three years of assessment data from 2021–22, 2022–23 and 2023–24. </a:t>
            </a:r>
            <a:endParaRPr lang="en-US"/>
          </a:p>
          <a:p>
            <a:r>
              <a:rPr lang="en-US">
                <a:latin typeface="Arial"/>
                <a:cs typeface="Arial"/>
              </a:rPr>
              <a:t>The release of these results will allow the SBE to begin conversations about how growth data will be incorporated into the Dashboard and support determinations for the State and Federal Accountability systems.</a:t>
            </a:r>
            <a:endParaRPr lang="en-US"/>
          </a:p>
        </p:txBody>
      </p:sp>
    </p:spTree>
    <p:extLst>
      <p:ext uri="{BB962C8B-B14F-4D97-AF65-F5344CB8AC3E}">
        <p14:creationId xmlns:p14="http://schemas.microsoft.com/office/powerpoint/2010/main" val="357563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a:normAutofit/>
          </a:bodyPr>
          <a:lstStyle/>
          <a:p>
            <a:r>
              <a:rPr lang="en-US"/>
              <a:t>Chronic Absenteeism Statewide Results </a:t>
            </a:r>
          </a:p>
        </p:txBody>
      </p:sp>
      <p:pic>
        <p:nvPicPr>
          <p:cNvPr id="5" name="Content Placeholder 4" descr="Chronic absenteeism card with the overall performance color of yellow. 24.3 percent chronically absent, declined 5.7 percent and all 13 students groups are in the yellow.">
            <a:extLst>
              <a:ext uri="{FF2B5EF4-FFF2-40B4-BE49-F238E27FC236}">
                <a16:creationId xmlns:a16="http://schemas.microsoft.com/office/drawing/2014/main" id="{1FA9A4B6-E969-4741-BF4A-D8215C0E64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83655" y="1845933"/>
            <a:ext cx="3035247" cy="4707267"/>
          </a:xfrm>
        </p:spPr>
      </p:pic>
      <p:sp>
        <p:nvSpPr>
          <p:cNvPr id="4" name="TextBox 3">
            <a:extLst>
              <a:ext uri="{FF2B5EF4-FFF2-40B4-BE49-F238E27FC236}">
                <a16:creationId xmlns:a16="http://schemas.microsoft.com/office/drawing/2014/main" id="{1835E2C6-913E-4744-95AB-E1FA69F4F880}"/>
              </a:ext>
            </a:extLst>
          </p:cNvPr>
          <p:cNvSpPr txBox="1"/>
          <p:nvPr/>
        </p:nvSpPr>
        <p:spPr>
          <a:xfrm>
            <a:off x="5069282" y="1845933"/>
            <a:ext cx="5739063" cy="452431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Represents local educational agencies (LEAs) and schools that serve </a:t>
            </a:r>
            <a:r>
              <a:rPr lang="en-US" sz="2400" b="1">
                <a:latin typeface="Arial" panose="020B0604020202020204" pitchFamily="34" charset="0"/>
                <a:cs typeface="Arial" panose="020B0604020202020204" pitchFamily="34" charset="0"/>
              </a:rPr>
              <a:t>kindergarten through grade eight </a:t>
            </a:r>
            <a:r>
              <a:rPr lang="en-US" sz="2400">
                <a:latin typeface="Arial" panose="020B0604020202020204" pitchFamily="34" charset="0"/>
                <a:cs typeface="Arial" panose="020B0604020202020204" pitchFamily="34" charset="0"/>
              </a:rPr>
              <a:t>students whose students were absent 10 percent or more of the school year.</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For most state indicators, the desired outcome is to have a high percentage of performance in the current year. This indicator has a reverse goal of having the </a:t>
            </a:r>
            <a:r>
              <a:rPr lang="en-US" sz="2400" b="1">
                <a:latin typeface="Arial" panose="020B0604020202020204" pitchFamily="34" charset="0"/>
                <a:cs typeface="Arial" panose="020B0604020202020204" pitchFamily="34" charset="0"/>
              </a:rPr>
              <a:t>lowest percentage</a:t>
            </a:r>
            <a:r>
              <a:rPr lang="en-US" sz="2400">
                <a:latin typeface="Arial" panose="020B0604020202020204" pitchFamily="34" charset="0"/>
                <a:cs typeface="Arial" panose="020B0604020202020204" pitchFamily="34" charset="0"/>
              </a:rPr>
              <a:t> of students chronically absent in the current year.</a:t>
            </a:r>
          </a:p>
        </p:txBody>
      </p:sp>
    </p:spTree>
    <p:extLst>
      <p:ext uri="{BB962C8B-B14F-4D97-AF65-F5344CB8AC3E}">
        <p14:creationId xmlns:p14="http://schemas.microsoft.com/office/powerpoint/2010/main" val="747939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B2AB-687B-D623-834A-CFE8830E5DAB}"/>
              </a:ext>
            </a:extLst>
          </p:cNvPr>
          <p:cNvSpPr>
            <a:spLocks noGrp="1"/>
          </p:cNvSpPr>
          <p:nvPr>
            <p:ph type="title"/>
          </p:nvPr>
        </p:nvSpPr>
        <p:spPr/>
        <p:txBody>
          <a:bodyPr/>
          <a:lstStyle/>
          <a:p>
            <a:r>
              <a:rPr lang="en-US" sz="3200" dirty="0">
                <a:cs typeface="Aharoni"/>
              </a:rPr>
              <a:t>Student Level Growth Model Workplan and Dashboard Principles</a:t>
            </a:r>
            <a:endParaRPr lang="en-US" sz="3200" dirty="0"/>
          </a:p>
        </p:txBody>
      </p:sp>
      <p:sp>
        <p:nvSpPr>
          <p:cNvPr id="3" name="Content Placeholder 2">
            <a:extLst>
              <a:ext uri="{FF2B5EF4-FFF2-40B4-BE49-F238E27FC236}">
                <a16:creationId xmlns:a16="http://schemas.microsoft.com/office/drawing/2014/main" id="{65802493-B6F1-8713-FE05-BBCB85F13824}"/>
              </a:ext>
            </a:extLst>
          </p:cNvPr>
          <p:cNvSpPr>
            <a:spLocks noGrp="1"/>
          </p:cNvSpPr>
          <p:nvPr>
            <p:ph sz="quarter" idx="10"/>
          </p:nvPr>
        </p:nvSpPr>
        <p:spPr/>
        <p:txBody>
          <a:bodyPr vert="horz" lIns="91440" tIns="45720" rIns="91440" bIns="45720" rtlCol="0" anchor="t">
            <a:normAutofit fontScale="77500" lnSpcReduction="20000"/>
          </a:bodyPr>
          <a:lstStyle/>
          <a:p>
            <a:r>
              <a:rPr lang="en-US"/>
              <a:t>This work aligns with the following Dashboard Principles:</a:t>
            </a:r>
          </a:p>
          <a:p>
            <a:pPr lvl="1">
              <a:buFont typeface="Courier New" panose="020B0604020202020204" pitchFamily="34" charset="0"/>
              <a:buChar char="o"/>
            </a:pPr>
            <a:r>
              <a:rPr lang="en-US" b="1">
                <a:latin typeface="Arial"/>
                <a:cs typeface="Arial"/>
              </a:rPr>
              <a:t>Principle 2:</a:t>
            </a:r>
            <a:r>
              <a:rPr lang="en-US">
                <a:latin typeface="Arial"/>
                <a:cs typeface="Arial"/>
              </a:rPr>
              <a:t> Reports opportunity and performance gaps among student groups through the Equity Report that is available for each state indicator.</a:t>
            </a:r>
          </a:p>
          <a:p>
            <a:pPr lvl="1">
              <a:buFont typeface="Courier New" panose="020B0604020202020204" pitchFamily="34" charset="0"/>
              <a:buChar char="o"/>
            </a:pPr>
            <a:r>
              <a:rPr lang="en-US" b="1">
                <a:latin typeface="Arial"/>
                <a:cs typeface="Arial"/>
              </a:rPr>
              <a:t>Principle 4:</a:t>
            </a:r>
            <a:r>
              <a:rPr lang="en-US">
                <a:latin typeface="Arial"/>
                <a:cs typeface="Arial"/>
              </a:rPr>
              <a:t> Values each indicator equally.</a:t>
            </a:r>
            <a:endParaRPr lang="en-US"/>
          </a:p>
          <a:p>
            <a:pPr lvl="1">
              <a:buFont typeface="Courier New" panose="020B0604020202020204" pitchFamily="34" charset="0"/>
              <a:buChar char="o"/>
            </a:pPr>
            <a:r>
              <a:rPr lang="en-US" b="1">
                <a:latin typeface="Arial"/>
                <a:cs typeface="Arial"/>
              </a:rPr>
              <a:t>Principle 5:</a:t>
            </a:r>
            <a:r>
              <a:rPr lang="en-US">
                <a:latin typeface="Arial"/>
                <a:cs typeface="Arial"/>
              </a:rPr>
              <a:t> Values high performance and growth equally.</a:t>
            </a:r>
          </a:p>
          <a:p>
            <a:pPr lvl="1">
              <a:buFont typeface="Courier New" panose="020B0604020202020204" pitchFamily="34" charset="0"/>
              <a:buChar char="o"/>
            </a:pPr>
            <a:r>
              <a:rPr lang="en-US" b="1">
                <a:latin typeface="Arial"/>
                <a:cs typeface="Arial"/>
              </a:rPr>
              <a:t>Principle 8:</a:t>
            </a:r>
            <a:r>
              <a:rPr lang="en-US">
                <a:latin typeface="Arial"/>
                <a:cs typeface="Arial"/>
              </a:rPr>
              <a:t> Reflects technical quality through measures that are valid and reliable.</a:t>
            </a:r>
          </a:p>
          <a:p>
            <a:pPr lvl="1">
              <a:buFont typeface="Courier New" panose="020B0604020202020204" pitchFamily="34" charset="0"/>
              <a:buChar char="o"/>
            </a:pPr>
            <a:r>
              <a:rPr lang="en-US" b="1">
                <a:latin typeface="Arial"/>
                <a:cs typeface="Arial"/>
              </a:rPr>
              <a:t>Principle 11:</a:t>
            </a:r>
            <a:r>
              <a:rPr lang="en-US">
                <a:latin typeface="Arial"/>
                <a:cs typeface="Arial"/>
              </a:rPr>
              <a:t> Is subject to continuous revision and improvement.</a:t>
            </a:r>
          </a:p>
          <a:p>
            <a:endParaRPr lang="en-US"/>
          </a:p>
        </p:txBody>
      </p:sp>
    </p:spTree>
    <p:extLst>
      <p:ext uri="{BB962C8B-B14F-4D97-AF65-F5344CB8AC3E}">
        <p14:creationId xmlns:p14="http://schemas.microsoft.com/office/powerpoint/2010/main" val="2056285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79F4-9644-2723-C8DA-21944201B42B}"/>
              </a:ext>
            </a:extLst>
          </p:cNvPr>
          <p:cNvSpPr>
            <a:spLocks noGrp="1"/>
          </p:cNvSpPr>
          <p:nvPr>
            <p:ph type="title"/>
          </p:nvPr>
        </p:nvSpPr>
        <p:spPr/>
        <p:txBody>
          <a:bodyPr/>
          <a:lstStyle/>
          <a:p>
            <a:r>
              <a:rPr lang="en-US" sz="4800" dirty="0">
                <a:cs typeface="Aharoni"/>
              </a:rPr>
              <a:t>Growth Model Workplan</a:t>
            </a:r>
            <a:endParaRPr lang="en-US" sz="4800" dirty="0"/>
          </a:p>
        </p:txBody>
      </p:sp>
      <p:sp>
        <p:nvSpPr>
          <p:cNvPr id="3" name="Content Placeholder 2">
            <a:extLst>
              <a:ext uri="{FF2B5EF4-FFF2-40B4-BE49-F238E27FC236}">
                <a16:creationId xmlns:a16="http://schemas.microsoft.com/office/drawing/2014/main" id="{A5F95AAA-6747-5A54-BA1C-F55E0314C46F}"/>
              </a:ext>
            </a:extLst>
          </p:cNvPr>
          <p:cNvSpPr>
            <a:spLocks noGrp="1"/>
          </p:cNvSpPr>
          <p:nvPr>
            <p:ph sz="quarter" idx="10"/>
          </p:nvPr>
        </p:nvSpPr>
        <p:spPr/>
        <p:txBody>
          <a:bodyPr vert="horz" lIns="91440" tIns="45720" rIns="91440" bIns="45720" rtlCol="0" anchor="t">
            <a:normAutofit fontScale="77500" lnSpcReduction="20000"/>
          </a:bodyPr>
          <a:lstStyle/>
          <a:p>
            <a:r>
              <a:rPr lang="en-US">
                <a:solidFill>
                  <a:srgbClr val="354052"/>
                </a:solidFill>
                <a:latin typeface="Arial"/>
                <a:cs typeface="Arial"/>
              </a:rPr>
              <a:t>Following the release of the 2024 Dashboard, CDE will release the initial set of individual student level growth data using the three years of the California Assessment of Student Performance and Progress (CAASPP) summative assessment scores from the 2021–22, 2022–23, and 2023–24 school years. </a:t>
            </a:r>
          </a:p>
          <a:p>
            <a:r>
              <a:rPr lang="en-US">
                <a:solidFill>
                  <a:srgbClr val="354052"/>
                </a:solidFill>
                <a:latin typeface="Arial"/>
                <a:cs typeface="Arial"/>
              </a:rPr>
              <a:t>The data release will include:</a:t>
            </a:r>
          </a:p>
          <a:p>
            <a:pPr lvl="1">
              <a:buFont typeface="Courier New" panose="020B0604020202020204" pitchFamily="34" charset="0"/>
              <a:buChar char="o"/>
            </a:pPr>
            <a:r>
              <a:rPr lang="en-US">
                <a:solidFill>
                  <a:srgbClr val="354052"/>
                </a:solidFill>
                <a:latin typeface="Arial"/>
                <a:cs typeface="Arial"/>
              </a:rPr>
              <a:t>Downloadable data files, with aggregated growth scores at the school, district and student group levels, and </a:t>
            </a:r>
            <a:endParaRPr lang="en-US" sz="3600">
              <a:solidFill>
                <a:srgbClr val="354052"/>
              </a:solidFill>
            </a:endParaRPr>
          </a:p>
          <a:p>
            <a:pPr lvl="1">
              <a:buFont typeface="Courier New" panose="020B0604020202020204" pitchFamily="34" charset="0"/>
              <a:buChar char="o"/>
            </a:pPr>
            <a:r>
              <a:rPr lang="en-US">
                <a:solidFill>
                  <a:srgbClr val="354052"/>
                </a:solidFill>
                <a:latin typeface="Arial"/>
                <a:cs typeface="Arial"/>
              </a:rPr>
              <a:t>A graphic display of the results on the “Details” page of the Dashboard. </a:t>
            </a:r>
            <a:endParaRPr lang="en-US" sz="3600"/>
          </a:p>
        </p:txBody>
      </p:sp>
    </p:spTree>
    <p:extLst>
      <p:ext uri="{BB962C8B-B14F-4D97-AF65-F5344CB8AC3E}">
        <p14:creationId xmlns:p14="http://schemas.microsoft.com/office/powerpoint/2010/main" val="2610619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B812-2869-8C82-DB2C-916278A55C2F}"/>
              </a:ext>
            </a:extLst>
          </p:cNvPr>
          <p:cNvSpPr>
            <a:spLocks noGrp="1"/>
          </p:cNvSpPr>
          <p:nvPr>
            <p:ph type="title"/>
          </p:nvPr>
        </p:nvSpPr>
        <p:spPr/>
        <p:txBody>
          <a:bodyPr/>
          <a:lstStyle/>
          <a:p>
            <a:r>
              <a:rPr lang="en-US" sz="4800">
                <a:cs typeface="Arial"/>
              </a:rPr>
              <a:t>Priority 1: State Level Data</a:t>
            </a:r>
          </a:p>
        </p:txBody>
      </p:sp>
    </p:spTree>
    <p:extLst>
      <p:ext uri="{BB962C8B-B14F-4D97-AF65-F5344CB8AC3E}">
        <p14:creationId xmlns:p14="http://schemas.microsoft.com/office/powerpoint/2010/main" val="3620983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0634-BB8C-4FDB-43F5-2B178F32D022}"/>
              </a:ext>
            </a:extLst>
          </p:cNvPr>
          <p:cNvSpPr>
            <a:spLocks noGrp="1"/>
          </p:cNvSpPr>
          <p:nvPr>
            <p:ph type="title"/>
          </p:nvPr>
        </p:nvSpPr>
        <p:spPr>
          <a:xfrm>
            <a:off x="647700" y="304801"/>
            <a:ext cx="5181600" cy="1335314"/>
          </a:xfrm>
        </p:spPr>
        <p:txBody>
          <a:bodyPr anchor="ctr">
            <a:noAutofit/>
          </a:bodyPr>
          <a:lstStyle/>
          <a:p>
            <a:r>
              <a:rPr lang="en-US" sz="4000" dirty="0"/>
              <a:t>Priority 1—Teacher Data Background</a:t>
            </a:r>
            <a:endParaRPr lang="en-US" sz="4800" dirty="0"/>
          </a:p>
        </p:txBody>
      </p:sp>
      <p:sp>
        <p:nvSpPr>
          <p:cNvPr id="3" name="Content Placeholder 2">
            <a:extLst>
              <a:ext uri="{FF2B5EF4-FFF2-40B4-BE49-F238E27FC236}">
                <a16:creationId xmlns:a16="http://schemas.microsoft.com/office/drawing/2014/main" id="{BC4468F6-5772-8639-0075-9C8DC41B3F09}"/>
              </a:ext>
            </a:extLst>
          </p:cNvPr>
          <p:cNvSpPr>
            <a:spLocks noGrp="1"/>
          </p:cNvSpPr>
          <p:nvPr>
            <p:ph sz="quarter" idx="10"/>
          </p:nvPr>
        </p:nvSpPr>
        <p:spPr>
          <a:xfrm>
            <a:off x="647699" y="1752600"/>
            <a:ext cx="5837077" cy="4305300"/>
          </a:xfrm>
        </p:spPr>
        <p:txBody>
          <a:bodyPr vert="horz" lIns="91440" tIns="45720" rIns="91440" bIns="45720" rtlCol="0" anchor="ctr">
            <a:normAutofit fontScale="77500" lnSpcReduction="20000"/>
          </a:bodyPr>
          <a:lstStyle/>
          <a:p>
            <a:pPr>
              <a:lnSpc>
                <a:spcPct val="100000"/>
              </a:lnSpc>
            </a:pPr>
            <a:r>
              <a:rPr lang="en-US" sz="3600" dirty="0">
                <a:latin typeface="Arial"/>
                <a:cs typeface="Arial"/>
              </a:rPr>
              <a:t>In 2023, the SBE adopted displaying information from the 2021–22 Teacher Assignment Monitoring Outcomes (TAMO) reports within Local Measure Priority 1</a:t>
            </a:r>
          </a:p>
          <a:p>
            <a:pPr>
              <a:lnSpc>
                <a:spcPct val="100000"/>
              </a:lnSpc>
            </a:pPr>
            <a:r>
              <a:rPr lang="en-US" dirty="0">
                <a:latin typeface="Arial"/>
                <a:cs typeface="Arial"/>
              </a:rPr>
              <a:t>The SBE also updated the self-reflection tool for Priority 1 consistent with the addition of statewide data related to the assignment of teachers</a:t>
            </a:r>
            <a:endParaRPr lang="en-US" sz="3600" dirty="0">
              <a:latin typeface="Arial"/>
              <a:cs typeface="Arial"/>
            </a:endParaRPr>
          </a:p>
        </p:txBody>
      </p:sp>
      <p:pic>
        <p:nvPicPr>
          <p:cNvPr id="6" name="Content Placeholder 5">
            <a:extLst>
              <a:ext uri="{FF2B5EF4-FFF2-40B4-BE49-F238E27FC236}">
                <a16:creationId xmlns:a16="http://schemas.microsoft.com/office/drawing/2014/main" id="{55CF8373-E36F-F8B1-5E76-051C5A1FB9C5}"/>
              </a:ext>
              <a:ext uri="{C183D7F6-B498-43B3-948B-1728B52AA6E4}">
                <adec:decorative xmlns:adec="http://schemas.microsoft.com/office/drawing/2017/decorative" val="1"/>
              </a:ext>
            </a:extLst>
          </p:cNvPr>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a:stretch/>
        </p:blipFill>
        <p:spPr>
          <a:xfrm>
            <a:off x="7010400" y="0"/>
            <a:ext cx="5181600" cy="6324600"/>
          </a:xfrm>
          <a:noFill/>
        </p:spPr>
      </p:pic>
    </p:spTree>
    <p:extLst>
      <p:ext uri="{BB962C8B-B14F-4D97-AF65-F5344CB8AC3E}">
        <p14:creationId xmlns:p14="http://schemas.microsoft.com/office/powerpoint/2010/main" val="1379377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B24-51C7-62D3-5B6F-9C107925B35A}"/>
              </a:ext>
            </a:extLst>
          </p:cNvPr>
          <p:cNvSpPr>
            <a:spLocks noGrp="1"/>
          </p:cNvSpPr>
          <p:nvPr>
            <p:ph type="title"/>
          </p:nvPr>
        </p:nvSpPr>
        <p:spPr>
          <a:xfrm>
            <a:off x="666750" y="269290"/>
            <a:ext cx="10858500" cy="618477"/>
          </a:xfrm>
        </p:spPr>
        <p:txBody>
          <a:bodyPr/>
          <a:lstStyle/>
          <a:p>
            <a:r>
              <a:rPr lang="en-US" sz="3200">
                <a:cs typeface="Arial"/>
              </a:rPr>
              <a:t>Priority 1: Teacher Outcomes Reporting on the Dashboard Display</a:t>
            </a:r>
            <a:endParaRPr lang="en-US" sz="3200"/>
          </a:p>
        </p:txBody>
      </p:sp>
      <p:graphicFrame>
        <p:nvGraphicFramePr>
          <p:cNvPr id="4" name="Table 4" descr="Option 1 is to use a comparison table that shows the total and percentage of teacher data for a district, city, and statewide.">
            <a:extLst>
              <a:ext uri="{FF2B5EF4-FFF2-40B4-BE49-F238E27FC236}">
                <a16:creationId xmlns:a16="http://schemas.microsoft.com/office/drawing/2014/main" id="{24120A00-F54F-6A2F-B682-E3B1A8121004}"/>
              </a:ext>
            </a:extLst>
          </p:cNvPr>
          <p:cNvGraphicFramePr>
            <a:graphicFrameLocks noGrp="1"/>
          </p:cNvGraphicFramePr>
          <p:nvPr>
            <p:ph sz="quarter" idx="10"/>
            <p:extLst>
              <p:ext uri="{D42A27DB-BD31-4B8C-83A1-F6EECF244321}">
                <p14:modId xmlns:p14="http://schemas.microsoft.com/office/powerpoint/2010/main" val="1911116481"/>
              </p:ext>
            </p:extLst>
          </p:nvPr>
        </p:nvGraphicFramePr>
        <p:xfrm>
          <a:off x="486978" y="1161972"/>
          <a:ext cx="11038272" cy="3118414"/>
        </p:xfrm>
        <a:graphic>
          <a:graphicData uri="http://schemas.openxmlformats.org/drawingml/2006/table">
            <a:tbl>
              <a:tblPr firstRow="1" bandRow="1">
                <a:tableStyleId>{5C22544A-7EE6-4342-B048-85BDC9FD1C3A}</a:tableStyleId>
              </a:tblPr>
              <a:tblGrid>
                <a:gridCol w="3105162">
                  <a:extLst>
                    <a:ext uri="{9D8B030D-6E8A-4147-A177-3AD203B41FA5}">
                      <a16:colId xmlns:a16="http://schemas.microsoft.com/office/drawing/2014/main" val="1382908045"/>
                    </a:ext>
                  </a:extLst>
                </a:gridCol>
                <a:gridCol w="3391128">
                  <a:extLst>
                    <a:ext uri="{9D8B030D-6E8A-4147-A177-3AD203B41FA5}">
                      <a16:colId xmlns:a16="http://schemas.microsoft.com/office/drawing/2014/main" val="57244171"/>
                    </a:ext>
                  </a:extLst>
                </a:gridCol>
                <a:gridCol w="2485373">
                  <a:extLst>
                    <a:ext uri="{9D8B030D-6E8A-4147-A177-3AD203B41FA5}">
                      <a16:colId xmlns:a16="http://schemas.microsoft.com/office/drawing/2014/main" val="2914508820"/>
                    </a:ext>
                  </a:extLst>
                </a:gridCol>
                <a:gridCol w="2056609">
                  <a:extLst>
                    <a:ext uri="{9D8B030D-6E8A-4147-A177-3AD203B41FA5}">
                      <a16:colId xmlns:a16="http://schemas.microsoft.com/office/drawing/2014/main" val="521073840"/>
                    </a:ext>
                  </a:extLst>
                </a:gridCol>
              </a:tblGrid>
              <a:tr h="930546">
                <a:tc>
                  <a:txBody>
                    <a:bodyPr/>
                    <a:lstStyle/>
                    <a:p>
                      <a:pPr algn="ctr"/>
                      <a:r>
                        <a:rPr lang="en-US" sz="2400" u="none">
                          <a:solidFill>
                            <a:srgbClr val="FFFFFF"/>
                          </a:solidFill>
                          <a:effectLst/>
                          <a:latin typeface="Arial"/>
                          <a:cs typeface="Arial"/>
                        </a:rPr>
                        <a:t>Name</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Total Teaching</a:t>
                      </a:r>
                      <a:br>
                        <a:rPr lang="en-US" sz="2400" u="none">
                          <a:solidFill>
                            <a:srgbClr val="FFFFFF"/>
                          </a:solidFill>
                          <a:effectLst/>
                          <a:latin typeface="Arial"/>
                          <a:cs typeface="Arial"/>
                        </a:rPr>
                      </a:br>
                      <a:r>
                        <a:rPr lang="en-US" sz="2400" u="none">
                          <a:solidFill>
                            <a:srgbClr val="FFFFFF"/>
                          </a:solidFill>
                          <a:effectLst/>
                          <a:latin typeface="Arial"/>
                          <a:cs typeface="Arial"/>
                        </a:rPr>
                        <a:t>FTE</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Clear (% of teaching FTE)</a:t>
                      </a:r>
                      <a:endParaRPr lang="en-US" sz="2400" u="none">
                        <a:solidFill>
                          <a:srgbClr val="FFFFFF"/>
                        </a:solidFill>
                        <a:effectLst/>
                        <a:latin typeface="Arial" panose="020B0604020202020204" pitchFamily="34" charset="0"/>
                        <a:cs typeface="Arial" panose="020B0604020202020204" pitchFamily="34" charset="0"/>
                      </a:endParaRPr>
                    </a:p>
                  </a:txBody>
                  <a:tcPr marL="25400" marR="25400" marT="25400" marB="25400" anchor="ctr">
                    <a:solidFill>
                      <a:srgbClr val="002060"/>
                    </a:solidFill>
                  </a:tcPr>
                </a:tc>
                <a:tc>
                  <a:txBody>
                    <a:bodyPr/>
                    <a:lstStyle/>
                    <a:p>
                      <a:pPr algn="ctr"/>
                      <a:r>
                        <a:rPr lang="en-US" sz="2400" u="none">
                          <a:solidFill>
                            <a:srgbClr val="FFFFFF"/>
                          </a:solidFill>
                          <a:effectLst/>
                          <a:latin typeface="Arial" panose="020B0604020202020204" pitchFamily="34" charset="0"/>
                          <a:cs typeface="Arial" panose="020B0604020202020204" pitchFamily="34" charset="0"/>
                        </a:rPr>
                        <a:t>Comparison to Statewide Average</a:t>
                      </a:r>
                    </a:p>
                  </a:txBody>
                  <a:tcPr marL="25400" marR="25400" marT="25400" marB="25400" anchor="ctr">
                    <a:solidFill>
                      <a:srgbClr val="002060"/>
                    </a:solidFill>
                  </a:tcPr>
                </a:tc>
                <a:extLst>
                  <a:ext uri="{0D108BD9-81ED-4DB2-BD59-A6C34878D82A}">
                    <a16:rowId xmlns:a16="http://schemas.microsoft.com/office/drawing/2014/main" val="3858887600"/>
                  </a:ext>
                </a:extLst>
              </a:tr>
              <a:tr h="494522">
                <a:tc>
                  <a:txBody>
                    <a:bodyPr/>
                    <a:lstStyle/>
                    <a:p>
                      <a:pPr algn="ctr"/>
                      <a:r>
                        <a:rPr lang="en-US" sz="2400">
                          <a:effectLst/>
                          <a:latin typeface="Arial"/>
                          <a:cs typeface="Arial"/>
                        </a:rPr>
                        <a:t>Sacramento City Unified</a:t>
                      </a:r>
                    </a:p>
                  </a:txBody>
                  <a:tcPr marL="38100" marR="38100" marT="38100" marB="38100" anchor="ctr"/>
                </a:tc>
                <a:tc>
                  <a:txBody>
                    <a:bodyPr/>
                    <a:lstStyle/>
                    <a:p>
                      <a:pPr algn="ctr"/>
                      <a:r>
                        <a:rPr lang="en-US" sz="2400">
                          <a:effectLst/>
                          <a:latin typeface="Arial"/>
                          <a:cs typeface="Arial"/>
                        </a:rPr>
                        <a:t>1,688.4</a:t>
                      </a:r>
                    </a:p>
                  </a:txBody>
                  <a:tcPr marL="38100" marR="38100" marT="38100" marB="38100" anchor="ctr"/>
                </a:tc>
                <a:tc>
                  <a:txBody>
                    <a:bodyPr/>
                    <a:lstStyle/>
                    <a:p>
                      <a:pPr algn="ctr"/>
                      <a:r>
                        <a:rPr lang="en-US" sz="2400">
                          <a:effectLst/>
                          <a:latin typeface="Arial"/>
                          <a:cs typeface="Arial"/>
                        </a:rPr>
                        <a:t>87.3%</a:t>
                      </a:r>
                    </a:p>
                  </a:txBody>
                  <a:tcPr marL="38100" marR="38100" marT="38100" marB="38100" anchor="ctr"/>
                </a:tc>
                <a:tc>
                  <a:txBody>
                    <a:bodyPr/>
                    <a:lstStyle/>
                    <a:p>
                      <a:pPr algn="ctr"/>
                      <a:r>
                        <a:rPr lang="en-US" sz="2400">
                          <a:effectLst/>
                          <a:latin typeface="Arial"/>
                          <a:cs typeface="Arial"/>
                        </a:rPr>
                        <a:t>Above</a:t>
                      </a:r>
                    </a:p>
                  </a:txBody>
                  <a:tcPr marL="38100" marR="38100" marT="38100" marB="38100" anchor="ctr"/>
                </a:tc>
                <a:extLst>
                  <a:ext uri="{0D108BD9-81ED-4DB2-BD59-A6C34878D82A}">
                    <a16:rowId xmlns:a16="http://schemas.microsoft.com/office/drawing/2014/main" val="2656994049"/>
                  </a:ext>
                </a:extLst>
              </a:tr>
              <a:tr h="494522">
                <a:tc>
                  <a:txBody>
                    <a:bodyPr/>
                    <a:lstStyle/>
                    <a:p>
                      <a:pPr algn="ctr"/>
                      <a:r>
                        <a:rPr lang="en-US" sz="2400">
                          <a:effectLst/>
                          <a:latin typeface="Arial"/>
                          <a:cs typeface="Arial"/>
                        </a:rPr>
                        <a:t>Sacramento</a:t>
                      </a:r>
                    </a:p>
                  </a:txBody>
                  <a:tcPr marL="38100" marR="38100" marT="38100" marB="38100" anchor="ctr"/>
                </a:tc>
                <a:tc>
                  <a:txBody>
                    <a:bodyPr/>
                    <a:lstStyle/>
                    <a:p>
                      <a:pPr algn="ctr"/>
                      <a:r>
                        <a:rPr lang="en-US" sz="2400">
                          <a:effectLst/>
                          <a:latin typeface="Arial"/>
                          <a:cs typeface="Arial"/>
                        </a:rPr>
                        <a:t>9,887.7</a:t>
                      </a:r>
                    </a:p>
                  </a:txBody>
                  <a:tcPr marL="38100" marR="38100" marT="38100" marB="38100" anchor="ctr"/>
                </a:tc>
                <a:tc>
                  <a:txBody>
                    <a:bodyPr/>
                    <a:lstStyle/>
                    <a:p>
                      <a:pPr algn="ctr"/>
                      <a:r>
                        <a:rPr lang="en-US" sz="2400">
                          <a:effectLst/>
                          <a:latin typeface="Arial"/>
                          <a:cs typeface="Arial"/>
                        </a:rPr>
                        <a:t>88.3%</a:t>
                      </a:r>
                    </a:p>
                  </a:txBody>
                  <a:tcPr marL="38100" marR="38100" marT="38100" marB="38100" anchor="ctr"/>
                </a:tc>
                <a:tc>
                  <a:txBody>
                    <a:bodyPr/>
                    <a:lstStyle/>
                    <a:p>
                      <a:pPr algn="ctr"/>
                      <a:r>
                        <a:rPr lang="en-US" sz="2400">
                          <a:effectLst/>
                          <a:latin typeface="Arial"/>
                          <a:cs typeface="Arial"/>
                        </a:rPr>
                        <a:t>Above</a:t>
                      </a:r>
                    </a:p>
                  </a:txBody>
                  <a:tcPr marL="38100" marR="38100" marT="38100" marB="38100" anchor="ctr"/>
                </a:tc>
                <a:extLst>
                  <a:ext uri="{0D108BD9-81ED-4DB2-BD59-A6C34878D82A}">
                    <a16:rowId xmlns:a16="http://schemas.microsoft.com/office/drawing/2014/main" val="3047173816"/>
                  </a:ext>
                </a:extLst>
              </a:tr>
              <a:tr h="668092">
                <a:tc>
                  <a:txBody>
                    <a:bodyPr/>
                    <a:lstStyle/>
                    <a:p>
                      <a:pPr algn="ctr"/>
                      <a:r>
                        <a:rPr lang="en-US" sz="2400">
                          <a:effectLst/>
                          <a:latin typeface="Arial"/>
                          <a:cs typeface="Arial"/>
                        </a:rPr>
                        <a:t>Statewide</a:t>
                      </a:r>
                    </a:p>
                  </a:txBody>
                  <a:tcPr marL="38100" marR="38100" marT="38100" marB="38100" anchor="ctr"/>
                </a:tc>
                <a:tc>
                  <a:txBody>
                    <a:bodyPr/>
                    <a:lstStyle/>
                    <a:p>
                      <a:pPr algn="ctr"/>
                      <a:r>
                        <a:rPr lang="en-US" sz="2400">
                          <a:effectLst/>
                          <a:latin typeface="Arial"/>
                          <a:cs typeface="Arial"/>
                        </a:rPr>
                        <a:t>246,966.4</a:t>
                      </a:r>
                    </a:p>
                  </a:txBody>
                  <a:tcPr marL="38100" marR="38100" marT="38100" marB="38100" anchor="ctr"/>
                </a:tc>
                <a:tc>
                  <a:txBody>
                    <a:bodyPr/>
                    <a:lstStyle/>
                    <a:p>
                      <a:pPr algn="ctr"/>
                      <a:r>
                        <a:rPr lang="en-US" sz="2400">
                          <a:effectLst/>
                          <a:latin typeface="Arial"/>
                          <a:cs typeface="Arial"/>
                        </a:rPr>
                        <a:t>85.8%</a:t>
                      </a:r>
                    </a:p>
                  </a:txBody>
                  <a:tcPr marL="38100" marR="38100" marT="38100" marB="38100" anchor="ctr"/>
                </a:tc>
                <a:tc>
                  <a:txBody>
                    <a:bodyPr/>
                    <a:lstStyle/>
                    <a:p>
                      <a:pPr algn="ctr"/>
                      <a:r>
                        <a:rPr lang="en-US" sz="2400" dirty="0">
                          <a:effectLst/>
                          <a:latin typeface="Arial"/>
                          <a:cs typeface="Arial"/>
                        </a:rPr>
                        <a:t>n/a</a:t>
                      </a:r>
                    </a:p>
                  </a:txBody>
                  <a:tcPr marL="38100" marR="38100" marT="38100" marB="38100" anchor="ctr"/>
                </a:tc>
                <a:extLst>
                  <a:ext uri="{0D108BD9-81ED-4DB2-BD59-A6C34878D82A}">
                    <a16:rowId xmlns:a16="http://schemas.microsoft.com/office/drawing/2014/main" val="3656233614"/>
                  </a:ext>
                </a:extLst>
              </a:tr>
            </a:tbl>
          </a:graphicData>
        </a:graphic>
      </p:graphicFrame>
      <p:sp>
        <p:nvSpPr>
          <p:cNvPr id="3" name="TextBox 2">
            <a:extLst>
              <a:ext uri="{FF2B5EF4-FFF2-40B4-BE49-F238E27FC236}">
                <a16:creationId xmlns:a16="http://schemas.microsoft.com/office/drawing/2014/main" id="{DCA1DD22-5A87-0571-5CC3-E67648B94793}"/>
              </a:ext>
            </a:extLst>
          </p:cNvPr>
          <p:cNvSpPr txBox="1"/>
          <p:nvPr/>
        </p:nvSpPr>
        <p:spPr>
          <a:xfrm flipH="1">
            <a:off x="486978" y="4280386"/>
            <a:ext cx="11185618" cy="2308324"/>
          </a:xfrm>
          <a:prstGeom prst="rect">
            <a:avLst/>
          </a:prstGeom>
          <a:noFill/>
        </p:spPr>
        <p:txBody>
          <a:bodyPr wrap="square" rtlCol="0">
            <a:spAutoFit/>
          </a:bodyPr>
          <a:lstStyle/>
          <a:p>
            <a:pPr algn="l"/>
            <a:r>
              <a:rPr lang="en-US" sz="2400">
                <a:latin typeface="Arial" panose="020B0604020202020204" pitchFamily="34" charset="0"/>
                <a:cs typeface="Arial" panose="020B0604020202020204" pitchFamily="34" charset="0"/>
              </a:rPr>
              <a:t>Optional Narrative </a:t>
            </a:r>
            <a:r>
              <a:rPr lang="en-US" sz="2400" b="0" i="0">
                <a:effectLst/>
                <a:latin typeface="Arial" panose="020B0604020202020204" pitchFamily="34" charset="0"/>
                <a:cs typeface="Arial" panose="020B0604020202020204" pitchFamily="34" charset="0"/>
              </a:rPr>
              <a:t>(Limited to 1,500 characters): </a:t>
            </a:r>
            <a:r>
              <a:rPr lang="en-US" sz="2400" b="0" i="1">
                <a:effectLst/>
                <a:latin typeface="Arial" panose="020B0604020202020204" pitchFamily="34" charset="0"/>
                <a:cs typeface="Arial" panose="020B0604020202020204" pitchFamily="34" charset="0"/>
              </a:rPr>
              <a:t>Provide any additional information that the local educational agency believes is relevant to understanding its progress on meeting the requirements for this measure. </a:t>
            </a:r>
            <a:r>
              <a:rPr lang="en-US" sz="2400">
                <a:effectLst/>
                <a:latin typeface="Arial" panose="020B0604020202020204" pitchFamily="34" charset="0"/>
                <a:ea typeface="Times New Roman" panose="02020603050405020304" pitchFamily="18" charset="0"/>
                <a:cs typeface="Times New Roman" panose="02020603050405020304" pitchFamily="18" charset="0"/>
              </a:rPr>
              <a:t>For additional information about schools within this local educational agency, please visit the Dataquest Teaching Assignment with School Data report at (unique link for each LEA provided here).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505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B2AB-687B-D623-834A-CFE8830E5DAB}"/>
              </a:ext>
            </a:extLst>
          </p:cNvPr>
          <p:cNvSpPr>
            <a:spLocks noGrp="1"/>
          </p:cNvSpPr>
          <p:nvPr>
            <p:ph type="title"/>
          </p:nvPr>
        </p:nvSpPr>
        <p:spPr/>
        <p:txBody>
          <a:bodyPr/>
          <a:lstStyle/>
          <a:p>
            <a:r>
              <a:rPr lang="en-US" sz="3200" dirty="0">
                <a:cs typeface="Aharoni"/>
              </a:rPr>
              <a:t>Priority 1–Teacher Data Workplan and Dashboard Principles </a:t>
            </a:r>
            <a:endParaRPr lang="en-US" sz="3200" dirty="0"/>
          </a:p>
        </p:txBody>
      </p:sp>
      <p:sp>
        <p:nvSpPr>
          <p:cNvPr id="3" name="Content Placeholder 2">
            <a:extLst>
              <a:ext uri="{FF2B5EF4-FFF2-40B4-BE49-F238E27FC236}">
                <a16:creationId xmlns:a16="http://schemas.microsoft.com/office/drawing/2014/main" id="{65802493-B6F1-8713-FE05-BBCB85F13824}"/>
              </a:ext>
            </a:extLst>
          </p:cNvPr>
          <p:cNvSpPr>
            <a:spLocks noGrp="1"/>
          </p:cNvSpPr>
          <p:nvPr>
            <p:ph sz="quarter" idx="10"/>
          </p:nvPr>
        </p:nvSpPr>
        <p:spPr/>
        <p:txBody>
          <a:bodyPr vert="horz" lIns="91440" tIns="45720" rIns="91440" bIns="45720" rtlCol="0" anchor="t">
            <a:normAutofit fontScale="85000" lnSpcReduction="20000"/>
          </a:bodyPr>
          <a:lstStyle/>
          <a:p>
            <a:r>
              <a:rPr lang="en-US" dirty="0"/>
              <a:t>This work aligns with the following Dashboard Principles:</a:t>
            </a:r>
          </a:p>
          <a:p>
            <a:pPr lvl="1">
              <a:buFont typeface="Courier New" panose="020B0604020202020204" pitchFamily="34" charset="0"/>
              <a:buChar char="o"/>
            </a:pPr>
            <a:r>
              <a:rPr lang="en-US" b="1" dirty="0">
                <a:latin typeface="Arial"/>
                <a:cs typeface="Arial"/>
              </a:rPr>
              <a:t>Principle 8:</a:t>
            </a:r>
            <a:r>
              <a:rPr lang="en-US" dirty="0">
                <a:latin typeface="Arial"/>
                <a:cs typeface="Arial"/>
              </a:rPr>
              <a:t> Reflects technical quality through measures that are valid and reliable.</a:t>
            </a:r>
          </a:p>
          <a:p>
            <a:pPr lvl="1">
              <a:buFont typeface="Courier New" panose="020B0604020202020204" pitchFamily="34" charset="0"/>
              <a:buChar char="o"/>
            </a:pPr>
            <a:r>
              <a:rPr lang="en-US" b="1" dirty="0">
                <a:latin typeface="Arial"/>
                <a:cs typeface="Arial"/>
              </a:rPr>
              <a:t>Principal 9:</a:t>
            </a:r>
            <a:r>
              <a:rPr lang="en-US" dirty="0">
                <a:latin typeface="Arial"/>
                <a:cs typeface="Arial"/>
              </a:rPr>
              <a:t> Leverages the expertise and perspectives of a broad set of educational partners and community members.</a:t>
            </a:r>
          </a:p>
          <a:p>
            <a:pPr lvl="1">
              <a:buFont typeface="Courier New" panose="020B0604020202020204" pitchFamily="34" charset="0"/>
              <a:buChar char="o"/>
            </a:pPr>
            <a:r>
              <a:rPr lang="en-US" b="1" dirty="0">
                <a:latin typeface="Arial"/>
                <a:cs typeface="Arial"/>
              </a:rPr>
              <a:t>Principle 10:</a:t>
            </a:r>
            <a:r>
              <a:rPr lang="en-US" dirty="0">
                <a:latin typeface="Arial"/>
                <a:cs typeface="Arial"/>
              </a:rPr>
              <a:t> Promotes coherence between data reporting and support/improvement programs.</a:t>
            </a:r>
          </a:p>
          <a:p>
            <a:pPr lvl="1">
              <a:buFont typeface="Courier New" panose="020B0604020202020204" pitchFamily="34" charset="0"/>
              <a:buChar char="o"/>
            </a:pPr>
            <a:r>
              <a:rPr lang="en-US" b="1" dirty="0">
                <a:latin typeface="Arial"/>
                <a:cs typeface="Arial"/>
              </a:rPr>
              <a:t>Principal 11:</a:t>
            </a:r>
            <a:r>
              <a:rPr lang="en-US" dirty="0">
                <a:latin typeface="Arial"/>
                <a:cs typeface="Arial"/>
              </a:rPr>
              <a:t> Is subject to continuous revision and improvement.</a:t>
            </a:r>
            <a:endParaRPr lang="en-US" dirty="0"/>
          </a:p>
        </p:txBody>
      </p:sp>
    </p:spTree>
    <p:extLst>
      <p:ext uri="{BB962C8B-B14F-4D97-AF65-F5344CB8AC3E}">
        <p14:creationId xmlns:p14="http://schemas.microsoft.com/office/powerpoint/2010/main" val="37885761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8251-2668-43A8-C2B7-74843C946213}"/>
              </a:ext>
            </a:extLst>
          </p:cNvPr>
          <p:cNvSpPr>
            <a:spLocks noGrp="1"/>
          </p:cNvSpPr>
          <p:nvPr>
            <p:ph type="title"/>
          </p:nvPr>
        </p:nvSpPr>
        <p:spPr/>
        <p:txBody>
          <a:bodyPr/>
          <a:lstStyle/>
          <a:p>
            <a:r>
              <a:rPr lang="en-US" sz="4400" dirty="0">
                <a:cs typeface="Aharoni"/>
              </a:rPr>
              <a:t>Priority 1–Teacher Data Workplan</a:t>
            </a:r>
            <a:endParaRPr lang="en-US" sz="4400" dirty="0"/>
          </a:p>
        </p:txBody>
      </p:sp>
      <p:sp>
        <p:nvSpPr>
          <p:cNvPr id="3" name="Content Placeholder 2">
            <a:extLst>
              <a:ext uri="{FF2B5EF4-FFF2-40B4-BE49-F238E27FC236}">
                <a16:creationId xmlns:a16="http://schemas.microsoft.com/office/drawing/2014/main" id="{FD5C020E-9374-FEFF-5183-E38CCB38C9F5}"/>
              </a:ext>
            </a:extLst>
          </p:cNvPr>
          <p:cNvSpPr>
            <a:spLocks noGrp="1"/>
          </p:cNvSpPr>
          <p:nvPr>
            <p:ph sz="quarter" idx="10"/>
          </p:nvPr>
        </p:nvSpPr>
        <p:spPr>
          <a:xfrm>
            <a:off x="647700" y="1526959"/>
            <a:ext cx="10626941" cy="4530941"/>
          </a:xfrm>
        </p:spPr>
        <p:txBody>
          <a:bodyPr>
            <a:normAutofit fontScale="85000" lnSpcReduction="20000"/>
          </a:bodyPr>
          <a:lstStyle/>
          <a:p>
            <a:r>
              <a:rPr lang="en-US" dirty="0"/>
              <a:t>With the </a:t>
            </a:r>
            <a:r>
              <a:rPr lang="en-US" b="1" dirty="0"/>
              <a:t>first reporting of these data with objective criteria</a:t>
            </a:r>
            <a:r>
              <a:rPr lang="en-US" dirty="0"/>
              <a:t> in Priority 1 beginning with the 2023 Dashboard, the CDE has responded to an increased need for technical and policy support from LEAs for these new reports and similar reports on the School Accountability Report Card (SARC) </a:t>
            </a:r>
          </a:p>
          <a:p>
            <a:r>
              <a:rPr lang="en-US" dirty="0"/>
              <a:t>In 2024, the CDE will continue to support and monitor the impact of these data in the field and focus on preparing for the release of these related reports on DataQuest: </a:t>
            </a:r>
            <a:r>
              <a:rPr lang="en-US" b="1" i="1" dirty="0"/>
              <a:t>New</a:t>
            </a:r>
            <a:r>
              <a:rPr lang="en-US" b="1" dirty="0"/>
              <a:t> Staff Demographic, Experience, and Education Data (multiple years) AND Year 3 of TAMO data</a:t>
            </a:r>
          </a:p>
        </p:txBody>
      </p:sp>
    </p:spTree>
    <p:extLst>
      <p:ext uri="{BB962C8B-B14F-4D97-AF65-F5344CB8AC3E}">
        <p14:creationId xmlns:p14="http://schemas.microsoft.com/office/powerpoint/2010/main" val="3140038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a:cs typeface="Arial"/>
              </a:rPr>
              <a:t>Next Steps for the State Board</a:t>
            </a:r>
          </a:p>
        </p:txBody>
      </p:sp>
    </p:spTree>
    <p:extLst>
      <p:ext uri="{BB962C8B-B14F-4D97-AF65-F5344CB8AC3E}">
        <p14:creationId xmlns:p14="http://schemas.microsoft.com/office/powerpoint/2010/main" val="7753080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B869-14C4-B665-C6B0-07436F6CC9CD}"/>
              </a:ext>
            </a:extLst>
          </p:cNvPr>
          <p:cNvSpPr>
            <a:spLocks noGrp="1"/>
          </p:cNvSpPr>
          <p:nvPr>
            <p:ph type="title"/>
          </p:nvPr>
        </p:nvSpPr>
        <p:spPr/>
        <p:txBody>
          <a:bodyPr/>
          <a:lstStyle/>
          <a:p>
            <a:r>
              <a:rPr lang="en-US" sz="4400">
                <a:cs typeface="Aharoni"/>
              </a:rPr>
              <a:t>March SBE Meeting</a:t>
            </a:r>
            <a:endParaRPr lang="en-US" sz="4400"/>
          </a:p>
        </p:txBody>
      </p:sp>
      <p:sp>
        <p:nvSpPr>
          <p:cNvPr id="3" name="Content Placeholder 2">
            <a:extLst>
              <a:ext uri="{FF2B5EF4-FFF2-40B4-BE49-F238E27FC236}">
                <a16:creationId xmlns:a16="http://schemas.microsoft.com/office/drawing/2014/main" id="{15CFB364-2A8E-9B7B-77DA-6DF625186C5F}"/>
              </a:ext>
            </a:extLst>
          </p:cNvPr>
          <p:cNvSpPr>
            <a:spLocks noGrp="1"/>
          </p:cNvSpPr>
          <p:nvPr>
            <p:ph sz="quarter" idx="10"/>
          </p:nvPr>
        </p:nvSpPr>
        <p:spPr/>
        <p:txBody>
          <a:bodyPr vert="horz" lIns="91440" tIns="45720" rIns="91440" bIns="45720" rtlCol="0" anchor="t">
            <a:normAutofit/>
          </a:bodyPr>
          <a:lstStyle/>
          <a:p>
            <a:r>
              <a:rPr lang="en-US">
                <a:latin typeface="Arial"/>
                <a:cs typeface="Arial"/>
              </a:rPr>
              <a:t>SBE will provide feedback on the 2024 Accountability work plan</a:t>
            </a:r>
            <a:endParaRPr lang="en-US"/>
          </a:p>
          <a:p>
            <a:pPr lvl="1"/>
            <a:endParaRPr lang="en-US"/>
          </a:p>
        </p:txBody>
      </p:sp>
    </p:spTree>
    <p:extLst>
      <p:ext uri="{BB962C8B-B14F-4D97-AF65-F5344CB8AC3E}">
        <p14:creationId xmlns:p14="http://schemas.microsoft.com/office/powerpoint/2010/main" val="1269277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a:cs typeface="Arial"/>
              </a:rPr>
              <a:t>Public Comment</a:t>
            </a:r>
          </a:p>
        </p:txBody>
      </p:sp>
    </p:spTree>
    <p:extLst>
      <p:ext uri="{BB962C8B-B14F-4D97-AF65-F5344CB8AC3E}">
        <p14:creationId xmlns:p14="http://schemas.microsoft.com/office/powerpoint/2010/main" val="368764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37FF-DF68-630B-7CF0-888F80C6D277}"/>
              </a:ext>
            </a:extLst>
          </p:cNvPr>
          <p:cNvSpPr>
            <a:spLocks noGrp="1"/>
          </p:cNvSpPr>
          <p:nvPr>
            <p:ph type="title"/>
          </p:nvPr>
        </p:nvSpPr>
        <p:spPr/>
        <p:txBody>
          <a:bodyPr>
            <a:normAutofit fontScale="90000"/>
          </a:bodyPr>
          <a:lstStyle/>
          <a:p>
            <a:r>
              <a:rPr lang="en-US"/>
              <a:t>Suspension Rate Indicator Statewide Results</a:t>
            </a:r>
          </a:p>
        </p:txBody>
      </p:sp>
      <p:pic>
        <p:nvPicPr>
          <p:cNvPr id="5" name="Content Placeholder 4" descr="Suspension Rate card with overall performance color orange. 3.5 percent suspended at least one day, increased 0.4 points. Student group performance: 2 red, 8 orange, 1 yellow, 2 green, 0 blue.">
            <a:extLst>
              <a:ext uri="{FF2B5EF4-FFF2-40B4-BE49-F238E27FC236}">
                <a16:creationId xmlns:a16="http://schemas.microsoft.com/office/drawing/2014/main" id="{450F63A7-4F7C-BCA0-9FA5-D7C0E621CA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1638187"/>
            <a:ext cx="2895846" cy="4752158"/>
          </a:xfrm>
        </p:spPr>
      </p:pic>
      <p:sp>
        <p:nvSpPr>
          <p:cNvPr id="6" name="TextBox 5">
            <a:extLst>
              <a:ext uri="{FF2B5EF4-FFF2-40B4-BE49-F238E27FC236}">
                <a16:creationId xmlns:a16="http://schemas.microsoft.com/office/drawing/2014/main" id="{53CBAEEF-7CA5-A445-220D-E980E4CD8607}"/>
              </a:ext>
            </a:extLst>
          </p:cNvPr>
          <p:cNvSpPr txBox="1"/>
          <p:nvPr/>
        </p:nvSpPr>
        <p:spPr>
          <a:xfrm>
            <a:off x="4934028" y="1586871"/>
            <a:ext cx="6166788" cy="4370427"/>
          </a:xfrm>
          <a:prstGeom prst="rect">
            <a:avLst/>
          </a:prstGeom>
          <a:noFill/>
        </p:spPr>
        <p:txBody>
          <a:bodyPr wrap="square" rtlCol="0">
            <a:spAutoFit/>
          </a:bodyPr>
          <a:lstStyle/>
          <a:p>
            <a:pPr algn="l"/>
            <a:r>
              <a:rPr lang="en-US" sz="2400" b="0" i="0">
                <a:effectLst/>
                <a:latin typeface="Arial" panose="020B0604020202020204" pitchFamily="34" charset="0"/>
                <a:cs typeface="Arial" panose="020B0604020202020204" pitchFamily="34" charset="0"/>
              </a:rPr>
              <a:t>This indicator represents the percentage of students who were suspended for an aggregate total of one full day anytime during the school year.</a:t>
            </a:r>
          </a:p>
          <a:p>
            <a:pPr algn="l"/>
            <a:endParaRPr lang="en-US" sz="1400" b="0" i="0">
              <a:effectLst/>
              <a:latin typeface="Arial" panose="020B0604020202020204" pitchFamily="34" charset="0"/>
              <a:cs typeface="Arial" panose="020B0604020202020204" pitchFamily="34" charset="0"/>
            </a:endParaRPr>
          </a:p>
          <a:p>
            <a:pPr algn="l"/>
            <a:r>
              <a:rPr lang="en-US" sz="2400" b="0" i="0">
                <a:effectLst/>
                <a:latin typeface="Arial" panose="020B0604020202020204" pitchFamily="34" charset="0"/>
                <a:cs typeface="Arial" panose="020B0604020202020204" pitchFamily="34" charset="0"/>
              </a:rPr>
              <a:t>For most of the other state indicators, the desired outcome is to have a high percentage in the current year and an increase in percentage from the prior year. However, for this indicator, the desired outcome is reversed, and the goal is to achieve a </a:t>
            </a:r>
            <a:r>
              <a:rPr lang="en-US" sz="2400" b="1" i="0">
                <a:effectLst/>
                <a:latin typeface="Arial" panose="020B0604020202020204" pitchFamily="34" charset="0"/>
                <a:cs typeface="Arial" panose="020B0604020202020204" pitchFamily="34" charset="0"/>
              </a:rPr>
              <a:t>low </a:t>
            </a:r>
            <a:r>
              <a:rPr lang="en-US" sz="2400" b="0" i="0">
                <a:effectLst/>
                <a:latin typeface="Arial" panose="020B0604020202020204" pitchFamily="34" charset="0"/>
                <a:cs typeface="Arial" panose="020B0604020202020204" pitchFamily="34" charset="0"/>
              </a:rPr>
              <a:t>suspension rate.</a:t>
            </a:r>
          </a:p>
        </p:txBody>
      </p:sp>
    </p:spTree>
    <p:extLst>
      <p:ext uri="{BB962C8B-B14F-4D97-AF65-F5344CB8AC3E}">
        <p14:creationId xmlns:p14="http://schemas.microsoft.com/office/powerpoint/2010/main" val="3195349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C87E-224D-CFF5-FC41-9B073350F21F}"/>
              </a:ext>
            </a:extLst>
          </p:cNvPr>
          <p:cNvSpPr>
            <a:spLocks noGrp="1"/>
          </p:cNvSpPr>
          <p:nvPr>
            <p:ph type="title"/>
          </p:nvPr>
        </p:nvSpPr>
        <p:spPr/>
        <p:txBody>
          <a:bodyPr/>
          <a:lstStyle/>
          <a:p>
            <a:r>
              <a:rPr lang="en-US" sz="4800"/>
              <a:t>Public Comment Call-in Number</a:t>
            </a:r>
          </a:p>
        </p:txBody>
      </p:sp>
      <p:sp>
        <p:nvSpPr>
          <p:cNvPr id="3" name="Content Placeholder 2">
            <a:extLst>
              <a:ext uri="{FF2B5EF4-FFF2-40B4-BE49-F238E27FC236}">
                <a16:creationId xmlns:a16="http://schemas.microsoft.com/office/drawing/2014/main" id="{78E3B448-3468-A111-0754-83DCA3B98F41}"/>
              </a:ext>
            </a:extLst>
          </p:cNvPr>
          <p:cNvSpPr>
            <a:spLocks noGrp="1"/>
          </p:cNvSpPr>
          <p:nvPr>
            <p:ph sz="quarter" idx="10"/>
          </p:nvPr>
        </p:nvSpPr>
        <p:spPr/>
        <p:txBody>
          <a:bodyPr vert="horz" lIns="91440" tIns="45720" rIns="91440" bIns="45720" rtlCol="0" anchor="t">
            <a:normAutofit fontScale="47500" lnSpcReduction="20000"/>
          </a:bodyPr>
          <a:lstStyle/>
          <a:p>
            <a:r>
              <a:rPr lang="en-US" sz="7200" dirty="0">
                <a:latin typeface="Arial"/>
                <a:cs typeface="Arial"/>
              </a:rPr>
              <a:t>Phone number: </a:t>
            </a:r>
            <a:r>
              <a:rPr lang="en-US" sz="7200" b="1" dirty="0">
                <a:latin typeface="Arial"/>
                <a:cs typeface="Arial"/>
              </a:rPr>
              <a:t>667-770-1523</a:t>
            </a:r>
            <a:endParaRPr lang="en-US" sz="7200" b="1" dirty="0"/>
          </a:p>
          <a:p>
            <a:r>
              <a:rPr lang="en-US" sz="7200" dirty="0">
                <a:latin typeface="Arial"/>
                <a:cs typeface="Arial"/>
              </a:rPr>
              <a:t>Participant Access Code: </a:t>
            </a:r>
            <a:r>
              <a:rPr lang="en-US" sz="7200" b="1" dirty="0">
                <a:latin typeface="Arial"/>
                <a:cs typeface="Arial"/>
              </a:rPr>
              <a:t>651905</a:t>
            </a:r>
            <a:endParaRPr lang="en-US" sz="7200" b="1" dirty="0"/>
          </a:p>
          <a:p>
            <a:r>
              <a:rPr lang="en-US" sz="7200" dirty="0">
                <a:latin typeface="Arial"/>
                <a:cs typeface="Arial"/>
              </a:rPr>
              <a:t>Notes: Turn down the volume of your computer or live webcast to avoid background echoes. </a:t>
            </a:r>
            <a:endParaRPr lang="en-US"/>
          </a:p>
          <a:p>
            <a:r>
              <a:rPr lang="en-US" sz="7200" dirty="0">
                <a:latin typeface="Arial"/>
                <a:cs typeface="Arial"/>
              </a:rPr>
              <a:t>When it is your turn, an operator will announce, “Please say your name and affiliation and begin public comment. Your time begins now.”</a:t>
            </a:r>
            <a:endParaRPr lang="en-US" dirty="0">
              <a:latin typeface="Arial"/>
              <a:cs typeface="Arial"/>
            </a:endParaRPr>
          </a:p>
        </p:txBody>
      </p:sp>
    </p:spTree>
    <p:extLst>
      <p:ext uri="{BB962C8B-B14F-4D97-AF65-F5344CB8AC3E}">
        <p14:creationId xmlns:p14="http://schemas.microsoft.com/office/powerpoint/2010/main" val="408778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a:normAutofit fontScale="90000"/>
          </a:bodyPr>
          <a:lstStyle/>
          <a:p>
            <a:r>
              <a:rPr lang="en-US"/>
              <a:t>English Learner Progress Indicator Statewide Results </a:t>
            </a:r>
          </a:p>
        </p:txBody>
      </p:sp>
      <p:pic>
        <p:nvPicPr>
          <p:cNvPr id="5" name="Content Placeholder 4" descr="English Learner Progress baseball card with the overall performance color of yellow. 48.7 percent making progress, maintained -1.6 percent.">
            <a:extLst>
              <a:ext uri="{FF2B5EF4-FFF2-40B4-BE49-F238E27FC236}">
                <a16:creationId xmlns:a16="http://schemas.microsoft.com/office/drawing/2014/main" id="{1FA9A4B6-E969-4741-BF4A-D8215C0E64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83655" y="1845933"/>
            <a:ext cx="3035247" cy="4707267"/>
          </a:xfrm>
        </p:spPr>
      </p:pic>
      <p:sp>
        <p:nvSpPr>
          <p:cNvPr id="4" name="TextBox 3">
            <a:extLst>
              <a:ext uri="{FF2B5EF4-FFF2-40B4-BE49-F238E27FC236}">
                <a16:creationId xmlns:a16="http://schemas.microsoft.com/office/drawing/2014/main" id="{1835E2C6-913E-4744-95AB-E1FA69F4F880}"/>
              </a:ext>
            </a:extLst>
          </p:cNvPr>
          <p:cNvSpPr txBox="1"/>
          <p:nvPr/>
        </p:nvSpPr>
        <p:spPr>
          <a:xfrm>
            <a:off x="5069282" y="1834491"/>
            <a:ext cx="6189268" cy="4893647"/>
          </a:xfrm>
          <a:prstGeom prst="rect">
            <a:avLst/>
          </a:prstGeom>
          <a:noFill/>
        </p:spPr>
        <p:txBody>
          <a:bodyPr wrap="square" lIns="91440" tIns="45720" rIns="91440" bIns="45720" rtlCol="0" anchor="t">
            <a:spAutoFit/>
          </a:bodyPr>
          <a:lstStyle/>
          <a:p>
            <a:r>
              <a:rPr lang="en-US" sz="2400">
                <a:latin typeface="Arial"/>
                <a:cs typeface="Arial"/>
              </a:rPr>
              <a:t>This indicator</a:t>
            </a:r>
            <a:r>
              <a:rPr lang="en-US" sz="2400" b="0" i="0">
                <a:effectLst/>
                <a:latin typeface="Arial"/>
                <a:cs typeface="Arial"/>
              </a:rPr>
              <a:t> represents the percentage of English learner students who are progressing towards English language proficiency. </a:t>
            </a:r>
            <a:br>
              <a:rPr lang="en-US" sz="2400">
                <a:latin typeface="Arial"/>
                <a:cs typeface="Arial"/>
              </a:rPr>
            </a:br>
            <a:br>
              <a:rPr lang="en-US" sz="2400">
                <a:latin typeface="Arial"/>
                <a:cs typeface="Arial"/>
              </a:rPr>
            </a:br>
            <a:r>
              <a:rPr lang="en-US" sz="2400">
                <a:latin typeface="Arial"/>
                <a:cs typeface="Arial"/>
              </a:rPr>
              <a:t>It</a:t>
            </a:r>
            <a:r>
              <a:rPr lang="en-US" sz="2400" b="0" i="0">
                <a:effectLst/>
                <a:latin typeface="Arial"/>
                <a:cs typeface="Arial"/>
              </a:rPr>
              <a:t> measures progress toward English language proficiency by comparing English Learner students’ results from the current Summative English Language Proficiency Assessments for California (ELPAC) and Summative Alternate ELPAC to the prior year Summative ELPAC and Summative Alternate ELPAC results.</a:t>
            </a:r>
            <a:endParaRPr lang="en-US" sz="2400">
              <a:latin typeface="Arial"/>
              <a:cs typeface="Arial"/>
            </a:endParaRPr>
          </a:p>
        </p:txBody>
      </p:sp>
    </p:spTree>
    <p:extLst>
      <p:ext uri="{BB962C8B-B14F-4D97-AF65-F5344CB8AC3E}">
        <p14:creationId xmlns:p14="http://schemas.microsoft.com/office/powerpoint/2010/main" val="2217703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4227</Words>
  <Application>Microsoft Office PowerPoint</Application>
  <PresentationFormat>Widescreen</PresentationFormat>
  <Paragraphs>389</Paragraphs>
  <Slides>80</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80</vt:i4>
      </vt:variant>
    </vt:vector>
  </HeadingPairs>
  <TitlesOfParts>
    <vt:vector size="93" baseType="lpstr">
      <vt:lpstr>Aharoni</vt:lpstr>
      <vt:lpstr>Arial</vt:lpstr>
      <vt:lpstr>Arial</vt:lpstr>
      <vt:lpstr>Calibri</vt:lpstr>
      <vt:lpstr>Courier New</vt:lpstr>
      <vt:lpstr>Courier New,monospace</vt:lpstr>
      <vt:lpstr>Helvetica Neue</vt:lpstr>
      <vt:lpstr>Open Sans</vt:lpstr>
      <vt:lpstr>Symbol</vt:lpstr>
      <vt:lpstr>Times New Roman</vt:lpstr>
      <vt:lpstr>Wingdings</vt:lpstr>
      <vt:lpstr>Office Theme</vt:lpstr>
      <vt:lpstr>Office Theme</vt:lpstr>
      <vt:lpstr>Information Item Related to California’s State and Federal Accountability System: Review of the 2023 California School Dashboard and the 2024 Accountability Workplan   February 9, 2024 </vt:lpstr>
      <vt:lpstr>Topics </vt:lpstr>
      <vt:lpstr>Overview of the  2023 Dashboard </vt:lpstr>
      <vt:lpstr>Purpose</vt:lpstr>
      <vt:lpstr>All Indicators Are Back! And in Color!</vt:lpstr>
      <vt:lpstr>2023 Dashboard State Summary</vt:lpstr>
      <vt:lpstr>Chronic Absenteeism Statewide Results </vt:lpstr>
      <vt:lpstr>Suspension Rate Indicator Statewide Results</vt:lpstr>
      <vt:lpstr>English Learner Progress Indicator Statewide Results </vt:lpstr>
      <vt:lpstr>Graduation Rate Indicator Statewide Results </vt:lpstr>
      <vt:lpstr>College/Career Indicator Statewide Results </vt:lpstr>
      <vt:lpstr>English Language Arts Indicator Statewide Results </vt:lpstr>
      <vt:lpstr>Mathematics Indicator Statewide Results </vt:lpstr>
      <vt:lpstr>Local Educational Agencies Eligible for Differentiated Assistance</vt:lpstr>
      <vt:lpstr>Local Control Funding Formula Assistance Categories</vt:lpstr>
      <vt:lpstr>2023 Differentiated Assistance</vt:lpstr>
      <vt:lpstr>Differentiated Assistance Eligibility Methods</vt:lpstr>
      <vt:lpstr>SBE Adopted Differentiated Assistance Eligibility Criteria for Priorities 1-3</vt:lpstr>
      <vt:lpstr>SBE Adopted Eligibility Criteria for Priorities 4-5</vt:lpstr>
      <vt:lpstr>SBE Adopted Differentiated Assistance Eligibility Criteria for Priorities 6-10</vt:lpstr>
      <vt:lpstr>Multi-Year COE/District  Differentiated Assistance Eligibility</vt:lpstr>
      <vt:lpstr>2023 COE/District  Differentiated Assistance Eligibility</vt:lpstr>
      <vt:lpstr>2023 COE/District  Differentiated Assistance Key Points</vt:lpstr>
      <vt:lpstr>COE/District  Eligibility by Student Group</vt:lpstr>
      <vt:lpstr>Charter School Eligibility Criteria</vt:lpstr>
      <vt:lpstr>Charter Schools  Differentiated Assistance Key Points</vt:lpstr>
      <vt:lpstr>Charter School Eligibility by Student Group</vt:lpstr>
      <vt:lpstr>Every Student Succeeds Act Schools Eligible for Assistance </vt:lpstr>
      <vt:lpstr>ESSA School Eligibility</vt:lpstr>
      <vt:lpstr>Dashboard Resources</vt:lpstr>
      <vt:lpstr>2023 Dashboard Toolkit​ Resources</vt:lpstr>
      <vt:lpstr>School Dashboard Additional Reports and Data</vt:lpstr>
      <vt:lpstr>California School Dashboard Publication Deadlines</vt:lpstr>
      <vt:lpstr>2024 Accountability Workplan</vt:lpstr>
      <vt:lpstr>California School Dashboard 2024  </vt:lpstr>
      <vt:lpstr>Update to Dashboard Schedules</vt:lpstr>
      <vt:lpstr>Consolidated 2024 Accountability Workplan</vt:lpstr>
      <vt:lpstr>Incorporate Science Assessment Results onto the Dashboard</vt:lpstr>
      <vt:lpstr>Background on Science (1 of 3)</vt:lpstr>
      <vt:lpstr>Background on Science (2 of 3)</vt:lpstr>
      <vt:lpstr>Background on Science (3 of 3)</vt:lpstr>
      <vt:lpstr>Science Workplan for 2024</vt:lpstr>
      <vt:lpstr>Science Workplan and Dashboard Principles </vt:lpstr>
      <vt:lpstr>SBE Decision Points for Science Workplan</vt:lpstr>
      <vt:lpstr>Approval of a Metric to Measure Science Assessment Performance for Use on the Dashboard</vt:lpstr>
      <vt:lpstr>Decision Points 2-4:  Creation of a Color on the Dashboard</vt:lpstr>
      <vt:lpstr>Decision Points 5 and 6:  Support Eligibility Determinations</vt:lpstr>
      <vt:lpstr>New Student Populations:  TK and LTEL</vt:lpstr>
      <vt:lpstr>Background on TK and LTEL</vt:lpstr>
      <vt:lpstr>TK and LTEL Workplan and Dashboard Principles</vt:lpstr>
      <vt:lpstr>Collection of TK Data</vt:lpstr>
      <vt:lpstr>Where TK is Included/Excluded  on the Dashboard</vt:lpstr>
      <vt:lpstr>TK Dashboard Workplan</vt:lpstr>
      <vt:lpstr>LTEL Definition</vt:lpstr>
      <vt:lpstr>LTELs and the 2024 Dashboard</vt:lpstr>
      <vt:lpstr>Student Groups Included in the 2024 Dashboard </vt:lpstr>
      <vt:lpstr>LTELs Dashboard Workplan</vt:lpstr>
      <vt:lpstr>College/Career on the Dashboard</vt:lpstr>
      <vt:lpstr>What is the College/Career Indicator?</vt:lpstr>
      <vt:lpstr>Which Students Are Included in the CCI? </vt:lpstr>
      <vt:lpstr>Background on CCI</vt:lpstr>
      <vt:lpstr>College/Career Workplan and Dashboard Principles</vt:lpstr>
      <vt:lpstr>CCI Dashboard Workplan</vt:lpstr>
      <vt:lpstr>Development of the CCI</vt:lpstr>
      <vt:lpstr>Continuing to Review Data for the Four New Career Measures</vt:lpstr>
      <vt:lpstr>Update on Data Collection for the  Seal of Civic Engagement</vt:lpstr>
      <vt:lpstr>Exploration of Industry Certifications</vt:lpstr>
      <vt:lpstr>Student Level Growth Model Data Release</vt:lpstr>
      <vt:lpstr>Background on Student Level Growth Model</vt:lpstr>
      <vt:lpstr>Student Level Growth Model Workplan and Dashboard Principles</vt:lpstr>
      <vt:lpstr>Growth Model Workplan</vt:lpstr>
      <vt:lpstr>Priority 1: State Level Data</vt:lpstr>
      <vt:lpstr>Priority 1—Teacher Data Background</vt:lpstr>
      <vt:lpstr>Priority 1: Teacher Outcomes Reporting on the Dashboard Display</vt:lpstr>
      <vt:lpstr>Priority 1–Teacher Data Workplan and Dashboard Principles </vt:lpstr>
      <vt:lpstr>Priority 1–Teacher Data Workplan</vt:lpstr>
      <vt:lpstr>Next Steps for the State Board</vt:lpstr>
      <vt:lpstr>March SBE Meeting</vt:lpstr>
      <vt:lpstr>Public Comment</vt:lpstr>
      <vt:lpstr>Public Comment Call-in Number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2024 Agenda Item 01 Slides - California Practitioners Advisory Group (CA Dept of Education)</dc:title>
  <dc:subject>Information Item Related to California’s State and Federal Accountability System: Review of the 2023 California School Dashboard and the 2024 Accountability Workplan.</dc:subject>
  <dc:creator/>
  <cp:lastModifiedBy/>
  <cp:revision>1</cp:revision>
  <dcterms:created xsi:type="dcterms:W3CDTF">2024-01-29T20:58:22Z</dcterms:created>
  <dcterms:modified xsi:type="dcterms:W3CDTF">2024-01-29T20:59:32Z</dcterms:modified>
</cp:coreProperties>
</file>