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89" r:id="rId1"/>
  </p:sldMasterIdLst>
  <p:notesMasterIdLst>
    <p:notesMasterId r:id="rId60"/>
  </p:notesMasterIdLst>
  <p:handoutMasterIdLst>
    <p:handoutMasterId r:id="rId61"/>
  </p:handoutMasterIdLst>
  <p:sldIdLst>
    <p:sldId id="306" r:id="rId2"/>
    <p:sldId id="327" r:id="rId3"/>
    <p:sldId id="320" r:id="rId4"/>
    <p:sldId id="343" r:id="rId5"/>
    <p:sldId id="344" r:id="rId6"/>
    <p:sldId id="322" r:id="rId7"/>
    <p:sldId id="338" r:id="rId8"/>
    <p:sldId id="341" r:id="rId9"/>
    <p:sldId id="323" r:id="rId10"/>
    <p:sldId id="324" r:id="rId11"/>
    <p:sldId id="339" r:id="rId12"/>
    <p:sldId id="340" r:id="rId13"/>
    <p:sldId id="328" r:id="rId14"/>
    <p:sldId id="264" r:id="rId15"/>
    <p:sldId id="335" r:id="rId16"/>
    <p:sldId id="355" r:id="rId17"/>
    <p:sldId id="337" r:id="rId18"/>
    <p:sldId id="321" r:id="rId19"/>
    <p:sldId id="336" r:id="rId20"/>
    <p:sldId id="357" r:id="rId21"/>
    <p:sldId id="356" r:id="rId22"/>
    <p:sldId id="354" r:id="rId23"/>
    <p:sldId id="342" r:id="rId24"/>
    <p:sldId id="331" r:id="rId25"/>
    <p:sldId id="350" r:id="rId26"/>
    <p:sldId id="351" r:id="rId27"/>
    <p:sldId id="359" r:id="rId28"/>
    <p:sldId id="358" r:id="rId29"/>
    <p:sldId id="361" r:id="rId30"/>
    <p:sldId id="362" r:id="rId31"/>
    <p:sldId id="360" r:id="rId32"/>
    <p:sldId id="364" r:id="rId33"/>
    <p:sldId id="363" r:id="rId34"/>
    <p:sldId id="366" r:id="rId35"/>
    <p:sldId id="365" r:id="rId36"/>
    <p:sldId id="367" r:id="rId37"/>
    <p:sldId id="371" r:id="rId38"/>
    <p:sldId id="372" r:id="rId39"/>
    <p:sldId id="373" r:id="rId40"/>
    <p:sldId id="374" r:id="rId41"/>
    <p:sldId id="375" r:id="rId42"/>
    <p:sldId id="345" r:id="rId43"/>
    <p:sldId id="325" r:id="rId44"/>
    <p:sldId id="368" r:id="rId45"/>
    <p:sldId id="369" r:id="rId46"/>
    <p:sldId id="370" r:id="rId47"/>
    <p:sldId id="346" r:id="rId48"/>
    <p:sldId id="329" r:id="rId49"/>
    <p:sldId id="332" r:id="rId50"/>
    <p:sldId id="333" r:id="rId51"/>
    <p:sldId id="376" r:id="rId52"/>
    <p:sldId id="347" r:id="rId53"/>
    <p:sldId id="326" r:id="rId54"/>
    <p:sldId id="349" r:id="rId55"/>
    <p:sldId id="308" r:id="rId56"/>
    <p:sldId id="309" r:id="rId57"/>
    <p:sldId id="334" r:id="rId58"/>
    <p:sldId id="330" r:id="rId5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FFF66"/>
    <a:srgbClr val="FF9D0D"/>
    <a:srgbClr val="990000"/>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199" autoAdjust="0"/>
    <p:restoredTop sz="91630" autoAdjust="0"/>
  </p:normalViewPr>
  <p:slideViewPr>
    <p:cSldViewPr snapToGrid="0">
      <p:cViewPr>
        <p:scale>
          <a:sx n="100" d="100"/>
          <a:sy n="100" d="100"/>
        </p:scale>
        <p:origin x="4974" y="210"/>
      </p:cViewPr>
      <p:guideLst/>
    </p:cSldViewPr>
  </p:slideViewPr>
  <p:notesTextViewPr>
    <p:cViewPr>
      <p:scale>
        <a:sx n="75" d="100"/>
        <a:sy n="75" d="100"/>
      </p:scale>
      <p:origin x="0" y="0"/>
    </p:cViewPr>
  </p:notesTextViewPr>
  <p:notesViewPr>
    <p:cSldViewPr snapToGrid="0">
      <p:cViewPr varScale="1">
        <p:scale>
          <a:sx n="85" d="100"/>
          <a:sy n="85" d="100"/>
        </p:scale>
        <p:origin x="3768"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154C6E1-5628-4B86-82DB-91F6FFC6A6BC}" type="datetimeFigureOut">
              <a:rPr lang="en-US" smtClean="0"/>
              <a:t>11/16/2023</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008A048-3F3D-4FD5-98BC-66D9CA518D76}" type="slidenum">
              <a:rPr lang="en-US" smtClean="0"/>
              <a:t>‹#›</a:t>
            </a:fld>
            <a:endParaRPr lang="en-US" dirty="0"/>
          </a:p>
        </p:txBody>
      </p:sp>
    </p:spTree>
    <p:extLst>
      <p:ext uri="{BB962C8B-B14F-4D97-AF65-F5344CB8AC3E}">
        <p14:creationId xmlns:p14="http://schemas.microsoft.com/office/powerpoint/2010/main" val="25350888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F0DD823-4B24-4612-9EC7-C43CE7648678}" type="datetimeFigureOut">
              <a:rPr lang="en-US" smtClean="0"/>
              <a:t>11/16/2023</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4DE2599-B6DD-4604-94C4-ECDEF8D6962A}" type="slidenum">
              <a:rPr lang="en-US" smtClean="0"/>
              <a:t>‹#›</a:t>
            </a:fld>
            <a:endParaRPr lang="en-US" dirty="0"/>
          </a:p>
        </p:txBody>
      </p:sp>
    </p:spTree>
    <p:extLst>
      <p:ext uri="{BB962C8B-B14F-4D97-AF65-F5344CB8AC3E}">
        <p14:creationId xmlns:p14="http://schemas.microsoft.com/office/powerpoint/2010/main" val="4098925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gb549b40a70_0_0:notes"/>
          <p:cNvSpPr>
            <a:spLocks noGrp="1" noRot="1" noChangeAspect="1"/>
          </p:cNvSpPr>
          <p:nvPr>
            <p:ph type="sldImg" idx="2"/>
          </p:nvPr>
        </p:nvSpPr>
        <p:spPr>
          <a:xfrm>
            <a:off x="709613" y="1160463"/>
            <a:ext cx="5565775" cy="313213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9" name="Google Shape;219;gb549b40a70_0_0:notes"/>
          <p:cNvSpPr txBox="1">
            <a:spLocks noGrp="1"/>
          </p:cNvSpPr>
          <p:nvPr>
            <p:ph type="body" idx="1"/>
          </p:nvPr>
        </p:nvSpPr>
        <p:spPr>
          <a:xfrm>
            <a:off x="698500" y="4467780"/>
            <a:ext cx="5588100" cy="3655500"/>
          </a:xfrm>
          <a:prstGeom prst="rect">
            <a:avLst/>
          </a:prstGeom>
        </p:spPr>
        <p:txBody>
          <a:bodyPr spcFirstLastPara="1" wrap="square" lIns="92950" tIns="46475" rIns="92950" bIns="46475" anchor="t" anchorCtr="0">
            <a:noAutofit/>
          </a:bodyPr>
          <a:lstStyle/>
          <a:p>
            <a:pPr marL="0" lvl="0" indent="0" algn="l" rtl="0">
              <a:spcBef>
                <a:spcPts val="0"/>
              </a:spcBef>
              <a:spcAft>
                <a:spcPts val="0"/>
              </a:spcAft>
              <a:buNone/>
            </a:pPr>
            <a:endParaRPr dirty="0"/>
          </a:p>
        </p:txBody>
      </p:sp>
      <p:sp>
        <p:nvSpPr>
          <p:cNvPr id="220" name="Google Shape;220;gb549b40a70_0_0:notes"/>
          <p:cNvSpPr txBox="1">
            <a:spLocks noGrp="1"/>
          </p:cNvSpPr>
          <p:nvPr>
            <p:ph type="sldNum" idx="12"/>
          </p:nvPr>
        </p:nvSpPr>
        <p:spPr>
          <a:xfrm>
            <a:off x="3956551" y="8817905"/>
            <a:ext cx="3026700" cy="465900"/>
          </a:xfrm>
          <a:prstGeom prst="rect">
            <a:avLst/>
          </a:prstGeom>
        </p:spPr>
        <p:txBody>
          <a:bodyPr spcFirstLastPara="1" wrap="square" lIns="92950" tIns="46475" rIns="92950" bIns="46475"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14</a:t>
            </a:fld>
            <a:endParaRPr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Option 1">
    <p:spTree>
      <p:nvGrpSpPr>
        <p:cNvPr id="1" name=""/>
        <p:cNvGrpSpPr/>
        <p:nvPr/>
      </p:nvGrpSpPr>
      <p:grpSpPr>
        <a:xfrm>
          <a:off x="0" y="0"/>
          <a:ext cx="0" cy="0"/>
          <a:chOff x="0" y="0"/>
          <a:chExt cx="0" cy="0"/>
        </a:xfrm>
      </p:grpSpPr>
      <p:sp>
        <p:nvSpPr>
          <p:cNvPr id="7" name="Rectangle 6"/>
          <p:cNvSpPr/>
          <p:nvPr/>
        </p:nvSpPr>
        <p:spPr>
          <a:xfrm>
            <a:off x="3175" y="6418741"/>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0" y="635096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1097280" y="6506339"/>
            <a:ext cx="9985898" cy="261610"/>
          </a:xfrm>
          <a:prstGeom prst="rect">
            <a:avLst/>
          </a:prstGeom>
        </p:spPr>
        <p:txBody>
          <a:bodyPr wrap="square">
            <a:spAutoFit/>
          </a:body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0" lang="en-US" altLang="en-US" sz="1100" b="1"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a:t>
            </a: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State Superintendent of Public Instruction				        California Department of Education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578074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82633" y="374073"/>
            <a:ext cx="3507971" cy="2506286"/>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272741" y="374073"/>
            <a:ext cx="7631083" cy="5931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82633" y="2926080"/>
            <a:ext cx="3507971"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145A265-F8F0-4E7E-AB9E-B26CB73F0A71}" type="datetime1">
              <a:rPr lang="en-US" smtClean="0"/>
              <a:t>11/16/2023</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E47FE53-EBF0-4DA7-9D9D-CC1C3A20F3CB}" type="slidenum">
              <a:rPr lang="en-US" smtClean="0"/>
              <a:t>‹#›</a:t>
            </a:fld>
            <a:endParaRPr lang="en-US" dirty="0"/>
          </a:p>
        </p:txBody>
      </p:sp>
      <p:pic>
        <p:nvPicPr>
          <p:cNvPr id="12" name="Picture 11"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55974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Option 2">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pic>
        <p:nvPicPr>
          <p:cNvPr id="12" name="Picture 11"/>
          <p:cNvPicPr>
            <a:picLocks noChangeAspect="1"/>
          </p:cNvPicPr>
          <p:nvPr userDrawn="1"/>
        </p:nvPicPr>
        <p:blipFill rotWithShape="1">
          <a:blip r:embed="rId3" cstate="print">
            <a:extLst>
              <a:ext uri="{28A0092B-C50C-407E-A947-70E740481C1C}">
                <a14:useLocalDpi xmlns:a14="http://schemas.microsoft.com/office/drawing/2010/main" val="0"/>
              </a:ext>
            </a:extLst>
          </a:blip>
          <a:srcRect l="4675"/>
          <a:stretch/>
        </p:blipFill>
        <p:spPr>
          <a:xfrm>
            <a:off x="440575" y="5685855"/>
            <a:ext cx="3333404" cy="666750"/>
          </a:xfrm>
          <a:prstGeom prst="rect">
            <a:avLst/>
          </a:prstGeom>
        </p:spPr>
      </p:pic>
      <p:sp>
        <p:nvSpPr>
          <p:cNvPr id="8" name="Rectangle 7"/>
          <p:cNvSpPr/>
          <p:nvPr/>
        </p:nvSpPr>
        <p:spPr>
          <a:xfrm>
            <a:off x="15" y="6342629"/>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440575" y="6498595"/>
            <a:ext cx="10642603" cy="261610"/>
          </a:xfrm>
          <a:prstGeom prst="rect">
            <a:avLst/>
          </a:prstGeom>
        </p:spPr>
        <p:txBody>
          <a:bodyPr wrap="square">
            <a:spAutoFit/>
          </a:bodyPr>
          <a:lstStyle/>
          <a:p>
            <a:pPr marL="0" marR="0" lvl="0" indent="0" algn="l" defTabSz="914400" rtl="0" eaLnBrk="0" fontAlgn="base" latinLnBrk="0" hangingPunct="0">
              <a:lnSpc>
                <a:spcPct val="100000"/>
              </a:lnSpc>
              <a:spcBef>
                <a:spcPts val="800"/>
              </a:spcBef>
              <a:spcAft>
                <a:spcPct val="0"/>
              </a:spcAft>
              <a:buClrTx/>
              <a:buSzTx/>
              <a:buFontTx/>
              <a:buNone/>
              <a:tabLst/>
              <a:defRPr/>
            </a:pP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State Superintendent of Public Instruction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022482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Option 3">
    <p:spTree>
      <p:nvGrpSpPr>
        <p:cNvPr id="1" name=""/>
        <p:cNvGrpSpPr/>
        <p:nvPr/>
      </p:nvGrpSpPr>
      <p:grpSpPr>
        <a:xfrm>
          <a:off x="0" y="0"/>
          <a:ext cx="0" cy="0"/>
          <a:chOff x="0" y="0"/>
          <a:chExt cx="0" cy="0"/>
        </a:xfrm>
      </p:grpSpPr>
      <p:sp>
        <p:nvSpPr>
          <p:cNvPr id="16" name="Rectangle 15"/>
          <p:cNvSpPr/>
          <p:nvPr userDrawn="1"/>
        </p:nvSpPr>
        <p:spPr>
          <a:xfrm>
            <a:off x="0" y="0"/>
            <a:ext cx="1886297" cy="6334316"/>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userDrawn="1"/>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485502" y="758952"/>
            <a:ext cx="9152313"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2485501" y="4455621"/>
            <a:ext cx="9155085"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2576943" y="4343400"/>
            <a:ext cx="8988371"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4" name="Picture 11" descr="Official Seal of the California Department of Education"/>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5192" y="758952"/>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1"/>
          <p:cNvSpPr>
            <a:spLocks noChangeArrowheads="1"/>
          </p:cNvSpPr>
          <p:nvPr userDrawn="1"/>
        </p:nvSpPr>
        <p:spPr bwMode="auto">
          <a:xfrm>
            <a:off x="101367" y="2298827"/>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dirty="0">
                <a:solidFill>
                  <a:srgbClr val="070C51"/>
                </a:solidFill>
                <a:latin typeface="Arial" panose="020B0604020202020204" pitchFamily="34" charset="0"/>
              </a:rPr>
              <a:t>TONY</a:t>
            </a:r>
            <a:r>
              <a:rPr lang="en-US" altLang="en-US" sz="1200" b="1" baseline="0" dirty="0">
                <a:solidFill>
                  <a:srgbClr val="070C51"/>
                </a:solidFill>
                <a:latin typeface="Arial" panose="020B0604020202020204" pitchFamily="34" charset="0"/>
              </a:rPr>
              <a:t> THURMOND</a:t>
            </a:r>
            <a:br>
              <a:rPr lang="en-US" altLang="en-US" sz="1000" b="1"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State Superintendent </a:t>
            </a:r>
            <a:br>
              <a:rPr lang="en-US" altLang="en-US" sz="1000"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of Public Instruction</a:t>
            </a:r>
            <a:endParaRPr lang="en-US" altLang="en-US" sz="1000" dirty="0">
              <a:solidFill>
                <a:schemeClr val="tx2"/>
              </a:solidFill>
            </a:endParaRPr>
          </a:p>
        </p:txBody>
      </p:sp>
    </p:spTree>
    <p:extLst>
      <p:ext uri="{BB962C8B-B14F-4D97-AF65-F5344CB8AC3E}">
        <p14:creationId xmlns:p14="http://schemas.microsoft.com/office/powerpoint/2010/main" val="992142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8A7A730-9A1A-4CA5-B660-3491B7FEF8E7}" type="datetime1">
              <a:rPr lang="en-US" smtClean="0"/>
              <a:t>11/16/2023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825629" y="6456128"/>
            <a:ext cx="1312025" cy="365125"/>
          </a:xfrm>
        </p:spPr>
        <p:txBody>
          <a:bodyPr/>
          <a:lstStyle/>
          <a:p>
            <a:fld id="{1E47FE53-EBF0-4DA7-9D9D-CC1C3A20F3CB}" type="slidenum">
              <a:rPr lang="en-US" smtClean="0"/>
              <a:t>‹#›</a:t>
            </a:fld>
            <a:endParaRPr lang="en-US" dirty="0"/>
          </a:p>
        </p:txBody>
      </p:sp>
    </p:spTree>
    <p:extLst>
      <p:ext uri="{BB962C8B-B14F-4D97-AF65-F5344CB8AC3E}">
        <p14:creationId xmlns:p14="http://schemas.microsoft.com/office/powerpoint/2010/main" val="3969906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26003"/>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7F00D6C-420C-4253-85C4-5C34AC7AF12F}" type="datetime1">
              <a:rPr lang="en-US" smtClean="0"/>
              <a:t>11/16/2023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E47FE53-EBF0-4DA7-9D9D-CC1C3A20F3CB}"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Picture 12"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1882174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Side-by-Sid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3"/>
            <a:ext cx="4937760" cy="4388811"/>
          </a:xfrm>
        </p:spPr>
        <p:txBody>
          <a:bodyPr/>
          <a:lstStyle>
            <a:lvl1pPr>
              <a:buClrTx/>
              <a:defRPr/>
            </a:lvl1pPr>
            <a:lvl2pPr>
              <a:buClrTx/>
              <a:defRPr/>
            </a:lvl2pPr>
            <a:lvl3pPr>
              <a:buClrTx/>
              <a:defRPr/>
            </a:lvl3pPr>
            <a:lvl4pPr>
              <a:buClrTx/>
              <a:defRPr/>
            </a:lvl4pPr>
            <a:lvl5pPr>
              <a:buClrTx/>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17920" y="1845734"/>
            <a:ext cx="4937760" cy="438880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E69C1C69-A84B-4980-B6BB-3AD51F033BAE}" type="datetime1">
              <a:rPr lang="en-US" smtClean="0"/>
              <a:t>11/16/2023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dirty="0"/>
          </a:p>
        </p:txBody>
      </p:sp>
    </p:spTree>
    <p:extLst>
      <p:ext uri="{BB962C8B-B14F-4D97-AF65-F5344CB8AC3E}">
        <p14:creationId xmlns:p14="http://schemas.microsoft.com/office/powerpoint/2010/main" val="83660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Above and Below">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10058402" cy="2144375"/>
          </a:xfrm>
        </p:spPr>
        <p:txBody>
          <a:bodyPr/>
          <a:lstStyle>
            <a:lvl1pPr>
              <a:buClrTx/>
              <a:defRPr/>
            </a:lvl1pPr>
            <a:lvl2pPr>
              <a:buClrTx/>
              <a:defRPr/>
            </a:lvl2pPr>
            <a:lvl3pPr>
              <a:buClrTx/>
              <a:defRPr/>
            </a:lvl3pPr>
            <a:lvl4pPr>
              <a:buClrTx/>
              <a:defRPr/>
            </a:lvl4pPr>
            <a:lvl5pPr>
              <a:buClrTx/>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Content Placeholder 3"/>
          <p:cNvSpPr>
            <a:spLocks noGrp="1"/>
          </p:cNvSpPr>
          <p:nvPr>
            <p:ph sz="half" idx="2"/>
          </p:nvPr>
        </p:nvSpPr>
        <p:spPr>
          <a:xfrm>
            <a:off x="1097278" y="4098483"/>
            <a:ext cx="10058402" cy="214437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Date Placeholder 4"/>
          <p:cNvSpPr>
            <a:spLocks noGrp="1"/>
          </p:cNvSpPr>
          <p:nvPr>
            <p:ph type="dt" sz="half" idx="10"/>
          </p:nvPr>
        </p:nvSpPr>
        <p:spPr/>
        <p:txBody>
          <a:bodyPr/>
          <a:lstStyle/>
          <a:p>
            <a:fld id="{E69C1C69-A84B-4980-B6BB-3AD51F033BAE}" type="datetime1">
              <a:rPr lang="en-US" smtClean="0"/>
              <a:t>11/16/2023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dirty="0"/>
          </a:p>
        </p:txBody>
      </p:sp>
    </p:spTree>
    <p:extLst>
      <p:ext uri="{BB962C8B-B14F-4D97-AF65-F5344CB8AC3E}">
        <p14:creationId xmlns:p14="http://schemas.microsoft.com/office/powerpoint/2010/main" val="1291907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9376508-DA0A-4FE8-BDD7-AFDA3078CF44}" type="datetime1">
              <a:rPr lang="en-US" smtClean="0"/>
              <a:t>11/16/2023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E47FE53-EBF0-4DA7-9D9D-CC1C3A20F3CB}" type="slidenum">
              <a:rPr lang="en-US" smtClean="0"/>
              <a:t>‹#›</a:t>
            </a:fld>
            <a:endParaRPr lang="en-US" dirty="0"/>
          </a:p>
        </p:txBody>
      </p:sp>
    </p:spTree>
    <p:extLst>
      <p:ext uri="{BB962C8B-B14F-4D97-AF65-F5344CB8AC3E}">
        <p14:creationId xmlns:p14="http://schemas.microsoft.com/office/powerpoint/2010/main" val="350394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2097C446-ACFC-4ECE-8933-FE4AB7CA2D4B}" type="datetime1">
              <a:rPr lang="en-US" smtClean="0"/>
              <a:t>11/16/2023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E47FE53-EBF0-4DA7-9D9D-CC1C3A20F3CB}" type="slidenum">
              <a:rPr lang="en-US" smtClean="0"/>
              <a:t>‹#›</a:t>
            </a:fld>
            <a:endParaRPr lang="en-US" dirty="0"/>
          </a:p>
        </p:txBody>
      </p:sp>
    </p:spTree>
    <p:extLst>
      <p:ext uri="{BB962C8B-B14F-4D97-AF65-F5344CB8AC3E}">
        <p14:creationId xmlns:p14="http://schemas.microsoft.com/office/powerpoint/2010/main" val="2719227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9113"/>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3"/>
            <a:ext cx="10058400" cy="4355561"/>
          </a:xfrm>
          <a:prstGeom prst="rect">
            <a:avLst/>
          </a:prstGeom>
        </p:spPr>
        <p:txBody>
          <a:bodyPr vert="horz" lIns="45720" tIns="45720" rIns="4572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dirty="0"/>
              <a:t>California Department of Education</a:t>
            </a:r>
          </a:p>
        </p:txBody>
      </p:sp>
      <p:sp>
        <p:nvSpPr>
          <p:cNvPr id="6" name="Slide Number Placeholder 5"/>
          <p:cNvSpPr>
            <a:spLocks noGrp="1"/>
          </p:cNvSpPr>
          <p:nvPr>
            <p:ph type="sldNum" sz="quarter" idx="4"/>
          </p:nvPr>
        </p:nvSpPr>
        <p:spPr>
          <a:xfrm>
            <a:off x="9825629" y="6431189"/>
            <a:ext cx="1312025" cy="365125"/>
          </a:xfrm>
          <a:prstGeom prst="rect">
            <a:avLst/>
          </a:prstGeom>
        </p:spPr>
        <p:txBody>
          <a:bodyPr vert="horz" lIns="91440" tIns="45720" rIns="91440" bIns="45720" rtlCol="0" anchor="ctr"/>
          <a:lstStyle>
            <a:lvl1pPr algn="r">
              <a:defRPr sz="1050">
                <a:solidFill>
                  <a:srgbClr val="FFFFFF"/>
                </a:solidFill>
              </a:defRPr>
            </a:lvl1pPr>
          </a:lstStyle>
          <a:p>
            <a:fld id="{1E47FE53-EBF0-4DA7-9D9D-CC1C3A20F3CB}" type="slidenum">
              <a:rPr lang="en-US" smtClean="0"/>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40565278"/>
      </p:ext>
    </p:extLst>
  </p:cSld>
  <p:clrMap bg1="lt1" tx1="dk1" bg2="lt2" tx2="dk2" accent1="accent1" accent2="accent2" accent3="accent3" accent4="accent4" accent5="accent5" accent6="accent6" hlink="hlink" folHlink="folHlink"/>
  <p:sldLayoutIdLst>
    <p:sldLayoutId id="2147483701" r:id="rId1"/>
    <p:sldLayoutId id="2147483690" r:id="rId2"/>
    <p:sldLayoutId id="2147483700" r:id="rId3"/>
    <p:sldLayoutId id="2147483691" r:id="rId4"/>
    <p:sldLayoutId id="2147483692" r:id="rId5"/>
    <p:sldLayoutId id="2147483693" r:id="rId6"/>
    <p:sldLayoutId id="2147483699" r:id="rId7"/>
    <p:sldLayoutId id="2147483694" r:id="rId8"/>
    <p:sldLayoutId id="2147483695" r:id="rId9"/>
    <p:sldLayoutId id="2147483697" r:id="rId10"/>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176213" indent="-176213" algn="l" defTabSz="914400" rtl="0" eaLnBrk="1" latinLnBrk="0" hangingPunct="1">
        <a:lnSpc>
          <a:spcPct val="90000"/>
        </a:lnSpc>
        <a:spcBef>
          <a:spcPts val="1200"/>
        </a:spcBef>
        <a:spcAft>
          <a:spcPts val="200"/>
        </a:spcAft>
        <a:buClrTx/>
        <a:buSzPct val="100000"/>
        <a:buFont typeface="Arial" panose="020B0604020202020204" pitchFamily="34" charset="0"/>
        <a:buChar char="•"/>
        <a:defRPr sz="28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4400" dirty="0"/>
              <a:t>Revisions to the Local Control and Accountability Plan required by Assembly Bill 130 and California Education Code sections 52064(e)(5) and (6)</a:t>
            </a:r>
          </a:p>
        </p:txBody>
      </p:sp>
      <p:sp>
        <p:nvSpPr>
          <p:cNvPr id="3" name="Subtitle 2"/>
          <p:cNvSpPr>
            <a:spLocks noGrp="1"/>
          </p:cNvSpPr>
          <p:nvPr>
            <p:ph type="subTitle" idx="1"/>
          </p:nvPr>
        </p:nvSpPr>
        <p:spPr/>
        <p:txBody>
          <a:bodyPr/>
          <a:lstStyle/>
          <a:p>
            <a:r>
              <a:rPr lang="en-US" dirty="0"/>
              <a:t>California Practitioners Advisory Group</a:t>
            </a:r>
          </a:p>
          <a:p>
            <a:r>
              <a:rPr lang="en-US" dirty="0"/>
              <a:t>August 20, 2021</a:t>
            </a:r>
          </a:p>
        </p:txBody>
      </p:sp>
    </p:spTree>
    <p:extLst>
      <p:ext uri="{BB962C8B-B14F-4D97-AF65-F5344CB8AC3E}">
        <p14:creationId xmlns:p14="http://schemas.microsoft.com/office/powerpoint/2010/main" val="373912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77F44-EC9B-427B-867E-303E0C7573AF}"/>
              </a:ext>
            </a:extLst>
          </p:cNvPr>
          <p:cNvSpPr>
            <a:spLocks noGrp="1"/>
          </p:cNvSpPr>
          <p:nvPr>
            <p:ph type="title"/>
          </p:nvPr>
        </p:nvSpPr>
        <p:spPr/>
        <p:txBody>
          <a:bodyPr/>
          <a:lstStyle/>
          <a:p>
            <a:r>
              <a:rPr lang="en-US" dirty="0"/>
              <a:t>Second Required Goal (2)</a:t>
            </a:r>
          </a:p>
        </p:txBody>
      </p:sp>
      <p:sp>
        <p:nvSpPr>
          <p:cNvPr id="3" name="Content Placeholder 2">
            <a:extLst>
              <a:ext uri="{FF2B5EF4-FFF2-40B4-BE49-F238E27FC236}">
                <a16:creationId xmlns:a16="http://schemas.microsoft.com/office/drawing/2014/main" id="{FB397E5A-0C6D-4B31-A78B-ECE91A0E2AB9}"/>
              </a:ext>
            </a:extLst>
          </p:cNvPr>
          <p:cNvSpPr>
            <a:spLocks noGrp="1"/>
          </p:cNvSpPr>
          <p:nvPr>
            <p:ph idx="1"/>
          </p:nvPr>
        </p:nvSpPr>
        <p:spPr>
          <a:xfrm>
            <a:off x="1097280" y="1787677"/>
            <a:ext cx="10058400" cy="4497010"/>
          </a:xfrm>
        </p:spPr>
        <p:txBody>
          <a:bodyPr>
            <a:normAutofit lnSpcReduction="10000"/>
          </a:bodyPr>
          <a:lstStyle/>
          <a:p>
            <a:r>
              <a:rPr lang="en-US" sz="2600" dirty="0"/>
              <a:t>Any school district or county office of education (COE) with two or more schools </a:t>
            </a:r>
          </a:p>
          <a:p>
            <a:pPr lvl="1"/>
            <a:r>
              <a:rPr lang="en-US" sz="2600" dirty="0"/>
              <a:t>which have received the two lowest performance levels on all but one of the state indicators on the Dashboard </a:t>
            </a:r>
          </a:p>
          <a:p>
            <a:pPr lvl="1"/>
            <a:r>
              <a:rPr lang="en-US" sz="2600" dirty="0"/>
              <a:t>for two or more consecutive years </a:t>
            </a:r>
          </a:p>
          <a:p>
            <a:pPr lvl="1"/>
            <a:r>
              <a:rPr lang="en-US" sz="2600" dirty="0"/>
              <a:t>and the performance of all students in the district or COE is at least one performance level higher on all of those indicators </a:t>
            </a:r>
          </a:p>
          <a:p>
            <a:r>
              <a:rPr lang="en-US" sz="2600" dirty="0"/>
              <a:t>must include a goal that focuses on addressing the disparities in performance between the school(s) and the school district or COE as a whole.</a:t>
            </a:r>
          </a:p>
          <a:p>
            <a:r>
              <a:rPr lang="en-US" sz="2400" dirty="0"/>
              <a:t>Proposed Instructions for this requirement are located on pages 20 and 21 of Attachment 3.</a:t>
            </a:r>
            <a:endParaRPr lang="en-US" sz="2600" dirty="0"/>
          </a:p>
        </p:txBody>
      </p:sp>
      <p:sp>
        <p:nvSpPr>
          <p:cNvPr id="4" name="Slide Number Placeholder 3">
            <a:extLst>
              <a:ext uri="{FF2B5EF4-FFF2-40B4-BE49-F238E27FC236}">
                <a16:creationId xmlns:a16="http://schemas.microsoft.com/office/drawing/2014/main" id="{466D0C4E-BC55-4C5E-B028-5854826234AD}"/>
              </a:ext>
            </a:extLst>
          </p:cNvPr>
          <p:cNvSpPr>
            <a:spLocks noGrp="1"/>
          </p:cNvSpPr>
          <p:nvPr>
            <p:ph type="sldNum" sz="quarter" idx="12"/>
          </p:nvPr>
        </p:nvSpPr>
        <p:spPr/>
        <p:txBody>
          <a:bodyPr/>
          <a:lstStyle/>
          <a:p>
            <a:fld id="{1E47FE53-EBF0-4DA7-9D9D-CC1C3A20F3CB}" type="slidenum">
              <a:rPr lang="en-US" smtClean="0"/>
              <a:t>10</a:t>
            </a:fld>
            <a:endParaRPr lang="en-US" dirty="0"/>
          </a:p>
        </p:txBody>
      </p:sp>
    </p:spTree>
    <p:extLst>
      <p:ext uri="{BB962C8B-B14F-4D97-AF65-F5344CB8AC3E}">
        <p14:creationId xmlns:p14="http://schemas.microsoft.com/office/powerpoint/2010/main" val="24296211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DA39B-6E13-4061-8823-68B123325F0A}"/>
              </a:ext>
            </a:extLst>
          </p:cNvPr>
          <p:cNvSpPr>
            <a:spLocks noGrp="1"/>
          </p:cNvSpPr>
          <p:nvPr>
            <p:ph type="title"/>
          </p:nvPr>
        </p:nvSpPr>
        <p:spPr/>
        <p:txBody>
          <a:bodyPr/>
          <a:lstStyle/>
          <a:p>
            <a:r>
              <a:rPr lang="en-US" dirty="0"/>
              <a:t>Proposed Instructions for Second Required Goal (1) </a:t>
            </a:r>
          </a:p>
        </p:txBody>
      </p:sp>
      <p:sp>
        <p:nvSpPr>
          <p:cNvPr id="3" name="Content Placeholder 2">
            <a:extLst>
              <a:ext uri="{FF2B5EF4-FFF2-40B4-BE49-F238E27FC236}">
                <a16:creationId xmlns:a16="http://schemas.microsoft.com/office/drawing/2014/main" id="{3A8F3A2A-ABBC-417C-A3EF-09ABE3A4B20F}"/>
              </a:ext>
            </a:extLst>
          </p:cNvPr>
          <p:cNvSpPr>
            <a:spLocks noGrp="1"/>
          </p:cNvSpPr>
          <p:nvPr>
            <p:ph idx="1"/>
          </p:nvPr>
        </p:nvSpPr>
        <p:spPr>
          <a:xfrm>
            <a:off x="1097280" y="1845733"/>
            <a:ext cx="10058400" cy="4482496"/>
          </a:xfrm>
        </p:spPr>
        <p:txBody>
          <a:bodyPr>
            <a:normAutofit/>
          </a:bodyPr>
          <a:lstStyle/>
          <a:p>
            <a:pPr marL="0" indent="0">
              <a:buNone/>
            </a:pPr>
            <a:r>
              <a:rPr lang="en-US" b="1" dirty="0"/>
              <a:t>Low-performing school(s) criteria: </a:t>
            </a:r>
            <a:r>
              <a:rPr lang="en-US" dirty="0"/>
              <a:t>The following applies only to a school district or COE with two or more schools. One or more schools within the LEA have received the two lowest performance levels on all but one of the state indicators for which the school(s) receive performance levels in the Dashboard for two consecutive years and the performance of the “All Students” student group for the LEA is at least one performance level higher in all of those indicators. </a:t>
            </a:r>
          </a:p>
        </p:txBody>
      </p:sp>
      <p:sp>
        <p:nvSpPr>
          <p:cNvPr id="4" name="Slide Number Placeholder 3">
            <a:extLst>
              <a:ext uri="{FF2B5EF4-FFF2-40B4-BE49-F238E27FC236}">
                <a16:creationId xmlns:a16="http://schemas.microsoft.com/office/drawing/2014/main" id="{43713FC9-2A19-4D0C-868C-F4C474D73F52}"/>
              </a:ext>
            </a:extLst>
          </p:cNvPr>
          <p:cNvSpPr>
            <a:spLocks noGrp="1"/>
          </p:cNvSpPr>
          <p:nvPr>
            <p:ph type="sldNum" sz="quarter" idx="12"/>
          </p:nvPr>
        </p:nvSpPr>
        <p:spPr/>
        <p:txBody>
          <a:bodyPr/>
          <a:lstStyle/>
          <a:p>
            <a:fld id="{1E47FE53-EBF0-4DA7-9D9D-CC1C3A20F3CB}" type="slidenum">
              <a:rPr lang="en-US" smtClean="0"/>
              <a:t>11</a:t>
            </a:fld>
            <a:endParaRPr lang="en-US" dirty="0"/>
          </a:p>
        </p:txBody>
      </p:sp>
    </p:spTree>
    <p:extLst>
      <p:ext uri="{BB962C8B-B14F-4D97-AF65-F5344CB8AC3E}">
        <p14:creationId xmlns:p14="http://schemas.microsoft.com/office/powerpoint/2010/main" val="18980570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DA39B-6E13-4061-8823-68B123325F0A}"/>
              </a:ext>
            </a:extLst>
          </p:cNvPr>
          <p:cNvSpPr>
            <a:spLocks noGrp="1"/>
          </p:cNvSpPr>
          <p:nvPr>
            <p:ph type="title"/>
          </p:nvPr>
        </p:nvSpPr>
        <p:spPr/>
        <p:txBody>
          <a:bodyPr/>
          <a:lstStyle/>
          <a:p>
            <a:r>
              <a:rPr lang="en-US" dirty="0"/>
              <a:t>Proposed Instructions for Second Required Goal (2) </a:t>
            </a:r>
          </a:p>
        </p:txBody>
      </p:sp>
      <p:sp>
        <p:nvSpPr>
          <p:cNvPr id="3" name="Content Placeholder 2">
            <a:extLst>
              <a:ext uri="{FF2B5EF4-FFF2-40B4-BE49-F238E27FC236}">
                <a16:creationId xmlns:a16="http://schemas.microsoft.com/office/drawing/2014/main" id="{3A8F3A2A-ABBC-417C-A3EF-09ABE3A4B20F}"/>
              </a:ext>
            </a:extLst>
          </p:cNvPr>
          <p:cNvSpPr>
            <a:spLocks noGrp="1"/>
          </p:cNvSpPr>
          <p:nvPr>
            <p:ph idx="1"/>
          </p:nvPr>
        </p:nvSpPr>
        <p:spPr>
          <a:xfrm>
            <a:off x="1097280" y="1845733"/>
            <a:ext cx="10058400" cy="4482496"/>
          </a:xfrm>
        </p:spPr>
        <p:txBody>
          <a:bodyPr>
            <a:normAutofit/>
          </a:bodyPr>
          <a:lstStyle/>
          <a:p>
            <a:pPr marL="0" indent="0">
              <a:buNone/>
            </a:pPr>
            <a:r>
              <a:rPr lang="en-US" b="1" dirty="0"/>
              <a:t>Low-performing school(s) goal requirement: </a:t>
            </a:r>
            <a:r>
              <a:rPr lang="en-US" dirty="0"/>
              <a:t>A school district or COE meeting the low-performing school(s) criteria must include a goal in its LCAP focusing on addressing the disparities in performance between the school(s) and the LEA as a whole. This goal must include metrics, outcomes, actions, and expenditures specific to addressing the needs of, and improving outcomes for, the students enrolled at the low-performing school or schools. This requirement may not be met by combining this goal with another goal.</a:t>
            </a:r>
          </a:p>
        </p:txBody>
      </p:sp>
      <p:sp>
        <p:nvSpPr>
          <p:cNvPr id="4" name="Slide Number Placeholder 3">
            <a:extLst>
              <a:ext uri="{FF2B5EF4-FFF2-40B4-BE49-F238E27FC236}">
                <a16:creationId xmlns:a16="http://schemas.microsoft.com/office/drawing/2014/main" id="{43713FC9-2A19-4D0C-868C-F4C474D73F52}"/>
              </a:ext>
            </a:extLst>
          </p:cNvPr>
          <p:cNvSpPr>
            <a:spLocks noGrp="1"/>
          </p:cNvSpPr>
          <p:nvPr>
            <p:ph type="sldNum" sz="quarter" idx="12"/>
          </p:nvPr>
        </p:nvSpPr>
        <p:spPr/>
        <p:txBody>
          <a:bodyPr/>
          <a:lstStyle/>
          <a:p>
            <a:fld id="{1E47FE53-EBF0-4DA7-9D9D-CC1C3A20F3CB}" type="slidenum">
              <a:rPr lang="en-US" smtClean="0"/>
              <a:t>12</a:t>
            </a:fld>
            <a:endParaRPr lang="en-US" dirty="0"/>
          </a:p>
        </p:txBody>
      </p:sp>
    </p:spTree>
    <p:extLst>
      <p:ext uri="{BB962C8B-B14F-4D97-AF65-F5344CB8AC3E}">
        <p14:creationId xmlns:p14="http://schemas.microsoft.com/office/powerpoint/2010/main" val="24591502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normAutofit/>
          </a:bodyPr>
          <a:lstStyle/>
          <a:p>
            <a:r>
              <a:rPr lang="en-US" sz="7200" dirty="0"/>
              <a:t>Revisions to the Contributing Summary Table</a:t>
            </a:r>
          </a:p>
        </p:txBody>
      </p:sp>
      <p:sp>
        <p:nvSpPr>
          <p:cNvPr id="4" name="Slide Number Placeholder 3"/>
          <p:cNvSpPr>
            <a:spLocks noGrp="1"/>
          </p:cNvSpPr>
          <p:nvPr>
            <p:ph type="sldNum" sz="quarter" idx="4294967295"/>
          </p:nvPr>
        </p:nvSpPr>
        <p:spPr>
          <a:xfrm>
            <a:off x="10879138" y="6456363"/>
            <a:ext cx="1312862" cy="365125"/>
          </a:xfrm>
        </p:spPr>
        <p:txBody>
          <a:bodyPr/>
          <a:lstStyle/>
          <a:p>
            <a:fld id="{1E47FE53-EBF0-4DA7-9D9D-CC1C3A20F3CB}" type="slidenum">
              <a:rPr lang="en-US" smtClean="0"/>
              <a:t>13</a:t>
            </a:fld>
            <a:endParaRPr lang="en-US" dirty="0"/>
          </a:p>
        </p:txBody>
      </p:sp>
    </p:spTree>
    <p:extLst>
      <p:ext uri="{BB962C8B-B14F-4D97-AF65-F5344CB8AC3E}">
        <p14:creationId xmlns:p14="http://schemas.microsoft.com/office/powerpoint/2010/main" val="4656349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gb549b40a70_0_0"/>
          <p:cNvSpPr txBox="1">
            <a:spLocks noGrp="1"/>
          </p:cNvSpPr>
          <p:nvPr>
            <p:ph type="title"/>
          </p:nvPr>
        </p:nvSpPr>
        <p:spPr>
          <a:prstGeom prst="rect">
            <a:avLst/>
          </a:prstGeom>
        </p:spPr>
        <p:txBody>
          <a:bodyPr spcFirstLastPara="1" wrap="square" lIns="91425" tIns="45700" rIns="91425" bIns="45700" anchor="b" anchorCtr="0">
            <a:noAutofit/>
          </a:bodyPr>
          <a:lstStyle/>
          <a:p>
            <a:pPr marL="0" lvl="0" indent="0" algn="l" rtl="0">
              <a:spcBef>
                <a:spcPts val="0"/>
              </a:spcBef>
              <a:spcAft>
                <a:spcPts val="0"/>
              </a:spcAft>
              <a:buNone/>
            </a:pPr>
            <a:r>
              <a:rPr lang="en-US" dirty="0"/>
              <a:t>Requirement to Increase or Improve Services</a:t>
            </a:r>
            <a:endParaRPr dirty="0"/>
          </a:p>
        </p:txBody>
      </p:sp>
      <p:sp>
        <p:nvSpPr>
          <p:cNvPr id="2" name="Content Placeholder 1">
            <a:extLst>
              <a:ext uri="{FF2B5EF4-FFF2-40B4-BE49-F238E27FC236}">
                <a16:creationId xmlns:a16="http://schemas.microsoft.com/office/drawing/2014/main" id="{099917DF-A5DD-445F-937B-4C2502F7EB57}"/>
              </a:ext>
            </a:extLst>
          </p:cNvPr>
          <p:cNvSpPr>
            <a:spLocks noGrp="1"/>
          </p:cNvSpPr>
          <p:nvPr>
            <p:ph idx="1"/>
          </p:nvPr>
        </p:nvSpPr>
        <p:spPr/>
        <p:txBody>
          <a:bodyPr>
            <a:normAutofit/>
          </a:bodyPr>
          <a:lstStyle/>
          <a:p>
            <a:r>
              <a:rPr lang="en-US" dirty="0"/>
              <a:t>The Local Control Funding Formula requires an local educational agency (LEA) to provide evidence in its LCAP to demonstrate how the LEA is meeting the requirement to increase or improve services for students who are low income, English learners, or foster youth as compared to the services provided to all students.</a:t>
            </a:r>
          </a:p>
          <a:p>
            <a:r>
              <a:rPr lang="en-US" dirty="0"/>
              <a:t>Services must be increased or improved in proportion to the increase in funds apportioned on the basis of the number and concentration of low income, English learners, or foster youth students.</a:t>
            </a:r>
          </a:p>
        </p:txBody>
      </p:sp>
      <p:sp>
        <p:nvSpPr>
          <p:cNvPr id="224" name="Google Shape;224;gb549b40a70_0_0"/>
          <p:cNvSpPr txBox="1">
            <a:spLocks noGrp="1"/>
          </p:cNvSpPr>
          <p:nvPr>
            <p:ph type="sldNum" sz="quarter" idx="12"/>
          </p:nvPr>
        </p:nvSpPr>
        <p:spPr>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SzPts val="1050"/>
              <a:buFont typeface="Arial"/>
              <a:buNone/>
            </a:pPr>
            <a:fld id="{00000000-1234-1234-1234-123412341234}" type="slidenum">
              <a:rPr lang="en-US"/>
              <a:t>14</a:t>
            </a:fld>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3D6E8-B712-49E3-BD59-ACCCA2DE598B}"/>
              </a:ext>
            </a:extLst>
          </p:cNvPr>
          <p:cNvSpPr>
            <a:spLocks noGrp="1"/>
          </p:cNvSpPr>
          <p:nvPr>
            <p:ph type="title"/>
          </p:nvPr>
        </p:nvSpPr>
        <p:spPr>
          <a:xfrm>
            <a:off x="1097280" y="286603"/>
            <a:ext cx="10180320" cy="1450757"/>
          </a:xfrm>
        </p:spPr>
        <p:txBody>
          <a:bodyPr/>
          <a:lstStyle/>
          <a:p>
            <a:r>
              <a:rPr lang="en-US" dirty="0"/>
              <a:t>Current Contributing Actions Table (1)</a:t>
            </a:r>
          </a:p>
        </p:txBody>
      </p:sp>
      <p:sp>
        <p:nvSpPr>
          <p:cNvPr id="3" name="Content Placeholder 2">
            <a:extLst>
              <a:ext uri="{FF2B5EF4-FFF2-40B4-BE49-F238E27FC236}">
                <a16:creationId xmlns:a16="http://schemas.microsoft.com/office/drawing/2014/main" id="{A647F8B6-5802-4942-A716-0FD8EE1DE80C}"/>
              </a:ext>
            </a:extLst>
          </p:cNvPr>
          <p:cNvSpPr>
            <a:spLocks noGrp="1"/>
          </p:cNvSpPr>
          <p:nvPr>
            <p:ph idx="1"/>
          </p:nvPr>
        </p:nvSpPr>
        <p:spPr/>
        <p:txBody>
          <a:bodyPr/>
          <a:lstStyle/>
          <a:p>
            <a:r>
              <a:rPr lang="en-US" dirty="0"/>
              <a:t>The current LCAP Template includes an expenditure table that identifies all of the actions that are contributing to meeting the requirement to increase or improve services and the expenditures associated with those actions. </a:t>
            </a:r>
          </a:p>
          <a:p>
            <a:r>
              <a:rPr lang="en-US" dirty="0"/>
              <a:t>This table is located on page 10 of Attachment 2.</a:t>
            </a:r>
          </a:p>
        </p:txBody>
      </p:sp>
      <p:sp>
        <p:nvSpPr>
          <p:cNvPr id="4" name="Slide Number Placeholder 3">
            <a:extLst>
              <a:ext uri="{FF2B5EF4-FFF2-40B4-BE49-F238E27FC236}">
                <a16:creationId xmlns:a16="http://schemas.microsoft.com/office/drawing/2014/main" id="{867C9066-85DA-455D-8A0B-A6A442486547}"/>
              </a:ext>
            </a:extLst>
          </p:cNvPr>
          <p:cNvSpPr>
            <a:spLocks noGrp="1"/>
          </p:cNvSpPr>
          <p:nvPr>
            <p:ph type="sldNum" sz="quarter" idx="12"/>
          </p:nvPr>
        </p:nvSpPr>
        <p:spPr/>
        <p:txBody>
          <a:bodyPr/>
          <a:lstStyle/>
          <a:p>
            <a:fld id="{1E47FE53-EBF0-4DA7-9D9D-CC1C3A20F3CB}" type="slidenum">
              <a:rPr lang="en-US" smtClean="0"/>
              <a:t>15</a:t>
            </a:fld>
            <a:endParaRPr lang="en-US" dirty="0"/>
          </a:p>
        </p:txBody>
      </p:sp>
    </p:spTree>
    <p:extLst>
      <p:ext uri="{BB962C8B-B14F-4D97-AF65-F5344CB8AC3E}">
        <p14:creationId xmlns:p14="http://schemas.microsoft.com/office/powerpoint/2010/main" val="4157249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3689C04-C977-421B-BB2A-FAAE4520FD00}"/>
              </a:ext>
            </a:extLst>
          </p:cNvPr>
          <p:cNvSpPr>
            <a:spLocks noGrp="1"/>
          </p:cNvSpPr>
          <p:nvPr>
            <p:ph type="title"/>
          </p:nvPr>
        </p:nvSpPr>
        <p:spPr>
          <a:xfrm>
            <a:off x="1030514" y="286603"/>
            <a:ext cx="10125166" cy="1450757"/>
          </a:xfrm>
        </p:spPr>
        <p:txBody>
          <a:bodyPr/>
          <a:lstStyle/>
          <a:p>
            <a:r>
              <a:rPr lang="en-US" dirty="0"/>
              <a:t>Current Contributing Actions Table (2)</a:t>
            </a:r>
          </a:p>
        </p:txBody>
      </p:sp>
      <p:graphicFrame>
        <p:nvGraphicFramePr>
          <p:cNvPr id="4" name="Content Placeholder 3" descr="Current Contributing Actions table displaying totals by type, funds, and total funds.">
            <a:extLst>
              <a:ext uri="{FF2B5EF4-FFF2-40B4-BE49-F238E27FC236}">
                <a16:creationId xmlns:a16="http://schemas.microsoft.com/office/drawing/2014/main" id="{BC990454-2F14-4442-A39A-AA53A15290BE}"/>
              </a:ext>
            </a:extLst>
          </p:cNvPr>
          <p:cNvGraphicFramePr>
            <a:graphicFrameLocks noGrp="1"/>
          </p:cNvGraphicFramePr>
          <p:nvPr>
            <p:ph idx="1"/>
            <p:extLst>
              <p:ext uri="{D42A27DB-BD31-4B8C-83A1-F6EECF244321}">
                <p14:modId xmlns:p14="http://schemas.microsoft.com/office/powerpoint/2010/main" val="2094402688"/>
              </p:ext>
            </p:extLst>
          </p:nvPr>
        </p:nvGraphicFramePr>
        <p:xfrm>
          <a:off x="1856400" y="2119788"/>
          <a:ext cx="8473394" cy="3682951"/>
        </p:xfrm>
        <a:graphic>
          <a:graphicData uri="http://schemas.openxmlformats.org/drawingml/2006/table">
            <a:tbl>
              <a:tblPr firstRow="1"/>
              <a:tblGrid>
                <a:gridCol w="2947267">
                  <a:extLst>
                    <a:ext uri="{9D8B030D-6E8A-4147-A177-3AD203B41FA5}">
                      <a16:colId xmlns:a16="http://schemas.microsoft.com/office/drawing/2014/main" val="306256972"/>
                    </a:ext>
                  </a:extLst>
                </a:gridCol>
                <a:gridCol w="2920953">
                  <a:extLst>
                    <a:ext uri="{9D8B030D-6E8A-4147-A177-3AD203B41FA5}">
                      <a16:colId xmlns:a16="http://schemas.microsoft.com/office/drawing/2014/main" val="1693594239"/>
                    </a:ext>
                  </a:extLst>
                </a:gridCol>
                <a:gridCol w="2605174">
                  <a:extLst>
                    <a:ext uri="{9D8B030D-6E8A-4147-A177-3AD203B41FA5}">
                      <a16:colId xmlns:a16="http://schemas.microsoft.com/office/drawing/2014/main" val="890004247"/>
                    </a:ext>
                  </a:extLst>
                </a:gridCol>
              </a:tblGrid>
              <a:tr h="1657838">
                <a:tc>
                  <a:txBody>
                    <a:bodyPr/>
                    <a:lstStyle/>
                    <a:p>
                      <a:pPr algn="ctr" fontAlgn="ctr"/>
                      <a:r>
                        <a:rPr lang="en-US" sz="2500" b="1" i="0" u="none" strike="noStrike" dirty="0">
                          <a:solidFill>
                            <a:srgbClr val="FFFFFF"/>
                          </a:solidFill>
                          <a:effectLst/>
                          <a:latin typeface="Arial" panose="020B0604020202020204" pitchFamily="34" charset="0"/>
                        </a:rPr>
                        <a:t>Totals by Type</a:t>
                      </a:r>
                    </a:p>
                  </a:txBody>
                  <a:tcPr marL="19736" marR="19736" marT="1973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a:txBody>
                    <a:bodyPr/>
                    <a:lstStyle/>
                    <a:p>
                      <a:pPr algn="ctr" fontAlgn="ctr"/>
                      <a:r>
                        <a:rPr lang="en-US" sz="2500" b="1" i="0" u="none" strike="noStrike" dirty="0">
                          <a:solidFill>
                            <a:srgbClr val="FFFFFF"/>
                          </a:solidFill>
                          <a:effectLst/>
                          <a:latin typeface="Arial" panose="020B0604020202020204" pitchFamily="34" charset="0"/>
                        </a:rPr>
                        <a:t>Total LCFF Funds</a:t>
                      </a:r>
                    </a:p>
                  </a:txBody>
                  <a:tcPr marL="19736" marR="19736" marT="1973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a:txBody>
                    <a:bodyPr/>
                    <a:lstStyle/>
                    <a:p>
                      <a:pPr algn="ctr" fontAlgn="ctr"/>
                      <a:r>
                        <a:rPr lang="en-US" sz="2500" b="1" i="0" u="none" strike="noStrike" dirty="0">
                          <a:solidFill>
                            <a:srgbClr val="FFFFFF"/>
                          </a:solidFill>
                          <a:effectLst/>
                          <a:latin typeface="Arial" panose="020B0604020202020204" pitchFamily="34" charset="0"/>
                        </a:rPr>
                        <a:t>Total Funds</a:t>
                      </a:r>
                    </a:p>
                  </a:txBody>
                  <a:tcPr marL="19736" marR="19736" marT="1973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extLst>
                  <a:ext uri="{0D108BD9-81ED-4DB2-BD59-A6C34878D82A}">
                    <a16:rowId xmlns:a16="http://schemas.microsoft.com/office/drawing/2014/main" val="202820495"/>
                  </a:ext>
                </a:extLst>
              </a:tr>
              <a:tr h="414459">
                <a:tc>
                  <a:txBody>
                    <a:bodyPr/>
                    <a:lstStyle/>
                    <a:p>
                      <a:pPr algn="ctr" fontAlgn="ctr"/>
                      <a:r>
                        <a:rPr lang="en-US" sz="2500" b="1" i="0" u="none" strike="noStrike" dirty="0">
                          <a:solidFill>
                            <a:srgbClr val="000000"/>
                          </a:solidFill>
                          <a:effectLst/>
                          <a:latin typeface="Arial" panose="020B0604020202020204" pitchFamily="34" charset="0"/>
                        </a:rPr>
                        <a:t>Total: </a:t>
                      </a:r>
                    </a:p>
                  </a:txBody>
                  <a:tcPr marL="19736" marR="19736" marT="1973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6EE"/>
                    </a:solidFill>
                  </a:tcPr>
                </a:tc>
                <a:tc>
                  <a:txBody>
                    <a:bodyPr/>
                    <a:lstStyle/>
                    <a:p>
                      <a:pPr algn="l" fontAlgn="b"/>
                      <a:r>
                        <a:rPr lang="en-US" sz="2500" b="0" i="0" u="none" strike="noStrike" dirty="0">
                          <a:solidFill>
                            <a:srgbClr val="000000"/>
                          </a:solidFill>
                          <a:effectLst/>
                          <a:latin typeface="Arial" panose="020B0604020202020204" pitchFamily="34" charset="0"/>
                        </a:rPr>
                        <a:t> $                135,040 </a:t>
                      </a:r>
                    </a:p>
                  </a:txBody>
                  <a:tcPr marL="19736" marR="19736" marT="1973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6EE"/>
                    </a:solidFill>
                  </a:tcPr>
                </a:tc>
                <a:tc>
                  <a:txBody>
                    <a:bodyPr/>
                    <a:lstStyle/>
                    <a:p>
                      <a:pPr algn="l" fontAlgn="b"/>
                      <a:r>
                        <a:rPr lang="en-US" sz="2500" b="0" i="0" u="none" strike="noStrike" dirty="0">
                          <a:solidFill>
                            <a:srgbClr val="000000"/>
                          </a:solidFill>
                          <a:effectLst/>
                          <a:latin typeface="Arial" panose="020B0604020202020204" pitchFamily="34" charset="0"/>
                        </a:rPr>
                        <a:t> $            158,100 </a:t>
                      </a:r>
                    </a:p>
                  </a:txBody>
                  <a:tcPr marL="19736" marR="19736" marT="1973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6EE"/>
                    </a:solidFill>
                  </a:tcPr>
                </a:tc>
                <a:extLst>
                  <a:ext uri="{0D108BD9-81ED-4DB2-BD59-A6C34878D82A}">
                    <a16:rowId xmlns:a16="http://schemas.microsoft.com/office/drawing/2014/main" val="3710109033"/>
                  </a:ext>
                </a:extLst>
              </a:tr>
              <a:tr h="414459">
                <a:tc>
                  <a:txBody>
                    <a:bodyPr/>
                    <a:lstStyle/>
                    <a:p>
                      <a:pPr algn="ctr" fontAlgn="ctr"/>
                      <a:r>
                        <a:rPr lang="en-US" sz="2500" b="1" i="0" u="none" strike="noStrike" dirty="0">
                          <a:solidFill>
                            <a:srgbClr val="000000"/>
                          </a:solidFill>
                          <a:effectLst/>
                          <a:latin typeface="Arial" panose="020B0604020202020204" pitchFamily="34" charset="0"/>
                        </a:rPr>
                        <a:t>LEA-wide Total:</a:t>
                      </a:r>
                    </a:p>
                  </a:txBody>
                  <a:tcPr marL="19736" marR="19736" marT="1973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EEAF6"/>
                    </a:solidFill>
                  </a:tcPr>
                </a:tc>
                <a:tc>
                  <a:txBody>
                    <a:bodyPr/>
                    <a:lstStyle/>
                    <a:p>
                      <a:pPr algn="l" fontAlgn="b"/>
                      <a:r>
                        <a:rPr lang="en-US" sz="2500" b="0" i="0" u="none" strike="noStrike" dirty="0">
                          <a:solidFill>
                            <a:srgbClr val="000000"/>
                          </a:solidFill>
                          <a:effectLst/>
                          <a:latin typeface="Arial" panose="020B0604020202020204" pitchFamily="34" charset="0"/>
                        </a:rPr>
                        <a:t> $                  84,000 </a:t>
                      </a:r>
                    </a:p>
                  </a:txBody>
                  <a:tcPr marL="19736" marR="19736" marT="1973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EEAF6"/>
                    </a:solidFill>
                  </a:tcPr>
                </a:tc>
                <a:tc>
                  <a:txBody>
                    <a:bodyPr/>
                    <a:lstStyle/>
                    <a:p>
                      <a:pPr algn="l" fontAlgn="b"/>
                      <a:r>
                        <a:rPr lang="en-US" sz="2500" b="0" i="0" u="none" strike="noStrike" dirty="0">
                          <a:solidFill>
                            <a:srgbClr val="000000"/>
                          </a:solidFill>
                          <a:effectLst/>
                          <a:latin typeface="Arial" panose="020B0604020202020204" pitchFamily="34" charset="0"/>
                        </a:rPr>
                        <a:t> $            100,000 </a:t>
                      </a:r>
                    </a:p>
                  </a:txBody>
                  <a:tcPr marL="19736" marR="19736" marT="1973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EEAF6"/>
                    </a:solidFill>
                  </a:tcPr>
                </a:tc>
                <a:extLst>
                  <a:ext uri="{0D108BD9-81ED-4DB2-BD59-A6C34878D82A}">
                    <a16:rowId xmlns:a16="http://schemas.microsoft.com/office/drawing/2014/main" val="62680878"/>
                  </a:ext>
                </a:extLst>
              </a:tr>
              <a:tr h="777605">
                <a:tc>
                  <a:txBody>
                    <a:bodyPr/>
                    <a:lstStyle/>
                    <a:p>
                      <a:pPr algn="ctr" fontAlgn="ctr"/>
                      <a:r>
                        <a:rPr lang="en-US" sz="2500" b="1" i="0" u="none" strike="noStrike" dirty="0">
                          <a:solidFill>
                            <a:srgbClr val="000000"/>
                          </a:solidFill>
                          <a:effectLst/>
                          <a:latin typeface="Arial" panose="020B0604020202020204" pitchFamily="34" charset="0"/>
                        </a:rPr>
                        <a:t>Limited Total:</a:t>
                      </a:r>
                    </a:p>
                  </a:txBody>
                  <a:tcPr marL="19736" marR="19736" marT="1973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6EE"/>
                    </a:solidFill>
                  </a:tcPr>
                </a:tc>
                <a:tc>
                  <a:txBody>
                    <a:bodyPr/>
                    <a:lstStyle/>
                    <a:p>
                      <a:pPr algn="l" fontAlgn="b"/>
                      <a:r>
                        <a:rPr lang="en-US" sz="2500" b="0" i="0" u="none" strike="noStrike" dirty="0">
                          <a:solidFill>
                            <a:srgbClr val="000000"/>
                          </a:solidFill>
                          <a:effectLst/>
                          <a:latin typeface="Arial" panose="020B0604020202020204" pitchFamily="34" charset="0"/>
                        </a:rPr>
                        <a:t> $                          40 </a:t>
                      </a:r>
                    </a:p>
                  </a:txBody>
                  <a:tcPr marL="19736" marR="19736" marT="1973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6EE"/>
                    </a:solidFill>
                  </a:tcPr>
                </a:tc>
                <a:tc>
                  <a:txBody>
                    <a:bodyPr/>
                    <a:lstStyle/>
                    <a:p>
                      <a:pPr algn="l" fontAlgn="b"/>
                      <a:r>
                        <a:rPr lang="en-US" sz="2500" b="0" i="0" u="none" strike="noStrike" dirty="0">
                          <a:solidFill>
                            <a:srgbClr val="000000"/>
                          </a:solidFill>
                          <a:effectLst/>
                          <a:latin typeface="Arial" panose="020B0604020202020204" pitchFamily="34" charset="0"/>
                        </a:rPr>
                        <a:t> $                    100 </a:t>
                      </a:r>
                    </a:p>
                  </a:txBody>
                  <a:tcPr marL="19736" marR="19736" marT="1973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6EE"/>
                    </a:solidFill>
                  </a:tcPr>
                </a:tc>
                <a:extLst>
                  <a:ext uri="{0D108BD9-81ED-4DB2-BD59-A6C34878D82A}">
                    <a16:rowId xmlns:a16="http://schemas.microsoft.com/office/drawing/2014/main" val="1369987829"/>
                  </a:ext>
                </a:extLst>
              </a:tr>
              <a:tr h="414459">
                <a:tc>
                  <a:txBody>
                    <a:bodyPr/>
                    <a:lstStyle/>
                    <a:p>
                      <a:pPr algn="ctr" fontAlgn="ctr"/>
                      <a:r>
                        <a:rPr lang="en-US" sz="2500" b="1" i="0" u="none" strike="noStrike" dirty="0">
                          <a:solidFill>
                            <a:srgbClr val="000000"/>
                          </a:solidFill>
                          <a:effectLst/>
                          <a:latin typeface="Arial" panose="020B0604020202020204" pitchFamily="34" charset="0"/>
                        </a:rPr>
                        <a:t>Schoolwide Total:</a:t>
                      </a:r>
                    </a:p>
                  </a:txBody>
                  <a:tcPr marL="19736" marR="19736" marT="1973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EEAF6"/>
                    </a:solidFill>
                  </a:tcPr>
                </a:tc>
                <a:tc>
                  <a:txBody>
                    <a:bodyPr/>
                    <a:lstStyle/>
                    <a:p>
                      <a:pPr algn="l" fontAlgn="b"/>
                      <a:r>
                        <a:rPr lang="en-US" sz="2500" b="0" i="0" u="none" strike="noStrike" dirty="0">
                          <a:solidFill>
                            <a:srgbClr val="000000"/>
                          </a:solidFill>
                          <a:effectLst/>
                          <a:latin typeface="Arial" panose="020B0604020202020204" pitchFamily="34" charset="0"/>
                        </a:rPr>
                        <a:t> $                  51,000 </a:t>
                      </a:r>
                    </a:p>
                  </a:txBody>
                  <a:tcPr marL="19736" marR="19736" marT="1973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EEAF6"/>
                    </a:solidFill>
                  </a:tcPr>
                </a:tc>
                <a:tc>
                  <a:txBody>
                    <a:bodyPr/>
                    <a:lstStyle/>
                    <a:p>
                      <a:pPr algn="l" fontAlgn="b"/>
                      <a:r>
                        <a:rPr lang="en-US" sz="2500" b="0" i="0" u="none" strike="noStrike" dirty="0">
                          <a:solidFill>
                            <a:srgbClr val="000000"/>
                          </a:solidFill>
                          <a:effectLst/>
                          <a:latin typeface="Arial" panose="020B0604020202020204" pitchFamily="34" charset="0"/>
                        </a:rPr>
                        <a:t> $              58,000 </a:t>
                      </a:r>
                    </a:p>
                  </a:txBody>
                  <a:tcPr marL="19736" marR="19736" marT="1973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EEAF6"/>
                    </a:solidFill>
                  </a:tcPr>
                </a:tc>
                <a:extLst>
                  <a:ext uri="{0D108BD9-81ED-4DB2-BD59-A6C34878D82A}">
                    <a16:rowId xmlns:a16="http://schemas.microsoft.com/office/drawing/2014/main" val="648110700"/>
                  </a:ext>
                </a:extLst>
              </a:tr>
            </a:tbl>
          </a:graphicData>
        </a:graphic>
      </p:graphicFrame>
      <p:sp>
        <p:nvSpPr>
          <p:cNvPr id="5" name="Slide Number Placeholder 4">
            <a:extLst>
              <a:ext uri="{FF2B5EF4-FFF2-40B4-BE49-F238E27FC236}">
                <a16:creationId xmlns:a16="http://schemas.microsoft.com/office/drawing/2014/main" id="{FA6D2CEC-798D-4CF5-A1B1-0958A169E8A1}"/>
              </a:ext>
            </a:extLst>
          </p:cNvPr>
          <p:cNvSpPr>
            <a:spLocks noGrp="1"/>
          </p:cNvSpPr>
          <p:nvPr>
            <p:ph type="sldNum" sz="quarter" idx="12"/>
          </p:nvPr>
        </p:nvSpPr>
        <p:spPr/>
        <p:txBody>
          <a:bodyPr/>
          <a:lstStyle/>
          <a:p>
            <a:fld id="{1E47FE53-EBF0-4DA7-9D9D-CC1C3A20F3CB}" type="slidenum">
              <a:rPr lang="en-US" smtClean="0"/>
              <a:t>16</a:t>
            </a:fld>
            <a:endParaRPr lang="en-US" dirty="0"/>
          </a:p>
        </p:txBody>
      </p:sp>
    </p:spTree>
    <p:extLst>
      <p:ext uri="{BB962C8B-B14F-4D97-AF65-F5344CB8AC3E}">
        <p14:creationId xmlns:p14="http://schemas.microsoft.com/office/powerpoint/2010/main" val="13257779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3689C04-C977-421B-BB2A-FAAE4520FD00}"/>
              </a:ext>
            </a:extLst>
          </p:cNvPr>
          <p:cNvSpPr>
            <a:spLocks noGrp="1"/>
          </p:cNvSpPr>
          <p:nvPr>
            <p:ph type="title"/>
          </p:nvPr>
        </p:nvSpPr>
        <p:spPr>
          <a:xfrm>
            <a:off x="1030514" y="286603"/>
            <a:ext cx="10125166" cy="1450757"/>
          </a:xfrm>
        </p:spPr>
        <p:txBody>
          <a:bodyPr/>
          <a:lstStyle/>
          <a:p>
            <a:r>
              <a:rPr lang="en-US" dirty="0"/>
              <a:t>Current Contributing Actions Table (3)</a:t>
            </a:r>
          </a:p>
        </p:txBody>
      </p:sp>
      <p:graphicFrame>
        <p:nvGraphicFramePr>
          <p:cNvPr id="8" name="Content Placeholder 7" descr="Current Contributing Actions table with goals, actions, action title, scope, student groups, location, funds, and total.">
            <a:extLst>
              <a:ext uri="{FF2B5EF4-FFF2-40B4-BE49-F238E27FC236}">
                <a16:creationId xmlns:a16="http://schemas.microsoft.com/office/drawing/2014/main" id="{6166D690-A9DF-4312-B466-98A26FC06912}"/>
              </a:ext>
            </a:extLst>
          </p:cNvPr>
          <p:cNvGraphicFramePr>
            <a:graphicFrameLocks noGrp="1"/>
          </p:cNvGraphicFramePr>
          <p:nvPr>
            <p:ph idx="1"/>
            <p:extLst>
              <p:ext uri="{D42A27DB-BD31-4B8C-83A1-F6EECF244321}">
                <p14:modId xmlns:p14="http://schemas.microsoft.com/office/powerpoint/2010/main" val="1045516575"/>
              </p:ext>
            </p:extLst>
          </p:nvPr>
        </p:nvGraphicFramePr>
        <p:xfrm>
          <a:off x="155348" y="2486925"/>
          <a:ext cx="11881304" cy="2766249"/>
        </p:xfrm>
        <a:graphic>
          <a:graphicData uri="http://schemas.openxmlformats.org/drawingml/2006/table">
            <a:tbl>
              <a:tblPr firstRow="1"/>
              <a:tblGrid>
                <a:gridCol w="783149">
                  <a:extLst>
                    <a:ext uri="{9D8B030D-6E8A-4147-A177-3AD203B41FA5}">
                      <a16:colId xmlns:a16="http://schemas.microsoft.com/office/drawing/2014/main" val="2432828842"/>
                    </a:ext>
                  </a:extLst>
                </a:gridCol>
                <a:gridCol w="996211">
                  <a:extLst>
                    <a:ext uri="{9D8B030D-6E8A-4147-A177-3AD203B41FA5}">
                      <a16:colId xmlns:a16="http://schemas.microsoft.com/office/drawing/2014/main" val="2031684401"/>
                    </a:ext>
                  </a:extLst>
                </a:gridCol>
                <a:gridCol w="1016000">
                  <a:extLst>
                    <a:ext uri="{9D8B030D-6E8A-4147-A177-3AD203B41FA5}">
                      <a16:colId xmlns:a16="http://schemas.microsoft.com/office/drawing/2014/main" val="626629057"/>
                    </a:ext>
                  </a:extLst>
                </a:gridCol>
                <a:gridCol w="1654628">
                  <a:extLst>
                    <a:ext uri="{9D8B030D-6E8A-4147-A177-3AD203B41FA5}">
                      <a16:colId xmlns:a16="http://schemas.microsoft.com/office/drawing/2014/main" val="462728020"/>
                    </a:ext>
                  </a:extLst>
                </a:gridCol>
                <a:gridCol w="1960145">
                  <a:extLst>
                    <a:ext uri="{9D8B030D-6E8A-4147-A177-3AD203B41FA5}">
                      <a16:colId xmlns:a16="http://schemas.microsoft.com/office/drawing/2014/main" val="310035644"/>
                    </a:ext>
                  </a:extLst>
                </a:gridCol>
                <a:gridCol w="2031595">
                  <a:extLst>
                    <a:ext uri="{9D8B030D-6E8A-4147-A177-3AD203B41FA5}">
                      <a16:colId xmlns:a16="http://schemas.microsoft.com/office/drawing/2014/main" val="2912905012"/>
                    </a:ext>
                  </a:extLst>
                </a:gridCol>
                <a:gridCol w="1416770">
                  <a:extLst>
                    <a:ext uri="{9D8B030D-6E8A-4147-A177-3AD203B41FA5}">
                      <a16:colId xmlns:a16="http://schemas.microsoft.com/office/drawing/2014/main" val="2686662699"/>
                    </a:ext>
                  </a:extLst>
                </a:gridCol>
                <a:gridCol w="2022806">
                  <a:extLst>
                    <a:ext uri="{9D8B030D-6E8A-4147-A177-3AD203B41FA5}">
                      <a16:colId xmlns:a16="http://schemas.microsoft.com/office/drawing/2014/main" val="3630254929"/>
                    </a:ext>
                  </a:extLst>
                </a:gridCol>
              </a:tblGrid>
              <a:tr h="1093590">
                <a:tc>
                  <a:txBody>
                    <a:bodyPr/>
                    <a:lstStyle/>
                    <a:p>
                      <a:pPr algn="ctr" fontAlgn="ctr"/>
                      <a:r>
                        <a:rPr lang="en-US" sz="2400" b="1" i="0" u="none" strike="noStrike" dirty="0">
                          <a:solidFill>
                            <a:srgbClr val="FFFFFF"/>
                          </a:solidFill>
                          <a:effectLst/>
                          <a:latin typeface="Arial" panose="020B0604020202020204" pitchFamily="34" charset="0"/>
                        </a:rPr>
                        <a:t>Goal #</a:t>
                      </a:r>
                    </a:p>
                  </a:txBody>
                  <a:tcPr marL="7559" marR="7559" marT="7559" marB="0" anchor="ctr">
                    <a:lnL>
                      <a:noFill/>
                    </a:lnL>
                    <a:lnR w="6350" cap="flat" cmpd="sng" algn="ctr">
                      <a:solidFill>
                        <a:srgbClr val="FFFFFF"/>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002060"/>
                    </a:solidFill>
                  </a:tcPr>
                </a:tc>
                <a:tc>
                  <a:txBody>
                    <a:bodyPr/>
                    <a:lstStyle/>
                    <a:p>
                      <a:pPr algn="ctr" fontAlgn="ctr"/>
                      <a:r>
                        <a:rPr lang="en-US" sz="2400" b="1" i="0" u="none" strike="noStrike" dirty="0">
                          <a:solidFill>
                            <a:srgbClr val="FFFFFF"/>
                          </a:solidFill>
                          <a:effectLst/>
                          <a:latin typeface="Arial" panose="020B0604020202020204" pitchFamily="34" charset="0"/>
                        </a:rPr>
                        <a:t>Action #</a:t>
                      </a:r>
                    </a:p>
                  </a:txBody>
                  <a:tcPr marL="7559" marR="7559" marT="755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002060"/>
                    </a:solidFill>
                  </a:tcPr>
                </a:tc>
                <a:tc>
                  <a:txBody>
                    <a:bodyPr/>
                    <a:lstStyle/>
                    <a:p>
                      <a:pPr algn="ctr" fontAlgn="ctr"/>
                      <a:r>
                        <a:rPr lang="en-US" sz="2400" b="1" i="0" u="none" strike="noStrike" dirty="0">
                          <a:solidFill>
                            <a:srgbClr val="FFFFFF"/>
                          </a:solidFill>
                          <a:effectLst/>
                          <a:latin typeface="Arial" panose="020B0604020202020204" pitchFamily="34" charset="0"/>
                        </a:rPr>
                        <a:t>Action Title</a:t>
                      </a:r>
                    </a:p>
                  </a:txBody>
                  <a:tcPr marL="7559" marR="7559" marT="755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002060"/>
                    </a:solidFill>
                  </a:tcPr>
                </a:tc>
                <a:tc>
                  <a:txBody>
                    <a:bodyPr/>
                    <a:lstStyle/>
                    <a:p>
                      <a:pPr algn="ctr" fontAlgn="ctr"/>
                      <a:r>
                        <a:rPr lang="en-US" sz="2400" b="1" i="0" u="none" strike="noStrike" dirty="0">
                          <a:solidFill>
                            <a:srgbClr val="FFFFFF"/>
                          </a:solidFill>
                          <a:effectLst/>
                          <a:latin typeface="Arial" panose="020B0604020202020204" pitchFamily="34" charset="0"/>
                        </a:rPr>
                        <a:t>Scope</a:t>
                      </a:r>
                    </a:p>
                  </a:txBody>
                  <a:tcPr marL="7559" marR="7559" marT="755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002060"/>
                    </a:solidFill>
                  </a:tcPr>
                </a:tc>
                <a:tc>
                  <a:txBody>
                    <a:bodyPr/>
                    <a:lstStyle/>
                    <a:p>
                      <a:pPr algn="ctr" fontAlgn="ctr"/>
                      <a:r>
                        <a:rPr lang="en-US" sz="2400" b="1" i="0" u="none" strike="noStrike" dirty="0">
                          <a:solidFill>
                            <a:srgbClr val="FFFFFF"/>
                          </a:solidFill>
                          <a:effectLst/>
                          <a:latin typeface="Arial" panose="020B0604020202020204" pitchFamily="34" charset="0"/>
                        </a:rPr>
                        <a:t>Unduplicated Student Group(s)</a:t>
                      </a:r>
                    </a:p>
                  </a:txBody>
                  <a:tcPr marL="7559" marR="7559" marT="755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002060"/>
                    </a:solidFill>
                  </a:tcPr>
                </a:tc>
                <a:tc>
                  <a:txBody>
                    <a:bodyPr/>
                    <a:lstStyle/>
                    <a:p>
                      <a:pPr algn="ctr" fontAlgn="ctr"/>
                      <a:r>
                        <a:rPr lang="en-US" sz="2400" b="1" i="0" u="none" strike="noStrike" dirty="0">
                          <a:solidFill>
                            <a:srgbClr val="FFFFFF"/>
                          </a:solidFill>
                          <a:effectLst/>
                          <a:latin typeface="Arial" panose="020B0604020202020204" pitchFamily="34" charset="0"/>
                        </a:rPr>
                        <a:t>Location</a:t>
                      </a:r>
                    </a:p>
                  </a:txBody>
                  <a:tcPr marL="7559" marR="7559" marT="755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002060"/>
                    </a:solidFill>
                  </a:tcPr>
                </a:tc>
                <a:tc>
                  <a:txBody>
                    <a:bodyPr/>
                    <a:lstStyle/>
                    <a:p>
                      <a:pPr algn="ctr" fontAlgn="ctr"/>
                      <a:r>
                        <a:rPr lang="en-US" sz="2400" b="1" i="0" u="none" strike="noStrike" dirty="0">
                          <a:solidFill>
                            <a:srgbClr val="FFFFFF"/>
                          </a:solidFill>
                          <a:effectLst/>
                          <a:latin typeface="Arial" panose="020B0604020202020204" pitchFamily="34" charset="0"/>
                        </a:rPr>
                        <a:t>LCFF Funds</a:t>
                      </a:r>
                    </a:p>
                  </a:txBody>
                  <a:tcPr marL="7559" marR="7559" marT="755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002060"/>
                    </a:solidFill>
                  </a:tcPr>
                </a:tc>
                <a:tc>
                  <a:txBody>
                    <a:bodyPr/>
                    <a:lstStyle/>
                    <a:p>
                      <a:pPr algn="ctr" fontAlgn="ctr"/>
                      <a:r>
                        <a:rPr lang="en-US" sz="2400" b="1" i="0" u="none" strike="noStrike" dirty="0">
                          <a:solidFill>
                            <a:srgbClr val="FFFFFF"/>
                          </a:solidFill>
                          <a:effectLst/>
                          <a:latin typeface="Arial" panose="020B0604020202020204" pitchFamily="34" charset="0"/>
                        </a:rPr>
                        <a:t>Total Funds</a:t>
                      </a:r>
                    </a:p>
                  </a:txBody>
                  <a:tcPr marL="7559" marR="7559" marT="7559" marB="0" anchor="ctr">
                    <a:lnL w="6350" cap="flat" cmpd="sng" algn="ctr">
                      <a:solidFill>
                        <a:srgbClr val="FFFFFF"/>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val="530025502"/>
                  </a:ext>
                </a:extLst>
              </a:tr>
              <a:tr h="567820">
                <a:tc>
                  <a:txBody>
                    <a:bodyPr/>
                    <a:lstStyle/>
                    <a:p>
                      <a:pPr algn="l" fontAlgn="ctr"/>
                      <a:r>
                        <a:rPr lang="en-US" sz="2400" b="0" i="0" u="none" strike="noStrike" dirty="0">
                          <a:solidFill>
                            <a:srgbClr val="000000"/>
                          </a:solidFill>
                          <a:effectLst/>
                          <a:latin typeface="Arial" panose="020B0604020202020204" pitchFamily="34" charset="0"/>
                        </a:rPr>
                        <a:t>1</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l" fontAlgn="ctr"/>
                      <a:r>
                        <a:rPr lang="en-US" sz="2400" b="0" i="0" u="none" strike="noStrike" dirty="0">
                          <a:solidFill>
                            <a:srgbClr val="000000"/>
                          </a:solidFill>
                          <a:effectLst/>
                          <a:latin typeface="Arial" panose="020B0604020202020204" pitchFamily="34" charset="0"/>
                        </a:rPr>
                        <a:t>1</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l" fontAlgn="ctr"/>
                      <a:r>
                        <a:rPr lang="en-US" sz="2400" b="0" i="0" u="none" strike="noStrike" dirty="0">
                          <a:solidFill>
                            <a:srgbClr val="000000"/>
                          </a:solidFill>
                          <a:effectLst/>
                          <a:latin typeface="Arial" panose="020B0604020202020204" pitchFamily="34" charset="0"/>
                        </a:rPr>
                        <a:t>Test 1</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l" fontAlgn="ctr"/>
                      <a:r>
                        <a:rPr lang="en-US" sz="2400" b="0" i="0" u="none" strike="noStrike" dirty="0">
                          <a:solidFill>
                            <a:srgbClr val="000000"/>
                          </a:solidFill>
                          <a:effectLst/>
                          <a:latin typeface="Arial" panose="020B0604020202020204" pitchFamily="34" charset="0"/>
                        </a:rPr>
                        <a:t>LEA-wide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l" fontAlgn="ctr"/>
                      <a:r>
                        <a:rPr lang="en-US" sz="2400" b="0" i="0" u="none" strike="noStrike" dirty="0">
                          <a:solidFill>
                            <a:srgbClr val="000000"/>
                          </a:solidFill>
                          <a:effectLst/>
                          <a:latin typeface="Arial" panose="020B0604020202020204" pitchFamily="34" charset="0"/>
                        </a:rPr>
                        <a:t>All</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l" fontAlgn="ctr"/>
                      <a:r>
                        <a:rPr lang="en-US" sz="2400" b="0" i="0" u="none" strike="noStrike" dirty="0">
                          <a:solidFill>
                            <a:srgbClr val="000000"/>
                          </a:solidFill>
                          <a:effectLst/>
                          <a:latin typeface="Arial" panose="020B0604020202020204" pitchFamily="34" charset="0"/>
                        </a:rPr>
                        <a:t>Elementary</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l" fontAlgn="b"/>
                      <a:r>
                        <a:rPr lang="en-US" sz="2400" b="0" i="0" u="none" strike="noStrike" dirty="0">
                          <a:solidFill>
                            <a:srgbClr val="000000"/>
                          </a:solidFill>
                          <a:effectLst/>
                          <a:latin typeface="Arial" panose="020B0604020202020204" pitchFamily="34" charset="0"/>
                        </a:rPr>
                        <a:t> $   9,000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l" fontAlgn="b"/>
                      <a:r>
                        <a:rPr lang="en-US" sz="2400" b="0" i="0" u="none" strike="noStrike" dirty="0">
                          <a:solidFill>
                            <a:srgbClr val="000000"/>
                          </a:solidFill>
                          <a:effectLst/>
                          <a:latin typeface="Arial" panose="020B0604020202020204" pitchFamily="34" charset="0"/>
                        </a:rPr>
                        <a:t> $ 10,000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extLst>
                  <a:ext uri="{0D108BD9-81ED-4DB2-BD59-A6C34878D82A}">
                    <a16:rowId xmlns:a16="http://schemas.microsoft.com/office/drawing/2014/main" val="3319929440"/>
                  </a:ext>
                </a:extLst>
              </a:tr>
              <a:tr h="1093590">
                <a:tc>
                  <a:txBody>
                    <a:bodyPr/>
                    <a:lstStyle/>
                    <a:p>
                      <a:pPr algn="l" fontAlgn="ctr"/>
                      <a:r>
                        <a:rPr lang="en-US" sz="2400" b="0" i="0" u="none" strike="noStrike" dirty="0">
                          <a:solidFill>
                            <a:srgbClr val="000000"/>
                          </a:solidFill>
                          <a:effectLst/>
                          <a:latin typeface="Arial" panose="020B0604020202020204" pitchFamily="34" charset="0"/>
                        </a:rPr>
                        <a:t>2</a:t>
                      </a:r>
                    </a:p>
                  </a:txBody>
                  <a:tcPr marL="7559" marR="7559" marT="7559"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BF7"/>
                    </a:solidFill>
                  </a:tcPr>
                </a:tc>
                <a:tc>
                  <a:txBody>
                    <a:bodyPr/>
                    <a:lstStyle/>
                    <a:p>
                      <a:pPr algn="l" fontAlgn="ctr"/>
                      <a:r>
                        <a:rPr lang="en-US" sz="2400" b="0" i="0" u="none" strike="noStrike" dirty="0">
                          <a:solidFill>
                            <a:srgbClr val="000000"/>
                          </a:solidFill>
                          <a:effectLst/>
                          <a:latin typeface="Arial" panose="020B0604020202020204" pitchFamily="34" charset="0"/>
                        </a:rPr>
                        <a:t>1</a:t>
                      </a:r>
                    </a:p>
                  </a:txBody>
                  <a:tcPr marL="7559" marR="7559" marT="7559"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BF7"/>
                    </a:solidFill>
                  </a:tcPr>
                </a:tc>
                <a:tc>
                  <a:txBody>
                    <a:bodyPr/>
                    <a:lstStyle/>
                    <a:p>
                      <a:pPr algn="l" fontAlgn="ctr"/>
                      <a:r>
                        <a:rPr lang="en-US" sz="2400" b="0" i="0" u="none" strike="noStrike" dirty="0">
                          <a:solidFill>
                            <a:srgbClr val="000000"/>
                          </a:solidFill>
                          <a:effectLst/>
                          <a:latin typeface="Arial" panose="020B0604020202020204" pitchFamily="34" charset="0"/>
                        </a:rPr>
                        <a:t>Test 3</a:t>
                      </a:r>
                    </a:p>
                  </a:txBody>
                  <a:tcPr marL="7559" marR="7559" marT="7559"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BF7"/>
                    </a:solidFill>
                  </a:tcPr>
                </a:tc>
                <a:tc>
                  <a:txBody>
                    <a:bodyPr/>
                    <a:lstStyle/>
                    <a:p>
                      <a:pPr algn="l" fontAlgn="ctr"/>
                      <a:r>
                        <a:rPr lang="en-US" sz="2400" b="0" i="0" u="none" strike="noStrike" dirty="0">
                          <a:solidFill>
                            <a:srgbClr val="000000"/>
                          </a:solidFill>
                          <a:effectLst/>
                          <a:latin typeface="Arial" panose="020B0604020202020204" pitchFamily="34" charset="0"/>
                        </a:rPr>
                        <a:t>Schoolwide</a:t>
                      </a:r>
                    </a:p>
                  </a:txBody>
                  <a:tcPr marL="7559" marR="7559" marT="7559"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BF7"/>
                    </a:solidFill>
                  </a:tcPr>
                </a:tc>
                <a:tc>
                  <a:txBody>
                    <a:bodyPr/>
                    <a:lstStyle/>
                    <a:p>
                      <a:pPr algn="l" fontAlgn="ctr"/>
                      <a:r>
                        <a:rPr lang="en-US" sz="2400" b="0" i="0" u="none" strike="noStrike" dirty="0">
                          <a:solidFill>
                            <a:srgbClr val="000000"/>
                          </a:solidFill>
                          <a:effectLst/>
                          <a:latin typeface="Arial" panose="020B0604020202020204" pitchFamily="34" charset="0"/>
                        </a:rPr>
                        <a:t>Foster Youth</a:t>
                      </a:r>
                    </a:p>
                  </a:txBody>
                  <a:tcPr marL="7559" marR="7559" marT="7559"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BF7"/>
                    </a:solidFill>
                  </a:tcPr>
                </a:tc>
                <a:tc>
                  <a:txBody>
                    <a:bodyPr/>
                    <a:lstStyle/>
                    <a:p>
                      <a:pPr algn="l" fontAlgn="ctr"/>
                      <a:r>
                        <a:rPr lang="en-US" sz="2400" b="0" i="0" u="none" strike="noStrike" dirty="0">
                          <a:solidFill>
                            <a:srgbClr val="000000"/>
                          </a:solidFill>
                          <a:effectLst/>
                          <a:latin typeface="Arial" panose="020B0604020202020204" pitchFamily="34" charset="0"/>
                        </a:rPr>
                        <a:t>Middle Schools</a:t>
                      </a:r>
                    </a:p>
                  </a:txBody>
                  <a:tcPr marL="7559" marR="7559" marT="7559"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BF7"/>
                    </a:solidFill>
                  </a:tcPr>
                </a:tc>
                <a:tc>
                  <a:txBody>
                    <a:bodyPr/>
                    <a:lstStyle/>
                    <a:p>
                      <a:pPr algn="l" fontAlgn="b"/>
                      <a:r>
                        <a:rPr lang="en-US" sz="2400" b="0" i="0" u="none" strike="noStrike" dirty="0">
                          <a:solidFill>
                            <a:srgbClr val="000000"/>
                          </a:solidFill>
                          <a:effectLst/>
                          <a:latin typeface="Arial" panose="020B0604020202020204" pitchFamily="34" charset="0"/>
                        </a:rPr>
                        <a:t> $ 51,000 </a:t>
                      </a:r>
                    </a:p>
                  </a:txBody>
                  <a:tcPr marL="7559" marR="7559" marT="7559"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BF7"/>
                    </a:solidFill>
                  </a:tcPr>
                </a:tc>
                <a:tc>
                  <a:txBody>
                    <a:bodyPr/>
                    <a:lstStyle/>
                    <a:p>
                      <a:pPr algn="l" fontAlgn="b"/>
                      <a:r>
                        <a:rPr lang="en-US" sz="2400" b="0" i="0" u="none" strike="noStrike" dirty="0">
                          <a:solidFill>
                            <a:srgbClr val="000000"/>
                          </a:solidFill>
                          <a:effectLst/>
                          <a:latin typeface="Arial" panose="020B0604020202020204" pitchFamily="34" charset="0"/>
                        </a:rPr>
                        <a:t> $ 58,000 </a:t>
                      </a:r>
                    </a:p>
                  </a:txBody>
                  <a:tcPr marL="7559" marR="7559" marT="7559"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BF7"/>
                    </a:solidFill>
                  </a:tcPr>
                </a:tc>
                <a:extLst>
                  <a:ext uri="{0D108BD9-81ED-4DB2-BD59-A6C34878D82A}">
                    <a16:rowId xmlns:a16="http://schemas.microsoft.com/office/drawing/2014/main" val="1136800942"/>
                  </a:ext>
                </a:extLst>
              </a:tr>
            </a:tbl>
          </a:graphicData>
        </a:graphic>
      </p:graphicFrame>
      <p:sp>
        <p:nvSpPr>
          <p:cNvPr id="5" name="Slide Number Placeholder 4">
            <a:extLst>
              <a:ext uri="{FF2B5EF4-FFF2-40B4-BE49-F238E27FC236}">
                <a16:creationId xmlns:a16="http://schemas.microsoft.com/office/drawing/2014/main" id="{FA6D2CEC-798D-4CF5-A1B1-0958A169E8A1}"/>
              </a:ext>
            </a:extLst>
          </p:cNvPr>
          <p:cNvSpPr>
            <a:spLocks noGrp="1"/>
          </p:cNvSpPr>
          <p:nvPr>
            <p:ph type="sldNum" sz="quarter" idx="12"/>
          </p:nvPr>
        </p:nvSpPr>
        <p:spPr/>
        <p:txBody>
          <a:bodyPr/>
          <a:lstStyle/>
          <a:p>
            <a:fld id="{1E47FE53-EBF0-4DA7-9D9D-CC1C3A20F3CB}" type="slidenum">
              <a:rPr lang="en-US" smtClean="0"/>
              <a:t>17</a:t>
            </a:fld>
            <a:endParaRPr lang="en-US" dirty="0"/>
          </a:p>
        </p:txBody>
      </p:sp>
    </p:spTree>
    <p:extLst>
      <p:ext uri="{BB962C8B-B14F-4D97-AF65-F5344CB8AC3E}">
        <p14:creationId xmlns:p14="http://schemas.microsoft.com/office/powerpoint/2010/main" val="34961595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D23C8-0877-4682-9EF9-155AA0DEE5CE}"/>
              </a:ext>
            </a:extLst>
          </p:cNvPr>
          <p:cNvSpPr>
            <a:spLocks noGrp="1"/>
          </p:cNvSpPr>
          <p:nvPr>
            <p:ph type="title"/>
          </p:nvPr>
        </p:nvSpPr>
        <p:spPr/>
        <p:txBody>
          <a:bodyPr/>
          <a:lstStyle/>
          <a:p>
            <a:r>
              <a:rPr lang="en-US" dirty="0"/>
              <a:t>Required Revisions to the Contributing Summary Table</a:t>
            </a:r>
          </a:p>
        </p:txBody>
      </p:sp>
      <p:sp>
        <p:nvSpPr>
          <p:cNvPr id="3" name="Content Placeholder 2">
            <a:extLst>
              <a:ext uri="{FF2B5EF4-FFF2-40B4-BE49-F238E27FC236}">
                <a16:creationId xmlns:a16="http://schemas.microsoft.com/office/drawing/2014/main" id="{D0FE0413-449C-4E1E-A6AB-C02B1E6125D2}"/>
              </a:ext>
            </a:extLst>
          </p:cNvPr>
          <p:cNvSpPr>
            <a:spLocks noGrp="1"/>
          </p:cNvSpPr>
          <p:nvPr>
            <p:ph idx="1"/>
          </p:nvPr>
        </p:nvSpPr>
        <p:spPr>
          <a:xfrm>
            <a:off x="1097280" y="1845733"/>
            <a:ext cx="10058400" cy="4438953"/>
          </a:xfrm>
        </p:spPr>
        <p:txBody>
          <a:bodyPr>
            <a:normAutofit lnSpcReduction="10000"/>
          </a:bodyPr>
          <a:lstStyle/>
          <a:p>
            <a:r>
              <a:rPr lang="en-US" sz="2600" dirty="0"/>
              <a:t>EC Section 52064(b)(6)(B) requires the summary table for actions contributing to increasing/improving services be updated to include a demonstration of both of the following:</a:t>
            </a:r>
          </a:p>
          <a:p>
            <a:pPr lvl="1">
              <a:spcBef>
                <a:spcPts val="600"/>
              </a:spcBef>
            </a:pPr>
            <a:r>
              <a:rPr lang="en-US" dirty="0"/>
              <a:t>That the full proportionality obligation referenced in EC Section 42238.07(a)(1), i.e. the Percentage to Increase or Improve Services, is being met annually through the listed actions and services</a:t>
            </a:r>
          </a:p>
          <a:p>
            <a:pPr lvl="1">
              <a:spcBef>
                <a:spcPts val="600"/>
              </a:spcBef>
            </a:pPr>
            <a:r>
              <a:rPr lang="en-US" dirty="0"/>
              <a:t>Each action’s quantitative contribution toward the proportionality obligation as expenditures or its qualitative contribution as a percentage of increased or improved services </a:t>
            </a:r>
          </a:p>
          <a:p>
            <a:pPr>
              <a:spcBef>
                <a:spcPts val="600"/>
              </a:spcBef>
            </a:pPr>
            <a:r>
              <a:rPr lang="en-US" sz="2600" dirty="0"/>
              <a:t>The proposed table is located on page 10 of Attachment 3. Instructions for the proposed table are located on page 30 of Attachment 3.</a:t>
            </a:r>
          </a:p>
        </p:txBody>
      </p:sp>
      <p:sp>
        <p:nvSpPr>
          <p:cNvPr id="4" name="Slide Number Placeholder 3">
            <a:extLst>
              <a:ext uri="{FF2B5EF4-FFF2-40B4-BE49-F238E27FC236}">
                <a16:creationId xmlns:a16="http://schemas.microsoft.com/office/drawing/2014/main" id="{CF8E265A-FA92-49C2-8074-652A17A0DBC1}"/>
              </a:ext>
            </a:extLst>
          </p:cNvPr>
          <p:cNvSpPr>
            <a:spLocks noGrp="1"/>
          </p:cNvSpPr>
          <p:nvPr>
            <p:ph type="sldNum" sz="quarter" idx="12"/>
          </p:nvPr>
        </p:nvSpPr>
        <p:spPr/>
        <p:txBody>
          <a:bodyPr/>
          <a:lstStyle/>
          <a:p>
            <a:fld id="{1E47FE53-EBF0-4DA7-9D9D-CC1C3A20F3CB}" type="slidenum">
              <a:rPr lang="en-US" smtClean="0"/>
              <a:t>18</a:t>
            </a:fld>
            <a:endParaRPr lang="en-US" dirty="0"/>
          </a:p>
        </p:txBody>
      </p:sp>
    </p:spTree>
    <p:extLst>
      <p:ext uri="{BB962C8B-B14F-4D97-AF65-F5344CB8AC3E}">
        <p14:creationId xmlns:p14="http://schemas.microsoft.com/office/powerpoint/2010/main" val="35597593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77044-071F-4BF1-98DF-78285E9F286A}"/>
              </a:ext>
            </a:extLst>
          </p:cNvPr>
          <p:cNvSpPr>
            <a:spLocks noGrp="1"/>
          </p:cNvSpPr>
          <p:nvPr>
            <p:ph type="title"/>
          </p:nvPr>
        </p:nvSpPr>
        <p:spPr/>
        <p:txBody>
          <a:bodyPr/>
          <a:lstStyle/>
          <a:p>
            <a:r>
              <a:rPr lang="en-US" dirty="0"/>
              <a:t>Proposed Contributing Actions Summary Table (1)</a:t>
            </a:r>
          </a:p>
        </p:txBody>
      </p:sp>
      <p:graphicFrame>
        <p:nvGraphicFramePr>
          <p:cNvPr id="5" name="Content Placeholder 4" descr="Proposed Contributing Actions Summary table with estimated amounts and percentages.">
            <a:extLst>
              <a:ext uri="{FF2B5EF4-FFF2-40B4-BE49-F238E27FC236}">
                <a16:creationId xmlns:a16="http://schemas.microsoft.com/office/drawing/2014/main" id="{B407DCC4-C150-4078-9EA9-84B0AC9B1331}"/>
              </a:ext>
            </a:extLst>
          </p:cNvPr>
          <p:cNvGraphicFramePr>
            <a:graphicFrameLocks noGrp="1"/>
          </p:cNvGraphicFramePr>
          <p:nvPr>
            <p:ph idx="1"/>
            <p:extLst>
              <p:ext uri="{D42A27DB-BD31-4B8C-83A1-F6EECF244321}">
                <p14:modId xmlns:p14="http://schemas.microsoft.com/office/powerpoint/2010/main" val="2774979247"/>
              </p:ext>
            </p:extLst>
          </p:nvPr>
        </p:nvGraphicFramePr>
        <p:xfrm>
          <a:off x="800232" y="2418499"/>
          <a:ext cx="10206359" cy="2543515"/>
        </p:xfrm>
        <a:graphic>
          <a:graphicData uri="http://schemas.openxmlformats.org/drawingml/2006/table">
            <a:tbl>
              <a:tblPr firstRow="1"/>
              <a:tblGrid>
                <a:gridCol w="7430874">
                  <a:extLst>
                    <a:ext uri="{9D8B030D-6E8A-4147-A177-3AD203B41FA5}">
                      <a16:colId xmlns:a16="http://schemas.microsoft.com/office/drawing/2014/main" val="1636086347"/>
                    </a:ext>
                  </a:extLst>
                </a:gridCol>
                <a:gridCol w="2775485">
                  <a:extLst>
                    <a:ext uri="{9D8B030D-6E8A-4147-A177-3AD203B41FA5}">
                      <a16:colId xmlns:a16="http://schemas.microsoft.com/office/drawing/2014/main" val="657288908"/>
                    </a:ext>
                  </a:extLst>
                </a:gridCol>
              </a:tblGrid>
              <a:tr h="2034812">
                <a:tc>
                  <a:txBody>
                    <a:bodyPr/>
                    <a:lstStyle/>
                    <a:p>
                      <a:pPr algn="ctr" fontAlgn="ctr"/>
                      <a:r>
                        <a:rPr lang="en-US" sz="3100" b="1" i="0" u="none" strike="noStrike" dirty="0">
                          <a:solidFill>
                            <a:srgbClr val="FFFFFF"/>
                          </a:solidFill>
                          <a:effectLst/>
                          <a:latin typeface="Arial" panose="020B0604020202020204" pitchFamily="34" charset="0"/>
                        </a:rPr>
                        <a:t>Estimated Amount of Funds Apportioned on the Basis of the Number and Concentration of Unduplicated Pupils</a:t>
                      </a:r>
                    </a:p>
                  </a:txBody>
                  <a:tcPr marL="24224" marR="24224" marT="242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a:txBody>
                    <a:bodyPr/>
                    <a:lstStyle/>
                    <a:p>
                      <a:pPr algn="ctr" fontAlgn="ctr"/>
                      <a:r>
                        <a:rPr lang="en-US" sz="3100" b="1" i="0" u="none" strike="noStrike" dirty="0">
                          <a:solidFill>
                            <a:srgbClr val="FFFFFF"/>
                          </a:solidFill>
                          <a:effectLst/>
                          <a:latin typeface="Arial" panose="020B0604020202020204" pitchFamily="34" charset="0"/>
                        </a:rPr>
                        <a:t>Percentage to Increase or Improve Services </a:t>
                      </a:r>
                    </a:p>
                  </a:txBody>
                  <a:tcPr marL="24224" marR="24224" marT="24224"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extLst>
                  <a:ext uri="{0D108BD9-81ED-4DB2-BD59-A6C34878D82A}">
                    <a16:rowId xmlns:a16="http://schemas.microsoft.com/office/drawing/2014/main" val="4003360873"/>
                  </a:ext>
                </a:extLst>
              </a:tr>
              <a:tr h="508703">
                <a:tc>
                  <a:txBody>
                    <a:bodyPr/>
                    <a:lstStyle/>
                    <a:p>
                      <a:pPr algn="l" fontAlgn="b"/>
                      <a:r>
                        <a:rPr lang="en-US" sz="2800" b="0" i="0" u="none" strike="noStrike" dirty="0">
                          <a:solidFill>
                            <a:srgbClr val="000000"/>
                          </a:solidFill>
                          <a:effectLst/>
                          <a:latin typeface="Arial" panose="020B0604020202020204" pitchFamily="34" charset="0"/>
                        </a:rPr>
                        <a:t> $                                                          125,000 </a:t>
                      </a:r>
                    </a:p>
                  </a:txBody>
                  <a:tcPr marL="24224" marR="24224" marT="2422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6EE"/>
                    </a:solidFill>
                  </a:tcPr>
                </a:tc>
                <a:tc>
                  <a:txBody>
                    <a:bodyPr/>
                    <a:lstStyle/>
                    <a:p>
                      <a:pPr algn="r" fontAlgn="b"/>
                      <a:r>
                        <a:rPr lang="en-US" sz="2800" b="0" i="0" u="none" strike="noStrike" dirty="0">
                          <a:solidFill>
                            <a:srgbClr val="000000"/>
                          </a:solidFill>
                          <a:effectLst/>
                          <a:latin typeface="Arial" panose="020B0604020202020204" pitchFamily="34" charset="0"/>
                        </a:rPr>
                        <a:t>8.00%</a:t>
                      </a:r>
                    </a:p>
                  </a:txBody>
                  <a:tcPr marL="24224" marR="24224" marT="2422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6EE"/>
                    </a:solidFill>
                  </a:tcPr>
                </a:tc>
                <a:extLst>
                  <a:ext uri="{0D108BD9-81ED-4DB2-BD59-A6C34878D82A}">
                    <a16:rowId xmlns:a16="http://schemas.microsoft.com/office/drawing/2014/main" val="2695717657"/>
                  </a:ext>
                </a:extLst>
              </a:tr>
            </a:tbl>
          </a:graphicData>
        </a:graphic>
      </p:graphicFrame>
      <p:sp>
        <p:nvSpPr>
          <p:cNvPr id="4" name="Slide Number Placeholder 3">
            <a:extLst>
              <a:ext uri="{FF2B5EF4-FFF2-40B4-BE49-F238E27FC236}">
                <a16:creationId xmlns:a16="http://schemas.microsoft.com/office/drawing/2014/main" id="{1C9DCDFE-1D46-458A-9FB6-02463633C3E6}"/>
              </a:ext>
            </a:extLst>
          </p:cNvPr>
          <p:cNvSpPr>
            <a:spLocks noGrp="1"/>
          </p:cNvSpPr>
          <p:nvPr>
            <p:ph type="sldNum" sz="quarter" idx="12"/>
          </p:nvPr>
        </p:nvSpPr>
        <p:spPr/>
        <p:txBody>
          <a:bodyPr/>
          <a:lstStyle/>
          <a:p>
            <a:fld id="{1E47FE53-EBF0-4DA7-9D9D-CC1C3A20F3CB}" type="slidenum">
              <a:rPr lang="en-US" smtClean="0"/>
              <a:t>19</a:t>
            </a:fld>
            <a:endParaRPr lang="en-US" dirty="0"/>
          </a:p>
        </p:txBody>
      </p:sp>
    </p:spTree>
    <p:extLst>
      <p:ext uri="{BB962C8B-B14F-4D97-AF65-F5344CB8AC3E}">
        <p14:creationId xmlns:p14="http://schemas.microsoft.com/office/powerpoint/2010/main" val="1891480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2FB425C-92BF-45D9-B53F-E07719E94538}"/>
              </a:ext>
            </a:extLst>
          </p:cNvPr>
          <p:cNvSpPr>
            <a:spLocks noGrp="1"/>
          </p:cNvSpPr>
          <p:nvPr>
            <p:ph type="title"/>
          </p:nvPr>
        </p:nvSpPr>
        <p:spPr/>
        <p:txBody>
          <a:bodyPr/>
          <a:lstStyle/>
          <a:p>
            <a:r>
              <a:rPr lang="en-US" dirty="0"/>
              <a:t>Objectives</a:t>
            </a:r>
          </a:p>
        </p:txBody>
      </p:sp>
      <p:sp>
        <p:nvSpPr>
          <p:cNvPr id="5" name="Content Placeholder 4">
            <a:extLst>
              <a:ext uri="{FF2B5EF4-FFF2-40B4-BE49-F238E27FC236}">
                <a16:creationId xmlns:a16="http://schemas.microsoft.com/office/drawing/2014/main" id="{1878B4B2-630D-40FB-81BA-B9CAE50DA122}"/>
              </a:ext>
            </a:extLst>
          </p:cNvPr>
          <p:cNvSpPr>
            <a:spLocks noGrp="1"/>
          </p:cNvSpPr>
          <p:nvPr>
            <p:ph idx="1"/>
          </p:nvPr>
        </p:nvSpPr>
        <p:spPr/>
        <p:txBody>
          <a:bodyPr/>
          <a:lstStyle/>
          <a:p>
            <a:r>
              <a:rPr lang="en-US" dirty="0"/>
              <a:t>Review the requirements for revising the Local Control and Accountability Plan (LCAP) template and instructions</a:t>
            </a:r>
          </a:p>
          <a:p>
            <a:r>
              <a:rPr lang="en-US" dirty="0"/>
              <a:t>Review the proposed revisions</a:t>
            </a:r>
          </a:p>
          <a:p>
            <a:r>
              <a:rPr lang="en-US" dirty="0"/>
              <a:t>Receive feedback related to the proposed revisions</a:t>
            </a:r>
          </a:p>
        </p:txBody>
      </p:sp>
    </p:spTree>
    <p:extLst>
      <p:ext uri="{BB962C8B-B14F-4D97-AF65-F5344CB8AC3E}">
        <p14:creationId xmlns:p14="http://schemas.microsoft.com/office/powerpoint/2010/main" val="38358289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3689C04-C977-421B-BB2A-FAAE4520FD00}"/>
              </a:ext>
            </a:extLst>
          </p:cNvPr>
          <p:cNvSpPr>
            <a:spLocks noGrp="1"/>
          </p:cNvSpPr>
          <p:nvPr>
            <p:ph type="title"/>
          </p:nvPr>
        </p:nvSpPr>
        <p:spPr>
          <a:xfrm>
            <a:off x="1030514" y="286603"/>
            <a:ext cx="10125166" cy="1450757"/>
          </a:xfrm>
        </p:spPr>
        <p:txBody>
          <a:bodyPr/>
          <a:lstStyle/>
          <a:p>
            <a:r>
              <a:rPr lang="en-US" dirty="0"/>
              <a:t>Proposed Contributing Actions Summary Table (2)</a:t>
            </a:r>
          </a:p>
        </p:txBody>
      </p:sp>
      <p:graphicFrame>
        <p:nvGraphicFramePr>
          <p:cNvPr id="4" name="Content Placeholder 3" descr="Proposed contributing actions summary table with totals by type, funds, and total funds.">
            <a:extLst>
              <a:ext uri="{FF2B5EF4-FFF2-40B4-BE49-F238E27FC236}">
                <a16:creationId xmlns:a16="http://schemas.microsoft.com/office/drawing/2014/main" id="{BC990454-2F14-4442-A39A-AA53A15290BE}"/>
              </a:ext>
            </a:extLst>
          </p:cNvPr>
          <p:cNvGraphicFramePr>
            <a:graphicFrameLocks noGrp="1"/>
          </p:cNvGraphicFramePr>
          <p:nvPr>
            <p:ph idx="1"/>
            <p:extLst>
              <p:ext uri="{D42A27DB-BD31-4B8C-83A1-F6EECF244321}">
                <p14:modId xmlns:p14="http://schemas.microsoft.com/office/powerpoint/2010/main" val="3104108715"/>
              </p:ext>
            </p:extLst>
          </p:nvPr>
        </p:nvGraphicFramePr>
        <p:xfrm>
          <a:off x="1856400" y="2119788"/>
          <a:ext cx="8473394" cy="3682951"/>
        </p:xfrm>
        <a:graphic>
          <a:graphicData uri="http://schemas.openxmlformats.org/drawingml/2006/table">
            <a:tbl>
              <a:tblPr firstRow="1"/>
              <a:tblGrid>
                <a:gridCol w="2947267">
                  <a:extLst>
                    <a:ext uri="{9D8B030D-6E8A-4147-A177-3AD203B41FA5}">
                      <a16:colId xmlns:a16="http://schemas.microsoft.com/office/drawing/2014/main" val="306256972"/>
                    </a:ext>
                  </a:extLst>
                </a:gridCol>
                <a:gridCol w="2920953">
                  <a:extLst>
                    <a:ext uri="{9D8B030D-6E8A-4147-A177-3AD203B41FA5}">
                      <a16:colId xmlns:a16="http://schemas.microsoft.com/office/drawing/2014/main" val="1693594239"/>
                    </a:ext>
                  </a:extLst>
                </a:gridCol>
                <a:gridCol w="2605174">
                  <a:extLst>
                    <a:ext uri="{9D8B030D-6E8A-4147-A177-3AD203B41FA5}">
                      <a16:colId xmlns:a16="http://schemas.microsoft.com/office/drawing/2014/main" val="890004247"/>
                    </a:ext>
                  </a:extLst>
                </a:gridCol>
              </a:tblGrid>
              <a:tr h="1657838">
                <a:tc>
                  <a:txBody>
                    <a:bodyPr/>
                    <a:lstStyle/>
                    <a:p>
                      <a:pPr algn="ctr" fontAlgn="ctr"/>
                      <a:r>
                        <a:rPr lang="en-US" sz="2500" b="1" i="0" u="none" strike="noStrike" dirty="0">
                          <a:solidFill>
                            <a:srgbClr val="FFFFFF"/>
                          </a:solidFill>
                          <a:effectLst/>
                          <a:latin typeface="Arial" panose="020B0604020202020204" pitchFamily="34" charset="0"/>
                        </a:rPr>
                        <a:t>Totals by Type</a:t>
                      </a:r>
                    </a:p>
                  </a:txBody>
                  <a:tcPr marL="19736" marR="19736" marT="1973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a:txBody>
                    <a:bodyPr/>
                    <a:lstStyle/>
                    <a:p>
                      <a:pPr algn="ctr" fontAlgn="ctr"/>
                      <a:r>
                        <a:rPr lang="en-US" sz="2500" b="1" i="0" u="none" strike="noStrike" dirty="0">
                          <a:solidFill>
                            <a:srgbClr val="FFFFFF"/>
                          </a:solidFill>
                          <a:effectLst/>
                          <a:latin typeface="Arial" panose="020B0604020202020204" pitchFamily="34" charset="0"/>
                        </a:rPr>
                        <a:t>Total LCFF Funds</a:t>
                      </a:r>
                    </a:p>
                  </a:txBody>
                  <a:tcPr marL="19736" marR="19736" marT="1973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a:txBody>
                    <a:bodyPr/>
                    <a:lstStyle/>
                    <a:p>
                      <a:pPr algn="ctr" fontAlgn="ctr"/>
                      <a:r>
                        <a:rPr lang="en-US" sz="2500" b="1" i="0" u="none" strike="noStrike" dirty="0">
                          <a:solidFill>
                            <a:srgbClr val="FFFFFF"/>
                          </a:solidFill>
                          <a:effectLst/>
                          <a:latin typeface="Arial" panose="020B0604020202020204" pitchFamily="34" charset="0"/>
                        </a:rPr>
                        <a:t>Total Funds</a:t>
                      </a:r>
                    </a:p>
                  </a:txBody>
                  <a:tcPr marL="19736" marR="19736" marT="1973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extLst>
                  <a:ext uri="{0D108BD9-81ED-4DB2-BD59-A6C34878D82A}">
                    <a16:rowId xmlns:a16="http://schemas.microsoft.com/office/drawing/2014/main" val="202820495"/>
                  </a:ext>
                </a:extLst>
              </a:tr>
              <a:tr h="414459">
                <a:tc>
                  <a:txBody>
                    <a:bodyPr/>
                    <a:lstStyle/>
                    <a:p>
                      <a:pPr algn="ctr" fontAlgn="ctr"/>
                      <a:r>
                        <a:rPr lang="en-US" sz="2500" b="1" i="0" u="none" strike="noStrike" dirty="0">
                          <a:solidFill>
                            <a:srgbClr val="000000"/>
                          </a:solidFill>
                          <a:effectLst/>
                          <a:latin typeface="Arial" panose="020B0604020202020204" pitchFamily="34" charset="0"/>
                        </a:rPr>
                        <a:t>Total: </a:t>
                      </a:r>
                    </a:p>
                  </a:txBody>
                  <a:tcPr marL="19736" marR="19736" marT="1973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6EE"/>
                    </a:solidFill>
                  </a:tcPr>
                </a:tc>
                <a:tc>
                  <a:txBody>
                    <a:bodyPr/>
                    <a:lstStyle/>
                    <a:p>
                      <a:pPr algn="l" fontAlgn="b"/>
                      <a:r>
                        <a:rPr lang="en-US" sz="2500" b="0" i="0" u="none" strike="noStrike" dirty="0">
                          <a:solidFill>
                            <a:srgbClr val="000000"/>
                          </a:solidFill>
                          <a:effectLst/>
                          <a:latin typeface="Arial" panose="020B0604020202020204" pitchFamily="34" charset="0"/>
                        </a:rPr>
                        <a:t> $                135,040 </a:t>
                      </a:r>
                    </a:p>
                  </a:txBody>
                  <a:tcPr marL="19736" marR="19736" marT="1973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6EE"/>
                    </a:solidFill>
                  </a:tcPr>
                </a:tc>
                <a:tc>
                  <a:txBody>
                    <a:bodyPr/>
                    <a:lstStyle/>
                    <a:p>
                      <a:pPr algn="l" fontAlgn="b"/>
                      <a:r>
                        <a:rPr lang="en-US" sz="2500" b="0" i="0" u="none" strike="noStrike" dirty="0">
                          <a:solidFill>
                            <a:srgbClr val="000000"/>
                          </a:solidFill>
                          <a:effectLst/>
                          <a:latin typeface="Arial" panose="020B0604020202020204" pitchFamily="34" charset="0"/>
                        </a:rPr>
                        <a:t> $            158,100 </a:t>
                      </a:r>
                    </a:p>
                  </a:txBody>
                  <a:tcPr marL="19736" marR="19736" marT="1973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6EE"/>
                    </a:solidFill>
                  </a:tcPr>
                </a:tc>
                <a:extLst>
                  <a:ext uri="{0D108BD9-81ED-4DB2-BD59-A6C34878D82A}">
                    <a16:rowId xmlns:a16="http://schemas.microsoft.com/office/drawing/2014/main" val="3710109033"/>
                  </a:ext>
                </a:extLst>
              </a:tr>
              <a:tr h="414459">
                <a:tc>
                  <a:txBody>
                    <a:bodyPr/>
                    <a:lstStyle/>
                    <a:p>
                      <a:pPr algn="ctr" fontAlgn="ctr"/>
                      <a:r>
                        <a:rPr lang="en-US" sz="2500" b="1" i="0" u="none" strike="noStrike" dirty="0">
                          <a:solidFill>
                            <a:srgbClr val="000000"/>
                          </a:solidFill>
                          <a:effectLst/>
                          <a:latin typeface="Arial" panose="020B0604020202020204" pitchFamily="34" charset="0"/>
                        </a:rPr>
                        <a:t>LEA-wide Total:</a:t>
                      </a:r>
                    </a:p>
                  </a:txBody>
                  <a:tcPr marL="19736" marR="19736" marT="1973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EEAF6"/>
                    </a:solidFill>
                  </a:tcPr>
                </a:tc>
                <a:tc>
                  <a:txBody>
                    <a:bodyPr/>
                    <a:lstStyle/>
                    <a:p>
                      <a:pPr algn="l" fontAlgn="b"/>
                      <a:r>
                        <a:rPr lang="en-US" sz="2500" b="0" i="0" u="none" strike="noStrike" dirty="0">
                          <a:solidFill>
                            <a:srgbClr val="000000"/>
                          </a:solidFill>
                          <a:effectLst/>
                          <a:latin typeface="Arial" panose="020B0604020202020204" pitchFamily="34" charset="0"/>
                        </a:rPr>
                        <a:t> $                  84,000 </a:t>
                      </a:r>
                    </a:p>
                  </a:txBody>
                  <a:tcPr marL="19736" marR="19736" marT="1973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EEAF6"/>
                    </a:solidFill>
                  </a:tcPr>
                </a:tc>
                <a:tc>
                  <a:txBody>
                    <a:bodyPr/>
                    <a:lstStyle/>
                    <a:p>
                      <a:pPr algn="l" fontAlgn="b"/>
                      <a:r>
                        <a:rPr lang="en-US" sz="2500" b="0" i="0" u="none" strike="noStrike" dirty="0">
                          <a:solidFill>
                            <a:srgbClr val="000000"/>
                          </a:solidFill>
                          <a:effectLst/>
                          <a:latin typeface="Arial" panose="020B0604020202020204" pitchFamily="34" charset="0"/>
                        </a:rPr>
                        <a:t> $            100,000 </a:t>
                      </a:r>
                    </a:p>
                  </a:txBody>
                  <a:tcPr marL="19736" marR="19736" marT="1973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EEAF6"/>
                    </a:solidFill>
                  </a:tcPr>
                </a:tc>
                <a:extLst>
                  <a:ext uri="{0D108BD9-81ED-4DB2-BD59-A6C34878D82A}">
                    <a16:rowId xmlns:a16="http://schemas.microsoft.com/office/drawing/2014/main" val="62680878"/>
                  </a:ext>
                </a:extLst>
              </a:tr>
              <a:tr h="777605">
                <a:tc>
                  <a:txBody>
                    <a:bodyPr/>
                    <a:lstStyle/>
                    <a:p>
                      <a:pPr algn="ctr" fontAlgn="ctr"/>
                      <a:r>
                        <a:rPr lang="en-US" sz="2500" b="1" i="0" u="none" strike="noStrike" dirty="0">
                          <a:solidFill>
                            <a:srgbClr val="000000"/>
                          </a:solidFill>
                          <a:effectLst/>
                          <a:latin typeface="Arial" panose="020B0604020202020204" pitchFamily="34" charset="0"/>
                        </a:rPr>
                        <a:t>Limited Total:</a:t>
                      </a:r>
                    </a:p>
                  </a:txBody>
                  <a:tcPr marL="19736" marR="19736" marT="1973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6EE"/>
                    </a:solidFill>
                  </a:tcPr>
                </a:tc>
                <a:tc>
                  <a:txBody>
                    <a:bodyPr/>
                    <a:lstStyle/>
                    <a:p>
                      <a:pPr algn="l" fontAlgn="b"/>
                      <a:r>
                        <a:rPr lang="en-US" sz="2500" b="0" i="0" u="none" strike="noStrike" dirty="0">
                          <a:solidFill>
                            <a:srgbClr val="000000"/>
                          </a:solidFill>
                          <a:effectLst/>
                          <a:latin typeface="Arial" panose="020B0604020202020204" pitchFamily="34" charset="0"/>
                        </a:rPr>
                        <a:t> $                          40 </a:t>
                      </a:r>
                    </a:p>
                  </a:txBody>
                  <a:tcPr marL="19736" marR="19736" marT="1973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6EE"/>
                    </a:solidFill>
                  </a:tcPr>
                </a:tc>
                <a:tc>
                  <a:txBody>
                    <a:bodyPr/>
                    <a:lstStyle/>
                    <a:p>
                      <a:pPr algn="l" fontAlgn="b"/>
                      <a:r>
                        <a:rPr lang="en-US" sz="2500" b="0" i="0" u="none" strike="noStrike" dirty="0">
                          <a:solidFill>
                            <a:srgbClr val="000000"/>
                          </a:solidFill>
                          <a:effectLst/>
                          <a:latin typeface="Arial" panose="020B0604020202020204" pitchFamily="34" charset="0"/>
                        </a:rPr>
                        <a:t> $                    100 </a:t>
                      </a:r>
                    </a:p>
                  </a:txBody>
                  <a:tcPr marL="19736" marR="19736" marT="1973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6EE"/>
                    </a:solidFill>
                  </a:tcPr>
                </a:tc>
                <a:extLst>
                  <a:ext uri="{0D108BD9-81ED-4DB2-BD59-A6C34878D82A}">
                    <a16:rowId xmlns:a16="http://schemas.microsoft.com/office/drawing/2014/main" val="1369987829"/>
                  </a:ext>
                </a:extLst>
              </a:tr>
              <a:tr h="414459">
                <a:tc>
                  <a:txBody>
                    <a:bodyPr/>
                    <a:lstStyle/>
                    <a:p>
                      <a:pPr algn="ctr" fontAlgn="ctr"/>
                      <a:r>
                        <a:rPr lang="en-US" sz="2500" b="1" i="0" u="none" strike="noStrike" dirty="0">
                          <a:solidFill>
                            <a:srgbClr val="000000"/>
                          </a:solidFill>
                          <a:effectLst/>
                          <a:latin typeface="Arial" panose="020B0604020202020204" pitchFamily="34" charset="0"/>
                        </a:rPr>
                        <a:t>Schoolwide Total:</a:t>
                      </a:r>
                    </a:p>
                  </a:txBody>
                  <a:tcPr marL="19736" marR="19736" marT="1973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EEAF6"/>
                    </a:solidFill>
                  </a:tcPr>
                </a:tc>
                <a:tc>
                  <a:txBody>
                    <a:bodyPr/>
                    <a:lstStyle/>
                    <a:p>
                      <a:pPr algn="l" fontAlgn="b"/>
                      <a:r>
                        <a:rPr lang="en-US" sz="2500" b="0" i="0" u="none" strike="noStrike" dirty="0">
                          <a:solidFill>
                            <a:srgbClr val="000000"/>
                          </a:solidFill>
                          <a:effectLst/>
                          <a:latin typeface="Arial" panose="020B0604020202020204" pitchFamily="34" charset="0"/>
                        </a:rPr>
                        <a:t> $                  51,000 </a:t>
                      </a:r>
                    </a:p>
                  </a:txBody>
                  <a:tcPr marL="19736" marR="19736" marT="1973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EEAF6"/>
                    </a:solidFill>
                  </a:tcPr>
                </a:tc>
                <a:tc>
                  <a:txBody>
                    <a:bodyPr/>
                    <a:lstStyle/>
                    <a:p>
                      <a:pPr algn="l" fontAlgn="b"/>
                      <a:r>
                        <a:rPr lang="en-US" sz="2500" b="0" i="0" u="none" strike="noStrike" dirty="0">
                          <a:solidFill>
                            <a:srgbClr val="000000"/>
                          </a:solidFill>
                          <a:effectLst/>
                          <a:latin typeface="Arial" panose="020B0604020202020204" pitchFamily="34" charset="0"/>
                        </a:rPr>
                        <a:t> $              58,000 </a:t>
                      </a:r>
                    </a:p>
                  </a:txBody>
                  <a:tcPr marL="19736" marR="19736" marT="19736"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EEAF6"/>
                    </a:solidFill>
                  </a:tcPr>
                </a:tc>
                <a:extLst>
                  <a:ext uri="{0D108BD9-81ED-4DB2-BD59-A6C34878D82A}">
                    <a16:rowId xmlns:a16="http://schemas.microsoft.com/office/drawing/2014/main" val="648110700"/>
                  </a:ext>
                </a:extLst>
              </a:tr>
            </a:tbl>
          </a:graphicData>
        </a:graphic>
      </p:graphicFrame>
      <p:sp>
        <p:nvSpPr>
          <p:cNvPr id="5" name="Slide Number Placeholder 4">
            <a:extLst>
              <a:ext uri="{FF2B5EF4-FFF2-40B4-BE49-F238E27FC236}">
                <a16:creationId xmlns:a16="http://schemas.microsoft.com/office/drawing/2014/main" id="{FA6D2CEC-798D-4CF5-A1B1-0958A169E8A1}"/>
              </a:ext>
            </a:extLst>
          </p:cNvPr>
          <p:cNvSpPr>
            <a:spLocks noGrp="1"/>
          </p:cNvSpPr>
          <p:nvPr>
            <p:ph type="sldNum" sz="quarter" idx="12"/>
          </p:nvPr>
        </p:nvSpPr>
        <p:spPr/>
        <p:txBody>
          <a:bodyPr/>
          <a:lstStyle/>
          <a:p>
            <a:fld id="{1E47FE53-EBF0-4DA7-9D9D-CC1C3A20F3CB}" type="slidenum">
              <a:rPr lang="en-US" smtClean="0"/>
              <a:t>20</a:t>
            </a:fld>
            <a:endParaRPr lang="en-US" dirty="0"/>
          </a:p>
        </p:txBody>
      </p:sp>
    </p:spTree>
    <p:extLst>
      <p:ext uri="{BB962C8B-B14F-4D97-AF65-F5344CB8AC3E}">
        <p14:creationId xmlns:p14="http://schemas.microsoft.com/office/powerpoint/2010/main" val="29469967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3689C04-C977-421B-BB2A-FAAE4520FD00}"/>
              </a:ext>
            </a:extLst>
          </p:cNvPr>
          <p:cNvSpPr>
            <a:spLocks noGrp="1"/>
          </p:cNvSpPr>
          <p:nvPr>
            <p:ph type="title"/>
          </p:nvPr>
        </p:nvSpPr>
        <p:spPr>
          <a:xfrm>
            <a:off x="1030514" y="286603"/>
            <a:ext cx="10125166" cy="1450757"/>
          </a:xfrm>
        </p:spPr>
        <p:txBody>
          <a:bodyPr/>
          <a:lstStyle/>
          <a:p>
            <a:r>
              <a:rPr lang="en-US" dirty="0"/>
              <a:t>Proposed Contributing Actions Summary Table (3)</a:t>
            </a:r>
          </a:p>
        </p:txBody>
      </p:sp>
      <p:graphicFrame>
        <p:nvGraphicFramePr>
          <p:cNvPr id="8" name="Content Placeholder 7" descr="Proposed Contributing Actions Summary table with goals, actions, action title, scope, student groups, location, and funds.">
            <a:extLst>
              <a:ext uri="{FF2B5EF4-FFF2-40B4-BE49-F238E27FC236}">
                <a16:creationId xmlns:a16="http://schemas.microsoft.com/office/drawing/2014/main" id="{6166D690-A9DF-4312-B466-98A26FC06912}"/>
              </a:ext>
            </a:extLst>
          </p:cNvPr>
          <p:cNvGraphicFramePr>
            <a:graphicFrameLocks noGrp="1"/>
          </p:cNvGraphicFramePr>
          <p:nvPr>
            <p:ph idx="1"/>
            <p:extLst>
              <p:ext uri="{D42A27DB-BD31-4B8C-83A1-F6EECF244321}">
                <p14:modId xmlns:p14="http://schemas.microsoft.com/office/powerpoint/2010/main" val="3536045738"/>
              </p:ext>
            </p:extLst>
          </p:nvPr>
        </p:nvGraphicFramePr>
        <p:xfrm>
          <a:off x="155348" y="2486925"/>
          <a:ext cx="11881304" cy="2766249"/>
        </p:xfrm>
        <a:graphic>
          <a:graphicData uri="http://schemas.openxmlformats.org/drawingml/2006/table">
            <a:tbl>
              <a:tblPr firstRow="1"/>
              <a:tblGrid>
                <a:gridCol w="783149">
                  <a:extLst>
                    <a:ext uri="{9D8B030D-6E8A-4147-A177-3AD203B41FA5}">
                      <a16:colId xmlns:a16="http://schemas.microsoft.com/office/drawing/2014/main" val="2432828842"/>
                    </a:ext>
                  </a:extLst>
                </a:gridCol>
                <a:gridCol w="996211">
                  <a:extLst>
                    <a:ext uri="{9D8B030D-6E8A-4147-A177-3AD203B41FA5}">
                      <a16:colId xmlns:a16="http://schemas.microsoft.com/office/drawing/2014/main" val="2031684401"/>
                    </a:ext>
                  </a:extLst>
                </a:gridCol>
                <a:gridCol w="1016000">
                  <a:extLst>
                    <a:ext uri="{9D8B030D-6E8A-4147-A177-3AD203B41FA5}">
                      <a16:colId xmlns:a16="http://schemas.microsoft.com/office/drawing/2014/main" val="626629057"/>
                    </a:ext>
                  </a:extLst>
                </a:gridCol>
                <a:gridCol w="1654628">
                  <a:extLst>
                    <a:ext uri="{9D8B030D-6E8A-4147-A177-3AD203B41FA5}">
                      <a16:colId xmlns:a16="http://schemas.microsoft.com/office/drawing/2014/main" val="462728020"/>
                    </a:ext>
                  </a:extLst>
                </a:gridCol>
                <a:gridCol w="1960145">
                  <a:extLst>
                    <a:ext uri="{9D8B030D-6E8A-4147-A177-3AD203B41FA5}">
                      <a16:colId xmlns:a16="http://schemas.microsoft.com/office/drawing/2014/main" val="310035644"/>
                    </a:ext>
                  </a:extLst>
                </a:gridCol>
                <a:gridCol w="2031595">
                  <a:extLst>
                    <a:ext uri="{9D8B030D-6E8A-4147-A177-3AD203B41FA5}">
                      <a16:colId xmlns:a16="http://schemas.microsoft.com/office/drawing/2014/main" val="2912905012"/>
                    </a:ext>
                  </a:extLst>
                </a:gridCol>
                <a:gridCol w="1416770">
                  <a:extLst>
                    <a:ext uri="{9D8B030D-6E8A-4147-A177-3AD203B41FA5}">
                      <a16:colId xmlns:a16="http://schemas.microsoft.com/office/drawing/2014/main" val="2686662699"/>
                    </a:ext>
                  </a:extLst>
                </a:gridCol>
                <a:gridCol w="2022806">
                  <a:extLst>
                    <a:ext uri="{9D8B030D-6E8A-4147-A177-3AD203B41FA5}">
                      <a16:colId xmlns:a16="http://schemas.microsoft.com/office/drawing/2014/main" val="3630254929"/>
                    </a:ext>
                  </a:extLst>
                </a:gridCol>
              </a:tblGrid>
              <a:tr h="1093590">
                <a:tc>
                  <a:txBody>
                    <a:bodyPr/>
                    <a:lstStyle/>
                    <a:p>
                      <a:pPr algn="ctr" fontAlgn="ctr"/>
                      <a:r>
                        <a:rPr lang="en-US" sz="2400" b="1" i="0" u="none" strike="noStrike" dirty="0">
                          <a:solidFill>
                            <a:srgbClr val="FFFFFF"/>
                          </a:solidFill>
                          <a:effectLst/>
                          <a:latin typeface="Arial" panose="020B0604020202020204" pitchFamily="34" charset="0"/>
                        </a:rPr>
                        <a:t>Goal #</a:t>
                      </a:r>
                    </a:p>
                  </a:txBody>
                  <a:tcPr marL="7559" marR="7559" marT="7559" marB="0" anchor="ctr">
                    <a:lnL>
                      <a:noFill/>
                    </a:lnL>
                    <a:lnR w="6350" cap="flat" cmpd="sng" algn="ctr">
                      <a:solidFill>
                        <a:srgbClr val="FFFFFF"/>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002060"/>
                    </a:solidFill>
                  </a:tcPr>
                </a:tc>
                <a:tc>
                  <a:txBody>
                    <a:bodyPr/>
                    <a:lstStyle/>
                    <a:p>
                      <a:pPr algn="ctr" fontAlgn="ctr"/>
                      <a:r>
                        <a:rPr lang="en-US" sz="2400" b="1" i="0" u="none" strike="noStrike" dirty="0">
                          <a:solidFill>
                            <a:srgbClr val="FFFFFF"/>
                          </a:solidFill>
                          <a:effectLst/>
                          <a:latin typeface="Arial" panose="020B0604020202020204" pitchFamily="34" charset="0"/>
                        </a:rPr>
                        <a:t>Action #</a:t>
                      </a:r>
                    </a:p>
                  </a:txBody>
                  <a:tcPr marL="7559" marR="7559" marT="755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002060"/>
                    </a:solidFill>
                  </a:tcPr>
                </a:tc>
                <a:tc>
                  <a:txBody>
                    <a:bodyPr/>
                    <a:lstStyle/>
                    <a:p>
                      <a:pPr algn="ctr" fontAlgn="ctr"/>
                      <a:r>
                        <a:rPr lang="en-US" sz="2400" b="1" i="0" u="none" strike="noStrike" dirty="0">
                          <a:solidFill>
                            <a:srgbClr val="FFFFFF"/>
                          </a:solidFill>
                          <a:effectLst/>
                          <a:latin typeface="Arial" panose="020B0604020202020204" pitchFamily="34" charset="0"/>
                        </a:rPr>
                        <a:t>Action Title</a:t>
                      </a:r>
                    </a:p>
                  </a:txBody>
                  <a:tcPr marL="7559" marR="7559" marT="755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002060"/>
                    </a:solidFill>
                  </a:tcPr>
                </a:tc>
                <a:tc>
                  <a:txBody>
                    <a:bodyPr/>
                    <a:lstStyle/>
                    <a:p>
                      <a:pPr algn="ctr" fontAlgn="ctr"/>
                      <a:r>
                        <a:rPr lang="en-US" sz="2400" b="1" i="0" u="none" strike="noStrike" dirty="0">
                          <a:solidFill>
                            <a:srgbClr val="FFFFFF"/>
                          </a:solidFill>
                          <a:effectLst/>
                          <a:latin typeface="Arial" panose="020B0604020202020204" pitchFamily="34" charset="0"/>
                        </a:rPr>
                        <a:t>Scope</a:t>
                      </a:r>
                    </a:p>
                  </a:txBody>
                  <a:tcPr marL="7559" marR="7559" marT="755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002060"/>
                    </a:solidFill>
                  </a:tcPr>
                </a:tc>
                <a:tc>
                  <a:txBody>
                    <a:bodyPr/>
                    <a:lstStyle/>
                    <a:p>
                      <a:pPr algn="ctr" fontAlgn="ctr"/>
                      <a:r>
                        <a:rPr lang="en-US" sz="2400" b="1" i="0" u="none" strike="noStrike" dirty="0">
                          <a:solidFill>
                            <a:srgbClr val="FFFFFF"/>
                          </a:solidFill>
                          <a:effectLst/>
                          <a:latin typeface="Arial" panose="020B0604020202020204" pitchFamily="34" charset="0"/>
                        </a:rPr>
                        <a:t>Unduplicated Student Group(s)</a:t>
                      </a:r>
                    </a:p>
                  </a:txBody>
                  <a:tcPr marL="7559" marR="7559" marT="755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002060"/>
                    </a:solidFill>
                  </a:tcPr>
                </a:tc>
                <a:tc>
                  <a:txBody>
                    <a:bodyPr/>
                    <a:lstStyle/>
                    <a:p>
                      <a:pPr algn="ctr" fontAlgn="ctr"/>
                      <a:r>
                        <a:rPr lang="en-US" sz="2400" b="1" i="0" u="none" strike="noStrike" dirty="0">
                          <a:solidFill>
                            <a:srgbClr val="FFFFFF"/>
                          </a:solidFill>
                          <a:effectLst/>
                          <a:latin typeface="Arial" panose="020B0604020202020204" pitchFamily="34" charset="0"/>
                        </a:rPr>
                        <a:t>Location</a:t>
                      </a:r>
                    </a:p>
                  </a:txBody>
                  <a:tcPr marL="7559" marR="7559" marT="755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002060"/>
                    </a:solidFill>
                  </a:tcPr>
                </a:tc>
                <a:tc>
                  <a:txBody>
                    <a:bodyPr/>
                    <a:lstStyle/>
                    <a:p>
                      <a:pPr algn="ctr" fontAlgn="ctr"/>
                      <a:r>
                        <a:rPr lang="en-US" sz="2400" b="1" i="0" u="none" strike="noStrike" dirty="0">
                          <a:solidFill>
                            <a:srgbClr val="FFFFFF"/>
                          </a:solidFill>
                          <a:effectLst/>
                          <a:latin typeface="Arial" panose="020B0604020202020204" pitchFamily="34" charset="0"/>
                        </a:rPr>
                        <a:t>LCFF Funds</a:t>
                      </a:r>
                    </a:p>
                  </a:txBody>
                  <a:tcPr marL="7559" marR="7559" marT="7559"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002060"/>
                    </a:solidFill>
                  </a:tcPr>
                </a:tc>
                <a:tc>
                  <a:txBody>
                    <a:bodyPr/>
                    <a:lstStyle/>
                    <a:p>
                      <a:pPr algn="ctr" fontAlgn="ctr"/>
                      <a:r>
                        <a:rPr lang="en-US" sz="2400" b="1" i="0" u="none" strike="noStrike" dirty="0">
                          <a:solidFill>
                            <a:srgbClr val="FFFFFF"/>
                          </a:solidFill>
                          <a:effectLst/>
                          <a:latin typeface="Arial" panose="020B0604020202020204" pitchFamily="34" charset="0"/>
                        </a:rPr>
                        <a:t>Total Funds</a:t>
                      </a:r>
                    </a:p>
                  </a:txBody>
                  <a:tcPr marL="7559" marR="7559" marT="7559" marB="0" anchor="ctr">
                    <a:lnL w="6350" cap="flat" cmpd="sng" algn="ctr">
                      <a:solidFill>
                        <a:srgbClr val="FFFFFF"/>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val="530025502"/>
                  </a:ext>
                </a:extLst>
              </a:tr>
              <a:tr h="567820">
                <a:tc>
                  <a:txBody>
                    <a:bodyPr/>
                    <a:lstStyle/>
                    <a:p>
                      <a:pPr algn="l" fontAlgn="ctr"/>
                      <a:r>
                        <a:rPr lang="en-US" sz="2400" b="0" i="0" u="none" strike="noStrike" dirty="0">
                          <a:solidFill>
                            <a:srgbClr val="000000"/>
                          </a:solidFill>
                          <a:effectLst/>
                          <a:latin typeface="Arial" panose="020B0604020202020204" pitchFamily="34" charset="0"/>
                        </a:rPr>
                        <a:t>1</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l" fontAlgn="ctr"/>
                      <a:r>
                        <a:rPr lang="en-US" sz="2400" b="0" i="0" u="none" strike="noStrike" dirty="0">
                          <a:solidFill>
                            <a:srgbClr val="000000"/>
                          </a:solidFill>
                          <a:effectLst/>
                          <a:latin typeface="Arial" panose="020B0604020202020204" pitchFamily="34" charset="0"/>
                        </a:rPr>
                        <a:t>1</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l" fontAlgn="ctr"/>
                      <a:r>
                        <a:rPr lang="en-US" sz="2400" b="0" i="0" u="none" strike="noStrike" dirty="0">
                          <a:solidFill>
                            <a:srgbClr val="000000"/>
                          </a:solidFill>
                          <a:effectLst/>
                          <a:latin typeface="Arial" panose="020B0604020202020204" pitchFamily="34" charset="0"/>
                        </a:rPr>
                        <a:t>Test 1</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l" fontAlgn="ctr"/>
                      <a:r>
                        <a:rPr lang="en-US" sz="2400" b="0" i="0" u="none" strike="noStrike" dirty="0">
                          <a:solidFill>
                            <a:srgbClr val="000000"/>
                          </a:solidFill>
                          <a:effectLst/>
                          <a:latin typeface="Arial" panose="020B0604020202020204" pitchFamily="34" charset="0"/>
                        </a:rPr>
                        <a:t>LEA-wide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l" fontAlgn="ctr"/>
                      <a:r>
                        <a:rPr lang="en-US" sz="2400" b="0" i="0" u="none" strike="noStrike" dirty="0">
                          <a:solidFill>
                            <a:srgbClr val="000000"/>
                          </a:solidFill>
                          <a:effectLst/>
                          <a:latin typeface="Arial" panose="020B0604020202020204" pitchFamily="34" charset="0"/>
                        </a:rPr>
                        <a:t>All</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l" fontAlgn="ctr"/>
                      <a:r>
                        <a:rPr lang="en-US" sz="2400" b="0" i="0" u="none" strike="noStrike" dirty="0">
                          <a:solidFill>
                            <a:srgbClr val="000000"/>
                          </a:solidFill>
                          <a:effectLst/>
                          <a:latin typeface="Arial" panose="020B0604020202020204" pitchFamily="34" charset="0"/>
                        </a:rPr>
                        <a:t>Elementary</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l" fontAlgn="b"/>
                      <a:r>
                        <a:rPr lang="en-US" sz="2400" b="0" i="0" u="none" strike="noStrike" dirty="0">
                          <a:solidFill>
                            <a:srgbClr val="000000"/>
                          </a:solidFill>
                          <a:effectLst/>
                          <a:latin typeface="Arial" panose="020B0604020202020204" pitchFamily="34" charset="0"/>
                        </a:rPr>
                        <a:t> $   9,000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l" fontAlgn="b"/>
                      <a:r>
                        <a:rPr lang="en-US" sz="2400" b="0" i="0" u="none" strike="noStrike" dirty="0">
                          <a:solidFill>
                            <a:srgbClr val="000000"/>
                          </a:solidFill>
                          <a:effectLst/>
                          <a:latin typeface="Arial" panose="020B0604020202020204" pitchFamily="34" charset="0"/>
                        </a:rPr>
                        <a:t> $ 10,000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extLst>
                  <a:ext uri="{0D108BD9-81ED-4DB2-BD59-A6C34878D82A}">
                    <a16:rowId xmlns:a16="http://schemas.microsoft.com/office/drawing/2014/main" val="3319929440"/>
                  </a:ext>
                </a:extLst>
              </a:tr>
              <a:tr h="1093590">
                <a:tc>
                  <a:txBody>
                    <a:bodyPr/>
                    <a:lstStyle/>
                    <a:p>
                      <a:pPr algn="l" fontAlgn="ctr"/>
                      <a:r>
                        <a:rPr lang="en-US" sz="2400" b="0" i="0" u="none" strike="noStrike" dirty="0">
                          <a:solidFill>
                            <a:srgbClr val="000000"/>
                          </a:solidFill>
                          <a:effectLst/>
                          <a:latin typeface="Arial" panose="020B0604020202020204" pitchFamily="34" charset="0"/>
                        </a:rPr>
                        <a:t>2</a:t>
                      </a:r>
                    </a:p>
                  </a:txBody>
                  <a:tcPr marL="7559" marR="7559" marT="7559"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BF7"/>
                    </a:solidFill>
                  </a:tcPr>
                </a:tc>
                <a:tc>
                  <a:txBody>
                    <a:bodyPr/>
                    <a:lstStyle/>
                    <a:p>
                      <a:pPr algn="l" fontAlgn="ctr"/>
                      <a:r>
                        <a:rPr lang="en-US" sz="2400" b="0" i="0" u="none" strike="noStrike" dirty="0">
                          <a:solidFill>
                            <a:srgbClr val="000000"/>
                          </a:solidFill>
                          <a:effectLst/>
                          <a:latin typeface="Arial" panose="020B0604020202020204" pitchFamily="34" charset="0"/>
                        </a:rPr>
                        <a:t>1</a:t>
                      </a:r>
                    </a:p>
                  </a:txBody>
                  <a:tcPr marL="7559" marR="7559" marT="7559"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BF7"/>
                    </a:solidFill>
                  </a:tcPr>
                </a:tc>
                <a:tc>
                  <a:txBody>
                    <a:bodyPr/>
                    <a:lstStyle/>
                    <a:p>
                      <a:pPr algn="l" fontAlgn="ctr"/>
                      <a:r>
                        <a:rPr lang="en-US" sz="2400" b="0" i="0" u="none" strike="noStrike" dirty="0">
                          <a:solidFill>
                            <a:srgbClr val="000000"/>
                          </a:solidFill>
                          <a:effectLst/>
                          <a:latin typeface="Arial" panose="020B0604020202020204" pitchFamily="34" charset="0"/>
                        </a:rPr>
                        <a:t>Test 3</a:t>
                      </a:r>
                    </a:p>
                  </a:txBody>
                  <a:tcPr marL="7559" marR="7559" marT="7559"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BF7"/>
                    </a:solidFill>
                  </a:tcPr>
                </a:tc>
                <a:tc>
                  <a:txBody>
                    <a:bodyPr/>
                    <a:lstStyle/>
                    <a:p>
                      <a:pPr algn="l" fontAlgn="ctr"/>
                      <a:r>
                        <a:rPr lang="en-US" sz="2400" b="0" i="0" u="none" strike="noStrike" dirty="0">
                          <a:solidFill>
                            <a:srgbClr val="000000"/>
                          </a:solidFill>
                          <a:effectLst/>
                          <a:latin typeface="Arial" panose="020B0604020202020204" pitchFamily="34" charset="0"/>
                        </a:rPr>
                        <a:t>Schoolwide</a:t>
                      </a:r>
                    </a:p>
                  </a:txBody>
                  <a:tcPr marL="7559" marR="7559" marT="7559"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BF7"/>
                    </a:solidFill>
                  </a:tcPr>
                </a:tc>
                <a:tc>
                  <a:txBody>
                    <a:bodyPr/>
                    <a:lstStyle/>
                    <a:p>
                      <a:pPr algn="l" fontAlgn="ctr"/>
                      <a:r>
                        <a:rPr lang="en-US" sz="2400" b="0" i="0" u="none" strike="noStrike" dirty="0">
                          <a:solidFill>
                            <a:srgbClr val="000000"/>
                          </a:solidFill>
                          <a:effectLst/>
                          <a:latin typeface="Arial" panose="020B0604020202020204" pitchFamily="34" charset="0"/>
                        </a:rPr>
                        <a:t>Foster Youth</a:t>
                      </a:r>
                    </a:p>
                  </a:txBody>
                  <a:tcPr marL="7559" marR="7559" marT="7559"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BF7"/>
                    </a:solidFill>
                  </a:tcPr>
                </a:tc>
                <a:tc>
                  <a:txBody>
                    <a:bodyPr/>
                    <a:lstStyle/>
                    <a:p>
                      <a:pPr algn="l" fontAlgn="ctr"/>
                      <a:r>
                        <a:rPr lang="en-US" sz="2400" b="0" i="0" u="none" strike="noStrike" dirty="0">
                          <a:solidFill>
                            <a:srgbClr val="000000"/>
                          </a:solidFill>
                          <a:effectLst/>
                          <a:latin typeface="Arial" panose="020B0604020202020204" pitchFamily="34" charset="0"/>
                        </a:rPr>
                        <a:t>Middle Schools</a:t>
                      </a:r>
                    </a:p>
                  </a:txBody>
                  <a:tcPr marL="7559" marR="7559" marT="7559"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BF7"/>
                    </a:solidFill>
                  </a:tcPr>
                </a:tc>
                <a:tc>
                  <a:txBody>
                    <a:bodyPr/>
                    <a:lstStyle/>
                    <a:p>
                      <a:pPr algn="l" fontAlgn="b"/>
                      <a:r>
                        <a:rPr lang="en-US" sz="2400" b="0" i="0" u="none" strike="noStrike" dirty="0">
                          <a:solidFill>
                            <a:srgbClr val="000000"/>
                          </a:solidFill>
                          <a:effectLst/>
                          <a:latin typeface="Arial" panose="020B0604020202020204" pitchFamily="34" charset="0"/>
                        </a:rPr>
                        <a:t> $ 51,000 </a:t>
                      </a:r>
                    </a:p>
                  </a:txBody>
                  <a:tcPr marL="7559" marR="7559" marT="7559"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BF7"/>
                    </a:solidFill>
                  </a:tcPr>
                </a:tc>
                <a:tc>
                  <a:txBody>
                    <a:bodyPr/>
                    <a:lstStyle/>
                    <a:p>
                      <a:pPr algn="l" fontAlgn="b"/>
                      <a:r>
                        <a:rPr lang="en-US" sz="2400" b="0" i="0" u="none" strike="noStrike" dirty="0">
                          <a:solidFill>
                            <a:srgbClr val="000000"/>
                          </a:solidFill>
                          <a:effectLst/>
                          <a:latin typeface="Arial" panose="020B0604020202020204" pitchFamily="34" charset="0"/>
                        </a:rPr>
                        <a:t> $ 58,000 </a:t>
                      </a:r>
                    </a:p>
                  </a:txBody>
                  <a:tcPr marL="7559" marR="7559" marT="7559"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DEBF7"/>
                    </a:solidFill>
                  </a:tcPr>
                </a:tc>
                <a:extLst>
                  <a:ext uri="{0D108BD9-81ED-4DB2-BD59-A6C34878D82A}">
                    <a16:rowId xmlns:a16="http://schemas.microsoft.com/office/drawing/2014/main" val="1136800942"/>
                  </a:ext>
                </a:extLst>
              </a:tr>
            </a:tbl>
          </a:graphicData>
        </a:graphic>
      </p:graphicFrame>
      <p:sp>
        <p:nvSpPr>
          <p:cNvPr id="5" name="Slide Number Placeholder 4">
            <a:extLst>
              <a:ext uri="{FF2B5EF4-FFF2-40B4-BE49-F238E27FC236}">
                <a16:creationId xmlns:a16="http://schemas.microsoft.com/office/drawing/2014/main" id="{FA6D2CEC-798D-4CF5-A1B1-0958A169E8A1}"/>
              </a:ext>
            </a:extLst>
          </p:cNvPr>
          <p:cNvSpPr>
            <a:spLocks noGrp="1"/>
          </p:cNvSpPr>
          <p:nvPr>
            <p:ph type="sldNum" sz="quarter" idx="12"/>
          </p:nvPr>
        </p:nvSpPr>
        <p:spPr/>
        <p:txBody>
          <a:bodyPr/>
          <a:lstStyle/>
          <a:p>
            <a:fld id="{1E47FE53-EBF0-4DA7-9D9D-CC1C3A20F3CB}" type="slidenum">
              <a:rPr lang="en-US" smtClean="0"/>
              <a:t>21</a:t>
            </a:fld>
            <a:endParaRPr lang="en-US" dirty="0"/>
          </a:p>
        </p:txBody>
      </p:sp>
    </p:spTree>
    <p:extLst>
      <p:ext uri="{BB962C8B-B14F-4D97-AF65-F5344CB8AC3E}">
        <p14:creationId xmlns:p14="http://schemas.microsoft.com/office/powerpoint/2010/main" val="26032625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77044-071F-4BF1-98DF-78285E9F286A}"/>
              </a:ext>
            </a:extLst>
          </p:cNvPr>
          <p:cNvSpPr>
            <a:spLocks noGrp="1"/>
          </p:cNvSpPr>
          <p:nvPr>
            <p:ph type="title"/>
          </p:nvPr>
        </p:nvSpPr>
        <p:spPr/>
        <p:txBody>
          <a:bodyPr/>
          <a:lstStyle/>
          <a:p>
            <a:r>
              <a:rPr lang="en-US" dirty="0"/>
              <a:t>Proposed Contributing Actions Summary Table (4)</a:t>
            </a:r>
          </a:p>
        </p:txBody>
      </p:sp>
      <p:graphicFrame>
        <p:nvGraphicFramePr>
          <p:cNvPr id="5" name="Content Placeholder 4" descr="Proposed Contributing Actions Summary table with percentage increase, improved services, and total.">
            <a:extLst>
              <a:ext uri="{FF2B5EF4-FFF2-40B4-BE49-F238E27FC236}">
                <a16:creationId xmlns:a16="http://schemas.microsoft.com/office/drawing/2014/main" id="{4B871069-506E-4D07-B67C-00660096D04D}"/>
              </a:ext>
            </a:extLst>
          </p:cNvPr>
          <p:cNvGraphicFramePr>
            <a:graphicFrameLocks noGrp="1"/>
          </p:cNvGraphicFramePr>
          <p:nvPr>
            <p:ph idx="1"/>
            <p:extLst>
              <p:ext uri="{D42A27DB-BD31-4B8C-83A1-F6EECF244321}">
                <p14:modId xmlns:p14="http://schemas.microsoft.com/office/powerpoint/2010/main" val="3158544573"/>
              </p:ext>
            </p:extLst>
          </p:nvPr>
        </p:nvGraphicFramePr>
        <p:xfrm>
          <a:off x="1097280" y="2303416"/>
          <a:ext cx="10058400" cy="2951042"/>
        </p:xfrm>
        <a:graphic>
          <a:graphicData uri="http://schemas.openxmlformats.org/drawingml/2006/table">
            <a:tbl>
              <a:tblPr firstRow="1"/>
              <a:tblGrid>
                <a:gridCol w="3352800">
                  <a:extLst>
                    <a:ext uri="{9D8B030D-6E8A-4147-A177-3AD203B41FA5}">
                      <a16:colId xmlns:a16="http://schemas.microsoft.com/office/drawing/2014/main" val="3376081301"/>
                    </a:ext>
                  </a:extLst>
                </a:gridCol>
                <a:gridCol w="3352800">
                  <a:extLst>
                    <a:ext uri="{9D8B030D-6E8A-4147-A177-3AD203B41FA5}">
                      <a16:colId xmlns:a16="http://schemas.microsoft.com/office/drawing/2014/main" val="361365077"/>
                    </a:ext>
                  </a:extLst>
                </a:gridCol>
                <a:gridCol w="3352800">
                  <a:extLst>
                    <a:ext uri="{9D8B030D-6E8A-4147-A177-3AD203B41FA5}">
                      <a16:colId xmlns:a16="http://schemas.microsoft.com/office/drawing/2014/main" val="4043944775"/>
                    </a:ext>
                  </a:extLst>
                </a:gridCol>
              </a:tblGrid>
              <a:tr h="2184842">
                <a:tc>
                  <a:txBody>
                    <a:bodyPr/>
                    <a:lstStyle/>
                    <a:p>
                      <a:pPr algn="ctr" fontAlgn="ctr"/>
                      <a:r>
                        <a:rPr lang="en-US" sz="2400" b="1" i="0" u="none" strike="noStrike" dirty="0">
                          <a:solidFill>
                            <a:srgbClr val="FFFFFF"/>
                          </a:solidFill>
                          <a:effectLst/>
                          <a:latin typeface="Arial" panose="020B0604020202020204" pitchFamily="34" charset="0"/>
                        </a:rPr>
                        <a:t>Expenditure Quantitative Percentage Increase</a:t>
                      </a:r>
                    </a:p>
                  </a:txBody>
                  <a:tcPr marL="17340" marR="17340" marT="1734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a:txBody>
                    <a:bodyPr/>
                    <a:lstStyle/>
                    <a:p>
                      <a:pPr algn="ctr" fontAlgn="ctr"/>
                      <a:r>
                        <a:rPr lang="en-US" sz="2400" b="1" i="0" u="none" strike="noStrike" dirty="0">
                          <a:solidFill>
                            <a:srgbClr val="FFFFFF"/>
                          </a:solidFill>
                          <a:effectLst/>
                          <a:latin typeface="Arial" panose="020B0604020202020204" pitchFamily="34" charset="0"/>
                        </a:rPr>
                        <a:t>Additional Qualitative or Quantitative Percentage of Improved Services</a:t>
                      </a:r>
                    </a:p>
                  </a:txBody>
                  <a:tcPr marL="17340" marR="17340" marT="1734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a:txBody>
                    <a:bodyPr/>
                    <a:lstStyle/>
                    <a:p>
                      <a:pPr algn="ctr" fontAlgn="ctr"/>
                      <a:r>
                        <a:rPr lang="en-US" sz="2400" b="1" i="0" u="none" strike="noStrike" dirty="0">
                          <a:solidFill>
                            <a:srgbClr val="FFFFFF"/>
                          </a:solidFill>
                          <a:effectLst/>
                          <a:latin typeface="Arial" panose="020B0604020202020204" pitchFamily="34" charset="0"/>
                        </a:rPr>
                        <a:t>Total Percentage of Increased or Improved Services</a:t>
                      </a:r>
                    </a:p>
                  </a:txBody>
                  <a:tcPr marL="17340" marR="17340" marT="1734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extLst>
                  <a:ext uri="{0D108BD9-81ED-4DB2-BD59-A6C34878D82A}">
                    <a16:rowId xmlns:a16="http://schemas.microsoft.com/office/drawing/2014/main" val="2442568867"/>
                  </a:ext>
                </a:extLst>
              </a:tr>
              <a:tr h="350268">
                <a:tc>
                  <a:txBody>
                    <a:bodyPr/>
                    <a:lstStyle/>
                    <a:p>
                      <a:pPr algn="r" fontAlgn="b"/>
                      <a:r>
                        <a:rPr lang="en-US" sz="2400" b="0" i="0" u="none" strike="noStrike" dirty="0">
                          <a:solidFill>
                            <a:srgbClr val="000000"/>
                          </a:solidFill>
                          <a:effectLst/>
                          <a:latin typeface="Arial" panose="020B0604020202020204" pitchFamily="34" charset="0"/>
                        </a:rPr>
                        <a:t>8.0%</a:t>
                      </a:r>
                    </a:p>
                  </a:txBody>
                  <a:tcPr marL="17340" marR="17340" marT="1734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6EE"/>
                    </a:solidFill>
                  </a:tcPr>
                </a:tc>
                <a:tc>
                  <a:txBody>
                    <a:bodyPr/>
                    <a:lstStyle/>
                    <a:p>
                      <a:pPr algn="r" fontAlgn="b"/>
                      <a:r>
                        <a:rPr lang="en-US" sz="2400" b="0" i="0" u="none" strike="noStrike" dirty="0">
                          <a:solidFill>
                            <a:srgbClr val="000000"/>
                          </a:solidFill>
                          <a:effectLst/>
                          <a:latin typeface="Arial" panose="020B0604020202020204" pitchFamily="34" charset="0"/>
                        </a:rPr>
                        <a:t>2.0%</a:t>
                      </a:r>
                    </a:p>
                  </a:txBody>
                  <a:tcPr marL="17340" marR="17340" marT="1734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6EE"/>
                    </a:solidFill>
                  </a:tcPr>
                </a:tc>
                <a:tc>
                  <a:txBody>
                    <a:bodyPr/>
                    <a:lstStyle/>
                    <a:p>
                      <a:pPr algn="r" fontAlgn="b"/>
                      <a:r>
                        <a:rPr lang="en-US" sz="2400" b="0" i="0" u="none" strike="noStrike" dirty="0">
                          <a:solidFill>
                            <a:srgbClr val="000000"/>
                          </a:solidFill>
                          <a:effectLst/>
                          <a:latin typeface="Arial" panose="020B0604020202020204" pitchFamily="34" charset="0"/>
                        </a:rPr>
                        <a:t>10.0%</a:t>
                      </a:r>
                    </a:p>
                  </a:txBody>
                  <a:tcPr marL="17340" marR="17340" marT="1734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DD6EE"/>
                    </a:solidFill>
                  </a:tcPr>
                </a:tc>
                <a:extLst>
                  <a:ext uri="{0D108BD9-81ED-4DB2-BD59-A6C34878D82A}">
                    <a16:rowId xmlns:a16="http://schemas.microsoft.com/office/drawing/2014/main" val="3973503985"/>
                  </a:ext>
                </a:extLst>
              </a:tr>
              <a:tr h="350268">
                <a:tc>
                  <a:txBody>
                    <a:bodyPr/>
                    <a:lstStyle/>
                    <a:p>
                      <a:pPr algn="r" fontAlgn="b"/>
                      <a:r>
                        <a:rPr lang="en-US" sz="2400" b="0" i="0" u="none" strike="noStrike" dirty="0">
                          <a:solidFill>
                            <a:srgbClr val="000000"/>
                          </a:solidFill>
                          <a:effectLst/>
                          <a:latin typeface="Arial" panose="020B0604020202020204" pitchFamily="34" charset="0"/>
                        </a:rPr>
                        <a:t>46.4%</a:t>
                      </a:r>
                    </a:p>
                  </a:txBody>
                  <a:tcPr marL="17340" marR="17340" marT="1734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EEAF6"/>
                    </a:solidFill>
                  </a:tcPr>
                </a:tc>
                <a:tc>
                  <a:txBody>
                    <a:bodyPr/>
                    <a:lstStyle/>
                    <a:p>
                      <a:pPr algn="r" fontAlgn="b"/>
                      <a:r>
                        <a:rPr lang="en-US" sz="2400" b="0" i="0" u="none" strike="noStrike" dirty="0">
                          <a:solidFill>
                            <a:srgbClr val="000000"/>
                          </a:solidFill>
                          <a:effectLst/>
                          <a:latin typeface="Arial" panose="020B0604020202020204" pitchFamily="34" charset="0"/>
                        </a:rPr>
                        <a:t>0.0%</a:t>
                      </a:r>
                    </a:p>
                  </a:txBody>
                  <a:tcPr marL="17340" marR="17340" marT="1734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EEAF6"/>
                    </a:solidFill>
                  </a:tcPr>
                </a:tc>
                <a:tc>
                  <a:txBody>
                    <a:bodyPr/>
                    <a:lstStyle/>
                    <a:p>
                      <a:pPr algn="r" fontAlgn="b"/>
                      <a:r>
                        <a:rPr lang="en-US" sz="2400" b="0" i="0" u="none" strike="noStrike" dirty="0">
                          <a:solidFill>
                            <a:srgbClr val="000000"/>
                          </a:solidFill>
                          <a:effectLst/>
                          <a:latin typeface="Arial" panose="020B0604020202020204" pitchFamily="34" charset="0"/>
                        </a:rPr>
                        <a:t>46.4%</a:t>
                      </a:r>
                    </a:p>
                  </a:txBody>
                  <a:tcPr marL="17340" marR="17340" marT="1734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EEAF6"/>
                    </a:solidFill>
                  </a:tcPr>
                </a:tc>
                <a:extLst>
                  <a:ext uri="{0D108BD9-81ED-4DB2-BD59-A6C34878D82A}">
                    <a16:rowId xmlns:a16="http://schemas.microsoft.com/office/drawing/2014/main" val="4139123493"/>
                  </a:ext>
                </a:extLst>
              </a:tr>
            </a:tbl>
          </a:graphicData>
        </a:graphic>
      </p:graphicFrame>
      <p:sp>
        <p:nvSpPr>
          <p:cNvPr id="4" name="Slide Number Placeholder 3">
            <a:extLst>
              <a:ext uri="{FF2B5EF4-FFF2-40B4-BE49-F238E27FC236}">
                <a16:creationId xmlns:a16="http://schemas.microsoft.com/office/drawing/2014/main" id="{1C9DCDFE-1D46-458A-9FB6-02463633C3E6}"/>
              </a:ext>
            </a:extLst>
          </p:cNvPr>
          <p:cNvSpPr>
            <a:spLocks noGrp="1"/>
          </p:cNvSpPr>
          <p:nvPr>
            <p:ph type="sldNum" sz="quarter" idx="12"/>
          </p:nvPr>
        </p:nvSpPr>
        <p:spPr/>
        <p:txBody>
          <a:bodyPr/>
          <a:lstStyle/>
          <a:p>
            <a:fld id="{1E47FE53-EBF0-4DA7-9D9D-CC1C3A20F3CB}" type="slidenum">
              <a:rPr lang="en-US" smtClean="0"/>
              <a:t>22</a:t>
            </a:fld>
            <a:endParaRPr lang="en-US" dirty="0"/>
          </a:p>
        </p:txBody>
      </p:sp>
    </p:spTree>
    <p:extLst>
      <p:ext uri="{BB962C8B-B14F-4D97-AF65-F5344CB8AC3E}">
        <p14:creationId xmlns:p14="http://schemas.microsoft.com/office/powerpoint/2010/main" val="27424280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normAutofit/>
          </a:bodyPr>
          <a:lstStyle/>
          <a:p>
            <a:r>
              <a:rPr lang="en-US" sz="7200" dirty="0"/>
              <a:t>Carryover of Increased or Improved Services</a:t>
            </a:r>
          </a:p>
        </p:txBody>
      </p:sp>
      <p:sp>
        <p:nvSpPr>
          <p:cNvPr id="4" name="Slide Number Placeholder 3"/>
          <p:cNvSpPr>
            <a:spLocks noGrp="1"/>
          </p:cNvSpPr>
          <p:nvPr>
            <p:ph type="sldNum" sz="quarter" idx="4294967295"/>
          </p:nvPr>
        </p:nvSpPr>
        <p:spPr>
          <a:xfrm>
            <a:off x="10879138" y="6456363"/>
            <a:ext cx="1312862" cy="365125"/>
          </a:xfrm>
        </p:spPr>
        <p:txBody>
          <a:bodyPr/>
          <a:lstStyle/>
          <a:p>
            <a:fld id="{1E47FE53-EBF0-4DA7-9D9D-CC1C3A20F3CB}" type="slidenum">
              <a:rPr lang="en-US" smtClean="0"/>
              <a:t>23</a:t>
            </a:fld>
            <a:endParaRPr lang="en-US" dirty="0"/>
          </a:p>
        </p:txBody>
      </p:sp>
    </p:spTree>
    <p:extLst>
      <p:ext uri="{BB962C8B-B14F-4D97-AF65-F5344CB8AC3E}">
        <p14:creationId xmlns:p14="http://schemas.microsoft.com/office/powerpoint/2010/main" val="14385270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C6BBB-B281-4A4D-A64A-25A40BF6AF07}"/>
              </a:ext>
            </a:extLst>
          </p:cNvPr>
          <p:cNvSpPr>
            <a:spLocks noGrp="1"/>
          </p:cNvSpPr>
          <p:nvPr>
            <p:ph type="title"/>
          </p:nvPr>
        </p:nvSpPr>
        <p:spPr/>
        <p:txBody>
          <a:bodyPr/>
          <a:lstStyle/>
          <a:p>
            <a:r>
              <a:rPr lang="en-US" dirty="0"/>
              <a:t>Carryover Requirement</a:t>
            </a:r>
          </a:p>
        </p:txBody>
      </p:sp>
      <p:sp>
        <p:nvSpPr>
          <p:cNvPr id="3" name="Content Placeholder 2">
            <a:extLst>
              <a:ext uri="{FF2B5EF4-FFF2-40B4-BE49-F238E27FC236}">
                <a16:creationId xmlns:a16="http://schemas.microsoft.com/office/drawing/2014/main" id="{D4B88E2B-019D-4EC2-B175-1CD76ECBCB17}"/>
              </a:ext>
            </a:extLst>
          </p:cNvPr>
          <p:cNvSpPr>
            <a:spLocks noGrp="1"/>
          </p:cNvSpPr>
          <p:nvPr>
            <p:ph idx="1"/>
          </p:nvPr>
        </p:nvSpPr>
        <p:spPr/>
        <p:txBody>
          <a:bodyPr>
            <a:normAutofit/>
          </a:bodyPr>
          <a:lstStyle/>
          <a:p>
            <a:r>
              <a:rPr lang="en-US" dirty="0"/>
              <a:t>EC Section 52064(b)(8) requires the template be revised to include </a:t>
            </a:r>
          </a:p>
          <a:p>
            <a:pPr lvl="1">
              <a:spcBef>
                <a:spcPts val="600"/>
              </a:spcBef>
            </a:pPr>
            <a:r>
              <a:rPr lang="en-US" dirty="0"/>
              <a:t>The calculations required by paragraphs (1) and (2) of subdivision (c) of Section 42238.07, and</a:t>
            </a:r>
          </a:p>
          <a:p>
            <a:pPr lvl="1">
              <a:spcBef>
                <a:spcPts val="600"/>
              </a:spcBef>
            </a:pPr>
            <a:r>
              <a:rPr lang="en-US" dirty="0"/>
              <a:t>If applicable to the LEA, a description of the specific actions and related expenditures to be implemented using the carryover funding, including a demonstration that the planned uses of those funds satisfy the requirements for specific actions to be considered as contributing toward meeting the increased or improved services requirement.</a:t>
            </a:r>
          </a:p>
        </p:txBody>
      </p:sp>
      <p:sp>
        <p:nvSpPr>
          <p:cNvPr id="4" name="Slide Number Placeholder 3">
            <a:extLst>
              <a:ext uri="{FF2B5EF4-FFF2-40B4-BE49-F238E27FC236}">
                <a16:creationId xmlns:a16="http://schemas.microsoft.com/office/drawing/2014/main" id="{05B442E0-B73C-43EE-BE1C-4919911EDCDA}"/>
              </a:ext>
            </a:extLst>
          </p:cNvPr>
          <p:cNvSpPr>
            <a:spLocks noGrp="1"/>
          </p:cNvSpPr>
          <p:nvPr>
            <p:ph type="sldNum" sz="quarter" idx="12"/>
          </p:nvPr>
        </p:nvSpPr>
        <p:spPr/>
        <p:txBody>
          <a:bodyPr/>
          <a:lstStyle/>
          <a:p>
            <a:fld id="{1E47FE53-EBF0-4DA7-9D9D-CC1C3A20F3CB}" type="slidenum">
              <a:rPr lang="en-US" smtClean="0"/>
              <a:t>24</a:t>
            </a:fld>
            <a:endParaRPr lang="en-US" dirty="0"/>
          </a:p>
        </p:txBody>
      </p:sp>
    </p:spTree>
    <p:extLst>
      <p:ext uri="{BB962C8B-B14F-4D97-AF65-F5344CB8AC3E}">
        <p14:creationId xmlns:p14="http://schemas.microsoft.com/office/powerpoint/2010/main" val="35144149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C3328-6CFB-4364-844F-EE0FDD1314D3}"/>
              </a:ext>
            </a:extLst>
          </p:cNvPr>
          <p:cNvSpPr>
            <a:spLocks noGrp="1"/>
          </p:cNvSpPr>
          <p:nvPr>
            <p:ph type="title"/>
          </p:nvPr>
        </p:nvSpPr>
        <p:spPr/>
        <p:txBody>
          <a:bodyPr/>
          <a:lstStyle/>
          <a:p>
            <a:r>
              <a:rPr lang="en-US" dirty="0"/>
              <a:t>Required Calculations (1)</a:t>
            </a:r>
          </a:p>
        </p:txBody>
      </p:sp>
      <p:sp>
        <p:nvSpPr>
          <p:cNvPr id="3" name="Content Placeholder 2">
            <a:extLst>
              <a:ext uri="{FF2B5EF4-FFF2-40B4-BE49-F238E27FC236}">
                <a16:creationId xmlns:a16="http://schemas.microsoft.com/office/drawing/2014/main" id="{75EEA3C4-A3A7-4E1C-A606-BCCFD98B1980}"/>
              </a:ext>
            </a:extLst>
          </p:cNvPr>
          <p:cNvSpPr>
            <a:spLocks noGrp="1"/>
          </p:cNvSpPr>
          <p:nvPr>
            <p:ph idx="1"/>
          </p:nvPr>
        </p:nvSpPr>
        <p:spPr/>
        <p:txBody>
          <a:bodyPr/>
          <a:lstStyle/>
          <a:p>
            <a:pPr marL="0" indent="0">
              <a:buNone/>
            </a:pPr>
            <a:r>
              <a:rPr lang="en-US" dirty="0"/>
              <a:t>Calculation 1:</a:t>
            </a:r>
          </a:p>
          <a:p>
            <a:pPr marL="0" indent="0">
              <a:buNone/>
            </a:pPr>
            <a:r>
              <a:rPr lang="en-US" dirty="0"/>
              <a:t>Calculate the total difference between the total budgeted expenditures for planned actions identified as contributing to increasing or improving services and the total estimated actual expenditures for those actions, as reported in the Annual Update.</a:t>
            </a:r>
          </a:p>
        </p:txBody>
      </p:sp>
      <p:sp>
        <p:nvSpPr>
          <p:cNvPr id="4" name="Slide Number Placeholder 3">
            <a:extLst>
              <a:ext uri="{FF2B5EF4-FFF2-40B4-BE49-F238E27FC236}">
                <a16:creationId xmlns:a16="http://schemas.microsoft.com/office/drawing/2014/main" id="{432BA1AF-C591-4B84-855E-13A506865D34}"/>
              </a:ext>
            </a:extLst>
          </p:cNvPr>
          <p:cNvSpPr>
            <a:spLocks noGrp="1"/>
          </p:cNvSpPr>
          <p:nvPr>
            <p:ph type="sldNum" sz="quarter" idx="12"/>
          </p:nvPr>
        </p:nvSpPr>
        <p:spPr/>
        <p:txBody>
          <a:bodyPr/>
          <a:lstStyle/>
          <a:p>
            <a:fld id="{1E47FE53-EBF0-4DA7-9D9D-CC1C3A20F3CB}" type="slidenum">
              <a:rPr lang="en-US" smtClean="0"/>
              <a:t>25</a:t>
            </a:fld>
            <a:endParaRPr lang="en-US" dirty="0"/>
          </a:p>
        </p:txBody>
      </p:sp>
    </p:spTree>
    <p:extLst>
      <p:ext uri="{BB962C8B-B14F-4D97-AF65-F5344CB8AC3E}">
        <p14:creationId xmlns:p14="http://schemas.microsoft.com/office/powerpoint/2010/main" val="13931582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C3328-6CFB-4364-844F-EE0FDD1314D3}"/>
              </a:ext>
            </a:extLst>
          </p:cNvPr>
          <p:cNvSpPr>
            <a:spLocks noGrp="1"/>
          </p:cNvSpPr>
          <p:nvPr>
            <p:ph type="title"/>
          </p:nvPr>
        </p:nvSpPr>
        <p:spPr/>
        <p:txBody>
          <a:bodyPr/>
          <a:lstStyle/>
          <a:p>
            <a:r>
              <a:rPr lang="en-US" dirty="0"/>
              <a:t>Required Calculations (2)</a:t>
            </a:r>
          </a:p>
        </p:txBody>
      </p:sp>
      <p:sp>
        <p:nvSpPr>
          <p:cNvPr id="3" name="Content Placeholder 2">
            <a:extLst>
              <a:ext uri="{FF2B5EF4-FFF2-40B4-BE49-F238E27FC236}">
                <a16:creationId xmlns:a16="http://schemas.microsoft.com/office/drawing/2014/main" id="{75EEA3C4-A3A7-4E1C-A606-BCCFD98B1980}"/>
              </a:ext>
            </a:extLst>
          </p:cNvPr>
          <p:cNvSpPr>
            <a:spLocks noGrp="1"/>
          </p:cNvSpPr>
          <p:nvPr>
            <p:ph idx="1"/>
          </p:nvPr>
        </p:nvSpPr>
        <p:spPr>
          <a:xfrm>
            <a:off x="1097280" y="1843315"/>
            <a:ext cx="10040374" cy="4252686"/>
          </a:xfrm>
        </p:spPr>
        <p:txBody>
          <a:bodyPr>
            <a:normAutofit/>
          </a:bodyPr>
          <a:lstStyle/>
          <a:p>
            <a:pPr marL="0" indent="0">
              <a:buNone/>
            </a:pPr>
            <a:r>
              <a:rPr lang="en-US" dirty="0"/>
              <a:t>Calculation 2 is only required to be completed if the total budgeted expenditures for planned actions identified as contributing to increasing or improving services is less than the estimated amount of funds apportioned based on the enrollment of foster youth, English learners, and low-Income students.</a:t>
            </a:r>
          </a:p>
        </p:txBody>
      </p:sp>
      <p:sp>
        <p:nvSpPr>
          <p:cNvPr id="4" name="Slide Number Placeholder 3">
            <a:extLst>
              <a:ext uri="{FF2B5EF4-FFF2-40B4-BE49-F238E27FC236}">
                <a16:creationId xmlns:a16="http://schemas.microsoft.com/office/drawing/2014/main" id="{432BA1AF-C591-4B84-855E-13A506865D34}"/>
              </a:ext>
            </a:extLst>
          </p:cNvPr>
          <p:cNvSpPr>
            <a:spLocks noGrp="1"/>
          </p:cNvSpPr>
          <p:nvPr>
            <p:ph type="sldNum" sz="quarter" idx="12"/>
          </p:nvPr>
        </p:nvSpPr>
        <p:spPr/>
        <p:txBody>
          <a:bodyPr/>
          <a:lstStyle/>
          <a:p>
            <a:fld id="{1E47FE53-EBF0-4DA7-9D9D-CC1C3A20F3CB}" type="slidenum">
              <a:rPr lang="en-US" smtClean="0"/>
              <a:t>26</a:t>
            </a:fld>
            <a:endParaRPr lang="en-US" dirty="0"/>
          </a:p>
        </p:txBody>
      </p:sp>
    </p:spTree>
    <p:extLst>
      <p:ext uri="{BB962C8B-B14F-4D97-AF65-F5344CB8AC3E}">
        <p14:creationId xmlns:p14="http://schemas.microsoft.com/office/powerpoint/2010/main" val="29496821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C3328-6CFB-4364-844F-EE0FDD1314D3}"/>
              </a:ext>
            </a:extLst>
          </p:cNvPr>
          <p:cNvSpPr>
            <a:spLocks noGrp="1"/>
          </p:cNvSpPr>
          <p:nvPr>
            <p:ph type="title"/>
          </p:nvPr>
        </p:nvSpPr>
        <p:spPr/>
        <p:txBody>
          <a:bodyPr/>
          <a:lstStyle/>
          <a:p>
            <a:r>
              <a:rPr lang="en-US" dirty="0"/>
              <a:t>Required Calculations (3)</a:t>
            </a:r>
          </a:p>
        </p:txBody>
      </p:sp>
      <p:sp>
        <p:nvSpPr>
          <p:cNvPr id="3" name="Content Placeholder 2">
            <a:extLst>
              <a:ext uri="{FF2B5EF4-FFF2-40B4-BE49-F238E27FC236}">
                <a16:creationId xmlns:a16="http://schemas.microsoft.com/office/drawing/2014/main" id="{75EEA3C4-A3A7-4E1C-A606-BCCFD98B1980}"/>
              </a:ext>
            </a:extLst>
          </p:cNvPr>
          <p:cNvSpPr>
            <a:spLocks noGrp="1"/>
          </p:cNvSpPr>
          <p:nvPr>
            <p:ph idx="1"/>
          </p:nvPr>
        </p:nvSpPr>
        <p:spPr>
          <a:xfrm>
            <a:off x="1204686" y="1843314"/>
            <a:ext cx="9950994" cy="4325257"/>
          </a:xfrm>
        </p:spPr>
        <p:txBody>
          <a:bodyPr>
            <a:normAutofit/>
          </a:bodyPr>
          <a:lstStyle/>
          <a:p>
            <a:pPr marL="0" indent="0">
              <a:buNone/>
            </a:pPr>
            <a:r>
              <a:rPr lang="en-US" dirty="0"/>
              <a:t>Calculation 2: </a:t>
            </a:r>
          </a:p>
          <a:p>
            <a:pPr marL="0" indent="0">
              <a:buNone/>
            </a:pPr>
            <a:r>
              <a:rPr lang="en-US" dirty="0"/>
              <a:t>Determine the total percentage point difference, if any, between the total planned quality improvements based on the planned specific actions reported in the local control and accountability plan pursuant to subparagraph (B) of paragraph (4) of subdivision (b) of Section 52064 and the total actual quality improvements for those actions reported in the local control and accountability plan pursuant to paragraph (7) of subdivision (b) of Section 52064.</a:t>
            </a:r>
          </a:p>
        </p:txBody>
      </p:sp>
      <p:sp>
        <p:nvSpPr>
          <p:cNvPr id="4" name="Slide Number Placeholder 3">
            <a:extLst>
              <a:ext uri="{FF2B5EF4-FFF2-40B4-BE49-F238E27FC236}">
                <a16:creationId xmlns:a16="http://schemas.microsoft.com/office/drawing/2014/main" id="{432BA1AF-C591-4B84-855E-13A506865D34}"/>
              </a:ext>
            </a:extLst>
          </p:cNvPr>
          <p:cNvSpPr>
            <a:spLocks noGrp="1"/>
          </p:cNvSpPr>
          <p:nvPr>
            <p:ph type="sldNum" sz="quarter" idx="12"/>
          </p:nvPr>
        </p:nvSpPr>
        <p:spPr/>
        <p:txBody>
          <a:bodyPr/>
          <a:lstStyle/>
          <a:p>
            <a:fld id="{1E47FE53-EBF0-4DA7-9D9D-CC1C3A20F3CB}" type="slidenum">
              <a:rPr lang="en-US" smtClean="0"/>
              <a:t>27</a:t>
            </a:fld>
            <a:endParaRPr lang="en-US" dirty="0"/>
          </a:p>
        </p:txBody>
      </p:sp>
    </p:spTree>
    <p:extLst>
      <p:ext uri="{BB962C8B-B14F-4D97-AF65-F5344CB8AC3E}">
        <p14:creationId xmlns:p14="http://schemas.microsoft.com/office/powerpoint/2010/main" val="31986414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5B978-BAC1-435F-AF91-E12D203A8EF0}"/>
              </a:ext>
            </a:extLst>
          </p:cNvPr>
          <p:cNvSpPr>
            <a:spLocks noGrp="1"/>
          </p:cNvSpPr>
          <p:nvPr>
            <p:ph type="title"/>
          </p:nvPr>
        </p:nvSpPr>
        <p:spPr/>
        <p:txBody>
          <a:bodyPr/>
          <a:lstStyle/>
          <a:p>
            <a:r>
              <a:rPr lang="en-US" dirty="0"/>
              <a:t>Proposed Carryover Revision</a:t>
            </a:r>
          </a:p>
        </p:txBody>
      </p:sp>
      <p:sp>
        <p:nvSpPr>
          <p:cNvPr id="3" name="Content Placeholder 2">
            <a:extLst>
              <a:ext uri="{FF2B5EF4-FFF2-40B4-BE49-F238E27FC236}">
                <a16:creationId xmlns:a16="http://schemas.microsoft.com/office/drawing/2014/main" id="{D26947ED-41C2-4BEE-8CF6-F0D8578941D4}"/>
              </a:ext>
            </a:extLst>
          </p:cNvPr>
          <p:cNvSpPr>
            <a:spLocks noGrp="1"/>
          </p:cNvSpPr>
          <p:nvPr>
            <p:ph idx="1"/>
          </p:nvPr>
        </p:nvSpPr>
        <p:spPr/>
        <p:txBody>
          <a:bodyPr/>
          <a:lstStyle/>
          <a:p>
            <a:r>
              <a:rPr lang="en-US" dirty="0"/>
              <a:t>To address the revisions required by EC Section 52064(b)(8) the CDE is proposing that an additional summary table be added to the LCAP.</a:t>
            </a:r>
          </a:p>
          <a:p>
            <a:r>
              <a:rPr lang="en-US" dirty="0"/>
              <a:t>The proposed Contributing Actions Annual Update Summary Table will identify any unused portion of the increase in funds apportioned on the basis of the number and concentration of unduplicated pupils, as required by EC Section 42238.07(d). </a:t>
            </a:r>
          </a:p>
          <a:p>
            <a:r>
              <a:rPr lang="en-US" dirty="0"/>
              <a:t>This proposed revision can be found on page 12 of Attachment 3; instructions related to the proposed revision can be found on page 30 of the same Attachment.</a:t>
            </a:r>
          </a:p>
        </p:txBody>
      </p:sp>
      <p:sp>
        <p:nvSpPr>
          <p:cNvPr id="4" name="Slide Number Placeholder 3">
            <a:extLst>
              <a:ext uri="{FF2B5EF4-FFF2-40B4-BE49-F238E27FC236}">
                <a16:creationId xmlns:a16="http://schemas.microsoft.com/office/drawing/2014/main" id="{0856317F-92E1-47C9-9B33-10A1C6F40D46}"/>
              </a:ext>
            </a:extLst>
          </p:cNvPr>
          <p:cNvSpPr>
            <a:spLocks noGrp="1"/>
          </p:cNvSpPr>
          <p:nvPr>
            <p:ph type="sldNum" sz="quarter" idx="12"/>
          </p:nvPr>
        </p:nvSpPr>
        <p:spPr/>
        <p:txBody>
          <a:bodyPr/>
          <a:lstStyle/>
          <a:p>
            <a:fld id="{1E47FE53-EBF0-4DA7-9D9D-CC1C3A20F3CB}" type="slidenum">
              <a:rPr lang="en-US" smtClean="0"/>
              <a:t>28</a:t>
            </a:fld>
            <a:endParaRPr lang="en-US" dirty="0"/>
          </a:p>
        </p:txBody>
      </p:sp>
    </p:spTree>
    <p:extLst>
      <p:ext uri="{BB962C8B-B14F-4D97-AF65-F5344CB8AC3E}">
        <p14:creationId xmlns:p14="http://schemas.microsoft.com/office/powerpoint/2010/main" val="26306793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77044-071F-4BF1-98DF-78285E9F286A}"/>
              </a:ext>
            </a:extLst>
          </p:cNvPr>
          <p:cNvSpPr>
            <a:spLocks noGrp="1"/>
          </p:cNvSpPr>
          <p:nvPr>
            <p:ph type="title"/>
          </p:nvPr>
        </p:nvSpPr>
        <p:spPr/>
        <p:txBody>
          <a:bodyPr/>
          <a:lstStyle/>
          <a:p>
            <a:r>
              <a:rPr lang="en-US" dirty="0"/>
              <a:t>Contributing Actions Annual Update Summary Table (1)</a:t>
            </a:r>
          </a:p>
        </p:txBody>
      </p:sp>
      <p:sp>
        <p:nvSpPr>
          <p:cNvPr id="4" name="Slide Number Placeholder 3">
            <a:extLst>
              <a:ext uri="{FF2B5EF4-FFF2-40B4-BE49-F238E27FC236}">
                <a16:creationId xmlns:a16="http://schemas.microsoft.com/office/drawing/2014/main" id="{1C9DCDFE-1D46-458A-9FB6-02463633C3E6}"/>
              </a:ext>
            </a:extLst>
          </p:cNvPr>
          <p:cNvSpPr>
            <a:spLocks noGrp="1"/>
          </p:cNvSpPr>
          <p:nvPr>
            <p:ph type="sldNum" sz="quarter" idx="12"/>
          </p:nvPr>
        </p:nvSpPr>
        <p:spPr/>
        <p:txBody>
          <a:bodyPr/>
          <a:lstStyle/>
          <a:p>
            <a:fld id="{1E47FE53-EBF0-4DA7-9D9D-CC1C3A20F3CB}" type="slidenum">
              <a:rPr lang="en-US" smtClean="0"/>
              <a:t>29</a:t>
            </a:fld>
            <a:endParaRPr lang="en-US" dirty="0"/>
          </a:p>
        </p:txBody>
      </p:sp>
      <p:graphicFrame>
        <p:nvGraphicFramePr>
          <p:cNvPr id="7" name="Content Placeholder 6" descr="Contributing Actions Annual Update Summary table with totals, additional funds, and last year's total planned total percentage.">
            <a:extLst>
              <a:ext uri="{FF2B5EF4-FFF2-40B4-BE49-F238E27FC236}">
                <a16:creationId xmlns:a16="http://schemas.microsoft.com/office/drawing/2014/main" id="{16E1F99F-0905-4565-9808-0F4716D475A2}"/>
              </a:ext>
            </a:extLst>
          </p:cNvPr>
          <p:cNvGraphicFramePr>
            <a:graphicFrameLocks noGrp="1"/>
          </p:cNvGraphicFramePr>
          <p:nvPr>
            <p:ph idx="1"/>
            <p:extLst>
              <p:ext uri="{D42A27DB-BD31-4B8C-83A1-F6EECF244321}">
                <p14:modId xmlns:p14="http://schemas.microsoft.com/office/powerpoint/2010/main" val="94576126"/>
              </p:ext>
            </p:extLst>
          </p:nvPr>
        </p:nvGraphicFramePr>
        <p:xfrm>
          <a:off x="1694338" y="2166235"/>
          <a:ext cx="8864284" cy="3374648"/>
        </p:xfrm>
        <a:graphic>
          <a:graphicData uri="http://schemas.openxmlformats.org/drawingml/2006/table">
            <a:tbl>
              <a:tblPr firstRow="1" firstCol="1" bandRow="1"/>
              <a:tblGrid>
                <a:gridCol w="1473493">
                  <a:extLst>
                    <a:ext uri="{9D8B030D-6E8A-4147-A177-3AD203B41FA5}">
                      <a16:colId xmlns:a16="http://schemas.microsoft.com/office/drawing/2014/main" val="1455093749"/>
                    </a:ext>
                  </a:extLst>
                </a:gridCol>
                <a:gridCol w="4008367">
                  <a:extLst>
                    <a:ext uri="{9D8B030D-6E8A-4147-A177-3AD203B41FA5}">
                      <a16:colId xmlns:a16="http://schemas.microsoft.com/office/drawing/2014/main" val="2195167628"/>
                    </a:ext>
                  </a:extLst>
                </a:gridCol>
                <a:gridCol w="3382424">
                  <a:extLst>
                    <a:ext uri="{9D8B030D-6E8A-4147-A177-3AD203B41FA5}">
                      <a16:colId xmlns:a16="http://schemas.microsoft.com/office/drawing/2014/main" val="1554677654"/>
                    </a:ext>
                  </a:extLst>
                </a:gridCol>
              </a:tblGrid>
              <a:tr h="1492932">
                <a:tc>
                  <a:txBody>
                    <a:bodyPr/>
                    <a:lstStyle/>
                    <a:p>
                      <a:pPr marL="0" marR="0" algn="ctr">
                        <a:spcBef>
                          <a:spcPts val="0"/>
                        </a:spcBef>
                        <a:spcAft>
                          <a:spcPts val="0"/>
                        </a:spcAft>
                      </a:pPr>
                      <a:r>
                        <a:rPr lang="en-US" sz="2400" b="1" dirty="0">
                          <a:solidFill>
                            <a:srgbClr val="FFFFFF"/>
                          </a:solidFill>
                          <a:effectLst/>
                          <a:latin typeface="Arial" panose="020B0604020202020204" pitchFamily="34" charset="0"/>
                          <a:ea typeface="Times New Roman" panose="02020603050405020304" pitchFamily="18" charset="0"/>
                          <a:cs typeface="Arial" panose="020B0604020202020204" pitchFamily="34" charset="0"/>
                        </a:rPr>
                        <a:t>Totals:</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39962" marR="139962" marT="0" marB="0" anchor="ctr">
                    <a:lnL>
                      <a:noFill/>
                    </a:lnL>
                    <a:lnR w="1270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1F3864"/>
                    </a:solidFill>
                  </a:tcPr>
                </a:tc>
                <a:tc>
                  <a:txBody>
                    <a:bodyPr/>
                    <a:lstStyle/>
                    <a:p>
                      <a:pPr marL="0" marR="0" algn="ctr">
                        <a:spcBef>
                          <a:spcPts val="0"/>
                        </a:spcBef>
                        <a:spcAft>
                          <a:spcPts val="0"/>
                        </a:spcAft>
                      </a:pPr>
                      <a:r>
                        <a:rPr lang="en-US" sz="2400" b="1" dirty="0">
                          <a:solidFill>
                            <a:srgbClr val="FFFFFF"/>
                          </a:solidFill>
                          <a:effectLst/>
                          <a:latin typeface="Arial" panose="020B0604020202020204" pitchFamily="34" charset="0"/>
                          <a:ea typeface="Times New Roman" panose="02020603050405020304" pitchFamily="18" charset="0"/>
                          <a:cs typeface="Arial" panose="020B0604020202020204" pitchFamily="34" charset="0"/>
                        </a:rPr>
                        <a:t>Last Year's Estimated Amount of Additional Funds Generated by Unduplicated Students</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39962" marR="13996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1F3864"/>
                    </a:solidFill>
                  </a:tcPr>
                </a:tc>
                <a:tc>
                  <a:txBody>
                    <a:bodyPr/>
                    <a:lstStyle/>
                    <a:p>
                      <a:pPr marL="0" marR="0" algn="ctr">
                        <a:spcBef>
                          <a:spcPts val="0"/>
                        </a:spcBef>
                        <a:spcAft>
                          <a:spcPts val="0"/>
                        </a:spcAft>
                      </a:pPr>
                      <a:r>
                        <a:rPr lang="en-US" sz="2400" b="1" dirty="0">
                          <a:solidFill>
                            <a:srgbClr val="FFFFFF"/>
                          </a:solidFill>
                          <a:effectLst/>
                          <a:latin typeface="Arial" panose="020B0604020202020204" pitchFamily="34" charset="0"/>
                          <a:ea typeface="Times New Roman" panose="02020603050405020304" pitchFamily="18" charset="0"/>
                          <a:cs typeface="Arial" panose="020B0604020202020204" pitchFamily="34" charset="0"/>
                        </a:rPr>
                        <a:t>Last Year's Total Planned Percentage of Improved Services</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39962" marR="139962" marT="0" marB="0" anchor="ctr">
                    <a:lnL w="1270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1F3864"/>
                    </a:solidFill>
                  </a:tcPr>
                </a:tc>
                <a:extLst>
                  <a:ext uri="{0D108BD9-81ED-4DB2-BD59-A6C34878D82A}">
                    <a16:rowId xmlns:a16="http://schemas.microsoft.com/office/drawing/2014/main" val="958327008"/>
                  </a:ext>
                </a:extLst>
              </a:tr>
              <a:tr h="940858">
                <a:tc>
                  <a:txBody>
                    <a:bodyPr/>
                    <a:lstStyle/>
                    <a:p>
                      <a:pPr marL="0" marR="0" algn="ctr">
                        <a:spcBef>
                          <a:spcPts val="0"/>
                        </a:spcBef>
                        <a:spcAft>
                          <a:spcPts val="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Totals:</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39962" marR="139962" marT="0" marB="0" anchor="ctr">
                    <a:lnL>
                      <a:noFill/>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marL="0" marR="0" algn="ctr">
                        <a:spcBef>
                          <a:spcPts val="0"/>
                        </a:spcBef>
                        <a:spcAft>
                          <a:spcPts val="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$[Planned Expenditure Total]</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39962" marR="13996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marL="0" marR="0" algn="ctr">
                        <a:spcBef>
                          <a:spcPts val="0"/>
                        </a:spcBef>
                        <a:spcAft>
                          <a:spcPts val="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[Planned Total Percentage]%</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39962" marR="139962" marT="0" marB="0" anchor="ctr">
                    <a:lnL w="1270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extLst>
                  <a:ext uri="{0D108BD9-81ED-4DB2-BD59-A6C34878D82A}">
                    <a16:rowId xmlns:a16="http://schemas.microsoft.com/office/drawing/2014/main" val="3081437018"/>
                  </a:ext>
                </a:extLst>
              </a:tr>
              <a:tr h="940858">
                <a:tc>
                  <a:txBody>
                    <a:bodyPr/>
                    <a:lstStyle/>
                    <a:p>
                      <a:pPr marL="0" marR="0" algn="ctr">
                        <a:spcBef>
                          <a:spcPts val="0"/>
                        </a:spcBef>
                        <a:spcAft>
                          <a:spcPts val="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Totals:</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39962" marR="139962" marT="0" marB="0" anchor="ctr">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DEEAF6"/>
                    </a:solidFill>
                  </a:tcPr>
                </a:tc>
                <a:tc>
                  <a:txBody>
                    <a:bodyPr/>
                    <a:lstStyle/>
                    <a:p>
                      <a:pPr marL="0" marR="0" algn="ctr">
                        <a:spcBef>
                          <a:spcPts val="0"/>
                        </a:spcBef>
                        <a:spcAft>
                          <a:spcPts val="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$[Planned Expenditure Total]</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39962" marR="139962"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DEEAF6"/>
                    </a:solidFill>
                  </a:tcPr>
                </a:tc>
                <a:tc>
                  <a:txBody>
                    <a:bodyPr/>
                    <a:lstStyle/>
                    <a:p>
                      <a:pPr marL="0" marR="0" algn="ctr">
                        <a:spcBef>
                          <a:spcPts val="0"/>
                        </a:spcBef>
                        <a:spcAft>
                          <a:spcPts val="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[Planned Total Percentage]%</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39962" marR="139962" marT="0"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a:noFill/>
                    </a:lnB>
                    <a:solidFill>
                      <a:srgbClr val="DEEAF6"/>
                    </a:solidFill>
                  </a:tcPr>
                </a:tc>
                <a:extLst>
                  <a:ext uri="{0D108BD9-81ED-4DB2-BD59-A6C34878D82A}">
                    <a16:rowId xmlns:a16="http://schemas.microsoft.com/office/drawing/2014/main" val="2300275339"/>
                  </a:ext>
                </a:extLst>
              </a:tr>
            </a:tbl>
          </a:graphicData>
        </a:graphic>
      </p:graphicFrame>
    </p:spTree>
    <p:extLst>
      <p:ext uri="{BB962C8B-B14F-4D97-AF65-F5344CB8AC3E}">
        <p14:creationId xmlns:p14="http://schemas.microsoft.com/office/powerpoint/2010/main" val="3334528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C9050CF-4FDC-434B-AD62-870E31A80D81}"/>
              </a:ext>
            </a:extLst>
          </p:cNvPr>
          <p:cNvSpPr>
            <a:spLocks noGrp="1"/>
          </p:cNvSpPr>
          <p:nvPr>
            <p:ph type="title"/>
          </p:nvPr>
        </p:nvSpPr>
        <p:spPr/>
        <p:txBody>
          <a:bodyPr/>
          <a:lstStyle/>
          <a:p>
            <a:r>
              <a:rPr lang="en-US" dirty="0"/>
              <a:t>Necessary Revisions</a:t>
            </a:r>
          </a:p>
        </p:txBody>
      </p:sp>
      <p:sp>
        <p:nvSpPr>
          <p:cNvPr id="5" name="Content Placeholder 4">
            <a:extLst>
              <a:ext uri="{FF2B5EF4-FFF2-40B4-BE49-F238E27FC236}">
                <a16:creationId xmlns:a16="http://schemas.microsoft.com/office/drawing/2014/main" id="{2447552C-0727-42F4-870A-93751AE8707F}"/>
              </a:ext>
            </a:extLst>
          </p:cNvPr>
          <p:cNvSpPr>
            <a:spLocks noGrp="1"/>
          </p:cNvSpPr>
          <p:nvPr>
            <p:ph idx="1"/>
          </p:nvPr>
        </p:nvSpPr>
        <p:spPr/>
        <p:txBody>
          <a:bodyPr>
            <a:normAutofit fontScale="85000" lnSpcReduction="10000"/>
          </a:bodyPr>
          <a:lstStyle/>
          <a:p>
            <a:pPr marL="342900" indent="-342900">
              <a:lnSpc>
                <a:spcPct val="107000"/>
              </a:lnSpc>
              <a:spcBef>
                <a:spcPts val="0"/>
              </a:spcBef>
              <a:spcAft>
                <a:spcPts val="800"/>
              </a:spcAft>
              <a:buFont typeface="+mj-lt"/>
              <a:buAutoNum type="arabicPeriod"/>
            </a:pPr>
            <a:r>
              <a:rPr lang="en-US" dirty="0">
                <a:latin typeface="Arial" panose="020B0604020202020204" pitchFamily="34" charset="0"/>
                <a:ea typeface="Arial" panose="020B0604020202020204" pitchFamily="34" charset="0"/>
                <a:cs typeface="Arial" panose="020B0604020202020204" pitchFamily="34" charset="0"/>
              </a:rPr>
              <a:t>Instructions for the implementation of Education Code (EC) sections 52064(e)(5) and (6).</a:t>
            </a:r>
            <a:endParaRPr lang="en-US" dirty="0">
              <a:latin typeface="Arial" panose="020B0604020202020204" pitchFamily="34" charset="0"/>
              <a:ea typeface="Arial" panose="020B060402020202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pPr>
            <a:r>
              <a:rPr lang="en-US" dirty="0">
                <a:latin typeface="Arial" panose="020B0604020202020204" pitchFamily="34" charset="0"/>
                <a:ea typeface="Arial" panose="020B0604020202020204" pitchFamily="34" charset="0"/>
                <a:cs typeface="Arial" panose="020B0604020202020204" pitchFamily="34" charset="0"/>
              </a:rPr>
              <a:t>Changes to the template, instructions and expenditure tables to implement the requirements of EC sections 42238.07(c) – (e), 52064(b)(6)(B) and 52064(b)(8).</a:t>
            </a:r>
            <a:endParaRPr lang="en-US" dirty="0">
              <a:latin typeface="Arial" panose="020B0604020202020204" pitchFamily="34" charset="0"/>
              <a:ea typeface="Arial" panose="020B0604020202020204" pitchFamily="34" charset="0"/>
              <a:cs typeface="Times New Roman" panose="02020603050405020304" pitchFamily="18" charset="0"/>
            </a:endParaRPr>
          </a:p>
          <a:p>
            <a:pPr marL="342900" indent="-342900">
              <a:lnSpc>
                <a:spcPct val="107000"/>
              </a:lnSpc>
              <a:spcBef>
                <a:spcPts val="0"/>
              </a:spcBef>
              <a:spcAft>
                <a:spcPts val="800"/>
              </a:spcAft>
              <a:buFont typeface="+mj-lt"/>
              <a:buAutoNum type="arabicPeriod"/>
            </a:pPr>
            <a:r>
              <a:rPr lang="en-US" dirty="0">
                <a:latin typeface="Arial" panose="020B0604020202020204" pitchFamily="34" charset="0"/>
                <a:ea typeface="Arial" panose="020B0604020202020204" pitchFamily="34" charset="0"/>
                <a:cs typeface="Arial" panose="020B0604020202020204" pitchFamily="34" charset="0"/>
              </a:rPr>
              <a:t>Changes to implement the requirements of EC Section 52064(b)(11).</a:t>
            </a:r>
          </a:p>
          <a:p>
            <a:pPr marL="342900" indent="-342900">
              <a:lnSpc>
                <a:spcPct val="107000"/>
              </a:lnSpc>
              <a:spcBef>
                <a:spcPts val="0"/>
              </a:spcBef>
              <a:spcAft>
                <a:spcPts val="800"/>
              </a:spcAft>
              <a:buFont typeface="+mj-lt"/>
              <a:buAutoNum type="arabicPeriod"/>
            </a:pPr>
            <a:r>
              <a:rPr lang="en-US" dirty="0">
                <a:latin typeface="Arial" panose="020B0604020202020204" pitchFamily="34" charset="0"/>
                <a:ea typeface="Arial" panose="020B0604020202020204" pitchFamily="34" charset="0"/>
                <a:cs typeface="Arial" panose="020B0604020202020204" pitchFamily="34" charset="0"/>
              </a:rPr>
              <a:t>Supplemental template to the Annual Update to the 2021–22 LCAP to implement the requirements of Section 124 of Assembly Bill (AB) 130.</a:t>
            </a:r>
          </a:p>
          <a:p>
            <a:pPr marL="342900" indent="-342900">
              <a:lnSpc>
                <a:spcPct val="107000"/>
              </a:lnSpc>
              <a:spcBef>
                <a:spcPts val="0"/>
              </a:spcBef>
              <a:spcAft>
                <a:spcPts val="800"/>
              </a:spcAft>
              <a:buFont typeface="+mj-lt"/>
              <a:buAutoNum type="arabicPeriod"/>
            </a:pPr>
            <a:r>
              <a:rPr lang="en-US" dirty="0">
                <a:latin typeface="Arial" panose="020B0604020202020204" pitchFamily="34" charset="0"/>
                <a:ea typeface="Arial" panose="020B0604020202020204" pitchFamily="34" charset="0"/>
                <a:cs typeface="Arial" panose="020B0604020202020204" pitchFamily="34" charset="0"/>
              </a:rPr>
              <a:t>Replacing the word “stakeholder” to remove barriers to engagement.</a:t>
            </a:r>
            <a:endParaRPr lang="en-US" dirty="0">
              <a:latin typeface="Arial" panose="020B0604020202020204" pitchFamily="34" charset="0"/>
              <a:ea typeface="Arial" panose="020B060402020202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pPr>
            <a:endParaRPr lang="en-US" dirty="0">
              <a:latin typeface="Arial" panose="020B060402020202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544887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3689C04-C977-421B-BB2A-FAAE4520FD00}"/>
              </a:ext>
            </a:extLst>
          </p:cNvPr>
          <p:cNvSpPr>
            <a:spLocks noGrp="1"/>
          </p:cNvSpPr>
          <p:nvPr>
            <p:ph type="title"/>
          </p:nvPr>
        </p:nvSpPr>
        <p:spPr>
          <a:xfrm>
            <a:off x="1030514" y="286603"/>
            <a:ext cx="10125166" cy="1450757"/>
          </a:xfrm>
        </p:spPr>
        <p:txBody>
          <a:bodyPr/>
          <a:lstStyle/>
          <a:p>
            <a:r>
              <a:rPr lang="en-US" dirty="0"/>
              <a:t>Contributing Actions Annual Update Summary Table (2)</a:t>
            </a:r>
          </a:p>
        </p:txBody>
      </p:sp>
      <p:sp>
        <p:nvSpPr>
          <p:cNvPr id="5" name="Slide Number Placeholder 4">
            <a:extLst>
              <a:ext uri="{FF2B5EF4-FFF2-40B4-BE49-F238E27FC236}">
                <a16:creationId xmlns:a16="http://schemas.microsoft.com/office/drawing/2014/main" id="{FA6D2CEC-798D-4CF5-A1B1-0958A169E8A1}"/>
              </a:ext>
            </a:extLst>
          </p:cNvPr>
          <p:cNvSpPr>
            <a:spLocks noGrp="1"/>
          </p:cNvSpPr>
          <p:nvPr>
            <p:ph type="sldNum" sz="quarter" idx="12"/>
          </p:nvPr>
        </p:nvSpPr>
        <p:spPr/>
        <p:txBody>
          <a:bodyPr/>
          <a:lstStyle/>
          <a:p>
            <a:fld id="{1E47FE53-EBF0-4DA7-9D9D-CC1C3A20F3CB}" type="slidenum">
              <a:rPr lang="en-US" smtClean="0"/>
              <a:t>30</a:t>
            </a:fld>
            <a:endParaRPr lang="en-US" dirty="0"/>
          </a:p>
        </p:txBody>
      </p:sp>
      <p:graphicFrame>
        <p:nvGraphicFramePr>
          <p:cNvPr id="7" name="Content Placeholder 6" descr="Contributing Actions Annual Update Summary table with totals, differences, and carryover.">
            <a:extLst>
              <a:ext uri="{FF2B5EF4-FFF2-40B4-BE49-F238E27FC236}">
                <a16:creationId xmlns:a16="http://schemas.microsoft.com/office/drawing/2014/main" id="{D35F358D-A816-4C3B-9950-4CC24E27E1A5}"/>
              </a:ext>
            </a:extLst>
          </p:cNvPr>
          <p:cNvGraphicFramePr>
            <a:graphicFrameLocks noGrp="1"/>
          </p:cNvGraphicFramePr>
          <p:nvPr>
            <p:ph idx="1"/>
            <p:extLst>
              <p:ext uri="{D42A27DB-BD31-4B8C-83A1-F6EECF244321}">
                <p14:modId xmlns:p14="http://schemas.microsoft.com/office/powerpoint/2010/main" val="2873367474"/>
              </p:ext>
            </p:extLst>
          </p:nvPr>
        </p:nvGraphicFramePr>
        <p:xfrm>
          <a:off x="494887" y="1896267"/>
          <a:ext cx="11202225" cy="4228763"/>
        </p:xfrm>
        <a:graphic>
          <a:graphicData uri="http://schemas.openxmlformats.org/drawingml/2006/table">
            <a:tbl>
              <a:tblPr firstRow="1" firstCol="1" bandRow="1"/>
              <a:tblGrid>
                <a:gridCol w="3351093">
                  <a:extLst>
                    <a:ext uri="{9D8B030D-6E8A-4147-A177-3AD203B41FA5}">
                      <a16:colId xmlns:a16="http://schemas.microsoft.com/office/drawing/2014/main" val="3436097424"/>
                    </a:ext>
                  </a:extLst>
                </a:gridCol>
                <a:gridCol w="4571848">
                  <a:extLst>
                    <a:ext uri="{9D8B030D-6E8A-4147-A177-3AD203B41FA5}">
                      <a16:colId xmlns:a16="http://schemas.microsoft.com/office/drawing/2014/main" val="1174064689"/>
                    </a:ext>
                  </a:extLst>
                </a:gridCol>
                <a:gridCol w="3279284">
                  <a:extLst>
                    <a:ext uri="{9D8B030D-6E8A-4147-A177-3AD203B41FA5}">
                      <a16:colId xmlns:a16="http://schemas.microsoft.com/office/drawing/2014/main" val="1947422914"/>
                    </a:ext>
                  </a:extLst>
                </a:gridCol>
              </a:tblGrid>
              <a:tr h="2297893">
                <a:tc>
                  <a:txBody>
                    <a:bodyPr/>
                    <a:lstStyle/>
                    <a:p>
                      <a:pPr marL="0" marR="0" algn="ctr">
                        <a:spcBef>
                          <a:spcPts val="0"/>
                        </a:spcBef>
                        <a:spcAft>
                          <a:spcPts val="0"/>
                        </a:spcAft>
                      </a:pPr>
                      <a:r>
                        <a:rPr lang="en-US" sz="2400" b="1" dirty="0">
                          <a:solidFill>
                            <a:srgbClr val="FFFFFF"/>
                          </a:solidFill>
                          <a:effectLst/>
                          <a:latin typeface="Arial" panose="020B0604020202020204" pitchFamily="34" charset="0"/>
                          <a:ea typeface="Times New Roman" panose="02020603050405020304" pitchFamily="18" charset="0"/>
                          <a:cs typeface="Arial" panose="020B0604020202020204" pitchFamily="34" charset="0"/>
                        </a:rPr>
                        <a:t>Total Estimated Actual Percentage of Improved Services</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43618" marR="14361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1F3864"/>
                    </a:solidFill>
                  </a:tcPr>
                </a:tc>
                <a:tc>
                  <a:txBody>
                    <a:bodyPr/>
                    <a:lstStyle/>
                    <a:p>
                      <a:pPr marL="0" marR="0" algn="ctr">
                        <a:spcBef>
                          <a:spcPts val="0"/>
                        </a:spcBef>
                        <a:spcAft>
                          <a:spcPts val="0"/>
                        </a:spcAft>
                      </a:pPr>
                      <a:r>
                        <a:rPr lang="en-US" sz="2400" b="1" dirty="0">
                          <a:solidFill>
                            <a:srgbClr val="FFFFFF"/>
                          </a:solidFill>
                          <a:effectLst/>
                          <a:latin typeface="Arial" panose="020B0604020202020204" pitchFamily="34" charset="0"/>
                          <a:ea typeface="Times New Roman" panose="02020603050405020304" pitchFamily="18" charset="0"/>
                          <a:cs typeface="Arial" panose="020B0604020202020204" pitchFamily="34" charset="0"/>
                        </a:rPr>
                        <a:t>Difference Between the Total Planned Percentage of Improved Services and the Total  Estimated Actual Percentage of Improved Services</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43618" marR="14361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1F3864"/>
                    </a:solidFill>
                  </a:tcPr>
                </a:tc>
                <a:tc>
                  <a:txBody>
                    <a:bodyPr/>
                    <a:lstStyle/>
                    <a:p>
                      <a:pPr marL="0" marR="0" algn="ctr">
                        <a:spcBef>
                          <a:spcPts val="0"/>
                        </a:spcBef>
                        <a:spcAft>
                          <a:spcPts val="0"/>
                        </a:spcAft>
                      </a:pPr>
                      <a:r>
                        <a:rPr lang="en-US" sz="2400" b="1" dirty="0">
                          <a:solidFill>
                            <a:srgbClr val="FFFFFF"/>
                          </a:solidFill>
                          <a:effectLst/>
                          <a:latin typeface="Arial" panose="020B0604020202020204" pitchFamily="34" charset="0"/>
                          <a:ea typeface="Times New Roman" panose="02020603050405020304" pitchFamily="18" charset="0"/>
                          <a:cs typeface="Arial" panose="020B0604020202020204" pitchFamily="34" charset="0"/>
                        </a:rPr>
                        <a:t>Required Carryover of the Unused Portion of Funds Generated by Unduplicated Students</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43618" marR="143618" marT="0" marB="0" anchor="ctr">
                    <a:lnL w="1270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1F3864"/>
                    </a:solidFill>
                  </a:tcPr>
                </a:tc>
                <a:extLst>
                  <a:ext uri="{0D108BD9-81ED-4DB2-BD59-A6C34878D82A}">
                    <a16:rowId xmlns:a16="http://schemas.microsoft.com/office/drawing/2014/main" val="1820736560"/>
                  </a:ext>
                </a:extLst>
              </a:tr>
              <a:tr h="965435">
                <a:tc>
                  <a:txBody>
                    <a:bodyPr/>
                    <a:lstStyle/>
                    <a:p>
                      <a:pPr marL="0" marR="0" algn="ctr">
                        <a:spcBef>
                          <a:spcPts val="0"/>
                        </a:spcBef>
                        <a:spcAft>
                          <a:spcPts val="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[Estimated Actual Total Percentage]%</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43618" marR="14361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marL="0" marR="0" algn="ctr">
                        <a:spcBef>
                          <a:spcPts val="0"/>
                        </a:spcBef>
                        <a:spcAft>
                          <a:spcPts val="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[Difference in Total Percentage]%</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43618" marR="14361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marL="0" marR="0" algn="ctr">
                        <a:spcBef>
                          <a:spcPts val="0"/>
                        </a:spcBef>
                        <a:spcAft>
                          <a:spcPts val="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$[Required Carryover]</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43618" marR="143618" marT="0" marB="0" anchor="ctr">
                    <a:lnL w="1270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extLst>
                  <a:ext uri="{0D108BD9-81ED-4DB2-BD59-A6C34878D82A}">
                    <a16:rowId xmlns:a16="http://schemas.microsoft.com/office/drawing/2014/main" val="4128045255"/>
                  </a:ext>
                </a:extLst>
              </a:tr>
              <a:tr h="965435">
                <a:tc>
                  <a:txBody>
                    <a:bodyPr/>
                    <a:lstStyle/>
                    <a:p>
                      <a:pPr marL="0" marR="0" algn="ctr">
                        <a:spcBef>
                          <a:spcPts val="0"/>
                        </a:spcBef>
                        <a:spcAft>
                          <a:spcPts val="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[Estimated Actual Total Percentage]%</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43618" marR="14361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DEEAF6"/>
                    </a:solidFill>
                  </a:tcPr>
                </a:tc>
                <a:tc>
                  <a:txBody>
                    <a:bodyPr/>
                    <a:lstStyle/>
                    <a:p>
                      <a:pPr marL="0" marR="0" algn="ctr">
                        <a:spcBef>
                          <a:spcPts val="0"/>
                        </a:spcBef>
                        <a:spcAft>
                          <a:spcPts val="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[Difference in Total Percentage]%</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43618" marR="143618"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DEEAF6"/>
                    </a:solidFill>
                  </a:tcPr>
                </a:tc>
                <a:tc>
                  <a:txBody>
                    <a:bodyPr/>
                    <a:lstStyle/>
                    <a:p>
                      <a:pPr marL="0" marR="0" algn="ctr">
                        <a:spcBef>
                          <a:spcPts val="0"/>
                        </a:spcBef>
                        <a:spcAft>
                          <a:spcPts val="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$[Required Carryover]</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43618" marR="143618" marT="0"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a:noFill/>
                    </a:lnB>
                    <a:solidFill>
                      <a:srgbClr val="DEEAF6"/>
                    </a:solidFill>
                  </a:tcPr>
                </a:tc>
                <a:extLst>
                  <a:ext uri="{0D108BD9-81ED-4DB2-BD59-A6C34878D82A}">
                    <a16:rowId xmlns:a16="http://schemas.microsoft.com/office/drawing/2014/main" val="1075310137"/>
                  </a:ext>
                </a:extLst>
              </a:tr>
            </a:tbl>
          </a:graphicData>
        </a:graphic>
      </p:graphicFrame>
    </p:spTree>
    <p:extLst>
      <p:ext uri="{BB962C8B-B14F-4D97-AF65-F5344CB8AC3E}">
        <p14:creationId xmlns:p14="http://schemas.microsoft.com/office/powerpoint/2010/main" val="31748312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F6D1F-6A2C-4FA6-ADE4-7B754D45E3F5}"/>
              </a:ext>
            </a:extLst>
          </p:cNvPr>
          <p:cNvSpPr>
            <a:spLocks noGrp="1"/>
          </p:cNvSpPr>
          <p:nvPr>
            <p:ph type="title"/>
          </p:nvPr>
        </p:nvSpPr>
        <p:spPr/>
        <p:txBody>
          <a:bodyPr/>
          <a:lstStyle/>
          <a:p>
            <a:r>
              <a:rPr lang="en-US" dirty="0"/>
              <a:t>Contributing Actions Annual Update Summary Table (3)</a:t>
            </a:r>
          </a:p>
        </p:txBody>
      </p:sp>
      <p:sp>
        <p:nvSpPr>
          <p:cNvPr id="4" name="Slide Number Placeholder 3">
            <a:extLst>
              <a:ext uri="{FF2B5EF4-FFF2-40B4-BE49-F238E27FC236}">
                <a16:creationId xmlns:a16="http://schemas.microsoft.com/office/drawing/2014/main" id="{9D7446A2-AC64-4062-AEF1-FB2883E10EAA}"/>
              </a:ext>
            </a:extLst>
          </p:cNvPr>
          <p:cNvSpPr>
            <a:spLocks noGrp="1"/>
          </p:cNvSpPr>
          <p:nvPr>
            <p:ph type="sldNum" sz="quarter" idx="12"/>
          </p:nvPr>
        </p:nvSpPr>
        <p:spPr/>
        <p:txBody>
          <a:bodyPr/>
          <a:lstStyle/>
          <a:p>
            <a:fld id="{1E47FE53-EBF0-4DA7-9D9D-CC1C3A20F3CB}" type="slidenum">
              <a:rPr lang="en-US" smtClean="0"/>
              <a:t>31</a:t>
            </a:fld>
            <a:endParaRPr lang="en-US" dirty="0"/>
          </a:p>
        </p:txBody>
      </p:sp>
      <p:graphicFrame>
        <p:nvGraphicFramePr>
          <p:cNvPr id="8" name="Content Placeholder 7" descr="Contributing Actions Annual Update Summary Table with last year's goals, actions, title, and improved services.">
            <a:extLst>
              <a:ext uri="{FF2B5EF4-FFF2-40B4-BE49-F238E27FC236}">
                <a16:creationId xmlns:a16="http://schemas.microsoft.com/office/drawing/2014/main" id="{9C67DA38-14E1-4D74-9E4E-B1EA0F7C19A9}"/>
              </a:ext>
            </a:extLst>
          </p:cNvPr>
          <p:cNvGraphicFramePr>
            <a:graphicFrameLocks noGrp="1"/>
          </p:cNvGraphicFramePr>
          <p:nvPr>
            <p:ph idx="1"/>
            <p:extLst>
              <p:ext uri="{D42A27DB-BD31-4B8C-83A1-F6EECF244321}">
                <p14:modId xmlns:p14="http://schemas.microsoft.com/office/powerpoint/2010/main" val="3568660922"/>
              </p:ext>
            </p:extLst>
          </p:nvPr>
        </p:nvGraphicFramePr>
        <p:xfrm>
          <a:off x="1096964" y="1930400"/>
          <a:ext cx="10058398" cy="4252685"/>
        </p:xfrm>
        <a:graphic>
          <a:graphicData uri="http://schemas.openxmlformats.org/drawingml/2006/table">
            <a:tbl>
              <a:tblPr firstRow="1" firstCol="1" bandRow="1"/>
              <a:tblGrid>
                <a:gridCol w="1446469">
                  <a:extLst>
                    <a:ext uri="{9D8B030D-6E8A-4147-A177-3AD203B41FA5}">
                      <a16:colId xmlns:a16="http://schemas.microsoft.com/office/drawing/2014/main" val="3247976301"/>
                    </a:ext>
                  </a:extLst>
                </a:gridCol>
                <a:gridCol w="1668038">
                  <a:extLst>
                    <a:ext uri="{9D8B030D-6E8A-4147-A177-3AD203B41FA5}">
                      <a16:colId xmlns:a16="http://schemas.microsoft.com/office/drawing/2014/main" val="1940340710"/>
                    </a:ext>
                  </a:extLst>
                </a:gridCol>
                <a:gridCol w="4076035">
                  <a:extLst>
                    <a:ext uri="{9D8B030D-6E8A-4147-A177-3AD203B41FA5}">
                      <a16:colId xmlns:a16="http://schemas.microsoft.com/office/drawing/2014/main" val="1131897954"/>
                    </a:ext>
                  </a:extLst>
                </a:gridCol>
                <a:gridCol w="2867856">
                  <a:extLst>
                    <a:ext uri="{9D8B030D-6E8A-4147-A177-3AD203B41FA5}">
                      <a16:colId xmlns:a16="http://schemas.microsoft.com/office/drawing/2014/main" val="2100531957"/>
                    </a:ext>
                  </a:extLst>
                </a:gridCol>
              </a:tblGrid>
              <a:tr h="1827801">
                <a:tc>
                  <a:txBody>
                    <a:bodyPr/>
                    <a:lstStyle/>
                    <a:p>
                      <a:pPr marL="0" marR="0" algn="ctr">
                        <a:spcBef>
                          <a:spcPts val="0"/>
                        </a:spcBef>
                        <a:spcAft>
                          <a:spcPts val="0"/>
                        </a:spcAft>
                      </a:pPr>
                      <a:r>
                        <a:rPr lang="en-US" sz="2400" b="1" dirty="0">
                          <a:solidFill>
                            <a:srgbClr val="FFFFFF"/>
                          </a:solidFill>
                          <a:effectLst/>
                          <a:latin typeface="Arial" panose="020B0604020202020204" pitchFamily="34" charset="0"/>
                          <a:ea typeface="Times New Roman" panose="02020603050405020304" pitchFamily="18" charset="0"/>
                          <a:cs typeface="Arial" panose="020B0604020202020204" pitchFamily="34" charset="0"/>
                        </a:rPr>
                        <a:t>Last Year’s Goal #</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a:noFill/>
                    </a:lnL>
                    <a:lnR w="1270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1F3864"/>
                    </a:solidFill>
                  </a:tcPr>
                </a:tc>
                <a:tc>
                  <a:txBody>
                    <a:bodyPr/>
                    <a:lstStyle/>
                    <a:p>
                      <a:pPr marL="0" marR="0" algn="ctr">
                        <a:spcBef>
                          <a:spcPts val="0"/>
                        </a:spcBef>
                        <a:spcAft>
                          <a:spcPts val="0"/>
                        </a:spcAft>
                      </a:pPr>
                      <a:r>
                        <a:rPr lang="en-US" sz="2400" b="1" dirty="0">
                          <a:solidFill>
                            <a:srgbClr val="FFFFFF"/>
                          </a:solidFill>
                          <a:effectLst/>
                          <a:latin typeface="Arial" panose="020B0604020202020204" pitchFamily="34" charset="0"/>
                          <a:ea typeface="Times New Roman" panose="02020603050405020304" pitchFamily="18" charset="0"/>
                          <a:cs typeface="Arial" panose="020B0604020202020204" pitchFamily="34" charset="0"/>
                        </a:rPr>
                        <a:t>Last Year’s Action #</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1F3864"/>
                    </a:solidFill>
                  </a:tcPr>
                </a:tc>
                <a:tc>
                  <a:txBody>
                    <a:bodyPr/>
                    <a:lstStyle/>
                    <a:p>
                      <a:pPr marL="0" marR="0" algn="ctr">
                        <a:spcBef>
                          <a:spcPts val="0"/>
                        </a:spcBef>
                        <a:spcAft>
                          <a:spcPts val="0"/>
                        </a:spcAft>
                      </a:pPr>
                      <a:r>
                        <a:rPr lang="en-US" sz="2400" b="1" dirty="0">
                          <a:solidFill>
                            <a:srgbClr val="FFFFFF"/>
                          </a:solidFill>
                          <a:effectLst/>
                          <a:latin typeface="Arial" panose="020B0604020202020204" pitchFamily="34" charset="0"/>
                          <a:ea typeface="Times New Roman" panose="02020603050405020304" pitchFamily="18" charset="0"/>
                          <a:cs typeface="Arial" panose="020B0604020202020204" pitchFamily="34" charset="0"/>
                        </a:rPr>
                        <a:t>Prior Action/Service Title</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1F3864"/>
                    </a:solidFill>
                  </a:tcPr>
                </a:tc>
                <a:tc>
                  <a:txBody>
                    <a:bodyPr/>
                    <a:lstStyle/>
                    <a:p>
                      <a:pPr marL="0" marR="0" algn="ctr">
                        <a:spcBef>
                          <a:spcPts val="0"/>
                        </a:spcBef>
                        <a:spcAft>
                          <a:spcPts val="0"/>
                        </a:spcAft>
                      </a:pPr>
                      <a:r>
                        <a:rPr lang="en-US" sz="2400" b="1" dirty="0">
                          <a:solidFill>
                            <a:srgbClr val="FFFFFF"/>
                          </a:solidFill>
                          <a:effectLst/>
                          <a:latin typeface="Arial" panose="020B0604020202020204" pitchFamily="34" charset="0"/>
                          <a:ea typeface="Times New Roman" panose="02020603050405020304" pitchFamily="18" charset="0"/>
                          <a:cs typeface="Arial" panose="020B0604020202020204" pitchFamily="34" charset="0"/>
                        </a:rPr>
                        <a:t>Contributed to Increased or Improved Services?</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1F3864"/>
                    </a:solidFill>
                  </a:tcPr>
                </a:tc>
                <a:extLst>
                  <a:ext uri="{0D108BD9-81ED-4DB2-BD59-A6C34878D82A}">
                    <a16:rowId xmlns:a16="http://schemas.microsoft.com/office/drawing/2014/main" val="2818063383"/>
                  </a:ext>
                </a:extLst>
              </a:tr>
              <a:tr h="1212442">
                <a:tc>
                  <a:txBody>
                    <a:bodyPr/>
                    <a:lstStyle/>
                    <a:p>
                      <a:pPr marL="0" marR="0" algn="ctr">
                        <a:spcBef>
                          <a:spcPts val="0"/>
                        </a:spcBef>
                        <a:spcAft>
                          <a:spcPts val="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[Goal #]</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a:noFill/>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marL="0" marR="0" algn="ctr">
                        <a:spcBef>
                          <a:spcPts val="0"/>
                        </a:spcBef>
                        <a:spcAft>
                          <a:spcPts val="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[Action #]</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marL="0" marR="0" algn="ctr">
                        <a:spcBef>
                          <a:spcPts val="0"/>
                        </a:spcBef>
                        <a:spcAft>
                          <a:spcPts val="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[Prior Action/Service Title]</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marL="0" marR="0" algn="ctr">
                        <a:spcBef>
                          <a:spcPts val="0"/>
                        </a:spcBef>
                        <a:spcAft>
                          <a:spcPts val="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[Yes/No]</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extLst>
                  <a:ext uri="{0D108BD9-81ED-4DB2-BD59-A6C34878D82A}">
                    <a16:rowId xmlns:a16="http://schemas.microsoft.com/office/drawing/2014/main" val="288107796"/>
                  </a:ext>
                </a:extLst>
              </a:tr>
              <a:tr h="1212442">
                <a:tc>
                  <a:txBody>
                    <a:bodyPr/>
                    <a:lstStyle/>
                    <a:p>
                      <a:pPr marL="0" marR="0" algn="ctr">
                        <a:spcBef>
                          <a:spcPts val="0"/>
                        </a:spcBef>
                        <a:spcAft>
                          <a:spcPts val="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[Goal #]</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a:no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DDEBF7"/>
                    </a:solidFill>
                  </a:tcPr>
                </a:tc>
                <a:tc>
                  <a:txBody>
                    <a:bodyPr/>
                    <a:lstStyle/>
                    <a:p>
                      <a:pPr marL="0" marR="0" algn="ctr">
                        <a:spcBef>
                          <a:spcPts val="0"/>
                        </a:spcBef>
                        <a:spcAft>
                          <a:spcPts val="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[Action #]</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DDEBF7"/>
                    </a:solidFill>
                  </a:tcPr>
                </a:tc>
                <a:tc>
                  <a:txBody>
                    <a:bodyPr/>
                    <a:lstStyle/>
                    <a:p>
                      <a:pPr marL="0" marR="0" algn="ctr">
                        <a:spcBef>
                          <a:spcPts val="0"/>
                        </a:spcBef>
                        <a:spcAft>
                          <a:spcPts val="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[Prior Action/Service Title]</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DDEBF7"/>
                    </a:solidFill>
                  </a:tcPr>
                </a:tc>
                <a:tc>
                  <a:txBody>
                    <a:bodyPr/>
                    <a:lstStyle/>
                    <a:p>
                      <a:pPr marL="0" marR="0" algn="ctr">
                        <a:spcBef>
                          <a:spcPts val="0"/>
                        </a:spcBef>
                        <a:spcAft>
                          <a:spcPts val="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[Yes/No]</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DDEBF7"/>
                    </a:solidFill>
                  </a:tcPr>
                </a:tc>
                <a:extLst>
                  <a:ext uri="{0D108BD9-81ED-4DB2-BD59-A6C34878D82A}">
                    <a16:rowId xmlns:a16="http://schemas.microsoft.com/office/drawing/2014/main" val="2216722499"/>
                  </a:ext>
                </a:extLst>
              </a:tr>
            </a:tbl>
          </a:graphicData>
        </a:graphic>
      </p:graphicFrame>
    </p:spTree>
    <p:extLst>
      <p:ext uri="{BB962C8B-B14F-4D97-AF65-F5344CB8AC3E}">
        <p14:creationId xmlns:p14="http://schemas.microsoft.com/office/powerpoint/2010/main" val="25637815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F6D1F-6A2C-4FA6-ADE4-7B754D45E3F5}"/>
              </a:ext>
            </a:extLst>
          </p:cNvPr>
          <p:cNvSpPr>
            <a:spLocks noGrp="1"/>
          </p:cNvSpPr>
          <p:nvPr>
            <p:ph type="title"/>
          </p:nvPr>
        </p:nvSpPr>
        <p:spPr/>
        <p:txBody>
          <a:bodyPr/>
          <a:lstStyle/>
          <a:p>
            <a:r>
              <a:rPr lang="en-US" dirty="0"/>
              <a:t>Contributing Actions Annual Update Summary Table (4)</a:t>
            </a:r>
          </a:p>
        </p:txBody>
      </p:sp>
      <p:graphicFrame>
        <p:nvGraphicFramePr>
          <p:cNvPr id="5" name="Content Placeholder 4" descr="Contributing Actions Annual Update Summary Table with planned and total expenditures, and estimated percentage increase.">
            <a:extLst>
              <a:ext uri="{FF2B5EF4-FFF2-40B4-BE49-F238E27FC236}">
                <a16:creationId xmlns:a16="http://schemas.microsoft.com/office/drawing/2014/main" id="{646FB112-1406-4D0D-A1D1-190EB0A7019A}"/>
              </a:ext>
            </a:extLst>
          </p:cNvPr>
          <p:cNvGraphicFramePr>
            <a:graphicFrameLocks noGrp="1"/>
          </p:cNvGraphicFramePr>
          <p:nvPr>
            <p:ph idx="1"/>
            <p:extLst>
              <p:ext uri="{D42A27DB-BD31-4B8C-83A1-F6EECF244321}">
                <p14:modId xmlns:p14="http://schemas.microsoft.com/office/powerpoint/2010/main" val="62490457"/>
              </p:ext>
            </p:extLst>
          </p:nvPr>
        </p:nvGraphicFramePr>
        <p:xfrm>
          <a:off x="1096963" y="1973943"/>
          <a:ext cx="10058400" cy="3947885"/>
        </p:xfrm>
        <a:graphic>
          <a:graphicData uri="http://schemas.openxmlformats.org/drawingml/2006/table">
            <a:tbl>
              <a:tblPr firstRow="1" firstCol="1" bandRow="1"/>
              <a:tblGrid>
                <a:gridCol w="3352800">
                  <a:extLst>
                    <a:ext uri="{9D8B030D-6E8A-4147-A177-3AD203B41FA5}">
                      <a16:colId xmlns:a16="http://schemas.microsoft.com/office/drawing/2014/main" val="3990121316"/>
                    </a:ext>
                  </a:extLst>
                </a:gridCol>
                <a:gridCol w="3352800">
                  <a:extLst>
                    <a:ext uri="{9D8B030D-6E8A-4147-A177-3AD203B41FA5}">
                      <a16:colId xmlns:a16="http://schemas.microsoft.com/office/drawing/2014/main" val="2377088208"/>
                    </a:ext>
                  </a:extLst>
                </a:gridCol>
                <a:gridCol w="3352800">
                  <a:extLst>
                    <a:ext uri="{9D8B030D-6E8A-4147-A177-3AD203B41FA5}">
                      <a16:colId xmlns:a16="http://schemas.microsoft.com/office/drawing/2014/main" val="1984712366"/>
                    </a:ext>
                  </a:extLst>
                </a:gridCol>
              </a:tblGrid>
              <a:tr h="1696799">
                <a:tc>
                  <a:txBody>
                    <a:bodyPr/>
                    <a:lstStyle/>
                    <a:p>
                      <a:pPr marL="0" marR="0" algn="ctr">
                        <a:spcBef>
                          <a:spcPts val="0"/>
                        </a:spcBef>
                        <a:spcAft>
                          <a:spcPts val="0"/>
                        </a:spcAft>
                      </a:pPr>
                      <a:r>
                        <a:rPr lang="en-US" sz="2400" b="1" dirty="0">
                          <a:solidFill>
                            <a:srgbClr val="FFFFFF"/>
                          </a:solidFill>
                          <a:effectLst/>
                          <a:latin typeface="Arial" panose="020B0604020202020204" pitchFamily="34" charset="0"/>
                          <a:ea typeface="Times New Roman" panose="02020603050405020304" pitchFamily="18" charset="0"/>
                          <a:cs typeface="Arial" panose="020B0604020202020204" pitchFamily="34" charset="0"/>
                        </a:rPr>
                        <a:t>Last Year's Planned Expenditures for Contributing Actions</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w="12700" cap="flat" cmpd="sng" algn="ctr">
                      <a:solidFill>
                        <a:schemeClr val="bg1"/>
                      </a:solidFill>
                      <a:prstDash val="solid"/>
                      <a:round/>
                      <a:headEnd type="none" w="med" len="med"/>
                      <a:tailEnd type="none" w="med" len="med"/>
                    </a:lnB>
                    <a:solidFill>
                      <a:srgbClr val="1F3864"/>
                    </a:solidFill>
                  </a:tcPr>
                </a:tc>
                <a:tc>
                  <a:txBody>
                    <a:bodyPr/>
                    <a:lstStyle/>
                    <a:p>
                      <a:pPr marL="0" marR="0" algn="ctr">
                        <a:spcBef>
                          <a:spcPts val="0"/>
                        </a:spcBef>
                        <a:spcAft>
                          <a:spcPts val="0"/>
                        </a:spcAft>
                      </a:pPr>
                      <a:r>
                        <a:rPr lang="en-US" sz="2400" b="1" dirty="0">
                          <a:solidFill>
                            <a:srgbClr val="FFFFFF"/>
                          </a:solidFill>
                          <a:effectLst/>
                          <a:latin typeface="Arial" panose="020B0604020202020204" pitchFamily="34" charset="0"/>
                          <a:ea typeface="Times New Roman" panose="02020603050405020304" pitchFamily="18" charset="0"/>
                          <a:cs typeface="Arial" panose="020B0604020202020204" pitchFamily="34" charset="0"/>
                        </a:rPr>
                        <a:t>Estimated Actual Expenditures for Contributing Actions</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w="12700" cap="flat" cmpd="sng" algn="ctr">
                      <a:solidFill>
                        <a:schemeClr val="bg1"/>
                      </a:solidFill>
                      <a:prstDash val="solid"/>
                      <a:round/>
                      <a:headEnd type="none" w="med" len="med"/>
                      <a:tailEnd type="none" w="med" len="med"/>
                    </a:lnB>
                    <a:solidFill>
                      <a:srgbClr val="1F3864"/>
                    </a:solidFill>
                  </a:tcPr>
                </a:tc>
                <a:tc>
                  <a:txBody>
                    <a:bodyPr/>
                    <a:lstStyle/>
                    <a:p>
                      <a:pPr marL="0" marR="0" algn="ctr">
                        <a:spcBef>
                          <a:spcPts val="0"/>
                        </a:spcBef>
                        <a:spcAft>
                          <a:spcPts val="0"/>
                        </a:spcAft>
                      </a:pPr>
                      <a:r>
                        <a:rPr lang="en-US" sz="2400" b="1" dirty="0">
                          <a:solidFill>
                            <a:srgbClr val="FFFFFF"/>
                          </a:solidFill>
                          <a:effectLst/>
                          <a:latin typeface="Arial" panose="020B0604020202020204" pitchFamily="34" charset="0"/>
                          <a:ea typeface="Times New Roman" panose="02020603050405020304" pitchFamily="18" charset="0"/>
                          <a:cs typeface="Arial" panose="020B0604020202020204" pitchFamily="34" charset="0"/>
                        </a:rPr>
                        <a:t>Estimated Actual Expenditure Quantitative Percentage Increase</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a:noFill/>
                    </a:lnR>
                    <a:lnT>
                      <a:noFill/>
                    </a:lnT>
                    <a:lnB w="12700" cap="flat" cmpd="sng" algn="ctr">
                      <a:solidFill>
                        <a:schemeClr val="bg1"/>
                      </a:solidFill>
                      <a:prstDash val="solid"/>
                      <a:round/>
                      <a:headEnd type="none" w="med" len="med"/>
                      <a:tailEnd type="none" w="med" len="med"/>
                    </a:lnB>
                    <a:solidFill>
                      <a:srgbClr val="1F3864"/>
                    </a:solidFill>
                  </a:tcPr>
                </a:tc>
                <a:extLst>
                  <a:ext uri="{0D108BD9-81ED-4DB2-BD59-A6C34878D82A}">
                    <a16:rowId xmlns:a16="http://schemas.microsoft.com/office/drawing/2014/main" val="1876658993"/>
                  </a:ext>
                </a:extLst>
              </a:tr>
              <a:tr h="1125543">
                <a:tc>
                  <a:txBody>
                    <a:bodyPr/>
                    <a:lstStyle/>
                    <a:p>
                      <a:pPr marL="0" marR="0" algn="ctr">
                        <a:spcBef>
                          <a:spcPts val="0"/>
                        </a:spcBef>
                        <a:spcAft>
                          <a:spcPts val="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 $[Total Planned Expenditures] </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marL="0" marR="0" algn="ctr">
                        <a:spcBef>
                          <a:spcPts val="0"/>
                        </a:spcBef>
                        <a:spcAft>
                          <a:spcPts val="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 $[Total Estimated Actual Expenditures] </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marL="0" marR="0" algn="ctr">
                        <a:spcBef>
                          <a:spcPts val="0"/>
                        </a:spcBef>
                        <a:spcAft>
                          <a:spcPts val="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[Estimated Actual Percentage]%</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extLst>
                  <a:ext uri="{0D108BD9-81ED-4DB2-BD59-A6C34878D82A}">
                    <a16:rowId xmlns:a16="http://schemas.microsoft.com/office/drawing/2014/main" val="515724855"/>
                  </a:ext>
                </a:extLst>
              </a:tr>
              <a:tr h="1125543">
                <a:tc>
                  <a:txBody>
                    <a:bodyPr/>
                    <a:lstStyle/>
                    <a:p>
                      <a:pPr marL="0" marR="0" algn="ctr">
                        <a:spcBef>
                          <a:spcPts val="0"/>
                        </a:spcBef>
                        <a:spcAft>
                          <a:spcPts val="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 $[Total Planned Expenditures] </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DDEBF7"/>
                    </a:solidFill>
                  </a:tcPr>
                </a:tc>
                <a:tc>
                  <a:txBody>
                    <a:bodyPr/>
                    <a:lstStyle/>
                    <a:p>
                      <a:pPr marL="0" marR="0" algn="ctr">
                        <a:spcBef>
                          <a:spcPts val="0"/>
                        </a:spcBef>
                        <a:spcAft>
                          <a:spcPts val="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 $[Total Estimated Actual Expenditures] </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DDEBF7"/>
                    </a:solidFill>
                  </a:tcPr>
                </a:tc>
                <a:tc>
                  <a:txBody>
                    <a:bodyPr/>
                    <a:lstStyle/>
                    <a:p>
                      <a:pPr marL="0" marR="0" algn="ctr">
                        <a:spcBef>
                          <a:spcPts val="0"/>
                        </a:spcBef>
                        <a:spcAft>
                          <a:spcPts val="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[Estimated Actual Percentage]%</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a:noFill/>
                    </a:lnB>
                    <a:solidFill>
                      <a:srgbClr val="DDEBF7"/>
                    </a:solidFill>
                  </a:tcPr>
                </a:tc>
                <a:extLst>
                  <a:ext uri="{0D108BD9-81ED-4DB2-BD59-A6C34878D82A}">
                    <a16:rowId xmlns:a16="http://schemas.microsoft.com/office/drawing/2014/main" val="795980239"/>
                  </a:ext>
                </a:extLst>
              </a:tr>
            </a:tbl>
          </a:graphicData>
        </a:graphic>
      </p:graphicFrame>
      <p:sp>
        <p:nvSpPr>
          <p:cNvPr id="4" name="Slide Number Placeholder 3">
            <a:extLst>
              <a:ext uri="{FF2B5EF4-FFF2-40B4-BE49-F238E27FC236}">
                <a16:creationId xmlns:a16="http://schemas.microsoft.com/office/drawing/2014/main" id="{9D7446A2-AC64-4062-AEF1-FB2883E10EAA}"/>
              </a:ext>
            </a:extLst>
          </p:cNvPr>
          <p:cNvSpPr>
            <a:spLocks noGrp="1"/>
          </p:cNvSpPr>
          <p:nvPr>
            <p:ph type="sldNum" sz="quarter" idx="12"/>
          </p:nvPr>
        </p:nvSpPr>
        <p:spPr/>
        <p:txBody>
          <a:bodyPr/>
          <a:lstStyle/>
          <a:p>
            <a:fld id="{1E47FE53-EBF0-4DA7-9D9D-CC1C3A20F3CB}" type="slidenum">
              <a:rPr lang="en-US" smtClean="0"/>
              <a:t>32</a:t>
            </a:fld>
            <a:endParaRPr lang="en-US" dirty="0"/>
          </a:p>
        </p:txBody>
      </p:sp>
    </p:spTree>
    <p:extLst>
      <p:ext uri="{BB962C8B-B14F-4D97-AF65-F5344CB8AC3E}">
        <p14:creationId xmlns:p14="http://schemas.microsoft.com/office/powerpoint/2010/main" val="18357023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F6D1F-6A2C-4FA6-ADE4-7B754D45E3F5}"/>
              </a:ext>
            </a:extLst>
          </p:cNvPr>
          <p:cNvSpPr>
            <a:spLocks noGrp="1"/>
          </p:cNvSpPr>
          <p:nvPr>
            <p:ph type="title"/>
          </p:nvPr>
        </p:nvSpPr>
        <p:spPr/>
        <p:txBody>
          <a:bodyPr/>
          <a:lstStyle/>
          <a:p>
            <a:r>
              <a:rPr lang="en-US" dirty="0"/>
              <a:t>Contributing Actions Annual Update Summary Table (5)</a:t>
            </a:r>
          </a:p>
        </p:txBody>
      </p:sp>
      <p:graphicFrame>
        <p:nvGraphicFramePr>
          <p:cNvPr id="5" name="Content Placeholder 4" descr="Contributing Actions Annual Update Summary table with planned and estimated additional percentages, and total estimated actual percentage.">
            <a:extLst>
              <a:ext uri="{FF2B5EF4-FFF2-40B4-BE49-F238E27FC236}">
                <a16:creationId xmlns:a16="http://schemas.microsoft.com/office/drawing/2014/main" id="{4D3790A8-D6FF-4665-8789-9BF54D3E9822}"/>
              </a:ext>
            </a:extLst>
          </p:cNvPr>
          <p:cNvGraphicFramePr>
            <a:graphicFrameLocks noGrp="1"/>
          </p:cNvGraphicFramePr>
          <p:nvPr>
            <p:ph idx="1"/>
            <p:extLst>
              <p:ext uri="{D42A27DB-BD31-4B8C-83A1-F6EECF244321}">
                <p14:modId xmlns:p14="http://schemas.microsoft.com/office/powerpoint/2010/main" val="2691805251"/>
              </p:ext>
            </p:extLst>
          </p:nvPr>
        </p:nvGraphicFramePr>
        <p:xfrm>
          <a:off x="870857" y="1828801"/>
          <a:ext cx="10566399" cy="4420999"/>
        </p:xfrm>
        <a:graphic>
          <a:graphicData uri="http://schemas.openxmlformats.org/drawingml/2006/table">
            <a:tbl>
              <a:tblPr firstRow="1" firstCol="1" bandRow="1"/>
              <a:tblGrid>
                <a:gridCol w="3522133">
                  <a:extLst>
                    <a:ext uri="{9D8B030D-6E8A-4147-A177-3AD203B41FA5}">
                      <a16:colId xmlns:a16="http://schemas.microsoft.com/office/drawing/2014/main" val="917589992"/>
                    </a:ext>
                  </a:extLst>
                </a:gridCol>
                <a:gridCol w="3522133">
                  <a:extLst>
                    <a:ext uri="{9D8B030D-6E8A-4147-A177-3AD203B41FA5}">
                      <a16:colId xmlns:a16="http://schemas.microsoft.com/office/drawing/2014/main" val="393711795"/>
                    </a:ext>
                  </a:extLst>
                </a:gridCol>
                <a:gridCol w="3522133">
                  <a:extLst>
                    <a:ext uri="{9D8B030D-6E8A-4147-A177-3AD203B41FA5}">
                      <a16:colId xmlns:a16="http://schemas.microsoft.com/office/drawing/2014/main" val="244715070"/>
                    </a:ext>
                  </a:extLst>
                </a:gridCol>
              </a:tblGrid>
              <a:tr h="1762087">
                <a:tc>
                  <a:txBody>
                    <a:bodyPr/>
                    <a:lstStyle/>
                    <a:p>
                      <a:pPr marL="0" marR="0" algn="ctr">
                        <a:spcBef>
                          <a:spcPts val="0"/>
                        </a:spcBef>
                        <a:spcAft>
                          <a:spcPts val="0"/>
                        </a:spcAft>
                      </a:pPr>
                      <a:r>
                        <a:rPr lang="en-US" sz="2400" b="1" dirty="0">
                          <a:solidFill>
                            <a:srgbClr val="FFFFFF"/>
                          </a:solidFill>
                          <a:effectLst/>
                          <a:latin typeface="Arial" panose="020B0604020202020204" pitchFamily="34" charset="0"/>
                          <a:ea typeface="Times New Roman" panose="02020603050405020304" pitchFamily="18" charset="0"/>
                          <a:cs typeface="Arial" panose="020B0604020202020204" pitchFamily="34" charset="0"/>
                        </a:rPr>
                        <a:t>Planned Additional Qualitative or Quantitative Percentage of Improved Services</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1F3864"/>
                    </a:solidFill>
                  </a:tcPr>
                </a:tc>
                <a:tc>
                  <a:txBody>
                    <a:bodyPr/>
                    <a:lstStyle/>
                    <a:p>
                      <a:pPr marL="0" marR="0" algn="ctr">
                        <a:spcBef>
                          <a:spcPts val="0"/>
                        </a:spcBef>
                        <a:spcAft>
                          <a:spcPts val="0"/>
                        </a:spcAft>
                      </a:pPr>
                      <a:r>
                        <a:rPr lang="en-US" sz="2400" b="1" dirty="0">
                          <a:solidFill>
                            <a:srgbClr val="FFFFFF"/>
                          </a:solidFill>
                          <a:effectLst/>
                          <a:latin typeface="Arial" panose="020B0604020202020204" pitchFamily="34" charset="0"/>
                          <a:ea typeface="Times New Roman" panose="02020603050405020304" pitchFamily="18" charset="0"/>
                          <a:cs typeface="Arial" panose="020B0604020202020204" pitchFamily="34" charset="0"/>
                        </a:rPr>
                        <a:t>Estimated Actual Additional Qualitative or Quantitative Percentage of Improved Services</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1F3864"/>
                    </a:solidFill>
                  </a:tcPr>
                </a:tc>
                <a:tc>
                  <a:txBody>
                    <a:bodyPr/>
                    <a:lstStyle/>
                    <a:p>
                      <a:pPr marL="0" marR="0" algn="ctr">
                        <a:spcBef>
                          <a:spcPts val="0"/>
                        </a:spcBef>
                        <a:spcAft>
                          <a:spcPts val="0"/>
                        </a:spcAft>
                      </a:pPr>
                      <a:r>
                        <a:rPr lang="en-US" sz="2400" b="1" dirty="0">
                          <a:solidFill>
                            <a:srgbClr val="FFFFFF"/>
                          </a:solidFill>
                          <a:effectLst/>
                          <a:latin typeface="Arial" panose="020B0604020202020204" pitchFamily="34" charset="0"/>
                          <a:ea typeface="Times New Roman" panose="02020603050405020304" pitchFamily="18" charset="0"/>
                          <a:cs typeface="Arial" panose="020B0604020202020204" pitchFamily="34" charset="0"/>
                        </a:rPr>
                        <a:t>Total Estimated Actual Percentage of Increased or Improved Services</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1F3864"/>
                    </a:solidFill>
                  </a:tcPr>
                </a:tc>
                <a:extLst>
                  <a:ext uri="{0D108BD9-81ED-4DB2-BD59-A6C34878D82A}">
                    <a16:rowId xmlns:a16="http://schemas.microsoft.com/office/drawing/2014/main" val="1049811056"/>
                  </a:ext>
                </a:extLst>
              </a:tr>
              <a:tr h="1217748">
                <a:tc>
                  <a:txBody>
                    <a:bodyPr/>
                    <a:lstStyle/>
                    <a:p>
                      <a:pPr marL="0" marR="0" algn="ctr">
                        <a:spcBef>
                          <a:spcPts val="0"/>
                        </a:spcBef>
                        <a:spcAft>
                          <a:spcPts val="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[Planned Additional Percentage]%</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marL="0" marR="0" algn="ctr">
                        <a:spcBef>
                          <a:spcPts val="0"/>
                        </a:spcBef>
                        <a:spcAft>
                          <a:spcPts val="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[Estimated Actual Additional Percentage]%</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tc>
                  <a:txBody>
                    <a:bodyPr/>
                    <a:lstStyle/>
                    <a:p>
                      <a:pPr marL="0" marR="0" algn="ctr">
                        <a:spcBef>
                          <a:spcPts val="0"/>
                        </a:spcBef>
                        <a:spcAft>
                          <a:spcPts val="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[Total Estimated Actual Percentage]%</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DD7EE"/>
                    </a:solidFill>
                  </a:tcPr>
                </a:tc>
                <a:extLst>
                  <a:ext uri="{0D108BD9-81ED-4DB2-BD59-A6C34878D82A}">
                    <a16:rowId xmlns:a16="http://schemas.microsoft.com/office/drawing/2014/main" val="1638660022"/>
                  </a:ext>
                </a:extLst>
              </a:tr>
              <a:tr h="1374451">
                <a:tc>
                  <a:txBody>
                    <a:bodyPr/>
                    <a:lstStyle/>
                    <a:p>
                      <a:pPr marL="0" marR="0" algn="ctr">
                        <a:spcBef>
                          <a:spcPts val="0"/>
                        </a:spcBef>
                        <a:spcAft>
                          <a:spcPts val="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[Planned Additional Percentage]%</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DDEBF7"/>
                    </a:solidFill>
                  </a:tcPr>
                </a:tc>
                <a:tc>
                  <a:txBody>
                    <a:bodyPr/>
                    <a:lstStyle/>
                    <a:p>
                      <a:pPr marL="0" marR="0" algn="ctr">
                        <a:spcBef>
                          <a:spcPts val="0"/>
                        </a:spcBef>
                        <a:spcAft>
                          <a:spcPts val="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[Estimated Actual Additional Percentage]%</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a:noFill/>
                    </a:lnB>
                    <a:solidFill>
                      <a:srgbClr val="DDEBF7"/>
                    </a:solidFill>
                  </a:tcPr>
                </a:tc>
                <a:tc>
                  <a:txBody>
                    <a:bodyPr/>
                    <a:lstStyle/>
                    <a:p>
                      <a:pPr marL="0" marR="0" algn="ctr">
                        <a:spcBef>
                          <a:spcPts val="0"/>
                        </a:spcBef>
                        <a:spcAft>
                          <a:spcPts val="0"/>
                        </a:spcAft>
                      </a:pPr>
                      <a:r>
                        <a:rPr lang="en-US" sz="2400" dirty="0">
                          <a:effectLst/>
                          <a:latin typeface="Arial" panose="020B0604020202020204" pitchFamily="34" charset="0"/>
                          <a:ea typeface="Times New Roman" panose="02020603050405020304" pitchFamily="18" charset="0"/>
                          <a:cs typeface="Arial" panose="020B0604020202020204" pitchFamily="34" charset="0"/>
                        </a:rPr>
                        <a:t>[Total Estimated Actual Percentage]%</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a:noFill/>
                    </a:lnB>
                    <a:solidFill>
                      <a:srgbClr val="DDEBF7"/>
                    </a:solidFill>
                  </a:tcPr>
                </a:tc>
                <a:extLst>
                  <a:ext uri="{0D108BD9-81ED-4DB2-BD59-A6C34878D82A}">
                    <a16:rowId xmlns:a16="http://schemas.microsoft.com/office/drawing/2014/main" val="1222948468"/>
                  </a:ext>
                </a:extLst>
              </a:tr>
            </a:tbl>
          </a:graphicData>
        </a:graphic>
      </p:graphicFrame>
      <p:sp>
        <p:nvSpPr>
          <p:cNvPr id="4" name="Slide Number Placeholder 3">
            <a:extLst>
              <a:ext uri="{FF2B5EF4-FFF2-40B4-BE49-F238E27FC236}">
                <a16:creationId xmlns:a16="http://schemas.microsoft.com/office/drawing/2014/main" id="{9D7446A2-AC64-4062-AEF1-FB2883E10EAA}"/>
              </a:ext>
            </a:extLst>
          </p:cNvPr>
          <p:cNvSpPr>
            <a:spLocks noGrp="1"/>
          </p:cNvSpPr>
          <p:nvPr>
            <p:ph type="sldNum" sz="quarter" idx="12"/>
          </p:nvPr>
        </p:nvSpPr>
        <p:spPr/>
        <p:txBody>
          <a:bodyPr/>
          <a:lstStyle/>
          <a:p>
            <a:fld id="{1E47FE53-EBF0-4DA7-9D9D-CC1C3A20F3CB}" type="slidenum">
              <a:rPr lang="en-US" smtClean="0"/>
              <a:t>33</a:t>
            </a:fld>
            <a:endParaRPr lang="en-US" dirty="0"/>
          </a:p>
        </p:txBody>
      </p:sp>
    </p:spTree>
    <p:extLst>
      <p:ext uri="{BB962C8B-B14F-4D97-AF65-F5344CB8AC3E}">
        <p14:creationId xmlns:p14="http://schemas.microsoft.com/office/powerpoint/2010/main" val="15502811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F6D1F-6A2C-4FA6-ADE4-7B754D45E3F5}"/>
              </a:ext>
            </a:extLst>
          </p:cNvPr>
          <p:cNvSpPr>
            <a:spLocks noGrp="1"/>
          </p:cNvSpPr>
          <p:nvPr>
            <p:ph type="title"/>
          </p:nvPr>
        </p:nvSpPr>
        <p:spPr/>
        <p:txBody>
          <a:bodyPr/>
          <a:lstStyle/>
          <a:p>
            <a:r>
              <a:rPr lang="en-US" dirty="0"/>
              <a:t>Applicable Instructions (1)</a:t>
            </a:r>
          </a:p>
        </p:txBody>
      </p:sp>
      <p:sp>
        <p:nvSpPr>
          <p:cNvPr id="4" name="Slide Number Placeholder 3">
            <a:extLst>
              <a:ext uri="{FF2B5EF4-FFF2-40B4-BE49-F238E27FC236}">
                <a16:creationId xmlns:a16="http://schemas.microsoft.com/office/drawing/2014/main" id="{9D7446A2-AC64-4062-AEF1-FB2883E10EAA}"/>
              </a:ext>
            </a:extLst>
          </p:cNvPr>
          <p:cNvSpPr>
            <a:spLocks noGrp="1"/>
          </p:cNvSpPr>
          <p:nvPr>
            <p:ph type="sldNum" sz="quarter" idx="12"/>
          </p:nvPr>
        </p:nvSpPr>
        <p:spPr/>
        <p:txBody>
          <a:bodyPr/>
          <a:lstStyle/>
          <a:p>
            <a:fld id="{1E47FE53-EBF0-4DA7-9D9D-CC1C3A20F3CB}" type="slidenum">
              <a:rPr lang="en-US" smtClean="0"/>
              <a:t>34</a:t>
            </a:fld>
            <a:endParaRPr lang="en-US" dirty="0"/>
          </a:p>
        </p:txBody>
      </p:sp>
      <p:sp>
        <p:nvSpPr>
          <p:cNvPr id="6" name="Content Placeholder 5">
            <a:extLst>
              <a:ext uri="{FF2B5EF4-FFF2-40B4-BE49-F238E27FC236}">
                <a16:creationId xmlns:a16="http://schemas.microsoft.com/office/drawing/2014/main" id="{5434FC38-B94B-4E71-8C5D-FA37420232E0}"/>
              </a:ext>
            </a:extLst>
          </p:cNvPr>
          <p:cNvSpPr>
            <a:spLocks noGrp="1"/>
          </p:cNvSpPr>
          <p:nvPr>
            <p:ph idx="1"/>
          </p:nvPr>
        </p:nvSpPr>
        <p:spPr/>
        <p:txBody>
          <a:bodyPr/>
          <a:lstStyle/>
          <a:p>
            <a:pPr marL="0" indent="0">
              <a:buNone/>
            </a:pPr>
            <a:r>
              <a:rPr lang="en-US" dirty="0"/>
              <a:t>In the Contributing Update Table, provide the following information for each contributing action in the LCAP for the relevant LCAP year:</a:t>
            </a:r>
          </a:p>
          <a:p>
            <a:r>
              <a:rPr lang="en-US" b="1" dirty="0"/>
              <a:t>Estimated Actual Additional Qualitative or Quantitative Percentage of Improved Services:</a:t>
            </a:r>
            <a:r>
              <a:rPr lang="en-US" dirty="0"/>
              <a:t> Enter the total estimated actual quality improvement anticipated for the action as a percentage.</a:t>
            </a:r>
          </a:p>
        </p:txBody>
      </p:sp>
    </p:spTree>
    <p:extLst>
      <p:ext uri="{BB962C8B-B14F-4D97-AF65-F5344CB8AC3E}">
        <p14:creationId xmlns:p14="http://schemas.microsoft.com/office/powerpoint/2010/main" val="39360395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5D596-BC83-4BA8-92DE-0904E5B23FA8}"/>
              </a:ext>
            </a:extLst>
          </p:cNvPr>
          <p:cNvSpPr>
            <a:spLocks noGrp="1"/>
          </p:cNvSpPr>
          <p:nvPr>
            <p:ph type="title"/>
          </p:nvPr>
        </p:nvSpPr>
        <p:spPr>
          <a:xfrm>
            <a:off x="899886" y="286603"/>
            <a:ext cx="10479314" cy="1450757"/>
          </a:xfrm>
        </p:spPr>
        <p:txBody>
          <a:bodyPr/>
          <a:lstStyle/>
          <a:p>
            <a:r>
              <a:rPr lang="en-US" dirty="0"/>
              <a:t>Identification of Required Carryover (1)</a:t>
            </a:r>
          </a:p>
        </p:txBody>
      </p:sp>
      <p:sp>
        <p:nvSpPr>
          <p:cNvPr id="3" name="Content Placeholder 2">
            <a:extLst>
              <a:ext uri="{FF2B5EF4-FFF2-40B4-BE49-F238E27FC236}">
                <a16:creationId xmlns:a16="http://schemas.microsoft.com/office/drawing/2014/main" id="{A7FE1481-2DC3-449F-8464-AD6887612359}"/>
              </a:ext>
            </a:extLst>
          </p:cNvPr>
          <p:cNvSpPr>
            <a:spLocks noGrp="1"/>
          </p:cNvSpPr>
          <p:nvPr>
            <p:ph idx="1"/>
          </p:nvPr>
        </p:nvSpPr>
        <p:spPr/>
        <p:txBody>
          <a:bodyPr/>
          <a:lstStyle/>
          <a:p>
            <a:r>
              <a:rPr lang="en-US" dirty="0"/>
              <a:t>To enable LEAs to clearly identify any required carryover of the unused portion of funds generated by unduplicated students the CDE is proposing to add an additional field to the Increased or Improved Services for Foster Youth, English Learners, and Low-Income Students section of the LCAP template. </a:t>
            </a:r>
          </a:p>
          <a:p>
            <a:r>
              <a:rPr lang="en-US" dirty="0"/>
              <a:t>This additional Required Carryover of the Unused Portion of Funds Generated by Unduplicated Students can be found on page 6 of Attachment 3</a:t>
            </a:r>
          </a:p>
        </p:txBody>
      </p:sp>
      <p:sp>
        <p:nvSpPr>
          <p:cNvPr id="4" name="Slide Number Placeholder 3">
            <a:extLst>
              <a:ext uri="{FF2B5EF4-FFF2-40B4-BE49-F238E27FC236}">
                <a16:creationId xmlns:a16="http://schemas.microsoft.com/office/drawing/2014/main" id="{AF6A7C7C-0A54-4B8D-A624-85C2FC633FF8}"/>
              </a:ext>
            </a:extLst>
          </p:cNvPr>
          <p:cNvSpPr>
            <a:spLocks noGrp="1"/>
          </p:cNvSpPr>
          <p:nvPr>
            <p:ph type="sldNum" sz="quarter" idx="12"/>
          </p:nvPr>
        </p:nvSpPr>
        <p:spPr/>
        <p:txBody>
          <a:bodyPr/>
          <a:lstStyle/>
          <a:p>
            <a:fld id="{1E47FE53-EBF0-4DA7-9D9D-CC1C3A20F3CB}" type="slidenum">
              <a:rPr lang="en-US" smtClean="0"/>
              <a:t>35</a:t>
            </a:fld>
            <a:endParaRPr lang="en-US" dirty="0"/>
          </a:p>
        </p:txBody>
      </p:sp>
    </p:spTree>
    <p:extLst>
      <p:ext uri="{BB962C8B-B14F-4D97-AF65-F5344CB8AC3E}">
        <p14:creationId xmlns:p14="http://schemas.microsoft.com/office/powerpoint/2010/main" val="24334922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5D596-BC83-4BA8-92DE-0904E5B23FA8}"/>
              </a:ext>
            </a:extLst>
          </p:cNvPr>
          <p:cNvSpPr>
            <a:spLocks noGrp="1"/>
          </p:cNvSpPr>
          <p:nvPr>
            <p:ph type="title"/>
          </p:nvPr>
        </p:nvSpPr>
        <p:spPr>
          <a:xfrm>
            <a:off x="899886" y="286603"/>
            <a:ext cx="10479314" cy="1450757"/>
          </a:xfrm>
        </p:spPr>
        <p:txBody>
          <a:bodyPr/>
          <a:lstStyle/>
          <a:p>
            <a:r>
              <a:rPr lang="en-US" dirty="0"/>
              <a:t>Identification of Required Carryover (2)</a:t>
            </a:r>
          </a:p>
        </p:txBody>
      </p:sp>
      <p:graphicFrame>
        <p:nvGraphicFramePr>
          <p:cNvPr id="5" name="Content Placeholder 4" descr="Identification of Required Carryover.">
            <a:extLst>
              <a:ext uri="{FF2B5EF4-FFF2-40B4-BE49-F238E27FC236}">
                <a16:creationId xmlns:a16="http://schemas.microsoft.com/office/drawing/2014/main" id="{F58369B8-8A27-404C-B417-41082F0737ED}"/>
              </a:ext>
            </a:extLst>
          </p:cNvPr>
          <p:cNvGraphicFramePr>
            <a:graphicFrameLocks noGrp="1"/>
          </p:cNvGraphicFramePr>
          <p:nvPr>
            <p:ph idx="1"/>
            <p:extLst>
              <p:ext uri="{D42A27DB-BD31-4B8C-83A1-F6EECF244321}">
                <p14:modId xmlns:p14="http://schemas.microsoft.com/office/powerpoint/2010/main" val="212980273"/>
              </p:ext>
            </p:extLst>
          </p:nvPr>
        </p:nvGraphicFramePr>
        <p:xfrm>
          <a:off x="1079254" y="2038478"/>
          <a:ext cx="10058400" cy="3262812"/>
        </p:xfrm>
        <a:graphic>
          <a:graphicData uri="http://schemas.openxmlformats.org/drawingml/2006/table">
            <a:tbl>
              <a:tblPr firstRow="1" firstCol="1" bandRow="1"/>
              <a:tblGrid>
                <a:gridCol w="2122590">
                  <a:extLst>
                    <a:ext uri="{9D8B030D-6E8A-4147-A177-3AD203B41FA5}">
                      <a16:colId xmlns:a16="http://schemas.microsoft.com/office/drawing/2014/main" val="3062653334"/>
                    </a:ext>
                  </a:extLst>
                </a:gridCol>
                <a:gridCol w="4639498">
                  <a:extLst>
                    <a:ext uri="{9D8B030D-6E8A-4147-A177-3AD203B41FA5}">
                      <a16:colId xmlns:a16="http://schemas.microsoft.com/office/drawing/2014/main" val="2313659558"/>
                    </a:ext>
                  </a:extLst>
                </a:gridCol>
                <a:gridCol w="3296312">
                  <a:extLst>
                    <a:ext uri="{9D8B030D-6E8A-4147-A177-3AD203B41FA5}">
                      <a16:colId xmlns:a16="http://schemas.microsoft.com/office/drawing/2014/main" val="2849401862"/>
                    </a:ext>
                  </a:extLst>
                </a:gridCol>
              </a:tblGrid>
              <a:tr h="1825660">
                <a:tc>
                  <a:txBody>
                    <a:bodyPr/>
                    <a:lstStyle/>
                    <a:p>
                      <a:pPr marL="0" marR="0">
                        <a:spcBef>
                          <a:spcPts val="200"/>
                        </a:spcBef>
                        <a:spcAft>
                          <a:spcPts val="200"/>
                        </a:spcAft>
                      </a:pPr>
                      <a:r>
                        <a:rPr lang="en-US" sz="2400" u="none" strike="noStrike" dirty="0">
                          <a:solidFill>
                            <a:schemeClr val="tx1"/>
                          </a:solidFill>
                          <a:effectLst/>
                          <a:latin typeface="Arial" panose="020B0604020202020204" pitchFamily="34" charset="0"/>
                          <a:ea typeface="Calibri" panose="020F0502020204030204" pitchFamily="34" charset="0"/>
                          <a:cs typeface="Arial" panose="020B0604020202020204" pitchFamily="34" charset="0"/>
                        </a:rPr>
                        <a:t>Percentage to Increase or Improve Services</a:t>
                      </a:r>
                      <a:r>
                        <a:rPr lang="en-US" sz="2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p>
                  </a:txBody>
                  <a:tcPr marL="18415" marR="18415" marT="18415" marB="18415" anchor="ctr">
                    <a:lnL w="12700" cap="flat" cmpd="sng" algn="ctr">
                      <a:solidFill>
                        <a:srgbClr val="222A35"/>
                      </a:solidFill>
                      <a:prstDash val="solid"/>
                      <a:round/>
                      <a:headEnd type="none" w="med" len="med"/>
                      <a:tailEnd type="none" w="med" len="med"/>
                    </a:lnL>
                    <a:lnR w="12700" cap="flat" cmpd="sng" algn="ctr">
                      <a:solidFill>
                        <a:srgbClr val="222A35"/>
                      </a:solidFill>
                      <a:prstDash val="solid"/>
                      <a:round/>
                      <a:headEnd type="none" w="med" len="med"/>
                      <a:tailEnd type="none" w="med" len="med"/>
                    </a:lnR>
                    <a:lnT w="12700" cap="flat" cmpd="sng" algn="ctr">
                      <a:solidFill>
                        <a:srgbClr val="222A35"/>
                      </a:solidFill>
                      <a:prstDash val="solid"/>
                      <a:round/>
                      <a:headEnd type="none" w="med" len="med"/>
                      <a:tailEnd type="none" w="med" len="med"/>
                    </a:lnT>
                    <a:lnB w="12700" cap="flat" cmpd="sng" algn="ctr">
                      <a:solidFill>
                        <a:srgbClr val="222A35"/>
                      </a:solidFill>
                      <a:prstDash val="solid"/>
                      <a:round/>
                      <a:headEnd type="none" w="med" len="med"/>
                      <a:tailEnd type="none" w="med" len="med"/>
                    </a:lnB>
                    <a:solidFill>
                      <a:srgbClr val="DEEAF6"/>
                    </a:solidFill>
                  </a:tcPr>
                </a:tc>
                <a:tc>
                  <a:txBody>
                    <a:bodyPr/>
                    <a:lstStyle/>
                    <a:p>
                      <a:pPr marL="0" marR="0">
                        <a:spcBef>
                          <a:spcPts val="200"/>
                        </a:spcBef>
                        <a:spcAft>
                          <a:spcPts val="200"/>
                        </a:spcAft>
                      </a:pPr>
                      <a:r>
                        <a:rPr lang="en-US" sz="2400" dirty="0">
                          <a:effectLst/>
                          <a:latin typeface="Arial" panose="020B0604020202020204" pitchFamily="34" charset="0"/>
                          <a:ea typeface="Times New Roman" panose="02020603050405020304" pitchFamily="18" charset="0"/>
                          <a:cs typeface="Times New Roman" panose="02020603050405020304" pitchFamily="18" charset="0"/>
                        </a:rPr>
                        <a:t>Increased Apportionment based on the Enrollment of Foster Youth, English Learners, and Low-Income students</a:t>
                      </a:r>
                      <a:r>
                        <a:rPr lang="en-US" sz="2400" dirty="0">
                          <a:effectLst/>
                          <a:latin typeface="Arial" panose="020B0604020202020204" pitchFamily="34" charset="0"/>
                          <a:ea typeface="Calibri" panose="020F0502020204030204" pitchFamily="34" charset="0"/>
                          <a:cs typeface="Arial" panose="020B0604020202020204" pitchFamily="34" charset="0"/>
                        </a:rPr>
                        <a:t> </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18415" marB="18415" anchor="ctr">
                    <a:lnL w="12700" cap="flat" cmpd="sng" algn="ctr">
                      <a:solidFill>
                        <a:srgbClr val="222A35"/>
                      </a:solidFill>
                      <a:prstDash val="solid"/>
                      <a:round/>
                      <a:headEnd type="none" w="med" len="med"/>
                      <a:tailEnd type="none" w="med" len="med"/>
                    </a:lnL>
                    <a:lnR w="12700" cap="flat" cmpd="sng" algn="ctr">
                      <a:solidFill>
                        <a:srgbClr val="222A35"/>
                      </a:solidFill>
                      <a:prstDash val="solid"/>
                      <a:round/>
                      <a:headEnd type="none" w="med" len="med"/>
                      <a:tailEnd type="none" w="med" len="med"/>
                    </a:lnR>
                    <a:lnT w="12700" cap="flat" cmpd="sng" algn="ctr">
                      <a:solidFill>
                        <a:srgbClr val="222A35"/>
                      </a:solidFill>
                      <a:prstDash val="solid"/>
                      <a:round/>
                      <a:headEnd type="none" w="med" len="med"/>
                      <a:tailEnd type="none" w="med" len="med"/>
                    </a:lnT>
                    <a:lnB w="12700" cap="flat" cmpd="sng" algn="ctr">
                      <a:solidFill>
                        <a:srgbClr val="222A35"/>
                      </a:solidFill>
                      <a:prstDash val="solid"/>
                      <a:round/>
                      <a:headEnd type="none" w="med" len="med"/>
                      <a:tailEnd type="none" w="med" len="med"/>
                    </a:lnB>
                    <a:solidFill>
                      <a:srgbClr val="DEEAF6"/>
                    </a:solidFill>
                  </a:tcPr>
                </a:tc>
                <a:tc>
                  <a:txBody>
                    <a:bodyPr/>
                    <a:lstStyle/>
                    <a:p>
                      <a:pPr marL="0" marR="0">
                        <a:spcBef>
                          <a:spcPts val="200"/>
                        </a:spcBef>
                        <a:spcAft>
                          <a:spcPts val="200"/>
                        </a:spcAft>
                      </a:pPr>
                      <a:r>
                        <a:rPr lang="en-US" sz="2400" dirty="0">
                          <a:effectLst/>
                          <a:latin typeface="Arial" panose="020B0604020202020204" pitchFamily="34" charset="0"/>
                          <a:ea typeface="Times New Roman" panose="02020603050405020304" pitchFamily="18" charset="0"/>
                          <a:cs typeface="Times New Roman" panose="02020603050405020304" pitchFamily="18" charset="0"/>
                        </a:rPr>
                        <a:t>Required Carryover of the Unused Portion of Funds Generated by Unduplicated Students</a:t>
                      </a:r>
                    </a:p>
                  </a:txBody>
                  <a:tcPr marL="18415" marR="18415" marT="18415" marB="18415" anchor="ctr">
                    <a:lnL w="12700" cap="flat" cmpd="sng" algn="ctr">
                      <a:solidFill>
                        <a:srgbClr val="222A35"/>
                      </a:solidFill>
                      <a:prstDash val="solid"/>
                      <a:round/>
                      <a:headEnd type="none" w="med" len="med"/>
                      <a:tailEnd type="none" w="med" len="med"/>
                    </a:lnL>
                    <a:lnR w="12700" cap="flat" cmpd="sng" algn="ctr">
                      <a:solidFill>
                        <a:srgbClr val="222A35"/>
                      </a:solidFill>
                      <a:prstDash val="solid"/>
                      <a:round/>
                      <a:headEnd type="none" w="med" len="med"/>
                      <a:tailEnd type="none" w="med" len="med"/>
                    </a:lnR>
                    <a:lnT w="12700" cap="flat" cmpd="sng" algn="ctr">
                      <a:solidFill>
                        <a:srgbClr val="222A35"/>
                      </a:solidFill>
                      <a:prstDash val="solid"/>
                      <a:round/>
                      <a:headEnd type="none" w="med" len="med"/>
                      <a:tailEnd type="none" w="med" len="med"/>
                    </a:lnT>
                    <a:lnB w="12700" cap="flat" cmpd="sng" algn="ctr">
                      <a:solidFill>
                        <a:srgbClr val="222A35"/>
                      </a:solidFill>
                      <a:prstDash val="solid"/>
                      <a:round/>
                      <a:headEnd type="none" w="med" len="med"/>
                      <a:tailEnd type="none" w="med" len="med"/>
                    </a:lnB>
                    <a:solidFill>
                      <a:srgbClr val="DEEAF6"/>
                    </a:solidFill>
                  </a:tcPr>
                </a:tc>
                <a:extLst>
                  <a:ext uri="{0D108BD9-81ED-4DB2-BD59-A6C34878D82A}">
                    <a16:rowId xmlns:a16="http://schemas.microsoft.com/office/drawing/2014/main" val="48304722"/>
                  </a:ext>
                </a:extLst>
              </a:tr>
              <a:tr h="1437152">
                <a:tc>
                  <a:txBody>
                    <a:bodyPr/>
                    <a:lstStyle/>
                    <a:p>
                      <a:pPr marL="0" marR="0">
                        <a:spcBef>
                          <a:spcPts val="200"/>
                        </a:spcBef>
                        <a:spcAft>
                          <a:spcPts val="200"/>
                        </a:spcAft>
                      </a:pPr>
                      <a:r>
                        <a:rPr lang="en-US"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[Insert percentage here]%</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18415" marB="18415">
                    <a:lnL w="12700" cap="flat" cmpd="sng" algn="ctr">
                      <a:solidFill>
                        <a:srgbClr val="222A35"/>
                      </a:solidFill>
                      <a:prstDash val="solid"/>
                      <a:round/>
                      <a:headEnd type="none" w="med" len="med"/>
                      <a:tailEnd type="none" w="med" len="med"/>
                    </a:lnL>
                    <a:lnR w="12700" cap="flat" cmpd="sng" algn="ctr">
                      <a:solidFill>
                        <a:srgbClr val="222A35"/>
                      </a:solidFill>
                      <a:prstDash val="solid"/>
                      <a:round/>
                      <a:headEnd type="none" w="med" len="med"/>
                      <a:tailEnd type="none" w="med" len="med"/>
                    </a:lnR>
                    <a:lnT w="12700" cap="flat" cmpd="sng" algn="ctr">
                      <a:solidFill>
                        <a:srgbClr val="222A35"/>
                      </a:solidFill>
                      <a:prstDash val="solid"/>
                      <a:round/>
                      <a:headEnd type="none" w="med" len="med"/>
                      <a:tailEnd type="none" w="med" len="med"/>
                    </a:lnT>
                    <a:lnB w="12700" cap="flat" cmpd="sng" algn="ctr">
                      <a:solidFill>
                        <a:srgbClr val="222A35"/>
                      </a:solidFill>
                      <a:prstDash val="solid"/>
                      <a:round/>
                      <a:headEnd type="none" w="med" len="med"/>
                      <a:tailEnd type="none" w="med" len="med"/>
                    </a:lnB>
                  </a:tcPr>
                </a:tc>
                <a:tc>
                  <a:txBody>
                    <a:bodyPr/>
                    <a:lstStyle/>
                    <a:p>
                      <a:pPr marL="0" marR="0">
                        <a:spcBef>
                          <a:spcPts val="200"/>
                        </a:spcBef>
                        <a:spcAft>
                          <a:spcPts val="200"/>
                        </a:spcAft>
                      </a:pPr>
                      <a:r>
                        <a:rPr lang="en-US"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[Insert dollar amount here] </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18415" marB="18415">
                    <a:lnL w="12700" cap="flat" cmpd="sng" algn="ctr">
                      <a:solidFill>
                        <a:srgbClr val="222A35"/>
                      </a:solidFill>
                      <a:prstDash val="solid"/>
                      <a:round/>
                      <a:headEnd type="none" w="med" len="med"/>
                      <a:tailEnd type="none" w="med" len="med"/>
                    </a:lnL>
                    <a:lnR w="12700" cap="flat" cmpd="sng" algn="ctr">
                      <a:solidFill>
                        <a:srgbClr val="222A35"/>
                      </a:solidFill>
                      <a:prstDash val="solid"/>
                      <a:round/>
                      <a:headEnd type="none" w="med" len="med"/>
                      <a:tailEnd type="none" w="med" len="med"/>
                    </a:lnR>
                    <a:lnT w="12700" cap="flat" cmpd="sng" algn="ctr">
                      <a:solidFill>
                        <a:srgbClr val="222A35"/>
                      </a:solidFill>
                      <a:prstDash val="solid"/>
                      <a:round/>
                      <a:headEnd type="none" w="med" len="med"/>
                      <a:tailEnd type="none" w="med" len="med"/>
                    </a:lnT>
                    <a:lnB w="12700" cap="flat" cmpd="sng" algn="ctr">
                      <a:solidFill>
                        <a:srgbClr val="222A35"/>
                      </a:solidFill>
                      <a:prstDash val="solid"/>
                      <a:round/>
                      <a:headEnd type="none" w="med" len="med"/>
                      <a:tailEnd type="none" w="med" len="med"/>
                    </a:lnB>
                  </a:tcPr>
                </a:tc>
                <a:tc>
                  <a:txBody>
                    <a:bodyPr/>
                    <a:lstStyle/>
                    <a:p>
                      <a:pPr marL="0" marR="0">
                        <a:spcBef>
                          <a:spcPts val="200"/>
                        </a:spcBef>
                        <a:spcAft>
                          <a:spcPts val="200"/>
                        </a:spcAft>
                      </a:pPr>
                      <a:r>
                        <a:rPr lang="en-US"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[Insert dollar amount here] </a:t>
                      </a:r>
                      <a:endParaRPr lang="en-US" sz="2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8415" marR="18415" marT="18415" marB="18415">
                    <a:lnL w="12700" cap="flat" cmpd="sng" algn="ctr">
                      <a:solidFill>
                        <a:srgbClr val="222A35"/>
                      </a:solidFill>
                      <a:prstDash val="solid"/>
                      <a:round/>
                      <a:headEnd type="none" w="med" len="med"/>
                      <a:tailEnd type="none" w="med" len="med"/>
                    </a:lnL>
                    <a:lnR w="12700" cap="flat" cmpd="sng" algn="ctr">
                      <a:solidFill>
                        <a:srgbClr val="222A35"/>
                      </a:solidFill>
                      <a:prstDash val="solid"/>
                      <a:round/>
                      <a:headEnd type="none" w="med" len="med"/>
                      <a:tailEnd type="none" w="med" len="med"/>
                    </a:lnR>
                    <a:lnT w="12700" cap="flat" cmpd="sng" algn="ctr">
                      <a:solidFill>
                        <a:srgbClr val="222A35"/>
                      </a:solidFill>
                      <a:prstDash val="solid"/>
                      <a:round/>
                      <a:headEnd type="none" w="med" len="med"/>
                      <a:tailEnd type="none" w="med" len="med"/>
                    </a:lnT>
                    <a:lnB w="12700" cap="flat" cmpd="sng" algn="ctr">
                      <a:solidFill>
                        <a:srgbClr val="222A35"/>
                      </a:solidFill>
                      <a:prstDash val="solid"/>
                      <a:round/>
                      <a:headEnd type="none" w="med" len="med"/>
                      <a:tailEnd type="none" w="med" len="med"/>
                    </a:lnB>
                  </a:tcPr>
                </a:tc>
                <a:extLst>
                  <a:ext uri="{0D108BD9-81ED-4DB2-BD59-A6C34878D82A}">
                    <a16:rowId xmlns:a16="http://schemas.microsoft.com/office/drawing/2014/main" val="2619618180"/>
                  </a:ext>
                </a:extLst>
              </a:tr>
            </a:tbl>
          </a:graphicData>
        </a:graphic>
      </p:graphicFrame>
      <p:sp>
        <p:nvSpPr>
          <p:cNvPr id="4" name="Slide Number Placeholder 3">
            <a:extLst>
              <a:ext uri="{FF2B5EF4-FFF2-40B4-BE49-F238E27FC236}">
                <a16:creationId xmlns:a16="http://schemas.microsoft.com/office/drawing/2014/main" id="{AF6A7C7C-0A54-4B8D-A624-85C2FC633FF8}"/>
              </a:ext>
            </a:extLst>
          </p:cNvPr>
          <p:cNvSpPr>
            <a:spLocks noGrp="1"/>
          </p:cNvSpPr>
          <p:nvPr>
            <p:ph type="sldNum" sz="quarter" idx="12"/>
          </p:nvPr>
        </p:nvSpPr>
        <p:spPr/>
        <p:txBody>
          <a:bodyPr/>
          <a:lstStyle/>
          <a:p>
            <a:fld id="{1E47FE53-EBF0-4DA7-9D9D-CC1C3A20F3CB}" type="slidenum">
              <a:rPr lang="en-US" smtClean="0"/>
              <a:t>36</a:t>
            </a:fld>
            <a:endParaRPr lang="en-US" dirty="0"/>
          </a:p>
        </p:txBody>
      </p:sp>
    </p:spTree>
    <p:extLst>
      <p:ext uri="{BB962C8B-B14F-4D97-AF65-F5344CB8AC3E}">
        <p14:creationId xmlns:p14="http://schemas.microsoft.com/office/powerpoint/2010/main" val="22370919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5D596-BC83-4BA8-92DE-0904E5B23FA8}"/>
              </a:ext>
            </a:extLst>
          </p:cNvPr>
          <p:cNvSpPr>
            <a:spLocks noGrp="1"/>
          </p:cNvSpPr>
          <p:nvPr>
            <p:ph type="title"/>
          </p:nvPr>
        </p:nvSpPr>
        <p:spPr>
          <a:xfrm>
            <a:off x="899886" y="286603"/>
            <a:ext cx="10479314" cy="1450757"/>
          </a:xfrm>
        </p:spPr>
        <p:txBody>
          <a:bodyPr/>
          <a:lstStyle/>
          <a:p>
            <a:r>
              <a:rPr lang="en-US" dirty="0"/>
              <a:t>Describing How Required Carryover Will Be Used (1)</a:t>
            </a:r>
          </a:p>
        </p:txBody>
      </p:sp>
      <p:sp>
        <p:nvSpPr>
          <p:cNvPr id="3" name="Content Placeholder 2">
            <a:extLst>
              <a:ext uri="{FF2B5EF4-FFF2-40B4-BE49-F238E27FC236}">
                <a16:creationId xmlns:a16="http://schemas.microsoft.com/office/drawing/2014/main" id="{A7FE1481-2DC3-449F-8464-AD6887612359}"/>
              </a:ext>
            </a:extLst>
          </p:cNvPr>
          <p:cNvSpPr>
            <a:spLocks noGrp="1"/>
          </p:cNvSpPr>
          <p:nvPr>
            <p:ph idx="1"/>
          </p:nvPr>
        </p:nvSpPr>
        <p:spPr/>
        <p:txBody>
          <a:bodyPr>
            <a:normAutofit/>
          </a:bodyPr>
          <a:lstStyle/>
          <a:p>
            <a:r>
              <a:rPr lang="en-US" dirty="0"/>
              <a:t>LEAs with required carryover of an unused portion of funds generated by unduplicated students are required to provide a description of the specific actions and related expenditures that they will implement in the coming year using the carryover funding. </a:t>
            </a:r>
          </a:p>
          <a:p>
            <a:r>
              <a:rPr lang="en-US" dirty="0"/>
              <a:t>This includes providing a demonstration that the planned uses of those funds satisfy the requirements for specific actions to be considered as contributing toward meeting the increased or improved services requirement.</a:t>
            </a:r>
          </a:p>
        </p:txBody>
      </p:sp>
      <p:sp>
        <p:nvSpPr>
          <p:cNvPr id="4" name="Slide Number Placeholder 3">
            <a:extLst>
              <a:ext uri="{FF2B5EF4-FFF2-40B4-BE49-F238E27FC236}">
                <a16:creationId xmlns:a16="http://schemas.microsoft.com/office/drawing/2014/main" id="{AF6A7C7C-0A54-4B8D-A624-85C2FC633FF8}"/>
              </a:ext>
            </a:extLst>
          </p:cNvPr>
          <p:cNvSpPr>
            <a:spLocks noGrp="1"/>
          </p:cNvSpPr>
          <p:nvPr>
            <p:ph type="sldNum" sz="quarter" idx="12"/>
          </p:nvPr>
        </p:nvSpPr>
        <p:spPr/>
        <p:txBody>
          <a:bodyPr/>
          <a:lstStyle/>
          <a:p>
            <a:fld id="{1E47FE53-EBF0-4DA7-9D9D-CC1C3A20F3CB}" type="slidenum">
              <a:rPr lang="en-US" smtClean="0"/>
              <a:t>37</a:t>
            </a:fld>
            <a:endParaRPr lang="en-US" dirty="0"/>
          </a:p>
        </p:txBody>
      </p:sp>
    </p:spTree>
    <p:extLst>
      <p:ext uri="{BB962C8B-B14F-4D97-AF65-F5344CB8AC3E}">
        <p14:creationId xmlns:p14="http://schemas.microsoft.com/office/powerpoint/2010/main" val="26031627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5D596-BC83-4BA8-92DE-0904E5B23FA8}"/>
              </a:ext>
            </a:extLst>
          </p:cNvPr>
          <p:cNvSpPr>
            <a:spLocks noGrp="1"/>
          </p:cNvSpPr>
          <p:nvPr>
            <p:ph type="title"/>
          </p:nvPr>
        </p:nvSpPr>
        <p:spPr>
          <a:xfrm>
            <a:off x="899886" y="286603"/>
            <a:ext cx="10479314" cy="1450757"/>
          </a:xfrm>
        </p:spPr>
        <p:txBody>
          <a:bodyPr/>
          <a:lstStyle/>
          <a:p>
            <a:r>
              <a:rPr lang="en-US" dirty="0"/>
              <a:t>Describing How Required Carryover Will Be Used (2)</a:t>
            </a:r>
          </a:p>
        </p:txBody>
      </p:sp>
      <p:sp>
        <p:nvSpPr>
          <p:cNvPr id="3" name="Content Placeholder 2">
            <a:extLst>
              <a:ext uri="{FF2B5EF4-FFF2-40B4-BE49-F238E27FC236}">
                <a16:creationId xmlns:a16="http://schemas.microsoft.com/office/drawing/2014/main" id="{A7FE1481-2DC3-449F-8464-AD6887612359}"/>
              </a:ext>
            </a:extLst>
          </p:cNvPr>
          <p:cNvSpPr>
            <a:spLocks noGrp="1"/>
          </p:cNvSpPr>
          <p:nvPr>
            <p:ph idx="1"/>
          </p:nvPr>
        </p:nvSpPr>
        <p:spPr/>
        <p:txBody>
          <a:bodyPr>
            <a:normAutofit/>
          </a:bodyPr>
          <a:lstStyle/>
          <a:p>
            <a:r>
              <a:rPr lang="en-US" dirty="0"/>
              <a:t>To address this requirement the CDE is proposing to add an additional field to the Increased or Improved Services for Foster Youth, English Learners, and Low-Income Students section of the LCAP template. </a:t>
            </a:r>
          </a:p>
          <a:p>
            <a:r>
              <a:rPr lang="en-US" dirty="0"/>
              <a:t>This additional prompt can be found on page 6 of Attachment 3; instructions for this prompt can be found on page 29.</a:t>
            </a:r>
          </a:p>
        </p:txBody>
      </p:sp>
      <p:sp>
        <p:nvSpPr>
          <p:cNvPr id="4" name="Slide Number Placeholder 3">
            <a:extLst>
              <a:ext uri="{FF2B5EF4-FFF2-40B4-BE49-F238E27FC236}">
                <a16:creationId xmlns:a16="http://schemas.microsoft.com/office/drawing/2014/main" id="{AF6A7C7C-0A54-4B8D-A624-85C2FC633FF8}"/>
              </a:ext>
            </a:extLst>
          </p:cNvPr>
          <p:cNvSpPr>
            <a:spLocks noGrp="1"/>
          </p:cNvSpPr>
          <p:nvPr>
            <p:ph type="sldNum" sz="quarter" idx="12"/>
          </p:nvPr>
        </p:nvSpPr>
        <p:spPr/>
        <p:txBody>
          <a:bodyPr/>
          <a:lstStyle/>
          <a:p>
            <a:fld id="{1E47FE53-EBF0-4DA7-9D9D-CC1C3A20F3CB}" type="slidenum">
              <a:rPr lang="en-US" smtClean="0"/>
              <a:t>38</a:t>
            </a:fld>
            <a:endParaRPr lang="en-US" dirty="0"/>
          </a:p>
        </p:txBody>
      </p:sp>
    </p:spTree>
    <p:extLst>
      <p:ext uri="{BB962C8B-B14F-4D97-AF65-F5344CB8AC3E}">
        <p14:creationId xmlns:p14="http://schemas.microsoft.com/office/powerpoint/2010/main" val="28887184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5D596-BC83-4BA8-92DE-0904E5B23FA8}"/>
              </a:ext>
            </a:extLst>
          </p:cNvPr>
          <p:cNvSpPr>
            <a:spLocks noGrp="1"/>
          </p:cNvSpPr>
          <p:nvPr>
            <p:ph type="title"/>
          </p:nvPr>
        </p:nvSpPr>
        <p:spPr>
          <a:xfrm>
            <a:off x="899886" y="286603"/>
            <a:ext cx="10479314" cy="1450757"/>
          </a:xfrm>
        </p:spPr>
        <p:txBody>
          <a:bodyPr/>
          <a:lstStyle/>
          <a:p>
            <a:r>
              <a:rPr lang="en-US" dirty="0"/>
              <a:t>Describing How Required Carryover Will Be Used (3)</a:t>
            </a:r>
          </a:p>
        </p:txBody>
      </p:sp>
      <p:sp>
        <p:nvSpPr>
          <p:cNvPr id="3" name="Content Placeholder 2">
            <a:extLst>
              <a:ext uri="{FF2B5EF4-FFF2-40B4-BE49-F238E27FC236}">
                <a16:creationId xmlns:a16="http://schemas.microsoft.com/office/drawing/2014/main" id="{A7FE1481-2DC3-449F-8464-AD6887612359}"/>
              </a:ext>
            </a:extLst>
          </p:cNvPr>
          <p:cNvSpPr>
            <a:spLocks noGrp="1"/>
          </p:cNvSpPr>
          <p:nvPr>
            <p:ph idx="1"/>
          </p:nvPr>
        </p:nvSpPr>
        <p:spPr/>
        <p:txBody>
          <a:bodyPr>
            <a:normAutofit/>
          </a:bodyPr>
          <a:lstStyle/>
          <a:p>
            <a:r>
              <a:rPr lang="en-US" dirty="0"/>
              <a:t>Proposed prompt:</a:t>
            </a:r>
          </a:p>
          <a:p>
            <a:pPr lvl="1">
              <a:spcBef>
                <a:spcPts val="600"/>
              </a:spcBef>
            </a:pPr>
            <a:r>
              <a:rPr lang="en-US" sz="2800" dirty="0"/>
              <a:t>A description of how any unused portion of the Increased Apportionment based on the enrollment of foster youth, English learners, and low-income students will be used to increase or improve services for foster youth, English learners, and low-income students in the coming year.</a:t>
            </a:r>
          </a:p>
        </p:txBody>
      </p:sp>
      <p:sp>
        <p:nvSpPr>
          <p:cNvPr id="4" name="Slide Number Placeholder 3">
            <a:extLst>
              <a:ext uri="{FF2B5EF4-FFF2-40B4-BE49-F238E27FC236}">
                <a16:creationId xmlns:a16="http://schemas.microsoft.com/office/drawing/2014/main" id="{AF6A7C7C-0A54-4B8D-A624-85C2FC633FF8}"/>
              </a:ext>
            </a:extLst>
          </p:cNvPr>
          <p:cNvSpPr>
            <a:spLocks noGrp="1"/>
          </p:cNvSpPr>
          <p:nvPr>
            <p:ph type="sldNum" sz="quarter" idx="12"/>
          </p:nvPr>
        </p:nvSpPr>
        <p:spPr/>
        <p:txBody>
          <a:bodyPr/>
          <a:lstStyle/>
          <a:p>
            <a:fld id="{1E47FE53-EBF0-4DA7-9D9D-CC1C3A20F3CB}" type="slidenum">
              <a:rPr lang="en-US" smtClean="0"/>
              <a:t>39</a:t>
            </a:fld>
            <a:endParaRPr lang="en-US" dirty="0"/>
          </a:p>
        </p:txBody>
      </p:sp>
    </p:spTree>
    <p:extLst>
      <p:ext uri="{BB962C8B-B14F-4D97-AF65-F5344CB8AC3E}">
        <p14:creationId xmlns:p14="http://schemas.microsoft.com/office/powerpoint/2010/main" val="3973932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normAutofit/>
          </a:bodyPr>
          <a:lstStyle/>
          <a:p>
            <a:r>
              <a:rPr lang="en-US" sz="7200" dirty="0"/>
              <a:t>Required Goals</a:t>
            </a:r>
          </a:p>
        </p:txBody>
      </p:sp>
      <p:sp>
        <p:nvSpPr>
          <p:cNvPr id="4" name="Slide Number Placeholder 3"/>
          <p:cNvSpPr>
            <a:spLocks noGrp="1"/>
          </p:cNvSpPr>
          <p:nvPr>
            <p:ph type="sldNum" sz="quarter" idx="4294967295"/>
          </p:nvPr>
        </p:nvSpPr>
        <p:spPr>
          <a:xfrm>
            <a:off x="10879138" y="6456363"/>
            <a:ext cx="1312862" cy="365125"/>
          </a:xfrm>
        </p:spPr>
        <p:txBody>
          <a:bodyPr/>
          <a:lstStyle/>
          <a:p>
            <a:fld id="{1E47FE53-EBF0-4DA7-9D9D-CC1C3A20F3CB}" type="slidenum">
              <a:rPr lang="en-US" smtClean="0"/>
              <a:t>4</a:t>
            </a:fld>
            <a:endParaRPr lang="en-US" dirty="0"/>
          </a:p>
        </p:txBody>
      </p:sp>
    </p:spTree>
    <p:extLst>
      <p:ext uri="{BB962C8B-B14F-4D97-AF65-F5344CB8AC3E}">
        <p14:creationId xmlns:p14="http://schemas.microsoft.com/office/powerpoint/2010/main" val="80449749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5D596-BC83-4BA8-92DE-0904E5B23FA8}"/>
              </a:ext>
            </a:extLst>
          </p:cNvPr>
          <p:cNvSpPr>
            <a:spLocks noGrp="1"/>
          </p:cNvSpPr>
          <p:nvPr>
            <p:ph type="title"/>
          </p:nvPr>
        </p:nvSpPr>
        <p:spPr>
          <a:xfrm>
            <a:off x="899886" y="286603"/>
            <a:ext cx="10479314" cy="1450757"/>
          </a:xfrm>
        </p:spPr>
        <p:txBody>
          <a:bodyPr/>
          <a:lstStyle/>
          <a:p>
            <a:r>
              <a:rPr lang="en-US" dirty="0"/>
              <a:t>Applicable Instructions (2)</a:t>
            </a:r>
          </a:p>
        </p:txBody>
      </p:sp>
      <p:sp>
        <p:nvSpPr>
          <p:cNvPr id="3" name="Content Placeholder 2">
            <a:extLst>
              <a:ext uri="{FF2B5EF4-FFF2-40B4-BE49-F238E27FC236}">
                <a16:creationId xmlns:a16="http://schemas.microsoft.com/office/drawing/2014/main" id="{A7FE1481-2DC3-449F-8464-AD6887612359}"/>
              </a:ext>
            </a:extLst>
          </p:cNvPr>
          <p:cNvSpPr>
            <a:spLocks noGrp="1"/>
          </p:cNvSpPr>
          <p:nvPr>
            <p:ph idx="1"/>
          </p:nvPr>
        </p:nvSpPr>
        <p:spPr/>
        <p:txBody>
          <a:bodyPr>
            <a:normAutofit fontScale="92500" lnSpcReduction="10000"/>
          </a:bodyPr>
          <a:lstStyle/>
          <a:p>
            <a:r>
              <a:rPr lang="en-US" dirty="0"/>
              <a:t>An LEA having required carryover of the unused portion of funds generated by unduplicated students, as identified in the Contributing Actions Annual Update Summary Table, must describe the specific actions and related expenditures to be implemented using the identified unused portion of the funds apportioned on the basis of the number and concentration of unduplicated pupils from the current LCAP year. This description must include the required demonstration that the planned uses of these funds satisfy the requirements for specific actions to be considered as contributing toward meeting the increased or improved services requirement, including requirements for actions being provided on an LEA-wide or schoolwide basis, as applicable to the LEA. </a:t>
            </a:r>
          </a:p>
        </p:txBody>
      </p:sp>
      <p:sp>
        <p:nvSpPr>
          <p:cNvPr id="4" name="Slide Number Placeholder 3">
            <a:extLst>
              <a:ext uri="{FF2B5EF4-FFF2-40B4-BE49-F238E27FC236}">
                <a16:creationId xmlns:a16="http://schemas.microsoft.com/office/drawing/2014/main" id="{AF6A7C7C-0A54-4B8D-A624-85C2FC633FF8}"/>
              </a:ext>
            </a:extLst>
          </p:cNvPr>
          <p:cNvSpPr>
            <a:spLocks noGrp="1"/>
          </p:cNvSpPr>
          <p:nvPr>
            <p:ph type="sldNum" sz="quarter" idx="12"/>
          </p:nvPr>
        </p:nvSpPr>
        <p:spPr/>
        <p:txBody>
          <a:bodyPr/>
          <a:lstStyle/>
          <a:p>
            <a:fld id="{1E47FE53-EBF0-4DA7-9D9D-CC1C3A20F3CB}" type="slidenum">
              <a:rPr lang="en-US" smtClean="0"/>
              <a:t>40</a:t>
            </a:fld>
            <a:endParaRPr lang="en-US" dirty="0"/>
          </a:p>
        </p:txBody>
      </p:sp>
    </p:spTree>
    <p:extLst>
      <p:ext uri="{BB962C8B-B14F-4D97-AF65-F5344CB8AC3E}">
        <p14:creationId xmlns:p14="http://schemas.microsoft.com/office/powerpoint/2010/main" val="28791865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5D596-BC83-4BA8-92DE-0904E5B23FA8}"/>
              </a:ext>
            </a:extLst>
          </p:cNvPr>
          <p:cNvSpPr>
            <a:spLocks noGrp="1"/>
          </p:cNvSpPr>
          <p:nvPr>
            <p:ph type="title"/>
          </p:nvPr>
        </p:nvSpPr>
        <p:spPr>
          <a:xfrm>
            <a:off x="899886" y="286603"/>
            <a:ext cx="10479314" cy="1450757"/>
          </a:xfrm>
        </p:spPr>
        <p:txBody>
          <a:bodyPr/>
          <a:lstStyle/>
          <a:p>
            <a:r>
              <a:rPr lang="en-US" dirty="0"/>
              <a:t>Applicable Instructions (3)</a:t>
            </a:r>
          </a:p>
        </p:txBody>
      </p:sp>
      <p:sp>
        <p:nvSpPr>
          <p:cNvPr id="3" name="Content Placeholder 2">
            <a:extLst>
              <a:ext uri="{FF2B5EF4-FFF2-40B4-BE49-F238E27FC236}">
                <a16:creationId xmlns:a16="http://schemas.microsoft.com/office/drawing/2014/main" id="{A7FE1481-2DC3-449F-8464-AD6887612359}"/>
              </a:ext>
            </a:extLst>
          </p:cNvPr>
          <p:cNvSpPr>
            <a:spLocks noGrp="1"/>
          </p:cNvSpPr>
          <p:nvPr>
            <p:ph idx="1"/>
          </p:nvPr>
        </p:nvSpPr>
        <p:spPr/>
        <p:txBody>
          <a:bodyPr>
            <a:normAutofit/>
          </a:bodyPr>
          <a:lstStyle/>
          <a:p>
            <a:r>
              <a:rPr lang="en-US" dirty="0"/>
              <a:t>The actions to be implemented using the identified unused portion of the increase in funds apportioned on the basis of the number and concentration of unduplicated pupils must be provided in addition to the LEA’s required demonstration of how it intends to meet its proportional obligation to increase or improve services for unduplicated pupils over and above the level of services provided to all pupils for the coming LCAP year.</a:t>
            </a:r>
          </a:p>
        </p:txBody>
      </p:sp>
      <p:sp>
        <p:nvSpPr>
          <p:cNvPr id="4" name="Slide Number Placeholder 3">
            <a:extLst>
              <a:ext uri="{FF2B5EF4-FFF2-40B4-BE49-F238E27FC236}">
                <a16:creationId xmlns:a16="http://schemas.microsoft.com/office/drawing/2014/main" id="{AF6A7C7C-0A54-4B8D-A624-85C2FC633FF8}"/>
              </a:ext>
            </a:extLst>
          </p:cNvPr>
          <p:cNvSpPr>
            <a:spLocks noGrp="1"/>
          </p:cNvSpPr>
          <p:nvPr>
            <p:ph type="sldNum" sz="quarter" idx="12"/>
          </p:nvPr>
        </p:nvSpPr>
        <p:spPr/>
        <p:txBody>
          <a:bodyPr/>
          <a:lstStyle/>
          <a:p>
            <a:fld id="{1E47FE53-EBF0-4DA7-9D9D-CC1C3A20F3CB}" type="slidenum">
              <a:rPr lang="en-US" smtClean="0"/>
              <a:t>41</a:t>
            </a:fld>
            <a:endParaRPr lang="en-US" dirty="0"/>
          </a:p>
        </p:txBody>
      </p:sp>
    </p:spTree>
    <p:extLst>
      <p:ext uri="{BB962C8B-B14F-4D97-AF65-F5344CB8AC3E}">
        <p14:creationId xmlns:p14="http://schemas.microsoft.com/office/powerpoint/2010/main" val="32188844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normAutofit/>
          </a:bodyPr>
          <a:lstStyle/>
          <a:p>
            <a:r>
              <a:rPr lang="en-US" sz="7200" dirty="0"/>
              <a:t>Concentration Grant Add-on</a:t>
            </a:r>
          </a:p>
        </p:txBody>
      </p:sp>
      <p:sp>
        <p:nvSpPr>
          <p:cNvPr id="4" name="Slide Number Placeholder 3"/>
          <p:cNvSpPr>
            <a:spLocks noGrp="1"/>
          </p:cNvSpPr>
          <p:nvPr>
            <p:ph type="sldNum" sz="quarter" idx="4294967295"/>
          </p:nvPr>
        </p:nvSpPr>
        <p:spPr>
          <a:xfrm>
            <a:off x="10879138" y="6456363"/>
            <a:ext cx="1312862" cy="365125"/>
          </a:xfrm>
        </p:spPr>
        <p:txBody>
          <a:bodyPr/>
          <a:lstStyle/>
          <a:p>
            <a:fld id="{1E47FE53-EBF0-4DA7-9D9D-CC1C3A20F3CB}" type="slidenum">
              <a:rPr lang="en-US" smtClean="0"/>
              <a:t>42</a:t>
            </a:fld>
            <a:endParaRPr lang="en-US" dirty="0"/>
          </a:p>
        </p:txBody>
      </p:sp>
    </p:spTree>
    <p:extLst>
      <p:ext uri="{BB962C8B-B14F-4D97-AF65-F5344CB8AC3E}">
        <p14:creationId xmlns:p14="http://schemas.microsoft.com/office/powerpoint/2010/main" val="185728560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2B026-B6A8-421E-AE27-BE46985E0164}"/>
              </a:ext>
            </a:extLst>
          </p:cNvPr>
          <p:cNvSpPr>
            <a:spLocks noGrp="1"/>
          </p:cNvSpPr>
          <p:nvPr>
            <p:ph type="title"/>
          </p:nvPr>
        </p:nvSpPr>
        <p:spPr/>
        <p:txBody>
          <a:bodyPr/>
          <a:lstStyle/>
          <a:p>
            <a:r>
              <a:rPr lang="en-US" dirty="0"/>
              <a:t>Concentration Grant Add-on Requirement</a:t>
            </a:r>
          </a:p>
        </p:txBody>
      </p:sp>
      <p:sp>
        <p:nvSpPr>
          <p:cNvPr id="3" name="Content Placeholder 2">
            <a:extLst>
              <a:ext uri="{FF2B5EF4-FFF2-40B4-BE49-F238E27FC236}">
                <a16:creationId xmlns:a16="http://schemas.microsoft.com/office/drawing/2014/main" id="{A9251604-B719-4A05-A513-7484719E9A5D}"/>
              </a:ext>
            </a:extLst>
          </p:cNvPr>
          <p:cNvSpPr>
            <a:spLocks noGrp="1"/>
          </p:cNvSpPr>
          <p:nvPr>
            <p:ph idx="1"/>
          </p:nvPr>
        </p:nvSpPr>
        <p:spPr/>
        <p:txBody>
          <a:bodyPr/>
          <a:lstStyle/>
          <a:p>
            <a:r>
              <a:rPr lang="en-US" dirty="0"/>
              <a:t>EC Section 52064(b)(11) requires the template be revised to include allow applicable LEAs to provide a demonstration of how the additional funding received as a result of the increased concentration grant add-on will be used to increase the number of credentialed staff, classified staff, or both of those, that provide direct services to pupils, including custodial staff, on school campuses with greater than 55-percent unduplicated pupil enrollment.</a:t>
            </a:r>
          </a:p>
          <a:p>
            <a:endParaRPr lang="en-US" dirty="0"/>
          </a:p>
        </p:txBody>
      </p:sp>
      <p:sp>
        <p:nvSpPr>
          <p:cNvPr id="4" name="Slide Number Placeholder 3">
            <a:extLst>
              <a:ext uri="{FF2B5EF4-FFF2-40B4-BE49-F238E27FC236}">
                <a16:creationId xmlns:a16="http://schemas.microsoft.com/office/drawing/2014/main" id="{9533CF72-1256-4F7B-8EC3-F2747AD76327}"/>
              </a:ext>
            </a:extLst>
          </p:cNvPr>
          <p:cNvSpPr>
            <a:spLocks noGrp="1"/>
          </p:cNvSpPr>
          <p:nvPr>
            <p:ph type="sldNum" sz="quarter" idx="12"/>
          </p:nvPr>
        </p:nvSpPr>
        <p:spPr/>
        <p:txBody>
          <a:bodyPr/>
          <a:lstStyle/>
          <a:p>
            <a:fld id="{1E47FE53-EBF0-4DA7-9D9D-CC1C3A20F3CB}" type="slidenum">
              <a:rPr lang="en-US" smtClean="0"/>
              <a:t>43</a:t>
            </a:fld>
            <a:endParaRPr lang="en-US" dirty="0"/>
          </a:p>
        </p:txBody>
      </p:sp>
    </p:spTree>
    <p:extLst>
      <p:ext uri="{BB962C8B-B14F-4D97-AF65-F5344CB8AC3E}">
        <p14:creationId xmlns:p14="http://schemas.microsoft.com/office/powerpoint/2010/main" val="187624481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21235-31FB-4D41-8082-8468D58B17F7}"/>
              </a:ext>
            </a:extLst>
          </p:cNvPr>
          <p:cNvSpPr>
            <a:spLocks noGrp="1"/>
          </p:cNvSpPr>
          <p:nvPr>
            <p:ph type="title"/>
          </p:nvPr>
        </p:nvSpPr>
        <p:spPr/>
        <p:txBody>
          <a:bodyPr/>
          <a:lstStyle/>
          <a:p>
            <a:r>
              <a:rPr lang="en-US" dirty="0"/>
              <a:t>Proposed Concentration Grant Add-on Prompt (1)</a:t>
            </a:r>
          </a:p>
        </p:txBody>
      </p:sp>
      <p:sp>
        <p:nvSpPr>
          <p:cNvPr id="3" name="Content Placeholder 2">
            <a:extLst>
              <a:ext uri="{FF2B5EF4-FFF2-40B4-BE49-F238E27FC236}">
                <a16:creationId xmlns:a16="http://schemas.microsoft.com/office/drawing/2014/main" id="{E4F2EB78-4FF9-47CD-9247-5508013C325C}"/>
              </a:ext>
            </a:extLst>
          </p:cNvPr>
          <p:cNvSpPr>
            <a:spLocks noGrp="1"/>
          </p:cNvSpPr>
          <p:nvPr>
            <p:ph idx="1"/>
          </p:nvPr>
        </p:nvSpPr>
        <p:spPr/>
        <p:txBody>
          <a:bodyPr/>
          <a:lstStyle/>
          <a:p>
            <a:r>
              <a:rPr lang="en-US" dirty="0"/>
              <a:t>To address this requirement the CDE is proposing to add an additional field to the Increased or Improved Services for Foster Youth, English Learners, and Low-Income Students section of the LCAP template. </a:t>
            </a:r>
          </a:p>
          <a:p>
            <a:r>
              <a:rPr lang="en-US" dirty="0"/>
              <a:t>This additional prompt can be found on page 7 of Attachment 3; instructions for this prompt can be found on page 29.</a:t>
            </a:r>
          </a:p>
          <a:p>
            <a:pPr marL="0" indent="0">
              <a:buNone/>
            </a:pPr>
            <a:endParaRPr lang="en-US" dirty="0"/>
          </a:p>
        </p:txBody>
      </p:sp>
      <p:sp>
        <p:nvSpPr>
          <p:cNvPr id="4" name="Slide Number Placeholder 3">
            <a:extLst>
              <a:ext uri="{FF2B5EF4-FFF2-40B4-BE49-F238E27FC236}">
                <a16:creationId xmlns:a16="http://schemas.microsoft.com/office/drawing/2014/main" id="{22C0387D-AB16-432A-AFDE-34CC18CD202B}"/>
              </a:ext>
            </a:extLst>
          </p:cNvPr>
          <p:cNvSpPr>
            <a:spLocks noGrp="1"/>
          </p:cNvSpPr>
          <p:nvPr>
            <p:ph type="sldNum" sz="quarter" idx="12"/>
          </p:nvPr>
        </p:nvSpPr>
        <p:spPr/>
        <p:txBody>
          <a:bodyPr/>
          <a:lstStyle/>
          <a:p>
            <a:fld id="{1E47FE53-EBF0-4DA7-9D9D-CC1C3A20F3CB}" type="slidenum">
              <a:rPr lang="en-US" smtClean="0"/>
              <a:t>44</a:t>
            </a:fld>
            <a:endParaRPr lang="en-US" dirty="0"/>
          </a:p>
        </p:txBody>
      </p:sp>
    </p:spTree>
    <p:extLst>
      <p:ext uri="{BB962C8B-B14F-4D97-AF65-F5344CB8AC3E}">
        <p14:creationId xmlns:p14="http://schemas.microsoft.com/office/powerpoint/2010/main" val="25762380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29BFC-C5D3-45E5-B1B5-7A7BD9A28398}"/>
              </a:ext>
            </a:extLst>
          </p:cNvPr>
          <p:cNvSpPr>
            <a:spLocks noGrp="1"/>
          </p:cNvSpPr>
          <p:nvPr>
            <p:ph type="title"/>
          </p:nvPr>
        </p:nvSpPr>
        <p:spPr/>
        <p:txBody>
          <a:bodyPr/>
          <a:lstStyle/>
          <a:p>
            <a:r>
              <a:rPr lang="en-US" dirty="0"/>
              <a:t>Proposed Concentration Grant Add-on Prompt (2)</a:t>
            </a:r>
          </a:p>
        </p:txBody>
      </p:sp>
      <p:sp>
        <p:nvSpPr>
          <p:cNvPr id="3" name="Content Placeholder 2">
            <a:extLst>
              <a:ext uri="{FF2B5EF4-FFF2-40B4-BE49-F238E27FC236}">
                <a16:creationId xmlns:a16="http://schemas.microsoft.com/office/drawing/2014/main" id="{6168F522-60A0-409D-9D3F-27E29ABEBE25}"/>
              </a:ext>
            </a:extLst>
          </p:cNvPr>
          <p:cNvSpPr>
            <a:spLocks noGrp="1"/>
          </p:cNvSpPr>
          <p:nvPr>
            <p:ph idx="1"/>
          </p:nvPr>
        </p:nvSpPr>
        <p:spPr>
          <a:xfrm>
            <a:off x="1097280" y="1845733"/>
            <a:ext cx="10058400" cy="4438953"/>
          </a:xfrm>
        </p:spPr>
        <p:txBody>
          <a:bodyPr>
            <a:normAutofit/>
          </a:bodyPr>
          <a:lstStyle/>
          <a:p>
            <a:r>
              <a:rPr lang="en-US" dirty="0"/>
              <a:t>Proposed prompt:</a:t>
            </a:r>
          </a:p>
          <a:p>
            <a:pPr lvl="1">
              <a:spcBef>
                <a:spcPts val="600"/>
              </a:spcBef>
            </a:pPr>
            <a:r>
              <a:rPr lang="en-US" dirty="0"/>
              <a:t>A description of how the additional concentration grant add-on funding is being used to increase the number of staff providing direct services to students at schools that have a high concentration of foster youth, English learners, and low-income students, as applicable.</a:t>
            </a:r>
          </a:p>
          <a:p>
            <a:endParaRPr lang="en-US" dirty="0"/>
          </a:p>
        </p:txBody>
      </p:sp>
      <p:sp>
        <p:nvSpPr>
          <p:cNvPr id="4" name="Slide Number Placeholder 3">
            <a:extLst>
              <a:ext uri="{FF2B5EF4-FFF2-40B4-BE49-F238E27FC236}">
                <a16:creationId xmlns:a16="http://schemas.microsoft.com/office/drawing/2014/main" id="{C2D74E7D-AB34-4EA8-AB96-0659D972BCD5}"/>
              </a:ext>
            </a:extLst>
          </p:cNvPr>
          <p:cNvSpPr>
            <a:spLocks noGrp="1"/>
          </p:cNvSpPr>
          <p:nvPr>
            <p:ph type="sldNum" sz="quarter" idx="12"/>
          </p:nvPr>
        </p:nvSpPr>
        <p:spPr/>
        <p:txBody>
          <a:bodyPr/>
          <a:lstStyle/>
          <a:p>
            <a:fld id="{1E47FE53-EBF0-4DA7-9D9D-CC1C3A20F3CB}" type="slidenum">
              <a:rPr lang="en-US" smtClean="0"/>
              <a:t>45</a:t>
            </a:fld>
            <a:endParaRPr lang="en-US" dirty="0"/>
          </a:p>
        </p:txBody>
      </p:sp>
    </p:spTree>
    <p:extLst>
      <p:ext uri="{BB962C8B-B14F-4D97-AF65-F5344CB8AC3E}">
        <p14:creationId xmlns:p14="http://schemas.microsoft.com/office/powerpoint/2010/main" val="291174498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E29BFC-C5D3-45E5-B1B5-7A7BD9A28398}"/>
              </a:ext>
            </a:extLst>
          </p:cNvPr>
          <p:cNvSpPr>
            <a:spLocks noGrp="1"/>
          </p:cNvSpPr>
          <p:nvPr>
            <p:ph type="title"/>
          </p:nvPr>
        </p:nvSpPr>
        <p:spPr/>
        <p:txBody>
          <a:bodyPr/>
          <a:lstStyle/>
          <a:p>
            <a:r>
              <a:rPr lang="en-US" dirty="0"/>
              <a:t>Proposed Concentration Grant Add-on Instructions (3)</a:t>
            </a:r>
          </a:p>
        </p:txBody>
      </p:sp>
      <p:sp>
        <p:nvSpPr>
          <p:cNvPr id="3" name="Content Placeholder 2">
            <a:extLst>
              <a:ext uri="{FF2B5EF4-FFF2-40B4-BE49-F238E27FC236}">
                <a16:creationId xmlns:a16="http://schemas.microsoft.com/office/drawing/2014/main" id="{6168F522-60A0-409D-9D3F-27E29ABEBE25}"/>
              </a:ext>
            </a:extLst>
          </p:cNvPr>
          <p:cNvSpPr>
            <a:spLocks noGrp="1"/>
          </p:cNvSpPr>
          <p:nvPr>
            <p:ph idx="1"/>
          </p:nvPr>
        </p:nvSpPr>
        <p:spPr>
          <a:xfrm>
            <a:off x="1097280" y="1845733"/>
            <a:ext cx="10058400" cy="4438953"/>
          </a:xfrm>
        </p:spPr>
        <p:txBody>
          <a:bodyPr>
            <a:normAutofit/>
          </a:bodyPr>
          <a:lstStyle/>
          <a:p>
            <a:r>
              <a:rPr lang="en-US" dirty="0"/>
              <a:t>Proposed Instructions: </a:t>
            </a:r>
          </a:p>
          <a:p>
            <a:pPr lvl="1">
              <a:spcBef>
                <a:spcPts val="600"/>
              </a:spcBef>
            </a:pPr>
            <a:r>
              <a:rPr lang="en-US" dirty="0"/>
              <a:t>Describe how the LEA is utilizing the concentration grant add-on funds received consistent with EC Section 42238.02, as amended, to increase the number of certificated staff, classified staff, or both, including custodial staff, who provide direct services to pupils on school campuses with greater than 55 percent unduplicated pupil enrollment. The description must include the number of staff members either hired or transferred and the type of direct services provided to students.</a:t>
            </a:r>
          </a:p>
          <a:p>
            <a:endParaRPr lang="en-US" dirty="0"/>
          </a:p>
        </p:txBody>
      </p:sp>
      <p:sp>
        <p:nvSpPr>
          <p:cNvPr id="4" name="Slide Number Placeholder 3">
            <a:extLst>
              <a:ext uri="{FF2B5EF4-FFF2-40B4-BE49-F238E27FC236}">
                <a16:creationId xmlns:a16="http://schemas.microsoft.com/office/drawing/2014/main" id="{C2D74E7D-AB34-4EA8-AB96-0659D972BCD5}"/>
              </a:ext>
            </a:extLst>
          </p:cNvPr>
          <p:cNvSpPr>
            <a:spLocks noGrp="1"/>
          </p:cNvSpPr>
          <p:nvPr>
            <p:ph type="sldNum" sz="quarter" idx="12"/>
          </p:nvPr>
        </p:nvSpPr>
        <p:spPr/>
        <p:txBody>
          <a:bodyPr/>
          <a:lstStyle/>
          <a:p>
            <a:fld id="{1E47FE53-EBF0-4DA7-9D9D-CC1C3A20F3CB}" type="slidenum">
              <a:rPr lang="en-US" smtClean="0"/>
              <a:t>46</a:t>
            </a:fld>
            <a:endParaRPr lang="en-US" dirty="0"/>
          </a:p>
        </p:txBody>
      </p:sp>
    </p:spTree>
    <p:extLst>
      <p:ext uri="{BB962C8B-B14F-4D97-AF65-F5344CB8AC3E}">
        <p14:creationId xmlns:p14="http://schemas.microsoft.com/office/powerpoint/2010/main" val="324635033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normAutofit/>
          </a:bodyPr>
          <a:lstStyle/>
          <a:p>
            <a:r>
              <a:rPr lang="en-US" sz="7200" dirty="0"/>
              <a:t>Supplement to the Annual Update to the 2021-22 LCAP</a:t>
            </a:r>
          </a:p>
        </p:txBody>
      </p:sp>
      <p:sp>
        <p:nvSpPr>
          <p:cNvPr id="4" name="Slide Number Placeholder 3"/>
          <p:cNvSpPr>
            <a:spLocks noGrp="1"/>
          </p:cNvSpPr>
          <p:nvPr>
            <p:ph type="sldNum" sz="quarter" idx="4294967295"/>
          </p:nvPr>
        </p:nvSpPr>
        <p:spPr>
          <a:xfrm>
            <a:off x="10879138" y="6456363"/>
            <a:ext cx="1312862" cy="365125"/>
          </a:xfrm>
        </p:spPr>
        <p:txBody>
          <a:bodyPr/>
          <a:lstStyle/>
          <a:p>
            <a:fld id="{1E47FE53-EBF0-4DA7-9D9D-CC1C3A20F3CB}" type="slidenum">
              <a:rPr lang="en-US" smtClean="0"/>
              <a:t>47</a:t>
            </a:fld>
            <a:endParaRPr lang="en-US" dirty="0"/>
          </a:p>
        </p:txBody>
      </p:sp>
    </p:spTree>
    <p:extLst>
      <p:ext uri="{BB962C8B-B14F-4D97-AF65-F5344CB8AC3E}">
        <p14:creationId xmlns:p14="http://schemas.microsoft.com/office/powerpoint/2010/main" val="111630460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4836E-4770-4203-9AF7-309CA41CC2FD}"/>
              </a:ext>
            </a:extLst>
          </p:cNvPr>
          <p:cNvSpPr>
            <a:spLocks noGrp="1"/>
          </p:cNvSpPr>
          <p:nvPr>
            <p:ph type="title"/>
          </p:nvPr>
        </p:nvSpPr>
        <p:spPr/>
        <p:txBody>
          <a:bodyPr/>
          <a:lstStyle/>
          <a:p>
            <a:r>
              <a:rPr lang="en-US" dirty="0"/>
              <a:t>2021–22 LCAP Annual Update Supplement (1)</a:t>
            </a:r>
          </a:p>
        </p:txBody>
      </p:sp>
      <p:sp>
        <p:nvSpPr>
          <p:cNvPr id="3" name="Content Placeholder 2">
            <a:extLst>
              <a:ext uri="{FF2B5EF4-FFF2-40B4-BE49-F238E27FC236}">
                <a16:creationId xmlns:a16="http://schemas.microsoft.com/office/drawing/2014/main" id="{0E7153AE-E805-400D-84E2-EAFB2A5B99D9}"/>
              </a:ext>
            </a:extLst>
          </p:cNvPr>
          <p:cNvSpPr>
            <a:spLocks noGrp="1"/>
          </p:cNvSpPr>
          <p:nvPr>
            <p:ph idx="1"/>
          </p:nvPr>
        </p:nvSpPr>
        <p:spPr/>
        <p:txBody>
          <a:bodyPr/>
          <a:lstStyle/>
          <a:p>
            <a:r>
              <a:rPr lang="en-US" dirty="0"/>
              <a:t>Section 124 of AB 130 requires that the State Board of Education adopt a one-time supplement template to the Annual Update to the 2021–22 LCAP on or before November 30, 2021.</a:t>
            </a:r>
          </a:p>
          <a:p>
            <a:r>
              <a:rPr lang="en-US" dirty="0"/>
              <a:t>The supplement template is required to include all of the following:</a:t>
            </a:r>
          </a:p>
          <a:p>
            <a:pPr marL="722185" lvl="1" indent="-514350">
              <a:spcBef>
                <a:spcPts val="600"/>
              </a:spcBef>
              <a:buFont typeface="+mj-lt"/>
              <a:buAutoNum type="arabicPeriod"/>
            </a:pPr>
            <a:r>
              <a:rPr lang="en-US" dirty="0"/>
              <a:t>A description of how and when the LEA’s community members were engaged on the use of funds provided in the Budget Act of 2021 that were not included in its local control and accountability plan adopted on July 1, 2021.</a:t>
            </a:r>
          </a:p>
        </p:txBody>
      </p:sp>
      <p:sp>
        <p:nvSpPr>
          <p:cNvPr id="4" name="Slide Number Placeholder 3">
            <a:extLst>
              <a:ext uri="{FF2B5EF4-FFF2-40B4-BE49-F238E27FC236}">
                <a16:creationId xmlns:a16="http://schemas.microsoft.com/office/drawing/2014/main" id="{9568B130-CCD3-4F9D-8D9F-8B32123A120F}"/>
              </a:ext>
            </a:extLst>
          </p:cNvPr>
          <p:cNvSpPr>
            <a:spLocks noGrp="1"/>
          </p:cNvSpPr>
          <p:nvPr>
            <p:ph type="sldNum" sz="quarter" idx="12"/>
          </p:nvPr>
        </p:nvSpPr>
        <p:spPr/>
        <p:txBody>
          <a:bodyPr/>
          <a:lstStyle/>
          <a:p>
            <a:fld id="{1E47FE53-EBF0-4DA7-9D9D-CC1C3A20F3CB}" type="slidenum">
              <a:rPr lang="en-US" smtClean="0"/>
              <a:t>48</a:t>
            </a:fld>
            <a:endParaRPr lang="en-US" dirty="0"/>
          </a:p>
        </p:txBody>
      </p:sp>
    </p:spTree>
    <p:extLst>
      <p:ext uri="{BB962C8B-B14F-4D97-AF65-F5344CB8AC3E}">
        <p14:creationId xmlns:p14="http://schemas.microsoft.com/office/powerpoint/2010/main" val="138909560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4836E-4770-4203-9AF7-309CA41CC2FD}"/>
              </a:ext>
            </a:extLst>
          </p:cNvPr>
          <p:cNvSpPr>
            <a:spLocks noGrp="1"/>
          </p:cNvSpPr>
          <p:nvPr>
            <p:ph type="title"/>
          </p:nvPr>
        </p:nvSpPr>
        <p:spPr/>
        <p:txBody>
          <a:bodyPr/>
          <a:lstStyle/>
          <a:p>
            <a:r>
              <a:rPr lang="en-US" dirty="0"/>
              <a:t>2021–22 LCAP Annual Update Supplement (2)</a:t>
            </a:r>
          </a:p>
        </p:txBody>
      </p:sp>
      <p:sp>
        <p:nvSpPr>
          <p:cNvPr id="3" name="Content Placeholder 2">
            <a:extLst>
              <a:ext uri="{FF2B5EF4-FFF2-40B4-BE49-F238E27FC236}">
                <a16:creationId xmlns:a16="http://schemas.microsoft.com/office/drawing/2014/main" id="{0E7153AE-E805-400D-84E2-EAFB2A5B99D9}"/>
              </a:ext>
            </a:extLst>
          </p:cNvPr>
          <p:cNvSpPr>
            <a:spLocks noGrp="1"/>
          </p:cNvSpPr>
          <p:nvPr>
            <p:ph idx="1"/>
          </p:nvPr>
        </p:nvSpPr>
        <p:spPr/>
        <p:txBody>
          <a:bodyPr/>
          <a:lstStyle/>
          <a:p>
            <a:pPr marL="207835" lvl="1" indent="0">
              <a:spcBef>
                <a:spcPts val="600"/>
              </a:spcBef>
              <a:buNone/>
            </a:pPr>
            <a:r>
              <a:rPr lang="en-US" dirty="0"/>
              <a:t>(Continued)</a:t>
            </a:r>
          </a:p>
          <a:p>
            <a:pPr marL="665035" lvl="1" indent="-457200">
              <a:spcBef>
                <a:spcPts val="600"/>
              </a:spcBef>
              <a:buFont typeface="+mj-lt"/>
              <a:buAutoNum type="arabicPeriod" startAt="2"/>
            </a:pPr>
            <a:r>
              <a:rPr lang="en-US" dirty="0"/>
              <a:t>A description of how the additional concentration grant add-on was used by the local educational agency to increase the number of certificated staff, classified staff, or both, including custodial staff, who provide direct services to pupils on school campuses, or the location of the actions related to these funds in its 2021–22 local control and accountability plan</a:t>
            </a:r>
          </a:p>
          <a:p>
            <a:pPr marL="665035" lvl="1" indent="-457200">
              <a:spcBef>
                <a:spcPts val="600"/>
              </a:spcBef>
              <a:buFont typeface="+mj-lt"/>
              <a:buAutoNum type="arabicPeriod" startAt="2"/>
            </a:pPr>
            <a:r>
              <a:rPr lang="en-US" dirty="0"/>
              <a:t>A description of how and when the LEA’s community members were engaged on the use of one-time federal funds intended to support recovery from the COVID-19 pandemic and the impacts of distance learning on pupils.</a:t>
            </a:r>
          </a:p>
        </p:txBody>
      </p:sp>
      <p:sp>
        <p:nvSpPr>
          <p:cNvPr id="4" name="Slide Number Placeholder 3">
            <a:extLst>
              <a:ext uri="{FF2B5EF4-FFF2-40B4-BE49-F238E27FC236}">
                <a16:creationId xmlns:a16="http://schemas.microsoft.com/office/drawing/2014/main" id="{9568B130-CCD3-4F9D-8D9F-8B32123A120F}"/>
              </a:ext>
            </a:extLst>
          </p:cNvPr>
          <p:cNvSpPr>
            <a:spLocks noGrp="1"/>
          </p:cNvSpPr>
          <p:nvPr>
            <p:ph type="sldNum" sz="quarter" idx="12"/>
          </p:nvPr>
        </p:nvSpPr>
        <p:spPr/>
        <p:txBody>
          <a:bodyPr/>
          <a:lstStyle/>
          <a:p>
            <a:fld id="{1E47FE53-EBF0-4DA7-9D9D-CC1C3A20F3CB}" type="slidenum">
              <a:rPr lang="en-US" smtClean="0"/>
              <a:t>49</a:t>
            </a:fld>
            <a:endParaRPr lang="en-US" dirty="0"/>
          </a:p>
        </p:txBody>
      </p:sp>
    </p:spTree>
    <p:extLst>
      <p:ext uri="{BB962C8B-B14F-4D97-AF65-F5344CB8AC3E}">
        <p14:creationId xmlns:p14="http://schemas.microsoft.com/office/powerpoint/2010/main" val="1616819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9202EF-6618-401E-A368-A5D3D1FADEA3}"/>
              </a:ext>
            </a:extLst>
          </p:cNvPr>
          <p:cNvSpPr>
            <a:spLocks noGrp="1"/>
          </p:cNvSpPr>
          <p:nvPr>
            <p:ph type="title"/>
          </p:nvPr>
        </p:nvSpPr>
        <p:spPr/>
        <p:txBody>
          <a:bodyPr/>
          <a:lstStyle/>
          <a:p>
            <a:r>
              <a:rPr lang="en-US" dirty="0"/>
              <a:t>Required Goals (1)</a:t>
            </a:r>
          </a:p>
        </p:txBody>
      </p:sp>
      <p:sp>
        <p:nvSpPr>
          <p:cNvPr id="3" name="Content Placeholder 2">
            <a:extLst>
              <a:ext uri="{FF2B5EF4-FFF2-40B4-BE49-F238E27FC236}">
                <a16:creationId xmlns:a16="http://schemas.microsoft.com/office/drawing/2014/main" id="{41471DE1-DA2A-45C2-9860-E5AD5B4254B7}"/>
              </a:ext>
            </a:extLst>
          </p:cNvPr>
          <p:cNvSpPr>
            <a:spLocks noGrp="1"/>
          </p:cNvSpPr>
          <p:nvPr>
            <p:ph idx="1"/>
          </p:nvPr>
        </p:nvSpPr>
        <p:spPr/>
        <p:txBody>
          <a:bodyPr/>
          <a:lstStyle/>
          <a:p>
            <a:pPr marL="0" indent="0">
              <a:buNone/>
            </a:pPr>
            <a:r>
              <a:rPr lang="en-US" dirty="0"/>
              <a:t>In general, LEAs have flexibility in determining what goals to include in the LCAP and what those goals will address.</a:t>
            </a:r>
          </a:p>
          <a:p>
            <a:pPr marL="0" indent="0">
              <a:buNone/>
            </a:pPr>
            <a:r>
              <a:rPr lang="en-US" dirty="0"/>
              <a:t>Beginning with the development of the 2022-23 LCAP, LEAs that meet certain criteria will be required to include a specific goal in their LCAP.</a:t>
            </a:r>
          </a:p>
        </p:txBody>
      </p:sp>
      <p:sp>
        <p:nvSpPr>
          <p:cNvPr id="4" name="Slide Number Placeholder 3">
            <a:extLst>
              <a:ext uri="{FF2B5EF4-FFF2-40B4-BE49-F238E27FC236}">
                <a16:creationId xmlns:a16="http://schemas.microsoft.com/office/drawing/2014/main" id="{80B59520-8D71-456B-9A56-F0D8B13ED014}"/>
              </a:ext>
            </a:extLst>
          </p:cNvPr>
          <p:cNvSpPr>
            <a:spLocks noGrp="1"/>
          </p:cNvSpPr>
          <p:nvPr>
            <p:ph type="sldNum" sz="quarter" idx="12"/>
          </p:nvPr>
        </p:nvSpPr>
        <p:spPr/>
        <p:txBody>
          <a:bodyPr/>
          <a:lstStyle/>
          <a:p>
            <a:fld id="{1E47FE53-EBF0-4DA7-9D9D-CC1C3A20F3CB}" type="slidenum">
              <a:rPr lang="en-US" smtClean="0"/>
              <a:t>5</a:t>
            </a:fld>
            <a:endParaRPr lang="en-US" dirty="0"/>
          </a:p>
        </p:txBody>
      </p:sp>
    </p:spTree>
    <p:extLst>
      <p:ext uri="{BB962C8B-B14F-4D97-AF65-F5344CB8AC3E}">
        <p14:creationId xmlns:p14="http://schemas.microsoft.com/office/powerpoint/2010/main" val="173758637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4836E-4770-4203-9AF7-309CA41CC2FD}"/>
              </a:ext>
            </a:extLst>
          </p:cNvPr>
          <p:cNvSpPr>
            <a:spLocks noGrp="1"/>
          </p:cNvSpPr>
          <p:nvPr>
            <p:ph type="title"/>
          </p:nvPr>
        </p:nvSpPr>
        <p:spPr/>
        <p:txBody>
          <a:bodyPr/>
          <a:lstStyle/>
          <a:p>
            <a:r>
              <a:rPr lang="en-US" dirty="0"/>
              <a:t>2021–22 LCAP Annual Update Supplement (3)</a:t>
            </a:r>
          </a:p>
        </p:txBody>
      </p:sp>
      <p:sp>
        <p:nvSpPr>
          <p:cNvPr id="3" name="Content Placeholder 2">
            <a:extLst>
              <a:ext uri="{FF2B5EF4-FFF2-40B4-BE49-F238E27FC236}">
                <a16:creationId xmlns:a16="http://schemas.microsoft.com/office/drawing/2014/main" id="{0E7153AE-E805-400D-84E2-EAFB2A5B99D9}"/>
              </a:ext>
            </a:extLst>
          </p:cNvPr>
          <p:cNvSpPr>
            <a:spLocks noGrp="1"/>
          </p:cNvSpPr>
          <p:nvPr>
            <p:ph idx="1"/>
          </p:nvPr>
        </p:nvSpPr>
        <p:spPr/>
        <p:txBody>
          <a:bodyPr/>
          <a:lstStyle/>
          <a:p>
            <a:pPr marL="207835" lvl="1" indent="0">
              <a:spcBef>
                <a:spcPts val="600"/>
              </a:spcBef>
              <a:buNone/>
            </a:pPr>
            <a:r>
              <a:rPr lang="en-US" dirty="0"/>
              <a:t>(Continued)</a:t>
            </a:r>
          </a:p>
          <a:p>
            <a:pPr marL="665035" lvl="1" indent="-457200">
              <a:spcBef>
                <a:spcPts val="600"/>
              </a:spcBef>
              <a:buFont typeface="+mj-lt"/>
              <a:buAutoNum type="arabicPeriod" startAt="4"/>
            </a:pPr>
            <a:r>
              <a:rPr lang="en-US" dirty="0"/>
              <a:t>An update on the implementation of the federal American Rescue Plan Act of 2021 and federal Elementary and Secondary School Emergency Relief (ESSER) expenditure plan, including successes and challenges. </a:t>
            </a:r>
          </a:p>
          <a:p>
            <a:pPr marL="665035" lvl="1" indent="-457200">
              <a:spcBef>
                <a:spcPts val="600"/>
              </a:spcBef>
              <a:buFont typeface="+mj-lt"/>
              <a:buAutoNum type="arabicPeriod" startAt="4"/>
            </a:pPr>
            <a:r>
              <a:rPr lang="en-US" dirty="0"/>
              <a:t>A description of how the 2021–22 school year fiscal resources are being used consistent with the applicable plans and aligned with the local educational agency’s 2021–22 local control and accountability plan.</a:t>
            </a:r>
          </a:p>
        </p:txBody>
      </p:sp>
      <p:sp>
        <p:nvSpPr>
          <p:cNvPr id="4" name="Slide Number Placeholder 3">
            <a:extLst>
              <a:ext uri="{FF2B5EF4-FFF2-40B4-BE49-F238E27FC236}">
                <a16:creationId xmlns:a16="http://schemas.microsoft.com/office/drawing/2014/main" id="{9568B130-CCD3-4F9D-8D9F-8B32123A120F}"/>
              </a:ext>
            </a:extLst>
          </p:cNvPr>
          <p:cNvSpPr>
            <a:spLocks noGrp="1"/>
          </p:cNvSpPr>
          <p:nvPr>
            <p:ph type="sldNum" sz="quarter" idx="12"/>
          </p:nvPr>
        </p:nvSpPr>
        <p:spPr/>
        <p:txBody>
          <a:bodyPr/>
          <a:lstStyle/>
          <a:p>
            <a:fld id="{1E47FE53-EBF0-4DA7-9D9D-CC1C3A20F3CB}" type="slidenum">
              <a:rPr lang="en-US" smtClean="0"/>
              <a:t>50</a:t>
            </a:fld>
            <a:endParaRPr lang="en-US" dirty="0"/>
          </a:p>
        </p:txBody>
      </p:sp>
    </p:spTree>
    <p:extLst>
      <p:ext uri="{BB962C8B-B14F-4D97-AF65-F5344CB8AC3E}">
        <p14:creationId xmlns:p14="http://schemas.microsoft.com/office/powerpoint/2010/main" val="103932422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4836E-4770-4203-9AF7-309CA41CC2FD}"/>
              </a:ext>
            </a:extLst>
          </p:cNvPr>
          <p:cNvSpPr>
            <a:spLocks noGrp="1"/>
          </p:cNvSpPr>
          <p:nvPr>
            <p:ph type="title"/>
          </p:nvPr>
        </p:nvSpPr>
        <p:spPr/>
        <p:txBody>
          <a:bodyPr/>
          <a:lstStyle/>
          <a:p>
            <a:r>
              <a:rPr lang="en-US" dirty="0"/>
              <a:t>2021–22 LCAP Annual Update Supplement (4)</a:t>
            </a:r>
          </a:p>
        </p:txBody>
      </p:sp>
      <p:sp>
        <p:nvSpPr>
          <p:cNvPr id="3" name="Content Placeholder 2">
            <a:extLst>
              <a:ext uri="{FF2B5EF4-FFF2-40B4-BE49-F238E27FC236}">
                <a16:creationId xmlns:a16="http://schemas.microsoft.com/office/drawing/2014/main" id="{0E7153AE-E805-400D-84E2-EAFB2A5B99D9}"/>
              </a:ext>
            </a:extLst>
          </p:cNvPr>
          <p:cNvSpPr>
            <a:spLocks noGrp="1"/>
          </p:cNvSpPr>
          <p:nvPr>
            <p:ph idx="1"/>
          </p:nvPr>
        </p:nvSpPr>
        <p:spPr/>
        <p:txBody>
          <a:bodyPr/>
          <a:lstStyle/>
          <a:p>
            <a:r>
              <a:rPr lang="en-US" dirty="0"/>
              <a:t>To address this requirement the CDE has developed a proposed Supplement for the Annual Update to the 2021–22 Local Control and Accountability Plan template. </a:t>
            </a:r>
          </a:p>
          <a:p>
            <a:r>
              <a:rPr lang="en-US" dirty="0"/>
              <a:t>The proposed Supplement for the Annual Update to the 2021–22 Local Control and Accountability Plan template and instructions are provided as Attachment 4.</a:t>
            </a:r>
          </a:p>
        </p:txBody>
      </p:sp>
      <p:sp>
        <p:nvSpPr>
          <p:cNvPr id="4" name="Slide Number Placeholder 3">
            <a:extLst>
              <a:ext uri="{FF2B5EF4-FFF2-40B4-BE49-F238E27FC236}">
                <a16:creationId xmlns:a16="http://schemas.microsoft.com/office/drawing/2014/main" id="{9568B130-CCD3-4F9D-8D9F-8B32123A120F}"/>
              </a:ext>
            </a:extLst>
          </p:cNvPr>
          <p:cNvSpPr>
            <a:spLocks noGrp="1"/>
          </p:cNvSpPr>
          <p:nvPr>
            <p:ph type="sldNum" sz="quarter" idx="12"/>
          </p:nvPr>
        </p:nvSpPr>
        <p:spPr/>
        <p:txBody>
          <a:bodyPr/>
          <a:lstStyle/>
          <a:p>
            <a:fld id="{1E47FE53-EBF0-4DA7-9D9D-CC1C3A20F3CB}" type="slidenum">
              <a:rPr lang="en-US" smtClean="0"/>
              <a:t>51</a:t>
            </a:fld>
            <a:endParaRPr lang="en-US" dirty="0"/>
          </a:p>
        </p:txBody>
      </p:sp>
    </p:spTree>
    <p:extLst>
      <p:ext uri="{BB962C8B-B14F-4D97-AF65-F5344CB8AC3E}">
        <p14:creationId xmlns:p14="http://schemas.microsoft.com/office/powerpoint/2010/main" val="362364236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normAutofit/>
          </a:bodyPr>
          <a:lstStyle/>
          <a:p>
            <a:r>
              <a:rPr lang="en-US" sz="7200" dirty="0"/>
              <a:t>Replacing “Stakeholder”</a:t>
            </a:r>
          </a:p>
        </p:txBody>
      </p:sp>
      <p:sp>
        <p:nvSpPr>
          <p:cNvPr id="4" name="Slide Number Placeholder 3"/>
          <p:cNvSpPr>
            <a:spLocks noGrp="1"/>
          </p:cNvSpPr>
          <p:nvPr>
            <p:ph type="sldNum" sz="quarter" idx="4294967295"/>
          </p:nvPr>
        </p:nvSpPr>
        <p:spPr>
          <a:xfrm>
            <a:off x="10879138" y="6456363"/>
            <a:ext cx="1312862" cy="365125"/>
          </a:xfrm>
        </p:spPr>
        <p:txBody>
          <a:bodyPr/>
          <a:lstStyle/>
          <a:p>
            <a:fld id="{1E47FE53-EBF0-4DA7-9D9D-CC1C3A20F3CB}" type="slidenum">
              <a:rPr lang="en-US" smtClean="0"/>
              <a:t>52</a:t>
            </a:fld>
            <a:endParaRPr lang="en-US" dirty="0"/>
          </a:p>
        </p:txBody>
      </p:sp>
    </p:spTree>
    <p:extLst>
      <p:ext uri="{BB962C8B-B14F-4D97-AF65-F5344CB8AC3E}">
        <p14:creationId xmlns:p14="http://schemas.microsoft.com/office/powerpoint/2010/main" val="238167355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AE232-AC37-4113-BC83-EC91B6A85F50}"/>
              </a:ext>
            </a:extLst>
          </p:cNvPr>
          <p:cNvSpPr>
            <a:spLocks noGrp="1"/>
          </p:cNvSpPr>
          <p:nvPr>
            <p:ph type="title"/>
          </p:nvPr>
        </p:nvSpPr>
        <p:spPr/>
        <p:txBody>
          <a:bodyPr/>
          <a:lstStyle/>
          <a:p>
            <a:r>
              <a:rPr lang="en-US" dirty="0">
                <a:latin typeface="Arial" panose="020B0604020202020204" pitchFamily="34" charset="0"/>
                <a:ea typeface="Arial" panose="020B0604020202020204" pitchFamily="34" charset="0"/>
                <a:cs typeface="Arial" panose="020B0604020202020204" pitchFamily="34" charset="0"/>
              </a:rPr>
              <a:t>Replacing the Term “Stakeholder””</a:t>
            </a:r>
            <a:endParaRPr lang="en-US" dirty="0"/>
          </a:p>
        </p:txBody>
      </p:sp>
      <p:sp>
        <p:nvSpPr>
          <p:cNvPr id="3" name="Content Placeholder 2">
            <a:extLst>
              <a:ext uri="{FF2B5EF4-FFF2-40B4-BE49-F238E27FC236}">
                <a16:creationId xmlns:a16="http://schemas.microsoft.com/office/drawing/2014/main" id="{4C53EE35-301B-47C8-904A-5DBB2B4757DA}"/>
              </a:ext>
            </a:extLst>
          </p:cNvPr>
          <p:cNvSpPr>
            <a:spLocks noGrp="1"/>
          </p:cNvSpPr>
          <p:nvPr>
            <p:ph idx="1"/>
          </p:nvPr>
        </p:nvSpPr>
        <p:spPr/>
        <p:txBody>
          <a:bodyPr>
            <a:normAutofit lnSpcReduction="10000"/>
          </a:bodyPr>
          <a:lstStyle/>
          <a:p>
            <a:r>
              <a:rPr lang="en-US" dirty="0"/>
              <a:t>Based on feedback received from Native American communities, the CDE is recommending that the term “stakeholder” be replaced to remove barriers to engaging Native American communities in the LCAP development process. </a:t>
            </a:r>
          </a:p>
          <a:p>
            <a:r>
              <a:rPr lang="en-US" dirty="0"/>
              <a:t>The CDE is soliciting suggestions for a term to replace “stakeholder” that are inclusive of the stakeholders that LEAs are required to engage with in the LCAP development process (i.e. teachers, principals, administrators, other school personnel, local bargaining units, parents, and pupils, as applicable to the LEA).</a:t>
            </a:r>
          </a:p>
          <a:p>
            <a:endParaRPr lang="en-US" dirty="0"/>
          </a:p>
        </p:txBody>
      </p:sp>
      <p:sp>
        <p:nvSpPr>
          <p:cNvPr id="4" name="Slide Number Placeholder 3">
            <a:extLst>
              <a:ext uri="{FF2B5EF4-FFF2-40B4-BE49-F238E27FC236}">
                <a16:creationId xmlns:a16="http://schemas.microsoft.com/office/drawing/2014/main" id="{DF2D344B-FA49-4496-9C69-22DA2ADF6721}"/>
              </a:ext>
            </a:extLst>
          </p:cNvPr>
          <p:cNvSpPr>
            <a:spLocks noGrp="1"/>
          </p:cNvSpPr>
          <p:nvPr>
            <p:ph type="sldNum" sz="quarter" idx="12"/>
          </p:nvPr>
        </p:nvSpPr>
        <p:spPr/>
        <p:txBody>
          <a:bodyPr/>
          <a:lstStyle/>
          <a:p>
            <a:fld id="{1E47FE53-EBF0-4DA7-9D9D-CC1C3A20F3CB}" type="slidenum">
              <a:rPr lang="en-US" smtClean="0"/>
              <a:t>53</a:t>
            </a:fld>
            <a:endParaRPr lang="en-US" dirty="0"/>
          </a:p>
        </p:txBody>
      </p:sp>
    </p:spTree>
    <p:extLst>
      <p:ext uri="{BB962C8B-B14F-4D97-AF65-F5344CB8AC3E}">
        <p14:creationId xmlns:p14="http://schemas.microsoft.com/office/powerpoint/2010/main" val="51160185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normAutofit/>
          </a:bodyPr>
          <a:lstStyle/>
          <a:p>
            <a:r>
              <a:rPr lang="en-US" sz="7200" dirty="0"/>
              <a:t>Timeline and Opportunity for Input</a:t>
            </a:r>
          </a:p>
        </p:txBody>
      </p:sp>
      <p:sp>
        <p:nvSpPr>
          <p:cNvPr id="4" name="Slide Number Placeholder 3"/>
          <p:cNvSpPr>
            <a:spLocks noGrp="1"/>
          </p:cNvSpPr>
          <p:nvPr>
            <p:ph type="sldNum" sz="quarter" idx="4294967295"/>
          </p:nvPr>
        </p:nvSpPr>
        <p:spPr>
          <a:xfrm>
            <a:off x="10879138" y="6456363"/>
            <a:ext cx="1312862" cy="365125"/>
          </a:xfrm>
        </p:spPr>
        <p:txBody>
          <a:bodyPr/>
          <a:lstStyle/>
          <a:p>
            <a:fld id="{1E47FE53-EBF0-4DA7-9D9D-CC1C3A20F3CB}" type="slidenum">
              <a:rPr lang="en-US" smtClean="0"/>
              <a:t>54</a:t>
            </a:fld>
            <a:endParaRPr lang="en-US" dirty="0"/>
          </a:p>
        </p:txBody>
      </p:sp>
    </p:spTree>
    <p:extLst>
      <p:ext uri="{BB962C8B-B14F-4D97-AF65-F5344CB8AC3E}">
        <p14:creationId xmlns:p14="http://schemas.microsoft.com/office/powerpoint/2010/main" val="60194552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Revision Timeline</a:t>
            </a:r>
          </a:p>
        </p:txBody>
      </p:sp>
      <p:sp>
        <p:nvSpPr>
          <p:cNvPr id="3" name="Content Placeholder 2"/>
          <p:cNvSpPr>
            <a:spLocks noGrp="1"/>
          </p:cNvSpPr>
          <p:nvPr>
            <p:ph idx="1"/>
          </p:nvPr>
        </p:nvSpPr>
        <p:spPr/>
        <p:txBody>
          <a:bodyPr/>
          <a:lstStyle/>
          <a:p>
            <a:pPr marL="0" indent="0">
              <a:buNone/>
            </a:pPr>
            <a:r>
              <a:rPr lang="en-US" dirty="0"/>
              <a:t>The California Department of Education (CDE) intends to:</a:t>
            </a:r>
          </a:p>
          <a:p>
            <a:r>
              <a:rPr lang="en-US" dirty="0"/>
              <a:t>Post a complete draft of the redesigned LCAP Template prior to the September 2021 SBE meeting, and</a:t>
            </a:r>
          </a:p>
          <a:p>
            <a:r>
              <a:rPr lang="en-US" dirty="0"/>
              <a:t>Bring a final draft of the template before the SBE for adoption at its November 2021 meeting.</a:t>
            </a:r>
          </a:p>
          <a:p>
            <a:endParaRPr lang="en-US" dirty="0"/>
          </a:p>
        </p:txBody>
      </p:sp>
      <p:sp>
        <p:nvSpPr>
          <p:cNvPr id="4" name="Slide Number Placeholder 3"/>
          <p:cNvSpPr>
            <a:spLocks noGrp="1"/>
          </p:cNvSpPr>
          <p:nvPr>
            <p:ph type="sldNum" sz="quarter" idx="12"/>
          </p:nvPr>
        </p:nvSpPr>
        <p:spPr/>
        <p:txBody>
          <a:bodyPr/>
          <a:lstStyle/>
          <a:p>
            <a:fld id="{1E47FE53-EBF0-4DA7-9D9D-CC1C3A20F3CB}" type="slidenum">
              <a:rPr lang="en-US" smtClean="0"/>
              <a:t>55</a:t>
            </a:fld>
            <a:endParaRPr lang="en-US" dirty="0"/>
          </a:p>
        </p:txBody>
      </p:sp>
    </p:spTree>
    <p:extLst>
      <p:ext uri="{BB962C8B-B14F-4D97-AF65-F5344CB8AC3E}">
        <p14:creationId xmlns:p14="http://schemas.microsoft.com/office/powerpoint/2010/main" val="272909718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392756" cy="1450757"/>
          </a:xfrm>
        </p:spPr>
        <p:txBody>
          <a:bodyPr/>
          <a:lstStyle/>
          <a:p>
            <a:r>
              <a:rPr lang="en-US" dirty="0"/>
              <a:t>Additional Opportunities for Input</a:t>
            </a:r>
          </a:p>
        </p:txBody>
      </p:sp>
      <p:sp>
        <p:nvSpPr>
          <p:cNvPr id="3" name="Content Placeholder 2"/>
          <p:cNvSpPr>
            <a:spLocks noGrp="1"/>
          </p:cNvSpPr>
          <p:nvPr>
            <p:ph idx="1"/>
          </p:nvPr>
        </p:nvSpPr>
        <p:spPr/>
        <p:txBody>
          <a:bodyPr/>
          <a:lstStyle/>
          <a:p>
            <a:pPr marL="0" indent="0">
              <a:buNone/>
            </a:pPr>
            <a:r>
              <a:rPr lang="en-US" dirty="0"/>
              <a:t>The CDE intends to seek input related to the proposed revisions at the following venues:</a:t>
            </a:r>
          </a:p>
          <a:p>
            <a:r>
              <a:rPr lang="en-US" dirty="0"/>
              <a:t>LCAP Advisory Group Meeting – Week of September 30</a:t>
            </a:r>
            <a:r>
              <a:rPr lang="en-US" baseline="30000" dirty="0"/>
              <a:t>th</a:t>
            </a:r>
            <a:endParaRPr lang="en-US" dirty="0"/>
          </a:p>
          <a:p>
            <a:r>
              <a:rPr lang="en-US" dirty="0"/>
              <a:t>Tuesday @ 2 Webinar – October 5, 2021</a:t>
            </a:r>
          </a:p>
        </p:txBody>
      </p:sp>
      <p:sp>
        <p:nvSpPr>
          <p:cNvPr id="4" name="Slide Number Placeholder 3"/>
          <p:cNvSpPr>
            <a:spLocks noGrp="1"/>
          </p:cNvSpPr>
          <p:nvPr>
            <p:ph type="sldNum" sz="quarter" idx="12"/>
          </p:nvPr>
        </p:nvSpPr>
        <p:spPr/>
        <p:txBody>
          <a:bodyPr/>
          <a:lstStyle/>
          <a:p>
            <a:fld id="{1E47FE53-EBF0-4DA7-9D9D-CC1C3A20F3CB}" type="slidenum">
              <a:rPr lang="en-US" smtClean="0"/>
              <a:t>56</a:t>
            </a:fld>
            <a:endParaRPr lang="en-US" dirty="0"/>
          </a:p>
        </p:txBody>
      </p:sp>
    </p:spTree>
    <p:extLst>
      <p:ext uri="{BB962C8B-B14F-4D97-AF65-F5344CB8AC3E}">
        <p14:creationId xmlns:p14="http://schemas.microsoft.com/office/powerpoint/2010/main" val="334697956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7F9573CA-0F44-48E0-9C8E-4EF0FBE47F67}"/>
              </a:ext>
            </a:extLst>
          </p:cNvPr>
          <p:cNvSpPr>
            <a:spLocks noGrp="1"/>
          </p:cNvSpPr>
          <p:nvPr>
            <p:ph type="title"/>
          </p:nvPr>
        </p:nvSpPr>
        <p:spPr/>
        <p:txBody>
          <a:bodyPr/>
          <a:lstStyle/>
          <a:p>
            <a:r>
              <a:rPr lang="en-US" dirty="0"/>
              <a:t>Public Comment</a:t>
            </a:r>
          </a:p>
        </p:txBody>
      </p:sp>
      <p:sp>
        <p:nvSpPr>
          <p:cNvPr id="6" name="Content Placeholder 5">
            <a:extLst>
              <a:ext uri="{FF2B5EF4-FFF2-40B4-BE49-F238E27FC236}">
                <a16:creationId xmlns:a16="http://schemas.microsoft.com/office/drawing/2014/main" id="{CC24D632-D8BC-418B-941B-AA5C1BAF99B2}"/>
              </a:ext>
            </a:extLst>
          </p:cNvPr>
          <p:cNvSpPr>
            <a:spLocks noGrp="1"/>
          </p:cNvSpPr>
          <p:nvPr>
            <p:ph idx="1"/>
          </p:nvPr>
        </p:nvSpPr>
        <p:spPr/>
        <p:txBody>
          <a:bodyPr/>
          <a:lstStyle/>
          <a:p>
            <a:pPr marL="0" indent="0">
              <a:buNone/>
            </a:pPr>
            <a:r>
              <a:rPr lang="en-US" dirty="0"/>
              <a:t>Members of the public wishing to comment on this item may do so using the following public comment number:</a:t>
            </a:r>
          </a:p>
          <a:p>
            <a:r>
              <a:rPr lang="en-US" dirty="0"/>
              <a:t>1-669-900-6833         </a:t>
            </a:r>
          </a:p>
          <a:p>
            <a:r>
              <a:rPr lang="en-US" dirty="0"/>
              <a:t>Meeting ID: 883 0574 2156 </a:t>
            </a:r>
          </a:p>
          <a:p>
            <a:r>
              <a:rPr lang="en-US" dirty="0"/>
              <a:t>Passcode: 199804</a:t>
            </a:r>
          </a:p>
        </p:txBody>
      </p:sp>
      <p:sp>
        <p:nvSpPr>
          <p:cNvPr id="4" name="Slide Number Placeholder 3">
            <a:extLst>
              <a:ext uri="{FF2B5EF4-FFF2-40B4-BE49-F238E27FC236}">
                <a16:creationId xmlns:a16="http://schemas.microsoft.com/office/drawing/2014/main" id="{6807E578-1274-430E-BD3F-516D0510D2AF}"/>
              </a:ext>
            </a:extLst>
          </p:cNvPr>
          <p:cNvSpPr>
            <a:spLocks noGrp="1"/>
          </p:cNvSpPr>
          <p:nvPr>
            <p:ph type="sldNum" sz="quarter" idx="12"/>
          </p:nvPr>
        </p:nvSpPr>
        <p:spPr/>
        <p:txBody>
          <a:bodyPr/>
          <a:lstStyle/>
          <a:p>
            <a:fld id="{1E47FE53-EBF0-4DA7-9D9D-CC1C3A20F3CB}" type="slidenum">
              <a:rPr lang="en-US" smtClean="0"/>
              <a:pPr/>
              <a:t>57</a:t>
            </a:fld>
            <a:endParaRPr lang="en-US" dirty="0"/>
          </a:p>
        </p:txBody>
      </p:sp>
    </p:spTree>
    <p:extLst>
      <p:ext uri="{BB962C8B-B14F-4D97-AF65-F5344CB8AC3E}">
        <p14:creationId xmlns:p14="http://schemas.microsoft.com/office/powerpoint/2010/main" val="342273494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E2666-DC1A-4F1E-AB18-B7D24D387A2D}"/>
              </a:ext>
            </a:extLst>
          </p:cNvPr>
          <p:cNvSpPr>
            <a:spLocks noGrp="1"/>
          </p:cNvSpPr>
          <p:nvPr>
            <p:ph type="title"/>
          </p:nvPr>
        </p:nvSpPr>
        <p:spPr/>
        <p:txBody>
          <a:bodyPr/>
          <a:lstStyle/>
          <a:p>
            <a:r>
              <a:rPr lang="en-US" dirty="0"/>
              <a:t>Thank You</a:t>
            </a:r>
          </a:p>
        </p:txBody>
      </p:sp>
      <p:sp>
        <p:nvSpPr>
          <p:cNvPr id="4" name="Slide Number Placeholder 3">
            <a:extLst>
              <a:ext uri="{FF2B5EF4-FFF2-40B4-BE49-F238E27FC236}">
                <a16:creationId xmlns:a16="http://schemas.microsoft.com/office/drawing/2014/main" id="{F89847CC-2933-40C0-9472-3860866954F2}"/>
              </a:ext>
            </a:extLst>
          </p:cNvPr>
          <p:cNvSpPr>
            <a:spLocks noGrp="1"/>
          </p:cNvSpPr>
          <p:nvPr>
            <p:ph type="sldNum" sz="quarter" idx="12"/>
          </p:nvPr>
        </p:nvSpPr>
        <p:spPr/>
        <p:txBody>
          <a:bodyPr/>
          <a:lstStyle/>
          <a:p>
            <a:fld id="{1E47FE53-EBF0-4DA7-9D9D-CC1C3A20F3CB}" type="slidenum">
              <a:rPr lang="en-US" smtClean="0"/>
              <a:t>58</a:t>
            </a:fld>
            <a:endParaRPr lang="en-US" dirty="0"/>
          </a:p>
        </p:txBody>
      </p:sp>
    </p:spTree>
    <p:extLst>
      <p:ext uri="{BB962C8B-B14F-4D97-AF65-F5344CB8AC3E}">
        <p14:creationId xmlns:p14="http://schemas.microsoft.com/office/powerpoint/2010/main" val="15036219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37576-403F-43A6-BE2A-DD2A5A112A07}"/>
              </a:ext>
            </a:extLst>
          </p:cNvPr>
          <p:cNvSpPr>
            <a:spLocks noGrp="1"/>
          </p:cNvSpPr>
          <p:nvPr>
            <p:ph type="title"/>
          </p:nvPr>
        </p:nvSpPr>
        <p:spPr/>
        <p:txBody>
          <a:bodyPr/>
          <a:lstStyle/>
          <a:p>
            <a:r>
              <a:rPr lang="en-US" dirty="0"/>
              <a:t>First Required Goal</a:t>
            </a:r>
          </a:p>
        </p:txBody>
      </p:sp>
      <p:sp>
        <p:nvSpPr>
          <p:cNvPr id="3" name="Content Placeholder 2">
            <a:extLst>
              <a:ext uri="{FF2B5EF4-FFF2-40B4-BE49-F238E27FC236}">
                <a16:creationId xmlns:a16="http://schemas.microsoft.com/office/drawing/2014/main" id="{891C2830-D66C-4D58-BE5A-EDAE5FAA2F54}"/>
              </a:ext>
            </a:extLst>
          </p:cNvPr>
          <p:cNvSpPr>
            <a:spLocks noGrp="1"/>
          </p:cNvSpPr>
          <p:nvPr>
            <p:ph idx="1"/>
          </p:nvPr>
        </p:nvSpPr>
        <p:spPr/>
        <p:txBody>
          <a:bodyPr/>
          <a:lstStyle/>
          <a:p>
            <a:r>
              <a:rPr lang="en-US" dirty="0"/>
              <a:t>EC Section 52064(e)(5) requires the LCAP instructions, to be revised on or before January 31, 2022, to include the requirement that LEAs eligible for assistance based on the performance of the same student group or groups in the California School Dashboard (Dashboard) for three or more consecutive years must include a goal in their LCAP that focuses on improving the performance of those student groups.</a:t>
            </a:r>
          </a:p>
          <a:p>
            <a:r>
              <a:rPr lang="en-US" dirty="0"/>
              <a:t>Proposed Instructions for this requirement are located on page 20 of Attachment 3.</a:t>
            </a:r>
          </a:p>
        </p:txBody>
      </p:sp>
      <p:sp>
        <p:nvSpPr>
          <p:cNvPr id="4" name="Slide Number Placeholder 3">
            <a:extLst>
              <a:ext uri="{FF2B5EF4-FFF2-40B4-BE49-F238E27FC236}">
                <a16:creationId xmlns:a16="http://schemas.microsoft.com/office/drawing/2014/main" id="{D8C04861-F0B6-4E49-868D-C84AFE6D9145}"/>
              </a:ext>
            </a:extLst>
          </p:cNvPr>
          <p:cNvSpPr>
            <a:spLocks noGrp="1"/>
          </p:cNvSpPr>
          <p:nvPr>
            <p:ph type="sldNum" sz="quarter" idx="12"/>
          </p:nvPr>
        </p:nvSpPr>
        <p:spPr/>
        <p:txBody>
          <a:bodyPr/>
          <a:lstStyle/>
          <a:p>
            <a:fld id="{1E47FE53-EBF0-4DA7-9D9D-CC1C3A20F3CB}" type="slidenum">
              <a:rPr lang="en-US" smtClean="0"/>
              <a:t>6</a:t>
            </a:fld>
            <a:endParaRPr lang="en-US" dirty="0"/>
          </a:p>
        </p:txBody>
      </p:sp>
    </p:spTree>
    <p:extLst>
      <p:ext uri="{BB962C8B-B14F-4D97-AF65-F5344CB8AC3E}">
        <p14:creationId xmlns:p14="http://schemas.microsoft.com/office/powerpoint/2010/main" val="10820597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DA39B-6E13-4061-8823-68B123325F0A}"/>
              </a:ext>
            </a:extLst>
          </p:cNvPr>
          <p:cNvSpPr>
            <a:spLocks noGrp="1"/>
          </p:cNvSpPr>
          <p:nvPr>
            <p:ph type="title"/>
          </p:nvPr>
        </p:nvSpPr>
        <p:spPr/>
        <p:txBody>
          <a:bodyPr/>
          <a:lstStyle/>
          <a:p>
            <a:r>
              <a:rPr lang="en-US" dirty="0"/>
              <a:t>Proposed Instructions for First Required Goal (1) </a:t>
            </a:r>
          </a:p>
        </p:txBody>
      </p:sp>
      <p:sp>
        <p:nvSpPr>
          <p:cNvPr id="3" name="Content Placeholder 2">
            <a:extLst>
              <a:ext uri="{FF2B5EF4-FFF2-40B4-BE49-F238E27FC236}">
                <a16:creationId xmlns:a16="http://schemas.microsoft.com/office/drawing/2014/main" id="{3A8F3A2A-ABBC-417C-A3EF-09ABE3A4B20F}"/>
              </a:ext>
            </a:extLst>
          </p:cNvPr>
          <p:cNvSpPr>
            <a:spLocks noGrp="1"/>
          </p:cNvSpPr>
          <p:nvPr>
            <p:ph idx="1"/>
          </p:nvPr>
        </p:nvSpPr>
        <p:spPr>
          <a:xfrm>
            <a:off x="1097280" y="1843314"/>
            <a:ext cx="10058400" cy="4554757"/>
          </a:xfrm>
        </p:spPr>
        <p:txBody>
          <a:bodyPr>
            <a:normAutofit/>
          </a:bodyPr>
          <a:lstStyle/>
          <a:p>
            <a:pPr marL="0" indent="0">
              <a:buNone/>
            </a:pPr>
            <a:r>
              <a:rPr lang="en-US" b="1" dirty="0"/>
              <a:t>Consistently low-performing student group(s) criteria: </a:t>
            </a:r>
            <a:r>
              <a:rPr lang="en-US" dirty="0"/>
              <a:t>An LEA is eligible for differentiated assistance based on the performance of the same student group or groups in the California School Dashboard (Dashboard) for three or more consecutive years.</a:t>
            </a:r>
          </a:p>
        </p:txBody>
      </p:sp>
      <p:sp>
        <p:nvSpPr>
          <p:cNvPr id="4" name="Slide Number Placeholder 3">
            <a:extLst>
              <a:ext uri="{FF2B5EF4-FFF2-40B4-BE49-F238E27FC236}">
                <a16:creationId xmlns:a16="http://schemas.microsoft.com/office/drawing/2014/main" id="{43713FC9-2A19-4D0C-868C-F4C474D73F52}"/>
              </a:ext>
            </a:extLst>
          </p:cNvPr>
          <p:cNvSpPr>
            <a:spLocks noGrp="1"/>
          </p:cNvSpPr>
          <p:nvPr>
            <p:ph type="sldNum" sz="quarter" idx="12"/>
          </p:nvPr>
        </p:nvSpPr>
        <p:spPr/>
        <p:txBody>
          <a:bodyPr/>
          <a:lstStyle/>
          <a:p>
            <a:fld id="{1E47FE53-EBF0-4DA7-9D9D-CC1C3A20F3CB}" type="slidenum">
              <a:rPr lang="en-US" smtClean="0"/>
              <a:t>7</a:t>
            </a:fld>
            <a:endParaRPr lang="en-US" dirty="0"/>
          </a:p>
        </p:txBody>
      </p:sp>
    </p:spTree>
    <p:extLst>
      <p:ext uri="{BB962C8B-B14F-4D97-AF65-F5344CB8AC3E}">
        <p14:creationId xmlns:p14="http://schemas.microsoft.com/office/powerpoint/2010/main" val="29634642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DA39B-6E13-4061-8823-68B123325F0A}"/>
              </a:ext>
            </a:extLst>
          </p:cNvPr>
          <p:cNvSpPr>
            <a:spLocks noGrp="1"/>
          </p:cNvSpPr>
          <p:nvPr>
            <p:ph type="title"/>
          </p:nvPr>
        </p:nvSpPr>
        <p:spPr/>
        <p:txBody>
          <a:bodyPr/>
          <a:lstStyle/>
          <a:p>
            <a:r>
              <a:rPr lang="en-US" dirty="0"/>
              <a:t>Proposed Instructions for First Required Goal (2) </a:t>
            </a:r>
          </a:p>
        </p:txBody>
      </p:sp>
      <p:sp>
        <p:nvSpPr>
          <p:cNvPr id="3" name="Content Placeholder 2">
            <a:extLst>
              <a:ext uri="{FF2B5EF4-FFF2-40B4-BE49-F238E27FC236}">
                <a16:creationId xmlns:a16="http://schemas.microsoft.com/office/drawing/2014/main" id="{3A8F3A2A-ABBC-417C-A3EF-09ABE3A4B20F}"/>
              </a:ext>
            </a:extLst>
          </p:cNvPr>
          <p:cNvSpPr>
            <a:spLocks noGrp="1"/>
          </p:cNvSpPr>
          <p:nvPr>
            <p:ph idx="1"/>
          </p:nvPr>
        </p:nvSpPr>
        <p:spPr>
          <a:xfrm>
            <a:off x="1097280" y="1787676"/>
            <a:ext cx="10058400" cy="4610395"/>
          </a:xfrm>
        </p:spPr>
        <p:txBody>
          <a:bodyPr>
            <a:normAutofit/>
          </a:bodyPr>
          <a:lstStyle/>
          <a:p>
            <a:pPr marL="0" indent="0">
              <a:buNone/>
            </a:pPr>
            <a:r>
              <a:rPr lang="en-US" dirty="0"/>
              <a:t>• </a:t>
            </a:r>
            <a:r>
              <a:rPr lang="en-US" b="1" dirty="0"/>
              <a:t>Consistently low-performing student group(s) goal requirement:</a:t>
            </a:r>
            <a:r>
              <a:rPr lang="en-US" dirty="0"/>
              <a:t> An LEA meeting the consistently low-performing student group(s) criteria must include a goal in its LCAP focused on improving the performance of the student group or groups that lead to the LEAs eligibility for Differentiated Assistance. This goal must include metrics, outcomes, actions and expenditures specific to addressing the needs of, and improving outcomes for, this student group or groups. This requirement may not be met by combining this goal with another goal.</a:t>
            </a:r>
          </a:p>
        </p:txBody>
      </p:sp>
      <p:sp>
        <p:nvSpPr>
          <p:cNvPr id="4" name="Slide Number Placeholder 3">
            <a:extLst>
              <a:ext uri="{FF2B5EF4-FFF2-40B4-BE49-F238E27FC236}">
                <a16:creationId xmlns:a16="http://schemas.microsoft.com/office/drawing/2014/main" id="{43713FC9-2A19-4D0C-868C-F4C474D73F52}"/>
              </a:ext>
            </a:extLst>
          </p:cNvPr>
          <p:cNvSpPr>
            <a:spLocks noGrp="1"/>
          </p:cNvSpPr>
          <p:nvPr>
            <p:ph type="sldNum" sz="quarter" idx="12"/>
          </p:nvPr>
        </p:nvSpPr>
        <p:spPr/>
        <p:txBody>
          <a:bodyPr/>
          <a:lstStyle/>
          <a:p>
            <a:fld id="{1E47FE53-EBF0-4DA7-9D9D-CC1C3A20F3CB}" type="slidenum">
              <a:rPr lang="en-US" smtClean="0"/>
              <a:t>8</a:t>
            </a:fld>
            <a:endParaRPr lang="en-US" dirty="0"/>
          </a:p>
        </p:txBody>
      </p:sp>
    </p:spTree>
    <p:extLst>
      <p:ext uri="{BB962C8B-B14F-4D97-AF65-F5344CB8AC3E}">
        <p14:creationId xmlns:p14="http://schemas.microsoft.com/office/powerpoint/2010/main" val="21090923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77F44-EC9B-427B-867E-303E0C7573AF}"/>
              </a:ext>
            </a:extLst>
          </p:cNvPr>
          <p:cNvSpPr>
            <a:spLocks noGrp="1"/>
          </p:cNvSpPr>
          <p:nvPr>
            <p:ph type="title"/>
          </p:nvPr>
        </p:nvSpPr>
        <p:spPr/>
        <p:txBody>
          <a:bodyPr/>
          <a:lstStyle/>
          <a:p>
            <a:r>
              <a:rPr lang="en-US" dirty="0"/>
              <a:t>Second Required Goal (1)</a:t>
            </a:r>
          </a:p>
        </p:txBody>
      </p:sp>
      <p:sp>
        <p:nvSpPr>
          <p:cNvPr id="3" name="Content Placeholder 2">
            <a:extLst>
              <a:ext uri="{FF2B5EF4-FFF2-40B4-BE49-F238E27FC236}">
                <a16:creationId xmlns:a16="http://schemas.microsoft.com/office/drawing/2014/main" id="{FB397E5A-0C6D-4B31-A78B-ECE91A0E2AB9}"/>
              </a:ext>
            </a:extLst>
          </p:cNvPr>
          <p:cNvSpPr>
            <a:spLocks noGrp="1"/>
          </p:cNvSpPr>
          <p:nvPr>
            <p:ph idx="1"/>
          </p:nvPr>
        </p:nvSpPr>
        <p:spPr/>
        <p:txBody>
          <a:bodyPr>
            <a:normAutofit/>
          </a:bodyPr>
          <a:lstStyle/>
          <a:p>
            <a:r>
              <a:rPr lang="en-US" dirty="0"/>
              <a:t>EC Section 52064(e)(6) requires the LCAP instructions to be revised to include the requirement that any school district or county office of education (COE) with two or more schools which have received the two lowest performance levels on all but one of the state indicators on the Dashboard for two or more consecutive years and the performance of all students is at least one performance level higher on all of those indicators then the school district or COE must include a goal that focuses on addressing the disparities in performance between the school(s) and the school district or COE as a whole.</a:t>
            </a:r>
          </a:p>
        </p:txBody>
      </p:sp>
      <p:sp>
        <p:nvSpPr>
          <p:cNvPr id="4" name="Slide Number Placeholder 3">
            <a:extLst>
              <a:ext uri="{FF2B5EF4-FFF2-40B4-BE49-F238E27FC236}">
                <a16:creationId xmlns:a16="http://schemas.microsoft.com/office/drawing/2014/main" id="{466D0C4E-BC55-4C5E-B028-5854826234AD}"/>
              </a:ext>
            </a:extLst>
          </p:cNvPr>
          <p:cNvSpPr>
            <a:spLocks noGrp="1"/>
          </p:cNvSpPr>
          <p:nvPr>
            <p:ph type="sldNum" sz="quarter" idx="12"/>
          </p:nvPr>
        </p:nvSpPr>
        <p:spPr/>
        <p:txBody>
          <a:bodyPr/>
          <a:lstStyle/>
          <a:p>
            <a:fld id="{1E47FE53-EBF0-4DA7-9D9D-CC1C3A20F3CB}" type="slidenum">
              <a:rPr lang="en-US" smtClean="0"/>
              <a:t>9</a:t>
            </a:fld>
            <a:endParaRPr lang="en-US" dirty="0"/>
          </a:p>
        </p:txBody>
      </p:sp>
    </p:spTree>
    <p:extLst>
      <p:ext uri="{BB962C8B-B14F-4D97-AF65-F5344CB8AC3E}">
        <p14:creationId xmlns:p14="http://schemas.microsoft.com/office/powerpoint/2010/main" val="1198591380"/>
      </p:ext>
    </p:extLst>
  </p:cSld>
  <p:clrMapOvr>
    <a:masterClrMapping/>
  </p:clrMapOvr>
</p:sld>
</file>

<file path=ppt/theme/theme1.xml><?xml version="1.0" encoding="utf-8"?>
<a:theme xmlns:a="http://schemas.openxmlformats.org/drawingml/2006/main" name="Retrospect">
  <a:themeElements>
    <a:clrScheme name="Retrospect">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Custom 1">
      <a:majorFont>
        <a:latin typeface="Arial"/>
        <a:ea typeface=""/>
        <a:cs typeface=""/>
      </a:majorFont>
      <a:minorFont>
        <a:latin typeface="Arial"/>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0</TotalTime>
  <Words>3732</Words>
  <Application>Microsoft Office PowerPoint</Application>
  <PresentationFormat>Widescreen</PresentationFormat>
  <Paragraphs>345</Paragraphs>
  <Slides>58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58</vt:i4>
      </vt:variant>
    </vt:vector>
  </HeadingPairs>
  <TitlesOfParts>
    <vt:vector size="62" baseType="lpstr">
      <vt:lpstr>Arial</vt:lpstr>
      <vt:lpstr>Calibri</vt:lpstr>
      <vt:lpstr>Times</vt:lpstr>
      <vt:lpstr>Retrospect</vt:lpstr>
      <vt:lpstr>Revisions to the Local Control and Accountability Plan required by Assembly Bill 130 and California Education Code sections 52064(e)(5) and (6)</vt:lpstr>
      <vt:lpstr>Objectives</vt:lpstr>
      <vt:lpstr>Necessary Revisions</vt:lpstr>
      <vt:lpstr>Required Goals</vt:lpstr>
      <vt:lpstr>Required Goals (1)</vt:lpstr>
      <vt:lpstr>First Required Goal</vt:lpstr>
      <vt:lpstr>Proposed Instructions for First Required Goal (1) </vt:lpstr>
      <vt:lpstr>Proposed Instructions for First Required Goal (2) </vt:lpstr>
      <vt:lpstr>Second Required Goal (1)</vt:lpstr>
      <vt:lpstr>Second Required Goal (2)</vt:lpstr>
      <vt:lpstr>Proposed Instructions for Second Required Goal (1) </vt:lpstr>
      <vt:lpstr>Proposed Instructions for Second Required Goal (2) </vt:lpstr>
      <vt:lpstr>Revisions to the Contributing Summary Table</vt:lpstr>
      <vt:lpstr>Requirement to Increase or Improve Services</vt:lpstr>
      <vt:lpstr>Current Contributing Actions Table (1)</vt:lpstr>
      <vt:lpstr>Current Contributing Actions Table (2)</vt:lpstr>
      <vt:lpstr>Current Contributing Actions Table (3)</vt:lpstr>
      <vt:lpstr>Required Revisions to the Contributing Summary Table</vt:lpstr>
      <vt:lpstr>Proposed Contributing Actions Summary Table (1)</vt:lpstr>
      <vt:lpstr>Proposed Contributing Actions Summary Table (2)</vt:lpstr>
      <vt:lpstr>Proposed Contributing Actions Summary Table (3)</vt:lpstr>
      <vt:lpstr>Proposed Contributing Actions Summary Table (4)</vt:lpstr>
      <vt:lpstr>Carryover of Increased or Improved Services</vt:lpstr>
      <vt:lpstr>Carryover Requirement</vt:lpstr>
      <vt:lpstr>Required Calculations (1)</vt:lpstr>
      <vt:lpstr>Required Calculations (2)</vt:lpstr>
      <vt:lpstr>Required Calculations (3)</vt:lpstr>
      <vt:lpstr>Proposed Carryover Revision</vt:lpstr>
      <vt:lpstr>Contributing Actions Annual Update Summary Table (1)</vt:lpstr>
      <vt:lpstr>Contributing Actions Annual Update Summary Table (2)</vt:lpstr>
      <vt:lpstr>Contributing Actions Annual Update Summary Table (3)</vt:lpstr>
      <vt:lpstr>Contributing Actions Annual Update Summary Table (4)</vt:lpstr>
      <vt:lpstr>Contributing Actions Annual Update Summary Table (5)</vt:lpstr>
      <vt:lpstr>Applicable Instructions (1)</vt:lpstr>
      <vt:lpstr>Identification of Required Carryover (1)</vt:lpstr>
      <vt:lpstr>Identification of Required Carryover (2)</vt:lpstr>
      <vt:lpstr>Describing How Required Carryover Will Be Used (1)</vt:lpstr>
      <vt:lpstr>Describing How Required Carryover Will Be Used (2)</vt:lpstr>
      <vt:lpstr>Describing How Required Carryover Will Be Used (3)</vt:lpstr>
      <vt:lpstr>Applicable Instructions (2)</vt:lpstr>
      <vt:lpstr>Applicable Instructions (3)</vt:lpstr>
      <vt:lpstr>Concentration Grant Add-on</vt:lpstr>
      <vt:lpstr>Concentration Grant Add-on Requirement</vt:lpstr>
      <vt:lpstr>Proposed Concentration Grant Add-on Prompt (1)</vt:lpstr>
      <vt:lpstr>Proposed Concentration Grant Add-on Prompt (2)</vt:lpstr>
      <vt:lpstr>Proposed Concentration Grant Add-on Instructions (3)</vt:lpstr>
      <vt:lpstr>Supplement to the Annual Update to the 2021-22 LCAP</vt:lpstr>
      <vt:lpstr>2021–22 LCAP Annual Update Supplement (1)</vt:lpstr>
      <vt:lpstr>2021–22 LCAP Annual Update Supplement (2)</vt:lpstr>
      <vt:lpstr>2021–22 LCAP Annual Update Supplement (3)</vt:lpstr>
      <vt:lpstr>2021–22 LCAP Annual Update Supplement (4)</vt:lpstr>
      <vt:lpstr>Replacing “Stakeholder”</vt:lpstr>
      <vt:lpstr>Replacing the Term “Stakeholder””</vt:lpstr>
      <vt:lpstr>Timeline and Opportunity for Input</vt:lpstr>
      <vt:lpstr>Revision Timeline</vt:lpstr>
      <vt:lpstr>Additional Opportunities for Input</vt:lpstr>
      <vt:lpstr>Public Comment</vt:lpstr>
      <vt:lpstr>Thank You</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August 2021 Agenda Item 01 Slides - California Practitioners Advisory Group (CA Dept of Education)</dc:title>
  <dc:subject>PowerPoint presentation for the Revisions to the Local Control and Accountability Plan required by Assembly Bill 130 and California Education Code sections 52064(e)(5) and (6).</dc:subject>
  <dc:creator/>
  <cp:lastModifiedBy/>
  <cp:revision>1</cp:revision>
  <dcterms:created xsi:type="dcterms:W3CDTF">2023-11-16T21:55:35Z</dcterms:created>
  <dcterms:modified xsi:type="dcterms:W3CDTF">2023-11-16T21:56:14Z</dcterms:modified>
</cp:coreProperties>
</file>