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22" r:id="rId2"/>
  </p:sldMasterIdLst>
  <p:notesMasterIdLst>
    <p:notesMasterId r:id="rId30"/>
  </p:notesMasterIdLst>
  <p:handoutMasterIdLst>
    <p:handoutMasterId r:id="rId31"/>
  </p:handoutMasterIdLst>
  <p:sldIdLst>
    <p:sldId id="270" r:id="rId3"/>
    <p:sldId id="258" r:id="rId4"/>
    <p:sldId id="387" r:id="rId5"/>
    <p:sldId id="380" r:id="rId6"/>
    <p:sldId id="382" r:id="rId7"/>
    <p:sldId id="381" r:id="rId8"/>
    <p:sldId id="383" r:id="rId9"/>
    <p:sldId id="388" r:id="rId10"/>
    <p:sldId id="379" r:id="rId11"/>
    <p:sldId id="384" r:id="rId12"/>
    <p:sldId id="391" r:id="rId13"/>
    <p:sldId id="392" r:id="rId14"/>
    <p:sldId id="393" r:id="rId15"/>
    <p:sldId id="306" r:id="rId16"/>
    <p:sldId id="312" r:id="rId17"/>
    <p:sldId id="394" r:id="rId18"/>
    <p:sldId id="320" r:id="rId19"/>
    <p:sldId id="333" r:id="rId20"/>
    <p:sldId id="313" r:id="rId21"/>
    <p:sldId id="395" r:id="rId22"/>
    <p:sldId id="335" r:id="rId23"/>
    <p:sldId id="396" r:id="rId24"/>
    <p:sldId id="315" r:id="rId25"/>
    <p:sldId id="390" r:id="rId26"/>
    <p:sldId id="385" r:id="rId27"/>
    <p:sldId id="264" r:id="rId28"/>
    <p:sldId id="3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472C4"/>
    <a:srgbClr val="00823B"/>
    <a:srgbClr val="FFC000"/>
    <a:srgbClr val="9F9F9F"/>
    <a:srgbClr val="A20000"/>
    <a:srgbClr val="006500"/>
    <a:srgbClr val="FFA500"/>
    <a:srgbClr val="0000FF"/>
    <a:srgbClr val="DB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758B0-2852-467C-89FD-690E273D58BC}" v="1" dt="2022-02-17T22:58:05.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06" y="288"/>
      </p:cViewPr>
      <p:guideLst>
        <p:guide orient="horz" pos="213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11/16/2023</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17</a:t>
            </a:fld>
            <a:endParaRPr lang="en-US"/>
          </a:p>
        </p:txBody>
      </p:sp>
    </p:spTree>
    <p:extLst>
      <p:ext uri="{BB962C8B-B14F-4D97-AF65-F5344CB8AC3E}">
        <p14:creationId xmlns:p14="http://schemas.microsoft.com/office/powerpoint/2010/main" val="3172482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a:t>Click to</a:t>
            </a:r>
          </a:p>
        </p:txBody>
      </p:sp>
    </p:spTree>
    <p:extLst>
      <p:ext uri="{BB962C8B-B14F-4D97-AF65-F5344CB8AC3E}">
        <p14:creationId xmlns:p14="http://schemas.microsoft.com/office/powerpoint/2010/main" val="278590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6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68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13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2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4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8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05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a:p>
        </p:txBody>
      </p:sp>
      <p:sp>
        <p:nvSpPr>
          <p:cNvPr id="5" name="Content Placeholder 4"/>
          <p:cNvSpPr>
            <a:spLocks noGrp="1"/>
          </p:cNvSpPr>
          <p:nvPr>
            <p:ph sz="quarter" idx="13"/>
          </p:nvPr>
        </p:nvSpPr>
        <p:spPr>
          <a:xfrm>
            <a:off x="3613151" y="1844676"/>
            <a:ext cx="3223683" cy="1789113"/>
          </a:xfrm>
        </p:spPr>
        <p:txBody>
          <a:bodyPr/>
          <a:lstStyle/>
          <a:p>
            <a:pPr lvl="0"/>
            <a:endParaRPr lang="en-US"/>
          </a:p>
        </p:txBody>
      </p:sp>
      <p:sp>
        <p:nvSpPr>
          <p:cNvPr id="7" name="Content Placeholder 4"/>
          <p:cNvSpPr>
            <a:spLocks noGrp="1"/>
          </p:cNvSpPr>
          <p:nvPr>
            <p:ph sz="quarter" idx="14"/>
          </p:nvPr>
        </p:nvSpPr>
        <p:spPr>
          <a:xfrm>
            <a:off x="7198133" y="1844676"/>
            <a:ext cx="3223683" cy="1789113"/>
          </a:xfrm>
        </p:spPr>
        <p:txBody>
          <a:bodyPr/>
          <a:lstStyle/>
          <a:p>
            <a:pPr lvl="0"/>
            <a:endParaRPr lang="en-US"/>
          </a:p>
        </p:txBody>
      </p:sp>
      <p:sp>
        <p:nvSpPr>
          <p:cNvPr id="8" name="Content Placeholder 4"/>
          <p:cNvSpPr>
            <a:spLocks noGrp="1"/>
          </p:cNvSpPr>
          <p:nvPr>
            <p:ph sz="quarter" idx="15"/>
          </p:nvPr>
        </p:nvSpPr>
        <p:spPr>
          <a:xfrm>
            <a:off x="7198133" y="3752397"/>
            <a:ext cx="3223683" cy="1789113"/>
          </a:xfrm>
        </p:spPr>
        <p:txBody>
          <a:bodyPr/>
          <a:lstStyle/>
          <a:p>
            <a:pPr lvl="0"/>
            <a:endParaRPr lang="en-US"/>
          </a:p>
        </p:txBody>
      </p:sp>
      <p:sp>
        <p:nvSpPr>
          <p:cNvPr id="9" name="Content Placeholder 4"/>
          <p:cNvSpPr>
            <a:spLocks noGrp="1"/>
          </p:cNvSpPr>
          <p:nvPr>
            <p:ph sz="quarter" idx="16"/>
          </p:nvPr>
        </p:nvSpPr>
        <p:spPr>
          <a:xfrm>
            <a:off x="3751036" y="3752397"/>
            <a:ext cx="3223683" cy="1789113"/>
          </a:xfrm>
        </p:spPr>
        <p:txBody>
          <a:bodyPr/>
          <a:lstStyle/>
          <a:p>
            <a:pPr lvl="0"/>
            <a:endParaRPr lang="en-US"/>
          </a:p>
        </p:txBody>
      </p:sp>
      <p:sp>
        <p:nvSpPr>
          <p:cNvPr id="10" name="Content Placeholder 4"/>
          <p:cNvSpPr>
            <a:spLocks noGrp="1"/>
          </p:cNvSpPr>
          <p:nvPr>
            <p:ph sz="quarter" idx="17"/>
          </p:nvPr>
        </p:nvSpPr>
        <p:spPr>
          <a:xfrm>
            <a:off x="211016" y="3752396"/>
            <a:ext cx="3223683" cy="1789113"/>
          </a:xfrm>
        </p:spPr>
        <p:txBody>
          <a:bodyPr/>
          <a:lstStyle/>
          <a:p>
            <a:pPr lvl="0"/>
            <a:endParaRPr lang="en-US"/>
          </a:p>
        </p:txBody>
      </p:sp>
      <p:sp>
        <p:nvSpPr>
          <p:cNvPr id="11" name="Content Placeholder 4"/>
          <p:cNvSpPr>
            <a:spLocks noGrp="1"/>
          </p:cNvSpPr>
          <p:nvPr>
            <p:ph sz="quarter" idx="18"/>
          </p:nvPr>
        </p:nvSpPr>
        <p:spPr>
          <a:xfrm>
            <a:off x="5496228" y="2633890"/>
            <a:ext cx="3223683" cy="1789113"/>
          </a:xfrm>
        </p:spPr>
        <p:txBody>
          <a:bodyPr/>
          <a:lstStyle/>
          <a:p>
            <a:pPr lvl="0"/>
            <a:endParaRPr lang="en-US"/>
          </a:p>
        </p:txBody>
      </p:sp>
      <p:sp>
        <p:nvSpPr>
          <p:cNvPr id="12" name="Content Placeholder 4"/>
          <p:cNvSpPr>
            <a:spLocks noGrp="1"/>
          </p:cNvSpPr>
          <p:nvPr>
            <p:ph sz="quarter" idx="19"/>
          </p:nvPr>
        </p:nvSpPr>
        <p:spPr>
          <a:xfrm>
            <a:off x="1730073" y="2633890"/>
            <a:ext cx="3223683" cy="1789113"/>
          </a:xfrm>
        </p:spPr>
        <p:txBody>
          <a:bodyPr/>
          <a:lstStyle/>
          <a:p>
            <a:pPr lvl="0"/>
            <a:endParaRPr lang="en-US"/>
          </a:p>
        </p:txBody>
      </p:sp>
      <p:sp>
        <p:nvSpPr>
          <p:cNvPr id="13" name="Content Placeholder 4"/>
          <p:cNvSpPr>
            <a:spLocks noGrp="1"/>
          </p:cNvSpPr>
          <p:nvPr>
            <p:ph sz="quarter" idx="20"/>
          </p:nvPr>
        </p:nvSpPr>
        <p:spPr>
          <a:xfrm>
            <a:off x="3724859" y="2633890"/>
            <a:ext cx="3223683" cy="1789113"/>
          </a:xfrm>
        </p:spPr>
        <p:txBody>
          <a:bodyPr/>
          <a:lstStyle/>
          <a:p>
            <a:pPr lvl="0"/>
            <a:endParaRPr lang="en-US"/>
          </a:p>
        </p:txBody>
      </p:sp>
      <p:sp>
        <p:nvSpPr>
          <p:cNvPr id="14" name="Content Placeholder 4"/>
          <p:cNvSpPr>
            <a:spLocks noGrp="1"/>
          </p:cNvSpPr>
          <p:nvPr>
            <p:ph sz="quarter" idx="21"/>
          </p:nvPr>
        </p:nvSpPr>
        <p:spPr>
          <a:xfrm>
            <a:off x="7959023" y="2633890"/>
            <a:ext cx="3223683" cy="1789113"/>
          </a:xfrm>
        </p:spPr>
        <p:txBody>
          <a:bodyPr/>
          <a:lstStyle/>
          <a:p>
            <a:pPr lvl="0"/>
            <a:endParaRPr lang="en-US"/>
          </a:p>
        </p:txBody>
      </p:sp>
      <p:sp>
        <p:nvSpPr>
          <p:cNvPr id="15" name="Content Placeholder 4"/>
          <p:cNvSpPr>
            <a:spLocks noGrp="1"/>
          </p:cNvSpPr>
          <p:nvPr>
            <p:ph sz="quarter" idx="22"/>
          </p:nvPr>
        </p:nvSpPr>
        <p:spPr>
          <a:xfrm>
            <a:off x="1744565" y="3265148"/>
            <a:ext cx="3223683" cy="1789113"/>
          </a:xfrm>
        </p:spPr>
        <p:txBody>
          <a:bodyPr/>
          <a:lstStyle/>
          <a:p>
            <a:pPr lvl="0"/>
            <a:endParaRPr lang="en-US"/>
          </a:p>
        </p:txBody>
      </p:sp>
      <p:sp>
        <p:nvSpPr>
          <p:cNvPr id="17" name="Text Placeholder 16"/>
          <p:cNvSpPr>
            <a:spLocks noGrp="1"/>
          </p:cNvSpPr>
          <p:nvPr>
            <p:ph type="body" sz="quarter" idx="23"/>
          </p:nvPr>
        </p:nvSpPr>
        <p:spPr>
          <a:xfrm>
            <a:off x="211667" y="5699125"/>
            <a:ext cx="7321551" cy="457200"/>
          </a:xfrm>
        </p:spPr>
        <p:txBody>
          <a:bodyPr/>
          <a:lstStyle/>
          <a:p>
            <a:pPr lvl="0"/>
            <a:endParaRPr lang="en-US"/>
          </a:p>
        </p:txBody>
      </p:sp>
      <p:sp>
        <p:nvSpPr>
          <p:cNvPr id="19" name="Text Placeholder 18"/>
          <p:cNvSpPr>
            <a:spLocks noGrp="1"/>
          </p:cNvSpPr>
          <p:nvPr>
            <p:ph type="body" sz="quarter" idx="24"/>
          </p:nvPr>
        </p:nvSpPr>
        <p:spPr>
          <a:xfrm>
            <a:off x="211667" y="6288087"/>
            <a:ext cx="7321551" cy="501650"/>
          </a:xfrm>
        </p:spPr>
        <p:txBody>
          <a:bodyPr/>
          <a:lstStyle/>
          <a:p>
            <a:pPr lvl="0"/>
            <a:endParaRPr lang="en-US"/>
          </a:p>
        </p:txBody>
      </p:sp>
    </p:spTree>
    <p:extLst>
      <p:ext uri="{BB962C8B-B14F-4D97-AF65-F5344CB8AC3E}">
        <p14:creationId xmlns:p14="http://schemas.microsoft.com/office/powerpoint/2010/main" val="240517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a:t>Click </a:t>
            </a:r>
          </a:p>
        </p:txBody>
      </p:sp>
    </p:spTree>
    <p:extLst>
      <p:ext uri="{BB962C8B-B14F-4D97-AF65-F5344CB8AC3E}">
        <p14:creationId xmlns:p14="http://schemas.microsoft.com/office/powerpoint/2010/main" val="4017270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a:t>Click to edit </a:t>
            </a:r>
          </a:p>
        </p:txBody>
      </p:sp>
    </p:spTree>
    <p:extLst>
      <p:ext uri="{BB962C8B-B14F-4D97-AF65-F5344CB8AC3E}">
        <p14:creationId xmlns:p14="http://schemas.microsoft.com/office/powerpoint/2010/main" val="177213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73" r:id="rId10"/>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mn-lt"/>
          <a:ea typeface="+mn-ea"/>
          <a:cs typeface="+mn-cs"/>
        </a:defRPr>
      </a:lvl1pPr>
      <a:lvl2pPr marL="685800"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7663" algn="l"/>
          <a:tab pos="569913" algn="ctr"/>
        </a:tabLst>
        <a:defRPr sz="3400" kern="1200">
          <a:solidFill>
            <a:schemeClr val="tx1"/>
          </a:solidFill>
          <a:latin typeface="+mn-lt"/>
          <a:ea typeface="+mn-ea"/>
          <a:cs typeface="+mn-cs"/>
        </a:defRPr>
      </a:lvl2pPr>
      <a:lvl3pPr marL="108743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mn-lt"/>
          <a:ea typeface="+mn-ea"/>
          <a:cs typeface="+mn-cs"/>
        </a:defRPr>
      </a:lvl3pPr>
      <a:lvl4pPr marL="154463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mn-lt"/>
          <a:ea typeface="+mn-ea"/>
          <a:cs typeface="+mn-cs"/>
        </a:defRPr>
      </a:lvl4pPr>
      <a:lvl5pPr marL="19478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337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90" r:id="rId8"/>
    <p:sldLayoutId id="2147483791" r:id="rId9"/>
    <p:sldLayoutId id="2147483792" r:id="rId10"/>
    <p:sldLayoutId id="2147483794"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109ED5-69E9-4721-9CE3-6BF961E7600A}"/>
              </a:ext>
            </a:extLst>
          </p:cNvPr>
          <p:cNvSpPr>
            <a:spLocks noGrp="1"/>
          </p:cNvSpPr>
          <p:nvPr>
            <p:ph type="title"/>
          </p:nvPr>
        </p:nvSpPr>
        <p:spPr>
          <a:xfrm>
            <a:off x="1519865" y="2418346"/>
            <a:ext cx="9347200" cy="2441986"/>
          </a:xfrm>
        </p:spPr>
        <p:txBody>
          <a:bodyPr/>
          <a:lstStyle/>
          <a:p>
            <a:r>
              <a:rPr lang="en-US" sz="5400" dirty="0">
                <a:cs typeface="Aharoni"/>
              </a:rPr>
              <a:t>California Practitioners Advisory Group</a:t>
            </a:r>
            <a:br>
              <a:rPr lang="en-US" dirty="0">
                <a:cs typeface="Aharoni"/>
              </a:rPr>
            </a:br>
            <a:r>
              <a:rPr lang="en-US" sz="3200" b="0" dirty="0">
                <a:cs typeface="Aharoni"/>
              </a:rPr>
              <a:t>Item 3: February 18, 2022</a:t>
            </a:r>
            <a:endParaRPr lang="en-US" dirty="0"/>
          </a:p>
        </p:txBody>
      </p:sp>
    </p:spTree>
    <p:extLst>
      <p:ext uri="{BB962C8B-B14F-4D97-AF65-F5344CB8AC3E}">
        <p14:creationId xmlns:p14="http://schemas.microsoft.com/office/powerpoint/2010/main" val="90487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BF1D-BDA9-48FE-8CB3-F54525A3F5A2}"/>
              </a:ext>
            </a:extLst>
          </p:cNvPr>
          <p:cNvSpPr>
            <a:spLocks noGrp="1"/>
          </p:cNvSpPr>
          <p:nvPr>
            <p:ph type="title"/>
          </p:nvPr>
        </p:nvSpPr>
        <p:spPr/>
        <p:txBody>
          <a:bodyPr/>
          <a:lstStyle/>
          <a:p>
            <a:r>
              <a:rPr lang="en-US" sz="3600" dirty="0"/>
              <a:t>2021</a:t>
            </a:r>
            <a:r>
              <a:rPr lang="en-US" sz="3600" dirty="0">
                <a:cs typeface="Aharoni"/>
              </a:rPr>
              <a:t>–</a:t>
            </a:r>
            <a:r>
              <a:rPr lang="en-US" sz="3600" dirty="0"/>
              <a:t>22 Addendum Template: Recommended Flexibilities </a:t>
            </a:r>
          </a:p>
        </p:txBody>
      </p:sp>
      <p:sp>
        <p:nvSpPr>
          <p:cNvPr id="3" name="Content Placeholder 2">
            <a:extLst>
              <a:ext uri="{FF2B5EF4-FFF2-40B4-BE49-F238E27FC236}">
                <a16:creationId xmlns:a16="http://schemas.microsoft.com/office/drawing/2014/main" id="{50CA8845-920E-447C-9D98-F0C6C764ADC5}"/>
              </a:ext>
            </a:extLst>
          </p:cNvPr>
          <p:cNvSpPr>
            <a:spLocks noGrp="1"/>
          </p:cNvSpPr>
          <p:nvPr>
            <p:ph sz="quarter" idx="10"/>
          </p:nvPr>
        </p:nvSpPr>
        <p:spPr>
          <a:xfrm>
            <a:off x="647699" y="1808480"/>
            <a:ext cx="10858499" cy="4249420"/>
          </a:xfrm>
        </p:spPr>
        <p:txBody>
          <a:bodyPr>
            <a:normAutofit/>
          </a:bodyPr>
          <a:lstStyle/>
          <a:p>
            <a:pPr marL="91440" indent="0">
              <a:buNone/>
            </a:pPr>
            <a:r>
              <a:rPr lang="en-US" sz="2800" dirty="0">
                <a:latin typeface="Arial" panose="020B0604020202020204" pitchFamily="34" charset="0"/>
                <a:cs typeface="Arial" panose="020B0604020202020204" pitchFamily="34" charset="0"/>
              </a:rPr>
              <a:t>The CDE proposes amending the ESEA State Plan by:</a:t>
            </a:r>
          </a:p>
          <a:p>
            <a:pPr marL="927100" lvl="1" indent="-514350">
              <a:buFont typeface="+mj-lt"/>
              <a:buAutoNum type="arabicParenR"/>
            </a:pPr>
            <a:r>
              <a:rPr lang="en-US" sz="2600" dirty="0">
                <a:latin typeface="Arial" panose="020B0604020202020204" pitchFamily="34" charset="0"/>
                <a:cs typeface="Arial" panose="020B0604020202020204" pitchFamily="34" charset="0"/>
              </a:rPr>
              <a:t>Shifting forward timelines two years for measurements of interim progress and long-term goals</a:t>
            </a:r>
          </a:p>
          <a:p>
            <a:pPr marL="927100" lvl="1" indent="-514350">
              <a:buFont typeface="+mj-lt"/>
              <a:buAutoNum type="arabicParenR"/>
            </a:pPr>
            <a:r>
              <a:rPr lang="en-US" sz="2600" dirty="0">
                <a:latin typeface="Arial" panose="020B0604020202020204" pitchFamily="34" charset="0"/>
                <a:cs typeface="Arial" panose="020B0604020202020204" pitchFamily="34" charset="0"/>
              </a:rPr>
              <a:t>Modifying the School Quality Indicator</a:t>
            </a:r>
          </a:p>
          <a:p>
            <a:pPr marL="927100" lvl="1" indent="-514350">
              <a:buFont typeface="+mj-lt"/>
              <a:buAutoNum type="arabicParenR"/>
            </a:pPr>
            <a:r>
              <a:rPr lang="en-US" sz="2600" dirty="0">
                <a:latin typeface="Arial" panose="020B0604020202020204" pitchFamily="34" charset="0"/>
                <a:cs typeface="Arial" panose="020B0604020202020204" pitchFamily="34" charset="0"/>
              </a:rPr>
              <a:t>Schools eligible for assistance</a:t>
            </a:r>
          </a:p>
          <a:p>
            <a:pPr marL="1271588" lvl="2" indent="-457200">
              <a:buFont typeface="+mj-lt"/>
              <a:buAutoNum type="alphaLcParenR"/>
            </a:pPr>
            <a:r>
              <a:rPr lang="en-US" sz="2400" dirty="0">
                <a:latin typeface="Arial" panose="020B0604020202020204" pitchFamily="34" charset="0"/>
                <a:cs typeface="Arial" panose="020B0604020202020204" pitchFamily="34" charset="0"/>
              </a:rPr>
              <a:t>Change of frequency of identification</a:t>
            </a:r>
          </a:p>
          <a:p>
            <a:pPr marL="1271588" lvl="2" indent="-457200">
              <a:buFont typeface="+mj-lt"/>
              <a:buAutoNum type="alphaLcParenR"/>
            </a:pPr>
            <a:r>
              <a:rPr lang="en-US" sz="2400" dirty="0">
                <a:latin typeface="Arial" panose="020B0604020202020204" pitchFamily="34" charset="0"/>
                <a:cs typeface="Arial" panose="020B0604020202020204" pitchFamily="34" charset="0"/>
              </a:rPr>
              <a:t>Change in methodology</a:t>
            </a:r>
          </a:p>
          <a:p>
            <a:pPr marL="1271588" lvl="2" indent="-457200">
              <a:buFont typeface="+mj-lt"/>
              <a:buAutoNum type="alphaLcParenR"/>
            </a:pPr>
            <a:r>
              <a:rPr lang="en-US" sz="2400" dirty="0">
                <a:latin typeface="Arial" panose="020B0604020202020204" pitchFamily="34" charset="0"/>
                <a:cs typeface="Arial" panose="020B0604020202020204" pitchFamily="34" charset="0"/>
              </a:rPr>
              <a:t>Revising the entrance and exit criteria</a:t>
            </a:r>
          </a:p>
          <a:p>
            <a:pPr lvl="2"/>
            <a:endParaRPr lang="en-US" sz="2400" dirty="0">
              <a:latin typeface="Arial" panose="020B0604020202020204" pitchFamily="34" charset="0"/>
              <a:cs typeface="Arial" panose="020B0604020202020204" pitchFamily="34" charset="0"/>
            </a:endParaRPr>
          </a:p>
          <a:p>
            <a:pPr lvl="1"/>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90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8A7D-0095-4162-8200-89263CA1D1EA}"/>
              </a:ext>
            </a:extLst>
          </p:cNvPr>
          <p:cNvSpPr>
            <a:spLocks noGrp="1"/>
          </p:cNvSpPr>
          <p:nvPr>
            <p:ph type="title"/>
          </p:nvPr>
        </p:nvSpPr>
        <p:spPr/>
        <p:txBody>
          <a:bodyPr/>
          <a:lstStyle/>
          <a:p>
            <a:r>
              <a:rPr lang="en-US" sz="3600" dirty="0">
                <a:cs typeface="Arial" panose="020B0604020202020204" pitchFamily="34" charset="0"/>
              </a:rPr>
              <a:t>1) Timeline Shift</a:t>
            </a:r>
            <a:endParaRPr lang="en-US" sz="4000" dirty="0"/>
          </a:p>
        </p:txBody>
      </p:sp>
      <p:sp>
        <p:nvSpPr>
          <p:cNvPr id="3" name="Content Placeholder 2">
            <a:extLst>
              <a:ext uri="{FF2B5EF4-FFF2-40B4-BE49-F238E27FC236}">
                <a16:creationId xmlns:a16="http://schemas.microsoft.com/office/drawing/2014/main" id="{49E9CE8C-D712-42FC-833E-4C3AD39A4057}"/>
              </a:ext>
            </a:extLst>
          </p:cNvPr>
          <p:cNvSpPr>
            <a:spLocks noGrp="1"/>
          </p:cNvSpPr>
          <p:nvPr>
            <p:ph sz="quarter" idx="10"/>
          </p:nvPr>
        </p:nvSpPr>
        <p:spPr/>
        <p:txBody>
          <a:bodyPr>
            <a:normAutofit/>
          </a:bodyPr>
          <a:lstStyle/>
          <a:p>
            <a:pPr marL="91440" indent="0">
              <a:buNone/>
            </a:pPr>
            <a:r>
              <a:rPr lang="en-US" dirty="0">
                <a:latin typeface="Arial" panose="020B0604020202020204" pitchFamily="34" charset="0"/>
                <a:cs typeface="Arial" panose="020B0604020202020204" pitchFamily="34" charset="0"/>
              </a:rPr>
              <a:t>Due to COVID-19, the state is proposing to revise the long-term goals and measurements of interim progress by shifting the timeline forward by two years for:</a:t>
            </a:r>
          </a:p>
          <a:p>
            <a:pPr lvl="1"/>
            <a:r>
              <a:rPr lang="en-US" dirty="0">
                <a:latin typeface="Arial" panose="020B0604020202020204" pitchFamily="34" charset="0"/>
                <a:cs typeface="Arial" panose="020B0604020202020204" pitchFamily="34" charset="0"/>
              </a:rPr>
              <a:t>Academic Achievement</a:t>
            </a:r>
          </a:p>
          <a:p>
            <a:pPr lvl="1"/>
            <a:r>
              <a:rPr lang="en-US" dirty="0">
                <a:latin typeface="Arial" panose="020B0604020202020204" pitchFamily="34" charset="0"/>
                <a:cs typeface="Arial" panose="020B0604020202020204" pitchFamily="34" charset="0"/>
              </a:rPr>
              <a:t>Graduation Rate</a:t>
            </a:r>
          </a:p>
          <a:p>
            <a:pPr lvl="1"/>
            <a:r>
              <a:rPr lang="en-US" dirty="0">
                <a:latin typeface="Arial" panose="020B0604020202020204" pitchFamily="34" charset="0"/>
                <a:cs typeface="Arial" panose="020B0604020202020204" pitchFamily="34" charset="0"/>
              </a:rPr>
              <a:t>Progress in Achieving English Language Profi</a:t>
            </a:r>
            <a:r>
              <a:rPr lang="en-US" dirty="0">
                <a:latin typeface="+mj-lt"/>
              </a:rPr>
              <a:t>ciency </a:t>
            </a:r>
          </a:p>
        </p:txBody>
      </p:sp>
    </p:spTree>
    <p:extLst>
      <p:ext uri="{BB962C8B-B14F-4D97-AF65-F5344CB8AC3E}">
        <p14:creationId xmlns:p14="http://schemas.microsoft.com/office/powerpoint/2010/main" val="286375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2DF4-F139-4AE7-8EF9-64394F0672F5}"/>
              </a:ext>
            </a:extLst>
          </p:cNvPr>
          <p:cNvSpPr>
            <a:spLocks noGrp="1"/>
          </p:cNvSpPr>
          <p:nvPr>
            <p:ph type="title"/>
          </p:nvPr>
        </p:nvSpPr>
        <p:spPr>
          <a:xfrm>
            <a:off x="685802" y="198268"/>
            <a:ext cx="10858500" cy="1648287"/>
          </a:xfrm>
        </p:spPr>
        <p:txBody>
          <a:bodyPr/>
          <a:lstStyle/>
          <a:p>
            <a:r>
              <a:rPr lang="en-US" sz="3600" dirty="0"/>
              <a:t>2) </a:t>
            </a:r>
            <a:r>
              <a:rPr lang="en-US" sz="3600" dirty="0">
                <a:cs typeface="Arial" panose="020B0604020202020204" pitchFamily="34" charset="0"/>
              </a:rPr>
              <a:t>Modifying the School Quality Indicator</a:t>
            </a:r>
            <a:endParaRPr lang="en-US" sz="4000" dirty="0"/>
          </a:p>
        </p:txBody>
      </p:sp>
      <p:sp>
        <p:nvSpPr>
          <p:cNvPr id="3" name="Content Placeholder 2">
            <a:extLst>
              <a:ext uri="{FF2B5EF4-FFF2-40B4-BE49-F238E27FC236}">
                <a16:creationId xmlns:a16="http://schemas.microsoft.com/office/drawing/2014/main" id="{9F726320-1F56-4CC9-AB34-6363A6A886E8}"/>
              </a:ext>
            </a:extLst>
          </p:cNvPr>
          <p:cNvSpPr>
            <a:spLocks noGrp="1"/>
          </p:cNvSpPr>
          <p:nvPr>
            <p:ph sz="quarter" idx="10"/>
          </p:nvPr>
        </p:nvSpPr>
        <p:spPr>
          <a:xfrm>
            <a:off x="647699" y="1846555"/>
            <a:ext cx="10858499" cy="4211345"/>
          </a:xfrm>
        </p:spPr>
        <p:txBody>
          <a:bodyPr>
            <a:normAutofit fontScale="77500" lnSpcReduction="20000"/>
          </a:bodyPr>
          <a:lstStyle/>
          <a:p>
            <a:r>
              <a:rPr lang="en-US" dirty="0">
                <a:latin typeface="Arial" panose="020B0604020202020204" pitchFamily="34" charset="0"/>
                <a:cs typeface="Arial" panose="020B0604020202020204" pitchFamily="34" charset="0"/>
              </a:rPr>
              <a:t>California currently uses two indicators to measure school quality, Suspension Rate and the College/Career Indicator.</a:t>
            </a:r>
          </a:p>
          <a:p>
            <a:r>
              <a:rPr lang="en-US" dirty="0">
                <a:latin typeface="Arial" panose="020B0604020202020204" pitchFamily="34" charset="0"/>
                <a:cs typeface="Arial" panose="020B0604020202020204" pitchFamily="34" charset="0"/>
              </a:rPr>
              <a:t>As the College/Career Indicator serves an additional indicator of student success for high schools, the state proposes to remove the College/Career Indicator from the state’s accountability system for the 2021–22 school year due to the limitations of statewide grade eleven assessment data. </a:t>
            </a:r>
          </a:p>
          <a:p>
            <a:r>
              <a:rPr lang="en-US" dirty="0">
                <a:latin typeface="Arial" panose="020B0604020202020204" pitchFamily="34" charset="0"/>
                <a:cs typeface="Arial" panose="020B0604020202020204" pitchFamily="34" charset="0"/>
              </a:rPr>
              <a:t>The state will continue to use the Suspension Rate Indicator for all grade levels to meet the requirements in the ESEA.</a:t>
            </a:r>
          </a:p>
        </p:txBody>
      </p:sp>
    </p:spTree>
    <p:extLst>
      <p:ext uri="{BB962C8B-B14F-4D97-AF65-F5344CB8AC3E}">
        <p14:creationId xmlns:p14="http://schemas.microsoft.com/office/powerpoint/2010/main" val="398818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F3CF-B151-450A-B79D-B7D1E1945713}"/>
              </a:ext>
            </a:extLst>
          </p:cNvPr>
          <p:cNvSpPr>
            <a:spLocks noGrp="1"/>
          </p:cNvSpPr>
          <p:nvPr>
            <p:ph type="title"/>
          </p:nvPr>
        </p:nvSpPr>
        <p:spPr>
          <a:xfrm>
            <a:off x="685802" y="333688"/>
            <a:ext cx="10858500" cy="1139512"/>
          </a:xfrm>
        </p:spPr>
        <p:txBody>
          <a:bodyPr/>
          <a:lstStyle/>
          <a:p>
            <a:r>
              <a:rPr lang="en-US" sz="3600" dirty="0">
                <a:cs typeface="Arial" panose="020B0604020202020204" pitchFamily="34" charset="0"/>
              </a:rPr>
              <a:t>3) Schools Eligible for Assistance</a:t>
            </a:r>
            <a:endParaRPr lang="en-US" sz="3600" dirty="0"/>
          </a:p>
        </p:txBody>
      </p:sp>
      <p:sp>
        <p:nvSpPr>
          <p:cNvPr id="3" name="Content Placeholder 2">
            <a:extLst>
              <a:ext uri="{FF2B5EF4-FFF2-40B4-BE49-F238E27FC236}">
                <a16:creationId xmlns:a16="http://schemas.microsoft.com/office/drawing/2014/main" id="{0E4D8792-9585-4819-B1D0-824FE28D03FE}"/>
              </a:ext>
            </a:extLst>
          </p:cNvPr>
          <p:cNvSpPr>
            <a:spLocks noGrp="1"/>
          </p:cNvSpPr>
          <p:nvPr>
            <p:ph sz="quarter" idx="10"/>
          </p:nvPr>
        </p:nvSpPr>
        <p:spPr>
          <a:xfrm>
            <a:off x="647699" y="1669002"/>
            <a:ext cx="10858499" cy="4388897"/>
          </a:xfrm>
        </p:spPr>
        <p:txBody>
          <a:bodyPr>
            <a:normAutofit fontScale="85000" lnSpcReduction="20000"/>
          </a:bodyPr>
          <a:lstStyle/>
          <a:p>
            <a:r>
              <a:rPr lang="en-US" dirty="0">
                <a:latin typeface="Arial"/>
                <a:cs typeface="Arial"/>
              </a:rPr>
              <a:t>The</a:t>
            </a:r>
            <a:r>
              <a:rPr lang="en-US" dirty="0">
                <a:latin typeface="Arial"/>
                <a:cs typeface="Open Sans"/>
              </a:rPr>
              <a:t> ED requires that California make Comprehensive Support and Improvement (CSI) and Additional Targeted Support and Improvement (ATSI) eligibility determinations using data from the 2022 California School Dashboard (Dashboard).</a:t>
            </a:r>
          </a:p>
          <a:p>
            <a:r>
              <a:rPr lang="en-US" dirty="0">
                <a:latin typeface="Arial"/>
                <a:cs typeface="Open Sans"/>
              </a:rPr>
              <a:t>Reporting for the 2022 Dashboard is limited to status level (due to Assembly Bill 130 restrictions)</a:t>
            </a:r>
          </a:p>
          <a:p>
            <a:r>
              <a:rPr lang="en-US" dirty="0">
                <a:latin typeface="Arial"/>
                <a:cs typeface="Open Sans"/>
              </a:rPr>
              <a:t>The ED is allowing states to submit a COVID addendum to make one-time changes to the CSI/ATSI eligibility criteria for </a:t>
            </a:r>
            <a:r>
              <a:rPr lang="en-US" dirty="0">
                <a:latin typeface="Arial"/>
                <a:ea typeface="+mn-lt"/>
                <a:cs typeface="+mn-lt"/>
              </a:rPr>
              <a:t>2022–23.</a:t>
            </a:r>
          </a:p>
          <a:p>
            <a:pPr lvl="1"/>
            <a:endParaRPr lang="en-US" sz="2400" dirty="0">
              <a:latin typeface="+mj-lt"/>
            </a:endParaRPr>
          </a:p>
          <a:p>
            <a:endParaRPr lang="en-US" dirty="0"/>
          </a:p>
        </p:txBody>
      </p:sp>
    </p:spTree>
    <p:extLst>
      <p:ext uri="{BB962C8B-B14F-4D97-AF65-F5344CB8AC3E}">
        <p14:creationId xmlns:p14="http://schemas.microsoft.com/office/powerpoint/2010/main" val="107774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a:xfrm>
            <a:off x="647700" y="304801"/>
            <a:ext cx="10858500" cy="1158239"/>
          </a:xfrm>
        </p:spPr>
        <p:txBody>
          <a:bodyPr/>
          <a:lstStyle/>
          <a:p>
            <a:r>
              <a:rPr lang="en-US" sz="4400" dirty="0">
                <a:cs typeface="Aharoni"/>
              </a:rPr>
              <a:t>History: 2019 CSI Determinations</a:t>
            </a:r>
            <a:endParaRPr lang="en-US" sz="4400" dirty="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647699" y="1535365"/>
            <a:ext cx="10858499" cy="5030535"/>
          </a:xfrm>
        </p:spPr>
        <p:txBody>
          <a:bodyPr vert="horz" lIns="91440" tIns="45720" rIns="91440" bIns="45720" rtlCol="0" anchor="t">
            <a:normAutofit/>
          </a:bodyPr>
          <a:lstStyle/>
          <a:p>
            <a:r>
              <a:rPr lang="en-US" dirty="0">
                <a:latin typeface="Arial"/>
                <a:cs typeface="Arial"/>
              </a:rPr>
              <a:t>In 2019 the CDE proposed to calculate eligibility determinations using the English Learner Progress Indicator "Very Low” Status as a proxy for Red.</a:t>
            </a:r>
          </a:p>
          <a:p>
            <a:r>
              <a:rPr lang="en-US" dirty="0">
                <a:latin typeface="Arial"/>
                <a:cs typeface="Arial"/>
              </a:rPr>
              <a:t>Using other Status levels as proxies for the corresponding colors (e.g., Low as a proxy for Orange) introduced error.</a:t>
            </a:r>
          </a:p>
          <a:p>
            <a:r>
              <a:rPr lang="en-US" dirty="0">
                <a:latin typeface="Arial"/>
                <a:cs typeface="Open Sans"/>
              </a:rPr>
              <a:t>In November 2019, the SBE approved this recommendation.</a:t>
            </a:r>
          </a:p>
        </p:txBody>
      </p:sp>
    </p:spTree>
    <p:extLst>
      <p:ext uri="{BB962C8B-B14F-4D97-AF65-F5344CB8AC3E}">
        <p14:creationId xmlns:p14="http://schemas.microsoft.com/office/powerpoint/2010/main" val="406137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a:xfrm>
            <a:off x="647700" y="455196"/>
            <a:ext cx="10858500" cy="1335314"/>
          </a:xfrm>
        </p:spPr>
        <p:txBody>
          <a:bodyPr/>
          <a:lstStyle/>
          <a:p>
            <a:r>
              <a:rPr lang="en-US" sz="4400" dirty="0">
                <a:cs typeface="Aharoni"/>
              </a:rPr>
              <a:t>CSI Eligibility Determinations Overview</a:t>
            </a:r>
            <a:endParaRPr lang="en-US" sz="4400" dirty="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647699" y="2086811"/>
            <a:ext cx="10858499" cy="4840036"/>
          </a:xfrm>
        </p:spPr>
        <p:txBody>
          <a:bodyPr vert="horz" lIns="91440" tIns="45720" rIns="91440" bIns="45720" rtlCol="0" anchor="t">
            <a:normAutofit/>
          </a:bodyPr>
          <a:lstStyle/>
          <a:p>
            <a:r>
              <a:rPr lang="en-US" dirty="0">
                <a:latin typeface="Arial"/>
                <a:ea typeface="Open Sans"/>
                <a:cs typeface="Arial"/>
              </a:rPr>
              <a:t>All schools are eligible for CSI – Low Graduation Rate.</a:t>
            </a:r>
          </a:p>
          <a:p>
            <a:r>
              <a:rPr lang="en-US" dirty="0">
                <a:latin typeface="Arial"/>
                <a:ea typeface="Open Sans"/>
                <a:cs typeface="Open Sans"/>
              </a:rPr>
              <a:t>After CSI </a:t>
            </a:r>
            <a:r>
              <a:rPr lang="en-US" dirty="0">
                <a:latin typeface="Arial"/>
                <a:ea typeface="+mn-lt"/>
                <a:cs typeface="+mn-lt"/>
              </a:rPr>
              <a:t>–</a:t>
            </a:r>
            <a:r>
              <a:rPr lang="en-US" dirty="0">
                <a:latin typeface="Arial"/>
                <a:ea typeface="Open Sans"/>
                <a:cs typeface="Open Sans"/>
              </a:rPr>
              <a:t> Low Graduation Rate schools are determined, the remaining Title I Schools are eligible for CSI – Low Performing.</a:t>
            </a:r>
            <a:endParaRPr lang="en-US" dirty="0">
              <a:latin typeface="Arial"/>
              <a:ea typeface="Open Sans"/>
              <a:cs typeface="Arial"/>
            </a:endParaRPr>
          </a:p>
          <a:p>
            <a:r>
              <a:rPr lang="en-US" dirty="0">
                <a:latin typeface="Arial"/>
                <a:ea typeface="Open Sans"/>
                <a:cs typeface="Open Sans"/>
              </a:rPr>
              <a:t>Schools eligible for CSI – Low Performing must be </a:t>
            </a:r>
            <a:r>
              <a:rPr lang="en-US" b="1" dirty="0">
                <a:latin typeface="Arial"/>
                <a:ea typeface="Open Sans"/>
                <a:cs typeface="Open Sans"/>
              </a:rPr>
              <a:t>at least</a:t>
            </a:r>
            <a:r>
              <a:rPr lang="en-US" dirty="0">
                <a:latin typeface="Arial"/>
                <a:ea typeface="Open Sans"/>
                <a:cs typeface="Open Sans"/>
              </a:rPr>
              <a:t> 5 percent of Title I schools.</a:t>
            </a:r>
          </a:p>
        </p:txBody>
      </p:sp>
    </p:spTree>
    <p:extLst>
      <p:ext uri="{BB962C8B-B14F-4D97-AF65-F5344CB8AC3E}">
        <p14:creationId xmlns:p14="http://schemas.microsoft.com/office/powerpoint/2010/main" val="335500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F61B-BACD-4BF1-8CB7-E0D0030F3053}"/>
              </a:ext>
            </a:extLst>
          </p:cNvPr>
          <p:cNvSpPr>
            <a:spLocks noGrp="1"/>
          </p:cNvSpPr>
          <p:nvPr>
            <p:ph type="title"/>
          </p:nvPr>
        </p:nvSpPr>
        <p:spPr>
          <a:xfrm>
            <a:off x="666750" y="71120"/>
            <a:ext cx="10858500" cy="949498"/>
          </a:xfrm>
        </p:spPr>
        <p:txBody>
          <a:bodyPr/>
          <a:lstStyle/>
          <a:p>
            <a:r>
              <a:rPr lang="en-US" sz="5400" dirty="0">
                <a:solidFill>
                  <a:srgbClr val="354052"/>
                </a:solidFill>
                <a:cs typeface="Aharoni"/>
              </a:rPr>
              <a:t>Status Level and Color Table</a:t>
            </a:r>
            <a:endParaRPr lang="en-US" dirty="0"/>
          </a:p>
        </p:txBody>
      </p:sp>
      <p:sp>
        <p:nvSpPr>
          <p:cNvPr id="3" name="Content Placeholder 2">
            <a:extLst>
              <a:ext uri="{FF2B5EF4-FFF2-40B4-BE49-F238E27FC236}">
                <a16:creationId xmlns:a16="http://schemas.microsoft.com/office/drawing/2014/main" id="{B71CE03B-F4FB-4EF3-AD06-E9DFA2BF9C9C}"/>
              </a:ext>
            </a:extLst>
          </p:cNvPr>
          <p:cNvSpPr>
            <a:spLocks noGrp="1"/>
          </p:cNvSpPr>
          <p:nvPr>
            <p:ph sz="quarter" idx="10"/>
          </p:nvPr>
        </p:nvSpPr>
        <p:spPr>
          <a:xfrm>
            <a:off x="666750" y="1153622"/>
            <a:ext cx="11322627" cy="762000"/>
          </a:xfrm>
        </p:spPr>
        <p:txBody>
          <a:bodyPr>
            <a:normAutofit fontScale="77500" lnSpcReduction="20000"/>
          </a:bodyPr>
          <a:lstStyle/>
          <a:p>
            <a:pPr marL="91440" lvl="0" indent="0">
              <a:buClr>
                <a:srgbClr val="2B50AC"/>
              </a:buClr>
              <a:buNone/>
            </a:pPr>
            <a:r>
              <a:rPr lang="en-US" sz="3100" dirty="0">
                <a:solidFill>
                  <a:srgbClr val="354052"/>
                </a:solidFill>
                <a:latin typeface="Arial" panose="020B0604020202020204" pitchFamily="34" charset="0"/>
                <a:ea typeface="+mn-lt"/>
                <a:cs typeface="Arial" panose="020B0604020202020204" pitchFamily="34" charset="0"/>
              </a:rPr>
              <a:t>Comparing Chronic Absenteeism Indicator Current Status and Color</a:t>
            </a:r>
            <a:br>
              <a:rPr lang="en-US" sz="3100" dirty="0">
                <a:solidFill>
                  <a:srgbClr val="354052"/>
                </a:solidFill>
                <a:latin typeface="Arial" panose="020B0604020202020204" pitchFamily="34" charset="0"/>
                <a:ea typeface="+mn-lt"/>
                <a:cs typeface="Arial" panose="020B0604020202020204" pitchFamily="34" charset="0"/>
              </a:rPr>
            </a:br>
            <a:r>
              <a:rPr lang="en-US" sz="3100" dirty="0">
                <a:solidFill>
                  <a:srgbClr val="354052"/>
                </a:solidFill>
                <a:latin typeface="Arial" panose="020B0604020202020204" pitchFamily="34" charset="0"/>
                <a:ea typeface="+mn-lt"/>
                <a:cs typeface="Arial" panose="020B0604020202020204" pitchFamily="34" charset="0"/>
              </a:rPr>
              <a:t>(Schools = 7,799). </a:t>
            </a:r>
            <a:endParaRPr lang="en-US" sz="3100" dirty="0">
              <a:solidFill>
                <a:srgbClr val="354052"/>
              </a:solidFill>
              <a:latin typeface="Arial" panose="020B0604020202020204" pitchFamily="34" charset="0"/>
              <a:ea typeface="Open Sans"/>
              <a:cs typeface="Arial" panose="020B0604020202020204" pitchFamily="34" charset="0"/>
            </a:endParaRPr>
          </a:p>
          <a:p>
            <a:endParaRPr lang="en-US" dirty="0"/>
          </a:p>
        </p:txBody>
      </p:sp>
      <p:graphicFrame>
        <p:nvGraphicFramePr>
          <p:cNvPr id="5" name="Content Placeholder 4" descr="Table of the status level and color table.">
            <a:extLst>
              <a:ext uri="{FF2B5EF4-FFF2-40B4-BE49-F238E27FC236}">
                <a16:creationId xmlns:a16="http://schemas.microsoft.com/office/drawing/2014/main" id="{EDA3CD7F-7FFE-419E-9502-6D4C51EC0477}"/>
              </a:ext>
            </a:extLst>
          </p:cNvPr>
          <p:cNvGraphicFramePr>
            <a:graphicFrameLocks noGrp="1"/>
          </p:cNvGraphicFramePr>
          <p:nvPr>
            <p:ph sz="quarter" idx="11"/>
            <p:extLst>
              <p:ext uri="{D42A27DB-BD31-4B8C-83A1-F6EECF244321}">
                <p14:modId xmlns:p14="http://schemas.microsoft.com/office/powerpoint/2010/main" val="2306760105"/>
              </p:ext>
            </p:extLst>
          </p:nvPr>
        </p:nvGraphicFramePr>
        <p:xfrm>
          <a:off x="1175071" y="2048626"/>
          <a:ext cx="10305984" cy="4467198"/>
        </p:xfrm>
        <a:graphic>
          <a:graphicData uri="http://schemas.openxmlformats.org/drawingml/2006/table">
            <a:tbl>
              <a:tblPr firstRow="1" bandRow="1">
                <a:tableStyleId>{5C22544A-7EE6-4342-B048-85BDC9FD1C3A}</a:tableStyleId>
              </a:tblPr>
              <a:tblGrid>
                <a:gridCol w="1815089">
                  <a:extLst>
                    <a:ext uri="{9D8B030D-6E8A-4147-A177-3AD203B41FA5}">
                      <a16:colId xmlns:a16="http://schemas.microsoft.com/office/drawing/2014/main" val="778179680"/>
                    </a:ext>
                  </a:extLst>
                </a:gridCol>
                <a:gridCol w="1770455">
                  <a:extLst>
                    <a:ext uri="{9D8B030D-6E8A-4147-A177-3AD203B41FA5}">
                      <a16:colId xmlns:a16="http://schemas.microsoft.com/office/drawing/2014/main" val="3059780764"/>
                    </a:ext>
                  </a:extLst>
                </a:gridCol>
                <a:gridCol w="1344088">
                  <a:extLst>
                    <a:ext uri="{9D8B030D-6E8A-4147-A177-3AD203B41FA5}">
                      <a16:colId xmlns:a16="http://schemas.microsoft.com/office/drawing/2014/main" val="711273621"/>
                    </a:ext>
                  </a:extLst>
                </a:gridCol>
                <a:gridCol w="1344088">
                  <a:extLst>
                    <a:ext uri="{9D8B030D-6E8A-4147-A177-3AD203B41FA5}">
                      <a16:colId xmlns:a16="http://schemas.microsoft.com/office/drawing/2014/main" val="3137475436"/>
                    </a:ext>
                  </a:extLst>
                </a:gridCol>
                <a:gridCol w="1344088">
                  <a:extLst>
                    <a:ext uri="{9D8B030D-6E8A-4147-A177-3AD203B41FA5}">
                      <a16:colId xmlns:a16="http://schemas.microsoft.com/office/drawing/2014/main" val="1344004479"/>
                    </a:ext>
                  </a:extLst>
                </a:gridCol>
                <a:gridCol w="1344088">
                  <a:extLst>
                    <a:ext uri="{9D8B030D-6E8A-4147-A177-3AD203B41FA5}">
                      <a16:colId xmlns:a16="http://schemas.microsoft.com/office/drawing/2014/main" val="304582805"/>
                    </a:ext>
                  </a:extLst>
                </a:gridCol>
                <a:gridCol w="1344088">
                  <a:extLst>
                    <a:ext uri="{9D8B030D-6E8A-4147-A177-3AD203B41FA5}">
                      <a16:colId xmlns:a16="http://schemas.microsoft.com/office/drawing/2014/main" val="3552675541"/>
                    </a:ext>
                  </a:extLst>
                </a:gridCol>
              </a:tblGrid>
              <a:tr h="814664">
                <a:tc>
                  <a:txBody>
                    <a:bodyPr/>
                    <a:lstStyle/>
                    <a:p>
                      <a:pPr algn="ctr"/>
                      <a:r>
                        <a:rPr lang="en-US" sz="2400" dirty="0">
                          <a:solidFill>
                            <a:schemeClr val="tx1"/>
                          </a:solidFill>
                          <a:latin typeface="+mj-lt"/>
                        </a:rPr>
                        <a:t>Status Levels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mj-lt"/>
                        </a:rPr>
                        <a:t>No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2400" b="1" kern="1200" dirty="0">
                          <a:solidFill>
                            <a:schemeClr val="tx1"/>
                          </a:solidFill>
                          <a:latin typeface="+mj-lt"/>
                          <a:ea typeface="+mn-ea"/>
                          <a:cs typeface="+mn-cs"/>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1" kern="1200" dirty="0">
                          <a:solidFill>
                            <a:schemeClr val="tx1"/>
                          </a:solidFill>
                          <a:latin typeface="+mj-lt"/>
                          <a:ea typeface="+mn-ea"/>
                          <a:cs typeface="+mn-cs"/>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23B"/>
                    </a:solidFill>
                  </a:tcPr>
                </a:tc>
                <a:tc>
                  <a:txBody>
                    <a:bodyPr/>
                    <a:lstStyle/>
                    <a:p>
                      <a:pPr algn="ctr"/>
                      <a:r>
                        <a:rPr lang="en-US" sz="2400" dirty="0">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535385454"/>
                  </a:ext>
                </a:extLst>
              </a:tr>
              <a:tr h="607373">
                <a:tc>
                  <a:txBody>
                    <a:bodyPr/>
                    <a:lstStyle/>
                    <a:p>
                      <a:pPr algn="ctr"/>
                      <a:r>
                        <a:rPr lang="en-US" sz="2400" b="1" kern="1200" dirty="0">
                          <a:solidFill>
                            <a:schemeClr val="tx1"/>
                          </a:solidFill>
                          <a:latin typeface="+mj-lt"/>
                          <a:ea typeface="+mn-ea"/>
                          <a:cs typeface="+mn-cs"/>
                        </a:rPr>
                        <a:t>No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807068"/>
                  </a:ext>
                </a:extLst>
              </a:tr>
              <a:tr h="607373">
                <a:tc>
                  <a:txBody>
                    <a:bodyPr/>
                    <a:lstStyle/>
                    <a:p>
                      <a:pPr algn="ctr"/>
                      <a:r>
                        <a:rPr lang="en-US" sz="2400" b="1" kern="1200" dirty="0">
                          <a:solidFill>
                            <a:schemeClr val="tx1"/>
                          </a:solidFill>
                          <a:latin typeface="+mj-lt"/>
                          <a:ea typeface="+mn-ea"/>
                          <a:cs typeface="+mn-cs"/>
                        </a:rPr>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Arial" panose="020B0604020202020204" pitchFamily="34" charset="0"/>
                          <a:cs typeface="Arial" panose="020B060402020202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a:latin typeface="Arial" panose="020B0604020202020204" pitchFamily="34" charset="0"/>
                          <a:cs typeface="Arial" panose="020B0604020202020204" pitchFamily="34" charset="0"/>
                        </a:rPr>
                        <a:t>744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946691"/>
                  </a:ext>
                </a:extLst>
              </a:tr>
              <a:tr h="607373">
                <a:tc>
                  <a:txBody>
                    <a:bodyPr/>
                    <a:lstStyle/>
                    <a:p>
                      <a:pPr algn="ctr"/>
                      <a:r>
                        <a:rPr lang="en-US" sz="2400" b="1" kern="1200" dirty="0">
                          <a:solidFill>
                            <a:schemeClr val="tx1"/>
                          </a:solidFill>
                          <a:latin typeface="+mj-lt"/>
                          <a:ea typeface="+mn-ea"/>
                          <a:cs typeface="+mn-cs"/>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737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a:latin typeface="Arial" panose="020B0604020202020204" pitchFamily="34" charset="0"/>
                          <a:cs typeface="Arial" panose="020B0604020202020204" pitchFamily="34" charset="0"/>
                        </a:rPr>
                        <a:t>1,198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latin typeface="Arial" panose="020B0604020202020204" pitchFamily="34" charset="0"/>
                          <a:cs typeface="Arial" panose="020B0604020202020204" pitchFamily="34"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5608588"/>
                  </a:ext>
                </a:extLst>
              </a:tr>
              <a:tr h="607373">
                <a:tc>
                  <a:txBody>
                    <a:bodyPr/>
                    <a:lstStyle/>
                    <a:p>
                      <a:pPr algn="ctr"/>
                      <a:r>
                        <a:rPr lang="en-US" sz="2400" b="1" kern="1200" dirty="0">
                          <a:solidFill>
                            <a:schemeClr val="tx1"/>
                          </a:solidFill>
                          <a:latin typeface="+mj-lt"/>
                          <a:ea typeface="+mn-ea"/>
                          <a:cs typeface="+mn-cs"/>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latin typeface="Arial" panose="020B0604020202020204" pitchFamily="34" charset="0"/>
                          <a:cs typeface="Arial" panose="020B0604020202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1,108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latin typeface="Arial" panose="020B0604020202020204" pitchFamily="34" charset="0"/>
                          <a:cs typeface="Arial" panose="020B0604020202020204" pitchFamily="34" charset="0"/>
                        </a:rPr>
                        <a:t>919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5576703"/>
                  </a:ext>
                </a:extLst>
              </a:tr>
              <a:tr h="607373">
                <a:tc>
                  <a:txBody>
                    <a:bodyPr/>
                    <a:lstStyle/>
                    <a:p>
                      <a:pPr algn="ctr"/>
                      <a:r>
                        <a:rPr lang="en-US" sz="2400" b="1" kern="1200" dirty="0">
                          <a:solidFill>
                            <a:schemeClr val="tx1"/>
                          </a:solidFill>
                          <a:latin typeface="+mj-lt"/>
                          <a:ea typeface="+mn-ea"/>
                          <a:cs typeface="+mn-cs"/>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a:latin typeface="Arial" panose="020B0604020202020204" pitchFamily="34" charset="0"/>
                          <a:cs typeface="Arial" panose="020B0604020202020204" pitchFamily="34" charset="0"/>
                        </a:rPr>
                        <a:t>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560067"/>
                  </a:ext>
                </a:extLst>
              </a:tr>
              <a:tr h="607373">
                <a:tc>
                  <a:txBody>
                    <a:bodyPr/>
                    <a:lstStyle/>
                    <a:p>
                      <a:pPr algn="ctr"/>
                      <a:r>
                        <a:rPr lang="en-US" sz="2400" b="1" kern="1200" dirty="0">
                          <a:solidFill>
                            <a:schemeClr val="tx1"/>
                          </a:solidFill>
                          <a:latin typeface="+mj-lt"/>
                          <a:ea typeface="+mn-ea"/>
                          <a:cs typeface="+mn-cs"/>
                        </a:rPr>
                        <a:t>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Arial" panose="020B0604020202020204" pitchFamily="34" charset="0"/>
                          <a:cs typeface="Arial" panose="020B060402020202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741198980"/>
                  </a:ext>
                </a:extLst>
              </a:tr>
            </a:tbl>
          </a:graphicData>
        </a:graphic>
      </p:graphicFrame>
    </p:spTree>
    <p:extLst>
      <p:ext uri="{BB962C8B-B14F-4D97-AF65-F5344CB8AC3E}">
        <p14:creationId xmlns:p14="http://schemas.microsoft.com/office/powerpoint/2010/main" val="54652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p:txBody>
          <a:bodyPr/>
          <a:lstStyle/>
          <a:p>
            <a:r>
              <a:rPr lang="en-US" sz="5400" dirty="0">
                <a:cs typeface="Aharoni"/>
              </a:rPr>
              <a:t>Using Status Only Results</a:t>
            </a:r>
            <a:endParaRPr lang="en-US" sz="5400" dirty="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647699" y="1535365"/>
            <a:ext cx="10858499" cy="5030535"/>
          </a:xfrm>
        </p:spPr>
        <p:txBody>
          <a:bodyPr vert="horz" lIns="91440" tIns="45720" rIns="91440" bIns="45720" rtlCol="0" anchor="t">
            <a:normAutofit/>
          </a:bodyPr>
          <a:lstStyle/>
          <a:p>
            <a:r>
              <a:rPr lang="en-US" dirty="0">
                <a:latin typeface="Arial"/>
                <a:cs typeface="Arial"/>
              </a:rPr>
              <a:t>"Very Low” is a decent proxy for Red.</a:t>
            </a:r>
          </a:p>
          <a:p>
            <a:r>
              <a:rPr lang="en-US" dirty="0">
                <a:latin typeface="Arial"/>
                <a:cs typeface="Arial"/>
              </a:rPr>
              <a:t>The other Status levels (i.e., Low, Medium, High) are not suitable proxies for the corresponding color (e.g., Low and Orange) and increases the level of error in eligibility determinations.</a:t>
            </a:r>
          </a:p>
        </p:txBody>
      </p:sp>
    </p:spTree>
    <p:extLst>
      <p:ext uri="{BB962C8B-B14F-4D97-AF65-F5344CB8AC3E}">
        <p14:creationId xmlns:p14="http://schemas.microsoft.com/office/powerpoint/2010/main" val="165574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a:xfrm>
            <a:off x="647700" y="304801"/>
            <a:ext cx="10858500" cy="1485708"/>
          </a:xfrm>
        </p:spPr>
        <p:txBody>
          <a:bodyPr/>
          <a:lstStyle/>
          <a:p>
            <a:r>
              <a:rPr lang="en-US" sz="5400" dirty="0">
                <a:cs typeface="Aharoni"/>
              </a:rPr>
              <a:t>Eligibility Criteria for Simulation</a:t>
            </a:r>
            <a:endParaRPr lang="en-US" sz="5400" dirty="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647700" y="1987504"/>
            <a:ext cx="11078862" cy="4569802"/>
          </a:xfrm>
        </p:spPr>
        <p:txBody>
          <a:bodyPr vert="horz" lIns="91440" tIns="45720" rIns="91440" bIns="45720" rtlCol="0" anchor="t">
            <a:normAutofit fontScale="70000" lnSpcReduction="20000"/>
          </a:bodyPr>
          <a:lstStyle/>
          <a:p>
            <a:pPr marL="91440" indent="0">
              <a:buNone/>
            </a:pPr>
            <a:r>
              <a:rPr lang="en-US" dirty="0">
                <a:latin typeface="Arial"/>
                <a:ea typeface="Open Sans"/>
                <a:cs typeface="Arial"/>
              </a:rPr>
              <a:t>Eligibility determinations using Status level as a proxy for color. The CDE proposes to replace the criteria in strikeout with the criteria in </a:t>
            </a:r>
            <a:r>
              <a:rPr lang="en-US" b="1" dirty="0">
                <a:latin typeface="Arial"/>
                <a:ea typeface="Open Sans"/>
                <a:cs typeface="Arial"/>
              </a:rPr>
              <a:t>bold</a:t>
            </a:r>
            <a:r>
              <a:rPr lang="en-US" dirty="0">
                <a:latin typeface="Arial"/>
                <a:ea typeface="Open Sans"/>
                <a:cs typeface="Arial"/>
              </a:rPr>
              <a:t> for 2022 determinations only.</a:t>
            </a:r>
            <a:endParaRPr lang="en-US" b="1" dirty="0">
              <a:latin typeface="Arial"/>
              <a:ea typeface="+mn-lt"/>
              <a:cs typeface="Arial"/>
            </a:endParaRPr>
          </a:p>
          <a:p>
            <a:pPr marL="1143000" lvl="1" indent="-560070">
              <a:buAutoNum type="arabicPeriod"/>
            </a:pPr>
            <a:r>
              <a:rPr lang="en-US" sz="3600" dirty="0">
                <a:latin typeface="Arial"/>
                <a:ea typeface="+mn-lt"/>
                <a:cs typeface="+mn-lt"/>
              </a:rPr>
              <a:t>Schools with all </a:t>
            </a:r>
            <a:r>
              <a:rPr lang="en-US" sz="3600" strike="dblStrike" dirty="0">
                <a:latin typeface="Arial"/>
                <a:ea typeface="+mn-lt"/>
                <a:cs typeface="+mn-lt"/>
              </a:rPr>
              <a:t>red indicators</a:t>
            </a:r>
            <a:r>
              <a:rPr lang="en-US" sz="3600" dirty="0">
                <a:latin typeface="Arial"/>
                <a:ea typeface="+mn-lt"/>
                <a:cs typeface="+mn-lt"/>
              </a:rPr>
              <a:t> </a:t>
            </a:r>
            <a:r>
              <a:rPr lang="en-US" sz="3600" b="1" dirty="0">
                <a:latin typeface="Arial"/>
                <a:ea typeface="+mn-lt"/>
                <a:cs typeface="+mn-lt"/>
              </a:rPr>
              <a:t>Very Low</a:t>
            </a:r>
            <a:r>
              <a:rPr lang="en-US" sz="3600" dirty="0">
                <a:latin typeface="Arial"/>
                <a:ea typeface="+mn-lt"/>
                <a:cs typeface="+mn-lt"/>
              </a:rPr>
              <a:t> </a:t>
            </a:r>
            <a:r>
              <a:rPr lang="en-US" sz="3600" b="1" dirty="0">
                <a:latin typeface="Arial"/>
                <a:ea typeface="+mn-lt"/>
                <a:cs typeface="+mn-lt"/>
              </a:rPr>
              <a:t>status</a:t>
            </a:r>
            <a:r>
              <a:rPr lang="en-US" sz="3600" dirty="0">
                <a:latin typeface="Arial"/>
                <a:ea typeface="+mn-lt"/>
                <a:cs typeface="+mn-lt"/>
              </a:rPr>
              <a:t>;</a:t>
            </a:r>
            <a:endParaRPr lang="en-US" sz="3600" dirty="0">
              <a:latin typeface="Arial"/>
              <a:ea typeface="Open Sans"/>
              <a:cs typeface="Open Sans"/>
            </a:endParaRPr>
          </a:p>
          <a:p>
            <a:pPr marL="1143000" lvl="1" indent="-560070">
              <a:buAutoNum type="arabicPeriod"/>
            </a:pPr>
            <a:r>
              <a:rPr lang="en-US" sz="3600" dirty="0">
                <a:latin typeface="Arial"/>
                <a:ea typeface="+mn-lt"/>
                <a:cs typeface="+mn-lt"/>
              </a:rPr>
              <a:t>Schools with all </a:t>
            </a:r>
            <a:r>
              <a:rPr lang="en-US" sz="3600" strike="dblStrike" dirty="0">
                <a:latin typeface="Arial"/>
                <a:ea typeface="+mn-lt"/>
                <a:cs typeface="+mn-lt"/>
              </a:rPr>
              <a:t>red</a:t>
            </a:r>
            <a:r>
              <a:rPr lang="en-US" sz="3600" dirty="0">
                <a:latin typeface="Arial"/>
                <a:ea typeface="+mn-lt"/>
                <a:cs typeface="+mn-lt"/>
              </a:rPr>
              <a:t> </a:t>
            </a:r>
            <a:r>
              <a:rPr lang="en-US" sz="3600" b="1" dirty="0">
                <a:latin typeface="Arial"/>
                <a:ea typeface="+mn-lt"/>
                <a:cs typeface="+mn-lt"/>
              </a:rPr>
              <a:t>Very Low</a:t>
            </a:r>
            <a:r>
              <a:rPr lang="en-US" sz="3600" dirty="0">
                <a:latin typeface="Arial"/>
                <a:ea typeface="+mn-lt"/>
                <a:cs typeface="+mn-lt"/>
              </a:rPr>
              <a:t> but one indicator of another </a:t>
            </a:r>
            <a:r>
              <a:rPr lang="en-US" sz="3600" strike="dblStrike" dirty="0">
                <a:latin typeface="Arial"/>
                <a:ea typeface="+mn-lt"/>
                <a:cs typeface="+mn-lt"/>
              </a:rPr>
              <a:t>color</a:t>
            </a:r>
            <a:r>
              <a:rPr lang="en-US" sz="3600" dirty="0">
                <a:latin typeface="Arial"/>
                <a:ea typeface="+mn-lt"/>
                <a:cs typeface="+mn-lt"/>
              </a:rPr>
              <a:t> </a:t>
            </a:r>
            <a:r>
              <a:rPr lang="en-US" sz="3600" b="1" dirty="0">
                <a:latin typeface="Arial"/>
                <a:ea typeface="+mn-lt"/>
                <a:cs typeface="+mn-lt"/>
              </a:rPr>
              <a:t>status</a:t>
            </a:r>
            <a:r>
              <a:rPr lang="en-US" sz="3600" dirty="0">
                <a:latin typeface="Arial"/>
                <a:ea typeface="+mn-lt"/>
                <a:cs typeface="+mn-lt"/>
              </a:rPr>
              <a:t>;</a:t>
            </a:r>
            <a:endParaRPr lang="en-US" sz="3600" dirty="0">
              <a:latin typeface="Arial"/>
              <a:cs typeface="Open Sans"/>
            </a:endParaRPr>
          </a:p>
          <a:p>
            <a:pPr marL="1143000" lvl="1" indent="-560070">
              <a:buAutoNum type="arabicPeriod"/>
            </a:pPr>
            <a:r>
              <a:rPr lang="en-US" sz="3600" dirty="0">
                <a:latin typeface="Arial"/>
                <a:ea typeface="+mn-lt"/>
                <a:cs typeface="+mn-lt"/>
              </a:rPr>
              <a:t>Schools with 5 or more indicators where the majority are </a:t>
            </a:r>
            <a:r>
              <a:rPr lang="en-US" sz="3600" strike="dblStrike" dirty="0">
                <a:latin typeface="Arial"/>
                <a:ea typeface="+mn-lt"/>
                <a:cs typeface="+mn-lt"/>
              </a:rPr>
              <a:t>red</a:t>
            </a:r>
            <a:r>
              <a:rPr lang="en-US" sz="3600" strike="sngStrike" dirty="0">
                <a:latin typeface="Arial"/>
                <a:ea typeface="+mn-lt"/>
                <a:cs typeface="+mn-lt"/>
              </a:rPr>
              <a:t> </a:t>
            </a:r>
            <a:r>
              <a:rPr lang="en-US" sz="3600" b="1" dirty="0">
                <a:latin typeface="Arial"/>
                <a:ea typeface="+mn-lt"/>
                <a:cs typeface="+mn-lt"/>
              </a:rPr>
              <a:t>Very Low;</a:t>
            </a:r>
            <a:endParaRPr lang="en-US" sz="3600" b="1" strike="sngStrike" dirty="0">
              <a:latin typeface="Arial"/>
              <a:cs typeface="Open Sans"/>
            </a:endParaRPr>
          </a:p>
          <a:p>
            <a:pPr marL="1143000" lvl="1" indent="-560070">
              <a:buAutoNum type="arabicPeriod"/>
            </a:pPr>
            <a:r>
              <a:rPr lang="en-US" sz="3600" dirty="0">
                <a:latin typeface="Arial"/>
                <a:ea typeface="+mn-lt"/>
                <a:cs typeface="+mn-lt"/>
              </a:rPr>
              <a:t>Schools with all </a:t>
            </a:r>
            <a:r>
              <a:rPr lang="en-US" sz="3600" strike="dblStrike" dirty="0">
                <a:latin typeface="Arial"/>
                <a:ea typeface="+mn-lt"/>
                <a:cs typeface="+mn-lt"/>
              </a:rPr>
              <a:t>red</a:t>
            </a:r>
            <a:r>
              <a:rPr lang="en-US" sz="3600" dirty="0">
                <a:latin typeface="Arial"/>
                <a:ea typeface="+mn-lt"/>
                <a:cs typeface="+mn-lt"/>
              </a:rPr>
              <a:t> </a:t>
            </a:r>
            <a:r>
              <a:rPr lang="en-US" sz="3600" b="1" dirty="0">
                <a:latin typeface="Arial"/>
                <a:ea typeface="+mn-lt"/>
                <a:cs typeface="+mn-lt"/>
              </a:rPr>
              <a:t>Very Low</a:t>
            </a:r>
            <a:r>
              <a:rPr lang="en-US" sz="3600" dirty="0">
                <a:latin typeface="Arial"/>
                <a:ea typeface="+mn-lt"/>
                <a:cs typeface="+mn-lt"/>
              </a:rPr>
              <a:t> and </a:t>
            </a:r>
            <a:r>
              <a:rPr lang="en-US" sz="3600" strike="dblStrike" dirty="0">
                <a:latin typeface="Arial"/>
                <a:ea typeface="+mn-lt"/>
                <a:cs typeface="+mn-lt"/>
              </a:rPr>
              <a:t>orange</a:t>
            </a:r>
            <a:r>
              <a:rPr lang="en-US" sz="3600" dirty="0">
                <a:latin typeface="Arial"/>
                <a:ea typeface="+mn-lt"/>
                <a:cs typeface="+mn-lt"/>
              </a:rPr>
              <a:t> </a:t>
            </a:r>
            <a:r>
              <a:rPr lang="en-US" sz="3600" b="1" dirty="0">
                <a:latin typeface="Arial"/>
                <a:ea typeface="+mn-lt"/>
                <a:cs typeface="+mn-lt"/>
              </a:rPr>
              <a:t>Low</a:t>
            </a:r>
            <a:r>
              <a:rPr lang="en-US" sz="3600" dirty="0">
                <a:latin typeface="Arial"/>
                <a:ea typeface="+mn-lt"/>
                <a:cs typeface="+mn-lt"/>
              </a:rPr>
              <a:t> </a:t>
            </a:r>
            <a:r>
              <a:rPr lang="en-US" sz="3600" b="1" dirty="0">
                <a:latin typeface="Arial"/>
                <a:ea typeface="+mn-lt"/>
                <a:cs typeface="+mn-lt"/>
              </a:rPr>
              <a:t>status</a:t>
            </a:r>
            <a:r>
              <a:rPr lang="en-US" sz="3600" dirty="0">
                <a:latin typeface="Arial"/>
                <a:ea typeface="+mn-lt"/>
                <a:cs typeface="+mn-lt"/>
              </a:rPr>
              <a:t>.</a:t>
            </a:r>
            <a:endParaRPr lang="en-US" sz="3600" dirty="0">
              <a:latin typeface="Arial"/>
              <a:cs typeface="Open Sans"/>
            </a:endParaRPr>
          </a:p>
          <a:p>
            <a:pPr marL="91440" indent="0">
              <a:buNone/>
            </a:pPr>
            <a:r>
              <a:rPr lang="en-US" dirty="0">
                <a:latin typeface="Arial"/>
                <a:ea typeface="+mn-lt"/>
                <a:cs typeface="+mn-lt"/>
              </a:rPr>
              <a:t>Note all criteria introduced error in determinations because Status is </a:t>
            </a:r>
            <a:r>
              <a:rPr lang="en-US" b="1" dirty="0">
                <a:latin typeface="Arial"/>
                <a:ea typeface="+mn-lt"/>
                <a:cs typeface="+mn-lt"/>
              </a:rPr>
              <a:t>not</a:t>
            </a:r>
            <a:r>
              <a:rPr lang="en-US" dirty="0">
                <a:latin typeface="Arial"/>
                <a:ea typeface="+mn-lt"/>
                <a:cs typeface="+mn-lt"/>
              </a:rPr>
              <a:t> a perfect proxy for color, as shown in Handout 1. More error is introduced as each criteria is added.</a:t>
            </a:r>
            <a:endParaRPr lang="en-US" dirty="0">
              <a:cs typeface="Open Sans"/>
            </a:endParaRPr>
          </a:p>
        </p:txBody>
      </p:sp>
    </p:spTree>
    <p:extLst>
      <p:ext uri="{BB962C8B-B14F-4D97-AF65-F5344CB8AC3E}">
        <p14:creationId xmlns:p14="http://schemas.microsoft.com/office/powerpoint/2010/main" val="194598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p:txBody>
          <a:bodyPr/>
          <a:lstStyle/>
          <a:p>
            <a:r>
              <a:rPr lang="en-US" sz="5400" dirty="0">
                <a:cs typeface="Aharoni"/>
              </a:rPr>
              <a:t>Eligibility Simulations Overview</a:t>
            </a:r>
            <a:endParaRPr lang="en-US" sz="5400" dirty="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639790" y="1862138"/>
            <a:ext cx="10826303" cy="4597285"/>
          </a:xfrm>
        </p:spPr>
        <p:txBody>
          <a:bodyPr vert="horz" lIns="91440" tIns="45720" rIns="91440" bIns="45720" rtlCol="0" anchor="t">
            <a:normAutofit fontScale="92500" lnSpcReduction="20000"/>
          </a:bodyPr>
          <a:lstStyle/>
          <a:p>
            <a:r>
              <a:rPr lang="en-US" dirty="0">
                <a:latin typeface="Arial"/>
                <a:ea typeface="Open Sans"/>
                <a:cs typeface="Arial"/>
              </a:rPr>
              <a:t>7,068 Title I schools </a:t>
            </a:r>
            <a:r>
              <a:rPr lang="en-US" b="1" dirty="0">
                <a:latin typeface="Arial"/>
                <a:ea typeface="Open Sans"/>
                <a:cs typeface="Arial"/>
              </a:rPr>
              <a:t>before</a:t>
            </a:r>
            <a:r>
              <a:rPr lang="en-US" dirty="0">
                <a:latin typeface="Arial"/>
                <a:ea typeface="Open Sans"/>
                <a:cs typeface="Arial"/>
              </a:rPr>
              <a:t> CSI – Grad  eligibility determinations.</a:t>
            </a:r>
            <a:endParaRPr lang="en-US" dirty="0">
              <a:ea typeface="+mn-lt"/>
              <a:cs typeface="+mn-lt"/>
            </a:endParaRPr>
          </a:p>
          <a:p>
            <a:r>
              <a:rPr lang="en-US" dirty="0">
                <a:latin typeface="Arial"/>
                <a:ea typeface="Open Sans"/>
                <a:cs typeface="Arial"/>
              </a:rPr>
              <a:t>304</a:t>
            </a:r>
            <a:r>
              <a:rPr lang="en-US" dirty="0">
                <a:latin typeface="Arial"/>
                <a:ea typeface="+mn-lt"/>
                <a:cs typeface="+mn-lt"/>
              </a:rPr>
              <a:t> schools eligible for CSI – Grad. </a:t>
            </a:r>
            <a:endParaRPr lang="en-US" dirty="0">
              <a:latin typeface="Arial"/>
              <a:cs typeface="Open Sans"/>
            </a:endParaRPr>
          </a:p>
          <a:p>
            <a:pPr lvl="1"/>
            <a:r>
              <a:rPr lang="en-US" dirty="0">
                <a:latin typeface="Arial"/>
                <a:ea typeface="+mn-lt"/>
                <a:cs typeface="+mn-lt"/>
              </a:rPr>
              <a:t>216 are Title I schools</a:t>
            </a:r>
          </a:p>
          <a:p>
            <a:r>
              <a:rPr lang="en-US" dirty="0">
                <a:latin typeface="Arial"/>
                <a:ea typeface="+mn-lt"/>
                <a:cs typeface="+mn-lt"/>
              </a:rPr>
              <a:t>6,852 Title I schools </a:t>
            </a:r>
            <a:r>
              <a:rPr lang="en-US" b="1" dirty="0">
                <a:latin typeface="Arial"/>
                <a:ea typeface="+mn-lt"/>
                <a:cs typeface="+mn-lt"/>
              </a:rPr>
              <a:t>after</a:t>
            </a:r>
            <a:r>
              <a:rPr lang="en-US" dirty="0">
                <a:latin typeface="Arial"/>
                <a:ea typeface="+mn-lt"/>
                <a:cs typeface="+mn-lt"/>
              </a:rPr>
              <a:t> CSI – Grad eligibility determinations.</a:t>
            </a:r>
          </a:p>
          <a:p>
            <a:r>
              <a:rPr lang="en-US" dirty="0">
                <a:latin typeface="Arial"/>
                <a:ea typeface="+mn-lt"/>
                <a:cs typeface="+mn-lt"/>
              </a:rPr>
              <a:t>5 percent Threshold of Title I schools = </a:t>
            </a:r>
            <a:r>
              <a:rPr lang="en-US" b="1" dirty="0">
                <a:latin typeface="Arial"/>
                <a:ea typeface="+mn-lt"/>
                <a:cs typeface="+mn-lt"/>
              </a:rPr>
              <a:t>a minimum of 343 Schools need to be identified for CSI – Low Performing</a:t>
            </a:r>
            <a:r>
              <a:rPr lang="en-US" dirty="0">
                <a:latin typeface="Arial"/>
                <a:ea typeface="+mn-lt"/>
                <a:cs typeface="+mn-lt"/>
              </a:rPr>
              <a:t>.</a:t>
            </a:r>
            <a:endParaRPr lang="en-US" dirty="0">
              <a:latin typeface="Arial"/>
              <a:cs typeface="Open Sans"/>
            </a:endParaRPr>
          </a:p>
        </p:txBody>
      </p:sp>
    </p:spTree>
    <p:extLst>
      <p:ext uri="{BB962C8B-B14F-4D97-AF65-F5344CB8AC3E}">
        <p14:creationId xmlns:p14="http://schemas.microsoft.com/office/powerpoint/2010/main" val="188189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DE81-99B0-4994-8256-4DBCB73382CE}"/>
              </a:ext>
            </a:extLst>
          </p:cNvPr>
          <p:cNvSpPr>
            <a:spLocks noGrp="1"/>
          </p:cNvSpPr>
          <p:nvPr>
            <p:ph type="title"/>
          </p:nvPr>
        </p:nvSpPr>
        <p:spPr/>
        <p:txBody>
          <a:bodyPr/>
          <a:lstStyle/>
          <a:p>
            <a:r>
              <a:rPr lang="en-US" sz="5400" dirty="0">
                <a:cs typeface="Aharoni"/>
              </a:rPr>
              <a:t>Today’s Topics </a:t>
            </a:r>
            <a:endParaRPr lang="en-US" sz="5400" dirty="0"/>
          </a:p>
        </p:txBody>
      </p:sp>
      <p:sp>
        <p:nvSpPr>
          <p:cNvPr id="3" name="Content Placeholder 2">
            <a:extLst>
              <a:ext uri="{FF2B5EF4-FFF2-40B4-BE49-F238E27FC236}">
                <a16:creationId xmlns:a16="http://schemas.microsoft.com/office/drawing/2014/main" id="{1C9EB39F-59C0-4A35-BAA8-1E7167B73463}"/>
              </a:ext>
            </a:extLst>
          </p:cNvPr>
          <p:cNvSpPr>
            <a:spLocks noGrp="1"/>
          </p:cNvSpPr>
          <p:nvPr>
            <p:ph sz="quarter" idx="4294967295"/>
          </p:nvPr>
        </p:nvSpPr>
        <p:spPr>
          <a:xfrm>
            <a:off x="647700" y="1752601"/>
            <a:ext cx="10858500" cy="4305300"/>
          </a:xfrm>
        </p:spPr>
        <p:txBody>
          <a:bodyPr vert="horz" lIns="91440" tIns="45720" rIns="91440" bIns="45720" rtlCol="0" anchor="t">
            <a:normAutofit/>
          </a:bodyPr>
          <a:lstStyle/>
          <a:p>
            <a:r>
              <a:rPr lang="en-US" sz="3200" dirty="0">
                <a:latin typeface="Arial"/>
                <a:cs typeface="Arial"/>
              </a:rPr>
              <a:t>Prior Federal COVID-19 Waivers</a:t>
            </a:r>
          </a:p>
          <a:p>
            <a:r>
              <a:rPr lang="en-US" sz="3200" dirty="0">
                <a:latin typeface="Arial"/>
                <a:cs typeface="Arial"/>
              </a:rPr>
              <a:t>2021–22 Addendum Template for the Elementary and Secondary Education Act (ESEA) Consolidated State Plan due to  COVID-19</a:t>
            </a:r>
            <a:endParaRPr lang="en-US" dirty="0"/>
          </a:p>
          <a:p>
            <a:r>
              <a:rPr lang="en-US" sz="3200" dirty="0">
                <a:latin typeface="Arial"/>
                <a:cs typeface="Arial"/>
              </a:rPr>
              <a:t>Discussion</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72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AD49-C464-4E1D-A9A6-8B39BA78E1F1}"/>
              </a:ext>
            </a:extLst>
          </p:cNvPr>
          <p:cNvSpPr>
            <a:spLocks noGrp="1"/>
          </p:cNvSpPr>
          <p:nvPr>
            <p:ph type="title"/>
          </p:nvPr>
        </p:nvSpPr>
        <p:spPr>
          <a:xfrm>
            <a:off x="666750" y="284479"/>
            <a:ext cx="10858500" cy="1275081"/>
          </a:xfrm>
        </p:spPr>
        <p:txBody>
          <a:bodyPr/>
          <a:lstStyle/>
          <a:p>
            <a:r>
              <a:rPr lang="en-US" sz="4800" dirty="0">
                <a:ea typeface="+mj-lt"/>
                <a:cs typeface="+mj-lt"/>
              </a:rPr>
              <a:t>Number of Schools Eligible Under Each Status Criteria</a:t>
            </a:r>
            <a:endParaRPr lang="en-US" sz="4800" dirty="0"/>
          </a:p>
        </p:txBody>
      </p:sp>
      <p:graphicFrame>
        <p:nvGraphicFramePr>
          <p:cNvPr id="5" name="Content Placeholder 4" descr="Table displaying number of schools eligible under each status criteria.">
            <a:extLst>
              <a:ext uri="{FF2B5EF4-FFF2-40B4-BE49-F238E27FC236}">
                <a16:creationId xmlns:a16="http://schemas.microsoft.com/office/drawing/2014/main" id="{475F67AC-2E7F-436B-BDD8-A367FC712397}"/>
              </a:ext>
            </a:extLst>
          </p:cNvPr>
          <p:cNvGraphicFramePr>
            <a:graphicFrameLocks noGrp="1"/>
          </p:cNvGraphicFramePr>
          <p:nvPr>
            <p:ph sz="quarter" idx="10"/>
            <p:extLst>
              <p:ext uri="{D42A27DB-BD31-4B8C-83A1-F6EECF244321}">
                <p14:modId xmlns:p14="http://schemas.microsoft.com/office/powerpoint/2010/main" val="2391627620"/>
              </p:ext>
            </p:extLst>
          </p:nvPr>
        </p:nvGraphicFramePr>
        <p:xfrm>
          <a:off x="628650" y="1998980"/>
          <a:ext cx="10934700" cy="305816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1753347806"/>
                    </a:ext>
                  </a:extLst>
                </a:gridCol>
                <a:gridCol w="3213100">
                  <a:extLst>
                    <a:ext uri="{9D8B030D-6E8A-4147-A177-3AD203B41FA5}">
                      <a16:colId xmlns:a16="http://schemas.microsoft.com/office/drawing/2014/main" val="3847575428"/>
                    </a:ext>
                  </a:extLst>
                </a:gridCol>
                <a:gridCol w="3644900">
                  <a:extLst>
                    <a:ext uri="{9D8B030D-6E8A-4147-A177-3AD203B41FA5}">
                      <a16:colId xmlns:a16="http://schemas.microsoft.com/office/drawing/2014/main" val="481751241"/>
                    </a:ext>
                  </a:extLst>
                </a:gridCol>
              </a:tblGrid>
              <a:tr h="574040">
                <a:tc>
                  <a:txBody>
                    <a:bodyPr/>
                    <a:lstStyle/>
                    <a:p>
                      <a:pPr algn="ctr" rtl="0"/>
                      <a:r>
                        <a:rPr lang="en-US" sz="2500" dirty="0">
                          <a:effectLst/>
                          <a:latin typeface="Arial"/>
                        </a:rPr>
                        <a:t> Status Criteria Description</a:t>
                      </a:r>
                    </a:p>
                  </a:txBody>
                  <a:tcPr marL="0" marR="0" marT="0" marB="0" anchor="ctr">
                    <a:solidFill>
                      <a:schemeClr val="accent1">
                        <a:lumMod val="75000"/>
                      </a:schemeClr>
                    </a:solidFill>
                  </a:tcPr>
                </a:tc>
                <a:tc>
                  <a:txBody>
                    <a:bodyPr/>
                    <a:lstStyle/>
                    <a:p>
                      <a:pPr algn="ctr" rtl="0"/>
                      <a:r>
                        <a:rPr lang="en-US" sz="2500" dirty="0">
                          <a:effectLst/>
                          <a:latin typeface="Arial"/>
                        </a:rPr>
                        <a:t> Cumulative School Count</a:t>
                      </a:r>
                      <a:endParaRPr lang="en-US" dirty="0">
                        <a:latin typeface="Arial"/>
                      </a:endParaRPr>
                    </a:p>
                  </a:txBody>
                  <a:tcPr marL="0" marR="0" marT="0" marB="0" anchor="ctr">
                    <a:solidFill>
                      <a:schemeClr val="accent1">
                        <a:lumMod val="75000"/>
                      </a:schemeClr>
                    </a:solidFill>
                  </a:tcPr>
                </a:tc>
                <a:tc>
                  <a:txBody>
                    <a:bodyPr/>
                    <a:lstStyle/>
                    <a:p>
                      <a:pPr algn="ctr" rtl="0"/>
                      <a:r>
                        <a:rPr lang="en-US" sz="2500" dirty="0">
                          <a:effectLst/>
                          <a:latin typeface="Arial"/>
                        </a:rPr>
                        <a:t>Overall % of Title I Schools (N=6,852)</a:t>
                      </a:r>
                    </a:p>
                  </a:txBody>
                  <a:tcPr marL="0" marR="0" marT="0" marB="0" anchor="ctr">
                    <a:solidFill>
                      <a:schemeClr val="accent1">
                        <a:lumMod val="75000"/>
                      </a:schemeClr>
                    </a:solidFill>
                  </a:tcPr>
                </a:tc>
                <a:extLst>
                  <a:ext uri="{0D108BD9-81ED-4DB2-BD59-A6C34878D82A}">
                    <a16:rowId xmlns:a16="http://schemas.microsoft.com/office/drawing/2014/main" val="348034141"/>
                  </a:ext>
                </a:extLst>
              </a:tr>
              <a:tr h="574040">
                <a:tc>
                  <a:txBody>
                    <a:bodyPr/>
                    <a:lstStyle/>
                    <a:p>
                      <a:pPr marL="109220" indent="0" algn="l" rtl="0"/>
                      <a:r>
                        <a:rPr lang="en-US" sz="2500" dirty="0">
                          <a:effectLst/>
                          <a:latin typeface="Arial"/>
                        </a:rPr>
                        <a:t>1) All Very Low</a:t>
                      </a:r>
                    </a:p>
                  </a:txBody>
                  <a:tcPr marL="0" marR="0" marT="0" marB="0" anchor="ctr"/>
                </a:tc>
                <a:tc>
                  <a:txBody>
                    <a:bodyPr/>
                    <a:lstStyle/>
                    <a:p>
                      <a:pPr algn="ctr" rtl="0"/>
                      <a:r>
                        <a:rPr lang="en-US" sz="2500">
                          <a:effectLst/>
                          <a:latin typeface="Arial"/>
                        </a:rPr>
                        <a:t>163*</a:t>
                      </a:r>
                    </a:p>
                  </a:txBody>
                  <a:tcPr marL="0" marR="0" marT="0" marB="0" anchor="ctr"/>
                </a:tc>
                <a:tc>
                  <a:txBody>
                    <a:bodyPr/>
                    <a:lstStyle/>
                    <a:p>
                      <a:pPr algn="ctr" rtl="0"/>
                      <a:r>
                        <a:rPr lang="en-US" sz="2500" dirty="0">
                          <a:effectLst/>
                          <a:latin typeface="Arial"/>
                        </a:rPr>
                        <a:t>2.4%</a:t>
                      </a:r>
                    </a:p>
                  </a:txBody>
                  <a:tcPr marL="0" marR="0" marT="0" marB="0" anchor="ctr"/>
                </a:tc>
                <a:extLst>
                  <a:ext uri="{0D108BD9-81ED-4DB2-BD59-A6C34878D82A}">
                    <a16:rowId xmlns:a16="http://schemas.microsoft.com/office/drawing/2014/main" val="161511765"/>
                  </a:ext>
                </a:extLst>
              </a:tr>
              <a:tr h="574040">
                <a:tc>
                  <a:txBody>
                    <a:bodyPr/>
                    <a:lstStyle/>
                    <a:p>
                      <a:pPr marL="109220" indent="0" algn="l" rtl="0"/>
                      <a:r>
                        <a:rPr lang="en-US" sz="2500" kern="1200" dirty="0">
                          <a:solidFill>
                            <a:schemeClr val="dk1"/>
                          </a:solidFill>
                          <a:effectLst/>
                          <a:latin typeface="Arial"/>
                          <a:ea typeface="+mn-ea"/>
                          <a:cs typeface="+mn-cs"/>
                        </a:rPr>
                        <a:t>2) All Very Low Except One</a:t>
                      </a:r>
                    </a:p>
                  </a:txBody>
                  <a:tcPr marL="0" marR="0" marT="0" marB="0" anchor="ctr"/>
                </a:tc>
                <a:tc>
                  <a:txBody>
                    <a:bodyPr/>
                    <a:lstStyle/>
                    <a:p>
                      <a:pPr algn="ctr" rtl="0"/>
                      <a:r>
                        <a:rPr lang="en-US" sz="2500" kern="1200" dirty="0">
                          <a:solidFill>
                            <a:schemeClr val="dk1"/>
                          </a:solidFill>
                          <a:effectLst/>
                          <a:latin typeface="Arial"/>
                          <a:ea typeface="+mn-ea"/>
                          <a:cs typeface="+mn-cs"/>
                        </a:rPr>
                        <a:t>335</a:t>
                      </a:r>
                    </a:p>
                  </a:txBody>
                  <a:tcPr marL="0" marR="0" marT="0" marB="0" anchor="ctr"/>
                </a:tc>
                <a:tc>
                  <a:txBody>
                    <a:bodyPr/>
                    <a:lstStyle/>
                    <a:p>
                      <a:pPr algn="ctr" rtl="0"/>
                      <a:r>
                        <a:rPr lang="en-US" sz="2500" kern="1200" dirty="0">
                          <a:solidFill>
                            <a:schemeClr val="dk1"/>
                          </a:solidFill>
                          <a:effectLst/>
                          <a:latin typeface="Arial"/>
                          <a:ea typeface="+mn-ea"/>
                          <a:cs typeface="+mn-cs"/>
                        </a:rPr>
                        <a:t>4.9%</a:t>
                      </a:r>
                    </a:p>
                  </a:txBody>
                  <a:tcPr marL="0" marR="0" marT="0" marB="0" anchor="ctr"/>
                </a:tc>
                <a:extLst>
                  <a:ext uri="{0D108BD9-81ED-4DB2-BD59-A6C34878D82A}">
                    <a16:rowId xmlns:a16="http://schemas.microsoft.com/office/drawing/2014/main" val="3585050092"/>
                  </a:ext>
                </a:extLst>
              </a:tr>
              <a:tr h="574040">
                <a:tc>
                  <a:txBody>
                    <a:bodyPr/>
                    <a:lstStyle/>
                    <a:p>
                      <a:pPr marL="109220" indent="0" algn="l" rtl="0"/>
                      <a:r>
                        <a:rPr lang="en-US" sz="2500" dirty="0">
                          <a:effectLst/>
                          <a:latin typeface="Arial"/>
                        </a:rPr>
                        <a:t>3) Majority Very Low</a:t>
                      </a:r>
                    </a:p>
                  </a:txBody>
                  <a:tcPr marL="0" marR="0" marT="0" marB="0" anchor="ctr"/>
                </a:tc>
                <a:tc>
                  <a:txBody>
                    <a:bodyPr/>
                    <a:lstStyle/>
                    <a:p>
                      <a:pPr algn="ctr" rtl="0"/>
                      <a:r>
                        <a:rPr lang="en-US" sz="2500">
                          <a:effectLst/>
                          <a:latin typeface="Arial"/>
                        </a:rPr>
                        <a:t>486</a:t>
                      </a:r>
                    </a:p>
                  </a:txBody>
                  <a:tcPr marL="0" marR="0" marT="0" marB="0" anchor="ctr"/>
                </a:tc>
                <a:tc>
                  <a:txBody>
                    <a:bodyPr/>
                    <a:lstStyle/>
                    <a:p>
                      <a:pPr algn="ctr" rtl="0"/>
                      <a:r>
                        <a:rPr lang="en-US" sz="2500" dirty="0">
                          <a:effectLst/>
                          <a:latin typeface="Arial"/>
                        </a:rPr>
                        <a:t>7.1%</a:t>
                      </a:r>
                    </a:p>
                  </a:txBody>
                  <a:tcPr marL="0" marR="0" marT="0" marB="0" anchor="ctr"/>
                </a:tc>
                <a:extLst>
                  <a:ext uri="{0D108BD9-81ED-4DB2-BD59-A6C34878D82A}">
                    <a16:rowId xmlns:a16="http://schemas.microsoft.com/office/drawing/2014/main" val="2363400614"/>
                  </a:ext>
                </a:extLst>
              </a:tr>
              <a:tr h="574040">
                <a:tc>
                  <a:txBody>
                    <a:bodyPr/>
                    <a:lstStyle/>
                    <a:p>
                      <a:pPr marL="109220" indent="0" algn="l" rtl="0"/>
                      <a:r>
                        <a:rPr lang="en-US" sz="2500">
                          <a:effectLst/>
                          <a:latin typeface="Arial"/>
                        </a:rPr>
                        <a:t>4) Very Low and Low</a:t>
                      </a:r>
                    </a:p>
                  </a:txBody>
                  <a:tcPr marL="0" marR="0" marT="0" marB="0" anchor="ctr"/>
                </a:tc>
                <a:tc>
                  <a:txBody>
                    <a:bodyPr/>
                    <a:lstStyle/>
                    <a:p>
                      <a:pPr algn="ctr" rtl="0"/>
                      <a:r>
                        <a:rPr lang="en-US" sz="2500">
                          <a:effectLst/>
                          <a:latin typeface="Arial"/>
                        </a:rPr>
                        <a:t>755</a:t>
                      </a:r>
                    </a:p>
                  </a:txBody>
                  <a:tcPr marL="0" marR="0" marT="0" marB="0" anchor="ctr"/>
                </a:tc>
                <a:tc>
                  <a:txBody>
                    <a:bodyPr/>
                    <a:lstStyle/>
                    <a:p>
                      <a:pPr algn="ctr" rtl="0"/>
                      <a:r>
                        <a:rPr lang="en-US" sz="2500" dirty="0">
                          <a:effectLst/>
                          <a:latin typeface="Arial"/>
                        </a:rPr>
                        <a:t>11.0%</a:t>
                      </a:r>
                    </a:p>
                  </a:txBody>
                  <a:tcPr marL="0" marR="0" marT="0" marB="0" anchor="ctr"/>
                </a:tc>
                <a:extLst>
                  <a:ext uri="{0D108BD9-81ED-4DB2-BD59-A6C34878D82A}">
                    <a16:rowId xmlns:a16="http://schemas.microsoft.com/office/drawing/2014/main" val="1619593802"/>
                  </a:ext>
                </a:extLst>
              </a:tr>
            </a:tbl>
          </a:graphicData>
        </a:graphic>
      </p:graphicFrame>
      <p:sp>
        <p:nvSpPr>
          <p:cNvPr id="4" name="Content Placeholder 3">
            <a:extLst>
              <a:ext uri="{FF2B5EF4-FFF2-40B4-BE49-F238E27FC236}">
                <a16:creationId xmlns:a16="http://schemas.microsoft.com/office/drawing/2014/main" id="{09D37DD1-7882-49E2-A38D-3FE3DD792CDE}"/>
              </a:ext>
            </a:extLst>
          </p:cNvPr>
          <p:cNvSpPr>
            <a:spLocks noGrp="1"/>
          </p:cNvSpPr>
          <p:nvPr>
            <p:ph sz="quarter" idx="11"/>
          </p:nvPr>
        </p:nvSpPr>
        <p:spPr>
          <a:xfrm>
            <a:off x="666751" y="5496560"/>
            <a:ext cx="10858499" cy="866140"/>
          </a:xfrm>
        </p:spPr>
        <p:txBody>
          <a:bodyPr>
            <a:normAutofit fontScale="70000" lnSpcReduction="20000"/>
          </a:bodyPr>
          <a:lstStyle/>
          <a:p>
            <a:r>
              <a:rPr lang="en-US" dirty="0">
                <a:latin typeface="Arial"/>
                <a:ea typeface="Open Sans"/>
                <a:cs typeface="Arial"/>
              </a:rPr>
              <a:t>*Note the School Improvement and Support Office has 1 school that meets CSI – Low Performing criteria due to the small enrollment.</a:t>
            </a:r>
            <a:endParaRPr lang="en-US" dirty="0">
              <a:latin typeface="Arial"/>
              <a:cs typeface="Arial"/>
            </a:endParaRPr>
          </a:p>
          <a:p>
            <a:endParaRPr lang="en-US" dirty="0"/>
          </a:p>
        </p:txBody>
      </p:sp>
    </p:spTree>
    <p:extLst>
      <p:ext uri="{BB962C8B-B14F-4D97-AF65-F5344CB8AC3E}">
        <p14:creationId xmlns:p14="http://schemas.microsoft.com/office/powerpoint/2010/main" val="64275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577B-5143-4E63-A5D8-97ED1F482F9C}"/>
              </a:ext>
            </a:extLst>
          </p:cNvPr>
          <p:cNvSpPr>
            <a:spLocks noGrp="1"/>
          </p:cNvSpPr>
          <p:nvPr>
            <p:ph type="title"/>
          </p:nvPr>
        </p:nvSpPr>
        <p:spPr/>
        <p:txBody>
          <a:bodyPr/>
          <a:lstStyle/>
          <a:p>
            <a:r>
              <a:rPr lang="en-US" sz="4800" dirty="0"/>
              <a:t>5 Percent Threshold of Title I Schools Nearly Met with Two Criteria</a:t>
            </a:r>
          </a:p>
        </p:txBody>
      </p:sp>
      <p:sp>
        <p:nvSpPr>
          <p:cNvPr id="3" name="Content Placeholder 2">
            <a:extLst>
              <a:ext uri="{FF2B5EF4-FFF2-40B4-BE49-F238E27FC236}">
                <a16:creationId xmlns:a16="http://schemas.microsoft.com/office/drawing/2014/main" id="{4FE0452A-F3E1-419E-A192-758749B03002}"/>
              </a:ext>
            </a:extLst>
          </p:cNvPr>
          <p:cNvSpPr>
            <a:spLocks noGrp="1"/>
          </p:cNvSpPr>
          <p:nvPr>
            <p:ph sz="quarter" idx="10"/>
          </p:nvPr>
        </p:nvSpPr>
        <p:spPr>
          <a:xfrm>
            <a:off x="647699" y="2115878"/>
            <a:ext cx="10858499" cy="3942021"/>
          </a:xfrm>
        </p:spPr>
        <p:txBody>
          <a:bodyPr>
            <a:normAutofit fontScale="85000" lnSpcReduction="20000"/>
          </a:bodyPr>
          <a:lstStyle/>
          <a:p>
            <a:r>
              <a:rPr lang="en-US" dirty="0">
                <a:latin typeface="Arial" panose="020B0604020202020204" pitchFamily="34" charset="0"/>
                <a:cs typeface="Arial" panose="020B0604020202020204" pitchFamily="34" charset="0"/>
              </a:rPr>
              <a:t>With the two Status criteria of:</a:t>
            </a:r>
          </a:p>
          <a:p>
            <a:pPr lvl="1"/>
            <a:r>
              <a:rPr lang="en-US" dirty="0">
                <a:latin typeface="Arial" panose="020B0604020202020204" pitchFamily="34" charset="0"/>
                <a:cs typeface="Arial" panose="020B0604020202020204" pitchFamily="34" charset="0"/>
              </a:rPr>
              <a:t>“All Very Low” and </a:t>
            </a:r>
          </a:p>
          <a:p>
            <a:pPr lvl="1"/>
            <a:r>
              <a:rPr lang="en-US" dirty="0">
                <a:latin typeface="Arial" panose="020B0604020202020204" pitchFamily="34" charset="0"/>
                <a:cs typeface="Arial" panose="020B0604020202020204" pitchFamily="34" charset="0"/>
              </a:rPr>
              <a:t>“All Very Low Except One”,</a:t>
            </a:r>
          </a:p>
          <a:p>
            <a:r>
              <a:rPr lang="en-US" dirty="0">
                <a:latin typeface="Arial" panose="020B0604020202020204" pitchFamily="34" charset="0"/>
                <a:cs typeface="Arial" panose="020B0604020202020204" pitchFamily="34" charset="0"/>
              </a:rPr>
              <a:t>We have identified 335 (4.9</a:t>
            </a:r>
            <a:r>
              <a:rPr lang="en-US" baseline="0" dirty="0">
                <a:latin typeface="Arial" panose="020B0604020202020204" pitchFamily="34" charset="0"/>
                <a:cs typeface="Arial" panose="020B0604020202020204" pitchFamily="34" charset="0"/>
              </a:rPr>
              <a:t> percent</a:t>
            </a:r>
            <a:r>
              <a:rPr lang="en-US" dirty="0">
                <a:latin typeface="Arial" panose="020B0604020202020204" pitchFamily="34" charset="0"/>
                <a:cs typeface="Arial" panose="020B0604020202020204" pitchFamily="34" charset="0"/>
              </a:rPr>
              <a:t>) of Title I schools for eligibility, which is 8 schools short of the 343 schools needed for 5</a:t>
            </a:r>
            <a:r>
              <a:rPr lang="en-US" baseline="0" dirty="0">
                <a:latin typeface="Arial" panose="020B0604020202020204" pitchFamily="34" charset="0"/>
                <a:cs typeface="Arial" panose="020B0604020202020204" pitchFamily="34" charset="0"/>
              </a:rPr>
              <a:t> percent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However, we must identify at least 5 percent.</a:t>
            </a:r>
          </a:p>
          <a:p>
            <a:pPr lvl="1"/>
            <a:r>
              <a:rPr lang="en-US" dirty="0">
                <a:latin typeface="Arial" panose="020B0604020202020204" pitchFamily="34" charset="0"/>
                <a:cs typeface="Arial" panose="020B0604020202020204" pitchFamily="34" charset="0"/>
              </a:rPr>
              <a:t>We may be over or under with 2022 Dashboard data.</a:t>
            </a:r>
          </a:p>
        </p:txBody>
      </p:sp>
    </p:spTree>
    <p:extLst>
      <p:ext uri="{BB962C8B-B14F-4D97-AF65-F5344CB8AC3E}">
        <p14:creationId xmlns:p14="http://schemas.microsoft.com/office/powerpoint/2010/main" val="32010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8D5D-2334-4867-A723-90EBDF1DE49E}"/>
              </a:ext>
            </a:extLst>
          </p:cNvPr>
          <p:cNvSpPr>
            <a:spLocks noGrp="1"/>
          </p:cNvSpPr>
          <p:nvPr>
            <p:ph type="title"/>
          </p:nvPr>
        </p:nvSpPr>
        <p:spPr>
          <a:xfrm>
            <a:off x="624475" y="1"/>
            <a:ext cx="10858500" cy="1534160"/>
          </a:xfrm>
        </p:spPr>
        <p:txBody>
          <a:bodyPr/>
          <a:lstStyle/>
          <a:p>
            <a:r>
              <a:rPr lang="en-US" sz="4800" dirty="0"/>
              <a:t>Schools Not Eligible by Color, but Eligible by Status Level</a:t>
            </a:r>
          </a:p>
        </p:txBody>
      </p:sp>
      <p:sp>
        <p:nvSpPr>
          <p:cNvPr id="3" name="Content Placeholder 2">
            <a:extLst>
              <a:ext uri="{FF2B5EF4-FFF2-40B4-BE49-F238E27FC236}">
                <a16:creationId xmlns:a16="http://schemas.microsoft.com/office/drawing/2014/main" id="{BA6ABC66-8328-4D0C-853A-0ECAC6BDD3BB}"/>
              </a:ext>
            </a:extLst>
          </p:cNvPr>
          <p:cNvSpPr>
            <a:spLocks noGrp="1"/>
          </p:cNvSpPr>
          <p:nvPr>
            <p:ph sz="quarter" idx="10"/>
          </p:nvPr>
        </p:nvSpPr>
        <p:spPr>
          <a:xfrm>
            <a:off x="647699" y="1752601"/>
            <a:ext cx="10919825" cy="1427479"/>
          </a:xfrm>
        </p:spPr>
        <p:txBody>
          <a:bodyPr>
            <a:normAutofit fontScale="70000" lnSpcReduction="20000"/>
          </a:bodyPr>
          <a:lstStyle/>
          <a:p>
            <a:pPr marL="91440" indent="0">
              <a:buNone/>
            </a:pPr>
            <a:r>
              <a:rPr lang="en-US" dirty="0">
                <a:latin typeface="Arial"/>
                <a:ea typeface="Open Sans"/>
                <a:cs typeface="Open Sans"/>
              </a:rPr>
              <a:t>The table below shows the number of schools that are eligible for CSI – Low Performing </a:t>
            </a:r>
            <a:r>
              <a:rPr lang="en-US" b="1" dirty="0">
                <a:latin typeface="Arial"/>
                <a:ea typeface="Open Sans"/>
                <a:cs typeface="Open Sans"/>
              </a:rPr>
              <a:t>only</a:t>
            </a:r>
            <a:r>
              <a:rPr lang="en-US" dirty="0">
                <a:latin typeface="Arial"/>
                <a:ea typeface="Open Sans"/>
                <a:cs typeface="Open Sans"/>
              </a:rPr>
              <a:t> because of the use of Status level in criteria. These schools would not be eligible if determinations were based on color.</a:t>
            </a:r>
            <a:endParaRPr lang="en-US" dirty="0">
              <a:latin typeface="Arial"/>
            </a:endParaRPr>
          </a:p>
          <a:p>
            <a:endParaRPr lang="en-US" dirty="0"/>
          </a:p>
        </p:txBody>
      </p:sp>
      <p:graphicFrame>
        <p:nvGraphicFramePr>
          <p:cNvPr id="5" name="Content Placeholder 4" descr="Table displaying schools not eligible by color, but by status level.">
            <a:extLst>
              <a:ext uri="{FF2B5EF4-FFF2-40B4-BE49-F238E27FC236}">
                <a16:creationId xmlns:a16="http://schemas.microsoft.com/office/drawing/2014/main" id="{D76DDDD4-E9C0-4AAC-B24C-BFD97BAF5F31}"/>
              </a:ext>
            </a:extLst>
          </p:cNvPr>
          <p:cNvGraphicFramePr>
            <a:graphicFrameLocks noGrp="1"/>
          </p:cNvGraphicFramePr>
          <p:nvPr>
            <p:ph sz="quarter" idx="11"/>
            <p:extLst>
              <p:ext uri="{D42A27DB-BD31-4B8C-83A1-F6EECF244321}">
                <p14:modId xmlns:p14="http://schemas.microsoft.com/office/powerpoint/2010/main" val="3085886510"/>
              </p:ext>
            </p:extLst>
          </p:nvPr>
        </p:nvGraphicFramePr>
        <p:xfrm>
          <a:off x="677863" y="2886074"/>
          <a:ext cx="10858500" cy="3479856"/>
        </p:xfrm>
        <a:graphic>
          <a:graphicData uri="http://schemas.openxmlformats.org/drawingml/2006/table">
            <a:tbl>
              <a:tblPr firstRow="1" bandRow="1">
                <a:tableStyleId>{5C22544A-7EE6-4342-B048-85BDC9FD1C3A}</a:tableStyleId>
              </a:tblPr>
              <a:tblGrid>
                <a:gridCol w="5429250">
                  <a:extLst>
                    <a:ext uri="{9D8B030D-6E8A-4147-A177-3AD203B41FA5}">
                      <a16:colId xmlns:a16="http://schemas.microsoft.com/office/drawing/2014/main" val="2290760610"/>
                    </a:ext>
                  </a:extLst>
                </a:gridCol>
                <a:gridCol w="5429250">
                  <a:extLst>
                    <a:ext uri="{9D8B030D-6E8A-4147-A177-3AD203B41FA5}">
                      <a16:colId xmlns:a16="http://schemas.microsoft.com/office/drawing/2014/main" val="3815999289"/>
                    </a:ext>
                  </a:extLst>
                </a:gridCol>
              </a:tblGrid>
              <a:tr h="1005148">
                <a:tc>
                  <a:txBody>
                    <a:bodyPr/>
                    <a:lstStyle/>
                    <a:p>
                      <a:pPr algn="ctr" rtl="0"/>
                      <a:r>
                        <a:rPr lang="en-US" sz="2500" dirty="0">
                          <a:effectLst/>
                          <a:latin typeface="Arial"/>
                        </a:rPr>
                        <a:t> Status Criteria Description</a:t>
                      </a:r>
                    </a:p>
                  </a:txBody>
                  <a:tcPr marL="0" marR="0" marT="0" marB="0" anchor="ctr">
                    <a:solidFill>
                      <a:schemeClr val="accent1">
                        <a:lumMod val="75000"/>
                      </a:schemeClr>
                    </a:solidFill>
                  </a:tcPr>
                </a:tc>
                <a:tc>
                  <a:txBody>
                    <a:bodyPr/>
                    <a:lstStyle/>
                    <a:p>
                      <a:pPr algn="ctr" rtl="0"/>
                      <a:r>
                        <a:rPr lang="en-US" sz="2500" dirty="0">
                          <a:effectLst/>
                          <a:latin typeface="Arial"/>
                        </a:rPr>
                        <a:t>Schools Eligible by Status Level Instead of Color</a:t>
                      </a:r>
                      <a:br>
                        <a:rPr lang="en-US" sz="2500" dirty="0">
                          <a:effectLst/>
                          <a:latin typeface="Arial"/>
                        </a:rPr>
                      </a:br>
                      <a:r>
                        <a:rPr lang="en-US" sz="2500" dirty="0">
                          <a:effectLst/>
                          <a:latin typeface="Arial"/>
                        </a:rPr>
                        <a:t>(Cumulative)</a:t>
                      </a:r>
                    </a:p>
                  </a:txBody>
                  <a:tcPr marL="0" marR="0" marT="0" marB="0" anchor="ctr">
                    <a:solidFill>
                      <a:schemeClr val="accent1">
                        <a:lumMod val="75000"/>
                      </a:schemeClr>
                    </a:solidFill>
                  </a:tcPr>
                </a:tc>
                <a:extLst>
                  <a:ext uri="{0D108BD9-81ED-4DB2-BD59-A6C34878D82A}">
                    <a16:rowId xmlns:a16="http://schemas.microsoft.com/office/drawing/2014/main" val="1325213929"/>
                  </a:ext>
                </a:extLst>
              </a:tr>
              <a:tr h="584214">
                <a:tc>
                  <a:txBody>
                    <a:bodyPr/>
                    <a:lstStyle/>
                    <a:p>
                      <a:pPr marL="109538" indent="0" algn="l" rtl="0"/>
                      <a:r>
                        <a:rPr lang="en-US" sz="2500" dirty="0">
                          <a:effectLst/>
                          <a:latin typeface="Arial"/>
                        </a:rPr>
                        <a:t>1) All Very Low </a:t>
                      </a:r>
                    </a:p>
                  </a:txBody>
                  <a:tcPr marL="0" marR="0" marT="0" marB="0" anchor="ctr"/>
                </a:tc>
                <a:tc>
                  <a:txBody>
                    <a:bodyPr/>
                    <a:lstStyle/>
                    <a:p>
                      <a:pPr algn="ctr" rtl="0"/>
                      <a:r>
                        <a:rPr lang="en-US" sz="2500" dirty="0">
                          <a:effectLst/>
                          <a:latin typeface="Arial"/>
                        </a:rPr>
                        <a:t>64</a:t>
                      </a:r>
                    </a:p>
                  </a:txBody>
                  <a:tcPr marL="0" marR="0" marT="0" marB="0" anchor="ctr"/>
                </a:tc>
                <a:extLst>
                  <a:ext uri="{0D108BD9-81ED-4DB2-BD59-A6C34878D82A}">
                    <a16:rowId xmlns:a16="http://schemas.microsoft.com/office/drawing/2014/main" val="2220614168"/>
                  </a:ext>
                </a:extLst>
              </a:tr>
              <a:tr h="584214">
                <a:tc>
                  <a:txBody>
                    <a:bodyPr/>
                    <a:lstStyle/>
                    <a:p>
                      <a:pPr marL="109538" indent="0" algn="l" rtl="0"/>
                      <a:r>
                        <a:rPr lang="en-US" sz="2500" dirty="0">
                          <a:effectLst/>
                          <a:latin typeface="Arial"/>
                        </a:rPr>
                        <a:t>2) All Very Low Except One</a:t>
                      </a:r>
                    </a:p>
                  </a:txBody>
                  <a:tcPr marL="0" marR="0" marT="0" marB="0" anchor="ctr"/>
                </a:tc>
                <a:tc>
                  <a:txBody>
                    <a:bodyPr/>
                    <a:lstStyle/>
                    <a:p>
                      <a:pPr algn="ctr" rtl="0"/>
                      <a:r>
                        <a:rPr lang="en-US" sz="2500" dirty="0">
                          <a:effectLst/>
                          <a:latin typeface="Arial"/>
                        </a:rPr>
                        <a:t>135</a:t>
                      </a:r>
                    </a:p>
                  </a:txBody>
                  <a:tcPr marL="0" marR="0" marT="0" marB="0" anchor="ctr"/>
                </a:tc>
                <a:extLst>
                  <a:ext uri="{0D108BD9-81ED-4DB2-BD59-A6C34878D82A}">
                    <a16:rowId xmlns:a16="http://schemas.microsoft.com/office/drawing/2014/main" val="987193499"/>
                  </a:ext>
                </a:extLst>
              </a:tr>
              <a:tr h="584214">
                <a:tc>
                  <a:txBody>
                    <a:bodyPr/>
                    <a:lstStyle/>
                    <a:p>
                      <a:pPr marL="109538" indent="0" algn="l" rtl="0"/>
                      <a:r>
                        <a:rPr lang="en-US" sz="2500" dirty="0">
                          <a:effectLst/>
                          <a:latin typeface="Arial"/>
                        </a:rPr>
                        <a:t>3) Majority Very Low</a:t>
                      </a:r>
                    </a:p>
                  </a:txBody>
                  <a:tcPr marL="0" marR="0" marT="0" marB="0" anchor="ctr"/>
                </a:tc>
                <a:tc>
                  <a:txBody>
                    <a:bodyPr/>
                    <a:lstStyle/>
                    <a:p>
                      <a:pPr algn="ctr" rtl="0"/>
                      <a:r>
                        <a:rPr lang="en-US" sz="2500" dirty="0">
                          <a:effectLst/>
                          <a:latin typeface="Arial"/>
                        </a:rPr>
                        <a:t>217</a:t>
                      </a:r>
                    </a:p>
                  </a:txBody>
                  <a:tcPr marL="0" marR="0" marT="0" marB="0" anchor="ctr"/>
                </a:tc>
                <a:extLst>
                  <a:ext uri="{0D108BD9-81ED-4DB2-BD59-A6C34878D82A}">
                    <a16:rowId xmlns:a16="http://schemas.microsoft.com/office/drawing/2014/main" val="206605204"/>
                  </a:ext>
                </a:extLst>
              </a:tr>
              <a:tr h="584214">
                <a:tc>
                  <a:txBody>
                    <a:bodyPr/>
                    <a:lstStyle/>
                    <a:p>
                      <a:pPr marL="109538" indent="0" algn="l" rtl="0"/>
                      <a:r>
                        <a:rPr lang="en-US" sz="2500">
                          <a:effectLst/>
                          <a:latin typeface="Arial"/>
                        </a:rPr>
                        <a:t>4) Very Low and Low</a:t>
                      </a:r>
                    </a:p>
                  </a:txBody>
                  <a:tcPr marL="0" marR="0" marT="0" marB="0" anchor="ctr"/>
                </a:tc>
                <a:tc>
                  <a:txBody>
                    <a:bodyPr/>
                    <a:lstStyle/>
                    <a:p>
                      <a:pPr algn="ctr" rtl="0"/>
                      <a:r>
                        <a:rPr lang="en-US" sz="2500" dirty="0">
                          <a:effectLst/>
                          <a:latin typeface="Arial"/>
                        </a:rPr>
                        <a:t>419</a:t>
                      </a:r>
                    </a:p>
                  </a:txBody>
                  <a:tcPr marL="0" marR="0" marT="0" marB="0" anchor="ctr"/>
                </a:tc>
                <a:extLst>
                  <a:ext uri="{0D108BD9-81ED-4DB2-BD59-A6C34878D82A}">
                    <a16:rowId xmlns:a16="http://schemas.microsoft.com/office/drawing/2014/main" val="3871662405"/>
                  </a:ext>
                </a:extLst>
              </a:tr>
            </a:tbl>
          </a:graphicData>
        </a:graphic>
      </p:graphicFrame>
    </p:spTree>
    <p:extLst>
      <p:ext uri="{BB962C8B-B14F-4D97-AF65-F5344CB8AC3E}">
        <p14:creationId xmlns:p14="http://schemas.microsoft.com/office/powerpoint/2010/main" val="406347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p:txBody>
          <a:bodyPr/>
          <a:lstStyle/>
          <a:p>
            <a:r>
              <a:rPr lang="en-US" dirty="0">
                <a:cs typeface="Aharoni"/>
              </a:rPr>
              <a:t>Eligibility Recommendations</a:t>
            </a:r>
            <a:endParaRPr lang="en-US" dirty="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647699" y="1725864"/>
            <a:ext cx="10858499" cy="4840036"/>
          </a:xfrm>
        </p:spPr>
        <p:txBody>
          <a:bodyPr vert="horz" lIns="91440" tIns="45720" rIns="91440" bIns="45720" rtlCol="0" anchor="t">
            <a:normAutofit/>
          </a:bodyPr>
          <a:lstStyle/>
          <a:p>
            <a:r>
              <a:rPr lang="en-US" dirty="0">
                <a:latin typeface="Arial"/>
                <a:ea typeface="Open Sans"/>
                <a:cs typeface="Arial"/>
              </a:rPr>
              <a:t>The CDE recommends using criteria 1 and 2 for CSI – Low Performing eligibility determinations.</a:t>
            </a:r>
          </a:p>
          <a:p>
            <a:r>
              <a:rPr lang="en-US" dirty="0">
                <a:latin typeface="Arial"/>
                <a:ea typeface="Open Sans"/>
                <a:cs typeface="Open Sans"/>
              </a:rPr>
              <a:t>Additionally, if the 5 percent is not met using criteria 1 and 2, then incorporate criteria 3.</a:t>
            </a:r>
          </a:p>
          <a:p>
            <a:r>
              <a:rPr lang="en-US" dirty="0">
                <a:latin typeface="Arial"/>
                <a:ea typeface="Open Sans"/>
                <a:cs typeface="Open Sans"/>
              </a:rPr>
              <a:t>The CDE does not recommend using criteria 4 for CSI </a:t>
            </a:r>
            <a:r>
              <a:rPr lang="en-US" dirty="0">
                <a:latin typeface="Arial"/>
                <a:ea typeface="Open Sans"/>
                <a:cs typeface="Arial"/>
              </a:rPr>
              <a:t>–</a:t>
            </a:r>
            <a:r>
              <a:rPr lang="en-US" dirty="0">
                <a:latin typeface="Arial"/>
                <a:ea typeface="Open Sans"/>
                <a:cs typeface="Open Sans"/>
              </a:rPr>
              <a:t> Low Performing eligibility determinations due to the significantly increased level of error.</a:t>
            </a:r>
          </a:p>
        </p:txBody>
      </p:sp>
    </p:spTree>
    <p:extLst>
      <p:ext uri="{BB962C8B-B14F-4D97-AF65-F5344CB8AC3E}">
        <p14:creationId xmlns:p14="http://schemas.microsoft.com/office/powerpoint/2010/main" val="14431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B15D-C414-43DB-A903-B325BB7C2262}"/>
              </a:ext>
            </a:extLst>
          </p:cNvPr>
          <p:cNvSpPr>
            <a:spLocks noGrp="1"/>
          </p:cNvSpPr>
          <p:nvPr>
            <p:ph type="title"/>
          </p:nvPr>
        </p:nvSpPr>
        <p:spPr/>
        <p:txBody>
          <a:bodyPr/>
          <a:lstStyle/>
          <a:p>
            <a:r>
              <a:rPr lang="en-US" sz="6000" dirty="0">
                <a:cs typeface="Aharoni"/>
              </a:rPr>
              <a:t>Discussion</a:t>
            </a:r>
            <a:endParaRPr lang="en-US" sz="6000" dirty="0"/>
          </a:p>
        </p:txBody>
      </p:sp>
    </p:spTree>
    <p:extLst>
      <p:ext uri="{BB962C8B-B14F-4D97-AF65-F5344CB8AC3E}">
        <p14:creationId xmlns:p14="http://schemas.microsoft.com/office/powerpoint/2010/main" val="148349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244E-9A21-45F7-B38D-4576F0D75760}"/>
              </a:ext>
            </a:extLst>
          </p:cNvPr>
          <p:cNvSpPr>
            <a:spLocks noGrp="1"/>
          </p:cNvSpPr>
          <p:nvPr>
            <p:ph type="title"/>
          </p:nvPr>
        </p:nvSpPr>
        <p:spPr/>
        <p:txBody>
          <a:bodyPr/>
          <a:lstStyle/>
          <a:p>
            <a:r>
              <a:rPr lang="en-US" sz="4000" dirty="0"/>
              <a:t>Discussion for CPAG Members</a:t>
            </a:r>
          </a:p>
        </p:txBody>
      </p:sp>
      <p:sp>
        <p:nvSpPr>
          <p:cNvPr id="3" name="Content Placeholder 2">
            <a:extLst>
              <a:ext uri="{FF2B5EF4-FFF2-40B4-BE49-F238E27FC236}">
                <a16:creationId xmlns:a16="http://schemas.microsoft.com/office/drawing/2014/main" id="{3290288D-DFDE-4C99-AF07-A4BF311922D5}"/>
              </a:ext>
            </a:extLst>
          </p:cNvPr>
          <p:cNvSpPr>
            <a:spLocks noGrp="1"/>
          </p:cNvSpPr>
          <p:nvPr>
            <p:ph sz="quarter" idx="10"/>
          </p:nvPr>
        </p:nvSpPr>
        <p:spPr/>
        <p:txBody>
          <a:bodyPr vert="horz" lIns="91440" tIns="45720" rIns="91440" bIns="45720" rtlCol="0" anchor="t">
            <a:normAutofit/>
          </a:bodyPr>
          <a:lstStyle/>
          <a:p>
            <a:r>
              <a:rPr lang="en-US" dirty="0">
                <a:latin typeface="Arial"/>
                <a:cs typeface="Arial"/>
              </a:rPr>
              <a:t>What are your thoughts around the CDE’s proposal for the 2021–22 Addendum Template?</a:t>
            </a:r>
          </a:p>
          <a:p>
            <a:r>
              <a:rPr lang="en-US" dirty="0">
                <a:latin typeface="Arial" panose="020B0604020202020204" pitchFamily="34" charset="0"/>
                <a:cs typeface="Arial" panose="020B0604020202020204" pitchFamily="34" charset="0"/>
              </a:rPr>
              <a:t>What are your thoughts around removing the College/Career Indicator from the state’s accountability system for the 2021–22 school year?  </a:t>
            </a:r>
          </a:p>
        </p:txBody>
      </p:sp>
    </p:spTree>
    <p:extLst>
      <p:ext uri="{BB962C8B-B14F-4D97-AF65-F5344CB8AC3E}">
        <p14:creationId xmlns:p14="http://schemas.microsoft.com/office/powerpoint/2010/main" val="42433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619100-30AB-416B-870B-58C45F70A1CB}"/>
              </a:ext>
            </a:extLst>
          </p:cNvPr>
          <p:cNvSpPr>
            <a:spLocks noGrp="1"/>
          </p:cNvSpPr>
          <p:nvPr>
            <p:ph type="title"/>
          </p:nvPr>
        </p:nvSpPr>
        <p:spPr/>
        <p:txBody>
          <a:bodyPr/>
          <a:lstStyle/>
          <a:p>
            <a:r>
              <a:rPr lang="en-US" dirty="0"/>
              <a:t>Thank You!</a:t>
            </a:r>
            <a:br>
              <a:rPr lang="en-US" dirty="0"/>
            </a:br>
            <a:r>
              <a:rPr lang="en-US" sz="4800" dirty="0"/>
              <a:t>Questions?</a:t>
            </a:r>
          </a:p>
        </p:txBody>
      </p:sp>
    </p:spTree>
    <p:extLst>
      <p:ext uri="{BB962C8B-B14F-4D97-AF65-F5344CB8AC3E}">
        <p14:creationId xmlns:p14="http://schemas.microsoft.com/office/powerpoint/2010/main" val="411085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16713-703A-444D-BEAD-50F8FFEF10F0}"/>
              </a:ext>
            </a:extLst>
          </p:cNvPr>
          <p:cNvSpPr>
            <a:spLocks noGrp="1"/>
          </p:cNvSpPr>
          <p:nvPr>
            <p:ph type="title"/>
          </p:nvPr>
        </p:nvSpPr>
        <p:spPr/>
        <p:txBody>
          <a:bodyPr/>
          <a:lstStyle/>
          <a:p>
            <a:r>
              <a:rPr lang="en-US" sz="4800" dirty="0"/>
              <a:t>Public Comment</a:t>
            </a:r>
          </a:p>
        </p:txBody>
      </p:sp>
      <p:sp>
        <p:nvSpPr>
          <p:cNvPr id="4" name="Content Placeholder 3">
            <a:extLst>
              <a:ext uri="{FF2B5EF4-FFF2-40B4-BE49-F238E27FC236}">
                <a16:creationId xmlns:a16="http://schemas.microsoft.com/office/drawing/2014/main" id="{033E2DEE-9B18-466A-A77F-054B51AEC2AC}"/>
              </a:ext>
            </a:extLst>
          </p:cNvPr>
          <p:cNvSpPr>
            <a:spLocks noGrp="1"/>
          </p:cNvSpPr>
          <p:nvPr>
            <p:ph sz="quarter" idx="10"/>
          </p:nvPr>
        </p:nvSpPr>
        <p:spPr/>
        <p:txBody>
          <a:bodyPr/>
          <a:lstStyle/>
          <a:p>
            <a:r>
              <a:rPr lang="en-US" dirty="0">
                <a:latin typeface="Arial" panose="020B0604020202020204" pitchFamily="34" charset="0"/>
                <a:cs typeface="Arial" panose="020B0604020202020204" pitchFamily="34" charset="0"/>
              </a:rPr>
              <a:t>Phone number: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+1 669 219 2599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+1 213 338 8477</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+1 408 638 0968</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Meeting ID: 883 5120 3855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Passcode: 206112</a:t>
            </a:r>
          </a:p>
          <a:p>
            <a:endParaRPr lang="en-US" dirty="0"/>
          </a:p>
        </p:txBody>
      </p:sp>
    </p:spTree>
    <p:extLst>
      <p:ext uri="{BB962C8B-B14F-4D97-AF65-F5344CB8AC3E}">
        <p14:creationId xmlns:p14="http://schemas.microsoft.com/office/powerpoint/2010/main" val="161317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E2B-E73A-4DE1-9883-00CD1ED4051F}"/>
              </a:ext>
            </a:extLst>
          </p:cNvPr>
          <p:cNvSpPr>
            <a:spLocks noGrp="1"/>
          </p:cNvSpPr>
          <p:nvPr>
            <p:ph type="title"/>
          </p:nvPr>
        </p:nvSpPr>
        <p:spPr/>
        <p:txBody>
          <a:bodyPr/>
          <a:lstStyle/>
          <a:p>
            <a:r>
              <a:rPr lang="en-US" sz="6000" dirty="0">
                <a:cs typeface="Aharoni"/>
              </a:rPr>
              <a:t>Prior Federal COVID-19 Waivers</a:t>
            </a:r>
            <a:endParaRPr lang="en-US" sz="6000" dirty="0"/>
          </a:p>
        </p:txBody>
      </p:sp>
    </p:spTree>
    <p:extLst>
      <p:ext uri="{BB962C8B-B14F-4D97-AF65-F5344CB8AC3E}">
        <p14:creationId xmlns:p14="http://schemas.microsoft.com/office/powerpoint/2010/main" val="397977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78BC-A696-4C99-A2FB-21E3D36DE3DF}"/>
              </a:ext>
            </a:extLst>
          </p:cNvPr>
          <p:cNvSpPr>
            <a:spLocks noGrp="1"/>
          </p:cNvSpPr>
          <p:nvPr>
            <p:ph type="title"/>
          </p:nvPr>
        </p:nvSpPr>
        <p:spPr/>
        <p:txBody>
          <a:bodyPr/>
          <a:lstStyle/>
          <a:p>
            <a:r>
              <a:rPr lang="en-US" sz="4000" dirty="0">
                <a:cs typeface="Aharoni"/>
              </a:rPr>
              <a:t>2019</a:t>
            </a:r>
            <a:r>
              <a:rPr lang="en-US" sz="4000" b="0" dirty="0">
                <a:cs typeface="Arial"/>
              </a:rPr>
              <a:t>–</a:t>
            </a:r>
            <a:r>
              <a:rPr lang="en-US" sz="4000" dirty="0">
                <a:cs typeface="Aharoni"/>
              </a:rPr>
              <a:t>20 Assessment and Accountability Waiver (1)</a:t>
            </a:r>
          </a:p>
        </p:txBody>
      </p:sp>
      <p:sp>
        <p:nvSpPr>
          <p:cNvPr id="3" name="Content Placeholder 2">
            <a:extLst>
              <a:ext uri="{FF2B5EF4-FFF2-40B4-BE49-F238E27FC236}">
                <a16:creationId xmlns:a16="http://schemas.microsoft.com/office/drawing/2014/main" id="{650F5B15-DB52-4611-9433-921261D59801}"/>
              </a:ext>
            </a:extLst>
          </p:cNvPr>
          <p:cNvSpPr>
            <a:spLocks noGrp="1"/>
          </p:cNvSpPr>
          <p:nvPr>
            <p:ph sz="quarter" idx="10"/>
          </p:nvPr>
        </p:nvSpPr>
        <p:spPr/>
        <p:txBody>
          <a:bodyPr>
            <a:normAutofit fontScale="92500" lnSpcReduction="10000"/>
          </a:bodyPr>
          <a:lstStyle/>
          <a:p>
            <a:r>
              <a:rPr lang="en-US" sz="3500" dirty="0">
                <a:latin typeface="Arial" panose="020B0604020202020204" pitchFamily="34" charset="0"/>
                <a:cs typeface="Arial" panose="020B0604020202020204" pitchFamily="34" charset="0"/>
              </a:rPr>
              <a:t>On March 20, 2020, ED invited states to request a waiver, for the 2019–20 school year, of the assessment requirements.</a:t>
            </a:r>
          </a:p>
          <a:p>
            <a:r>
              <a:rPr lang="en-US" sz="3500" dirty="0">
                <a:latin typeface="Arial" panose="020B0604020202020204" pitchFamily="34" charset="0"/>
                <a:cs typeface="Arial" panose="020B0604020202020204" pitchFamily="34" charset="0"/>
              </a:rPr>
              <a:t>Through this waiver, states would not need to administer statewide assessments to all students, to make annual accountability determinations, to identify schools for support and improvement, or to provide data on its State and local report cards for assessment and accountability information.</a:t>
            </a:r>
          </a:p>
          <a:p>
            <a:endParaRPr lang="en-US" dirty="0"/>
          </a:p>
        </p:txBody>
      </p:sp>
    </p:spTree>
    <p:extLst>
      <p:ext uri="{BB962C8B-B14F-4D97-AF65-F5344CB8AC3E}">
        <p14:creationId xmlns:p14="http://schemas.microsoft.com/office/powerpoint/2010/main" val="150107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78BC-A696-4C99-A2FB-21E3D36DE3DF}"/>
              </a:ext>
            </a:extLst>
          </p:cNvPr>
          <p:cNvSpPr>
            <a:spLocks noGrp="1"/>
          </p:cNvSpPr>
          <p:nvPr>
            <p:ph type="title"/>
          </p:nvPr>
        </p:nvSpPr>
        <p:spPr/>
        <p:txBody>
          <a:bodyPr/>
          <a:lstStyle/>
          <a:p>
            <a:r>
              <a:rPr lang="en-US" sz="3600" dirty="0">
                <a:cs typeface="Aharoni"/>
              </a:rPr>
              <a:t>2019</a:t>
            </a:r>
            <a:r>
              <a:rPr lang="en-US" sz="3600" b="0" dirty="0">
                <a:cs typeface="Arial"/>
              </a:rPr>
              <a:t>–</a:t>
            </a:r>
            <a:r>
              <a:rPr lang="en-US" sz="3600" dirty="0">
                <a:cs typeface="Aharoni"/>
              </a:rPr>
              <a:t>20 Assessment and Accountability Waiver (2)</a:t>
            </a:r>
          </a:p>
        </p:txBody>
      </p:sp>
      <p:sp>
        <p:nvSpPr>
          <p:cNvPr id="3" name="Content Placeholder 2">
            <a:extLst>
              <a:ext uri="{FF2B5EF4-FFF2-40B4-BE49-F238E27FC236}">
                <a16:creationId xmlns:a16="http://schemas.microsoft.com/office/drawing/2014/main" id="{650F5B15-DB52-4611-9433-921261D59801}"/>
              </a:ext>
            </a:extLst>
          </p:cNvPr>
          <p:cNvSpPr>
            <a:spLocks noGrp="1"/>
          </p:cNvSpPr>
          <p:nvPr>
            <p:ph sz="quarter" idx="10"/>
          </p:nvPr>
        </p:nvSpPr>
        <p:spPr>
          <a:xfrm>
            <a:off x="647699" y="1431636"/>
            <a:ext cx="10858499" cy="4922982"/>
          </a:xfrm>
        </p:spPr>
        <p:txBody>
          <a:bodyPr vert="horz" lIns="91440" tIns="45720" rIns="91440" bIns="45720" rtlCol="0" anchor="t">
            <a:normAutofit lnSpcReduction="10000"/>
          </a:bodyPr>
          <a:lstStyle/>
          <a:p>
            <a:r>
              <a:rPr lang="en-US" sz="2600" dirty="0">
                <a:latin typeface="Arial"/>
                <a:cs typeface="Arial"/>
              </a:rPr>
              <a:t>On March 26, 2020, State Superintendent of Public Instruction (SSPI) Tony Thurmond and State Board of Education (SBE) President Linda Darling-Hammond submitted, on behalf of the CDE and SBE, the ESEA Assessment and Accountability Waiver for the 2019–20 school year. The following ESSA sections were requested to be waived: </a:t>
            </a:r>
            <a:endParaRPr lang="en-US" sz="26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Assessment requirements in section 1111(b)(2);</a:t>
            </a:r>
          </a:p>
          <a:p>
            <a:pPr lvl="1"/>
            <a:r>
              <a:rPr lang="en-US" sz="2400" dirty="0">
                <a:latin typeface="Arial" panose="020B0604020202020204" pitchFamily="34" charset="0"/>
                <a:cs typeface="Arial" panose="020B0604020202020204" pitchFamily="34" charset="0"/>
              </a:rPr>
              <a:t>Accountability and school identification requirements in sections 1111(c)(4) and 1111(d)(2)(C)-(D); and</a:t>
            </a:r>
          </a:p>
          <a:p>
            <a:pPr lvl="1"/>
            <a:r>
              <a:rPr lang="en-US" sz="2400" dirty="0">
                <a:latin typeface="Arial" panose="020B0604020202020204" pitchFamily="34" charset="0"/>
                <a:cs typeface="Arial" panose="020B0604020202020204" pitchFamily="34" charset="0"/>
              </a:rPr>
              <a:t>Reporting requirements related to assessments and accountability in section 1111(h).</a:t>
            </a:r>
          </a:p>
          <a:p>
            <a:r>
              <a:rPr lang="en-US" sz="2600" dirty="0">
                <a:latin typeface="Arial"/>
                <a:cs typeface="Arial"/>
              </a:rPr>
              <a:t>The U.S. Department of Education (ED) approved the waiver request on March 27, 2020.</a:t>
            </a:r>
          </a:p>
          <a:p>
            <a:pPr lvl="1"/>
            <a:endParaRPr lang="en-US" sz="2600" dirty="0">
              <a:latin typeface="Arial" panose="020B0604020202020204" pitchFamily="34" charset="0"/>
              <a:cs typeface="Arial" panose="020B0604020202020204" pitchFamily="34" charset="0"/>
            </a:endParaRPr>
          </a:p>
          <a:p>
            <a:pPr lvl="1"/>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03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78BC-A696-4C99-A2FB-21E3D36DE3DF}"/>
              </a:ext>
            </a:extLst>
          </p:cNvPr>
          <p:cNvSpPr>
            <a:spLocks noGrp="1"/>
          </p:cNvSpPr>
          <p:nvPr>
            <p:ph type="title"/>
          </p:nvPr>
        </p:nvSpPr>
        <p:spPr/>
        <p:txBody>
          <a:bodyPr/>
          <a:lstStyle/>
          <a:p>
            <a:r>
              <a:rPr lang="en-US" sz="3600" dirty="0">
                <a:cs typeface="Aharoni"/>
              </a:rPr>
              <a:t>2020</a:t>
            </a:r>
            <a:r>
              <a:rPr lang="en-US" sz="3600" b="0" dirty="0">
                <a:ea typeface="+mj-lt"/>
                <a:cs typeface="+mj-lt"/>
              </a:rPr>
              <a:t>–</a:t>
            </a:r>
            <a:r>
              <a:rPr lang="en-US" sz="3600" dirty="0">
                <a:ea typeface="+mj-lt"/>
                <a:cs typeface="+mj-lt"/>
              </a:rPr>
              <a:t>21 Accountability, School Identification, and School Identification Wavier (1)</a:t>
            </a:r>
            <a:endParaRPr lang="en-US" sz="3600" b="0" dirty="0">
              <a:cs typeface="Arial"/>
            </a:endParaRPr>
          </a:p>
        </p:txBody>
      </p:sp>
      <p:sp>
        <p:nvSpPr>
          <p:cNvPr id="3" name="Content Placeholder 2">
            <a:extLst>
              <a:ext uri="{FF2B5EF4-FFF2-40B4-BE49-F238E27FC236}">
                <a16:creationId xmlns:a16="http://schemas.microsoft.com/office/drawing/2014/main" id="{650F5B15-DB52-4611-9433-921261D59801}"/>
              </a:ext>
            </a:extLst>
          </p:cNvPr>
          <p:cNvSpPr>
            <a:spLocks noGrp="1"/>
          </p:cNvSpPr>
          <p:nvPr>
            <p:ph sz="quarter" idx="10"/>
          </p:nvPr>
        </p:nvSpPr>
        <p:spPr>
          <a:xfrm>
            <a:off x="647699" y="1777194"/>
            <a:ext cx="10858499" cy="4577424"/>
          </a:xfrm>
        </p:spPr>
        <p:txBody>
          <a:bodyPr>
            <a:normAutofit/>
          </a:bodyPr>
          <a:lstStyle/>
          <a:p>
            <a:r>
              <a:rPr lang="en-US" sz="3200" dirty="0">
                <a:latin typeface="Arial" panose="020B0604020202020204" pitchFamily="34" charset="0"/>
                <a:cs typeface="Arial" panose="020B0604020202020204" pitchFamily="34" charset="0"/>
              </a:rPr>
              <a:t>On October 20, 2020, ED offered the COVID-19 State Plan Addendum, to allow states to modify their accountability systems described in their state plans to account for the lack of data due to the assessment and accountability waivers from the 2019–2020 school year.</a:t>
            </a:r>
          </a:p>
        </p:txBody>
      </p:sp>
    </p:spTree>
    <p:extLst>
      <p:ext uri="{BB962C8B-B14F-4D97-AF65-F5344CB8AC3E}">
        <p14:creationId xmlns:p14="http://schemas.microsoft.com/office/powerpoint/2010/main" val="275724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78BC-A696-4C99-A2FB-21E3D36DE3DF}"/>
              </a:ext>
            </a:extLst>
          </p:cNvPr>
          <p:cNvSpPr>
            <a:spLocks noGrp="1"/>
          </p:cNvSpPr>
          <p:nvPr>
            <p:ph type="title"/>
          </p:nvPr>
        </p:nvSpPr>
        <p:spPr/>
        <p:txBody>
          <a:bodyPr/>
          <a:lstStyle/>
          <a:p>
            <a:r>
              <a:rPr lang="en-US" sz="3600" dirty="0">
                <a:ea typeface="+mj-lt"/>
                <a:cs typeface="+mj-lt"/>
              </a:rPr>
              <a:t>2020</a:t>
            </a:r>
            <a:r>
              <a:rPr lang="en-US" sz="3600" b="0" dirty="0">
                <a:cs typeface="Arial"/>
              </a:rPr>
              <a:t>–</a:t>
            </a:r>
            <a:r>
              <a:rPr lang="en-US" sz="3600" dirty="0">
                <a:cs typeface="Arial"/>
              </a:rPr>
              <a:t>21 Accountability, School Identification, and School Identification Wavier (2)</a:t>
            </a:r>
            <a:endParaRPr lang="en-US" dirty="0"/>
          </a:p>
        </p:txBody>
      </p:sp>
      <p:sp>
        <p:nvSpPr>
          <p:cNvPr id="3" name="Content Placeholder 2">
            <a:extLst>
              <a:ext uri="{FF2B5EF4-FFF2-40B4-BE49-F238E27FC236}">
                <a16:creationId xmlns:a16="http://schemas.microsoft.com/office/drawing/2014/main" id="{650F5B15-DB52-4611-9433-921261D59801}"/>
              </a:ext>
            </a:extLst>
          </p:cNvPr>
          <p:cNvSpPr>
            <a:spLocks noGrp="1"/>
          </p:cNvSpPr>
          <p:nvPr>
            <p:ph sz="quarter" idx="10"/>
          </p:nvPr>
        </p:nvSpPr>
        <p:spPr>
          <a:xfrm>
            <a:off x="647699" y="1715170"/>
            <a:ext cx="10858499" cy="4639448"/>
          </a:xfrm>
        </p:spPr>
        <p:txBody>
          <a:bodyPr vert="horz" lIns="91440" tIns="45720" rIns="91440" bIns="45720" rtlCol="0" anchor="t">
            <a:normAutofit fontScale="92500" lnSpcReduction="20000"/>
          </a:bodyPr>
          <a:lstStyle/>
          <a:p>
            <a:r>
              <a:rPr lang="en-US" sz="2800" dirty="0">
                <a:latin typeface="Arial"/>
                <a:cs typeface="Arial"/>
              </a:rPr>
              <a:t>Approved by the SBE on January 13, 2021, which waived the following requirements for the 2020–21 school year: </a:t>
            </a:r>
            <a:endParaRPr lang="en-US" sz="28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Removal of the 95 percent participation rate penalty for the Academic Indicator, </a:t>
            </a:r>
          </a:p>
          <a:p>
            <a:pPr lvl="1"/>
            <a:r>
              <a:rPr lang="en-US" sz="2600" dirty="0">
                <a:latin typeface="Arial" panose="020B0604020202020204" pitchFamily="34" charset="0"/>
                <a:cs typeface="Arial" panose="020B0604020202020204" pitchFamily="34" charset="0"/>
              </a:rPr>
              <a:t>Removal of the requirement to identify schools for support based on 2020–21 data, </a:t>
            </a:r>
          </a:p>
          <a:p>
            <a:pPr lvl="1"/>
            <a:r>
              <a:rPr lang="en-US" sz="2600" dirty="0">
                <a:latin typeface="Arial" panose="020B0604020202020204" pitchFamily="34" charset="0"/>
                <a:cs typeface="Arial" panose="020B0604020202020204" pitchFamily="34" charset="0"/>
              </a:rPr>
              <a:t>Requirement for schools that are currently identified for support to continue to receive support in the 2021–22 school year, </a:t>
            </a:r>
          </a:p>
          <a:p>
            <a:pPr lvl="1"/>
            <a:r>
              <a:rPr lang="en-US" sz="2600" dirty="0">
                <a:latin typeface="Arial"/>
                <a:cs typeface="Arial"/>
              </a:rPr>
              <a:t>Allowed states to exit Comprehensive Support and Improvement (CSI) schools based on the graduation rate, if exit criteria are met, and </a:t>
            </a:r>
            <a:endParaRPr lang="en-US" sz="2600" dirty="0">
              <a:latin typeface="Arial" panose="020B0604020202020204" pitchFamily="34" charset="0"/>
              <a:cs typeface="Arial" panose="020B0604020202020204" pitchFamily="34" charset="0"/>
            </a:endParaRPr>
          </a:p>
          <a:p>
            <a:pPr lvl="1"/>
            <a:r>
              <a:rPr lang="en-US" sz="2600" dirty="0">
                <a:latin typeface="Arial"/>
                <a:cs typeface="Arial"/>
              </a:rPr>
              <a:t>Required states to resume identification of schools based on 2021–22 data. </a:t>
            </a:r>
            <a:endParaRPr lang="en-US" sz="2600" dirty="0">
              <a:latin typeface="Arial" panose="020B0604020202020204" pitchFamily="34" charset="0"/>
              <a:cs typeface="Arial" panose="020B0604020202020204" pitchFamily="34" charset="0"/>
            </a:endParaRPr>
          </a:p>
          <a:p>
            <a:pPr lvl="1"/>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76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2AA0-A808-447B-AA7E-036D2C4D6A43}"/>
              </a:ext>
            </a:extLst>
          </p:cNvPr>
          <p:cNvSpPr>
            <a:spLocks noGrp="1"/>
          </p:cNvSpPr>
          <p:nvPr>
            <p:ph type="title"/>
          </p:nvPr>
        </p:nvSpPr>
        <p:spPr/>
        <p:txBody>
          <a:bodyPr/>
          <a:lstStyle/>
          <a:p>
            <a:r>
              <a:rPr lang="en-US" sz="6000" dirty="0">
                <a:cs typeface="Aharoni"/>
              </a:rPr>
              <a:t>2021</a:t>
            </a:r>
            <a:r>
              <a:rPr lang="en-US" sz="6000" b="0" dirty="0">
                <a:cs typeface="Arial"/>
              </a:rPr>
              <a:t>–</a:t>
            </a:r>
            <a:r>
              <a:rPr lang="en-US" sz="6000" dirty="0">
                <a:cs typeface="Aharoni"/>
              </a:rPr>
              <a:t>22 Addendum Template </a:t>
            </a:r>
            <a:endParaRPr lang="en-US" sz="6000" dirty="0"/>
          </a:p>
        </p:txBody>
      </p:sp>
    </p:spTree>
    <p:extLst>
      <p:ext uri="{BB962C8B-B14F-4D97-AF65-F5344CB8AC3E}">
        <p14:creationId xmlns:p14="http://schemas.microsoft.com/office/powerpoint/2010/main" val="11290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972F-BB9D-465A-8CAC-B78009CE7FC5}"/>
              </a:ext>
            </a:extLst>
          </p:cNvPr>
          <p:cNvSpPr>
            <a:spLocks noGrp="1"/>
          </p:cNvSpPr>
          <p:nvPr>
            <p:ph type="title"/>
          </p:nvPr>
        </p:nvSpPr>
        <p:spPr/>
        <p:txBody>
          <a:bodyPr/>
          <a:lstStyle/>
          <a:p>
            <a:r>
              <a:rPr lang="en-US" sz="3600" dirty="0">
                <a:cs typeface="Aharoni"/>
              </a:rPr>
              <a:t>2021–22 Addendum Template for the Consolidated State Plan due to COVID-19</a:t>
            </a:r>
            <a:endParaRPr lang="en-US" sz="3600" dirty="0"/>
          </a:p>
        </p:txBody>
      </p:sp>
      <p:sp>
        <p:nvSpPr>
          <p:cNvPr id="3" name="Content Placeholder 2">
            <a:extLst>
              <a:ext uri="{FF2B5EF4-FFF2-40B4-BE49-F238E27FC236}">
                <a16:creationId xmlns:a16="http://schemas.microsoft.com/office/drawing/2014/main" id="{5638AE2E-9AE5-4DF0-8951-72104A1335DE}"/>
              </a:ext>
            </a:extLst>
          </p:cNvPr>
          <p:cNvSpPr>
            <a:spLocks noGrp="1"/>
          </p:cNvSpPr>
          <p:nvPr>
            <p:ph sz="quarter" idx="10"/>
          </p:nvPr>
        </p:nvSpPr>
        <p:spPr/>
        <p:txBody>
          <a:bodyPr vert="horz" lIns="91440" tIns="45720" rIns="91440" bIns="45720" rtlCol="0" anchor="t">
            <a:normAutofit/>
          </a:bodyPr>
          <a:lstStyle/>
          <a:p>
            <a:r>
              <a:rPr lang="en-US" sz="3200" dirty="0">
                <a:latin typeface="Arial"/>
                <a:cs typeface="Arial"/>
              </a:rPr>
              <a:t>In December 2021, the ED released the 2021–22 Addendum Template for the Consolidated State Plan due to COVID-19 to provide states a streamlined process to modify state plans for </a:t>
            </a:r>
            <a:r>
              <a:rPr lang="en-US" sz="3200" b="1" dirty="0">
                <a:latin typeface="Arial"/>
                <a:cs typeface="Arial"/>
              </a:rPr>
              <a:t>only</a:t>
            </a:r>
            <a:r>
              <a:rPr lang="en-US" sz="3200" dirty="0">
                <a:latin typeface="Arial"/>
                <a:cs typeface="Arial"/>
              </a:rPr>
              <a:t> the 2021–22 school year as they implement accountability and school identification requirements.</a:t>
            </a:r>
          </a:p>
          <a:p>
            <a:endParaRPr lang="en-US" sz="2800" dirty="0"/>
          </a:p>
        </p:txBody>
      </p:sp>
    </p:spTree>
    <p:extLst>
      <p:ext uri="{BB962C8B-B14F-4D97-AF65-F5344CB8AC3E}">
        <p14:creationId xmlns:p14="http://schemas.microsoft.com/office/powerpoint/2010/main" val="658408640"/>
      </p:ext>
    </p:extLst>
  </p:cSld>
  <p:clrMapOvr>
    <a:masterClrMapping/>
  </p:clrMapOvr>
</p:sld>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1605</Words>
  <Application>Microsoft Office PowerPoint</Application>
  <PresentationFormat>Widescreen</PresentationFormat>
  <Paragraphs>171</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Courier New</vt:lpstr>
      <vt:lpstr>Open Sans</vt:lpstr>
      <vt:lpstr>Wingdings</vt:lpstr>
      <vt:lpstr>Office Theme</vt:lpstr>
      <vt:lpstr>2_ADAD Layout</vt:lpstr>
      <vt:lpstr>California Practitioners Advisory Group Item 3: February 18, 2022</vt:lpstr>
      <vt:lpstr>Today’s Topics </vt:lpstr>
      <vt:lpstr>Prior Federal COVID-19 Waivers</vt:lpstr>
      <vt:lpstr>2019–20 Assessment and Accountability Waiver (1)</vt:lpstr>
      <vt:lpstr>2019–20 Assessment and Accountability Waiver (2)</vt:lpstr>
      <vt:lpstr>2020–21 Accountability, School Identification, and School Identification Wavier (1)</vt:lpstr>
      <vt:lpstr>2020–21 Accountability, School Identification, and School Identification Wavier (2)</vt:lpstr>
      <vt:lpstr>2021–22 Addendum Template </vt:lpstr>
      <vt:lpstr>2021–22 Addendum Template for the Consolidated State Plan due to COVID-19</vt:lpstr>
      <vt:lpstr>2021–22 Addendum Template: Recommended Flexibilities </vt:lpstr>
      <vt:lpstr>1) Timeline Shift</vt:lpstr>
      <vt:lpstr>2) Modifying the School Quality Indicator</vt:lpstr>
      <vt:lpstr>3) Schools Eligible for Assistance</vt:lpstr>
      <vt:lpstr>History: 2019 CSI Determinations</vt:lpstr>
      <vt:lpstr>CSI Eligibility Determinations Overview</vt:lpstr>
      <vt:lpstr>Status Level and Color Table</vt:lpstr>
      <vt:lpstr>Using Status Only Results</vt:lpstr>
      <vt:lpstr>Eligibility Criteria for Simulation</vt:lpstr>
      <vt:lpstr>Eligibility Simulations Overview</vt:lpstr>
      <vt:lpstr>Number of Schools Eligible Under Each Status Criteria</vt:lpstr>
      <vt:lpstr>5 Percent Threshold of Title I Schools Nearly Met with Two Criteria</vt:lpstr>
      <vt:lpstr>Schools Not Eligible by Color, but Eligible by Status Level</vt:lpstr>
      <vt:lpstr>Eligibility Recommendations</vt:lpstr>
      <vt:lpstr>Discussion</vt:lpstr>
      <vt:lpstr>Discussion for CPAG Members</vt:lpstr>
      <vt:lpstr>Thank You! Questions?</vt:lpstr>
      <vt:lpstr>Public Comment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03 Presentation - California Practitioners Advisory Group (CA Dept of Education)</dc:title>
  <dc:subject>February 2022 California Practitioners Advisory Group (CPAG) Item 03 PowerPoint Presentation on the Update to California’s Every Student Succeeds Act State Plan: California's 2021-2022 Federal Addendum Template.</dc:subject>
  <dc:creator/>
  <cp:lastModifiedBy/>
  <cp:revision>1</cp:revision>
  <dcterms:created xsi:type="dcterms:W3CDTF">2023-11-16T22:16:51Z</dcterms:created>
  <dcterms:modified xsi:type="dcterms:W3CDTF">2023-11-16T22:17:25Z</dcterms:modified>
</cp:coreProperties>
</file>