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30" r:id="rId2"/>
    <p:sldMasterId id="2147483797" r:id="rId3"/>
    <p:sldMasterId id="2147483788" r:id="rId4"/>
  </p:sldMasterIdLst>
  <p:notesMasterIdLst>
    <p:notesMasterId r:id="rId61"/>
  </p:notesMasterIdLst>
  <p:handoutMasterIdLst>
    <p:handoutMasterId r:id="rId62"/>
  </p:handoutMasterIdLst>
  <p:sldIdLst>
    <p:sldId id="1806" r:id="rId5"/>
    <p:sldId id="2147472786" r:id="rId6"/>
    <p:sldId id="2147472787" r:id="rId7"/>
    <p:sldId id="2147472788" r:id="rId8"/>
    <p:sldId id="2147472738" r:id="rId9"/>
    <p:sldId id="313" r:id="rId10"/>
    <p:sldId id="2147472729" r:id="rId11"/>
    <p:sldId id="2147472768" r:id="rId12"/>
    <p:sldId id="2147472769" r:id="rId13"/>
    <p:sldId id="3531" r:id="rId14"/>
    <p:sldId id="2147472779" r:id="rId15"/>
    <p:sldId id="2147472789" r:id="rId16"/>
    <p:sldId id="2147472790" r:id="rId17"/>
    <p:sldId id="2147472791" r:id="rId18"/>
    <p:sldId id="2147472727" r:id="rId19"/>
    <p:sldId id="2147472743" r:id="rId20"/>
    <p:sldId id="2147472741" r:id="rId21"/>
    <p:sldId id="2147472728" r:id="rId22"/>
    <p:sldId id="2147472774" r:id="rId23"/>
    <p:sldId id="2147472661" r:id="rId24"/>
    <p:sldId id="2147472739" r:id="rId25"/>
    <p:sldId id="2147472771" r:id="rId26"/>
    <p:sldId id="2147472689" r:id="rId27"/>
    <p:sldId id="2147472704" r:id="rId28"/>
    <p:sldId id="2147472740" r:id="rId29"/>
    <p:sldId id="2147472772" r:id="rId30"/>
    <p:sldId id="2147472782" r:id="rId31"/>
    <p:sldId id="2147472784" r:id="rId32"/>
    <p:sldId id="2147472785" r:id="rId33"/>
    <p:sldId id="2147472742" r:id="rId34"/>
    <p:sldId id="2147472744" r:id="rId35"/>
    <p:sldId id="2147472754" r:id="rId36"/>
    <p:sldId id="2147472755" r:id="rId37"/>
    <p:sldId id="2147472756" r:id="rId38"/>
    <p:sldId id="2147472757" r:id="rId39"/>
    <p:sldId id="2147472745" r:id="rId40"/>
    <p:sldId id="2147472746" r:id="rId41"/>
    <p:sldId id="2147472747" r:id="rId42"/>
    <p:sldId id="2147472748" r:id="rId43"/>
    <p:sldId id="2147472749" r:id="rId44"/>
    <p:sldId id="2147472750" r:id="rId45"/>
    <p:sldId id="2147472751" r:id="rId46"/>
    <p:sldId id="4144" r:id="rId47"/>
    <p:sldId id="2147472793" r:id="rId48"/>
    <p:sldId id="2147472758" r:id="rId49"/>
    <p:sldId id="2147472796" r:id="rId50"/>
    <p:sldId id="2147472762" r:id="rId51"/>
    <p:sldId id="2147472763" r:id="rId52"/>
    <p:sldId id="2147472773" r:id="rId53"/>
    <p:sldId id="2147472794" r:id="rId54"/>
    <p:sldId id="2147472777" r:id="rId55"/>
    <p:sldId id="2147472795" r:id="rId56"/>
    <p:sldId id="2147472778" r:id="rId57"/>
    <p:sldId id="2147472780" r:id="rId58"/>
    <p:sldId id="2147472781" r:id="rId59"/>
    <p:sldId id="2147472776"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E2DDDD6-9926-4089-B93E-A9C427452D73}">
          <p14:sldIdLst>
            <p14:sldId id="1806"/>
            <p14:sldId id="2147472786"/>
            <p14:sldId id="2147472787"/>
            <p14:sldId id="2147472788"/>
          </p14:sldIdLst>
        </p14:section>
        <p14:section name="Background and Context" id="{22CCB2B3-C4A4-475B-BE33-29193298D1BD}">
          <p14:sldIdLst>
            <p14:sldId id="2147472738"/>
            <p14:sldId id="313"/>
            <p14:sldId id="2147472729"/>
            <p14:sldId id="2147472768"/>
            <p14:sldId id="2147472769"/>
            <p14:sldId id="3531"/>
            <p14:sldId id="2147472779"/>
            <p14:sldId id="2147472789"/>
            <p14:sldId id="2147472790"/>
            <p14:sldId id="2147472791"/>
            <p14:sldId id="2147472727"/>
            <p14:sldId id="2147472743"/>
            <p14:sldId id="2147472741"/>
            <p14:sldId id="2147472728"/>
          </p14:sldIdLst>
        </p14:section>
        <p14:section name="Additional Eligibility Background" id="{697BBE3F-3AC2-45D6-AB36-682F229B003A}">
          <p14:sldIdLst>
            <p14:sldId id="2147472774"/>
            <p14:sldId id="2147472661"/>
            <p14:sldId id="2147472739"/>
            <p14:sldId id="2147472771"/>
            <p14:sldId id="2147472689"/>
            <p14:sldId id="2147472704"/>
            <p14:sldId id="2147472740"/>
            <p14:sldId id="2147472772"/>
          </p14:sldIdLst>
        </p14:section>
        <p14:section name="DA Listening Sessions" id="{26F8D90C-8ED5-4E9E-B9A8-829EE8662546}">
          <p14:sldIdLst>
            <p14:sldId id="2147472782"/>
            <p14:sldId id="2147472784"/>
            <p14:sldId id="2147472785"/>
          </p14:sldIdLst>
        </p14:section>
        <p14:section name="DA Data Simulations" id="{3DA9C068-C32A-4DD1-9380-BAA51428B597}">
          <p14:sldIdLst>
            <p14:sldId id="2147472742"/>
            <p14:sldId id="2147472744"/>
            <p14:sldId id="2147472754"/>
            <p14:sldId id="2147472755"/>
            <p14:sldId id="2147472756"/>
            <p14:sldId id="2147472757"/>
            <p14:sldId id="2147472745"/>
            <p14:sldId id="2147472746"/>
            <p14:sldId id="2147472747"/>
            <p14:sldId id="2147472748"/>
            <p14:sldId id="2147472749"/>
            <p14:sldId id="2147472750"/>
            <p14:sldId id="2147472751"/>
          </p14:sldIdLst>
        </p14:section>
        <p14:section name="Refined Data Simulations" id="{04B52A34-294A-4BA8-8E24-7C91448360B7}">
          <p14:sldIdLst>
            <p14:sldId id="4144"/>
            <p14:sldId id="2147472793"/>
            <p14:sldId id="2147472758"/>
            <p14:sldId id="2147472796"/>
            <p14:sldId id="2147472762"/>
            <p14:sldId id="2147472763"/>
            <p14:sldId id="2147472773"/>
            <p14:sldId id="2147472794"/>
            <p14:sldId id="2147472777"/>
            <p14:sldId id="2147472795"/>
            <p14:sldId id="2147472778"/>
            <p14:sldId id="2147472780"/>
            <p14:sldId id="2147472781"/>
            <p14:sldId id="2147472776"/>
          </p14:sldIdLst>
        </p14:section>
      </p14:sectionLst>
    </p:ex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A0A"/>
    <a:srgbClr val="F9A81D"/>
    <a:srgbClr val="232323"/>
    <a:srgbClr val="555FAD"/>
    <a:srgbClr val="535353"/>
    <a:srgbClr val="555555"/>
    <a:srgbClr val="009900"/>
    <a:srgbClr val="262626"/>
    <a:srgbClr val="003D55"/>
    <a:srgbClr val="3540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F1035B-B535-4034-94DB-C92A2B3FBF59}" v="8" dt="2026-06-01T16:06:12.246"/>
    <p1510:client id="{3E4FA2ED-74C8-447B-6554-FBD01A623147}" v="17" dt="2026-06-01T01:31:53.348"/>
    <p1510:client id="{D710D6F5-0AD9-49D2-9685-426E86EAEE47}" v="1" dt="2026-06-01T16:01:46.5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2" autoAdjust="0"/>
    <p:restoredTop sz="86384" autoAdjust="0"/>
  </p:normalViewPr>
  <p:slideViewPr>
    <p:cSldViewPr snapToGrid="0">
      <p:cViewPr>
        <p:scale>
          <a:sx n="100" d="100"/>
          <a:sy n="100" d="100"/>
        </p:scale>
        <p:origin x="4758" y="72"/>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333CE0-EF7D-493E-A086-A676F9F29A6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405AC2B5-3CDE-4E93-AF9E-A4799FB39356}">
      <dgm:prSet phldrT="[Text]" phldr="0" custT="1"/>
      <dgm:spPr/>
      <dgm:t>
        <a:bodyPr/>
        <a:lstStyle/>
        <a:p>
          <a:r>
            <a:rPr lang="en-US" sz="2800" dirty="0">
              <a:latin typeface="+mj-lt"/>
            </a:rPr>
            <a:t>School Does Not Exit CSI Within 4 Years</a:t>
          </a:r>
        </a:p>
      </dgm:t>
      <dgm:extLst>
        <a:ext uri="{E40237B7-FDA0-4F09-8148-C483321AD2D9}">
          <dgm14:cNvPr xmlns:dgm14="http://schemas.microsoft.com/office/drawing/2010/diagram" id="0" name="" descr="School Does Not Exit CSI Within 4 Years and LEA becomes eligible for DA"/>
        </a:ext>
      </dgm:extLst>
    </dgm:pt>
    <dgm:pt modelId="{037069AE-D153-4BF7-A271-1481342BAA88}" type="parTrans" cxnId="{9E021A8B-50F8-40CE-8091-EA25259C5657}">
      <dgm:prSet/>
      <dgm:spPr/>
      <dgm:t>
        <a:bodyPr/>
        <a:lstStyle/>
        <a:p>
          <a:endParaRPr lang="en-US"/>
        </a:p>
      </dgm:t>
    </dgm:pt>
    <dgm:pt modelId="{28229FF7-533B-4596-BAC9-C9F0C7687DD6}" type="sibTrans" cxnId="{9E021A8B-50F8-40CE-8091-EA25259C5657}">
      <dgm:prSet/>
      <dgm:spPr/>
      <dgm:t>
        <a:bodyPr/>
        <a:lstStyle/>
        <a:p>
          <a:endParaRPr lang="en-US"/>
        </a:p>
      </dgm:t>
    </dgm:pt>
    <dgm:pt modelId="{3CDC00EC-E122-468C-A338-1B528FD16FAC}">
      <dgm:prSet phldrT="[Text]" phldr="0"/>
      <dgm:spPr/>
      <dgm:t>
        <a:bodyPr/>
        <a:lstStyle/>
        <a:p>
          <a:r>
            <a:rPr lang="en-US" dirty="0">
              <a:solidFill>
                <a:schemeClr val="accent1">
                  <a:lumMod val="50000"/>
                </a:schemeClr>
              </a:solidFill>
              <a:latin typeface="+mj-lt"/>
            </a:rPr>
            <a:t>LEA becomes eligible for DA</a:t>
          </a:r>
        </a:p>
      </dgm:t>
      <dgm:extLst>
        <a:ext uri="{E40237B7-FDA0-4F09-8148-C483321AD2D9}">
          <dgm14:cNvPr xmlns:dgm14="http://schemas.microsoft.com/office/drawing/2010/diagram" id="0" name="" descr="LEA becomes eligible for DA"/>
        </a:ext>
      </dgm:extLst>
    </dgm:pt>
    <dgm:pt modelId="{2E70BCFE-0809-4699-9D77-21F1208A6DD7}" type="parTrans" cxnId="{45D47C55-0B7C-4B19-874C-60C5C04B03E4}">
      <dgm:prSet/>
      <dgm:spPr/>
      <dgm:t>
        <a:bodyPr/>
        <a:lstStyle/>
        <a:p>
          <a:endParaRPr lang="en-US"/>
        </a:p>
      </dgm:t>
    </dgm:pt>
    <dgm:pt modelId="{AC3132B1-2355-4BBB-BA5E-A49084CF5330}" type="sibTrans" cxnId="{45D47C55-0B7C-4B19-874C-60C5C04B03E4}">
      <dgm:prSet/>
      <dgm:spPr/>
      <dgm:t>
        <a:bodyPr/>
        <a:lstStyle/>
        <a:p>
          <a:endParaRPr lang="en-US"/>
        </a:p>
      </dgm:t>
    </dgm:pt>
    <dgm:pt modelId="{C38F2DA9-4B3A-4E96-951B-995B9309A92D}" type="pres">
      <dgm:prSet presAssocID="{AA333CE0-EF7D-493E-A086-A676F9F29A66}" presName="Name0" presStyleCnt="0">
        <dgm:presLayoutVars>
          <dgm:chPref val="3"/>
          <dgm:dir/>
          <dgm:animLvl val="lvl"/>
          <dgm:resizeHandles/>
        </dgm:presLayoutVars>
      </dgm:prSet>
      <dgm:spPr/>
    </dgm:pt>
    <dgm:pt modelId="{64F94ADE-1CE1-4837-9C9E-774DAD91A09B}" type="pres">
      <dgm:prSet presAssocID="{405AC2B5-3CDE-4E93-AF9E-A4799FB39356}" presName="horFlow" presStyleCnt="0"/>
      <dgm:spPr/>
    </dgm:pt>
    <dgm:pt modelId="{C203A277-D22A-43A0-B77C-1910CC54288E}" type="pres">
      <dgm:prSet presAssocID="{405AC2B5-3CDE-4E93-AF9E-A4799FB39356}" presName="bigChev" presStyleLbl="node1" presStyleIdx="0" presStyleCnt="1"/>
      <dgm:spPr/>
    </dgm:pt>
    <dgm:pt modelId="{4A89397E-F551-4F61-A956-551E056C07B4}" type="pres">
      <dgm:prSet presAssocID="{2E70BCFE-0809-4699-9D77-21F1208A6DD7}" presName="parTrans" presStyleCnt="0"/>
      <dgm:spPr/>
    </dgm:pt>
    <dgm:pt modelId="{599BAA8A-6899-4264-8B15-FF55D6FA89C2}" type="pres">
      <dgm:prSet presAssocID="{3CDC00EC-E122-468C-A338-1B528FD16FAC}" presName="node" presStyleLbl="alignAccFollowNode1" presStyleIdx="0" presStyleCnt="1">
        <dgm:presLayoutVars>
          <dgm:bulletEnabled val="1"/>
        </dgm:presLayoutVars>
      </dgm:prSet>
      <dgm:spPr/>
    </dgm:pt>
  </dgm:ptLst>
  <dgm:cxnLst>
    <dgm:cxn modelId="{A6ADED08-DA94-4669-BB2A-369C41C97363}" type="presOf" srcId="{AA333CE0-EF7D-493E-A086-A676F9F29A66}" destId="{C38F2DA9-4B3A-4E96-951B-995B9309A92D}" srcOrd="0" destOrd="0" presId="urn:microsoft.com/office/officeart/2005/8/layout/lProcess3"/>
    <dgm:cxn modelId="{45D47C55-0B7C-4B19-874C-60C5C04B03E4}" srcId="{405AC2B5-3CDE-4E93-AF9E-A4799FB39356}" destId="{3CDC00EC-E122-468C-A338-1B528FD16FAC}" srcOrd="0" destOrd="0" parTransId="{2E70BCFE-0809-4699-9D77-21F1208A6DD7}" sibTransId="{AC3132B1-2355-4BBB-BA5E-A49084CF5330}"/>
    <dgm:cxn modelId="{9E021A8B-50F8-40CE-8091-EA25259C5657}" srcId="{AA333CE0-EF7D-493E-A086-A676F9F29A66}" destId="{405AC2B5-3CDE-4E93-AF9E-A4799FB39356}" srcOrd="0" destOrd="0" parTransId="{037069AE-D153-4BF7-A271-1481342BAA88}" sibTransId="{28229FF7-533B-4596-BAC9-C9F0C7687DD6}"/>
    <dgm:cxn modelId="{D69077C9-63CB-4CEE-9C82-6E9B8113C780}" type="presOf" srcId="{405AC2B5-3CDE-4E93-AF9E-A4799FB39356}" destId="{C203A277-D22A-43A0-B77C-1910CC54288E}" srcOrd="0" destOrd="0" presId="urn:microsoft.com/office/officeart/2005/8/layout/lProcess3"/>
    <dgm:cxn modelId="{870035CA-D689-4B6C-B6CE-FACFAFA18FE2}" type="presOf" srcId="{3CDC00EC-E122-468C-A338-1B528FD16FAC}" destId="{599BAA8A-6899-4264-8B15-FF55D6FA89C2}" srcOrd="0" destOrd="0" presId="urn:microsoft.com/office/officeart/2005/8/layout/lProcess3"/>
    <dgm:cxn modelId="{1F307304-1E21-4ED9-BB5F-578920B0B609}" type="presParOf" srcId="{C38F2DA9-4B3A-4E96-951B-995B9309A92D}" destId="{64F94ADE-1CE1-4837-9C9E-774DAD91A09B}" srcOrd="0" destOrd="0" presId="urn:microsoft.com/office/officeart/2005/8/layout/lProcess3"/>
    <dgm:cxn modelId="{A0C64F26-4A40-4332-910C-7528729DC2DE}" type="presParOf" srcId="{64F94ADE-1CE1-4837-9C9E-774DAD91A09B}" destId="{C203A277-D22A-43A0-B77C-1910CC54288E}" srcOrd="0" destOrd="0" presId="urn:microsoft.com/office/officeart/2005/8/layout/lProcess3"/>
    <dgm:cxn modelId="{125A02DC-58E4-4F84-9F1C-BAE918DF4399}" type="presParOf" srcId="{64F94ADE-1CE1-4837-9C9E-774DAD91A09B}" destId="{4A89397E-F551-4F61-A956-551E056C07B4}" srcOrd="1" destOrd="0" presId="urn:microsoft.com/office/officeart/2005/8/layout/lProcess3"/>
    <dgm:cxn modelId="{54B29797-AAFC-405C-904A-9B5D2AEFA864}" type="presParOf" srcId="{64F94ADE-1CE1-4837-9C9E-774DAD91A09B}" destId="{599BAA8A-6899-4264-8B15-FF55D6FA89C2}"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3A277-D22A-43A0-B77C-1910CC54288E}">
      <dsp:nvSpPr>
        <dsp:cNvPr id="0" name=""/>
        <dsp:cNvSpPr/>
      </dsp:nvSpPr>
      <dsp:spPr>
        <a:xfrm>
          <a:off x="2381" y="302652"/>
          <a:ext cx="4778375" cy="19113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School Does Not Exit CSI Within 4 Years</a:t>
          </a:r>
        </a:p>
      </dsp:txBody>
      <dsp:txXfrm>
        <a:off x="958056" y="302652"/>
        <a:ext cx="2867025" cy="1911350"/>
      </dsp:txXfrm>
    </dsp:sp>
    <dsp:sp modelId="{599BAA8A-6899-4264-8B15-FF55D6FA89C2}">
      <dsp:nvSpPr>
        <dsp:cNvPr id="0" name=""/>
        <dsp:cNvSpPr/>
      </dsp:nvSpPr>
      <dsp:spPr>
        <a:xfrm>
          <a:off x="4159567" y="465117"/>
          <a:ext cx="3966051" cy="158642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accent1">
                  <a:lumMod val="50000"/>
                </a:schemeClr>
              </a:solidFill>
              <a:latin typeface="+mj-lt"/>
            </a:rPr>
            <a:t>LEA becomes eligible for DA</a:t>
          </a:r>
        </a:p>
      </dsp:txBody>
      <dsp:txXfrm>
        <a:off x="4952777" y="465117"/>
        <a:ext cx="2379631" cy="158642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E3908B-7448-4D43-8C22-9A07F8522A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DC3211-F02A-4992-953C-ED02D4C3C6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DF128-C3BE-42B2-BEBE-66A6FF5DB71C}" type="datetimeFigureOut">
              <a:rPr lang="en-US" smtClean="0"/>
              <a:t>6/1/2026</a:t>
            </a:fld>
            <a:endParaRPr lang="en-US"/>
          </a:p>
        </p:txBody>
      </p:sp>
      <p:sp>
        <p:nvSpPr>
          <p:cNvPr id="4" name="Footer Placeholder 3">
            <a:extLst>
              <a:ext uri="{FF2B5EF4-FFF2-40B4-BE49-F238E27FC236}">
                <a16:creationId xmlns:a16="http://schemas.microsoft.com/office/drawing/2014/main" id="{B7CFC1C3-C463-41A9-982E-ADB1B8903D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06EF01-FADD-45E2-8354-F91E46DE41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B16DAC-0561-4BE7-B752-5F481DC18C72}" type="slidenum">
              <a:rPr lang="en-US" smtClean="0"/>
              <a:t>‹#›</a:t>
            </a:fld>
            <a:endParaRPr lang="en-US"/>
          </a:p>
        </p:txBody>
      </p:sp>
    </p:spTree>
    <p:extLst>
      <p:ext uri="{BB962C8B-B14F-4D97-AF65-F5344CB8AC3E}">
        <p14:creationId xmlns:p14="http://schemas.microsoft.com/office/powerpoint/2010/main" val="3497118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E3E1B6-431C-427A-9189-4C7C5BA844E4}" type="datetimeFigureOut">
              <a:rPr lang="en-US" smtClean="0"/>
              <a:t>6/1/2026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0DBD-1D94-4779-B008-CFEC7A950F90}" type="slidenum">
              <a:rPr lang="en-US" smtClean="0"/>
              <a:t>‹#›</a:t>
            </a:fld>
            <a:endParaRPr lang="en-US"/>
          </a:p>
        </p:txBody>
      </p:sp>
    </p:spTree>
    <p:extLst>
      <p:ext uri="{BB962C8B-B14F-4D97-AF65-F5344CB8AC3E}">
        <p14:creationId xmlns:p14="http://schemas.microsoft.com/office/powerpoint/2010/main" val="15791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2B0DBD-1D94-4779-B008-CFEC7A950F90}" type="slidenum">
              <a:rPr lang="en-US" smtClean="0"/>
              <a:t>1</a:t>
            </a:fld>
            <a:endParaRPr lang="en-US"/>
          </a:p>
        </p:txBody>
      </p:sp>
    </p:spTree>
    <p:extLst>
      <p:ext uri="{BB962C8B-B14F-4D97-AF65-F5344CB8AC3E}">
        <p14:creationId xmlns:p14="http://schemas.microsoft.com/office/powerpoint/2010/main" val="2064513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7DC71-DEDF-367D-732D-051435F5B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E444E6-9FC4-77BD-6D22-E0BAB471B6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39EA86-70A0-E4AD-ED38-C60459CE2318}"/>
              </a:ext>
            </a:extLst>
          </p:cNvPr>
          <p:cNvSpPr>
            <a:spLocks noGrp="1"/>
          </p:cNvSpPr>
          <p:nvPr>
            <p:ph type="body" idx="1"/>
          </p:nvPr>
        </p:nvSpPr>
        <p:spPr/>
        <p:txBody>
          <a:bodyPr/>
          <a:lstStyle/>
          <a:p>
            <a:pPr>
              <a:spcBef>
                <a:spcPts val="600"/>
              </a:spcBef>
              <a:spcAft>
                <a:spcPts val="600"/>
              </a:spcAft>
            </a:pPr>
            <a:endParaRPr lang="en-US"/>
          </a:p>
        </p:txBody>
      </p:sp>
    </p:spTree>
    <p:extLst>
      <p:ext uri="{BB962C8B-B14F-4D97-AF65-F5344CB8AC3E}">
        <p14:creationId xmlns:p14="http://schemas.microsoft.com/office/powerpoint/2010/main" val="3363500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A7499-9A1E-6F23-468F-5C9F6A6CAA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CB808C-9871-1B58-E0BB-6D2C0FE05D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A70E04-889F-475E-7204-28F0AC7AAF3E}"/>
              </a:ext>
            </a:extLst>
          </p:cNvPr>
          <p:cNvSpPr>
            <a:spLocks noGrp="1"/>
          </p:cNvSpPr>
          <p:nvPr>
            <p:ph type="body" idx="1"/>
          </p:nvPr>
        </p:nvSpPr>
        <p:spPr/>
        <p:txBody>
          <a:bodyPr/>
          <a:lstStyle/>
          <a:p>
            <a:endParaRPr lang="en-US">
              <a:ea typeface="Calibri"/>
              <a:cs typeface="Calibri"/>
            </a:endParaRPr>
          </a:p>
        </p:txBody>
      </p:sp>
    </p:spTree>
    <p:extLst>
      <p:ext uri="{BB962C8B-B14F-4D97-AF65-F5344CB8AC3E}">
        <p14:creationId xmlns:p14="http://schemas.microsoft.com/office/powerpoint/2010/main" val="3579354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656FF-1325-BB48-4D9D-C1EE518129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2D3B34-CD5C-FAB9-5813-407600531E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9E6BE4-8293-CD62-EBDB-20EC24080B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13040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319E7-1870-E253-7070-160AC07167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C2D70F-F88D-9EEE-32F5-F4A5103822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A7BD74-B638-31D9-2DBB-B5C44EFBB8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28694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5B22C-D487-15EE-3A9D-8E43E582B1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5E6F2C-86FD-48AE-2778-DB551C56CC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94BD5C-7F03-0B7E-7386-0C6B4DEB481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88960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6EE23-8B6E-8C5A-AD57-54F5129920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8F2292-BB64-1566-81AC-6115AF3017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C1860C-2998-241A-3283-4E5C4ADC8E0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30350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DADB9-B050-E297-87DF-C0A54D3958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96D158-04D3-25CC-A47A-CF977E3556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C9C3B3-5859-8305-FBEE-70797D7C17E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77822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E44D2-CD9C-85A0-BB0D-2F5D64EFFA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E9CEF5-DB30-B9A8-BA74-658C7AB29F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051AB8-771D-A53B-4D79-7FA6D03427C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31103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2B0DBD-1D94-4779-B008-CFEC7A950F90}" type="slidenum">
              <a:rPr lang="en-US" smtClean="0"/>
              <a:t>27</a:t>
            </a:fld>
            <a:endParaRPr lang="en-US"/>
          </a:p>
        </p:txBody>
      </p:sp>
    </p:spTree>
    <p:extLst>
      <p:ext uri="{BB962C8B-B14F-4D97-AF65-F5344CB8AC3E}">
        <p14:creationId xmlns:p14="http://schemas.microsoft.com/office/powerpoint/2010/main" val="859389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20ECC-2163-F891-F34A-FEDA1B6998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0779B-BAB9-709A-1967-10B4B5D9B6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708EB9-4F38-D3A2-15CD-1F0524D6FEF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07147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1351C-3E50-F43B-98DA-BD37B6454D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2F9768-4158-5E22-D0CF-FE6975E76E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F08B09-1067-74F1-AE1D-26CC4FF15AF2}"/>
              </a:ext>
            </a:extLst>
          </p:cNvPr>
          <p:cNvSpPr>
            <a:spLocks noGrp="1"/>
          </p:cNvSpPr>
          <p:nvPr>
            <p:ph type="body" idx="1"/>
          </p:nvPr>
        </p:nvSpPr>
        <p:spPr/>
        <p:txBody>
          <a:bodyPr/>
          <a:lstStyle/>
          <a:p>
            <a:endParaRPr lang="en-US">
              <a:solidFill>
                <a:srgbClr val="051635"/>
              </a:solidFill>
              <a:highlight>
                <a:srgbClr val="FFFF00"/>
              </a:highlight>
              <a:ea typeface="Calibri"/>
              <a:cs typeface="Calibri"/>
            </a:endParaRPr>
          </a:p>
        </p:txBody>
      </p:sp>
    </p:spTree>
    <p:extLst>
      <p:ext uri="{BB962C8B-B14F-4D97-AF65-F5344CB8AC3E}">
        <p14:creationId xmlns:p14="http://schemas.microsoft.com/office/powerpoint/2010/main" val="3539071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FFB5B-552C-7083-E205-1BA83969AC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0DDD2-8B4B-8FA4-25CF-2538EC87EB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786D5-C7F5-47CE-3AD4-CC1943A199C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04502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9A768-0EB1-DCCD-9B6B-9DC9694BBA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790545-DC4E-E654-9E9E-118AC1C3CE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365FF9-D4D9-AAD6-BC01-8C28BAD8747B}"/>
              </a:ext>
            </a:extLst>
          </p:cNvPr>
          <p:cNvSpPr>
            <a:spLocks noGrp="1"/>
          </p:cNvSpPr>
          <p:nvPr>
            <p:ph type="body" idx="1"/>
          </p:nvPr>
        </p:nvSpPr>
        <p:spPr/>
        <p:txBody>
          <a:bodyPr/>
          <a:lstStyle/>
          <a:p>
            <a:endParaRPr lang="en-US">
              <a:ea typeface="Calibri"/>
              <a:cs typeface="Calibri"/>
            </a:endParaRPr>
          </a:p>
        </p:txBody>
      </p:sp>
    </p:spTree>
    <p:extLst>
      <p:ext uri="{BB962C8B-B14F-4D97-AF65-F5344CB8AC3E}">
        <p14:creationId xmlns:p14="http://schemas.microsoft.com/office/powerpoint/2010/main" val="3683331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311C6-964D-EB15-1886-253DAF7DBF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E47468-2AA4-976A-57C2-B1874E6E26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08891A-AFA3-D971-E07C-33FEC35B1668}"/>
              </a:ext>
            </a:extLst>
          </p:cNvPr>
          <p:cNvSpPr>
            <a:spLocks noGrp="1"/>
          </p:cNvSpPr>
          <p:nvPr>
            <p:ph type="body" idx="1"/>
          </p:nvPr>
        </p:nvSpPr>
        <p:spPr/>
        <p:txBody>
          <a:bodyPr/>
          <a:lstStyle/>
          <a:p>
            <a:endParaRPr lang="en-US">
              <a:ea typeface="Calibri"/>
              <a:cs typeface="Calibri"/>
            </a:endParaRPr>
          </a:p>
        </p:txBody>
      </p:sp>
    </p:spTree>
    <p:extLst>
      <p:ext uri="{BB962C8B-B14F-4D97-AF65-F5344CB8AC3E}">
        <p14:creationId xmlns:p14="http://schemas.microsoft.com/office/powerpoint/2010/main" val="1975778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B6C84-E4F3-C465-30FC-7EBDC803FB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FF1403-2068-91B2-C07A-E2792DDE43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167DE4-F04B-98B9-0DF3-EDFE21D36F2C}"/>
              </a:ext>
            </a:extLst>
          </p:cNvPr>
          <p:cNvSpPr>
            <a:spLocks noGrp="1"/>
          </p:cNvSpPr>
          <p:nvPr>
            <p:ph type="body" idx="1"/>
          </p:nvPr>
        </p:nvSpPr>
        <p:spPr/>
        <p:txBody>
          <a:bodyPr/>
          <a:lstStyle/>
          <a:p>
            <a:endParaRPr lang="en-US">
              <a:ea typeface="Calibri"/>
              <a:cs typeface="Calibri"/>
            </a:endParaRPr>
          </a:p>
        </p:txBody>
      </p:sp>
    </p:spTree>
    <p:extLst>
      <p:ext uri="{BB962C8B-B14F-4D97-AF65-F5344CB8AC3E}">
        <p14:creationId xmlns:p14="http://schemas.microsoft.com/office/powerpoint/2010/main" val="2031266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52FBF-D9C0-72E3-9082-5289B41560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234630-A3FE-6F72-B2E4-C0CC2732A2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DEB6E-F863-307E-88B8-A277EB557C72}"/>
              </a:ext>
            </a:extLst>
          </p:cNvPr>
          <p:cNvSpPr>
            <a:spLocks noGrp="1"/>
          </p:cNvSpPr>
          <p:nvPr>
            <p:ph type="body" idx="1"/>
          </p:nvPr>
        </p:nvSpPr>
        <p:spPr/>
        <p:txBody>
          <a:bodyPr/>
          <a:lstStyle/>
          <a:p>
            <a:endParaRPr lang="en-US">
              <a:ea typeface="Calibri"/>
              <a:cs typeface="Calibri"/>
            </a:endParaRPr>
          </a:p>
        </p:txBody>
      </p:sp>
    </p:spTree>
    <p:extLst>
      <p:ext uri="{BB962C8B-B14F-4D97-AF65-F5344CB8AC3E}">
        <p14:creationId xmlns:p14="http://schemas.microsoft.com/office/powerpoint/2010/main" val="702565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8CE05-0FA9-5E33-6A63-4199B1F451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44D74-5490-8DE9-1F1D-F1E8DAA1F4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7098AB-57C3-2337-7C84-1569DEEF40C9}"/>
              </a:ext>
            </a:extLst>
          </p:cNvPr>
          <p:cNvSpPr>
            <a:spLocks noGrp="1"/>
          </p:cNvSpPr>
          <p:nvPr>
            <p:ph type="body" idx="1"/>
          </p:nvPr>
        </p:nvSpPr>
        <p:spPr/>
        <p:txBody>
          <a:bodyPr/>
          <a:lstStyle/>
          <a:p>
            <a:endParaRPr lang="en-US">
              <a:ea typeface="Calibri"/>
              <a:cs typeface="Calibri"/>
            </a:endParaRPr>
          </a:p>
        </p:txBody>
      </p:sp>
    </p:spTree>
    <p:extLst>
      <p:ext uri="{BB962C8B-B14F-4D97-AF65-F5344CB8AC3E}">
        <p14:creationId xmlns:p14="http://schemas.microsoft.com/office/powerpoint/2010/main" val="3433050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E169F-4A8A-354D-F9C2-9C55455E07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CEF00-D383-F6C1-6498-574890ABA6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70AD54-DFC5-5900-458A-963A70B55A82}"/>
              </a:ext>
            </a:extLst>
          </p:cNvPr>
          <p:cNvSpPr>
            <a:spLocks noGrp="1"/>
          </p:cNvSpPr>
          <p:nvPr>
            <p:ph type="body" idx="1"/>
          </p:nvPr>
        </p:nvSpPr>
        <p:spPr/>
        <p:txBody>
          <a:bodyPr/>
          <a:lstStyle/>
          <a:p>
            <a:endParaRPr lang="en-US">
              <a:ea typeface="Calibri"/>
              <a:cs typeface="Calibri"/>
            </a:endParaRPr>
          </a:p>
        </p:txBody>
      </p:sp>
    </p:spTree>
    <p:extLst>
      <p:ext uri="{BB962C8B-B14F-4D97-AF65-F5344CB8AC3E}">
        <p14:creationId xmlns:p14="http://schemas.microsoft.com/office/powerpoint/2010/main" val="1290895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20025-22CD-D9BF-342E-E94D104F20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43281A-C863-3E7D-261C-8927C9C86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11BBA7-A649-2AE5-9BD2-A0984283CE0E}"/>
              </a:ext>
            </a:extLst>
          </p:cNvPr>
          <p:cNvSpPr>
            <a:spLocks noGrp="1"/>
          </p:cNvSpPr>
          <p:nvPr>
            <p:ph type="body" idx="1"/>
          </p:nvPr>
        </p:nvSpPr>
        <p:spPr/>
        <p:txBody>
          <a:bodyPr/>
          <a:lstStyle/>
          <a:p>
            <a:endParaRPr lang="en-US">
              <a:ea typeface="Calibri"/>
              <a:cs typeface="Calibri"/>
            </a:endParaRPr>
          </a:p>
        </p:txBody>
      </p:sp>
    </p:spTree>
    <p:extLst>
      <p:ext uri="{BB962C8B-B14F-4D97-AF65-F5344CB8AC3E}">
        <p14:creationId xmlns:p14="http://schemas.microsoft.com/office/powerpoint/2010/main" val="179432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996B7-3243-3421-8037-8062B76491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32731E-5FE8-F0EF-EE88-53BC033D10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521FCB-CC26-F1C9-7AF6-BB5933C2FC71}"/>
              </a:ext>
            </a:extLst>
          </p:cNvPr>
          <p:cNvSpPr>
            <a:spLocks noGrp="1"/>
          </p:cNvSpPr>
          <p:nvPr>
            <p:ph type="body" idx="1"/>
          </p:nvPr>
        </p:nvSpPr>
        <p:spPr/>
        <p:txBody>
          <a:bodyPr/>
          <a:lstStyle/>
          <a:p>
            <a:endParaRPr lang="en-US">
              <a:solidFill>
                <a:srgbClr val="051635"/>
              </a:solidFill>
              <a:highlight>
                <a:srgbClr val="FFFF00"/>
              </a:highlight>
              <a:ea typeface="Calibri"/>
              <a:cs typeface="Calibri"/>
            </a:endParaRPr>
          </a:p>
        </p:txBody>
      </p:sp>
    </p:spTree>
    <p:extLst>
      <p:ext uri="{BB962C8B-B14F-4D97-AF65-F5344CB8AC3E}">
        <p14:creationId xmlns:p14="http://schemas.microsoft.com/office/powerpoint/2010/main" val="4104740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D068C-0D3D-26F3-BDE6-267D00931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FAE1F8-4338-B5CB-A817-0BC34CCFA0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1D1954-1638-60B9-EACD-F0013B9D456C}"/>
              </a:ext>
            </a:extLst>
          </p:cNvPr>
          <p:cNvSpPr>
            <a:spLocks noGrp="1"/>
          </p:cNvSpPr>
          <p:nvPr>
            <p:ph type="body" idx="1"/>
          </p:nvPr>
        </p:nvSpPr>
        <p:spPr/>
        <p:txBody>
          <a:bodyPr/>
          <a:lstStyle/>
          <a:p>
            <a:endParaRPr lang="en-US">
              <a:solidFill>
                <a:srgbClr val="051635"/>
              </a:solidFill>
              <a:highlight>
                <a:srgbClr val="FFFF00"/>
              </a:highlight>
              <a:ea typeface="Calibri"/>
              <a:cs typeface="Calibri"/>
            </a:endParaRPr>
          </a:p>
        </p:txBody>
      </p:sp>
    </p:spTree>
    <p:extLst>
      <p:ext uri="{BB962C8B-B14F-4D97-AF65-F5344CB8AC3E}">
        <p14:creationId xmlns:p14="http://schemas.microsoft.com/office/powerpoint/2010/main" val="2384139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5375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2B0DBD-1D94-4779-B008-CFEC7A950F90}" type="slidenum">
              <a:rPr lang="en-US" smtClean="0"/>
              <a:t>7</a:t>
            </a:fld>
            <a:endParaRPr lang="en-US"/>
          </a:p>
        </p:txBody>
      </p:sp>
    </p:spTree>
    <p:extLst>
      <p:ext uri="{BB962C8B-B14F-4D97-AF65-F5344CB8AC3E}">
        <p14:creationId xmlns:p14="http://schemas.microsoft.com/office/powerpoint/2010/main" val="337979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834458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22510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9161C-EAC7-97C5-738C-B29438EA4C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F79DF0-0263-947E-646F-821F7A3053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682A37-91A6-AD42-D088-410DF3EBC05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94509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1498600" y="2208007"/>
            <a:ext cx="9347200" cy="2441986"/>
          </a:xfrm>
        </p:spPr>
        <p:txBody>
          <a:bodyPr/>
          <a:lstStyle>
            <a:lvl1pPr algn="ctr">
              <a:lnSpc>
                <a:spcPct val="100000"/>
              </a:lnSpc>
              <a:defRPr sz="8000">
                <a:solidFill>
                  <a:schemeClr val="bg1"/>
                </a:solidFill>
              </a:defRPr>
            </a:lvl1pPr>
          </a:lstStyle>
          <a:p>
            <a:r>
              <a:rPr lang="en-US"/>
              <a:t>Click to edit Master title style</a:t>
            </a:r>
          </a:p>
        </p:txBody>
      </p:sp>
      <p:pic>
        <p:nvPicPr>
          <p:cNvPr id="5" name="Picture 4" descr="California Department of Education">
            <a:extLst>
              <a:ext uri="{FF2B5EF4-FFF2-40B4-BE49-F238E27FC236}">
                <a16:creationId xmlns:a16="http://schemas.microsoft.com/office/drawing/2014/main" id="{4A957E21-4E77-468E-A923-7EC792D9BA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 y="216885"/>
            <a:ext cx="1535715" cy="1535715"/>
          </a:xfrm>
          <a:prstGeom prst="rect">
            <a:avLst/>
          </a:prstGeom>
        </p:spPr>
      </p:pic>
    </p:spTree>
    <p:extLst>
      <p:ext uri="{BB962C8B-B14F-4D97-AF65-F5344CB8AC3E}">
        <p14:creationId xmlns:p14="http://schemas.microsoft.com/office/powerpoint/2010/main" val="194773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4C862-AC0B-4703-AE6B-86F6F7E66EBE}"/>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09204FB-7020-4921-803F-59FE75CEB42D}"/>
              </a:ext>
            </a:extLst>
          </p:cNvPr>
          <p:cNvSpPr>
            <a:spLocks noGrp="1"/>
          </p:cNvSpPr>
          <p:nvPr>
            <p:ph sz="quarter" idx="10"/>
          </p:nvPr>
        </p:nvSpPr>
        <p:spPr>
          <a:xfrm>
            <a:off x="647700" y="1797050"/>
            <a:ext cx="4579938" cy="3054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580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24D0-CC66-484C-BDAE-80AA1BA3ED4C}"/>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4D160E42-F71D-431C-BC15-7EF198F99856}"/>
              </a:ext>
            </a:extLst>
          </p:cNvPr>
          <p:cNvSpPr>
            <a:spLocks noGrp="1"/>
          </p:cNvSpPr>
          <p:nvPr>
            <p:ph sz="quarter" idx="11"/>
          </p:nvPr>
        </p:nvSpPr>
        <p:spPr>
          <a:xfrm>
            <a:off x="647700" y="1917701"/>
            <a:ext cx="3324532" cy="1415434"/>
          </a:xfrm>
        </p:spPr>
        <p:txBody>
          <a:bodyPr/>
          <a:lstStyle/>
          <a:p>
            <a:pPr lvl="0"/>
            <a:r>
              <a:rPr lang="en-US"/>
              <a:t>Click to edit Master text styles</a:t>
            </a:r>
          </a:p>
        </p:txBody>
      </p:sp>
      <p:sp>
        <p:nvSpPr>
          <p:cNvPr id="4" name="Content Placeholder">
            <a:extLst>
              <a:ext uri="{FF2B5EF4-FFF2-40B4-BE49-F238E27FC236}">
                <a16:creationId xmlns:a16="http://schemas.microsoft.com/office/drawing/2014/main" id="{CC897884-B1DA-48FF-8CCA-46F47A52A2E4}"/>
              </a:ext>
            </a:extLst>
          </p:cNvPr>
          <p:cNvSpPr>
            <a:spLocks noGrp="1"/>
          </p:cNvSpPr>
          <p:nvPr>
            <p:ph sz="quarter" idx="12"/>
          </p:nvPr>
        </p:nvSpPr>
        <p:spPr>
          <a:xfrm>
            <a:off x="4211893" y="3654284"/>
            <a:ext cx="3324532" cy="1415434"/>
          </a:xfrm>
        </p:spPr>
        <p:txBody>
          <a:bodyPr/>
          <a:lstStyle/>
          <a:p>
            <a:pPr lvl="0"/>
            <a:r>
              <a:rPr lang="en-US"/>
              <a:t>Click to edit Master text styles</a:t>
            </a:r>
          </a:p>
        </p:txBody>
      </p:sp>
      <p:sp>
        <p:nvSpPr>
          <p:cNvPr id="5" name="Content Placeholder">
            <a:extLst>
              <a:ext uri="{FF2B5EF4-FFF2-40B4-BE49-F238E27FC236}">
                <a16:creationId xmlns:a16="http://schemas.microsoft.com/office/drawing/2014/main" id="{8D9B7AF6-2E0F-4885-8824-28647981892E}"/>
              </a:ext>
            </a:extLst>
          </p:cNvPr>
          <p:cNvSpPr>
            <a:spLocks noGrp="1"/>
          </p:cNvSpPr>
          <p:nvPr>
            <p:ph sz="quarter" idx="13"/>
          </p:nvPr>
        </p:nvSpPr>
        <p:spPr>
          <a:xfrm>
            <a:off x="4128319" y="1886362"/>
            <a:ext cx="3324532" cy="1415434"/>
          </a:xfrm>
        </p:spPr>
        <p:txBody>
          <a:bodyPr/>
          <a:lstStyle/>
          <a:p>
            <a:pPr lvl="0"/>
            <a:r>
              <a:rPr lang="en-US"/>
              <a:t>Click to edit Master text styles</a:t>
            </a:r>
          </a:p>
        </p:txBody>
      </p:sp>
      <p:sp>
        <p:nvSpPr>
          <p:cNvPr id="6" name="Content Placeholder">
            <a:extLst>
              <a:ext uri="{FF2B5EF4-FFF2-40B4-BE49-F238E27FC236}">
                <a16:creationId xmlns:a16="http://schemas.microsoft.com/office/drawing/2014/main" id="{8E3D3129-4376-4AC0-8208-592D985A8E26}"/>
              </a:ext>
            </a:extLst>
          </p:cNvPr>
          <p:cNvSpPr>
            <a:spLocks noGrp="1"/>
          </p:cNvSpPr>
          <p:nvPr>
            <p:ph sz="quarter" idx="14"/>
          </p:nvPr>
        </p:nvSpPr>
        <p:spPr>
          <a:xfrm>
            <a:off x="7608939" y="1917701"/>
            <a:ext cx="3324532" cy="1415434"/>
          </a:xfrm>
        </p:spPr>
        <p:txBody>
          <a:bodyPr/>
          <a:lstStyle/>
          <a:p>
            <a:pPr lvl="0"/>
            <a:r>
              <a:rPr lang="en-US"/>
              <a:t>Click to edit Master text styles</a:t>
            </a:r>
          </a:p>
        </p:txBody>
      </p:sp>
      <p:sp>
        <p:nvSpPr>
          <p:cNvPr id="7" name="Content Placeholder">
            <a:extLst>
              <a:ext uri="{FF2B5EF4-FFF2-40B4-BE49-F238E27FC236}">
                <a16:creationId xmlns:a16="http://schemas.microsoft.com/office/drawing/2014/main" id="{FB1A3386-6798-4915-A292-F4258B30B8B5}"/>
              </a:ext>
            </a:extLst>
          </p:cNvPr>
          <p:cNvSpPr>
            <a:spLocks noGrp="1"/>
          </p:cNvSpPr>
          <p:nvPr>
            <p:ph sz="quarter" idx="15"/>
          </p:nvPr>
        </p:nvSpPr>
        <p:spPr>
          <a:xfrm>
            <a:off x="7726925" y="3485535"/>
            <a:ext cx="3324532" cy="1415434"/>
          </a:xfrm>
        </p:spPr>
        <p:txBody>
          <a:bodyPr/>
          <a:lstStyle/>
          <a:p>
            <a:pPr lvl="0"/>
            <a:r>
              <a:rPr lang="en-US"/>
              <a:t>Click to edit Master text styles</a:t>
            </a:r>
          </a:p>
        </p:txBody>
      </p:sp>
      <p:sp>
        <p:nvSpPr>
          <p:cNvPr id="8" name="Content Placeholder">
            <a:extLst>
              <a:ext uri="{FF2B5EF4-FFF2-40B4-BE49-F238E27FC236}">
                <a16:creationId xmlns:a16="http://schemas.microsoft.com/office/drawing/2014/main" id="{E5B43E3E-B310-4DF9-8B9A-71F880A4FDA2}"/>
              </a:ext>
            </a:extLst>
          </p:cNvPr>
          <p:cNvSpPr>
            <a:spLocks noGrp="1"/>
          </p:cNvSpPr>
          <p:nvPr>
            <p:ph sz="quarter" idx="16"/>
          </p:nvPr>
        </p:nvSpPr>
        <p:spPr>
          <a:xfrm>
            <a:off x="696861" y="3524866"/>
            <a:ext cx="3324532" cy="1415434"/>
          </a:xfrm>
        </p:spPr>
        <p:txBody>
          <a:bodyPr/>
          <a:lstStyle/>
          <a:p>
            <a:pPr lvl="0"/>
            <a:r>
              <a:rPr lang="en-US"/>
              <a:t>Click to edit Master text styles</a:t>
            </a:r>
          </a:p>
        </p:txBody>
      </p:sp>
      <p:sp>
        <p:nvSpPr>
          <p:cNvPr id="9" name="Content Placeholder">
            <a:extLst>
              <a:ext uri="{FF2B5EF4-FFF2-40B4-BE49-F238E27FC236}">
                <a16:creationId xmlns:a16="http://schemas.microsoft.com/office/drawing/2014/main" id="{CCE48EF7-7627-4797-8DEC-CBEF1F6A4559}"/>
              </a:ext>
            </a:extLst>
          </p:cNvPr>
          <p:cNvSpPr>
            <a:spLocks noGrp="1"/>
          </p:cNvSpPr>
          <p:nvPr>
            <p:ph sz="quarter" idx="17"/>
          </p:nvPr>
        </p:nvSpPr>
        <p:spPr>
          <a:xfrm>
            <a:off x="696861" y="5255752"/>
            <a:ext cx="3324532" cy="1415434"/>
          </a:xfrm>
        </p:spPr>
        <p:txBody>
          <a:bodyPr/>
          <a:lstStyle/>
          <a:p>
            <a:pPr lvl="0"/>
            <a:r>
              <a:rPr lang="en-US"/>
              <a:t>Click to edit Master text styles</a:t>
            </a:r>
          </a:p>
        </p:txBody>
      </p:sp>
      <p:sp>
        <p:nvSpPr>
          <p:cNvPr id="10" name="Content Placeholder">
            <a:extLst>
              <a:ext uri="{FF2B5EF4-FFF2-40B4-BE49-F238E27FC236}">
                <a16:creationId xmlns:a16="http://schemas.microsoft.com/office/drawing/2014/main" id="{BFF2FC00-B18E-4D73-8183-10A378469F7C}"/>
              </a:ext>
            </a:extLst>
          </p:cNvPr>
          <p:cNvSpPr>
            <a:spLocks noGrp="1"/>
          </p:cNvSpPr>
          <p:nvPr>
            <p:ph sz="quarter" idx="18"/>
          </p:nvPr>
        </p:nvSpPr>
        <p:spPr>
          <a:xfrm>
            <a:off x="4402393" y="5284795"/>
            <a:ext cx="3324532" cy="1415434"/>
          </a:xfrm>
        </p:spPr>
        <p:txBody>
          <a:bodyPr/>
          <a:lstStyle/>
          <a:p>
            <a:pPr lvl="0"/>
            <a:r>
              <a:rPr lang="en-US"/>
              <a:t>Click to edit Master text styles</a:t>
            </a:r>
          </a:p>
        </p:txBody>
      </p:sp>
      <p:sp>
        <p:nvSpPr>
          <p:cNvPr id="11" name="Content Placeholder">
            <a:extLst>
              <a:ext uri="{FF2B5EF4-FFF2-40B4-BE49-F238E27FC236}">
                <a16:creationId xmlns:a16="http://schemas.microsoft.com/office/drawing/2014/main" id="{F1BF4435-0086-4B8E-8EAE-0ADEFFF20B4B}"/>
              </a:ext>
            </a:extLst>
          </p:cNvPr>
          <p:cNvSpPr>
            <a:spLocks noGrp="1"/>
          </p:cNvSpPr>
          <p:nvPr>
            <p:ph sz="quarter" idx="19"/>
          </p:nvPr>
        </p:nvSpPr>
        <p:spPr>
          <a:xfrm>
            <a:off x="8026809" y="5255752"/>
            <a:ext cx="3324532" cy="1415434"/>
          </a:xfrm>
        </p:spPr>
        <p:txBody>
          <a:bodyPr/>
          <a:lstStyle/>
          <a:p>
            <a:pPr lvl="0"/>
            <a:r>
              <a:rPr lang="en-US"/>
              <a:t>Click to edit Master text styles</a:t>
            </a:r>
          </a:p>
        </p:txBody>
      </p:sp>
    </p:spTree>
    <p:extLst>
      <p:ext uri="{BB962C8B-B14F-4D97-AF65-F5344CB8AC3E}">
        <p14:creationId xmlns:p14="http://schemas.microsoft.com/office/powerpoint/2010/main" val="647464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DE17EC12-8EDA-418C-95EA-B14FD4699C85}"/>
              </a:ext>
            </a:extLst>
          </p:cNvPr>
          <p:cNvSpPr>
            <a:spLocks noGrp="1"/>
          </p:cNvSpPr>
          <p:nvPr>
            <p:ph type="title"/>
          </p:nvPr>
        </p:nvSpPr>
        <p:spPr>
          <a:xfrm>
            <a:off x="1451514" y="2563577"/>
            <a:ext cx="9288972" cy="2476490"/>
          </a:xfrm>
        </p:spPr>
        <p:txBody>
          <a:bodyPr/>
          <a:lstStyle>
            <a:lvl1pPr algn="ctr">
              <a:defRPr sz="8000">
                <a:solidFill>
                  <a:schemeClr val="tx1"/>
                </a:solidFill>
              </a:defRPr>
            </a:lvl1pPr>
          </a:lstStyle>
          <a:p>
            <a:endParaRPr lang="en-US"/>
          </a:p>
        </p:txBody>
      </p:sp>
    </p:spTree>
    <p:extLst>
      <p:ext uri="{BB962C8B-B14F-4D97-AF65-F5344CB8AC3E}">
        <p14:creationId xmlns:p14="http://schemas.microsoft.com/office/powerpoint/2010/main" val="3775550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p:nvPr>
        </p:nvSpPr>
        <p:spPr>
          <a:xfrm>
            <a:off x="647700" y="546008"/>
            <a:ext cx="9288972" cy="1229075"/>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a:extLst>
              <a:ext uri="{FF2B5EF4-FFF2-40B4-BE49-F238E27FC236}">
                <a16:creationId xmlns:a16="http://schemas.microsoft.com/office/drawing/2014/main" id="{88CB66B4-D294-4EAD-BC00-AEEF13826063}"/>
              </a:ext>
            </a:extLst>
          </p:cNvPr>
          <p:cNvSpPr>
            <a:spLocks noGrp="1"/>
          </p:cNvSpPr>
          <p:nvPr>
            <p:ph sz="half" idx="1"/>
          </p:nvPr>
        </p:nvSpPr>
        <p:spPr>
          <a:xfrm>
            <a:off x="647699" y="2092960"/>
            <a:ext cx="5295903" cy="396494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a:extLst>
              <a:ext uri="{FF2B5EF4-FFF2-40B4-BE49-F238E27FC236}">
                <a16:creationId xmlns:a16="http://schemas.microsoft.com/office/drawing/2014/main" id="{A15BB3D2-285C-4BFF-B1BA-5171ABDD02F8}"/>
              </a:ext>
            </a:extLst>
          </p:cNvPr>
          <p:cNvSpPr>
            <a:spLocks noGrp="1"/>
          </p:cNvSpPr>
          <p:nvPr>
            <p:ph sz="half" idx="10"/>
          </p:nvPr>
        </p:nvSpPr>
        <p:spPr>
          <a:xfrm>
            <a:off x="6172200" y="2092960"/>
            <a:ext cx="5295903" cy="396494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8812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546008"/>
            <a:ext cx="9288972" cy="1229075"/>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4" name="Text Placeholder 2">
            <a:extLst>
              <a:ext uri="{FF2B5EF4-FFF2-40B4-BE49-F238E27FC236}">
                <a16:creationId xmlns:a16="http://schemas.microsoft.com/office/drawing/2014/main" id="{C6B74CDF-15BE-4B2E-91A5-91587CFB6026}"/>
              </a:ext>
            </a:extLst>
          </p:cNvPr>
          <p:cNvSpPr>
            <a:spLocks noGrp="1"/>
          </p:cNvSpPr>
          <p:nvPr>
            <p:ph idx="1" hasCustomPrompt="1"/>
          </p:nvPr>
        </p:nvSpPr>
        <p:spPr>
          <a:xfrm>
            <a:off x="647700" y="2045081"/>
            <a:ext cx="10515600" cy="40128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0117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81B619-22C3-4FAA-AD44-5C1076EAA70A}"/>
              </a:ext>
              <a:ext uri="{C183D7F6-B498-43B3-948B-1728B52AA6E4}">
                <adec:decorative xmlns:adec="http://schemas.microsoft.com/office/drawing/2017/decorative" val="1"/>
              </a:ext>
            </a:extLst>
          </p:cNvPr>
          <p:cNvSpPr/>
          <p:nvPr userDrawn="1"/>
        </p:nvSpPr>
        <p:spPr>
          <a:xfrm>
            <a:off x="3086100" y="0"/>
            <a:ext cx="6172200" cy="6858000"/>
          </a:xfrm>
          <a:prstGeom prst="rect">
            <a:avLst/>
          </a:prstGeom>
          <a:solidFill>
            <a:srgbClr val="35405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08610751-F01F-48A3-A6FC-FD433116B873}"/>
              </a:ext>
            </a:extLst>
          </p:cNvPr>
          <p:cNvSpPr>
            <a:spLocks noGrp="1"/>
          </p:cNvSpPr>
          <p:nvPr>
            <p:ph type="title" hasCustomPrompt="1"/>
          </p:nvPr>
        </p:nvSpPr>
        <p:spPr>
          <a:xfrm>
            <a:off x="3086100" y="304800"/>
            <a:ext cx="6172200" cy="5753099"/>
          </a:xfrm>
        </p:spPr>
        <p:txBody>
          <a:bodyPr/>
          <a:lstStyle>
            <a:lvl1pPr algn="ctr">
              <a:lnSpc>
                <a:spcPct val="100000"/>
              </a:lnSpc>
              <a:defRPr sz="8800">
                <a:solidFill>
                  <a:schemeClr val="bg1"/>
                </a:solidFill>
              </a:defRPr>
            </a:lvl1pPr>
          </a:lstStyle>
          <a:p>
            <a:r>
              <a:rPr lang="en-US"/>
              <a:t>Click to edit title</a:t>
            </a:r>
          </a:p>
        </p:txBody>
      </p:sp>
    </p:spTree>
    <p:extLst>
      <p:ext uri="{BB962C8B-B14F-4D97-AF65-F5344CB8AC3E}">
        <p14:creationId xmlns:p14="http://schemas.microsoft.com/office/powerpoint/2010/main" val="3645350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123" y="1825625"/>
            <a:ext cx="5829677" cy="3606454"/>
          </a:xfrm>
        </p:spPr>
        <p:txBody>
          <a:bodyPr>
            <a:normAutofit/>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5769321" cy="3606454"/>
          </a:xfrm>
        </p:spPr>
        <p:txBody>
          <a:bodyPr>
            <a:normAutofit/>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363070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6CCEE-A158-1E72-48E1-BF4114719D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9272B5-21CD-A483-C645-B59639C9E8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BD0297-5DD7-1A4A-0E7D-E3E79D324D05}"/>
              </a:ext>
            </a:extLst>
          </p:cNvPr>
          <p:cNvSpPr>
            <a:spLocks noGrp="1"/>
          </p:cNvSpPr>
          <p:nvPr>
            <p:ph type="dt" sz="half" idx="10"/>
          </p:nvPr>
        </p:nvSpPr>
        <p:spPr/>
        <p:txBody>
          <a:bodyPr/>
          <a:lstStyle/>
          <a:p>
            <a:fld id="{4F6D0975-EA1C-4C48-994F-669F2216CBF5}" type="datetimeFigureOut">
              <a:rPr lang="en-US" smtClean="0"/>
              <a:t>6/1/2026</a:t>
            </a:fld>
            <a:endParaRPr lang="en-US"/>
          </a:p>
        </p:txBody>
      </p:sp>
      <p:sp>
        <p:nvSpPr>
          <p:cNvPr id="5" name="Footer Placeholder 4">
            <a:extLst>
              <a:ext uri="{FF2B5EF4-FFF2-40B4-BE49-F238E27FC236}">
                <a16:creationId xmlns:a16="http://schemas.microsoft.com/office/drawing/2014/main" id="{D84C84B3-0AFF-7A79-50B0-CD86F14440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7E8E1-A758-086B-3669-225939341687}"/>
              </a:ext>
            </a:extLst>
          </p:cNvPr>
          <p:cNvSpPr>
            <a:spLocks noGrp="1"/>
          </p:cNvSpPr>
          <p:nvPr>
            <p:ph type="sldNum" sz="quarter" idx="12"/>
          </p:nvPr>
        </p:nvSpPr>
        <p:spPr/>
        <p:txBody>
          <a:bodyPr/>
          <a:lstStyle/>
          <a:p>
            <a:fld id="{55A08726-C3BA-4D46-A2B5-0FE8F083756E}" type="slidenum">
              <a:rPr lang="en-US" smtClean="0"/>
              <a:t>‹#›</a:t>
            </a:fld>
            <a:endParaRPr lang="en-US"/>
          </a:p>
        </p:txBody>
      </p:sp>
    </p:spTree>
    <p:extLst>
      <p:ext uri="{BB962C8B-B14F-4D97-AF65-F5344CB8AC3E}">
        <p14:creationId xmlns:p14="http://schemas.microsoft.com/office/powerpoint/2010/main" val="401233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7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02691-D1B5-4D79-B02E-AF95E20D3ACD}"/>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AB7F3916-69D6-4208-ABBC-DA92BA6851B3}"/>
              </a:ext>
            </a:extLst>
          </p:cNvPr>
          <p:cNvSpPr>
            <a:spLocks noGrp="1"/>
          </p:cNvSpPr>
          <p:nvPr>
            <p:ph sz="quarter" idx="10"/>
          </p:nvPr>
        </p:nvSpPr>
        <p:spPr>
          <a:xfrm>
            <a:off x="647700" y="1903413"/>
            <a:ext cx="2890838" cy="25288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DCC002F2-11F5-4D15-A105-3476002C075E}"/>
              </a:ext>
            </a:extLst>
          </p:cNvPr>
          <p:cNvSpPr>
            <a:spLocks noGrp="1"/>
          </p:cNvSpPr>
          <p:nvPr>
            <p:ph type="pic" sz="quarter" idx="11"/>
          </p:nvPr>
        </p:nvSpPr>
        <p:spPr>
          <a:xfrm>
            <a:off x="4475163" y="2097088"/>
            <a:ext cx="1420812" cy="1230312"/>
          </a:xfrm>
        </p:spPr>
        <p:txBody>
          <a:bodyPr/>
          <a:lstStyle/>
          <a:p>
            <a:endParaRPr lang="en-US"/>
          </a:p>
        </p:txBody>
      </p:sp>
      <p:sp>
        <p:nvSpPr>
          <p:cNvPr id="8" name="Picture Placeholder 7">
            <a:extLst>
              <a:ext uri="{FF2B5EF4-FFF2-40B4-BE49-F238E27FC236}">
                <a16:creationId xmlns:a16="http://schemas.microsoft.com/office/drawing/2014/main" id="{C8D82BAD-EAF3-47DD-B052-0C5F240EE302}"/>
              </a:ext>
            </a:extLst>
          </p:cNvPr>
          <p:cNvSpPr>
            <a:spLocks noGrp="1"/>
          </p:cNvSpPr>
          <p:nvPr>
            <p:ph type="pic" sz="quarter" idx="12"/>
          </p:nvPr>
        </p:nvSpPr>
        <p:spPr>
          <a:xfrm>
            <a:off x="6475413" y="2097088"/>
            <a:ext cx="1668462" cy="1228725"/>
          </a:xfrm>
        </p:spPr>
        <p:txBody>
          <a:bodyPr/>
          <a:lstStyle/>
          <a:p>
            <a:endParaRPr lang="en-US"/>
          </a:p>
        </p:txBody>
      </p:sp>
      <p:sp>
        <p:nvSpPr>
          <p:cNvPr id="10" name="Picture Placeholder 9">
            <a:extLst>
              <a:ext uri="{FF2B5EF4-FFF2-40B4-BE49-F238E27FC236}">
                <a16:creationId xmlns:a16="http://schemas.microsoft.com/office/drawing/2014/main" id="{9EA4034E-FCEC-453C-9E7F-5471E18C89EB}"/>
              </a:ext>
            </a:extLst>
          </p:cNvPr>
          <p:cNvSpPr>
            <a:spLocks noGrp="1"/>
          </p:cNvSpPr>
          <p:nvPr>
            <p:ph type="pic" sz="quarter" idx="13"/>
          </p:nvPr>
        </p:nvSpPr>
        <p:spPr>
          <a:xfrm>
            <a:off x="4862513" y="3889375"/>
            <a:ext cx="1612900" cy="1543050"/>
          </a:xfrm>
        </p:spPr>
        <p:txBody>
          <a:bodyPr/>
          <a:lstStyle/>
          <a:p>
            <a:endParaRPr lang="en-US"/>
          </a:p>
        </p:txBody>
      </p:sp>
      <p:sp>
        <p:nvSpPr>
          <p:cNvPr id="12" name="Picture Placeholder 11">
            <a:extLst>
              <a:ext uri="{FF2B5EF4-FFF2-40B4-BE49-F238E27FC236}">
                <a16:creationId xmlns:a16="http://schemas.microsoft.com/office/drawing/2014/main" id="{052207EE-D2F2-4EE6-8CF9-8C40D0D8104F}"/>
              </a:ext>
            </a:extLst>
          </p:cNvPr>
          <p:cNvSpPr>
            <a:spLocks noGrp="1"/>
          </p:cNvSpPr>
          <p:nvPr>
            <p:ph type="pic" sz="quarter" idx="14"/>
          </p:nvPr>
        </p:nvSpPr>
        <p:spPr>
          <a:xfrm>
            <a:off x="7454900" y="4022725"/>
            <a:ext cx="1754188" cy="1409700"/>
          </a:xfrm>
        </p:spPr>
        <p:txBody>
          <a:bodyPr/>
          <a:lstStyle/>
          <a:p>
            <a:endParaRPr lang="en-US"/>
          </a:p>
        </p:txBody>
      </p:sp>
      <p:sp>
        <p:nvSpPr>
          <p:cNvPr id="14" name="Picture Placeholder 13">
            <a:extLst>
              <a:ext uri="{FF2B5EF4-FFF2-40B4-BE49-F238E27FC236}">
                <a16:creationId xmlns:a16="http://schemas.microsoft.com/office/drawing/2014/main" id="{5955696F-73B1-443E-A8D7-22DACF2BE9FB}"/>
              </a:ext>
            </a:extLst>
          </p:cNvPr>
          <p:cNvSpPr>
            <a:spLocks noGrp="1"/>
          </p:cNvSpPr>
          <p:nvPr>
            <p:ph type="pic" sz="quarter" idx="15"/>
          </p:nvPr>
        </p:nvSpPr>
        <p:spPr>
          <a:xfrm>
            <a:off x="8745538" y="2097088"/>
            <a:ext cx="1538287" cy="1331912"/>
          </a:xfrm>
        </p:spPr>
        <p:txBody>
          <a:bodyPr/>
          <a:lstStyle/>
          <a:p>
            <a:endParaRPr lang="en-US"/>
          </a:p>
        </p:txBody>
      </p:sp>
      <p:sp>
        <p:nvSpPr>
          <p:cNvPr id="16" name="Picture Placeholder 15">
            <a:extLst>
              <a:ext uri="{FF2B5EF4-FFF2-40B4-BE49-F238E27FC236}">
                <a16:creationId xmlns:a16="http://schemas.microsoft.com/office/drawing/2014/main" id="{AAAFD2EA-B1CF-4EDF-A095-C172B316C6D0}"/>
              </a:ext>
            </a:extLst>
          </p:cNvPr>
          <p:cNvSpPr>
            <a:spLocks noGrp="1"/>
          </p:cNvSpPr>
          <p:nvPr>
            <p:ph type="pic" sz="quarter" idx="16"/>
          </p:nvPr>
        </p:nvSpPr>
        <p:spPr>
          <a:xfrm>
            <a:off x="10058400" y="4022725"/>
            <a:ext cx="1485900" cy="1409700"/>
          </a:xfrm>
        </p:spPr>
        <p:txBody>
          <a:bodyPr/>
          <a:lstStyle/>
          <a:p>
            <a:endParaRPr lang="en-US"/>
          </a:p>
        </p:txBody>
      </p:sp>
    </p:spTree>
    <p:extLst>
      <p:ext uri="{BB962C8B-B14F-4D97-AF65-F5344CB8AC3E}">
        <p14:creationId xmlns:p14="http://schemas.microsoft.com/office/powerpoint/2010/main" val="407720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5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47104-472E-444C-9A18-75F48B162088}"/>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D48AACE7-6DFD-4589-A97A-D69BAEE7D806}"/>
              </a:ext>
            </a:extLst>
          </p:cNvPr>
          <p:cNvSpPr>
            <a:spLocks noGrp="1"/>
          </p:cNvSpPr>
          <p:nvPr>
            <p:ph sz="quarter" idx="10"/>
          </p:nvPr>
        </p:nvSpPr>
        <p:spPr>
          <a:xfrm>
            <a:off x="731838" y="1817688"/>
            <a:ext cx="2581275" cy="2366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409C1DD6-ED16-4143-BA4B-BFD0C084EC7F}"/>
              </a:ext>
            </a:extLst>
          </p:cNvPr>
          <p:cNvSpPr>
            <a:spLocks noGrp="1"/>
          </p:cNvSpPr>
          <p:nvPr>
            <p:ph type="pic" sz="quarter" idx="11"/>
          </p:nvPr>
        </p:nvSpPr>
        <p:spPr>
          <a:xfrm>
            <a:off x="5508625" y="2011363"/>
            <a:ext cx="1763713" cy="1549400"/>
          </a:xfrm>
        </p:spPr>
        <p:txBody>
          <a:bodyPr/>
          <a:lstStyle/>
          <a:p>
            <a:endParaRPr lang="en-US"/>
          </a:p>
        </p:txBody>
      </p:sp>
      <p:sp>
        <p:nvSpPr>
          <p:cNvPr id="8" name="Picture Placeholder 7">
            <a:extLst>
              <a:ext uri="{FF2B5EF4-FFF2-40B4-BE49-F238E27FC236}">
                <a16:creationId xmlns:a16="http://schemas.microsoft.com/office/drawing/2014/main" id="{FEA34A94-9B03-4362-8A22-761730A2E23A}"/>
              </a:ext>
            </a:extLst>
          </p:cNvPr>
          <p:cNvSpPr>
            <a:spLocks noGrp="1"/>
          </p:cNvSpPr>
          <p:nvPr>
            <p:ph type="pic" sz="quarter" idx="12"/>
          </p:nvPr>
        </p:nvSpPr>
        <p:spPr>
          <a:xfrm>
            <a:off x="5421313" y="4038600"/>
            <a:ext cx="2033587" cy="1727200"/>
          </a:xfrm>
        </p:spPr>
        <p:txBody>
          <a:bodyPr/>
          <a:lstStyle/>
          <a:p>
            <a:endParaRPr lang="en-US"/>
          </a:p>
        </p:txBody>
      </p:sp>
      <p:sp>
        <p:nvSpPr>
          <p:cNvPr id="10" name="Picture Placeholder 9">
            <a:extLst>
              <a:ext uri="{FF2B5EF4-FFF2-40B4-BE49-F238E27FC236}">
                <a16:creationId xmlns:a16="http://schemas.microsoft.com/office/drawing/2014/main" id="{E0E130CC-580F-481B-8208-46ADD2A9A48F}"/>
              </a:ext>
            </a:extLst>
          </p:cNvPr>
          <p:cNvSpPr>
            <a:spLocks noGrp="1"/>
          </p:cNvSpPr>
          <p:nvPr>
            <p:ph type="pic" sz="quarter" idx="13"/>
          </p:nvPr>
        </p:nvSpPr>
        <p:spPr>
          <a:xfrm>
            <a:off x="3313113" y="4808538"/>
            <a:ext cx="1828800" cy="1624012"/>
          </a:xfrm>
        </p:spPr>
        <p:txBody>
          <a:bodyPr/>
          <a:lstStyle/>
          <a:p>
            <a:endParaRPr lang="en-US"/>
          </a:p>
        </p:txBody>
      </p:sp>
      <p:sp>
        <p:nvSpPr>
          <p:cNvPr id="12" name="Picture Placeholder 11">
            <a:extLst>
              <a:ext uri="{FF2B5EF4-FFF2-40B4-BE49-F238E27FC236}">
                <a16:creationId xmlns:a16="http://schemas.microsoft.com/office/drawing/2014/main" id="{DF3CEC27-CB52-4833-8FDA-BBF45787E500}"/>
              </a:ext>
            </a:extLst>
          </p:cNvPr>
          <p:cNvSpPr>
            <a:spLocks noGrp="1"/>
          </p:cNvSpPr>
          <p:nvPr>
            <p:ph type="pic" sz="quarter" idx="14"/>
          </p:nvPr>
        </p:nvSpPr>
        <p:spPr>
          <a:xfrm>
            <a:off x="8240713" y="1925638"/>
            <a:ext cx="1549400" cy="1720850"/>
          </a:xfrm>
        </p:spPr>
        <p:txBody>
          <a:bodyPr/>
          <a:lstStyle/>
          <a:p>
            <a:endParaRPr lang="en-US"/>
          </a:p>
        </p:txBody>
      </p:sp>
    </p:spTree>
    <p:extLst>
      <p:ext uri="{BB962C8B-B14F-4D97-AF65-F5344CB8AC3E}">
        <p14:creationId xmlns:p14="http://schemas.microsoft.com/office/powerpoint/2010/main" val="2518151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647700" y="3545114"/>
            <a:ext cx="10858500" cy="2512786"/>
          </a:xfrm>
        </p:spPr>
        <p:txBody>
          <a:bodyPr/>
          <a:lstStyle>
            <a:lvl1pPr algn="ctr">
              <a:lnSpc>
                <a:spcPct val="100000"/>
              </a:lnSpc>
              <a:defRPr sz="8000">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19E10945-0B93-4332-8B3E-ACA153FCF9A3}"/>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6"/>
          <a:stretch/>
        </p:blipFill>
        <p:spPr>
          <a:xfrm>
            <a:off x="-19050" y="1"/>
            <a:ext cx="12192000" cy="3545113"/>
          </a:xfrm>
          <a:prstGeom prst="rect">
            <a:avLst/>
          </a:prstGeom>
        </p:spPr>
      </p:pic>
    </p:spTree>
    <p:extLst>
      <p:ext uri="{BB962C8B-B14F-4D97-AF65-F5344CB8AC3E}">
        <p14:creationId xmlns:p14="http://schemas.microsoft.com/office/powerpoint/2010/main" val="2582251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userDrawn="1">
  <p:cSld name="1_Two Content">
    <p:bg>
      <p:bgPr>
        <a:gradFill>
          <a:gsLst>
            <a:gs pos="0">
              <a:srgbClr val="FFFFFF"/>
            </a:gs>
            <a:gs pos="62000">
              <a:srgbClr val="EDEDED">
                <a:alpha val="62745"/>
              </a:srgbClr>
            </a:gs>
            <a:gs pos="100000">
              <a:srgbClr val="EDEDED"/>
            </a:gs>
          </a:gsLst>
          <a:lin ang="4800000" scaled="0"/>
        </a:gradFill>
        <a:effectLst/>
      </p:bgPr>
    </p:bg>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47700" y="546008"/>
            <a:ext cx="9288972" cy="1229075"/>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chemeClr val="dk2"/>
              </a:buClr>
              <a:buSzPts val="60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8"/>
          <p:cNvSpPr txBox="1">
            <a:spLocks noGrp="1"/>
          </p:cNvSpPr>
          <p:nvPr>
            <p:ph type="body" idx="1"/>
          </p:nvPr>
        </p:nvSpPr>
        <p:spPr>
          <a:xfrm>
            <a:off x="647699" y="2092960"/>
            <a:ext cx="5295903" cy="396494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00"/>
              </a:spcBef>
              <a:spcAft>
                <a:spcPts val="0"/>
              </a:spcAft>
              <a:buClr>
                <a:schemeClr val="accent1"/>
              </a:buClr>
              <a:buSzPts val="3200"/>
              <a:buChar char="•"/>
              <a:defRPr sz="3200"/>
            </a:lvl1pPr>
            <a:lvl2pPr marL="914400" lvl="1" indent="-419100" algn="l">
              <a:lnSpc>
                <a:spcPct val="100000"/>
              </a:lnSpc>
              <a:spcBef>
                <a:spcPts val="600"/>
              </a:spcBef>
              <a:spcAft>
                <a:spcPts val="0"/>
              </a:spcAft>
              <a:buClr>
                <a:schemeClr val="accent1"/>
              </a:buClr>
              <a:buSzPts val="3000"/>
              <a:buChar char="◦"/>
              <a:defRPr sz="3000">
                <a:solidFill>
                  <a:schemeClr val="dk1"/>
                </a:solidFill>
                <a:latin typeface="Arial"/>
                <a:ea typeface="Arial"/>
                <a:cs typeface="Arial"/>
                <a:sym typeface="Arial"/>
              </a:defRPr>
            </a:lvl2pPr>
            <a:lvl3pPr marL="1371600" lvl="2" indent="-406400" algn="l">
              <a:lnSpc>
                <a:spcPct val="100000"/>
              </a:lnSpc>
              <a:spcBef>
                <a:spcPts val="600"/>
              </a:spcBef>
              <a:spcAft>
                <a:spcPts val="0"/>
              </a:spcAft>
              <a:buClr>
                <a:schemeClr val="accent1"/>
              </a:buClr>
              <a:buSzPts val="2800"/>
              <a:buFont typeface="Arial"/>
              <a:buChar char="▪"/>
              <a:defRPr sz="2800">
                <a:solidFill>
                  <a:schemeClr val="dk1"/>
                </a:solidFill>
                <a:latin typeface="Arial"/>
                <a:ea typeface="Arial"/>
                <a:cs typeface="Arial"/>
                <a:sym typeface="Arial"/>
              </a:defRPr>
            </a:lvl3pPr>
            <a:lvl4pPr marL="1828800" lvl="3" indent="-393700" algn="l">
              <a:lnSpc>
                <a:spcPct val="100000"/>
              </a:lnSpc>
              <a:spcBef>
                <a:spcPts val="600"/>
              </a:spcBef>
              <a:spcAft>
                <a:spcPts val="0"/>
              </a:spcAft>
              <a:buClr>
                <a:schemeClr val="accent1"/>
              </a:buClr>
              <a:buSzPts val="2600"/>
              <a:buChar char="▫"/>
              <a:defRPr sz="2600">
                <a:solidFill>
                  <a:schemeClr val="dk1"/>
                </a:solidFill>
                <a:latin typeface="Arial"/>
                <a:ea typeface="Arial"/>
                <a:cs typeface="Arial"/>
                <a:sym typeface="Arial"/>
              </a:defRPr>
            </a:lvl4pPr>
            <a:lvl5pPr marL="2286000" lvl="4" indent="-381000" algn="l">
              <a:lnSpc>
                <a:spcPct val="100000"/>
              </a:lnSpc>
              <a:spcBef>
                <a:spcPts val="600"/>
              </a:spcBef>
              <a:spcAft>
                <a:spcPts val="0"/>
              </a:spcAft>
              <a:buClr>
                <a:schemeClr val="accent1"/>
              </a:buClr>
              <a:buSzPts val="2400"/>
              <a:buChar char="▪"/>
              <a:defRPr sz="2400">
                <a:solidFill>
                  <a:schemeClr val="dk1"/>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Picture Placeholder 2">
            <a:extLst>
              <a:ext uri="{FF2B5EF4-FFF2-40B4-BE49-F238E27FC236}">
                <a16:creationId xmlns:a16="http://schemas.microsoft.com/office/drawing/2014/main" id="{EFBC3B4F-8854-999E-23B8-5B4A3F5E9EE2}"/>
              </a:ext>
            </a:extLst>
          </p:cNvPr>
          <p:cNvSpPr>
            <a:spLocks noGrp="1"/>
          </p:cNvSpPr>
          <p:nvPr>
            <p:ph type="pic" sz="quarter" idx="10"/>
          </p:nvPr>
        </p:nvSpPr>
        <p:spPr>
          <a:xfrm>
            <a:off x="6419850" y="2092960"/>
            <a:ext cx="1247775" cy="1130300"/>
          </a:xfrm>
        </p:spPr>
        <p:txBody>
          <a:bodyPr/>
          <a:lstStyle/>
          <a:p>
            <a:endParaRPr lang="en-US"/>
          </a:p>
        </p:txBody>
      </p:sp>
      <p:sp>
        <p:nvSpPr>
          <p:cNvPr id="7" name="Table Placeholder 6">
            <a:extLst>
              <a:ext uri="{FF2B5EF4-FFF2-40B4-BE49-F238E27FC236}">
                <a16:creationId xmlns:a16="http://schemas.microsoft.com/office/drawing/2014/main" id="{68FC6DC4-3D27-179B-870D-6E19FCBBF34C}"/>
              </a:ext>
            </a:extLst>
          </p:cNvPr>
          <p:cNvSpPr>
            <a:spLocks noGrp="1"/>
          </p:cNvSpPr>
          <p:nvPr>
            <p:ph type="tbl" sz="quarter" idx="11"/>
          </p:nvPr>
        </p:nvSpPr>
        <p:spPr>
          <a:xfrm>
            <a:off x="8029575" y="2343150"/>
            <a:ext cx="3638550" cy="3714750"/>
          </a:xfrm>
        </p:spPr>
        <p:txBody>
          <a:bodyPr/>
          <a:lstStyle/>
          <a:p>
            <a:endParaRPr lang="en-US"/>
          </a:p>
        </p:txBody>
      </p:sp>
    </p:spTree>
    <p:extLst>
      <p:ext uri="{BB962C8B-B14F-4D97-AF65-F5344CB8AC3E}">
        <p14:creationId xmlns:p14="http://schemas.microsoft.com/office/powerpoint/2010/main" val="100710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988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wo Content">
    <p:bg>
      <p:bgPr>
        <a:gradFill>
          <a:gsLst>
            <a:gs pos="0">
              <a:srgbClr val="EDEDED">
                <a:lumMod val="0"/>
                <a:lumOff val="100000"/>
              </a:srgbClr>
            </a:gs>
            <a:gs pos="100000">
              <a:srgbClr val="EDEDED"/>
            </a:gs>
            <a:gs pos="62000">
              <a:srgbClr val="EDEDED">
                <a:alpha val="63000"/>
              </a:srgbClr>
            </a:gs>
          </a:gsLst>
          <a:lin ang="4800000" scaled="0"/>
        </a:gradFill>
        <a:effectLst/>
      </p:bgPr>
    </p:bg>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hasCustomPrompt="1"/>
          </p:nvPr>
        </p:nvSpPr>
        <p:spPr>
          <a:xfrm>
            <a:off x="-1" y="-1"/>
            <a:ext cx="12192001" cy="1464907"/>
          </a:xfrm>
          <a:prstGeom prst="rect">
            <a:avLst/>
          </a:prstGeom>
          <a:solidFill>
            <a:schemeClr val="tx1">
              <a:lumMod val="20000"/>
              <a:lumOff val="80000"/>
            </a:schemeClr>
          </a:solidFill>
        </p:spPr>
        <p:txBody>
          <a:bodyPr vert="horz" lIns="91440" tIns="45720" rIns="91440" bIns="45720" rtlCol="0" anchor="ctr" anchorCtr="0">
            <a:noAutofit/>
          </a:bodyPr>
          <a:lstStyle>
            <a:lvl1pPr marL="548640">
              <a:lnSpc>
                <a:spcPct val="85000"/>
              </a:lnSpc>
              <a:defRPr>
                <a:solidFill>
                  <a:schemeClr val="tx2"/>
                </a:solidFill>
              </a:defRPr>
            </a:lvl1pPr>
          </a:lstStyle>
          <a:p>
            <a:r>
              <a:rPr lang="en-US"/>
              <a:t>Click to edit Master title style         </a:t>
            </a:r>
          </a:p>
        </p:txBody>
      </p:sp>
      <p:sp>
        <p:nvSpPr>
          <p:cNvPr id="3" name="Content">
            <a:extLst>
              <a:ext uri="{FF2B5EF4-FFF2-40B4-BE49-F238E27FC236}">
                <a16:creationId xmlns:a16="http://schemas.microsoft.com/office/drawing/2014/main" id="{88CB66B4-D294-4EAD-BC00-AEEF13826063}"/>
              </a:ext>
            </a:extLst>
          </p:cNvPr>
          <p:cNvSpPr>
            <a:spLocks noGrp="1"/>
          </p:cNvSpPr>
          <p:nvPr>
            <p:ph sz="half" idx="1"/>
          </p:nvPr>
        </p:nvSpPr>
        <p:spPr>
          <a:xfrm>
            <a:off x="647699" y="1752600"/>
            <a:ext cx="5483888" cy="430530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a:extLst>
              <a:ext uri="{FF2B5EF4-FFF2-40B4-BE49-F238E27FC236}">
                <a16:creationId xmlns:a16="http://schemas.microsoft.com/office/drawing/2014/main" id="{A15BB3D2-285C-4BFF-B1BA-5171ABDD02F8}"/>
              </a:ext>
            </a:extLst>
          </p:cNvPr>
          <p:cNvSpPr>
            <a:spLocks noGrp="1"/>
          </p:cNvSpPr>
          <p:nvPr>
            <p:ph sz="half" idx="10"/>
          </p:nvPr>
        </p:nvSpPr>
        <p:spPr>
          <a:xfrm>
            <a:off x="6172200" y="1752600"/>
            <a:ext cx="5483888" cy="430530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3130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ive Content">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7699CDD5-D47B-4671-A89C-2BD3226A96E4}"/>
              </a:ext>
            </a:extLst>
          </p:cNvPr>
          <p:cNvSpPr>
            <a:spLocks noGrp="1"/>
          </p:cNvSpPr>
          <p:nvPr>
            <p:ph type="title"/>
          </p:nvPr>
        </p:nvSpPr>
        <p:spPr>
          <a:xfrm>
            <a:off x="0" y="1"/>
            <a:ext cx="12192000" cy="1600200"/>
          </a:xfrm>
          <a:prstGeom prst="rect">
            <a:avLst/>
          </a:prstGeom>
          <a:solidFill>
            <a:srgbClr val="354052"/>
          </a:solidFill>
        </p:spPr>
        <p:txBody>
          <a:bodyPr vert="horz" lIns="594360" tIns="91440" rIns="91440" bIns="45720" rtlCol="0" anchor="ctr" anchorCtr="0">
            <a:noAutofit/>
          </a:bodyPr>
          <a:lstStyle>
            <a:lvl1pPr>
              <a:defRPr>
                <a:solidFill>
                  <a:schemeClr val="bg1"/>
                </a:solidFill>
              </a:defRPr>
            </a:lvl1pPr>
          </a:lstStyle>
          <a:p>
            <a:r>
              <a:rPr lang="en-US"/>
              <a:t>Click to edit Master title style</a:t>
            </a:r>
          </a:p>
        </p:txBody>
      </p:sp>
      <p:sp>
        <p:nvSpPr>
          <p:cNvPr id="5" name="Content">
            <a:extLst>
              <a:ext uri="{FF2B5EF4-FFF2-40B4-BE49-F238E27FC236}">
                <a16:creationId xmlns:a16="http://schemas.microsoft.com/office/drawing/2014/main" id="{61D75987-B361-464D-81F2-20584ACE4844}"/>
              </a:ext>
            </a:extLst>
          </p:cNvPr>
          <p:cNvSpPr>
            <a:spLocks noGrp="1"/>
          </p:cNvSpPr>
          <p:nvPr>
            <p:ph sz="quarter" idx="10"/>
          </p:nvPr>
        </p:nvSpPr>
        <p:spPr>
          <a:xfrm>
            <a:off x="609600" y="1828800"/>
            <a:ext cx="2225645" cy="4229100"/>
          </a:xfrm>
          <a:prstGeom prst="rect">
            <a:avLst/>
          </a:prstGeom>
        </p:spPr>
        <p:txBody>
          <a:bodyPr/>
          <a:lstStyle>
            <a:lvl1pPr marL="91440" indent="0">
              <a:buNone/>
              <a:defRPr/>
            </a:lvl1pPr>
          </a:lstStyle>
          <a:p>
            <a:pPr lvl="0"/>
            <a:r>
              <a:rPr lang="en-US"/>
              <a:t>Click to edit Master text styles</a:t>
            </a:r>
          </a:p>
        </p:txBody>
      </p:sp>
      <p:sp>
        <p:nvSpPr>
          <p:cNvPr id="2" name="Content">
            <a:extLst>
              <a:ext uri="{FF2B5EF4-FFF2-40B4-BE49-F238E27FC236}">
                <a16:creationId xmlns:a16="http://schemas.microsoft.com/office/drawing/2014/main" id="{8DCEC2D2-4738-954D-813C-98DCC88794A3}"/>
              </a:ext>
            </a:extLst>
          </p:cNvPr>
          <p:cNvSpPr>
            <a:spLocks noGrp="1"/>
          </p:cNvSpPr>
          <p:nvPr>
            <p:ph sz="quarter" idx="11"/>
          </p:nvPr>
        </p:nvSpPr>
        <p:spPr>
          <a:xfrm>
            <a:off x="2796389" y="1828800"/>
            <a:ext cx="2225645" cy="4229100"/>
          </a:xfrm>
          <a:prstGeom prst="rect">
            <a:avLst/>
          </a:prstGeom>
        </p:spPr>
        <p:txBody>
          <a:bodyPr/>
          <a:lstStyle>
            <a:lvl1pPr marL="91440" indent="0">
              <a:buNone/>
              <a:defRPr/>
            </a:lvl1pPr>
          </a:lstStyle>
          <a:p>
            <a:pPr lvl="0"/>
            <a:r>
              <a:rPr lang="en-US"/>
              <a:t>Click to edit Master text styles</a:t>
            </a:r>
          </a:p>
        </p:txBody>
      </p:sp>
      <p:sp>
        <p:nvSpPr>
          <p:cNvPr id="3" name="Content">
            <a:extLst>
              <a:ext uri="{FF2B5EF4-FFF2-40B4-BE49-F238E27FC236}">
                <a16:creationId xmlns:a16="http://schemas.microsoft.com/office/drawing/2014/main" id="{96C19040-A9AD-64CD-62AB-4C2073465B6A}"/>
              </a:ext>
            </a:extLst>
          </p:cNvPr>
          <p:cNvSpPr>
            <a:spLocks noGrp="1"/>
          </p:cNvSpPr>
          <p:nvPr>
            <p:ph sz="quarter" idx="12"/>
          </p:nvPr>
        </p:nvSpPr>
        <p:spPr>
          <a:xfrm>
            <a:off x="4983178" y="1828800"/>
            <a:ext cx="2225645" cy="4229100"/>
          </a:xfrm>
          <a:prstGeom prst="rect">
            <a:avLst/>
          </a:prstGeom>
        </p:spPr>
        <p:txBody>
          <a:bodyPr/>
          <a:lstStyle>
            <a:lvl1pPr marL="91440" indent="0">
              <a:buNone/>
              <a:defRPr/>
            </a:lvl1pPr>
          </a:lstStyle>
          <a:p>
            <a:pPr lvl="0"/>
            <a:r>
              <a:rPr lang="en-US"/>
              <a:t>Click to edit Master text styles</a:t>
            </a:r>
          </a:p>
        </p:txBody>
      </p:sp>
      <p:sp>
        <p:nvSpPr>
          <p:cNvPr id="4" name="Content">
            <a:extLst>
              <a:ext uri="{FF2B5EF4-FFF2-40B4-BE49-F238E27FC236}">
                <a16:creationId xmlns:a16="http://schemas.microsoft.com/office/drawing/2014/main" id="{4E4CD205-4682-0C44-5098-AABEBFFC458E}"/>
              </a:ext>
            </a:extLst>
          </p:cNvPr>
          <p:cNvSpPr>
            <a:spLocks noGrp="1"/>
          </p:cNvSpPr>
          <p:nvPr>
            <p:ph sz="quarter" idx="13"/>
          </p:nvPr>
        </p:nvSpPr>
        <p:spPr>
          <a:xfrm>
            <a:off x="7169967" y="1828800"/>
            <a:ext cx="2225645" cy="4229100"/>
          </a:xfrm>
          <a:prstGeom prst="rect">
            <a:avLst/>
          </a:prstGeom>
        </p:spPr>
        <p:txBody>
          <a:bodyPr/>
          <a:lstStyle>
            <a:lvl1pPr marL="91440" indent="0">
              <a:buNone/>
              <a:defRPr/>
            </a:lvl1pPr>
          </a:lstStyle>
          <a:p>
            <a:pPr lvl="0"/>
            <a:r>
              <a:rPr lang="en-US"/>
              <a:t>Click to edit Master text styles</a:t>
            </a:r>
          </a:p>
        </p:txBody>
      </p:sp>
      <p:sp>
        <p:nvSpPr>
          <p:cNvPr id="6" name="Content">
            <a:extLst>
              <a:ext uri="{FF2B5EF4-FFF2-40B4-BE49-F238E27FC236}">
                <a16:creationId xmlns:a16="http://schemas.microsoft.com/office/drawing/2014/main" id="{B305CB26-2EEC-DEBE-1B1A-A1ABD7444448}"/>
              </a:ext>
            </a:extLst>
          </p:cNvPr>
          <p:cNvSpPr>
            <a:spLocks noGrp="1"/>
          </p:cNvSpPr>
          <p:nvPr>
            <p:ph sz="quarter" idx="14"/>
          </p:nvPr>
        </p:nvSpPr>
        <p:spPr>
          <a:xfrm>
            <a:off x="9356755" y="1828800"/>
            <a:ext cx="2225645" cy="4229100"/>
          </a:xfrm>
          <a:prstGeom prst="rect">
            <a:avLst/>
          </a:prstGeom>
        </p:spPr>
        <p:txBody>
          <a:bodyPr/>
          <a:lstStyle>
            <a:lvl1pPr marL="91440" indent="0">
              <a:buNone/>
              <a:defRPr/>
            </a:lvl1pPr>
          </a:lstStyle>
          <a:p>
            <a:pPr lvl="0"/>
            <a:r>
              <a:rPr lang="en-US"/>
              <a:t>Click to edit Master text styles</a:t>
            </a:r>
          </a:p>
        </p:txBody>
      </p:sp>
    </p:spTree>
    <p:extLst>
      <p:ext uri="{BB962C8B-B14F-4D97-AF65-F5344CB8AC3E}">
        <p14:creationId xmlns:p14="http://schemas.microsoft.com/office/powerpoint/2010/main" val="61102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546008"/>
            <a:ext cx="9288972" cy="1229075"/>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4" name="Text Placeholder 2">
            <a:extLst>
              <a:ext uri="{FF2B5EF4-FFF2-40B4-BE49-F238E27FC236}">
                <a16:creationId xmlns:a16="http://schemas.microsoft.com/office/drawing/2014/main" id="{C6B74CDF-15BE-4B2E-91A5-91587CFB6026}"/>
              </a:ext>
            </a:extLst>
          </p:cNvPr>
          <p:cNvSpPr>
            <a:spLocks noGrp="1"/>
          </p:cNvSpPr>
          <p:nvPr>
            <p:ph idx="1" hasCustomPrompt="1"/>
          </p:nvPr>
        </p:nvSpPr>
        <p:spPr>
          <a:xfrm>
            <a:off x="647700" y="2045081"/>
            <a:ext cx="10515600" cy="40128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801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1289BE7D-1215-472B-8E96-33B39885C32E}"/>
              </a:ext>
            </a:extLst>
          </p:cNvPr>
          <p:cNvSpPr>
            <a:spLocks noGrp="1"/>
          </p:cNvSpPr>
          <p:nvPr>
            <p:ph type="title"/>
          </p:nvPr>
        </p:nvSpPr>
        <p:spPr>
          <a:xfrm>
            <a:off x="647700" y="546009"/>
            <a:ext cx="9258300" cy="1206592"/>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6" name="Content">
            <a:extLst>
              <a:ext uri="{FF2B5EF4-FFF2-40B4-BE49-F238E27FC236}">
                <a16:creationId xmlns:a16="http://schemas.microsoft.com/office/drawing/2014/main" id="{DE76D80A-5FD8-4A53-B0EC-5F504AE0EF82}"/>
              </a:ext>
            </a:extLst>
          </p:cNvPr>
          <p:cNvSpPr>
            <a:spLocks noGrp="1"/>
          </p:cNvSpPr>
          <p:nvPr>
            <p:ph sz="half" idx="1"/>
          </p:nvPr>
        </p:nvSpPr>
        <p:spPr>
          <a:xfrm>
            <a:off x="647699" y="2092960"/>
            <a:ext cx="3568701" cy="396494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a:extLst>
              <a:ext uri="{FF2B5EF4-FFF2-40B4-BE49-F238E27FC236}">
                <a16:creationId xmlns:a16="http://schemas.microsoft.com/office/drawing/2014/main" id="{04656479-3043-40FA-A9D5-63C604694CCC}"/>
              </a:ext>
            </a:extLst>
          </p:cNvPr>
          <p:cNvSpPr>
            <a:spLocks noGrp="1"/>
          </p:cNvSpPr>
          <p:nvPr>
            <p:ph sz="half" idx="10"/>
          </p:nvPr>
        </p:nvSpPr>
        <p:spPr>
          <a:xfrm>
            <a:off x="4447539" y="2092960"/>
            <a:ext cx="3568701" cy="396494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a:extLst>
              <a:ext uri="{FF2B5EF4-FFF2-40B4-BE49-F238E27FC236}">
                <a16:creationId xmlns:a16="http://schemas.microsoft.com/office/drawing/2014/main" id="{ACE2A4E2-6976-441C-8CBE-385F34DCF8DE}"/>
              </a:ext>
            </a:extLst>
          </p:cNvPr>
          <p:cNvSpPr>
            <a:spLocks noGrp="1"/>
          </p:cNvSpPr>
          <p:nvPr>
            <p:ph sz="half" idx="11"/>
          </p:nvPr>
        </p:nvSpPr>
        <p:spPr>
          <a:xfrm>
            <a:off x="8247379" y="2092960"/>
            <a:ext cx="3568701" cy="3964940"/>
          </a:xfrm>
          <a:prstGeom prst="rect">
            <a:avLst/>
          </a:prstGeom>
        </p:spPr>
        <p:txBody>
          <a:bodyPr/>
          <a:lstStyle>
            <a:lvl1pPr>
              <a:buClr>
                <a:schemeClr val="accent1"/>
              </a:buClr>
              <a:defRPr sz="3200"/>
            </a:lvl1pPr>
            <a:lvl2pPr marL="640080" indent="-274320">
              <a:buClr>
                <a:schemeClr val="accent1"/>
              </a:buClr>
              <a:defRPr lang="en-US" sz="3000" kern="1200" dirty="0">
                <a:solidFill>
                  <a:schemeClr val="tx1"/>
                </a:solidFill>
                <a:latin typeface="+mn-lt"/>
                <a:ea typeface="+mn-ea"/>
                <a:cs typeface="+mn-cs"/>
              </a:defRPr>
            </a:lvl2pPr>
            <a:lvl3pPr marL="914400" indent="-274320">
              <a:buClr>
                <a:schemeClr val="accent1"/>
              </a:buClr>
              <a:buFont typeface="Arial" panose="020B0604020202020204" pitchFamily="34" charset="0"/>
              <a:buChar char="▪"/>
              <a:defRPr lang="en-US" sz="2800" kern="1200" dirty="0">
                <a:solidFill>
                  <a:schemeClr val="tx1"/>
                </a:solidFill>
                <a:latin typeface="+mn-lt"/>
                <a:ea typeface="+mn-ea"/>
                <a:cs typeface="+mn-cs"/>
              </a:defRPr>
            </a:lvl3pPr>
            <a:lvl4pPr marL="1188720" indent="-274320">
              <a:buClr>
                <a:schemeClr val="accent1"/>
              </a:buClr>
              <a:defRPr lang="en-US" sz="2600" kern="1200" dirty="0">
                <a:solidFill>
                  <a:schemeClr val="tx1"/>
                </a:solidFill>
                <a:latin typeface="+mn-lt"/>
                <a:ea typeface="+mn-ea"/>
                <a:cs typeface="+mn-cs"/>
              </a:defRPr>
            </a:lvl4pPr>
            <a:lvl5pPr marL="1463040" indent="-274320">
              <a:buClr>
                <a:schemeClr val="accent1"/>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043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1498600" y="2208007"/>
            <a:ext cx="9347200" cy="2441986"/>
          </a:xfrm>
        </p:spPr>
        <p:txBody>
          <a:bodyPr/>
          <a:lstStyle>
            <a:lvl1pPr algn="ctr">
              <a:lnSpc>
                <a:spcPct val="100000"/>
              </a:lnSpc>
              <a:defRPr sz="8000">
                <a:solidFill>
                  <a:schemeClr val="bg1"/>
                </a:solidFill>
              </a:defRPr>
            </a:lvl1pPr>
          </a:lstStyle>
          <a:p>
            <a:r>
              <a:rPr lang="en-US"/>
              <a:t>Click to edit Master title style</a:t>
            </a:r>
          </a:p>
        </p:txBody>
      </p:sp>
      <p:pic>
        <p:nvPicPr>
          <p:cNvPr id="5" name="Picture 4" descr="California Department of Education">
            <a:extLst>
              <a:ext uri="{FF2B5EF4-FFF2-40B4-BE49-F238E27FC236}">
                <a16:creationId xmlns:a16="http://schemas.microsoft.com/office/drawing/2014/main" id="{4A957E21-4E77-468E-A923-7EC792D9BA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 y="216885"/>
            <a:ext cx="1535715" cy="1535715"/>
          </a:xfrm>
          <a:prstGeom prst="rect">
            <a:avLst/>
          </a:prstGeom>
        </p:spPr>
      </p:pic>
      <p:sp>
        <p:nvSpPr>
          <p:cNvPr id="4" name="TextBox 3">
            <a:extLst>
              <a:ext uri="{FF2B5EF4-FFF2-40B4-BE49-F238E27FC236}">
                <a16:creationId xmlns:a16="http://schemas.microsoft.com/office/drawing/2014/main" id="{BFBC029A-1531-45AA-8D5B-9E2CC1B06EE8}"/>
              </a:ext>
            </a:extLst>
          </p:cNvPr>
          <p:cNvSpPr txBox="1"/>
          <p:nvPr userDrawn="1"/>
        </p:nvSpPr>
        <p:spPr>
          <a:xfrm>
            <a:off x="8799871" y="6154994"/>
            <a:ext cx="3008671" cy="369332"/>
          </a:xfrm>
          <a:prstGeom prst="rect">
            <a:avLst/>
          </a:prstGeom>
          <a:noFill/>
        </p:spPr>
        <p:txBody>
          <a:bodyPr wrap="square" rtlCol="0">
            <a:spAutoFit/>
          </a:bodyPr>
          <a:lstStyle/>
          <a:p>
            <a:pPr algn="r"/>
            <a:fld id="{F890DC55-E28F-443D-944F-A2C12016CFAA}" type="slidenum">
              <a:rPr lang="en-US" smtClean="0">
                <a:latin typeface="+mj-lt"/>
              </a:rPr>
              <a:t>‹#›</a:t>
            </a:fld>
            <a:endParaRPr lang="en-US">
              <a:latin typeface="+mj-lt"/>
            </a:endParaRPr>
          </a:p>
        </p:txBody>
      </p:sp>
    </p:spTree>
    <p:extLst>
      <p:ext uri="{BB962C8B-B14F-4D97-AF65-F5344CB8AC3E}">
        <p14:creationId xmlns:p14="http://schemas.microsoft.com/office/powerpoint/2010/main" val="1947733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647700" y="3545114"/>
            <a:ext cx="10858500" cy="2512786"/>
          </a:xfrm>
        </p:spPr>
        <p:txBody>
          <a:bodyPr/>
          <a:lstStyle>
            <a:lvl1pPr algn="ctr">
              <a:lnSpc>
                <a:spcPct val="100000"/>
              </a:lnSpc>
              <a:defRPr sz="8000">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19E10945-0B93-4332-8B3E-ACA153FCF9A3}"/>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6"/>
          <a:stretch/>
        </p:blipFill>
        <p:spPr>
          <a:xfrm>
            <a:off x="-3942" y="1"/>
            <a:ext cx="12195941" cy="3545113"/>
          </a:xfrm>
          <a:prstGeom prst="rect">
            <a:avLst/>
          </a:prstGeom>
        </p:spPr>
      </p:pic>
      <p:sp>
        <p:nvSpPr>
          <p:cNvPr id="4" name="TextBox 3">
            <a:extLst>
              <a:ext uri="{FF2B5EF4-FFF2-40B4-BE49-F238E27FC236}">
                <a16:creationId xmlns:a16="http://schemas.microsoft.com/office/drawing/2014/main" id="{AEBE286E-0EF6-410E-96F1-1A6A44B4C7B0}"/>
              </a:ext>
            </a:extLst>
          </p:cNvPr>
          <p:cNvSpPr txBox="1"/>
          <p:nvPr userDrawn="1"/>
        </p:nvSpPr>
        <p:spPr>
          <a:xfrm>
            <a:off x="8799871" y="6154994"/>
            <a:ext cx="3008671" cy="369332"/>
          </a:xfrm>
          <a:prstGeom prst="rect">
            <a:avLst/>
          </a:prstGeom>
          <a:noFill/>
        </p:spPr>
        <p:txBody>
          <a:bodyPr wrap="square" rtlCol="0">
            <a:spAutoFit/>
          </a:bodyPr>
          <a:lstStyle/>
          <a:p>
            <a:pPr algn="r"/>
            <a:fld id="{F890DC55-E28F-443D-944F-A2C12016CFAA}" type="slidenum">
              <a:rPr lang="en-US" smtClean="0">
                <a:latin typeface="+mj-lt"/>
              </a:rPr>
              <a:t>‹#›</a:t>
            </a:fld>
            <a:endParaRPr lang="en-US">
              <a:latin typeface="+mj-lt"/>
            </a:endParaRPr>
          </a:p>
        </p:txBody>
      </p:sp>
    </p:spTree>
    <p:extLst>
      <p:ext uri="{BB962C8B-B14F-4D97-AF65-F5344CB8AC3E}">
        <p14:creationId xmlns:p14="http://schemas.microsoft.com/office/powerpoint/2010/main" val="2582251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1498600" y="2208007"/>
            <a:ext cx="9347200" cy="2441986"/>
          </a:xfrm>
        </p:spPr>
        <p:txBody>
          <a:bodyPr/>
          <a:lstStyle>
            <a:lvl1pPr algn="ctr">
              <a:lnSpc>
                <a:spcPct val="100000"/>
              </a:lnSpc>
              <a:defRPr sz="8000">
                <a:solidFill>
                  <a:schemeClr val="bg1"/>
                </a:solidFill>
              </a:defRPr>
            </a:lvl1pPr>
          </a:lstStyle>
          <a:p>
            <a:r>
              <a:rPr lang="en-US"/>
              <a:t>Click to edit Master title style</a:t>
            </a:r>
          </a:p>
        </p:txBody>
      </p:sp>
      <p:pic>
        <p:nvPicPr>
          <p:cNvPr id="5" name="Picture 4" descr="California Department of Education">
            <a:extLst>
              <a:ext uri="{FF2B5EF4-FFF2-40B4-BE49-F238E27FC236}">
                <a16:creationId xmlns:a16="http://schemas.microsoft.com/office/drawing/2014/main" id="{4A957E21-4E77-468E-A923-7EC792D9BA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 y="216885"/>
            <a:ext cx="1535715" cy="1535715"/>
          </a:xfrm>
          <a:prstGeom prst="rect">
            <a:avLst/>
          </a:prstGeom>
        </p:spPr>
      </p:pic>
      <p:sp>
        <p:nvSpPr>
          <p:cNvPr id="2" name="TextBox 1">
            <a:extLst>
              <a:ext uri="{FF2B5EF4-FFF2-40B4-BE49-F238E27FC236}">
                <a16:creationId xmlns:a16="http://schemas.microsoft.com/office/drawing/2014/main" id="{4E2079D7-1727-4BA0-9A34-16D83CA728A6}"/>
              </a:ext>
            </a:extLst>
          </p:cNvPr>
          <p:cNvSpPr txBox="1"/>
          <p:nvPr userDrawn="1"/>
        </p:nvSpPr>
        <p:spPr>
          <a:xfrm>
            <a:off x="9871587" y="6115665"/>
            <a:ext cx="1956619" cy="369332"/>
          </a:xfrm>
          <a:prstGeom prst="rect">
            <a:avLst/>
          </a:prstGeom>
          <a:noFill/>
        </p:spPr>
        <p:txBody>
          <a:bodyPr wrap="square" rtlCol="0">
            <a:spAutoFit/>
          </a:bodyPr>
          <a:lstStyle/>
          <a:p>
            <a:pPr algn="r"/>
            <a:fld id="{09DE5A4F-364A-484D-98E8-4F7E50A3D7DA}" type="slidenum">
              <a:rPr lang="en-US" smtClean="0">
                <a:latin typeface="+mj-lt"/>
              </a:rPr>
              <a:pPr algn="r"/>
              <a:t>‹#›</a:t>
            </a:fld>
            <a:endParaRPr lang="en-US">
              <a:latin typeface="+mj-lt"/>
            </a:endParaRPr>
          </a:p>
        </p:txBody>
      </p:sp>
      <p:sp>
        <p:nvSpPr>
          <p:cNvPr id="3" name="TextBox 2">
            <a:extLst>
              <a:ext uri="{FF2B5EF4-FFF2-40B4-BE49-F238E27FC236}">
                <a16:creationId xmlns:a16="http://schemas.microsoft.com/office/drawing/2014/main" id="{5F76CF6F-C837-4415-8705-27CE12A5342A}"/>
              </a:ext>
            </a:extLst>
          </p:cNvPr>
          <p:cNvSpPr txBox="1"/>
          <p:nvPr userDrawn="1"/>
        </p:nvSpPr>
        <p:spPr>
          <a:xfrm>
            <a:off x="7305367" y="6300331"/>
            <a:ext cx="1956619" cy="369332"/>
          </a:xfrm>
          <a:prstGeom prst="rect">
            <a:avLst/>
          </a:prstGeom>
          <a:noFill/>
        </p:spPr>
        <p:txBody>
          <a:bodyPr wrap="square" rtlCol="0">
            <a:spAutoFit/>
          </a:bodyPr>
          <a:lstStyle/>
          <a:p>
            <a:pPr algn="r"/>
            <a:fld id="{A8376BC2-7A41-4446-9A64-8BC2917AF994}" type="slidenum">
              <a:rPr lang="en-US" smtClean="0">
                <a:latin typeface="+mj-lt"/>
              </a:rPr>
              <a:t>‹#›</a:t>
            </a:fld>
            <a:endParaRPr lang="en-US">
              <a:latin typeface="+mj-lt"/>
            </a:endParaRPr>
          </a:p>
        </p:txBody>
      </p:sp>
      <p:sp>
        <p:nvSpPr>
          <p:cNvPr id="7" name="TextBox 6">
            <a:extLst>
              <a:ext uri="{FF2B5EF4-FFF2-40B4-BE49-F238E27FC236}">
                <a16:creationId xmlns:a16="http://schemas.microsoft.com/office/drawing/2014/main" id="{4CDF43AB-BC6E-416B-A44B-4F06BFE59929}"/>
              </a:ext>
            </a:extLst>
          </p:cNvPr>
          <p:cNvSpPr txBox="1"/>
          <p:nvPr userDrawn="1"/>
        </p:nvSpPr>
        <p:spPr>
          <a:xfrm>
            <a:off x="8799871" y="6154994"/>
            <a:ext cx="3008671" cy="369332"/>
          </a:xfrm>
          <a:prstGeom prst="rect">
            <a:avLst/>
          </a:prstGeom>
          <a:noFill/>
        </p:spPr>
        <p:txBody>
          <a:bodyPr wrap="square" rtlCol="0">
            <a:spAutoFit/>
          </a:bodyPr>
          <a:lstStyle/>
          <a:p>
            <a:pPr algn="r"/>
            <a:fld id="{F890DC55-E28F-443D-944F-A2C12016CFAA}" type="slidenum">
              <a:rPr lang="en-US" smtClean="0">
                <a:latin typeface="+mj-lt"/>
              </a:rPr>
              <a:t>‹#›</a:t>
            </a:fld>
            <a:endParaRPr lang="en-US">
              <a:latin typeface="+mj-lt"/>
            </a:endParaRPr>
          </a:p>
        </p:txBody>
      </p:sp>
    </p:spTree>
    <p:extLst>
      <p:ext uri="{BB962C8B-B14F-4D97-AF65-F5344CB8AC3E}">
        <p14:creationId xmlns:p14="http://schemas.microsoft.com/office/powerpoint/2010/main" val="19477337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slide3">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7CAC7-C460-47F3-BB1B-AE03FC9DCD1D}"/>
              </a:ext>
              <a:ext uri="{C183D7F6-B498-43B3-948B-1728B52AA6E4}">
                <adec:decorative xmlns:adec="http://schemas.microsoft.com/office/drawing/2017/decorative" val="1"/>
              </a:ext>
            </a:extLst>
          </p:cNvPr>
          <p:cNvSpPr/>
          <p:nvPr userDrawn="1"/>
        </p:nvSpPr>
        <p:spPr>
          <a:xfrm>
            <a:off x="5860280" y="-103239"/>
            <a:ext cx="6375263" cy="69612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a:extLst>
              <a:ext uri="{FF2B5EF4-FFF2-40B4-BE49-F238E27FC236}">
                <a16:creationId xmlns:a16="http://schemas.microsoft.com/office/drawing/2014/main" id="{2CCCFFB3-2B0C-4737-8C2B-5847DB10CF18}"/>
              </a:ext>
            </a:extLst>
          </p:cNvPr>
          <p:cNvSpPr>
            <a:spLocks noGrp="1"/>
          </p:cNvSpPr>
          <p:nvPr>
            <p:ph type="title" hasCustomPrompt="1"/>
          </p:nvPr>
        </p:nvSpPr>
        <p:spPr>
          <a:xfrm>
            <a:off x="6172200" y="304800"/>
            <a:ext cx="5334000" cy="5753100"/>
          </a:xfrm>
        </p:spPr>
        <p:txBody>
          <a:bodyPr/>
          <a:lstStyle>
            <a:lvl1pPr algn="ctr">
              <a:lnSpc>
                <a:spcPct val="100000"/>
              </a:lnSpc>
              <a:defRPr sz="8000">
                <a:solidFill>
                  <a:schemeClr val="bg1"/>
                </a:solidFill>
              </a:defRPr>
            </a:lvl1pPr>
          </a:lstStyle>
          <a:p>
            <a:r>
              <a:rPr lang="en-US"/>
              <a:t>Title Slide</a:t>
            </a:r>
          </a:p>
        </p:txBody>
      </p:sp>
      <p:sp>
        <p:nvSpPr>
          <p:cNvPr id="4" name="TextBox 3">
            <a:extLst>
              <a:ext uri="{FF2B5EF4-FFF2-40B4-BE49-F238E27FC236}">
                <a16:creationId xmlns:a16="http://schemas.microsoft.com/office/drawing/2014/main" id="{4EDE5350-C306-4FF6-A077-6C069B1010DE}"/>
              </a:ext>
            </a:extLst>
          </p:cNvPr>
          <p:cNvSpPr txBox="1"/>
          <p:nvPr userDrawn="1"/>
        </p:nvSpPr>
        <p:spPr>
          <a:xfrm>
            <a:off x="8799871" y="6154994"/>
            <a:ext cx="3008671" cy="369332"/>
          </a:xfrm>
          <a:prstGeom prst="rect">
            <a:avLst/>
          </a:prstGeom>
          <a:noFill/>
        </p:spPr>
        <p:txBody>
          <a:bodyPr wrap="square" rtlCol="0">
            <a:spAutoFit/>
          </a:bodyPr>
          <a:lstStyle/>
          <a:p>
            <a:pPr algn="r"/>
            <a:fld id="{F890DC55-E28F-443D-944F-A2C12016CFAA}" type="slidenum">
              <a:rPr lang="en-US" smtClean="0">
                <a:latin typeface="+mj-lt"/>
              </a:rPr>
              <a:t>‹#›</a:t>
            </a:fld>
            <a:endParaRPr lang="en-US">
              <a:latin typeface="+mj-lt"/>
            </a:endParaRPr>
          </a:p>
        </p:txBody>
      </p:sp>
    </p:spTree>
    <p:extLst>
      <p:ext uri="{BB962C8B-B14F-4D97-AF65-F5344CB8AC3E}">
        <p14:creationId xmlns:p14="http://schemas.microsoft.com/office/powerpoint/2010/main" val="3412456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2">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81B619-22C3-4FAA-AD44-5C1076EAA70A}"/>
              </a:ext>
              <a:ext uri="{C183D7F6-B498-43B3-948B-1728B52AA6E4}">
                <adec:decorative xmlns:adec="http://schemas.microsoft.com/office/drawing/2017/decorative" val="1"/>
              </a:ext>
            </a:extLst>
          </p:cNvPr>
          <p:cNvSpPr/>
          <p:nvPr userDrawn="1"/>
        </p:nvSpPr>
        <p:spPr>
          <a:xfrm>
            <a:off x="3086100" y="0"/>
            <a:ext cx="6172200" cy="6858000"/>
          </a:xfrm>
          <a:prstGeom prst="rect">
            <a:avLst/>
          </a:prstGeom>
          <a:solidFill>
            <a:srgbClr val="35405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08610751-F01F-48A3-A6FC-FD433116B873}"/>
              </a:ext>
            </a:extLst>
          </p:cNvPr>
          <p:cNvSpPr>
            <a:spLocks noGrp="1"/>
          </p:cNvSpPr>
          <p:nvPr>
            <p:ph type="title" hasCustomPrompt="1"/>
          </p:nvPr>
        </p:nvSpPr>
        <p:spPr>
          <a:xfrm>
            <a:off x="3086100" y="304800"/>
            <a:ext cx="6172200" cy="5753099"/>
          </a:xfrm>
        </p:spPr>
        <p:txBody>
          <a:bodyPr/>
          <a:lstStyle>
            <a:lvl1pPr algn="ctr">
              <a:lnSpc>
                <a:spcPct val="100000"/>
              </a:lnSpc>
              <a:defRPr sz="8800">
                <a:solidFill>
                  <a:schemeClr val="bg1"/>
                </a:solidFill>
              </a:defRPr>
            </a:lvl1pPr>
          </a:lstStyle>
          <a:p>
            <a:r>
              <a:rPr lang="en-US"/>
              <a:t>Click to edit title</a:t>
            </a:r>
          </a:p>
        </p:txBody>
      </p:sp>
    </p:spTree>
    <p:extLst>
      <p:ext uri="{BB962C8B-B14F-4D97-AF65-F5344CB8AC3E}">
        <p14:creationId xmlns:p14="http://schemas.microsoft.com/office/powerpoint/2010/main" val="3303333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BAB24A5-BAD8-4DB2-B429-3BCE161EDA02}"/>
              </a:ext>
            </a:extLst>
          </p:cNvPr>
          <p:cNvSpPr>
            <a:spLocks noGrp="1"/>
          </p:cNvSpPr>
          <p:nvPr>
            <p:ph sz="quarter" idx="10"/>
          </p:nvPr>
        </p:nvSpPr>
        <p:spPr>
          <a:xfrm>
            <a:off x="647699" y="1752600"/>
            <a:ext cx="10858499"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5689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02251E4C-AE67-4F14-A791-DD173F4C2FC7}"/>
              </a:ext>
            </a:extLst>
          </p:cNvPr>
          <p:cNvSpPr>
            <a:spLocks noGrp="1"/>
          </p:cNvSpPr>
          <p:nvPr>
            <p:ph sz="quarter" idx="10"/>
          </p:nvPr>
        </p:nvSpPr>
        <p:spPr>
          <a:xfrm>
            <a:off x="647700" y="1752601"/>
            <a:ext cx="5448300"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E79F0BD1-2D27-4EBE-9EFF-C80453B02D10}"/>
              </a:ext>
            </a:extLst>
          </p:cNvPr>
          <p:cNvSpPr>
            <a:spLocks noGrp="1"/>
          </p:cNvSpPr>
          <p:nvPr>
            <p:ph sz="quarter" idx="11"/>
          </p:nvPr>
        </p:nvSpPr>
        <p:spPr>
          <a:xfrm>
            <a:off x="6357256" y="1752601"/>
            <a:ext cx="5148943" cy="4305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3443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545190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99980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08332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1845368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1798325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Footer Placeholder 5">
            <a:extLst>
              <a:ext uri="{FF2B5EF4-FFF2-40B4-BE49-F238E27FC236}">
                <a16:creationId xmlns:a16="http://schemas.microsoft.com/office/drawing/2014/main" id="{B0FECABB-30C6-F9C1-B4AE-E76F0172CF03}"/>
              </a:ext>
            </a:extLst>
          </p:cNvPr>
          <p:cNvSpPr>
            <a:spLocks noGrp="1"/>
          </p:cNvSpPr>
          <p:nvPr>
            <p:ph type="ftr" sz="quarter" idx="3"/>
          </p:nvPr>
        </p:nvSpPr>
        <p:spPr>
          <a:xfrm>
            <a:off x="3238499" y="6347021"/>
            <a:ext cx="5469467" cy="365125"/>
          </a:xfrm>
          <a:prstGeom prst="rect">
            <a:avLst/>
          </a:prstGeom>
        </p:spPr>
        <p:txBody>
          <a:bodyPr/>
          <a:lstStyle>
            <a:lvl1pPr algn="ctr">
              <a:defRPr sz="1200">
                <a:solidFill>
                  <a:schemeClr val="bg1"/>
                </a:solidFill>
              </a:defRPr>
            </a:lvl1pPr>
          </a:lstStyle>
          <a:p>
            <a:r>
              <a:rPr lang="en-US"/>
              <a:t>California IT in Education (CITE) Annual Conference 2024</a:t>
            </a:r>
          </a:p>
        </p:txBody>
      </p:sp>
    </p:spTree>
    <p:extLst>
      <p:ext uri="{BB962C8B-B14F-4D97-AF65-F5344CB8AC3E}">
        <p14:creationId xmlns:p14="http://schemas.microsoft.com/office/powerpoint/2010/main" val="1144696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Footer Placeholder 5">
            <a:extLst>
              <a:ext uri="{FF2B5EF4-FFF2-40B4-BE49-F238E27FC236}">
                <a16:creationId xmlns:a16="http://schemas.microsoft.com/office/drawing/2014/main" id="{FC6788E7-BC4F-324A-B533-1F32030F3DDE}"/>
              </a:ext>
            </a:extLst>
          </p:cNvPr>
          <p:cNvSpPr>
            <a:spLocks noGrp="1"/>
          </p:cNvSpPr>
          <p:nvPr>
            <p:ph type="ftr" sz="quarter" idx="3"/>
          </p:nvPr>
        </p:nvSpPr>
        <p:spPr>
          <a:xfrm>
            <a:off x="3238499" y="6347021"/>
            <a:ext cx="5469467" cy="365125"/>
          </a:xfrm>
          <a:prstGeom prst="rect">
            <a:avLst/>
          </a:prstGeom>
        </p:spPr>
        <p:txBody>
          <a:bodyPr/>
          <a:lstStyle>
            <a:lvl1pPr algn="ctr">
              <a:defRPr sz="1200">
                <a:solidFill>
                  <a:schemeClr val="bg1"/>
                </a:solidFill>
              </a:defRPr>
            </a:lvl1pPr>
          </a:lstStyle>
          <a:p>
            <a:r>
              <a:rPr lang="en-US"/>
              <a:t>CALPADS COE User Group Meeting October 2024</a:t>
            </a:r>
          </a:p>
        </p:txBody>
      </p:sp>
    </p:spTree>
    <p:extLst>
      <p:ext uri="{BB962C8B-B14F-4D97-AF65-F5344CB8AC3E}">
        <p14:creationId xmlns:p14="http://schemas.microsoft.com/office/powerpoint/2010/main" val="1565471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1197763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3">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7CAC7-C460-47F3-BB1B-AE03FC9DCD1D}"/>
              </a:ext>
              <a:ext uri="{C183D7F6-B498-43B3-948B-1728B52AA6E4}">
                <adec:decorative xmlns:adec="http://schemas.microsoft.com/office/drawing/2017/decorative" val="1"/>
              </a:ext>
            </a:extLst>
          </p:cNvPr>
          <p:cNvSpPr/>
          <p:nvPr userDrawn="1"/>
        </p:nvSpPr>
        <p:spPr>
          <a:xfrm>
            <a:off x="5860280" y="-103239"/>
            <a:ext cx="6375263" cy="69612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a:extLst>
              <a:ext uri="{FF2B5EF4-FFF2-40B4-BE49-F238E27FC236}">
                <a16:creationId xmlns:a16="http://schemas.microsoft.com/office/drawing/2014/main" id="{2CCCFFB3-2B0C-4737-8C2B-5847DB10CF18}"/>
              </a:ext>
            </a:extLst>
          </p:cNvPr>
          <p:cNvSpPr>
            <a:spLocks noGrp="1"/>
          </p:cNvSpPr>
          <p:nvPr>
            <p:ph type="title" hasCustomPrompt="1"/>
          </p:nvPr>
        </p:nvSpPr>
        <p:spPr>
          <a:xfrm>
            <a:off x="6172200" y="304800"/>
            <a:ext cx="5334000" cy="5753100"/>
          </a:xfrm>
        </p:spPr>
        <p:txBody>
          <a:bodyPr/>
          <a:lstStyle>
            <a:lvl1pPr algn="ctr">
              <a:lnSpc>
                <a:spcPct val="100000"/>
              </a:lnSpc>
              <a:defRPr sz="8000">
                <a:solidFill>
                  <a:schemeClr val="bg1"/>
                </a:solidFill>
              </a:defRPr>
            </a:lvl1pPr>
          </a:lstStyle>
          <a:p>
            <a:r>
              <a:rPr lang="en-US"/>
              <a:t>Title Slide</a:t>
            </a:r>
          </a:p>
        </p:txBody>
      </p:sp>
    </p:spTree>
    <p:extLst>
      <p:ext uri="{BB962C8B-B14F-4D97-AF65-F5344CB8AC3E}">
        <p14:creationId xmlns:p14="http://schemas.microsoft.com/office/powerpoint/2010/main" val="341245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BAB24A5-BAD8-4DB2-B429-3BCE161EDA02}"/>
              </a:ext>
            </a:extLst>
          </p:cNvPr>
          <p:cNvSpPr>
            <a:spLocks noGrp="1"/>
          </p:cNvSpPr>
          <p:nvPr>
            <p:ph sz="quarter" idx="10"/>
          </p:nvPr>
        </p:nvSpPr>
        <p:spPr>
          <a:xfrm>
            <a:off x="647699" y="1752600"/>
            <a:ext cx="10858499"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568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ntent (Horizontal)">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0"/>
            <a:ext cx="5263816" cy="5753100"/>
          </a:xfrm>
          <a:prstGeom prst="rect">
            <a:avLst/>
          </a:prstGeom>
        </p:spPr>
        <p:txBody>
          <a:bodyPr vert="horz" lIns="91440" tIns="45720" rIns="91440" bIns="45720" rtlCol="0" anchor="ctr" anchorCtr="0">
            <a:noAutofit/>
          </a:bodyPr>
          <a:lstStyle>
            <a:lvl1pPr>
              <a:lnSpc>
                <a:spcPct val="100000"/>
              </a:lnSpc>
              <a:defRPr>
                <a:solidFill>
                  <a:schemeClr val="tx1"/>
                </a:solidFill>
              </a:defRPr>
            </a:lvl1pPr>
          </a:lstStyle>
          <a:p>
            <a:r>
              <a:rPr lang="en-US"/>
              <a:t>Click to edit Master title style</a:t>
            </a:r>
          </a:p>
        </p:txBody>
      </p:sp>
      <p:sp>
        <p:nvSpPr>
          <p:cNvPr id="3" name="Oval 2">
            <a:extLst>
              <a:ext uri="{FF2B5EF4-FFF2-40B4-BE49-F238E27FC236}">
                <a16:creationId xmlns:a16="http://schemas.microsoft.com/office/drawing/2014/main" id="{96935034-F1E7-45C6-90F2-C602F782C4AA}"/>
              </a:ext>
              <a:ext uri="{C183D7F6-B498-43B3-948B-1728B52AA6E4}">
                <adec:decorative xmlns:adec="http://schemas.microsoft.com/office/drawing/2017/decorative" val="1"/>
              </a:ext>
            </a:extLst>
          </p:cNvPr>
          <p:cNvSpPr/>
          <p:nvPr userDrawn="1"/>
        </p:nvSpPr>
        <p:spPr>
          <a:xfrm>
            <a:off x="6064478" y="429310"/>
            <a:ext cx="76200" cy="5362575"/>
          </a:xfrm>
          <a:prstGeom prst="ellipse">
            <a:avLst/>
          </a:prstGeom>
          <a:solidFill>
            <a:schemeClr val="tx2">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9DE89D9-B5B5-44B4-BD91-F317054FBE1C}"/>
              </a:ext>
            </a:extLst>
          </p:cNvPr>
          <p:cNvSpPr>
            <a:spLocks noGrp="1"/>
          </p:cNvSpPr>
          <p:nvPr>
            <p:ph sz="quarter" idx="10"/>
          </p:nvPr>
        </p:nvSpPr>
        <p:spPr>
          <a:xfrm>
            <a:off x="6356684" y="304800"/>
            <a:ext cx="5187616" cy="575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013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02251E4C-AE67-4F14-A791-DD173F4C2FC7}"/>
              </a:ext>
            </a:extLst>
          </p:cNvPr>
          <p:cNvSpPr>
            <a:spLocks noGrp="1"/>
          </p:cNvSpPr>
          <p:nvPr>
            <p:ph sz="quarter" idx="10"/>
          </p:nvPr>
        </p:nvSpPr>
        <p:spPr>
          <a:xfrm>
            <a:off x="647700" y="1752601"/>
            <a:ext cx="5448300"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E79F0BD1-2D27-4EBE-9EFF-C80453B02D10}"/>
              </a:ext>
            </a:extLst>
          </p:cNvPr>
          <p:cNvSpPr>
            <a:spLocks noGrp="1"/>
          </p:cNvSpPr>
          <p:nvPr>
            <p:ph sz="quarter" idx="11"/>
          </p:nvPr>
        </p:nvSpPr>
        <p:spPr>
          <a:xfrm>
            <a:off x="6357256" y="1752601"/>
            <a:ext cx="5148943" cy="4305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34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1289BE7D-1215-472B-8E96-33B39885C32E}"/>
              </a:ext>
            </a:extLst>
          </p:cNvPr>
          <p:cNvSpPr>
            <a:spLocks noGrp="1"/>
          </p:cNvSpPr>
          <p:nvPr>
            <p:ph type="title"/>
          </p:nvPr>
        </p:nvSpPr>
        <p:spPr>
          <a:xfrm>
            <a:off x="647700" y="304800"/>
            <a:ext cx="10858500" cy="1320800"/>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9BF2AC34-E280-4117-AC49-8FDFCE9006B6}"/>
              </a:ext>
            </a:extLst>
          </p:cNvPr>
          <p:cNvSpPr>
            <a:spLocks noGrp="1"/>
          </p:cNvSpPr>
          <p:nvPr>
            <p:ph sz="quarter" idx="10"/>
          </p:nvPr>
        </p:nvSpPr>
        <p:spPr>
          <a:xfrm>
            <a:off x="647700"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EB9E7ACB-46E8-4425-AE03-6C52694602A6}"/>
              </a:ext>
            </a:extLst>
          </p:cNvPr>
          <p:cNvSpPr>
            <a:spLocks noGrp="1"/>
          </p:cNvSpPr>
          <p:nvPr>
            <p:ph sz="quarter" idx="11"/>
          </p:nvPr>
        </p:nvSpPr>
        <p:spPr>
          <a:xfrm>
            <a:off x="4376737"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439A5F31-DAAD-418F-B6E7-C43CE4C5BAC9}"/>
              </a:ext>
            </a:extLst>
          </p:cNvPr>
          <p:cNvSpPr>
            <a:spLocks noGrp="1"/>
          </p:cNvSpPr>
          <p:nvPr>
            <p:ph sz="quarter" idx="12"/>
          </p:nvPr>
        </p:nvSpPr>
        <p:spPr>
          <a:xfrm>
            <a:off x="8105775"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026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7699CDD5-D47B-4671-A89C-2BD3226A96E4}"/>
              </a:ext>
            </a:extLst>
          </p:cNvPr>
          <p:cNvSpPr>
            <a:spLocks noGrp="1"/>
          </p:cNvSpPr>
          <p:nvPr>
            <p:ph type="title"/>
          </p:nvPr>
        </p:nvSpPr>
        <p:spPr>
          <a:xfrm>
            <a:off x="647700" y="304800"/>
            <a:ext cx="10858500" cy="1306286"/>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Placeholder">
            <a:extLst>
              <a:ext uri="{FF2B5EF4-FFF2-40B4-BE49-F238E27FC236}">
                <a16:creationId xmlns:a16="http://schemas.microsoft.com/office/drawing/2014/main" id="{C19936BF-D909-4B69-B0DC-2A31753C3893}"/>
              </a:ext>
            </a:extLst>
          </p:cNvPr>
          <p:cNvSpPr>
            <a:spLocks noGrp="1"/>
          </p:cNvSpPr>
          <p:nvPr>
            <p:ph sz="quarter" idx="11"/>
          </p:nvPr>
        </p:nvSpPr>
        <p:spPr>
          <a:xfrm>
            <a:off x="647700" y="1917701"/>
            <a:ext cx="5201556" cy="1817688"/>
          </a:xfrm>
        </p:spPr>
        <p:txBody>
          <a:bodyPr/>
          <a:lstStyle/>
          <a:p>
            <a:pPr lvl="0"/>
            <a:r>
              <a:rPr lang="en-US"/>
              <a:t>Click to edit Master text styles</a:t>
            </a:r>
          </a:p>
        </p:txBody>
      </p:sp>
      <p:sp>
        <p:nvSpPr>
          <p:cNvPr id="9" name="Content Placeholder">
            <a:extLst>
              <a:ext uri="{FF2B5EF4-FFF2-40B4-BE49-F238E27FC236}">
                <a16:creationId xmlns:a16="http://schemas.microsoft.com/office/drawing/2014/main" id="{79BD6580-94FF-4302-B7EE-6FFDCD78C0D6}"/>
              </a:ext>
            </a:extLst>
          </p:cNvPr>
          <p:cNvSpPr>
            <a:spLocks noGrp="1"/>
          </p:cNvSpPr>
          <p:nvPr>
            <p:ph sz="quarter" idx="12"/>
          </p:nvPr>
        </p:nvSpPr>
        <p:spPr>
          <a:xfrm>
            <a:off x="647699" y="4240212"/>
            <a:ext cx="5201557" cy="1817688"/>
          </a:xfrm>
        </p:spPr>
        <p:txBody>
          <a:bodyPr/>
          <a:lstStyle/>
          <a:p>
            <a:pPr lvl="0"/>
            <a:r>
              <a:rPr lang="en-US"/>
              <a:t>Click to edit Master text styles</a:t>
            </a:r>
          </a:p>
        </p:txBody>
      </p:sp>
      <p:sp>
        <p:nvSpPr>
          <p:cNvPr id="10" name="Content Placeholder">
            <a:extLst>
              <a:ext uri="{FF2B5EF4-FFF2-40B4-BE49-F238E27FC236}">
                <a16:creationId xmlns:a16="http://schemas.microsoft.com/office/drawing/2014/main" id="{2DC9D97D-4067-4D82-8F60-D276632FC88E}"/>
              </a:ext>
            </a:extLst>
          </p:cNvPr>
          <p:cNvSpPr>
            <a:spLocks noGrp="1"/>
          </p:cNvSpPr>
          <p:nvPr>
            <p:ph sz="quarter" idx="13"/>
          </p:nvPr>
        </p:nvSpPr>
        <p:spPr>
          <a:xfrm>
            <a:off x="6172200" y="1917701"/>
            <a:ext cx="5143500" cy="1817688"/>
          </a:xfrm>
        </p:spPr>
        <p:txBody>
          <a:bodyPr/>
          <a:lstStyle/>
          <a:p>
            <a:pPr lvl="0"/>
            <a:r>
              <a:rPr lang="en-US"/>
              <a:t>Click to edit Master text styles</a:t>
            </a:r>
          </a:p>
        </p:txBody>
      </p:sp>
      <p:sp>
        <p:nvSpPr>
          <p:cNvPr id="15" name="Content Placeholder">
            <a:extLst>
              <a:ext uri="{FF2B5EF4-FFF2-40B4-BE49-F238E27FC236}">
                <a16:creationId xmlns:a16="http://schemas.microsoft.com/office/drawing/2014/main" id="{2F9F0E31-A4E6-4D62-8898-5A66B193033F}"/>
              </a:ext>
            </a:extLst>
          </p:cNvPr>
          <p:cNvSpPr>
            <a:spLocks noGrp="1"/>
          </p:cNvSpPr>
          <p:nvPr>
            <p:ph sz="quarter" idx="14"/>
          </p:nvPr>
        </p:nvSpPr>
        <p:spPr>
          <a:xfrm>
            <a:off x="6172200" y="4191620"/>
            <a:ext cx="5143500" cy="1817688"/>
          </a:xfrm>
        </p:spPr>
        <p:txBody>
          <a:bodyPr/>
          <a:lstStyle/>
          <a:p>
            <a:pPr lvl="0"/>
            <a:r>
              <a:rPr lang="en-US"/>
              <a:t>Click to edit Master text styles</a:t>
            </a:r>
          </a:p>
        </p:txBody>
      </p:sp>
    </p:spTree>
    <p:extLst>
      <p:ext uri="{BB962C8B-B14F-4D97-AF65-F5344CB8AC3E}">
        <p14:creationId xmlns:p14="http://schemas.microsoft.com/office/powerpoint/2010/main" val="209721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3.xml"/><Relationship Id="rId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4.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0C03B-BE66-4A20-904D-4AE51F19DFBE}"/>
              </a:ext>
            </a:extLst>
          </p:cNvPr>
          <p:cNvSpPr>
            <a:spLocks noGrp="1"/>
          </p:cNvSpPr>
          <p:nvPr userDrawn="1">
            <p:ph type="title"/>
          </p:nvPr>
        </p:nvSpPr>
        <p:spPr>
          <a:xfrm>
            <a:off x="647699" y="304800"/>
            <a:ext cx="10858499" cy="1229075"/>
          </a:xfrm>
          <a:prstGeom prst="rect">
            <a:avLst/>
          </a:prstGeom>
        </p:spPr>
        <p:txBody>
          <a:bodyPr vert="horz" lIns="91440" tIns="45720" rIns="91440" bIns="45720" rtlCol="0" anchor="ctr" anchorCtr="0">
            <a:noAutofit/>
          </a:bodyPr>
          <a:lstStyle/>
          <a:p>
            <a:r>
              <a:rPr lang="en-US"/>
              <a:t>Click to edit Master title style</a:t>
            </a:r>
          </a:p>
        </p:txBody>
      </p:sp>
      <p:sp>
        <p:nvSpPr>
          <p:cNvPr id="5" name="Text Placeholder 2">
            <a:extLst>
              <a:ext uri="{FF2B5EF4-FFF2-40B4-BE49-F238E27FC236}">
                <a16:creationId xmlns:a16="http://schemas.microsoft.com/office/drawing/2014/main" id="{C8CDCDB8-35E9-418D-B336-9506574A050A}"/>
              </a:ext>
            </a:extLst>
          </p:cNvPr>
          <p:cNvSpPr>
            <a:spLocks noGrp="1"/>
          </p:cNvSpPr>
          <p:nvPr>
            <p:ph type="body" idx="1"/>
          </p:nvPr>
        </p:nvSpPr>
        <p:spPr>
          <a:xfrm>
            <a:off x="647698" y="1752600"/>
            <a:ext cx="10858500" cy="4305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4601930"/>
      </p:ext>
    </p:extLst>
  </p:cSld>
  <p:clrMap bg1="lt1" tx1="dk1" bg2="lt2" tx2="dk2" accent1="accent1" accent2="accent2" accent3="accent3" accent4="accent4" accent5="accent5" accent6="accent6" hlink="hlink" folHlink="folHlink"/>
  <p:sldLayoutIdLst>
    <p:sldLayoutId id="2147483677" r:id="rId1"/>
    <p:sldLayoutId id="2147483662" r:id="rId2"/>
    <p:sldLayoutId id="2147483681" r:id="rId3"/>
    <p:sldLayoutId id="2147483674" r:id="rId4"/>
    <p:sldLayoutId id="2147483650" r:id="rId5"/>
    <p:sldLayoutId id="2147483676" r:id="rId6"/>
    <p:sldLayoutId id="2147483652" r:id="rId7"/>
    <p:sldLayoutId id="2147483658" r:id="rId8"/>
    <p:sldLayoutId id="2147483660" r:id="rId9"/>
    <p:sldLayoutId id="2147483697" r:id="rId10"/>
    <p:sldLayoutId id="2147483678" r:id="rId11"/>
    <p:sldLayoutId id="2147483673" r:id="rId12"/>
    <p:sldLayoutId id="2147483679" r:id="rId13"/>
    <p:sldLayoutId id="2147483680" r:id="rId14"/>
    <p:sldLayoutId id="2147483675" r:id="rId15"/>
    <p:sldLayoutId id="2147483684" r:id="rId16"/>
    <p:sldLayoutId id="2147483695" r:id="rId17"/>
    <p:sldLayoutId id="2147483699" r:id="rId18"/>
    <p:sldLayoutId id="2147483698" r:id="rId19"/>
    <p:sldLayoutId id="2147483700" r:id="rId20"/>
    <p:sldLayoutId id="2147483735" r:id="rId21"/>
    <p:sldLayoutId id="2147483793" r:id="rId22"/>
    <p:sldLayoutId id="2147483991" r:id="rId23"/>
    <p:sldLayoutId id="2147483995" r:id="rId24"/>
    <p:sldLayoutId id="2147483996" r:id="rId25"/>
  </p:sldLayoutIdLst>
  <p:hf sldNum="0" hdr="0" ftr="0" dt="0"/>
  <p:txStyles>
    <p:titleStyle>
      <a:lvl1pPr algn="l" defTabSz="914400" rtl="0" eaLnBrk="1" latinLnBrk="0" hangingPunct="1">
        <a:lnSpc>
          <a:spcPct val="100000"/>
        </a:lnSpc>
        <a:spcBef>
          <a:spcPct val="0"/>
        </a:spcBef>
        <a:buNone/>
        <a:defRPr sz="6000" b="1" kern="1200">
          <a:solidFill>
            <a:schemeClr val="tx1"/>
          </a:solidFill>
          <a:latin typeface="+mj-lt"/>
          <a:ea typeface="+mj-ea"/>
          <a:cs typeface="Aharoni" panose="02010803020104030203" pitchFamily="2" charset="-79"/>
        </a:defRPr>
      </a:lvl1pPr>
    </p:titleStyle>
    <p:bodyStyle>
      <a:lvl1pPr marL="365760" indent="-27432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227013" algn="l"/>
        </a:tabLst>
        <a:defRPr sz="3600" kern="1200">
          <a:solidFill>
            <a:schemeClr val="tx1"/>
          </a:solidFill>
          <a:latin typeface="Arial" panose="020B0604020202020204" pitchFamily="34" charset="0"/>
          <a:ea typeface="+mn-ea"/>
          <a:cs typeface="Arial" panose="020B0604020202020204" pitchFamily="34" charset="0"/>
        </a:defRPr>
      </a:lvl1pPr>
      <a:lvl2pPr marL="682625"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346075" algn="l"/>
          <a:tab pos="569913" algn="ctr"/>
        </a:tabLst>
        <a:defRPr sz="3400" kern="1200">
          <a:solidFill>
            <a:schemeClr val="tx1"/>
          </a:solidFill>
          <a:latin typeface="Arial" panose="020B0604020202020204" pitchFamily="34" charset="0"/>
          <a:ea typeface="+mn-ea"/>
          <a:cs typeface="Arial" panose="020B0604020202020204" pitchFamily="34" charset="0"/>
        </a:defRPr>
      </a:lvl2pPr>
      <a:lvl3pPr marL="1030288" indent="-273050" algn="l" defTabSz="914400" rtl="0" eaLnBrk="1" latinLnBrk="0" hangingPunct="1">
        <a:lnSpc>
          <a:spcPct val="100000"/>
        </a:lnSpc>
        <a:spcBef>
          <a:spcPts val="600"/>
        </a:spcBef>
        <a:spcAft>
          <a:spcPts val="600"/>
        </a:spcAft>
        <a:buClr>
          <a:schemeClr val="tx2"/>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3pPr>
      <a:lvl4pPr marL="1423988"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117475" algn="ctr"/>
        </a:tabLst>
        <a:defRPr sz="3000" kern="1200">
          <a:solidFill>
            <a:schemeClr val="tx1"/>
          </a:solidFill>
          <a:latin typeface="Arial" panose="020B0604020202020204" pitchFamily="34" charset="0"/>
          <a:ea typeface="+mn-ea"/>
          <a:cs typeface="Arial" panose="020B0604020202020204" pitchFamily="34" charset="0"/>
        </a:defRPr>
      </a:lvl4pPr>
      <a:lvl5pPr marL="1655763" indent="-273050" algn="l" defTabSz="914400" rtl="0" eaLnBrk="1" latinLnBrk="0" hangingPunct="1">
        <a:lnSpc>
          <a:spcPct val="100000"/>
        </a:lnSpc>
        <a:spcBef>
          <a:spcPts val="600"/>
        </a:spcBef>
        <a:spcAft>
          <a:spcPts val="600"/>
        </a:spcAft>
        <a:buClr>
          <a:schemeClr val="tx2"/>
        </a:buClr>
        <a:buFont typeface="Open Sans" panose="020B0606030504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userDrawn="1">
          <p15:clr>
            <a:srgbClr val="F26B43"/>
          </p15:clr>
        </p15:guide>
        <p15:guide id="2" pos="3840" userDrawn="1">
          <p15:clr>
            <a:srgbClr val="F26B43"/>
          </p15:clr>
        </p15:guide>
        <p15:guide id="3" pos="384" userDrawn="1">
          <p15:clr>
            <a:srgbClr val="F26B43"/>
          </p15:clr>
        </p15:guide>
        <p15:guide id="5" pos="7248" userDrawn="1">
          <p15:clr>
            <a:srgbClr val="F26B43"/>
          </p15:clr>
        </p15:guide>
        <p15:guide id="6" orient="horz" pos="192" userDrawn="1">
          <p15:clr>
            <a:srgbClr val="F26B43"/>
          </p15:clr>
        </p15:guide>
        <p15:guide id="8" orient="horz" pos="38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0C03B-BE66-4A20-904D-4AE51F19DFBE}"/>
              </a:ext>
            </a:extLst>
          </p:cNvPr>
          <p:cNvSpPr>
            <a:spLocks noGrp="1"/>
          </p:cNvSpPr>
          <p:nvPr userDrawn="1">
            <p:ph type="title"/>
          </p:nvPr>
        </p:nvSpPr>
        <p:spPr>
          <a:xfrm>
            <a:off x="647699" y="304800"/>
            <a:ext cx="10858499" cy="1229075"/>
          </a:xfrm>
          <a:prstGeom prst="rect">
            <a:avLst/>
          </a:prstGeom>
        </p:spPr>
        <p:txBody>
          <a:bodyPr vert="horz" lIns="91440" tIns="45720" rIns="91440" bIns="45720" rtlCol="0" anchor="ctr" anchorCtr="0">
            <a:noAutofit/>
          </a:bodyPr>
          <a:lstStyle/>
          <a:p>
            <a:r>
              <a:rPr lang="en-US"/>
              <a:t>Click to edit Master title style</a:t>
            </a:r>
          </a:p>
        </p:txBody>
      </p:sp>
      <p:sp>
        <p:nvSpPr>
          <p:cNvPr id="5" name="Text Placeholder 2">
            <a:extLst>
              <a:ext uri="{FF2B5EF4-FFF2-40B4-BE49-F238E27FC236}">
                <a16:creationId xmlns:a16="http://schemas.microsoft.com/office/drawing/2014/main" id="{C8CDCDB8-35E9-418D-B336-9506574A050A}"/>
              </a:ext>
            </a:extLst>
          </p:cNvPr>
          <p:cNvSpPr>
            <a:spLocks noGrp="1"/>
          </p:cNvSpPr>
          <p:nvPr>
            <p:ph type="body" idx="1"/>
          </p:nvPr>
        </p:nvSpPr>
        <p:spPr>
          <a:xfrm>
            <a:off x="647698" y="1752600"/>
            <a:ext cx="10858500" cy="4305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5C539169-6C40-49DC-B5EF-2C5F23814DC9}"/>
              </a:ext>
            </a:extLst>
          </p:cNvPr>
          <p:cNvSpPr txBox="1"/>
          <p:nvPr userDrawn="1"/>
        </p:nvSpPr>
        <p:spPr>
          <a:xfrm>
            <a:off x="8799871" y="6154994"/>
            <a:ext cx="3008671" cy="369332"/>
          </a:xfrm>
          <a:prstGeom prst="rect">
            <a:avLst/>
          </a:prstGeom>
          <a:noFill/>
        </p:spPr>
        <p:txBody>
          <a:bodyPr wrap="square" rtlCol="0">
            <a:spAutoFit/>
          </a:bodyPr>
          <a:lstStyle/>
          <a:p>
            <a:pPr algn="r"/>
            <a:fld id="{F890DC55-E28F-443D-944F-A2C12016CFAA}" type="slidenum">
              <a:rPr lang="en-US" smtClean="0">
                <a:latin typeface="+mj-lt"/>
              </a:rPr>
              <a:t>‹#›</a:t>
            </a:fld>
            <a:endParaRPr lang="en-US">
              <a:latin typeface="+mj-lt"/>
            </a:endParaRPr>
          </a:p>
        </p:txBody>
      </p:sp>
    </p:spTree>
    <p:extLst>
      <p:ext uri="{BB962C8B-B14F-4D97-AF65-F5344CB8AC3E}">
        <p14:creationId xmlns:p14="http://schemas.microsoft.com/office/powerpoint/2010/main" val="367460193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33" r:id="rId3"/>
    <p:sldLayoutId id="2147483734" r:id="rId4"/>
    <p:sldLayoutId id="2147483714" r:id="rId5"/>
    <p:sldLayoutId id="2147483716" r:id="rId6"/>
  </p:sldLayoutIdLst>
  <p:hf hdr="0" ftr="0" dt="0"/>
  <p:txStyles>
    <p:titleStyle>
      <a:lvl1pPr algn="l" defTabSz="914400" rtl="0" eaLnBrk="1" latinLnBrk="0" hangingPunct="1">
        <a:lnSpc>
          <a:spcPct val="100000"/>
        </a:lnSpc>
        <a:spcBef>
          <a:spcPct val="0"/>
        </a:spcBef>
        <a:buNone/>
        <a:defRPr sz="6000" b="1" kern="1200">
          <a:solidFill>
            <a:schemeClr val="tx1"/>
          </a:solidFill>
          <a:latin typeface="+mj-lt"/>
          <a:ea typeface="+mj-ea"/>
          <a:cs typeface="Aharoni" panose="02010803020104030203" pitchFamily="2" charset="-79"/>
        </a:defRPr>
      </a:lvl1pPr>
    </p:titleStyle>
    <p:bodyStyle>
      <a:lvl1pPr marL="365760" indent="-27432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227013" algn="l"/>
        </a:tabLst>
        <a:defRPr sz="3600" kern="1200">
          <a:solidFill>
            <a:schemeClr val="tx1"/>
          </a:solidFill>
          <a:latin typeface="Arial" panose="020B0604020202020204" pitchFamily="34" charset="0"/>
          <a:ea typeface="+mn-ea"/>
          <a:cs typeface="Arial" panose="020B0604020202020204" pitchFamily="34" charset="0"/>
        </a:defRPr>
      </a:lvl1pPr>
      <a:lvl2pPr marL="682625"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346075" algn="l"/>
          <a:tab pos="569913" algn="ctr"/>
        </a:tabLst>
        <a:defRPr sz="3400" kern="1200">
          <a:solidFill>
            <a:schemeClr val="tx1"/>
          </a:solidFill>
          <a:latin typeface="Arial" panose="020B0604020202020204" pitchFamily="34" charset="0"/>
          <a:ea typeface="+mn-ea"/>
          <a:cs typeface="Arial" panose="020B0604020202020204" pitchFamily="34" charset="0"/>
        </a:defRPr>
      </a:lvl2pPr>
      <a:lvl3pPr marL="1030288" indent="-273050" algn="l" defTabSz="914400" rtl="0" eaLnBrk="1" latinLnBrk="0" hangingPunct="1">
        <a:lnSpc>
          <a:spcPct val="100000"/>
        </a:lnSpc>
        <a:spcBef>
          <a:spcPts val="600"/>
        </a:spcBef>
        <a:spcAft>
          <a:spcPts val="600"/>
        </a:spcAft>
        <a:buClr>
          <a:schemeClr val="tx2"/>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3pPr>
      <a:lvl4pPr marL="1423988"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117475" algn="ctr"/>
        </a:tabLst>
        <a:defRPr sz="3000" kern="1200">
          <a:solidFill>
            <a:schemeClr val="tx1"/>
          </a:solidFill>
          <a:latin typeface="Arial" panose="020B0604020202020204" pitchFamily="34" charset="0"/>
          <a:ea typeface="+mn-ea"/>
          <a:cs typeface="Arial" panose="020B0604020202020204" pitchFamily="34" charset="0"/>
        </a:defRPr>
      </a:lvl4pPr>
      <a:lvl5pPr marL="1655763" indent="-273050" algn="l" defTabSz="914400" rtl="0" eaLnBrk="1" latinLnBrk="0" hangingPunct="1">
        <a:lnSpc>
          <a:spcPct val="100000"/>
        </a:lnSpc>
        <a:spcBef>
          <a:spcPts val="600"/>
        </a:spcBef>
        <a:spcAft>
          <a:spcPts val="600"/>
        </a:spcAft>
        <a:buClr>
          <a:schemeClr val="tx2"/>
        </a:buClr>
        <a:buFont typeface="Open Sans" panose="020B0606030504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userDrawn="1">
          <p15:clr>
            <a:srgbClr val="F26B43"/>
          </p15:clr>
        </p15:guide>
        <p15:guide id="2" pos="3840" userDrawn="1">
          <p15:clr>
            <a:srgbClr val="F26B43"/>
          </p15:clr>
        </p15:guide>
        <p15:guide id="3" pos="384" userDrawn="1">
          <p15:clr>
            <a:srgbClr val="F26B43"/>
          </p15:clr>
        </p15:guide>
        <p15:guide id="5" pos="7248" userDrawn="1">
          <p15:clr>
            <a:srgbClr val="F26B43"/>
          </p15:clr>
        </p15:guide>
        <p15:guide id="6" orient="horz" pos="192" userDrawn="1">
          <p15:clr>
            <a:srgbClr val="F26B43"/>
          </p15:clr>
        </p15:guide>
        <p15:guide id="8" orient="horz" pos="381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0581866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Footer Placeholder 5">
            <a:extLst>
              <a:ext uri="{FF2B5EF4-FFF2-40B4-BE49-F238E27FC236}">
                <a16:creationId xmlns:a16="http://schemas.microsoft.com/office/drawing/2014/main" id="{1939842B-85A9-BFC2-6B82-E342695975C3}"/>
              </a:ext>
            </a:extLst>
          </p:cNvPr>
          <p:cNvSpPr>
            <a:spLocks noGrp="1"/>
          </p:cNvSpPr>
          <p:nvPr>
            <p:ph type="ftr" sz="quarter" idx="3"/>
          </p:nvPr>
        </p:nvSpPr>
        <p:spPr>
          <a:xfrm>
            <a:off x="3238499" y="6347021"/>
            <a:ext cx="5469467" cy="365125"/>
          </a:xfrm>
          <a:prstGeom prst="rect">
            <a:avLst/>
          </a:prstGeom>
        </p:spPr>
        <p:txBody>
          <a:bodyPr/>
          <a:lstStyle>
            <a:lvl1pPr algn="ctr">
              <a:defRPr sz="1200">
                <a:solidFill>
                  <a:schemeClr val="bg1"/>
                </a:solidFill>
              </a:defRPr>
            </a:lvl1pPr>
          </a:lstStyle>
          <a:p>
            <a:r>
              <a:rPr lang="en-US"/>
              <a:t>CALPADS COE User Group Meeting October 2024</a:t>
            </a:r>
          </a:p>
        </p:txBody>
      </p:sp>
    </p:spTree>
    <p:extLst>
      <p:ext uri="{BB962C8B-B14F-4D97-AF65-F5344CB8AC3E}">
        <p14:creationId xmlns:p14="http://schemas.microsoft.com/office/powerpoint/2010/main" val="2897064499"/>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hyperlink" Target="https://www.cde.ca.gov/ta/ac/cm/leaproposedcrit.asp" TargetMode="Externa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848DD-403E-4120-8B61-E07700186F32}"/>
              </a:ext>
            </a:extLst>
          </p:cNvPr>
          <p:cNvSpPr>
            <a:spLocks noGrp="1"/>
          </p:cNvSpPr>
          <p:nvPr>
            <p:ph type="title"/>
          </p:nvPr>
        </p:nvSpPr>
        <p:spPr>
          <a:xfrm>
            <a:off x="1537677" y="2159160"/>
            <a:ext cx="9347200" cy="3800907"/>
          </a:xfrm>
        </p:spPr>
        <p:txBody>
          <a:bodyPr/>
          <a:lstStyle/>
          <a:p>
            <a:r>
              <a:rPr lang="en-US" sz="4800" dirty="0">
                <a:ea typeface="+mj-lt"/>
                <a:cs typeface="+mj-lt"/>
              </a:rPr>
              <a:t>Item 2: California's Differentiated Assistance and Statewide System of Support</a:t>
            </a:r>
            <a:br>
              <a:rPr lang="en-US" sz="2400" b="0" dirty="0">
                <a:cs typeface="Aharoni"/>
              </a:rPr>
            </a:br>
            <a:br>
              <a:rPr lang="en-US" sz="2400" dirty="0">
                <a:cs typeface="Aharoni"/>
              </a:rPr>
            </a:br>
            <a:r>
              <a:rPr lang="en-US" sz="2800" dirty="0">
                <a:cs typeface="Aharoni"/>
              </a:rPr>
              <a:t>California Practitioners Advisory Group</a:t>
            </a:r>
            <a:br>
              <a:rPr lang="en-US" sz="2800" dirty="0">
                <a:cs typeface="Aharoni"/>
              </a:rPr>
            </a:br>
            <a:r>
              <a:rPr lang="en-US" sz="2800" b="0" dirty="0">
                <a:cs typeface="Aharoni"/>
              </a:rPr>
              <a:t>June 12</a:t>
            </a:r>
            <a:r>
              <a:rPr lang="en-US" sz="2800" b="0" dirty="0">
                <a:cs typeface="Arial"/>
              </a:rPr>
              <a:t>, 2026</a:t>
            </a:r>
            <a:endParaRPr lang="en-US" sz="3000" dirty="0"/>
          </a:p>
        </p:txBody>
      </p:sp>
    </p:spTree>
    <p:extLst>
      <p:ext uri="{BB962C8B-B14F-4D97-AF65-F5344CB8AC3E}">
        <p14:creationId xmlns:p14="http://schemas.microsoft.com/office/powerpoint/2010/main" val="1979753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E8B837-26B9-4058-AFCE-2613DF2CFE63}"/>
              </a:ext>
            </a:extLst>
          </p:cNvPr>
          <p:cNvSpPr>
            <a:spLocks noGrp="1"/>
          </p:cNvSpPr>
          <p:nvPr>
            <p:ph type="title"/>
          </p:nvPr>
        </p:nvSpPr>
        <p:spPr>
          <a:xfrm>
            <a:off x="436684" y="128955"/>
            <a:ext cx="10858500" cy="1087191"/>
          </a:xfrm>
        </p:spPr>
        <p:txBody>
          <a:bodyPr>
            <a:normAutofit/>
          </a:bodyPr>
          <a:lstStyle/>
          <a:p>
            <a:r>
              <a:rPr lang="en-US" sz="4800" cap="none" dirty="0"/>
              <a:t>Levels of Support</a:t>
            </a:r>
          </a:p>
        </p:txBody>
      </p:sp>
      <p:graphicFrame>
        <p:nvGraphicFramePr>
          <p:cNvPr id="6" name="Content Placeholder 5" descr="Four Levels of Support including State Level Intervention and the Description of Support">
            <a:extLst>
              <a:ext uri="{FF2B5EF4-FFF2-40B4-BE49-F238E27FC236}">
                <a16:creationId xmlns:a16="http://schemas.microsoft.com/office/drawing/2014/main" id="{62B03841-B287-718A-1323-64B92529C83C}"/>
              </a:ext>
            </a:extLst>
          </p:cNvPr>
          <p:cNvGraphicFramePr>
            <a:graphicFrameLocks noGrp="1"/>
          </p:cNvGraphicFramePr>
          <p:nvPr>
            <p:ph sz="quarter" idx="10"/>
            <p:extLst>
              <p:ext uri="{D42A27DB-BD31-4B8C-83A1-F6EECF244321}">
                <p14:modId xmlns:p14="http://schemas.microsoft.com/office/powerpoint/2010/main" val="2558410245"/>
              </p:ext>
            </p:extLst>
          </p:nvPr>
        </p:nvGraphicFramePr>
        <p:xfrm>
          <a:off x="457195" y="972175"/>
          <a:ext cx="11298121" cy="5756870"/>
        </p:xfrm>
        <a:graphic>
          <a:graphicData uri="http://schemas.openxmlformats.org/drawingml/2006/table">
            <a:tbl>
              <a:tblPr firstRow="1" bandRow="1">
                <a:tableStyleId>{3B4B98B0-60AC-42C2-AFA5-B58CD77FA1E5}</a:tableStyleId>
              </a:tblPr>
              <a:tblGrid>
                <a:gridCol w="4555809">
                  <a:extLst>
                    <a:ext uri="{9D8B030D-6E8A-4147-A177-3AD203B41FA5}">
                      <a16:colId xmlns:a16="http://schemas.microsoft.com/office/drawing/2014/main" val="442546238"/>
                    </a:ext>
                  </a:extLst>
                </a:gridCol>
                <a:gridCol w="6742312">
                  <a:extLst>
                    <a:ext uri="{9D8B030D-6E8A-4147-A177-3AD203B41FA5}">
                      <a16:colId xmlns:a16="http://schemas.microsoft.com/office/drawing/2014/main" val="2090297418"/>
                    </a:ext>
                  </a:extLst>
                </a:gridCol>
              </a:tblGrid>
              <a:tr h="456361">
                <a:tc>
                  <a:txBody>
                    <a:bodyPr/>
                    <a:lstStyle/>
                    <a:p>
                      <a:r>
                        <a:rPr lang="en-US" sz="2400">
                          <a:solidFill>
                            <a:schemeClr val="tx1"/>
                          </a:solidFill>
                          <a:latin typeface="Arial" panose="020B0604020202020204" pitchFamily="34" charset="0"/>
                          <a:cs typeface="Arial" panose="020B0604020202020204" pitchFamily="34" charset="0"/>
                        </a:rPr>
                        <a:t>Level of Support</a:t>
                      </a:r>
                    </a:p>
                  </a:txBody>
                  <a:tcPr>
                    <a:solidFill>
                      <a:schemeClr val="bg2"/>
                    </a:solidFill>
                  </a:tcPr>
                </a:tc>
                <a:tc>
                  <a:txBody>
                    <a:bodyPr/>
                    <a:lstStyle/>
                    <a:p>
                      <a:r>
                        <a:rPr lang="en-US" sz="2400">
                          <a:solidFill>
                            <a:schemeClr val="tx1"/>
                          </a:solidFill>
                          <a:latin typeface="Arial" panose="020B0604020202020204" pitchFamily="34" charset="0"/>
                          <a:cs typeface="Arial" panose="020B0604020202020204" pitchFamily="34" charset="0"/>
                        </a:rPr>
                        <a:t>Description of Support</a:t>
                      </a:r>
                    </a:p>
                  </a:txBody>
                  <a:tcPr>
                    <a:solidFill>
                      <a:schemeClr val="bg2"/>
                    </a:solidFill>
                  </a:tcPr>
                </a:tc>
                <a:extLst>
                  <a:ext uri="{0D108BD9-81ED-4DB2-BD59-A6C34878D82A}">
                    <a16:rowId xmlns:a16="http://schemas.microsoft.com/office/drawing/2014/main" val="3330130288"/>
                  </a:ext>
                </a:extLst>
              </a:tr>
              <a:tr h="1192427">
                <a:tc>
                  <a:txBody>
                    <a:bodyPr/>
                    <a:lstStyle/>
                    <a:p>
                      <a:r>
                        <a:rPr lang="en-US" sz="2400">
                          <a:solidFill>
                            <a:schemeClr val="tx1"/>
                          </a:solidFill>
                          <a:latin typeface="Arial" panose="020B0604020202020204" pitchFamily="34" charset="0"/>
                          <a:cs typeface="Arial" panose="020B0604020202020204" pitchFamily="34" charset="0"/>
                        </a:rPr>
                        <a:t>Level 1- Universal Support for All</a:t>
                      </a:r>
                    </a:p>
                  </a:txBody>
                  <a:tcPr/>
                </a:tc>
                <a:tc>
                  <a:txBody>
                    <a:bodyPr/>
                    <a:lstStyle/>
                    <a:p>
                      <a:r>
                        <a:rPr lang="en-US" sz="2400" b="0" i="0" kern="1200">
                          <a:solidFill>
                            <a:schemeClr val="tx1"/>
                          </a:solidFill>
                          <a:effectLst/>
                          <a:latin typeface="Arial"/>
                          <a:ea typeface="+mn-ea"/>
                          <a:cs typeface="Arial"/>
                        </a:rPr>
                        <a:t>No cost resources, tools, and assistance that is made available to all local educational agencies</a:t>
                      </a:r>
                      <a:endParaRPr lang="en-US" sz="2400">
                        <a:solidFill>
                          <a:schemeClr val="tx1"/>
                        </a:solidFill>
                        <a:latin typeface="Arial"/>
                        <a:cs typeface="Arial"/>
                      </a:endParaRPr>
                    </a:p>
                  </a:txBody>
                  <a:tcPr/>
                </a:tc>
                <a:extLst>
                  <a:ext uri="{0D108BD9-81ED-4DB2-BD59-A6C34878D82A}">
                    <a16:rowId xmlns:a16="http://schemas.microsoft.com/office/drawing/2014/main" val="1198634167"/>
                  </a:ext>
                </a:extLst>
              </a:tr>
              <a:tr h="1354361">
                <a:tc>
                  <a:txBody>
                    <a:bodyPr/>
                    <a:lstStyle/>
                    <a:p>
                      <a:r>
                        <a:rPr lang="en-US" sz="2400" b="1">
                          <a:solidFill>
                            <a:schemeClr val="tx1"/>
                          </a:solidFill>
                          <a:latin typeface="Arial" panose="020B0604020202020204" pitchFamily="34" charset="0"/>
                          <a:cs typeface="Arial" panose="020B0604020202020204" pitchFamily="34" charset="0"/>
                        </a:rPr>
                        <a:t>Level 2 – Targeted Support / Supplemental (Differentiated Assistance)</a:t>
                      </a:r>
                    </a:p>
                  </a:txBody>
                  <a:tcPr/>
                </a:tc>
                <a:tc>
                  <a:txBody>
                    <a:bodyPr/>
                    <a:lstStyle/>
                    <a:p>
                      <a:r>
                        <a:rPr lang="en-US" sz="2400" b="1" i="0" kern="1200">
                          <a:solidFill>
                            <a:schemeClr val="tx1"/>
                          </a:solidFill>
                          <a:effectLst/>
                          <a:latin typeface="Arial"/>
                          <a:ea typeface="+mn-ea"/>
                          <a:cs typeface="Arial"/>
                        </a:rPr>
                        <a:t>LEAs that meet specific eligibility criteria for additional support</a:t>
                      </a:r>
                      <a:endParaRPr lang="en-US" sz="2400" b="1">
                        <a:solidFill>
                          <a:schemeClr val="tx1"/>
                        </a:solidFill>
                        <a:latin typeface="Arial"/>
                        <a:cs typeface="Arial"/>
                      </a:endParaRPr>
                    </a:p>
                  </a:txBody>
                  <a:tcPr/>
                </a:tc>
                <a:extLst>
                  <a:ext uri="{0D108BD9-81ED-4DB2-BD59-A6C34878D82A}">
                    <a16:rowId xmlns:a16="http://schemas.microsoft.com/office/drawing/2014/main" val="1265696144"/>
                  </a:ext>
                </a:extLst>
              </a:tr>
              <a:tr h="1192427">
                <a:tc>
                  <a:txBody>
                    <a:bodyPr/>
                    <a:lstStyle/>
                    <a:p>
                      <a:r>
                        <a:rPr lang="en-US" sz="2400">
                          <a:solidFill>
                            <a:schemeClr val="tx1"/>
                          </a:solidFill>
                          <a:latin typeface="Arial" panose="020B0604020202020204" pitchFamily="34" charset="0"/>
                          <a:cs typeface="Arial" panose="020B0604020202020204" pitchFamily="34" charset="0"/>
                        </a:rPr>
                        <a:t>Level 3 – Intensive Intervention (Direct Technical Assistance)</a:t>
                      </a:r>
                    </a:p>
                  </a:txBody>
                  <a:tcPr/>
                </a:tc>
                <a:tc>
                  <a:txBody>
                    <a:bodyPr/>
                    <a:lstStyle/>
                    <a:p>
                      <a:r>
                        <a:rPr lang="en-US" sz="2400">
                          <a:solidFill>
                            <a:schemeClr val="tx1"/>
                          </a:solidFill>
                          <a:latin typeface="Arial"/>
                          <a:cs typeface="Arial"/>
                        </a:rPr>
                        <a:t>The California Collaborative on Education Excellence (CCEE) provides more intensive support for eligible LEAs</a:t>
                      </a:r>
                    </a:p>
                  </a:txBody>
                  <a:tcPr/>
                </a:tc>
                <a:extLst>
                  <a:ext uri="{0D108BD9-81ED-4DB2-BD59-A6C34878D82A}">
                    <a16:rowId xmlns:a16="http://schemas.microsoft.com/office/drawing/2014/main" val="1270952769"/>
                  </a:ext>
                </a:extLst>
              </a:tr>
              <a:tr h="1560455">
                <a:tc>
                  <a:txBody>
                    <a:bodyPr/>
                    <a:lstStyle/>
                    <a:p>
                      <a:r>
                        <a:rPr lang="en-US" sz="2400">
                          <a:solidFill>
                            <a:schemeClr val="tx1"/>
                          </a:solidFill>
                          <a:latin typeface="Arial" panose="020B0604020202020204" pitchFamily="34" charset="0"/>
                          <a:cs typeface="Arial" panose="020B0604020202020204" pitchFamily="34" charset="0"/>
                        </a:rPr>
                        <a:t>State Level Intervention </a:t>
                      </a:r>
                    </a:p>
                  </a:txBody>
                  <a:tcPr/>
                </a:tc>
                <a:tc>
                  <a:txBody>
                    <a:bodyPr/>
                    <a:lstStyle/>
                    <a:p>
                      <a:r>
                        <a:rPr lang="en-US" sz="2400" b="0" i="0" kern="1200" dirty="0">
                          <a:solidFill>
                            <a:schemeClr val="tx1"/>
                          </a:solidFill>
                          <a:effectLst/>
                          <a:latin typeface="Arial"/>
                          <a:ea typeface="+mn-ea"/>
                          <a:cs typeface="Arial"/>
                        </a:rPr>
                        <a:t>The SSPI may, with the approval of the State Board of Education, intervene where the CCEE determines that the LEA meets specified criteria</a:t>
                      </a:r>
                      <a:endParaRPr lang="en-US" sz="3200" dirty="0">
                        <a:solidFill>
                          <a:schemeClr val="tx1"/>
                        </a:solidFill>
                        <a:latin typeface="Arial"/>
                        <a:cs typeface="Arial"/>
                      </a:endParaRPr>
                    </a:p>
                  </a:txBody>
                  <a:tcPr/>
                </a:tc>
                <a:extLst>
                  <a:ext uri="{0D108BD9-81ED-4DB2-BD59-A6C34878D82A}">
                    <a16:rowId xmlns:a16="http://schemas.microsoft.com/office/drawing/2014/main" val="327766370"/>
                  </a:ext>
                </a:extLst>
              </a:tr>
            </a:tbl>
          </a:graphicData>
        </a:graphic>
      </p:graphicFrame>
    </p:spTree>
    <p:extLst>
      <p:ext uri="{BB962C8B-B14F-4D97-AF65-F5344CB8AC3E}">
        <p14:creationId xmlns:p14="http://schemas.microsoft.com/office/powerpoint/2010/main" val="1551573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4B58A-7802-F91F-183B-7F45E6DEC60B}"/>
              </a:ext>
            </a:extLst>
          </p:cNvPr>
          <p:cNvSpPr>
            <a:spLocks noGrp="1"/>
          </p:cNvSpPr>
          <p:nvPr>
            <p:ph type="title"/>
          </p:nvPr>
        </p:nvSpPr>
        <p:spPr>
          <a:xfrm>
            <a:off x="658586" y="1"/>
            <a:ext cx="10858500" cy="1132113"/>
          </a:xfrm>
        </p:spPr>
        <p:txBody>
          <a:bodyPr/>
          <a:lstStyle/>
          <a:p>
            <a:r>
              <a:rPr lang="en-US" sz="4800" dirty="0">
                <a:cs typeface="Aharoni"/>
              </a:rPr>
              <a:t>Level 2: Targeted/Supplemental</a:t>
            </a:r>
            <a:endParaRPr lang="en-US" sz="4800" dirty="0"/>
          </a:p>
        </p:txBody>
      </p:sp>
      <p:graphicFrame>
        <p:nvGraphicFramePr>
          <p:cNvPr id="5" name="Content Placeholder 5" descr="Four Levels of Support including State Level Intervention and the Description of Support">
            <a:extLst>
              <a:ext uri="{FF2B5EF4-FFF2-40B4-BE49-F238E27FC236}">
                <a16:creationId xmlns:a16="http://schemas.microsoft.com/office/drawing/2014/main" id="{06D89E68-042E-5D8A-5BE8-E75B915CD5FB}"/>
              </a:ext>
            </a:extLst>
          </p:cNvPr>
          <p:cNvGraphicFramePr>
            <a:graphicFrameLocks/>
          </p:cNvGraphicFramePr>
          <p:nvPr>
            <p:extLst>
              <p:ext uri="{D42A27DB-BD31-4B8C-83A1-F6EECF244321}">
                <p14:modId xmlns:p14="http://schemas.microsoft.com/office/powerpoint/2010/main" val="122828216"/>
              </p:ext>
            </p:extLst>
          </p:nvPr>
        </p:nvGraphicFramePr>
        <p:xfrm>
          <a:off x="424542" y="1132114"/>
          <a:ext cx="11583874" cy="5710798"/>
        </p:xfrm>
        <a:graphic>
          <a:graphicData uri="http://schemas.openxmlformats.org/drawingml/2006/table">
            <a:tbl>
              <a:tblPr firstRow="1" bandRow="1">
                <a:tableStyleId>{3B4B98B0-60AC-42C2-AFA5-B58CD77FA1E5}</a:tableStyleId>
              </a:tblPr>
              <a:tblGrid>
                <a:gridCol w="2408464">
                  <a:extLst>
                    <a:ext uri="{9D8B030D-6E8A-4147-A177-3AD203B41FA5}">
                      <a16:colId xmlns:a16="http://schemas.microsoft.com/office/drawing/2014/main" val="442546238"/>
                    </a:ext>
                  </a:extLst>
                </a:gridCol>
                <a:gridCol w="9175410">
                  <a:extLst>
                    <a:ext uri="{9D8B030D-6E8A-4147-A177-3AD203B41FA5}">
                      <a16:colId xmlns:a16="http://schemas.microsoft.com/office/drawing/2014/main" val="2090297418"/>
                    </a:ext>
                  </a:extLst>
                </a:gridCol>
              </a:tblGrid>
              <a:tr h="446129">
                <a:tc>
                  <a:txBody>
                    <a:bodyPr/>
                    <a:lstStyle/>
                    <a:p>
                      <a:r>
                        <a:rPr lang="en-US" sz="2400">
                          <a:solidFill>
                            <a:schemeClr val="tx1"/>
                          </a:solidFill>
                          <a:latin typeface="Arial"/>
                          <a:cs typeface="Arial"/>
                        </a:rPr>
                        <a:t>Type of DA</a:t>
                      </a:r>
                    </a:p>
                  </a:txBody>
                  <a:tcPr>
                    <a:solidFill>
                      <a:schemeClr val="bg2"/>
                    </a:solidFill>
                  </a:tcPr>
                </a:tc>
                <a:tc>
                  <a:txBody>
                    <a:bodyPr/>
                    <a:lstStyle/>
                    <a:p>
                      <a:r>
                        <a:rPr lang="en-US" sz="2400">
                          <a:solidFill>
                            <a:schemeClr val="tx1"/>
                          </a:solidFill>
                          <a:latin typeface="Arial" panose="020B0604020202020204" pitchFamily="34" charset="0"/>
                          <a:cs typeface="Arial" panose="020B0604020202020204" pitchFamily="34" charset="0"/>
                        </a:rPr>
                        <a:t>Description of Support</a:t>
                      </a:r>
                    </a:p>
                  </a:txBody>
                  <a:tcPr>
                    <a:solidFill>
                      <a:schemeClr val="bg2"/>
                    </a:solidFill>
                  </a:tcPr>
                </a:tc>
                <a:extLst>
                  <a:ext uri="{0D108BD9-81ED-4DB2-BD59-A6C34878D82A}">
                    <a16:rowId xmlns:a16="http://schemas.microsoft.com/office/drawing/2014/main" val="3330130288"/>
                  </a:ext>
                </a:extLst>
              </a:tr>
              <a:tr h="2230643">
                <a:tc>
                  <a:txBody>
                    <a:bodyPr/>
                    <a:lstStyle/>
                    <a:p>
                      <a:r>
                        <a:rPr lang="en-US" sz="2400">
                          <a:solidFill>
                            <a:schemeClr val="tx1"/>
                          </a:solidFill>
                          <a:latin typeface="Arial"/>
                          <a:cs typeface="Arial"/>
                        </a:rPr>
                        <a:t>Differentiated Assistance</a:t>
                      </a:r>
                    </a:p>
                  </a:txBody>
                  <a:tcPr/>
                </a:tc>
                <a:tc>
                  <a:txBody>
                    <a:bodyPr/>
                    <a:lstStyle/>
                    <a:p>
                      <a:pPr lvl="0" algn="l">
                        <a:lnSpc>
                          <a:spcPct val="100000"/>
                        </a:lnSpc>
                        <a:spcBef>
                          <a:spcPts val="0"/>
                        </a:spcBef>
                        <a:spcAft>
                          <a:spcPts val="0"/>
                        </a:spcAft>
                        <a:buNone/>
                      </a:pPr>
                      <a:r>
                        <a:rPr lang="en-US" sz="2400" b="0" i="0" u="none" strike="noStrike" kern="1200" noProof="0">
                          <a:solidFill>
                            <a:schemeClr val="accent6"/>
                          </a:solidFill>
                          <a:effectLst/>
                          <a:latin typeface="Arial"/>
                          <a:ea typeface="+mn-ea"/>
                          <a:cs typeface="Arial"/>
                        </a:rPr>
                        <a:t>When a district, COE or charter school meets </a:t>
                      </a:r>
                      <a:r>
                        <a:rPr lang="en-US" sz="2400" b="0" i="0" u="none" strike="noStrike" kern="1200" noProof="0">
                          <a:solidFill>
                            <a:srgbClr val="354052"/>
                          </a:solidFill>
                          <a:effectLst/>
                          <a:latin typeface="Arial"/>
                          <a:ea typeface="+mn-ea"/>
                          <a:cs typeface="Arial"/>
                          <a:hlinkClick r:id="rId2">
                            <a:extLst>
                              <a:ext uri="{A12FA001-AC4F-418D-AE19-62706E023703}">
                                <ahyp:hlinkClr xmlns:ahyp="http://schemas.microsoft.com/office/drawing/2018/hyperlinkcolor" val="tx"/>
                              </a:ext>
                            </a:extLst>
                          </a:hlinkClick>
                        </a:rPr>
                        <a:t>specific criteria</a:t>
                      </a:r>
                      <a:r>
                        <a:rPr lang="en-US" sz="2400" b="0" i="0" u="none" strike="noStrike" kern="1200" noProof="0">
                          <a:solidFill>
                            <a:schemeClr val="accent6"/>
                          </a:solidFill>
                          <a:effectLst/>
                          <a:latin typeface="Arial"/>
                          <a:ea typeface="+mn-ea"/>
                          <a:cs typeface="Arial"/>
                        </a:rPr>
                        <a:t>, the county superintendent or the CDE partners with the LEA to support focus areas that builds local capacity through collaboration, fostering co-learning, reflection, and evidence to drive action, improve student outcomes, and sustain lasting change.</a:t>
                      </a:r>
                      <a:endParaRPr lang="en-US" sz="2400" b="0" i="0" u="none" strike="noStrike" kern="1200" noProof="0">
                        <a:solidFill>
                          <a:srgbClr val="000000"/>
                        </a:solidFill>
                        <a:effectLst/>
                        <a:latin typeface="Arial"/>
                        <a:ea typeface="+mn-ea"/>
                        <a:cs typeface="Arial"/>
                      </a:endParaRPr>
                    </a:p>
                  </a:txBody>
                  <a:tcPr/>
                </a:tc>
                <a:extLst>
                  <a:ext uri="{0D108BD9-81ED-4DB2-BD59-A6C34878D82A}">
                    <a16:rowId xmlns:a16="http://schemas.microsoft.com/office/drawing/2014/main" val="1198634167"/>
                  </a:ext>
                </a:extLst>
              </a:tr>
              <a:tr h="1873740">
                <a:tc>
                  <a:txBody>
                    <a:bodyPr/>
                    <a:lstStyle/>
                    <a:p>
                      <a:r>
                        <a:rPr lang="en-US" sz="2400" b="0">
                          <a:solidFill>
                            <a:schemeClr val="tx1"/>
                          </a:solidFill>
                          <a:latin typeface="Arial"/>
                          <a:cs typeface="Arial"/>
                        </a:rPr>
                        <a:t>CALPADS DA</a:t>
                      </a:r>
                    </a:p>
                  </a:txBody>
                  <a:tcPr/>
                </a:tc>
                <a:tc>
                  <a:txBody>
                    <a:bodyPr/>
                    <a:lstStyle/>
                    <a:p>
                      <a:pPr lvl="0">
                        <a:buNone/>
                      </a:pPr>
                      <a:r>
                        <a:rPr lang="en-US" sz="2400" b="0" i="0" u="none" strike="noStrike" kern="1200" noProof="0">
                          <a:solidFill>
                            <a:schemeClr val="accent6"/>
                          </a:solidFill>
                          <a:effectLst/>
                          <a:latin typeface="Arial"/>
                          <a:ea typeface="+mn-ea"/>
                          <a:cs typeface="Arial"/>
                        </a:rPr>
                        <a:t>When a </a:t>
                      </a:r>
                      <a:r>
                        <a:rPr lang="en-US" sz="2400" b="1" i="0" u="none" strike="noStrike" kern="1200" noProof="0">
                          <a:solidFill>
                            <a:schemeClr val="accent6"/>
                          </a:solidFill>
                          <a:effectLst/>
                          <a:latin typeface="Arial"/>
                          <a:ea typeface="+mn-ea"/>
                          <a:cs typeface="Arial"/>
                        </a:rPr>
                        <a:t>district or COE </a:t>
                      </a:r>
                      <a:r>
                        <a:rPr lang="en-US" sz="2400" b="0" i="0" u="none" strike="noStrike" kern="1200" noProof="0">
                          <a:solidFill>
                            <a:schemeClr val="accent6"/>
                          </a:solidFill>
                          <a:effectLst/>
                          <a:latin typeface="Arial"/>
                          <a:ea typeface="+mn-ea"/>
                          <a:cs typeface="Arial"/>
                        </a:rPr>
                        <a:t>fails to submit accurate and timely CALPADS data, the county superintendent or the CDE will provide technical assistance focused on data management and strengthening the district’s capacity to meet student and community needs.</a:t>
                      </a:r>
                      <a:endParaRPr lang="en-US" sz="2400"/>
                    </a:p>
                  </a:txBody>
                  <a:tcPr/>
                </a:tc>
                <a:extLst>
                  <a:ext uri="{0D108BD9-81ED-4DB2-BD59-A6C34878D82A}">
                    <a16:rowId xmlns:a16="http://schemas.microsoft.com/office/drawing/2014/main" val="1265696144"/>
                  </a:ext>
                </a:extLst>
              </a:tr>
              <a:tr h="1047358">
                <a:tc>
                  <a:txBody>
                    <a:bodyPr/>
                    <a:lstStyle/>
                    <a:p>
                      <a:r>
                        <a:rPr lang="en-US" sz="2400">
                          <a:solidFill>
                            <a:schemeClr val="tx1"/>
                          </a:solidFill>
                          <a:latin typeface="Arial"/>
                          <a:cs typeface="Arial"/>
                        </a:rPr>
                        <a:t>Geo Lead DA</a:t>
                      </a:r>
                    </a:p>
                  </a:txBody>
                  <a:tcPr/>
                </a:tc>
                <a:tc>
                  <a:txBody>
                    <a:bodyPr/>
                    <a:lstStyle/>
                    <a:p>
                      <a:pPr lvl="0">
                        <a:buNone/>
                      </a:pPr>
                      <a:r>
                        <a:rPr lang="en-US" sz="2400" b="0" i="0" u="none" strike="noStrike" noProof="0" dirty="0">
                          <a:solidFill>
                            <a:schemeClr val="accent6"/>
                          </a:solidFill>
                          <a:latin typeface="Arial"/>
                          <a:cs typeface="Arial"/>
                        </a:rPr>
                        <a:t>The geographic lead, alongside the county superintendent, provides targeted technical assistance. </a:t>
                      </a:r>
                    </a:p>
                  </a:txBody>
                  <a:tcPr/>
                </a:tc>
                <a:extLst>
                  <a:ext uri="{0D108BD9-81ED-4DB2-BD59-A6C34878D82A}">
                    <a16:rowId xmlns:a16="http://schemas.microsoft.com/office/drawing/2014/main" val="1270952769"/>
                  </a:ext>
                </a:extLst>
              </a:tr>
            </a:tbl>
          </a:graphicData>
        </a:graphic>
      </p:graphicFrame>
    </p:spTree>
    <p:extLst>
      <p:ext uri="{BB962C8B-B14F-4D97-AF65-F5344CB8AC3E}">
        <p14:creationId xmlns:p14="http://schemas.microsoft.com/office/powerpoint/2010/main" val="2820264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00B4B-C968-7F99-A7F5-4665A92C7121}"/>
              </a:ext>
            </a:extLst>
          </p:cNvPr>
          <p:cNvSpPr>
            <a:spLocks noGrp="1"/>
          </p:cNvSpPr>
          <p:nvPr>
            <p:ph type="title"/>
          </p:nvPr>
        </p:nvSpPr>
        <p:spPr/>
        <p:txBody>
          <a:bodyPr/>
          <a:lstStyle/>
          <a:p>
            <a:r>
              <a:rPr lang="en-US" sz="4000" dirty="0">
                <a:solidFill>
                  <a:srgbClr val="000000"/>
                </a:solidFill>
                <a:cs typeface="Arial"/>
              </a:rPr>
              <a:t>Differentiated Assistance Eligibility Criteria for Priorities 1–3</a:t>
            </a:r>
            <a:endParaRPr lang="en-US" dirty="0"/>
          </a:p>
        </p:txBody>
      </p:sp>
      <p:graphicFrame>
        <p:nvGraphicFramePr>
          <p:cNvPr id="7" name="Content Placeholder 6" descr="Priority Areas 1 through 3: 1 for Basics, 2 for Implementation of State Academic Standards, and 3 for Parent and Family Engagement. Eligibility Criteria: Not met for two or more years on local performance.">
            <a:extLst>
              <a:ext uri="{FF2B5EF4-FFF2-40B4-BE49-F238E27FC236}">
                <a16:creationId xmlns:a16="http://schemas.microsoft.com/office/drawing/2014/main" id="{55EA9B37-9988-8240-6F7F-7C1B3DFAA5B9}"/>
              </a:ext>
            </a:extLst>
          </p:cNvPr>
          <p:cNvGraphicFramePr>
            <a:graphicFrameLocks noGrp="1"/>
          </p:cNvGraphicFramePr>
          <p:nvPr>
            <p:ph sz="quarter" idx="10"/>
            <p:extLst>
              <p:ext uri="{D42A27DB-BD31-4B8C-83A1-F6EECF244321}">
                <p14:modId xmlns:p14="http://schemas.microsoft.com/office/powerpoint/2010/main" val="1794696275"/>
              </p:ext>
            </p:extLst>
          </p:nvPr>
        </p:nvGraphicFramePr>
        <p:xfrm>
          <a:off x="671146" y="2151185"/>
          <a:ext cx="10858499" cy="3200986"/>
        </p:xfrm>
        <a:graphic>
          <a:graphicData uri="http://schemas.openxmlformats.org/drawingml/2006/table">
            <a:tbl>
              <a:tblPr firstRow="1" bandRow="1">
                <a:tableStyleId>{5C22544A-7EE6-4342-B048-85BDC9FD1C3A}</a:tableStyleId>
              </a:tblPr>
              <a:tblGrid>
                <a:gridCol w="3752658">
                  <a:extLst>
                    <a:ext uri="{9D8B030D-6E8A-4147-A177-3AD203B41FA5}">
                      <a16:colId xmlns:a16="http://schemas.microsoft.com/office/drawing/2014/main" val="1482861607"/>
                    </a:ext>
                  </a:extLst>
                </a:gridCol>
                <a:gridCol w="7105841">
                  <a:extLst>
                    <a:ext uri="{9D8B030D-6E8A-4147-A177-3AD203B41FA5}">
                      <a16:colId xmlns:a16="http://schemas.microsoft.com/office/drawing/2014/main" val="2136262290"/>
                    </a:ext>
                  </a:extLst>
                </a:gridCol>
              </a:tblGrid>
              <a:tr h="366346">
                <a:tc>
                  <a:txBody>
                    <a:bodyPr/>
                    <a:lstStyle/>
                    <a:p>
                      <a:pPr marL="0" algn="ctr" rtl="0" eaLnBrk="1" latinLnBrk="0" hangingPunct="1">
                        <a:buNone/>
                      </a:pPr>
                      <a:r>
                        <a:rPr lang="en-US" sz="2400" b="1" kern="1200">
                          <a:solidFill>
                            <a:srgbClr val="FFFFFF"/>
                          </a:solidFill>
                          <a:effectLst/>
                          <a:latin typeface="Arial" panose="020B0604020202020204" pitchFamily="34" charset="0"/>
                        </a:rPr>
                        <a:t>Priority Area</a:t>
                      </a:r>
                      <a:endParaRPr lang="en-US">
                        <a:effectLst/>
                      </a:endParaRPr>
                    </a:p>
                  </a:txBody>
                  <a:tcPr marL="0" marR="0" marT="0" marB="0" anchor="ctr">
                    <a:lnL w="12700">
                      <a:solidFill>
                        <a:schemeClr val="bg1"/>
                      </a:solidFill>
                    </a:lnL>
                    <a:lnR w="12700">
                      <a:solidFill>
                        <a:schemeClr val="bg1"/>
                      </a:solidFill>
                    </a:lnR>
                    <a:lnT w="12700">
                      <a:solidFill>
                        <a:schemeClr val="bg1"/>
                      </a:solidFill>
                    </a:lnT>
                    <a:lnB w="12700">
                      <a:solidFill>
                        <a:schemeClr val="bg1"/>
                      </a:solidFill>
                    </a:lnB>
                    <a:solidFill>
                      <a:schemeClr val="tx1"/>
                    </a:solidFill>
                  </a:tcPr>
                </a:tc>
                <a:tc>
                  <a:txBody>
                    <a:bodyPr/>
                    <a:lstStyle/>
                    <a:p>
                      <a:pPr marL="0" algn="ctr" rtl="0" eaLnBrk="1" latinLnBrk="0" hangingPunct="1">
                        <a:buNone/>
                      </a:pPr>
                      <a:r>
                        <a:rPr lang="en-US" sz="2400" b="1" kern="1200">
                          <a:solidFill>
                            <a:srgbClr val="FFFFFF"/>
                          </a:solidFill>
                          <a:effectLst/>
                          <a:latin typeface="Arial" panose="020B0604020202020204" pitchFamily="34" charset="0"/>
                        </a:rPr>
                        <a:t>Criteria</a:t>
                      </a:r>
                      <a:endParaRPr lang="en-US">
                        <a:effectLst/>
                      </a:endParaRPr>
                    </a:p>
                  </a:txBody>
                  <a:tcPr marL="0" marR="0" marT="0" marB="0" anchor="ctr">
                    <a:lnL w="12700">
                      <a:solidFill>
                        <a:schemeClr val="bg1"/>
                      </a:solidFill>
                    </a:lnL>
                    <a:lnR w="12700">
                      <a:solidFill>
                        <a:schemeClr val="bg1"/>
                      </a:solidFill>
                    </a:lnR>
                    <a:lnT w="12700">
                      <a:solidFill>
                        <a:schemeClr val="bg1"/>
                      </a:solidFill>
                    </a:lnT>
                    <a:lnB w="12700">
                      <a:solidFill>
                        <a:schemeClr val="bg1"/>
                      </a:solidFill>
                    </a:lnB>
                    <a:solidFill>
                      <a:schemeClr val="tx1"/>
                    </a:solidFill>
                  </a:tcPr>
                </a:tc>
                <a:extLst>
                  <a:ext uri="{0D108BD9-81ED-4DB2-BD59-A6C34878D82A}">
                    <a16:rowId xmlns:a16="http://schemas.microsoft.com/office/drawing/2014/main" val="4110624789"/>
                  </a:ext>
                </a:extLst>
              </a:tr>
              <a:tr h="370840">
                <a:tc>
                  <a:txBody>
                    <a:bodyPr/>
                    <a:lstStyle/>
                    <a:p>
                      <a:pPr marL="0" algn="l" rtl="0" eaLnBrk="1" latinLnBrk="0" hangingPunct="1">
                        <a:buNone/>
                      </a:pPr>
                      <a:r>
                        <a:rPr lang="en-US" sz="2400" kern="1200">
                          <a:solidFill>
                            <a:srgbClr val="000000"/>
                          </a:solidFill>
                          <a:effectLst/>
                          <a:latin typeface="Arial" panose="020B0604020202020204" pitchFamily="34" charset="0"/>
                        </a:rPr>
                        <a:t>1 – Basics</a:t>
                      </a:r>
                      <a:endParaRPr lang="en-US">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lumMod val="65000"/>
                      </a:schemeClr>
                    </a:solidFill>
                  </a:tcPr>
                </a:tc>
                <a:tc>
                  <a:txBody>
                    <a:bodyPr/>
                    <a:lstStyle/>
                    <a:p>
                      <a:pPr marL="347345" indent="-347345" algn="l" rtl="0" eaLnBrk="1" latinLnBrk="0" hangingPunct="1">
                        <a:buClrTx/>
                        <a:buSzPts val="2400"/>
                        <a:buFont typeface="Arial" panose="020B0604020202020204" pitchFamily="34" charset="0"/>
                        <a:buChar char="•"/>
                      </a:pPr>
                      <a:r>
                        <a:rPr lang="en-US" sz="2400" b="0" i="0" kern="1200">
                          <a:solidFill>
                            <a:srgbClr val="000000"/>
                          </a:solidFill>
                          <a:effectLst/>
                          <a:latin typeface="Arial" panose="020B0604020202020204" pitchFamily="34" charset="0"/>
                        </a:rPr>
                        <a:t>Not Met for Two or More Years on Local Performance</a:t>
                      </a:r>
                      <a:endParaRPr lang="en-US" sz="2400">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lumMod val="65000"/>
                      </a:schemeClr>
                    </a:solidFill>
                  </a:tcPr>
                </a:tc>
                <a:extLst>
                  <a:ext uri="{0D108BD9-81ED-4DB2-BD59-A6C34878D82A}">
                    <a16:rowId xmlns:a16="http://schemas.microsoft.com/office/drawing/2014/main" val="2023846309"/>
                  </a:ext>
                </a:extLst>
              </a:tr>
              <a:tr h="370840">
                <a:tc>
                  <a:txBody>
                    <a:bodyPr/>
                    <a:lstStyle/>
                    <a:p>
                      <a:pPr marL="0" algn="l" rtl="0" eaLnBrk="1" latinLnBrk="0" hangingPunct="1">
                        <a:buNone/>
                      </a:pPr>
                      <a:r>
                        <a:rPr lang="en-US" sz="2400" kern="1200">
                          <a:solidFill>
                            <a:srgbClr val="000000"/>
                          </a:solidFill>
                          <a:effectLst/>
                          <a:latin typeface="Arial" panose="020B0604020202020204" pitchFamily="34" charset="0"/>
                        </a:rPr>
                        <a:t>2 – Implementation </a:t>
                      </a:r>
                      <a:r>
                        <a:rPr lang="en-US" sz="2400" b="0" i="0" kern="1200">
                          <a:solidFill>
                            <a:srgbClr val="000000"/>
                          </a:solidFill>
                          <a:effectLst/>
                          <a:latin typeface="Arial" panose="020B0604020202020204" pitchFamily="34" charset="0"/>
                        </a:rPr>
                        <a:t>of State Academic Standards</a:t>
                      </a:r>
                      <a:endParaRPr lang="en-US">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marL="347345" indent="-347345" algn="l" rtl="0" eaLnBrk="1" latinLnBrk="0" hangingPunct="1">
                        <a:buClrTx/>
                        <a:buSzPts val="2400"/>
                        <a:buFont typeface="Arial" panose="020B0604020202020204" pitchFamily="34" charset="0"/>
                        <a:buChar char="•"/>
                      </a:pPr>
                      <a:r>
                        <a:rPr lang="en-US" sz="2400" b="0" i="0" kern="1200">
                          <a:solidFill>
                            <a:srgbClr val="000000"/>
                          </a:solidFill>
                          <a:effectLst/>
                          <a:latin typeface="Arial" panose="020B0604020202020204" pitchFamily="34" charset="0"/>
                        </a:rPr>
                        <a:t>Not Met for Two or More Years on Local Performance</a:t>
                      </a:r>
                      <a:endParaRPr lang="en-US" sz="2400">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noFill/>
                  </a:tcPr>
                </a:tc>
                <a:extLst>
                  <a:ext uri="{0D108BD9-81ED-4DB2-BD59-A6C34878D82A}">
                    <a16:rowId xmlns:a16="http://schemas.microsoft.com/office/drawing/2014/main" val="2410674658"/>
                  </a:ext>
                </a:extLst>
              </a:tr>
              <a:tr h="370840">
                <a:tc>
                  <a:txBody>
                    <a:bodyPr/>
                    <a:lstStyle/>
                    <a:p>
                      <a:pPr marL="0" algn="l" rtl="0" eaLnBrk="1" latinLnBrk="0" hangingPunct="1">
                        <a:buNone/>
                      </a:pPr>
                      <a:r>
                        <a:rPr lang="en-US" sz="2400" b="0" i="0" kern="1200">
                          <a:solidFill>
                            <a:srgbClr val="000000"/>
                          </a:solidFill>
                          <a:effectLst/>
                          <a:latin typeface="Arial" panose="020B0604020202020204" pitchFamily="34" charset="0"/>
                        </a:rPr>
                        <a:t>3 – Parent and Family Engagement</a:t>
                      </a:r>
                      <a:endParaRPr lang="en-US">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lumMod val="65000"/>
                      </a:schemeClr>
                    </a:solidFill>
                  </a:tcPr>
                </a:tc>
                <a:tc>
                  <a:txBody>
                    <a:bodyPr/>
                    <a:lstStyle/>
                    <a:p>
                      <a:pPr marL="347345" indent="-347345" algn="l" rtl="0" eaLnBrk="1" latinLnBrk="0" hangingPunct="1">
                        <a:buClrTx/>
                        <a:buSzPts val="2400"/>
                        <a:buFont typeface="Arial" panose="020B0604020202020204" pitchFamily="34" charset="0"/>
                        <a:buChar char="•"/>
                      </a:pPr>
                      <a:r>
                        <a:rPr lang="en-US" sz="2400" b="0" i="0" kern="1200" dirty="0">
                          <a:solidFill>
                            <a:srgbClr val="000000"/>
                          </a:solidFill>
                          <a:effectLst/>
                          <a:latin typeface="Arial" panose="020B0604020202020204" pitchFamily="34" charset="0"/>
                        </a:rPr>
                        <a:t>Not Met for Two or More Years on Local Performance</a:t>
                      </a:r>
                      <a:endParaRPr lang="en-US" sz="2400" dirty="0">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lumMod val="65000"/>
                      </a:schemeClr>
                    </a:solidFill>
                  </a:tcPr>
                </a:tc>
                <a:extLst>
                  <a:ext uri="{0D108BD9-81ED-4DB2-BD59-A6C34878D82A}">
                    <a16:rowId xmlns:a16="http://schemas.microsoft.com/office/drawing/2014/main" val="4085233475"/>
                  </a:ext>
                </a:extLst>
              </a:tr>
            </a:tbl>
          </a:graphicData>
        </a:graphic>
      </p:graphicFrame>
    </p:spTree>
    <p:extLst>
      <p:ext uri="{BB962C8B-B14F-4D97-AF65-F5344CB8AC3E}">
        <p14:creationId xmlns:p14="http://schemas.microsoft.com/office/powerpoint/2010/main" val="3238296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CB41A-3F87-C726-8669-F1D0AA1AB78B}"/>
              </a:ext>
            </a:extLst>
          </p:cNvPr>
          <p:cNvSpPr>
            <a:spLocks noGrp="1"/>
          </p:cNvSpPr>
          <p:nvPr>
            <p:ph type="title"/>
          </p:nvPr>
        </p:nvSpPr>
        <p:spPr/>
        <p:txBody>
          <a:bodyPr/>
          <a:lstStyle/>
          <a:p>
            <a:r>
              <a:rPr lang="en-US" sz="4000" dirty="0">
                <a:solidFill>
                  <a:srgbClr val="000000"/>
                </a:solidFill>
                <a:cs typeface="Arial"/>
              </a:rPr>
              <a:t>Differentiated Assistance Eligibility Criteria for Priorities 4-5 </a:t>
            </a:r>
            <a:endParaRPr lang="en-US" dirty="0"/>
          </a:p>
        </p:txBody>
      </p:sp>
      <p:graphicFrame>
        <p:nvGraphicFramePr>
          <p:cNvPr id="5" name="Content Placeholder 4" descr="Priority Area 4 is Pupil Achievement and Priority Area 5 is Pupil Engagement. Detailed Differentiated Assistance Eligibility Criteria is listed in bullets for each Priority Area.">
            <a:extLst>
              <a:ext uri="{FF2B5EF4-FFF2-40B4-BE49-F238E27FC236}">
                <a16:creationId xmlns:a16="http://schemas.microsoft.com/office/drawing/2014/main" id="{12F31A6A-05EC-1FEA-FB99-B34FCE704AE8}"/>
              </a:ext>
            </a:extLst>
          </p:cNvPr>
          <p:cNvGraphicFramePr>
            <a:graphicFrameLocks noGrp="1"/>
          </p:cNvGraphicFramePr>
          <p:nvPr>
            <p:ph sz="quarter" idx="10"/>
            <p:extLst>
              <p:ext uri="{D42A27DB-BD31-4B8C-83A1-F6EECF244321}">
                <p14:modId xmlns:p14="http://schemas.microsoft.com/office/powerpoint/2010/main" val="1806004875"/>
              </p:ext>
            </p:extLst>
          </p:nvPr>
        </p:nvGraphicFramePr>
        <p:xfrm>
          <a:off x="647700" y="1647092"/>
          <a:ext cx="10858498" cy="3845560"/>
        </p:xfrm>
        <a:graphic>
          <a:graphicData uri="http://schemas.openxmlformats.org/drawingml/2006/table">
            <a:tbl>
              <a:tblPr firstRow="1" bandRow="1">
                <a:tableStyleId>{5C22544A-7EE6-4342-B048-85BDC9FD1C3A}</a:tableStyleId>
              </a:tblPr>
              <a:tblGrid>
                <a:gridCol w="3179884">
                  <a:extLst>
                    <a:ext uri="{9D8B030D-6E8A-4147-A177-3AD203B41FA5}">
                      <a16:colId xmlns:a16="http://schemas.microsoft.com/office/drawing/2014/main" val="1077577068"/>
                    </a:ext>
                  </a:extLst>
                </a:gridCol>
                <a:gridCol w="7678614">
                  <a:extLst>
                    <a:ext uri="{9D8B030D-6E8A-4147-A177-3AD203B41FA5}">
                      <a16:colId xmlns:a16="http://schemas.microsoft.com/office/drawing/2014/main" val="4088459710"/>
                    </a:ext>
                  </a:extLst>
                </a:gridCol>
              </a:tblGrid>
              <a:tr h="370840">
                <a:tc>
                  <a:txBody>
                    <a:bodyPr/>
                    <a:lstStyle/>
                    <a:p>
                      <a:pPr marL="0" algn="ctr" rtl="0" eaLnBrk="1" latinLnBrk="0" hangingPunct="1">
                        <a:buNone/>
                      </a:pPr>
                      <a:r>
                        <a:rPr lang="en-US" sz="2400" b="1" kern="1200">
                          <a:solidFill>
                            <a:srgbClr val="FFFFFF"/>
                          </a:solidFill>
                          <a:effectLst/>
                          <a:latin typeface="Arial" panose="020B0604020202020204" pitchFamily="34" charset="0"/>
                        </a:rPr>
                        <a:t>Priority Area</a:t>
                      </a:r>
                      <a:endParaRPr lang="en-US">
                        <a:effectLst/>
                      </a:endParaRPr>
                    </a:p>
                  </a:txBody>
                  <a:tcPr marL="0" marR="0" marT="0" marB="0" anchor="ctr">
                    <a:lnL w="12700">
                      <a:solidFill>
                        <a:schemeClr val="bg1"/>
                      </a:solidFill>
                    </a:lnL>
                    <a:lnR w="12700">
                      <a:solidFill>
                        <a:schemeClr val="bg1"/>
                      </a:solidFill>
                    </a:lnR>
                    <a:lnT w="12700">
                      <a:solidFill>
                        <a:schemeClr val="bg1"/>
                      </a:solidFill>
                    </a:lnT>
                    <a:lnB w="12700">
                      <a:solidFill>
                        <a:schemeClr val="bg1"/>
                      </a:solidFill>
                    </a:lnB>
                    <a:solidFill>
                      <a:schemeClr val="tx1"/>
                    </a:solidFill>
                  </a:tcPr>
                </a:tc>
                <a:tc>
                  <a:txBody>
                    <a:bodyPr/>
                    <a:lstStyle/>
                    <a:p>
                      <a:pPr marL="0" algn="ctr" rtl="0" eaLnBrk="1" latinLnBrk="0" hangingPunct="1">
                        <a:buNone/>
                      </a:pPr>
                      <a:r>
                        <a:rPr lang="en-US" sz="2400" b="1" kern="1200">
                          <a:solidFill>
                            <a:srgbClr val="FFFFFF"/>
                          </a:solidFill>
                          <a:effectLst/>
                          <a:latin typeface="Arial" panose="020B0604020202020204" pitchFamily="34" charset="0"/>
                        </a:rPr>
                        <a:t>Criteria</a:t>
                      </a:r>
                      <a:endParaRPr lang="en-US">
                        <a:effectLst/>
                      </a:endParaRPr>
                    </a:p>
                  </a:txBody>
                  <a:tcPr marL="0" marR="0" marT="0" marB="0" anchor="ctr">
                    <a:lnL w="12700">
                      <a:solidFill>
                        <a:schemeClr val="bg1"/>
                      </a:solidFill>
                    </a:lnL>
                    <a:lnR w="12700">
                      <a:solidFill>
                        <a:schemeClr val="bg1"/>
                      </a:solidFill>
                    </a:lnR>
                    <a:lnT w="12700">
                      <a:solidFill>
                        <a:schemeClr val="bg1"/>
                      </a:solidFill>
                    </a:lnT>
                    <a:lnB w="12700">
                      <a:solidFill>
                        <a:schemeClr val="bg1"/>
                      </a:solidFill>
                    </a:lnB>
                    <a:solidFill>
                      <a:schemeClr val="tx1"/>
                    </a:solidFill>
                  </a:tcPr>
                </a:tc>
                <a:extLst>
                  <a:ext uri="{0D108BD9-81ED-4DB2-BD59-A6C34878D82A}">
                    <a16:rowId xmlns:a16="http://schemas.microsoft.com/office/drawing/2014/main" val="3348700454"/>
                  </a:ext>
                </a:extLst>
              </a:tr>
              <a:tr h="370840">
                <a:tc>
                  <a:txBody>
                    <a:bodyPr/>
                    <a:lstStyle/>
                    <a:p>
                      <a:pPr marL="0" algn="l" rtl="0" eaLnBrk="1" latinLnBrk="0" hangingPunct="1">
                        <a:buNone/>
                      </a:pPr>
                      <a:r>
                        <a:rPr lang="en-US" sz="2400" b="0" i="0" kern="1200">
                          <a:solidFill>
                            <a:srgbClr val="000000"/>
                          </a:solidFill>
                          <a:effectLst/>
                          <a:latin typeface="Arial" panose="020B0604020202020204" pitchFamily="34" charset="0"/>
                        </a:rPr>
                        <a:t>4 – Pupil Achievement</a:t>
                      </a:r>
                      <a:endParaRPr lang="en-US">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lumMod val="65000"/>
                      </a:schemeClr>
                    </a:solidFill>
                  </a:tcPr>
                </a:tc>
                <a:tc>
                  <a:txBody>
                    <a:bodyPr/>
                    <a:lstStyle/>
                    <a:p>
                      <a:pPr marL="347345" indent="-347345" algn="l" rtl="0" eaLnBrk="1" latinLnBrk="0" hangingPunct="1">
                        <a:buClrTx/>
                        <a:buSzPts val="2400"/>
                        <a:buFont typeface="Arial" panose="020B0604020202020204" pitchFamily="34" charset="0"/>
                        <a:buChar char="•"/>
                      </a:pPr>
                      <a:r>
                        <a:rPr lang="en-US" sz="2400" b="0" i="0" kern="1200">
                          <a:solidFill>
                            <a:srgbClr val="000000"/>
                          </a:solidFill>
                          <a:effectLst/>
                          <a:latin typeface="Arial" panose="020B0604020202020204" pitchFamily="34" charset="0"/>
                        </a:rPr>
                        <a:t>*Red on both English language arts and math tests, or </a:t>
                      </a:r>
                      <a:endParaRPr lang="en-US" sz="2400">
                        <a:effectLst/>
                      </a:endParaRPr>
                    </a:p>
                    <a:p>
                      <a:pPr marL="347345" indent="-347345" algn="l" rtl="0" eaLnBrk="1" latinLnBrk="0" hangingPunct="1">
                        <a:buFont typeface="Arial"/>
                        <a:buChar char="•"/>
                      </a:pPr>
                      <a:r>
                        <a:rPr lang="en-US" sz="2400" b="0" i="0" kern="1200">
                          <a:solidFill>
                            <a:srgbClr val="000000"/>
                          </a:solidFill>
                          <a:effectLst/>
                          <a:latin typeface="Arial"/>
                        </a:rPr>
                        <a:t>*Red on English language arts or math test and Orange on the other test, or </a:t>
                      </a:r>
                      <a:endParaRPr lang="en-US">
                        <a:effectLst/>
                        <a:latin typeface="Arial"/>
                      </a:endParaRPr>
                    </a:p>
                    <a:p>
                      <a:pPr marL="347345" indent="-347345" algn="l" rtl="0" eaLnBrk="1" latinLnBrk="0" hangingPunct="1">
                        <a:buFont typeface="Arial"/>
                        <a:buChar char="•"/>
                      </a:pPr>
                      <a:r>
                        <a:rPr lang="en-US" sz="2400" b="0" i="0" kern="1200">
                          <a:solidFill>
                            <a:srgbClr val="000000"/>
                          </a:solidFill>
                          <a:effectLst/>
                          <a:latin typeface="Arial" panose="020B0604020202020204" pitchFamily="34" charset="0"/>
                        </a:rPr>
                        <a:t>Red or Orange on the English Learner Progress Indicator (ELPI) (English Learner student group or Long-Term English Learner student group)</a:t>
                      </a:r>
                      <a:endParaRPr lang="en-US" b="0">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lumMod val="65000"/>
                      </a:schemeClr>
                    </a:solidFill>
                  </a:tcPr>
                </a:tc>
                <a:extLst>
                  <a:ext uri="{0D108BD9-81ED-4DB2-BD59-A6C34878D82A}">
                    <a16:rowId xmlns:a16="http://schemas.microsoft.com/office/drawing/2014/main" val="3379108942"/>
                  </a:ext>
                </a:extLst>
              </a:tr>
              <a:tr h="370840">
                <a:tc>
                  <a:txBody>
                    <a:bodyPr/>
                    <a:lstStyle/>
                    <a:p>
                      <a:pPr marL="0" algn="l" rtl="0" eaLnBrk="1" latinLnBrk="0" hangingPunct="1">
                        <a:buNone/>
                      </a:pPr>
                      <a:r>
                        <a:rPr lang="en-US" sz="2400" b="0" i="0" kern="1200">
                          <a:solidFill>
                            <a:srgbClr val="000000"/>
                          </a:solidFill>
                          <a:effectLst/>
                          <a:latin typeface="Arial" panose="020B0604020202020204" pitchFamily="34" charset="0"/>
                        </a:rPr>
                        <a:t>5 – Pupil Engagement</a:t>
                      </a:r>
                      <a:endParaRPr lang="en-US">
                        <a:effectLst/>
                      </a:endParaRPr>
                    </a:p>
                  </a:txBody>
                  <a:tcPr marL="0" marR="0" marT="0" marB="0" anchor="ctr">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marL="347345" indent="-347345" algn="l" rtl="0" eaLnBrk="1" latinLnBrk="0" hangingPunct="1">
                        <a:buClrTx/>
                        <a:buSzPts val="2400"/>
                        <a:buFont typeface="Arial" panose="020B0604020202020204" pitchFamily="34" charset="0"/>
                        <a:buChar char="•"/>
                      </a:pPr>
                      <a:r>
                        <a:rPr lang="en-US" sz="2400" b="0" i="0" kern="1200" dirty="0">
                          <a:solidFill>
                            <a:srgbClr val="000000"/>
                          </a:solidFill>
                          <a:effectLst/>
                          <a:latin typeface="Arial" panose="020B0604020202020204" pitchFamily="34" charset="0"/>
                        </a:rPr>
                        <a:t>Red on Graduation Rate Indicator, or</a:t>
                      </a:r>
                      <a:endParaRPr lang="en-US" sz="2400" dirty="0">
                        <a:effectLst/>
                      </a:endParaRPr>
                    </a:p>
                    <a:p>
                      <a:pPr marL="347345" indent="-347345" algn="l" rtl="0" eaLnBrk="1" latinLnBrk="0" hangingPunct="1">
                        <a:buFont typeface="Arial"/>
                        <a:buChar char="•"/>
                      </a:pPr>
                      <a:r>
                        <a:rPr lang="en-US" sz="2400" b="0" i="0" kern="1200" dirty="0">
                          <a:solidFill>
                            <a:srgbClr val="000000"/>
                          </a:solidFill>
                          <a:effectLst/>
                          <a:latin typeface="Arial" panose="020B0604020202020204" pitchFamily="34" charset="0"/>
                        </a:rPr>
                        <a:t>Red on Chronic Absence Indicator </a:t>
                      </a:r>
                      <a:endParaRPr lang="en-US" dirty="0">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noFill/>
                  </a:tcPr>
                </a:tc>
                <a:extLst>
                  <a:ext uri="{0D108BD9-81ED-4DB2-BD59-A6C34878D82A}">
                    <a16:rowId xmlns:a16="http://schemas.microsoft.com/office/drawing/2014/main" val="2682982098"/>
                  </a:ext>
                </a:extLst>
              </a:tr>
            </a:tbl>
          </a:graphicData>
        </a:graphic>
      </p:graphicFrame>
    </p:spTree>
    <p:extLst>
      <p:ext uri="{BB962C8B-B14F-4D97-AF65-F5344CB8AC3E}">
        <p14:creationId xmlns:p14="http://schemas.microsoft.com/office/powerpoint/2010/main" val="1598983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726F3-C56D-2BD5-29E7-61D92C36C9FB}"/>
              </a:ext>
            </a:extLst>
          </p:cNvPr>
          <p:cNvSpPr>
            <a:spLocks noGrp="1"/>
          </p:cNvSpPr>
          <p:nvPr>
            <p:ph type="title"/>
          </p:nvPr>
        </p:nvSpPr>
        <p:spPr>
          <a:xfrm>
            <a:off x="647700" y="304801"/>
            <a:ext cx="10846777" cy="1393929"/>
          </a:xfrm>
        </p:spPr>
        <p:txBody>
          <a:bodyPr/>
          <a:lstStyle/>
          <a:p>
            <a:r>
              <a:rPr lang="en-US" sz="4000" dirty="0">
                <a:solidFill>
                  <a:srgbClr val="000000"/>
                </a:solidFill>
                <a:cs typeface="Arial"/>
              </a:rPr>
              <a:t>Differentiated Assistance Eligibility Criteria for Priorities 6-10</a:t>
            </a:r>
            <a:endParaRPr lang="en-US" dirty="0"/>
          </a:p>
        </p:txBody>
      </p:sp>
      <p:graphicFrame>
        <p:nvGraphicFramePr>
          <p:cNvPr id="5" name="Content Placeholder 4" descr="The Eligibility Criteria for Priorities 6 through 10. School Climate, Access to a Broad Course of Study, Outcomes in a Broad Course of Study, Coordination of Services for Expelled Pupils - COEs Only, and Coordination of Services for Foster Youth - COEs Only.">
            <a:extLst>
              <a:ext uri="{FF2B5EF4-FFF2-40B4-BE49-F238E27FC236}">
                <a16:creationId xmlns:a16="http://schemas.microsoft.com/office/drawing/2014/main" id="{CCDA9E57-EA82-C5F8-C9D1-EF1294D8642B}"/>
              </a:ext>
            </a:extLst>
          </p:cNvPr>
          <p:cNvGraphicFramePr>
            <a:graphicFrameLocks noGrp="1"/>
          </p:cNvGraphicFramePr>
          <p:nvPr>
            <p:ph sz="quarter" idx="10"/>
            <p:extLst>
              <p:ext uri="{D42A27DB-BD31-4B8C-83A1-F6EECF244321}">
                <p14:modId xmlns:p14="http://schemas.microsoft.com/office/powerpoint/2010/main" val="2824915884"/>
              </p:ext>
            </p:extLst>
          </p:nvPr>
        </p:nvGraphicFramePr>
        <p:xfrm>
          <a:off x="647700" y="1752600"/>
          <a:ext cx="10858499" cy="4851400"/>
        </p:xfrm>
        <a:graphic>
          <a:graphicData uri="http://schemas.openxmlformats.org/drawingml/2006/table">
            <a:tbl>
              <a:tblPr firstRow="1" bandRow="1">
                <a:tableStyleId>{5C22544A-7EE6-4342-B048-85BDC9FD1C3A}</a:tableStyleId>
              </a:tblPr>
              <a:tblGrid>
                <a:gridCol w="4651960">
                  <a:extLst>
                    <a:ext uri="{9D8B030D-6E8A-4147-A177-3AD203B41FA5}">
                      <a16:colId xmlns:a16="http://schemas.microsoft.com/office/drawing/2014/main" val="743179624"/>
                    </a:ext>
                  </a:extLst>
                </a:gridCol>
                <a:gridCol w="6206539">
                  <a:extLst>
                    <a:ext uri="{9D8B030D-6E8A-4147-A177-3AD203B41FA5}">
                      <a16:colId xmlns:a16="http://schemas.microsoft.com/office/drawing/2014/main" val="2256981731"/>
                    </a:ext>
                  </a:extLst>
                </a:gridCol>
              </a:tblGrid>
              <a:tr h="370840">
                <a:tc>
                  <a:txBody>
                    <a:bodyPr/>
                    <a:lstStyle/>
                    <a:p>
                      <a:pPr marL="0" algn="ctr" rtl="0" eaLnBrk="1" latinLnBrk="0" hangingPunct="1">
                        <a:buNone/>
                      </a:pPr>
                      <a:r>
                        <a:rPr lang="en-US" sz="2400" b="1" kern="1200">
                          <a:solidFill>
                            <a:srgbClr val="FFFFFF"/>
                          </a:solidFill>
                          <a:effectLst/>
                          <a:latin typeface="Arial" panose="020B0604020202020204" pitchFamily="34" charset="0"/>
                        </a:rPr>
                        <a:t>Priority Area</a:t>
                      </a:r>
                      <a:endParaRPr lang="en-US">
                        <a:effectLst/>
                      </a:endParaRPr>
                    </a:p>
                  </a:txBody>
                  <a:tcPr marL="0" marR="0" marT="0" marB="0" anchor="ctr">
                    <a:lnL>
                      <a:noFill/>
                    </a:lnL>
                    <a:lnR>
                      <a:noFill/>
                    </a:lnR>
                    <a:lnT>
                      <a:noFill/>
                    </a:lnT>
                    <a:lnB w="12700">
                      <a:solidFill>
                        <a:schemeClr val="bg1"/>
                      </a:solidFill>
                    </a:lnB>
                    <a:solidFill>
                      <a:schemeClr val="tx1"/>
                    </a:solidFill>
                  </a:tcPr>
                </a:tc>
                <a:tc>
                  <a:txBody>
                    <a:bodyPr/>
                    <a:lstStyle/>
                    <a:p>
                      <a:pPr marL="0" algn="ctr" rtl="0" eaLnBrk="1" latinLnBrk="0" hangingPunct="1">
                        <a:buNone/>
                      </a:pPr>
                      <a:r>
                        <a:rPr lang="en-US" sz="2400" b="1" kern="1200">
                          <a:solidFill>
                            <a:srgbClr val="FFFFFF"/>
                          </a:solidFill>
                          <a:effectLst/>
                          <a:latin typeface="Arial" panose="020B0604020202020204" pitchFamily="34" charset="0"/>
                        </a:rPr>
                        <a:t>Criteria</a:t>
                      </a:r>
                      <a:endParaRPr lang="en-US">
                        <a:effectLst/>
                      </a:endParaRPr>
                    </a:p>
                  </a:txBody>
                  <a:tcPr marL="0" marR="0" marT="0" marB="0" anchor="ctr">
                    <a:lnL>
                      <a:noFill/>
                    </a:lnL>
                    <a:lnR>
                      <a:noFill/>
                    </a:lnR>
                    <a:lnT>
                      <a:noFill/>
                    </a:lnT>
                    <a:lnB w="12700">
                      <a:solidFill>
                        <a:schemeClr val="bg1"/>
                      </a:solidFill>
                    </a:lnB>
                    <a:solidFill>
                      <a:schemeClr val="tx1"/>
                    </a:solidFill>
                  </a:tcPr>
                </a:tc>
                <a:extLst>
                  <a:ext uri="{0D108BD9-81ED-4DB2-BD59-A6C34878D82A}">
                    <a16:rowId xmlns:a16="http://schemas.microsoft.com/office/drawing/2014/main" val="1931260798"/>
                  </a:ext>
                </a:extLst>
              </a:tr>
              <a:tr h="370840">
                <a:tc>
                  <a:txBody>
                    <a:bodyPr/>
                    <a:lstStyle/>
                    <a:p>
                      <a:pPr marL="0" algn="l" rtl="0" eaLnBrk="1" latinLnBrk="0" hangingPunct="1">
                        <a:buNone/>
                      </a:pPr>
                      <a:r>
                        <a:rPr lang="en-US" sz="2400" b="0" i="0" kern="1200">
                          <a:solidFill>
                            <a:srgbClr val="000000"/>
                          </a:solidFill>
                          <a:effectLst/>
                          <a:latin typeface="Arial" panose="020B0604020202020204" pitchFamily="34" charset="0"/>
                        </a:rPr>
                        <a:t>6 – School Climate</a:t>
                      </a:r>
                      <a:endParaRPr lang="en-US">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lumMod val="65000"/>
                      </a:schemeClr>
                    </a:solidFill>
                  </a:tcPr>
                </a:tc>
                <a:tc>
                  <a:txBody>
                    <a:bodyPr/>
                    <a:lstStyle/>
                    <a:p>
                      <a:pPr marL="347345" indent="-347345" algn="l" rtl="0" eaLnBrk="1" latinLnBrk="0" hangingPunct="1">
                        <a:buClrTx/>
                        <a:buSzPts val="2400"/>
                        <a:buFont typeface="Arial" panose="020B0604020202020204" pitchFamily="34" charset="0"/>
                        <a:buChar char="•"/>
                      </a:pPr>
                      <a:r>
                        <a:rPr lang="en-US" sz="2400" b="0" i="0" kern="1200">
                          <a:solidFill>
                            <a:srgbClr val="000000"/>
                          </a:solidFill>
                          <a:effectLst/>
                          <a:latin typeface="Arial" panose="020B0604020202020204" pitchFamily="34" charset="0"/>
                        </a:rPr>
                        <a:t>Red on Suspension Rate Indicator, or </a:t>
                      </a:r>
                      <a:endParaRPr lang="en-US" sz="2400">
                        <a:effectLst/>
                      </a:endParaRPr>
                    </a:p>
                    <a:p>
                      <a:pPr marL="347345" indent="-347345" algn="l" rtl="0" eaLnBrk="1" latinLnBrk="0" hangingPunct="1">
                        <a:buFont typeface="Arial"/>
                        <a:buChar char="•"/>
                      </a:pPr>
                      <a:r>
                        <a:rPr lang="en-US" sz="2400" b="0" i="0" kern="1200">
                          <a:solidFill>
                            <a:srgbClr val="000000"/>
                          </a:solidFill>
                          <a:effectLst/>
                          <a:latin typeface="Arial" panose="020B0604020202020204" pitchFamily="34" charset="0"/>
                        </a:rPr>
                        <a:t>Not Met for Two or More Years on Local Performance</a:t>
                      </a:r>
                      <a:endParaRPr lang="en-US">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lumMod val="65000"/>
                      </a:schemeClr>
                    </a:solidFill>
                  </a:tcPr>
                </a:tc>
                <a:extLst>
                  <a:ext uri="{0D108BD9-81ED-4DB2-BD59-A6C34878D82A}">
                    <a16:rowId xmlns:a16="http://schemas.microsoft.com/office/drawing/2014/main" val="1186329881"/>
                  </a:ext>
                </a:extLst>
              </a:tr>
              <a:tr h="370840">
                <a:tc>
                  <a:txBody>
                    <a:bodyPr/>
                    <a:lstStyle/>
                    <a:p>
                      <a:pPr marL="0" algn="l" rtl="0" eaLnBrk="1" latinLnBrk="0" hangingPunct="1">
                        <a:buNone/>
                      </a:pPr>
                      <a:r>
                        <a:rPr lang="en-US" sz="2400" b="0" i="0" kern="1200">
                          <a:solidFill>
                            <a:srgbClr val="000000"/>
                          </a:solidFill>
                          <a:effectLst/>
                          <a:latin typeface="Arial" panose="020B0604020202020204" pitchFamily="34" charset="0"/>
                        </a:rPr>
                        <a:t>7 – Access to a Broad Course of Study</a:t>
                      </a:r>
                      <a:endParaRPr lang="en-US">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marL="347345" indent="-347345" algn="l" rtl="0" eaLnBrk="1" latinLnBrk="0" hangingPunct="1">
                        <a:buClrTx/>
                        <a:buSzPts val="2400"/>
                        <a:buFont typeface="Arial" panose="020B0604020202020204" pitchFamily="34" charset="0"/>
                        <a:buChar char="•"/>
                      </a:pPr>
                      <a:r>
                        <a:rPr lang="en-US" sz="2400" b="0" i="0" kern="1200">
                          <a:solidFill>
                            <a:srgbClr val="000000"/>
                          </a:solidFill>
                          <a:effectLst/>
                          <a:latin typeface="Arial" panose="020B0604020202020204" pitchFamily="34" charset="0"/>
                        </a:rPr>
                        <a:t>Not Met for Two or More Years on Local Performance</a:t>
                      </a:r>
                      <a:endParaRPr lang="en-US" sz="2400">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noFill/>
                  </a:tcPr>
                </a:tc>
                <a:extLst>
                  <a:ext uri="{0D108BD9-81ED-4DB2-BD59-A6C34878D82A}">
                    <a16:rowId xmlns:a16="http://schemas.microsoft.com/office/drawing/2014/main" val="2265767778"/>
                  </a:ext>
                </a:extLst>
              </a:tr>
              <a:tr h="370840">
                <a:tc>
                  <a:txBody>
                    <a:bodyPr/>
                    <a:lstStyle/>
                    <a:p>
                      <a:pPr marL="0" algn="l" rtl="0" eaLnBrk="1" latinLnBrk="0" hangingPunct="1">
                        <a:buNone/>
                      </a:pPr>
                      <a:r>
                        <a:rPr lang="en-US" sz="2400" b="0" i="0" kern="1200">
                          <a:solidFill>
                            <a:srgbClr val="000000"/>
                          </a:solidFill>
                          <a:effectLst/>
                          <a:latin typeface="Arial" panose="020B0604020202020204" pitchFamily="34" charset="0"/>
                        </a:rPr>
                        <a:t>8 – Outcomes in a Broad Course of Study</a:t>
                      </a:r>
                      <a:endParaRPr lang="en-US">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lumMod val="65000"/>
                      </a:schemeClr>
                    </a:solidFill>
                  </a:tcPr>
                </a:tc>
                <a:tc>
                  <a:txBody>
                    <a:bodyPr/>
                    <a:lstStyle/>
                    <a:p>
                      <a:pPr marL="347345" indent="-347345" algn="l" rtl="0" eaLnBrk="1" latinLnBrk="0" hangingPunct="1">
                        <a:buClrTx/>
                        <a:buSzPts val="2400"/>
                        <a:buFont typeface="Arial" panose="020B0604020202020204" pitchFamily="34" charset="0"/>
                        <a:buChar char="•"/>
                      </a:pPr>
                      <a:r>
                        <a:rPr lang="en-US" sz="2400" b="0" i="0" kern="1200">
                          <a:solidFill>
                            <a:srgbClr val="000000"/>
                          </a:solidFill>
                          <a:effectLst/>
                          <a:latin typeface="Arial" panose="020B0604020202020204" pitchFamily="34" charset="0"/>
                        </a:rPr>
                        <a:t>Red on College/Career Indicator (CCI)</a:t>
                      </a:r>
                      <a:endParaRPr lang="en-US" sz="2400" b="0">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lumMod val="65000"/>
                      </a:schemeClr>
                    </a:solidFill>
                  </a:tcPr>
                </a:tc>
                <a:extLst>
                  <a:ext uri="{0D108BD9-81ED-4DB2-BD59-A6C34878D82A}">
                    <a16:rowId xmlns:a16="http://schemas.microsoft.com/office/drawing/2014/main" val="1764350214"/>
                  </a:ext>
                </a:extLst>
              </a:tr>
              <a:tr h="370840">
                <a:tc>
                  <a:txBody>
                    <a:bodyPr/>
                    <a:lstStyle/>
                    <a:p>
                      <a:pPr marL="0" algn="l" rtl="0" eaLnBrk="1" latinLnBrk="0" hangingPunct="1">
                        <a:buNone/>
                      </a:pPr>
                      <a:r>
                        <a:rPr lang="en-US" sz="2400" b="0" i="0" kern="1200">
                          <a:solidFill>
                            <a:srgbClr val="000000"/>
                          </a:solidFill>
                          <a:effectLst/>
                          <a:latin typeface="Arial" panose="020B0604020202020204" pitchFamily="34" charset="0"/>
                        </a:rPr>
                        <a:t>9 – Coordination of Services for Expelled Pupils – COEs Only</a:t>
                      </a:r>
                      <a:endParaRPr lang="en-US">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marL="347345" indent="-347345" algn="l" rtl="0" eaLnBrk="1" latinLnBrk="0" hangingPunct="1">
                        <a:buClrTx/>
                        <a:buSzPts val="2400"/>
                        <a:buFont typeface="Arial" panose="020B0604020202020204" pitchFamily="34" charset="0"/>
                        <a:buChar char="•"/>
                      </a:pPr>
                      <a:r>
                        <a:rPr lang="en-US" sz="2400" b="0" i="0" kern="1200">
                          <a:solidFill>
                            <a:srgbClr val="000000"/>
                          </a:solidFill>
                          <a:effectLst/>
                          <a:latin typeface="Arial" panose="020B0604020202020204" pitchFamily="34" charset="0"/>
                        </a:rPr>
                        <a:t>Not Met for Two or More Years on Local Performance</a:t>
                      </a:r>
                      <a:endParaRPr lang="en-US" sz="2400">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noFill/>
                  </a:tcPr>
                </a:tc>
                <a:extLst>
                  <a:ext uri="{0D108BD9-81ED-4DB2-BD59-A6C34878D82A}">
                    <a16:rowId xmlns:a16="http://schemas.microsoft.com/office/drawing/2014/main" val="3364310990"/>
                  </a:ext>
                </a:extLst>
              </a:tr>
              <a:tr h="370840">
                <a:tc>
                  <a:txBody>
                    <a:bodyPr/>
                    <a:lstStyle/>
                    <a:p>
                      <a:pPr marL="0" algn="l" rtl="0" eaLnBrk="1" latinLnBrk="0" hangingPunct="1">
                        <a:buNone/>
                      </a:pPr>
                      <a:r>
                        <a:rPr lang="en-US" sz="2400" b="0" i="0" kern="1200">
                          <a:solidFill>
                            <a:srgbClr val="000000"/>
                          </a:solidFill>
                          <a:effectLst/>
                          <a:latin typeface="Arial" panose="020B0604020202020204" pitchFamily="34" charset="0"/>
                        </a:rPr>
                        <a:t>10 – Coordination of Services for Foster Youth – COEs Only</a:t>
                      </a:r>
                      <a:endParaRPr lang="en-US">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lumMod val="65000"/>
                      </a:schemeClr>
                    </a:solidFill>
                  </a:tcPr>
                </a:tc>
                <a:tc>
                  <a:txBody>
                    <a:bodyPr/>
                    <a:lstStyle/>
                    <a:p>
                      <a:pPr marL="347345" indent="-347345" algn="l" rtl="0" eaLnBrk="1" latinLnBrk="0" hangingPunct="1">
                        <a:buClrTx/>
                        <a:buSzPts val="2400"/>
                        <a:buFont typeface="Arial" panose="020B0604020202020204" pitchFamily="34" charset="0"/>
                        <a:buChar char="•"/>
                      </a:pPr>
                      <a:r>
                        <a:rPr lang="en-US" sz="2400" b="0" i="0" kern="1200" dirty="0">
                          <a:solidFill>
                            <a:srgbClr val="000000"/>
                          </a:solidFill>
                          <a:effectLst/>
                          <a:latin typeface="Arial" panose="020B0604020202020204" pitchFamily="34" charset="0"/>
                        </a:rPr>
                        <a:t>Not Met for Two or More Years on Local Performance</a:t>
                      </a:r>
                      <a:endParaRPr lang="en-US" sz="2400" dirty="0">
                        <a:effectLst/>
                      </a:endParaRPr>
                    </a:p>
                  </a:txBody>
                  <a:tcPr anchor="ctr">
                    <a:lnL w="12700">
                      <a:solidFill>
                        <a:schemeClr val="bg1"/>
                      </a:solidFill>
                    </a:lnL>
                    <a:lnR w="12700">
                      <a:solidFill>
                        <a:schemeClr val="bg1"/>
                      </a:solidFill>
                    </a:lnR>
                    <a:lnT w="12700">
                      <a:solidFill>
                        <a:schemeClr val="bg1"/>
                      </a:solidFill>
                    </a:lnT>
                    <a:lnB w="12700">
                      <a:solidFill>
                        <a:schemeClr val="bg1"/>
                      </a:solidFill>
                    </a:lnB>
                    <a:solidFill>
                      <a:schemeClr val="bg1">
                        <a:lumMod val="65000"/>
                      </a:schemeClr>
                    </a:solidFill>
                  </a:tcPr>
                </a:tc>
                <a:extLst>
                  <a:ext uri="{0D108BD9-81ED-4DB2-BD59-A6C34878D82A}">
                    <a16:rowId xmlns:a16="http://schemas.microsoft.com/office/drawing/2014/main" val="1333990279"/>
                  </a:ext>
                </a:extLst>
              </a:tr>
            </a:tbl>
          </a:graphicData>
        </a:graphic>
      </p:graphicFrame>
    </p:spTree>
    <p:extLst>
      <p:ext uri="{BB962C8B-B14F-4D97-AF65-F5344CB8AC3E}">
        <p14:creationId xmlns:p14="http://schemas.microsoft.com/office/powerpoint/2010/main" val="218368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5EA8-8112-1D92-B035-F632A252100E}"/>
              </a:ext>
            </a:extLst>
          </p:cNvPr>
          <p:cNvSpPr>
            <a:spLocks noGrp="1"/>
          </p:cNvSpPr>
          <p:nvPr>
            <p:ph type="title"/>
          </p:nvPr>
        </p:nvSpPr>
        <p:spPr/>
        <p:txBody>
          <a:bodyPr/>
          <a:lstStyle/>
          <a:p>
            <a:r>
              <a:rPr lang="en-US" sz="3600" dirty="0">
                <a:cs typeface="Aharoni"/>
              </a:rPr>
              <a:t>Current Differentiated Assistance Criteria and Support (1)</a:t>
            </a:r>
            <a:endParaRPr lang="en-US" sz="3600" dirty="0"/>
          </a:p>
        </p:txBody>
      </p:sp>
      <p:sp>
        <p:nvSpPr>
          <p:cNvPr id="3" name="Content Placeholder 2">
            <a:extLst>
              <a:ext uri="{FF2B5EF4-FFF2-40B4-BE49-F238E27FC236}">
                <a16:creationId xmlns:a16="http://schemas.microsoft.com/office/drawing/2014/main" id="{BCB82650-A8FC-660C-6B97-76BA822FE615}"/>
              </a:ext>
            </a:extLst>
          </p:cNvPr>
          <p:cNvSpPr>
            <a:spLocks noGrp="1"/>
          </p:cNvSpPr>
          <p:nvPr>
            <p:ph sz="quarter" idx="10"/>
          </p:nvPr>
        </p:nvSpPr>
        <p:spPr>
          <a:xfrm>
            <a:off x="850392" y="1643743"/>
            <a:ext cx="10360152" cy="4806042"/>
          </a:xfrm>
        </p:spPr>
        <p:txBody>
          <a:bodyPr vert="horz" lIns="91440" tIns="45720" rIns="91440" bIns="45720" rtlCol="0" anchor="t">
            <a:normAutofit/>
          </a:bodyPr>
          <a:lstStyle/>
          <a:p>
            <a:pPr>
              <a:buNone/>
            </a:pPr>
            <a:r>
              <a:rPr lang="en-US" sz="2600">
                <a:latin typeface="Arial"/>
                <a:cs typeface="Arial"/>
              </a:rPr>
              <a:t>Districts and county offices of education (COEs) are eligible for DA based on the following entry criteria/methods:</a:t>
            </a:r>
          </a:p>
          <a:p>
            <a:pPr marL="659765" lvl="1" indent="-342900"/>
            <a:r>
              <a:rPr lang="en-US" sz="2600" b="1">
                <a:latin typeface="Arial"/>
                <a:cs typeface="Arial"/>
              </a:rPr>
              <a:t>Method 1:</a:t>
            </a:r>
            <a:r>
              <a:rPr lang="en-US" sz="2600">
                <a:latin typeface="Arial"/>
                <a:cs typeface="Arial"/>
              </a:rPr>
              <a:t> Student group performance in two or more Local Control Funding Formula state priority areas, or</a:t>
            </a:r>
          </a:p>
          <a:p>
            <a:pPr marL="659765" lvl="1" indent="-342900"/>
            <a:r>
              <a:rPr lang="en-US" sz="2600" b="1">
                <a:latin typeface="Arial"/>
                <a:cs typeface="Arial"/>
              </a:rPr>
              <a:t>Method 2:</a:t>
            </a:r>
            <a:r>
              <a:rPr lang="en-US" sz="2600">
                <a:latin typeface="Arial"/>
                <a:cs typeface="Arial"/>
              </a:rPr>
              <a:t> Performance on local indicators in two or more priority areas, or</a:t>
            </a:r>
          </a:p>
          <a:p>
            <a:pPr marL="659765" lvl="1" indent="-342900"/>
            <a:r>
              <a:rPr lang="en-US" sz="2600" b="1">
                <a:latin typeface="Arial"/>
                <a:cs typeface="Arial"/>
              </a:rPr>
              <a:t>Method 3: </a:t>
            </a:r>
            <a:r>
              <a:rPr lang="en-US" sz="2600">
                <a:latin typeface="Arial"/>
                <a:cs typeface="Arial"/>
              </a:rPr>
              <a:t>A combination of student group performance in one different priority area.</a:t>
            </a:r>
            <a:endParaRPr lang="en-US" sz="2600"/>
          </a:p>
        </p:txBody>
      </p:sp>
    </p:spTree>
    <p:extLst>
      <p:ext uri="{BB962C8B-B14F-4D97-AF65-F5344CB8AC3E}">
        <p14:creationId xmlns:p14="http://schemas.microsoft.com/office/powerpoint/2010/main" val="3006155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D61B0-7D6F-11A6-62DC-902D777A5A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79B1AD-E10D-A30B-E25C-EEE46ACFD623}"/>
              </a:ext>
            </a:extLst>
          </p:cNvPr>
          <p:cNvSpPr>
            <a:spLocks noGrp="1"/>
          </p:cNvSpPr>
          <p:nvPr>
            <p:ph type="title"/>
          </p:nvPr>
        </p:nvSpPr>
        <p:spPr/>
        <p:txBody>
          <a:bodyPr/>
          <a:lstStyle/>
          <a:p>
            <a:r>
              <a:rPr lang="en-US" sz="3600" dirty="0">
                <a:cs typeface="Aharoni"/>
              </a:rPr>
              <a:t>Current Differentiated Assistance Criteria and Support (2)</a:t>
            </a:r>
            <a:endParaRPr lang="en-US" sz="3600" dirty="0"/>
          </a:p>
        </p:txBody>
      </p:sp>
      <p:sp>
        <p:nvSpPr>
          <p:cNvPr id="3" name="Content Placeholder 2">
            <a:extLst>
              <a:ext uri="{FF2B5EF4-FFF2-40B4-BE49-F238E27FC236}">
                <a16:creationId xmlns:a16="http://schemas.microsoft.com/office/drawing/2014/main" id="{7746BB0C-8F6E-80E3-2FAA-E60888CDC9CD}"/>
              </a:ext>
            </a:extLst>
          </p:cNvPr>
          <p:cNvSpPr>
            <a:spLocks noGrp="1"/>
          </p:cNvSpPr>
          <p:nvPr>
            <p:ph sz="quarter" idx="10"/>
          </p:nvPr>
        </p:nvSpPr>
        <p:spPr>
          <a:xfrm>
            <a:off x="636972" y="1728215"/>
            <a:ext cx="11421558" cy="4721569"/>
          </a:xfrm>
        </p:spPr>
        <p:txBody>
          <a:bodyPr vert="horz" lIns="91440" tIns="45720" rIns="91440" bIns="45720" rtlCol="0" anchor="t">
            <a:normAutofit/>
          </a:bodyPr>
          <a:lstStyle/>
          <a:p>
            <a:pPr marL="659765" lvl="1" indent="-342900"/>
            <a:r>
              <a:rPr lang="en-US" sz="2600" b="1">
                <a:latin typeface="Arial"/>
                <a:cs typeface="Arial"/>
              </a:rPr>
              <a:t>Method 4:</a:t>
            </a:r>
            <a:r>
              <a:rPr lang="en-US" sz="2600">
                <a:latin typeface="Arial"/>
                <a:cs typeface="Arial"/>
              </a:rPr>
              <a:t> Failing to submit California Longitudinal Pupil Achievement Data System data on time or data submitted contained errors (only districts and COEs)</a:t>
            </a:r>
          </a:p>
          <a:p>
            <a:pPr marL="659765" lvl="1" indent="-342900"/>
            <a:r>
              <a:rPr lang="en-US" sz="2600" b="1">
                <a:latin typeface="Arial"/>
                <a:cs typeface="Arial"/>
              </a:rPr>
              <a:t>Method 5: </a:t>
            </a:r>
            <a:r>
              <a:rPr lang="en-US" sz="2600">
                <a:latin typeface="Arial"/>
                <a:cs typeface="Arial"/>
              </a:rPr>
              <a:t>LEAs that have schools that have not exited Comprehensive Improvement and Support (CSI) within four years (beginning with the release of the 2026 Dashboard)</a:t>
            </a:r>
          </a:p>
          <a:p>
            <a:pPr marL="0" indent="0">
              <a:buNone/>
            </a:pPr>
            <a:r>
              <a:rPr lang="en-US" sz="2600">
                <a:latin typeface="Arial"/>
                <a:cs typeface="Arial"/>
              </a:rPr>
              <a:t>Note: District and COE eligibility is determined annually, and support is provided for a minimum of two years.</a:t>
            </a:r>
            <a:endParaRPr lang="en-US" sz="2600"/>
          </a:p>
        </p:txBody>
      </p:sp>
    </p:spTree>
    <p:extLst>
      <p:ext uri="{BB962C8B-B14F-4D97-AF65-F5344CB8AC3E}">
        <p14:creationId xmlns:p14="http://schemas.microsoft.com/office/powerpoint/2010/main" val="2808338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7E365-62B0-F44D-AA7A-69D5EB7E58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67CA3E-6ACB-5A3F-524A-BB44BC9C5F8A}"/>
              </a:ext>
            </a:extLst>
          </p:cNvPr>
          <p:cNvSpPr>
            <a:spLocks noGrp="1"/>
          </p:cNvSpPr>
          <p:nvPr>
            <p:ph type="title"/>
          </p:nvPr>
        </p:nvSpPr>
        <p:spPr/>
        <p:txBody>
          <a:bodyPr/>
          <a:lstStyle/>
          <a:p>
            <a:r>
              <a:rPr lang="en-US" sz="3600" dirty="0">
                <a:cs typeface="Aharoni"/>
              </a:rPr>
              <a:t>Current Differentiated Assistance Criteria and Support (3)</a:t>
            </a:r>
            <a:endParaRPr lang="en-US" sz="3600" dirty="0"/>
          </a:p>
        </p:txBody>
      </p:sp>
      <p:sp>
        <p:nvSpPr>
          <p:cNvPr id="3" name="Content Placeholder 2">
            <a:extLst>
              <a:ext uri="{FF2B5EF4-FFF2-40B4-BE49-F238E27FC236}">
                <a16:creationId xmlns:a16="http://schemas.microsoft.com/office/drawing/2014/main" id="{95F581C1-D5F5-4E87-E586-B9FC6403D5E9}"/>
              </a:ext>
            </a:extLst>
          </p:cNvPr>
          <p:cNvSpPr>
            <a:spLocks noGrp="1"/>
          </p:cNvSpPr>
          <p:nvPr>
            <p:ph sz="quarter" idx="10"/>
          </p:nvPr>
        </p:nvSpPr>
        <p:spPr>
          <a:xfrm>
            <a:off x="647700" y="1823357"/>
            <a:ext cx="11410673" cy="4729842"/>
          </a:xfrm>
        </p:spPr>
        <p:txBody>
          <a:bodyPr vert="horz" lIns="91440" tIns="45720" rIns="91440" bIns="45720" rtlCol="0" anchor="t">
            <a:normAutofit/>
          </a:bodyPr>
          <a:lstStyle/>
          <a:p>
            <a:pPr marL="114300" indent="0">
              <a:buNone/>
            </a:pPr>
            <a:r>
              <a:rPr lang="en-US" sz="2500">
                <a:latin typeface="Arial"/>
                <a:cs typeface="Arial"/>
              </a:rPr>
              <a:t>Charter school eligibility for DA is based on the same Dashboard performance criteria used for districts and COEs,</a:t>
            </a:r>
            <a:r>
              <a:rPr lang="en-US" sz="2500" b="1">
                <a:latin typeface="Arial"/>
                <a:cs typeface="Arial"/>
              </a:rPr>
              <a:t> except instead of meeting the criteria in just one year, charter schools are required to meet the criteria in two or more years.</a:t>
            </a:r>
            <a:r>
              <a:rPr lang="en-US" sz="2500">
                <a:latin typeface="Arial"/>
                <a:cs typeface="Arial"/>
              </a:rPr>
              <a:t> </a:t>
            </a:r>
            <a:endParaRPr lang="en-US"/>
          </a:p>
          <a:p>
            <a:pPr marL="114300" indent="0">
              <a:buNone/>
            </a:pPr>
            <a:r>
              <a:rPr lang="en-US" sz="2500">
                <a:latin typeface="Arial"/>
                <a:cs typeface="Arial"/>
              </a:rPr>
              <a:t>Charter school eligibility is determined annually, and charters are provided a one-year cycle of support.</a:t>
            </a:r>
            <a:endParaRPr lang="en-US"/>
          </a:p>
        </p:txBody>
      </p:sp>
    </p:spTree>
    <p:extLst>
      <p:ext uri="{BB962C8B-B14F-4D97-AF65-F5344CB8AC3E}">
        <p14:creationId xmlns:p14="http://schemas.microsoft.com/office/powerpoint/2010/main" val="3634285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55AD2-54AA-1457-AD17-3D521F609C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FB03A-A1B1-0EE3-619E-10791AA81DA6}"/>
              </a:ext>
            </a:extLst>
          </p:cNvPr>
          <p:cNvSpPr>
            <a:spLocks noGrp="1"/>
          </p:cNvSpPr>
          <p:nvPr>
            <p:ph type="title"/>
          </p:nvPr>
        </p:nvSpPr>
        <p:spPr>
          <a:xfrm>
            <a:off x="666750" y="208209"/>
            <a:ext cx="10858500" cy="1335314"/>
          </a:xfrm>
        </p:spPr>
        <p:txBody>
          <a:bodyPr>
            <a:noAutofit/>
          </a:bodyPr>
          <a:lstStyle/>
          <a:p>
            <a:r>
              <a:rPr lang="en-US" sz="3200" dirty="0"/>
              <a:t>Districts and County Offices of Education Eligible in 2025 to Receive Differentiated Assistance by Method</a:t>
            </a:r>
            <a:endParaRPr lang="en-US" sz="2400" cap="none" dirty="0"/>
          </a:p>
        </p:txBody>
      </p:sp>
      <p:graphicFrame>
        <p:nvGraphicFramePr>
          <p:cNvPr id="4" name="Content Placeholder 3" descr="Method 1 through 4 and Number of Districts/COEs Eligible for Differentiated Assistance.">
            <a:extLst>
              <a:ext uri="{FF2B5EF4-FFF2-40B4-BE49-F238E27FC236}">
                <a16:creationId xmlns:a16="http://schemas.microsoft.com/office/drawing/2014/main" id="{940E73EC-5AD4-A3E4-34E0-851960CFE5C6}"/>
              </a:ext>
            </a:extLst>
          </p:cNvPr>
          <p:cNvGraphicFramePr>
            <a:graphicFrameLocks noGrp="1"/>
          </p:cNvGraphicFramePr>
          <p:nvPr>
            <p:ph sz="quarter" idx="10"/>
            <p:extLst>
              <p:ext uri="{D42A27DB-BD31-4B8C-83A1-F6EECF244321}">
                <p14:modId xmlns:p14="http://schemas.microsoft.com/office/powerpoint/2010/main" val="2164367546"/>
              </p:ext>
            </p:extLst>
          </p:nvPr>
        </p:nvGraphicFramePr>
        <p:xfrm>
          <a:off x="1999713" y="1965960"/>
          <a:ext cx="8329143" cy="2560320"/>
        </p:xfrm>
        <a:graphic>
          <a:graphicData uri="http://schemas.openxmlformats.org/drawingml/2006/table">
            <a:tbl>
              <a:tblPr firstRow="1" bandRow="1">
                <a:tableStyleId>{5C22544A-7EE6-4342-B048-85BDC9FD1C3A}</a:tableStyleId>
              </a:tblPr>
              <a:tblGrid>
                <a:gridCol w="2088559">
                  <a:extLst>
                    <a:ext uri="{9D8B030D-6E8A-4147-A177-3AD203B41FA5}">
                      <a16:colId xmlns:a16="http://schemas.microsoft.com/office/drawing/2014/main" val="3187214304"/>
                    </a:ext>
                  </a:extLst>
                </a:gridCol>
                <a:gridCol w="6240584">
                  <a:extLst>
                    <a:ext uri="{9D8B030D-6E8A-4147-A177-3AD203B41FA5}">
                      <a16:colId xmlns:a16="http://schemas.microsoft.com/office/drawing/2014/main" val="2088774537"/>
                    </a:ext>
                  </a:extLst>
                </a:gridCol>
              </a:tblGrid>
              <a:tr h="370840">
                <a:tc>
                  <a:txBody>
                    <a:bodyPr/>
                    <a:lstStyle/>
                    <a:p>
                      <a:pPr algn="ctr"/>
                      <a:r>
                        <a:rPr lang="en-US" sz="2400">
                          <a:latin typeface="+mj-lt"/>
                        </a:rPr>
                        <a:t>Method</a:t>
                      </a:r>
                    </a:p>
                  </a:txBody>
                  <a:tcPr anchor="ctr"/>
                </a:tc>
                <a:tc>
                  <a:txBody>
                    <a:bodyPr/>
                    <a:lstStyle/>
                    <a:p>
                      <a:pPr marL="0" marR="0" algn="ctr">
                        <a:spcAft>
                          <a:spcPts val="600"/>
                        </a:spcAft>
                        <a:buNone/>
                      </a:pPr>
                      <a:r>
                        <a:rPr lang="en-US" sz="2400" b="1">
                          <a:solidFill>
                            <a:schemeClr val="bg1"/>
                          </a:solidFill>
                          <a:effectLst/>
                          <a:latin typeface="+mj-lt"/>
                          <a:ea typeface="Times New Roman" panose="02020603050405020304" pitchFamily="18" charset="0"/>
                          <a:cs typeface="Arial" panose="020B0604020202020204" pitchFamily="34" charset="0"/>
                        </a:rPr>
                        <a:t>Number of Districts/COEs Eligible for Differentiated Assistance</a:t>
                      </a:r>
                      <a:endParaRPr lang="en-US" sz="24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82791505"/>
                  </a:ext>
                </a:extLst>
              </a:tr>
              <a:tr h="370840">
                <a:tc>
                  <a:txBody>
                    <a:bodyPr/>
                    <a:lstStyle/>
                    <a:p>
                      <a:pPr algn="ctr"/>
                      <a:r>
                        <a:rPr lang="en-US" sz="2400">
                          <a:latin typeface="+mj-lt"/>
                        </a:rPr>
                        <a:t>Method 1</a:t>
                      </a:r>
                    </a:p>
                  </a:txBody>
                  <a:tcPr/>
                </a:tc>
                <a:tc>
                  <a:txBody>
                    <a:bodyPr/>
                    <a:lstStyle/>
                    <a:p>
                      <a:pPr marL="0" marR="0" algn="ctr">
                        <a:spcAft>
                          <a:spcPts val="600"/>
                        </a:spcAft>
                        <a:buNone/>
                      </a:pPr>
                      <a:r>
                        <a:rPr lang="en-US" sz="2400">
                          <a:effectLst/>
                          <a:latin typeface="+mj-lt"/>
                          <a:ea typeface="Times New Roman" panose="02020603050405020304" pitchFamily="18" charset="0"/>
                          <a:cs typeface="Arial" panose="020B0604020202020204" pitchFamily="34" charset="0"/>
                        </a:rPr>
                        <a:t>417</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96213981"/>
                  </a:ext>
                </a:extLst>
              </a:tr>
              <a:tr h="370840">
                <a:tc>
                  <a:txBody>
                    <a:bodyPr/>
                    <a:lstStyle/>
                    <a:p>
                      <a:pPr algn="ctr"/>
                      <a:r>
                        <a:rPr lang="en-US" sz="2400">
                          <a:latin typeface="+mj-lt"/>
                        </a:rPr>
                        <a:t>Method 2</a:t>
                      </a:r>
                    </a:p>
                  </a:txBody>
                  <a:tcPr/>
                </a:tc>
                <a:tc>
                  <a:txBody>
                    <a:bodyPr/>
                    <a:lstStyle/>
                    <a:p>
                      <a:pPr marL="0" marR="0" algn="ctr">
                        <a:spcAft>
                          <a:spcPts val="600"/>
                        </a:spcAft>
                        <a:buNone/>
                      </a:pPr>
                      <a:r>
                        <a:rPr lang="en-US" sz="2400">
                          <a:effectLst/>
                          <a:latin typeface="+mj-lt"/>
                          <a:ea typeface="Times New Roman" panose="02020603050405020304" pitchFamily="18" charset="0"/>
                          <a:cs typeface="Arial" panose="020B0604020202020204" pitchFamily="34" charset="0"/>
                        </a:rPr>
                        <a:t>1</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2102188"/>
                  </a:ext>
                </a:extLst>
              </a:tr>
              <a:tr h="370840">
                <a:tc>
                  <a:txBody>
                    <a:bodyPr/>
                    <a:lstStyle/>
                    <a:p>
                      <a:pPr algn="ctr"/>
                      <a:r>
                        <a:rPr lang="en-US" sz="2400">
                          <a:latin typeface="+mj-lt"/>
                        </a:rPr>
                        <a:t>Method 3</a:t>
                      </a:r>
                    </a:p>
                  </a:txBody>
                  <a:tcPr/>
                </a:tc>
                <a:tc>
                  <a:txBody>
                    <a:bodyPr/>
                    <a:lstStyle/>
                    <a:p>
                      <a:pPr marL="0" marR="0" algn="ctr">
                        <a:spcAft>
                          <a:spcPts val="600"/>
                        </a:spcAft>
                        <a:buNone/>
                      </a:pPr>
                      <a:r>
                        <a:rPr lang="en-US" sz="2400">
                          <a:effectLst/>
                          <a:latin typeface="+mj-lt"/>
                          <a:ea typeface="Times New Roman" panose="02020603050405020304" pitchFamily="18" charset="0"/>
                          <a:cs typeface="Arial" panose="020B0604020202020204" pitchFamily="34" charset="0"/>
                        </a:rPr>
                        <a:t>0</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1473714"/>
                  </a:ext>
                </a:extLst>
              </a:tr>
              <a:tr h="370840">
                <a:tc>
                  <a:txBody>
                    <a:bodyPr/>
                    <a:lstStyle/>
                    <a:p>
                      <a:pPr algn="ctr"/>
                      <a:r>
                        <a:rPr lang="en-US" sz="2400">
                          <a:latin typeface="+mj-lt"/>
                        </a:rPr>
                        <a:t>Method 4</a:t>
                      </a:r>
                    </a:p>
                  </a:txBody>
                  <a:tcPr/>
                </a:tc>
                <a:tc>
                  <a:txBody>
                    <a:bodyPr/>
                    <a:lstStyle/>
                    <a:p>
                      <a:pPr marL="0" marR="0" algn="ctr">
                        <a:spcAft>
                          <a:spcPts val="600"/>
                        </a:spcAft>
                        <a:buNone/>
                      </a:pPr>
                      <a:r>
                        <a:rPr lang="en-US" sz="2400" dirty="0">
                          <a:effectLst/>
                          <a:latin typeface="+mj-lt"/>
                          <a:ea typeface="Times New Roman" panose="02020603050405020304" pitchFamily="18" charset="0"/>
                          <a:cs typeface="Arial" panose="020B0604020202020204" pitchFamily="34" charset="0"/>
                        </a:rPr>
                        <a:t>11</a:t>
                      </a: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21450705"/>
                  </a:ext>
                </a:extLst>
              </a:tr>
            </a:tbl>
          </a:graphicData>
        </a:graphic>
      </p:graphicFrame>
    </p:spTree>
    <p:extLst>
      <p:ext uri="{BB962C8B-B14F-4D97-AF65-F5344CB8AC3E}">
        <p14:creationId xmlns:p14="http://schemas.microsoft.com/office/powerpoint/2010/main" val="1356400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A29305-9AA7-420E-93C3-E6D9CE63A8B2}"/>
              </a:ext>
            </a:extLst>
          </p:cNvPr>
          <p:cNvSpPr>
            <a:spLocks noGrp="1"/>
          </p:cNvSpPr>
          <p:nvPr>
            <p:ph type="title"/>
          </p:nvPr>
        </p:nvSpPr>
        <p:spPr/>
        <p:txBody>
          <a:bodyPr/>
          <a:lstStyle/>
          <a:p>
            <a:r>
              <a:rPr lang="en-US" sz="6600" dirty="0"/>
              <a:t>Every Student Succeeds Act Eligibility Criteria</a:t>
            </a:r>
            <a:endParaRPr lang="en-US" dirty="0"/>
          </a:p>
        </p:txBody>
      </p:sp>
    </p:spTree>
    <p:extLst>
      <p:ext uri="{BB962C8B-B14F-4D97-AF65-F5344CB8AC3E}">
        <p14:creationId xmlns:p14="http://schemas.microsoft.com/office/powerpoint/2010/main" val="932052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BFEE0-FB7A-98FF-E2AB-C6B53FF703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33636C-E56E-AA0A-299C-1E84395F68C0}"/>
              </a:ext>
            </a:extLst>
          </p:cNvPr>
          <p:cNvSpPr>
            <a:spLocks noGrp="1"/>
          </p:cNvSpPr>
          <p:nvPr>
            <p:ph type="title"/>
          </p:nvPr>
        </p:nvSpPr>
        <p:spPr/>
        <p:txBody>
          <a:bodyPr>
            <a:noAutofit/>
          </a:bodyPr>
          <a:lstStyle/>
          <a:p>
            <a:r>
              <a:rPr lang="en-US" sz="4000" dirty="0">
                <a:cs typeface="Aharoni"/>
              </a:rPr>
              <a:t>Guiding Question and Goals</a:t>
            </a:r>
            <a:endParaRPr lang="en-US" dirty="0"/>
          </a:p>
        </p:txBody>
      </p:sp>
      <p:sp>
        <p:nvSpPr>
          <p:cNvPr id="3" name="Content Placeholder 2">
            <a:extLst>
              <a:ext uri="{FF2B5EF4-FFF2-40B4-BE49-F238E27FC236}">
                <a16:creationId xmlns:a16="http://schemas.microsoft.com/office/drawing/2014/main" id="{4C56535C-937E-2731-1519-0C212212FE7B}"/>
              </a:ext>
            </a:extLst>
          </p:cNvPr>
          <p:cNvSpPr>
            <a:spLocks noGrp="1"/>
          </p:cNvSpPr>
          <p:nvPr>
            <p:ph sz="quarter" idx="10"/>
          </p:nvPr>
        </p:nvSpPr>
        <p:spPr>
          <a:xfrm>
            <a:off x="666107" y="1712705"/>
            <a:ext cx="10858499" cy="3887810"/>
          </a:xfrm>
        </p:spPr>
        <p:txBody>
          <a:bodyPr vert="horz" lIns="91440" tIns="45720" rIns="91440" bIns="45720" rtlCol="0" anchor="ctr">
            <a:normAutofit fontScale="92500" lnSpcReduction="20000"/>
          </a:bodyPr>
          <a:lstStyle/>
          <a:p>
            <a:pPr marL="91440" indent="0">
              <a:lnSpc>
                <a:spcPct val="90000"/>
              </a:lnSpc>
              <a:spcBef>
                <a:spcPts val="1000"/>
              </a:spcBef>
              <a:spcAft>
                <a:spcPts val="0"/>
              </a:spcAft>
              <a:buNone/>
            </a:pPr>
            <a:r>
              <a:rPr lang="en-US" sz="2800" b="1" dirty="0">
                <a:latin typeface="Arial"/>
                <a:cs typeface="Arial"/>
              </a:rPr>
              <a:t>Guiding Question</a:t>
            </a:r>
          </a:p>
          <a:p>
            <a:pPr>
              <a:lnSpc>
                <a:spcPct val="90000"/>
              </a:lnSpc>
              <a:spcBef>
                <a:spcPts val="1000"/>
              </a:spcBef>
              <a:spcAft>
                <a:spcPts val="0"/>
              </a:spcAft>
            </a:pPr>
            <a:r>
              <a:rPr lang="en-US" sz="2800" dirty="0">
                <a:latin typeface="Arial"/>
                <a:cs typeface="Arial"/>
              </a:rPr>
              <a:t>How can we redesign Differentiated Assistance (DA) and Direct Technical Assistance (DTA) criteria to better support districts' efforts to improve student outcomes? </a:t>
            </a:r>
            <a:endParaRPr lang="en-US" sz="2800" dirty="0">
              <a:latin typeface="Arial"/>
            </a:endParaRPr>
          </a:p>
          <a:p>
            <a:pPr marL="91440" indent="0">
              <a:lnSpc>
                <a:spcPct val="90000"/>
              </a:lnSpc>
              <a:spcBef>
                <a:spcPts val="1000"/>
              </a:spcBef>
              <a:spcAft>
                <a:spcPts val="0"/>
              </a:spcAft>
              <a:buNone/>
            </a:pPr>
            <a:endParaRPr lang="en-US" sz="2800" dirty="0">
              <a:latin typeface="Arial"/>
              <a:cs typeface="Arial"/>
            </a:endParaRPr>
          </a:p>
          <a:p>
            <a:pPr marL="91440" indent="0">
              <a:lnSpc>
                <a:spcPct val="90000"/>
              </a:lnSpc>
              <a:spcBef>
                <a:spcPts val="1000"/>
              </a:spcBef>
              <a:spcAft>
                <a:spcPts val="0"/>
              </a:spcAft>
              <a:buNone/>
            </a:pPr>
            <a:r>
              <a:rPr lang="en-US" sz="2800" b="1" dirty="0">
                <a:latin typeface="Arial"/>
                <a:cs typeface="Arial"/>
              </a:rPr>
              <a:t>Goals</a:t>
            </a:r>
          </a:p>
          <a:p>
            <a:pPr>
              <a:lnSpc>
                <a:spcPct val="90000"/>
              </a:lnSpc>
              <a:spcBef>
                <a:spcPts val="1000"/>
              </a:spcBef>
              <a:spcAft>
                <a:spcPts val="0"/>
              </a:spcAft>
            </a:pPr>
            <a:r>
              <a:rPr lang="en-US" sz="2800" dirty="0">
                <a:latin typeface="Arial"/>
                <a:cs typeface="Arial"/>
              </a:rPr>
              <a:t>Streamline the pool of districts eligible for DA and DTA to focus on those with the highest need, strengthen coherence and transparency in identification, provide more time and support for sustained improvement efforts, and prioritize meaningful improvement over recurring compliance processes.</a:t>
            </a:r>
            <a:endParaRPr lang="en-US" dirty="0"/>
          </a:p>
        </p:txBody>
      </p:sp>
    </p:spTree>
    <p:extLst>
      <p:ext uri="{BB962C8B-B14F-4D97-AF65-F5344CB8AC3E}">
        <p14:creationId xmlns:p14="http://schemas.microsoft.com/office/powerpoint/2010/main" val="4055548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021ED-3AEA-F5BC-CA54-12CDAFA496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1043B3-E5D6-5914-D785-4105C206E181}"/>
              </a:ext>
            </a:extLst>
          </p:cNvPr>
          <p:cNvSpPr>
            <a:spLocks noGrp="1"/>
          </p:cNvSpPr>
          <p:nvPr>
            <p:ph type="title"/>
          </p:nvPr>
        </p:nvSpPr>
        <p:spPr/>
        <p:txBody>
          <a:bodyPr>
            <a:normAutofit/>
          </a:bodyPr>
          <a:lstStyle/>
          <a:p>
            <a:r>
              <a:rPr lang="en-US" sz="4000" dirty="0">
                <a:solidFill>
                  <a:srgbClr val="0C3A5C"/>
                </a:solidFill>
              </a:rPr>
              <a:t>ESSA Eligibility Criteria Creates New LCFF Eligibility Criteria – Method 5</a:t>
            </a:r>
            <a:endParaRPr lang="en-US" sz="4000" b="1" dirty="0">
              <a:solidFill>
                <a:srgbClr val="0C3A5C"/>
              </a:solidFill>
            </a:endParaRPr>
          </a:p>
        </p:txBody>
      </p:sp>
      <p:sp>
        <p:nvSpPr>
          <p:cNvPr id="2" name="Content Placeholder 1">
            <a:extLst>
              <a:ext uri="{FF2B5EF4-FFF2-40B4-BE49-F238E27FC236}">
                <a16:creationId xmlns:a16="http://schemas.microsoft.com/office/drawing/2014/main" id="{C0D4974C-9BD4-D24C-82CE-D4FE1233DAFF}"/>
              </a:ext>
            </a:extLst>
          </p:cNvPr>
          <p:cNvSpPr>
            <a:spLocks noGrp="1"/>
          </p:cNvSpPr>
          <p:nvPr>
            <p:ph sz="quarter" idx="10"/>
          </p:nvPr>
        </p:nvSpPr>
        <p:spPr/>
        <p:txBody>
          <a:bodyPr>
            <a:normAutofit/>
          </a:bodyPr>
          <a:lstStyle/>
          <a:p>
            <a:r>
              <a:rPr lang="en-US" sz="2800"/>
              <a:t>Schools not exiting Comprehensive Support and Improvement (CSI) within four years </a:t>
            </a:r>
          </a:p>
        </p:txBody>
      </p:sp>
      <p:graphicFrame>
        <p:nvGraphicFramePr>
          <p:cNvPr id="9" name="Diagram 8" descr="Shift 2 infographic. If a school does not exit CSI within four years, its LEA becomes eligible for DA.">
            <a:extLst>
              <a:ext uri="{FF2B5EF4-FFF2-40B4-BE49-F238E27FC236}">
                <a16:creationId xmlns:a16="http://schemas.microsoft.com/office/drawing/2014/main" id="{7C98F5AD-A017-F427-5F88-6EFFF5F9D821}"/>
              </a:ext>
            </a:extLst>
          </p:cNvPr>
          <p:cNvGraphicFramePr/>
          <p:nvPr>
            <p:extLst>
              <p:ext uri="{D42A27DB-BD31-4B8C-83A1-F6EECF244321}">
                <p14:modId xmlns:p14="http://schemas.microsoft.com/office/powerpoint/2010/main" val="507966784"/>
              </p:ext>
            </p:extLst>
          </p:nvPr>
        </p:nvGraphicFramePr>
        <p:xfrm>
          <a:off x="2458795" y="2645753"/>
          <a:ext cx="8128000" cy="2516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7019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17B02-25FB-4980-B028-AD478E3CF51A}"/>
              </a:ext>
            </a:extLst>
          </p:cNvPr>
          <p:cNvSpPr>
            <a:spLocks noGrp="1"/>
          </p:cNvSpPr>
          <p:nvPr>
            <p:ph type="title"/>
          </p:nvPr>
        </p:nvSpPr>
        <p:spPr/>
        <p:txBody>
          <a:bodyPr/>
          <a:lstStyle/>
          <a:p>
            <a:r>
              <a:rPr lang="en-US" sz="4000" dirty="0"/>
              <a:t>ESSA Comprehensive Support and Improvement Eligibility Criteria</a:t>
            </a:r>
          </a:p>
        </p:txBody>
      </p:sp>
      <p:sp>
        <p:nvSpPr>
          <p:cNvPr id="3" name="Content Placeholder 2">
            <a:extLst>
              <a:ext uri="{FF2B5EF4-FFF2-40B4-BE49-F238E27FC236}">
                <a16:creationId xmlns:a16="http://schemas.microsoft.com/office/drawing/2014/main" id="{E99CA8AB-0BF3-6019-5A9F-7A0A72A9BF00}"/>
              </a:ext>
            </a:extLst>
          </p:cNvPr>
          <p:cNvSpPr>
            <a:spLocks noGrp="1"/>
          </p:cNvSpPr>
          <p:nvPr>
            <p:ph sz="quarter" idx="10"/>
          </p:nvPr>
        </p:nvSpPr>
        <p:spPr>
          <a:xfrm>
            <a:off x="647698" y="1759788"/>
            <a:ext cx="10858499" cy="4569760"/>
          </a:xfrm>
        </p:spPr>
        <p:txBody>
          <a:bodyPr>
            <a:noAutofit/>
          </a:bodyPr>
          <a:lstStyle/>
          <a:p>
            <a:pPr marL="91440" indent="0">
              <a:spcBef>
                <a:spcPts val="0"/>
              </a:spcBef>
              <a:buNone/>
            </a:pPr>
            <a:r>
              <a:rPr lang="en-US" sz="2600" b="1">
                <a:latin typeface="+mj-lt"/>
              </a:rPr>
              <a:t>Schools are eligible for the following categories of assistance:</a:t>
            </a:r>
          </a:p>
          <a:p>
            <a:pPr>
              <a:spcBef>
                <a:spcPts val="0"/>
              </a:spcBef>
            </a:pPr>
            <a:r>
              <a:rPr lang="en-US" sz="2600" b="1">
                <a:latin typeface="+mj-lt"/>
              </a:rPr>
              <a:t>CSI – Low Graduation:</a:t>
            </a:r>
            <a:r>
              <a:rPr lang="en-US" sz="2600">
                <a:latin typeface="+mj-lt"/>
              </a:rPr>
              <a:t> </a:t>
            </a:r>
            <a:r>
              <a:rPr lang="en-US" sz="2600">
                <a:latin typeface="+mj-lt"/>
                <a:cs typeface="Helvetica"/>
              </a:rPr>
              <a:t>All schools with a three-year graduatio</a:t>
            </a:r>
            <a:r>
              <a:rPr lang="en-US" sz="2600">
                <a:latin typeface="+mj-lt"/>
                <a:cs typeface="Arial"/>
              </a:rPr>
              <a:t>n rate below 68 percent. </a:t>
            </a:r>
          </a:p>
          <a:p>
            <a:pPr lvl="1">
              <a:spcBef>
                <a:spcPts val="0"/>
              </a:spcBef>
            </a:pPr>
            <a:r>
              <a:rPr lang="en-US" sz="2600">
                <a:latin typeface="+mj-lt"/>
                <a:cs typeface="Arial"/>
              </a:rPr>
              <a:t>Includes both Title I and non-Title I funded schools</a:t>
            </a:r>
          </a:p>
          <a:p>
            <a:pPr>
              <a:spcBef>
                <a:spcPts val="0"/>
              </a:spcBef>
            </a:pPr>
            <a:r>
              <a:rPr lang="en-US" sz="2600" b="1">
                <a:latin typeface="+mj-lt"/>
                <a:cs typeface="Arial"/>
              </a:rPr>
              <a:t>CSI – Low Performing: </a:t>
            </a:r>
            <a:r>
              <a:rPr lang="en-US" sz="2600">
                <a:latin typeface="+mj-lt"/>
                <a:cs typeface="Helvetica"/>
              </a:rPr>
              <a:t>Title I-funded schools are eligible based on their colors on the 2023 Dashboard</a:t>
            </a:r>
          </a:p>
          <a:p>
            <a:pPr marL="659765" lvl="1" indent="-342900">
              <a:lnSpc>
                <a:spcPct val="114999"/>
              </a:lnSpc>
              <a:spcBef>
                <a:spcPts val="0"/>
              </a:spcBef>
              <a:spcAft>
                <a:spcPts val="0"/>
              </a:spcAft>
              <a:buFont typeface="Courier New" panose="020B0604020202020204" pitchFamily="34" charset="0"/>
              <a:buChar char="o"/>
            </a:pPr>
            <a:r>
              <a:rPr lang="en-US" sz="2600">
                <a:latin typeface="+mj-lt"/>
                <a:cs typeface="Arial"/>
              </a:rPr>
              <a:t>All </a:t>
            </a:r>
            <a:r>
              <a:rPr lang="en-US" sz="2600" b="1">
                <a:latin typeface="+mj-lt"/>
                <a:cs typeface="Arial"/>
              </a:rPr>
              <a:t>Red</a:t>
            </a:r>
            <a:r>
              <a:rPr lang="en-US" sz="2600">
                <a:latin typeface="+mj-lt"/>
                <a:cs typeface="Arial"/>
              </a:rPr>
              <a:t> indicators</a:t>
            </a:r>
          </a:p>
          <a:p>
            <a:pPr marL="659765" lvl="1" indent="-342900">
              <a:lnSpc>
                <a:spcPct val="114999"/>
              </a:lnSpc>
              <a:spcBef>
                <a:spcPts val="0"/>
              </a:spcBef>
              <a:spcAft>
                <a:spcPts val="0"/>
              </a:spcAft>
              <a:buFont typeface="Courier New" panose="020B0604020202020204" pitchFamily="34" charset="0"/>
              <a:buChar char="o"/>
            </a:pPr>
            <a:r>
              <a:rPr lang="en-US" sz="2600">
                <a:latin typeface="+mj-lt"/>
                <a:cs typeface="Arial"/>
              </a:rPr>
              <a:t>All </a:t>
            </a:r>
            <a:r>
              <a:rPr lang="en-US" sz="2600" b="1">
                <a:latin typeface="+mj-lt"/>
                <a:cs typeface="Arial"/>
              </a:rPr>
              <a:t>Red </a:t>
            </a:r>
            <a:r>
              <a:rPr lang="en-US" sz="2600">
                <a:latin typeface="+mj-lt"/>
                <a:cs typeface="Arial"/>
              </a:rPr>
              <a:t>indicators except for one indicator of another performance color</a:t>
            </a:r>
          </a:p>
          <a:p>
            <a:pPr marL="659765" lvl="1" indent="-342900">
              <a:lnSpc>
                <a:spcPct val="114999"/>
              </a:lnSpc>
              <a:spcBef>
                <a:spcPts val="0"/>
              </a:spcBef>
              <a:spcAft>
                <a:spcPts val="0"/>
              </a:spcAft>
              <a:buFont typeface="Courier New" panose="020B0604020202020204" pitchFamily="34" charset="0"/>
              <a:buChar char="o"/>
            </a:pPr>
            <a:r>
              <a:rPr lang="en-US" sz="2600">
                <a:latin typeface="+mj-lt"/>
                <a:cs typeface="Arial"/>
              </a:rPr>
              <a:t>Five or more indicators where the majority are </a:t>
            </a:r>
            <a:r>
              <a:rPr lang="en-US" sz="2600" b="1">
                <a:latin typeface="+mj-lt"/>
                <a:cs typeface="Arial"/>
              </a:rPr>
              <a:t>Red</a:t>
            </a:r>
          </a:p>
        </p:txBody>
      </p:sp>
    </p:spTree>
    <p:extLst>
      <p:ext uri="{BB962C8B-B14F-4D97-AF65-F5344CB8AC3E}">
        <p14:creationId xmlns:p14="http://schemas.microsoft.com/office/powerpoint/2010/main" val="4069654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6239D-F9CD-8E3E-A3FF-B939E637603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BCA862-1A77-8B97-EB40-27546DB4ADAE}"/>
              </a:ext>
            </a:extLst>
          </p:cNvPr>
          <p:cNvSpPr>
            <a:spLocks noGrp="1"/>
          </p:cNvSpPr>
          <p:nvPr>
            <p:ph type="title"/>
          </p:nvPr>
        </p:nvSpPr>
        <p:spPr/>
        <p:txBody>
          <a:bodyPr>
            <a:normAutofit fontScale="90000"/>
          </a:bodyPr>
          <a:lstStyle/>
          <a:p>
            <a:r>
              <a:rPr lang="en-US" sz="4400" b="1" dirty="0"/>
              <a:t>Examples: Petunia Middle and Daisy High</a:t>
            </a:r>
            <a:endParaRPr lang="en-US" sz="4400" b="1" dirty="0">
              <a:solidFill>
                <a:srgbClr val="0C3A5C"/>
              </a:solidFill>
            </a:endParaRPr>
          </a:p>
        </p:txBody>
      </p:sp>
      <p:sp>
        <p:nvSpPr>
          <p:cNvPr id="9" name="Content Placeholder 1">
            <a:extLst>
              <a:ext uri="{FF2B5EF4-FFF2-40B4-BE49-F238E27FC236}">
                <a16:creationId xmlns:a16="http://schemas.microsoft.com/office/drawing/2014/main" id="{2BABFFF7-DDAB-AE41-728F-26295954DD2A}"/>
              </a:ext>
            </a:extLst>
          </p:cNvPr>
          <p:cNvSpPr>
            <a:spLocks noGrp="1"/>
          </p:cNvSpPr>
          <p:nvPr>
            <p:ph sz="quarter" idx="10"/>
          </p:nvPr>
        </p:nvSpPr>
        <p:spPr>
          <a:xfrm>
            <a:off x="731412" y="1248863"/>
            <a:ext cx="10609983" cy="1002943"/>
          </a:xfrm>
        </p:spPr>
        <p:txBody>
          <a:bodyPr>
            <a:normAutofit fontScale="92500"/>
          </a:bodyPr>
          <a:lstStyle/>
          <a:p>
            <a:pPr marL="0" lvl="0" indent="0">
              <a:buNone/>
            </a:pPr>
            <a:r>
              <a:rPr kumimoji="0" lang="en-US" sz="2500" b="0" i="0" u="none" strike="noStrike" kern="1200" cap="none" spc="0" normalizeH="0" baseline="0" noProof="0">
                <a:ln>
                  <a:noFill/>
                </a:ln>
                <a:solidFill>
                  <a:srgbClr val="203864"/>
                </a:solidFill>
                <a:effectLst/>
                <a:uLnTx/>
                <a:uFillTx/>
                <a:latin typeface="Arial"/>
                <a:ea typeface="+mn-ea"/>
                <a:cs typeface="+mn-cs"/>
                <a:sym typeface="Montserrat Light"/>
              </a:rPr>
              <a:t>If Petunia Middle or Daisy High does not exit CSI within four years (i.e., based on the results of the 2026 Dashboard), the LEA will become eligible for </a:t>
            </a:r>
            <a:r>
              <a:rPr lang="en-US" sz="2500">
                <a:solidFill>
                  <a:srgbClr val="203864"/>
                </a:solidFill>
                <a:latin typeface="Arial"/>
                <a:sym typeface="Montserrat Light"/>
              </a:rPr>
              <a:t>DA</a:t>
            </a:r>
            <a:r>
              <a:rPr kumimoji="0" lang="en-US" sz="2500" b="0" i="0" u="none" strike="noStrike" kern="1200" cap="none" spc="0" normalizeH="0" baseline="0" noProof="0">
                <a:ln>
                  <a:noFill/>
                </a:ln>
                <a:solidFill>
                  <a:srgbClr val="203864"/>
                </a:solidFill>
                <a:effectLst/>
                <a:uLnTx/>
                <a:uFillTx/>
                <a:latin typeface="Arial"/>
                <a:ea typeface="+mn-ea"/>
                <a:cs typeface="+mn-cs"/>
                <a:sym typeface="Montserrat Light"/>
              </a:rPr>
              <a:t>.</a:t>
            </a:r>
          </a:p>
        </p:txBody>
      </p:sp>
      <p:graphicFrame>
        <p:nvGraphicFramePr>
          <p:cNvPr id="8" name="Table 7" descr="Assistance Status of 2023, 2024, 2025 and 2026 for Petunia Middle and Daisy High. The 2026 LCFF Assistance Status.">
            <a:extLst>
              <a:ext uri="{FF2B5EF4-FFF2-40B4-BE49-F238E27FC236}">
                <a16:creationId xmlns:a16="http://schemas.microsoft.com/office/drawing/2014/main" id="{107E9190-D46E-020A-1CB6-448203FBC1B1}"/>
              </a:ext>
            </a:extLst>
          </p:cNvPr>
          <p:cNvGraphicFramePr>
            <a:graphicFrameLocks noGrp="1"/>
          </p:cNvGraphicFramePr>
          <p:nvPr>
            <p:extLst>
              <p:ext uri="{D42A27DB-BD31-4B8C-83A1-F6EECF244321}">
                <p14:modId xmlns:p14="http://schemas.microsoft.com/office/powerpoint/2010/main" val="1205451043"/>
              </p:ext>
            </p:extLst>
          </p:nvPr>
        </p:nvGraphicFramePr>
        <p:xfrm>
          <a:off x="0" y="2302775"/>
          <a:ext cx="12191999" cy="4040202"/>
        </p:xfrm>
        <a:graphic>
          <a:graphicData uri="http://schemas.openxmlformats.org/drawingml/2006/table">
            <a:tbl>
              <a:tblPr firstRow="1" bandRow="1">
                <a:tableStyleId>{5C22544A-7EE6-4342-B048-85BDC9FD1C3A}</a:tableStyleId>
              </a:tblPr>
              <a:tblGrid>
                <a:gridCol w="1326524">
                  <a:extLst>
                    <a:ext uri="{9D8B030D-6E8A-4147-A177-3AD203B41FA5}">
                      <a16:colId xmlns:a16="http://schemas.microsoft.com/office/drawing/2014/main" val="1606489399"/>
                    </a:ext>
                  </a:extLst>
                </a:gridCol>
                <a:gridCol w="1281448">
                  <a:extLst>
                    <a:ext uri="{9D8B030D-6E8A-4147-A177-3AD203B41FA5}">
                      <a16:colId xmlns:a16="http://schemas.microsoft.com/office/drawing/2014/main" val="3716364705"/>
                    </a:ext>
                  </a:extLst>
                </a:gridCol>
                <a:gridCol w="1867436">
                  <a:extLst>
                    <a:ext uri="{9D8B030D-6E8A-4147-A177-3AD203B41FA5}">
                      <a16:colId xmlns:a16="http://schemas.microsoft.com/office/drawing/2014/main" val="2928370750"/>
                    </a:ext>
                  </a:extLst>
                </a:gridCol>
                <a:gridCol w="1841679">
                  <a:extLst>
                    <a:ext uri="{9D8B030D-6E8A-4147-A177-3AD203B41FA5}">
                      <a16:colId xmlns:a16="http://schemas.microsoft.com/office/drawing/2014/main" val="2273841384"/>
                    </a:ext>
                  </a:extLst>
                </a:gridCol>
                <a:gridCol w="1815921">
                  <a:extLst>
                    <a:ext uri="{9D8B030D-6E8A-4147-A177-3AD203B41FA5}">
                      <a16:colId xmlns:a16="http://schemas.microsoft.com/office/drawing/2014/main" val="2489182207"/>
                    </a:ext>
                  </a:extLst>
                </a:gridCol>
                <a:gridCol w="1848119">
                  <a:extLst>
                    <a:ext uri="{9D8B030D-6E8A-4147-A177-3AD203B41FA5}">
                      <a16:colId xmlns:a16="http://schemas.microsoft.com/office/drawing/2014/main" val="2731230206"/>
                    </a:ext>
                  </a:extLst>
                </a:gridCol>
                <a:gridCol w="2210872">
                  <a:extLst>
                    <a:ext uri="{9D8B030D-6E8A-4147-A177-3AD203B41FA5}">
                      <a16:colId xmlns:a16="http://schemas.microsoft.com/office/drawing/2014/main" val="3688031664"/>
                    </a:ext>
                  </a:extLst>
                </a:gridCol>
              </a:tblGrid>
              <a:tr h="958840">
                <a:tc>
                  <a:txBody>
                    <a:bodyPr/>
                    <a:lstStyle/>
                    <a:p>
                      <a:pPr algn="ctr"/>
                      <a:r>
                        <a:rPr lang="en-US" sz="2400">
                          <a:solidFill>
                            <a:schemeClr val="bg1"/>
                          </a:solidFill>
                          <a:latin typeface="+mj-lt"/>
                        </a:rPr>
                        <a:t>School </a:t>
                      </a:r>
                    </a:p>
                    <a:p>
                      <a:pPr algn="ctr"/>
                      <a:r>
                        <a:rPr lang="en-US" sz="2400">
                          <a:solidFill>
                            <a:schemeClr val="bg1"/>
                          </a:solidFill>
                          <a:latin typeface="+mj-lt"/>
                        </a:rPr>
                        <a:t>Name</a:t>
                      </a:r>
                    </a:p>
                  </a:txBody>
                  <a:tcPr anchor="ctr"/>
                </a:tc>
                <a:tc>
                  <a:txBody>
                    <a:bodyPr/>
                    <a:lstStyle/>
                    <a:p>
                      <a:pPr algn="ctr"/>
                      <a:r>
                        <a:rPr lang="en-US" sz="2400">
                          <a:solidFill>
                            <a:schemeClr val="bg1"/>
                          </a:solidFill>
                          <a:latin typeface="+mj-lt"/>
                        </a:rPr>
                        <a:t>District Name</a:t>
                      </a:r>
                    </a:p>
                  </a:txBody>
                  <a:tcPr anchor="ctr"/>
                </a:tc>
                <a:tc>
                  <a:txBody>
                    <a:bodyPr/>
                    <a:lstStyle/>
                    <a:p>
                      <a:pPr algn="ctr"/>
                      <a:r>
                        <a:rPr lang="en-US" sz="2400">
                          <a:solidFill>
                            <a:schemeClr val="bg1"/>
                          </a:solidFill>
                          <a:latin typeface="+mj-lt"/>
                        </a:rPr>
                        <a:t>Assistance Status 2023</a:t>
                      </a:r>
                    </a:p>
                    <a:p>
                      <a:pPr algn="ctr"/>
                      <a:r>
                        <a:rPr lang="en-US" sz="2400" b="0">
                          <a:solidFill>
                            <a:schemeClr val="bg1"/>
                          </a:solidFill>
                          <a:latin typeface="+mj-lt"/>
                        </a:rPr>
                        <a:t>(Year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bg1"/>
                          </a:solidFill>
                          <a:latin typeface="+mj-lt"/>
                        </a:rPr>
                        <a:t>Assistance Status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a:solidFill>
                            <a:schemeClr val="bg1"/>
                          </a:solidFill>
                          <a:latin typeface="+mj-lt"/>
                        </a:rPr>
                        <a:t>(Year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bg1"/>
                          </a:solidFill>
                          <a:latin typeface="+mj-lt"/>
                        </a:rPr>
                        <a:t>Assistance Status 2025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a:solidFill>
                            <a:schemeClr val="bg1"/>
                          </a:solidFill>
                          <a:latin typeface="+mj-lt"/>
                        </a:rPr>
                        <a:t>(Year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bg1"/>
                          </a:solidFill>
                          <a:latin typeface="+mj-lt"/>
                        </a:rPr>
                        <a:t>Assistance Status 2026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a:solidFill>
                            <a:schemeClr val="bg1"/>
                          </a:solidFill>
                          <a:latin typeface="+mj-lt"/>
                        </a:rPr>
                        <a:t>(Year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bg1"/>
                          </a:solidFill>
                          <a:latin typeface="+mj-lt"/>
                        </a:rPr>
                        <a:t>2026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bg1"/>
                          </a:solidFill>
                          <a:latin typeface="+mj-lt"/>
                        </a:rPr>
                        <a:t>LCFF Assistance Status</a:t>
                      </a:r>
                    </a:p>
                  </a:txBody>
                  <a:tcPr anchor="ctr"/>
                </a:tc>
                <a:extLst>
                  <a:ext uri="{0D108BD9-81ED-4DB2-BD59-A6C34878D82A}">
                    <a16:rowId xmlns:a16="http://schemas.microsoft.com/office/drawing/2014/main" val="229536240"/>
                  </a:ext>
                </a:extLst>
              </a:tr>
              <a:tr h="1242861">
                <a:tc>
                  <a:txBody>
                    <a:bodyPr/>
                    <a:lstStyle/>
                    <a:p>
                      <a:pPr algn="ctr"/>
                      <a:r>
                        <a:rPr lang="en-US" sz="2400">
                          <a:solidFill>
                            <a:schemeClr val="accent1">
                              <a:lumMod val="50000"/>
                            </a:schemeClr>
                          </a:solidFill>
                          <a:latin typeface="+mj-lt"/>
                        </a:rPr>
                        <a:t>Petunia Middle  </a:t>
                      </a:r>
                    </a:p>
                  </a:txBody>
                  <a:tcPr anchor="ctr"/>
                </a:tc>
                <a:tc>
                  <a:txBody>
                    <a:bodyPr/>
                    <a:lstStyle/>
                    <a:p>
                      <a:pPr algn="ctr"/>
                      <a:r>
                        <a:rPr lang="en-US" sz="2400">
                          <a:solidFill>
                            <a:schemeClr val="accent1">
                              <a:lumMod val="50000"/>
                            </a:schemeClr>
                          </a:solidFill>
                          <a:latin typeface="+mj-lt"/>
                        </a:rPr>
                        <a:t>Garden Unified</a:t>
                      </a:r>
                    </a:p>
                  </a:txBody>
                  <a:tcPr anchor="ctr"/>
                </a:tc>
                <a:tc>
                  <a:txBody>
                    <a:bodyPr/>
                    <a:lstStyle/>
                    <a:p>
                      <a:pPr algn="ctr"/>
                      <a:r>
                        <a:rPr lang="en-US" sz="2400">
                          <a:solidFill>
                            <a:schemeClr val="accent1">
                              <a:lumMod val="50000"/>
                            </a:schemeClr>
                          </a:solidFill>
                          <a:latin typeface="+mj-lt"/>
                        </a:rPr>
                        <a:t>CSI-Low Performing</a:t>
                      </a:r>
                    </a:p>
                  </a:txBody>
                  <a:tcPr anchor="ctr"/>
                </a:tc>
                <a:tc>
                  <a:txBody>
                    <a:bodyPr/>
                    <a:lstStyle/>
                    <a:p>
                      <a:pPr algn="ctr"/>
                      <a:r>
                        <a:rPr lang="en-US" sz="2400">
                          <a:solidFill>
                            <a:schemeClr val="accent1">
                              <a:lumMod val="50000"/>
                            </a:schemeClr>
                          </a:solidFill>
                          <a:latin typeface="+mj-lt"/>
                        </a:rPr>
                        <a:t>CSI-Low Performing</a:t>
                      </a:r>
                    </a:p>
                  </a:txBody>
                  <a:tcPr anchor="ctr"/>
                </a:tc>
                <a:tc>
                  <a:txBody>
                    <a:bodyPr/>
                    <a:lstStyle/>
                    <a:p>
                      <a:pPr algn="ctr"/>
                      <a:r>
                        <a:rPr lang="en-US" sz="2400">
                          <a:solidFill>
                            <a:schemeClr val="accent1">
                              <a:lumMod val="50000"/>
                            </a:schemeClr>
                          </a:solidFill>
                          <a:latin typeface="+mj-lt"/>
                        </a:rPr>
                        <a:t>CSI-Low Performing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lumMod val="50000"/>
                            </a:schemeClr>
                          </a:solidFill>
                          <a:latin typeface="+mj-lt"/>
                        </a:rPr>
                        <a:t>CSI-Low Performing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chemeClr val="accent1">
                              <a:lumMod val="50000"/>
                            </a:schemeClr>
                          </a:solidFill>
                          <a:latin typeface="+mj-lt"/>
                        </a:rPr>
                        <a:t>Differentiated Assistance</a:t>
                      </a:r>
                    </a:p>
                  </a:txBody>
                  <a:tcPr anchor="ctr"/>
                </a:tc>
                <a:extLst>
                  <a:ext uri="{0D108BD9-81ED-4DB2-BD59-A6C34878D82A}">
                    <a16:rowId xmlns:a16="http://schemas.microsoft.com/office/drawing/2014/main" val="3038222217"/>
                  </a:ext>
                </a:extLst>
              </a:tr>
              <a:tr h="1242861">
                <a:tc>
                  <a:txBody>
                    <a:bodyPr/>
                    <a:lstStyle/>
                    <a:p>
                      <a:pPr algn="ctr"/>
                      <a:r>
                        <a:rPr lang="en-US" sz="2400">
                          <a:solidFill>
                            <a:schemeClr val="accent1">
                              <a:lumMod val="50000"/>
                            </a:schemeClr>
                          </a:solidFill>
                          <a:latin typeface="+mj-lt"/>
                        </a:rPr>
                        <a:t>Daisy High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a:solidFill>
                            <a:schemeClr val="accent1">
                              <a:lumMod val="50000"/>
                            </a:schemeClr>
                          </a:solidFill>
                          <a:latin typeface="+mj-lt"/>
                          <a:ea typeface="+mn-ea"/>
                          <a:cs typeface="+mn-cs"/>
                        </a:rPr>
                        <a:t>Garden Unified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a:solidFill>
                            <a:schemeClr val="accent1">
                              <a:lumMod val="50000"/>
                            </a:schemeClr>
                          </a:solidFill>
                          <a:latin typeface="+mj-lt"/>
                          <a:ea typeface="+mn-ea"/>
                          <a:cs typeface="+mn-cs"/>
                        </a:rPr>
                        <a:t>CSI-Low Graduation Rate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26BD0">
                              <a:lumMod val="50000"/>
                            </a:srgbClr>
                          </a:solidFill>
                          <a:effectLst/>
                          <a:uLnTx/>
                          <a:uFillTx/>
                          <a:latin typeface="+mj-lt"/>
                          <a:ea typeface="+mn-ea"/>
                          <a:cs typeface="+mn-cs"/>
                        </a:rPr>
                        <a:t>CSI-Low Graduation Rate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26BD0">
                              <a:lumMod val="50000"/>
                            </a:srgbClr>
                          </a:solidFill>
                          <a:effectLst/>
                          <a:uLnTx/>
                          <a:uFillTx/>
                          <a:latin typeface="+mj-lt"/>
                          <a:ea typeface="+mn-ea"/>
                          <a:cs typeface="+mn-cs"/>
                        </a:rPr>
                        <a:t>CSI-Low Graduation Rate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26BD0">
                              <a:lumMod val="50000"/>
                            </a:srgbClr>
                          </a:solidFill>
                          <a:effectLst/>
                          <a:uLnTx/>
                          <a:uFillTx/>
                          <a:latin typeface="+mj-lt"/>
                          <a:ea typeface="+mn-ea"/>
                          <a:cs typeface="+mn-cs"/>
                        </a:rPr>
                        <a:t>CSI-Low Graduation Rate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accent1">
                              <a:lumMod val="50000"/>
                            </a:schemeClr>
                          </a:solidFill>
                          <a:latin typeface="+mj-lt"/>
                          <a:ea typeface="+mn-ea"/>
                          <a:cs typeface="+mn-cs"/>
                        </a:rPr>
                        <a:t>Differentiated Assistance</a:t>
                      </a:r>
                      <a:endParaRPr lang="en-US" sz="2400" b="1" dirty="0">
                        <a:solidFill>
                          <a:schemeClr val="accent1">
                            <a:lumMod val="50000"/>
                          </a:schemeClr>
                        </a:solidFill>
                        <a:latin typeface="+mj-lt"/>
                      </a:endParaRPr>
                    </a:p>
                  </a:txBody>
                  <a:tcPr anchor="ctr"/>
                </a:tc>
                <a:extLst>
                  <a:ext uri="{0D108BD9-81ED-4DB2-BD59-A6C34878D82A}">
                    <a16:rowId xmlns:a16="http://schemas.microsoft.com/office/drawing/2014/main" val="2729398653"/>
                  </a:ext>
                </a:extLst>
              </a:tr>
            </a:tbl>
          </a:graphicData>
        </a:graphic>
      </p:graphicFrame>
    </p:spTree>
    <p:extLst>
      <p:ext uri="{BB962C8B-B14F-4D97-AF65-F5344CB8AC3E}">
        <p14:creationId xmlns:p14="http://schemas.microsoft.com/office/powerpoint/2010/main" val="2272562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6EF49-A09D-C0C4-12D2-0D56DEFBAE9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BD6867-9797-7BB4-350F-ECFA0BCE26EA}"/>
              </a:ext>
            </a:extLst>
          </p:cNvPr>
          <p:cNvSpPr>
            <a:spLocks noGrp="1"/>
          </p:cNvSpPr>
          <p:nvPr>
            <p:ph type="title"/>
          </p:nvPr>
        </p:nvSpPr>
        <p:spPr/>
        <p:txBody>
          <a:bodyPr>
            <a:normAutofit/>
          </a:bodyPr>
          <a:lstStyle/>
          <a:p>
            <a:r>
              <a:rPr lang="en-US" sz="4000" dirty="0">
                <a:solidFill>
                  <a:srgbClr val="0C3A5C"/>
                </a:solidFill>
              </a:rPr>
              <a:t>CSI Escalates the LEA into Differentiated Assistance</a:t>
            </a:r>
            <a:endParaRPr lang="en-US" sz="4000" b="1" dirty="0">
              <a:solidFill>
                <a:srgbClr val="0C3A5C"/>
              </a:solidFill>
            </a:endParaRPr>
          </a:p>
        </p:txBody>
      </p:sp>
      <p:sp>
        <p:nvSpPr>
          <p:cNvPr id="14" name="Content Placeholder 13">
            <a:extLst>
              <a:ext uri="{FF2B5EF4-FFF2-40B4-BE49-F238E27FC236}">
                <a16:creationId xmlns:a16="http://schemas.microsoft.com/office/drawing/2014/main" id="{FAF96021-D50F-BB98-ADC0-1D7CD0ECEE9D}"/>
              </a:ext>
            </a:extLst>
          </p:cNvPr>
          <p:cNvSpPr>
            <a:spLocks noGrp="1"/>
          </p:cNvSpPr>
          <p:nvPr>
            <p:ph sz="quarter" idx="10"/>
          </p:nvPr>
        </p:nvSpPr>
        <p:spPr>
          <a:xfrm>
            <a:off x="647700" y="1752601"/>
            <a:ext cx="10441010" cy="4305300"/>
          </a:xfrm>
        </p:spPr>
        <p:txBody>
          <a:bodyPr>
            <a:normAutofit fontScale="92500" lnSpcReduction="10000"/>
          </a:bodyPr>
          <a:lstStyle/>
          <a:p>
            <a:pPr marL="342900" indent="-342900">
              <a:spcBef>
                <a:spcPts val="0"/>
              </a:spcBef>
            </a:pPr>
            <a:r>
              <a:rPr lang="en-US" sz="2800" b="1">
                <a:latin typeface="Arial" panose="020B0604020202020204" pitchFamily="34" charset="0"/>
                <a:ea typeface="Arial" panose="020B0604020202020204" pitchFamily="34" charset="0"/>
              </a:rPr>
              <a:t>ESSA, Section 1111(d)(3)(A)(i)(I)</a:t>
            </a:r>
            <a:r>
              <a:rPr lang="en-US" sz="2800">
                <a:latin typeface="Arial" panose="020B0604020202020204" pitchFamily="34" charset="0"/>
                <a:ea typeface="Arial" panose="020B0604020202020204" pitchFamily="34" charset="0"/>
              </a:rPr>
              <a:t>:</a:t>
            </a:r>
            <a:r>
              <a:rPr lang="en-US" sz="2800" b="1">
                <a:latin typeface="Arial" panose="020B0604020202020204" pitchFamily="34" charset="0"/>
                <a:ea typeface="Arial" panose="020B0604020202020204" pitchFamily="34" charset="0"/>
              </a:rPr>
              <a:t> </a:t>
            </a:r>
            <a:r>
              <a:rPr lang="en-US" sz="2800">
                <a:latin typeface="Arial" panose="020B0604020202020204" pitchFamily="34" charset="0"/>
                <a:ea typeface="Arial" panose="020B0604020202020204" pitchFamily="34" charset="0"/>
              </a:rPr>
              <a:t>Requires</a:t>
            </a:r>
            <a:r>
              <a:rPr lang="en-US" sz="2800" b="1">
                <a:latin typeface="Arial" panose="020B0604020202020204" pitchFamily="34" charset="0"/>
                <a:ea typeface="Arial" panose="020B0604020202020204" pitchFamily="34" charset="0"/>
              </a:rPr>
              <a:t> </a:t>
            </a:r>
            <a:r>
              <a:rPr lang="en-US" sz="2800">
                <a:latin typeface="Arial" panose="020B0604020202020204" pitchFamily="34" charset="0"/>
                <a:ea typeface="Arial" panose="020B0604020202020204" pitchFamily="34" charset="0"/>
              </a:rPr>
              <a:t>that schools identified by the State for CSI under subsection (c)(4)(D)(i), which, if not satisfied within a State-determined number of years (not to exceed four years), </a:t>
            </a:r>
            <a:r>
              <a:rPr lang="en-US" sz="2800" b="1">
                <a:latin typeface="Arial" panose="020B0604020202020204" pitchFamily="34" charset="0"/>
                <a:ea typeface="Arial" panose="020B0604020202020204" pitchFamily="34" charset="0"/>
              </a:rPr>
              <a:t>shall result in more rigorous State determined action</a:t>
            </a:r>
            <a:r>
              <a:rPr lang="en-US" sz="2800">
                <a:latin typeface="Arial" panose="020B0604020202020204" pitchFamily="34" charset="0"/>
                <a:ea typeface="Arial" panose="020B0604020202020204" pitchFamily="34" charset="0"/>
              </a:rPr>
              <a:t>.</a:t>
            </a:r>
            <a:endParaRPr lang="en-US" sz="2800"/>
          </a:p>
          <a:p>
            <a:pPr marL="342900" indent="-342900">
              <a:spcBef>
                <a:spcPts val="0"/>
              </a:spcBef>
            </a:pPr>
            <a:r>
              <a:rPr lang="en-US" sz="2800"/>
              <a:t>California’s ESSA State Plan, adopted by the State Board of Education in 2018,</a:t>
            </a:r>
            <a:r>
              <a:rPr lang="en-US" sz="2800" b="1"/>
              <a:t> </a:t>
            </a:r>
            <a:r>
              <a:rPr lang="en-US" sz="2800"/>
              <a:t>defines “more rigorous intervention” as Level 2, Differentiated Assistance. The second level of support </a:t>
            </a:r>
            <a:r>
              <a:rPr lang="en-US" sz="2800" b="1"/>
              <a:t>will provide DA to LEAs including any LEA with a school identified for CSI that does not meet the exit criteria within four years </a:t>
            </a:r>
            <a:r>
              <a:rPr lang="en-US" sz="2800"/>
              <a:t>of identification. </a:t>
            </a:r>
            <a:endParaRPr lang="en-US"/>
          </a:p>
        </p:txBody>
      </p:sp>
    </p:spTree>
    <p:extLst>
      <p:ext uri="{BB962C8B-B14F-4D97-AF65-F5344CB8AC3E}">
        <p14:creationId xmlns:p14="http://schemas.microsoft.com/office/powerpoint/2010/main" val="2952287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1F158-3BF8-4B57-EAB0-0860A033D49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E6FAF2-CD58-893E-4125-DC19A597A28D}"/>
              </a:ext>
            </a:extLst>
          </p:cNvPr>
          <p:cNvSpPr>
            <a:spLocks noGrp="1"/>
          </p:cNvSpPr>
          <p:nvPr>
            <p:ph type="title"/>
          </p:nvPr>
        </p:nvSpPr>
        <p:spPr/>
        <p:txBody>
          <a:bodyPr>
            <a:normAutofit/>
          </a:bodyPr>
          <a:lstStyle/>
          <a:p>
            <a:r>
              <a:rPr lang="en-US" sz="4000" b="1" dirty="0"/>
              <a:t>ESSA Assistance Status Data File CSI Flag</a:t>
            </a:r>
            <a:endParaRPr lang="en-US" sz="4000" b="1" dirty="0">
              <a:solidFill>
                <a:srgbClr val="0C3A5C"/>
              </a:solidFill>
            </a:endParaRPr>
          </a:p>
        </p:txBody>
      </p:sp>
      <p:sp>
        <p:nvSpPr>
          <p:cNvPr id="2" name="Content Placeholder 1">
            <a:extLst>
              <a:ext uri="{FF2B5EF4-FFF2-40B4-BE49-F238E27FC236}">
                <a16:creationId xmlns:a16="http://schemas.microsoft.com/office/drawing/2014/main" id="{D6A7869D-8491-33E5-0CA4-C58F54D14DDD}"/>
              </a:ext>
            </a:extLst>
          </p:cNvPr>
          <p:cNvSpPr>
            <a:spLocks noGrp="1"/>
          </p:cNvSpPr>
          <p:nvPr>
            <p:ph sz="quarter" idx="10"/>
          </p:nvPr>
        </p:nvSpPr>
        <p:spPr>
          <a:xfrm>
            <a:off x="647699" y="1739722"/>
            <a:ext cx="10858499" cy="4305300"/>
          </a:xfrm>
        </p:spPr>
        <p:txBody>
          <a:bodyPr vert="horz" lIns="91440" tIns="45720" rIns="91440" bIns="45720" rtlCol="0" anchor="t">
            <a:noAutofit/>
          </a:bodyPr>
          <a:lstStyle/>
          <a:p>
            <a:pPr marL="571500" indent="-571500"/>
            <a:r>
              <a:rPr lang="en-US" sz="2800"/>
              <a:t>The ESSA Assistance Status Data File includes the number of Consecutive Years Eligible for CSI beginning with 2022–23. </a:t>
            </a:r>
          </a:p>
          <a:p>
            <a:pPr marL="571500" indent="-571500"/>
            <a:r>
              <a:rPr lang="en-US" sz="2800"/>
              <a:t>There are</a:t>
            </a:r>
            <a:r>
              <a:rPr lang="en-US" sz="2800" b="1"/>
              <a:t> 224 schools</a:t>
            </a:r>
            <a:r>
              <a:rPr lang="en-US" sz="2800"/>
              <a:t> that have either a 3- or 4-year CSI flag.</a:t>
            </a:r>
          </a:p>
          <a:p>
            <a:pPr marL="571500" indent="-571500"/>
            <a:r>
              <a:rPr lang="en-US" sz="2800" b="1">
                <a:latin typeface="Arial"/>
                <a:cs typeface="Arial"/>
                <a:sym typeface="Montserrat Light"/>
              </a:rPr>
              <a:t>This represents 168 LEAs</a:t>
            </a:r>
            <a:r>
              <a:rPr lang="en-US" sz="2800">
                <a:latin typeface="Arial"/>
                <a:cs typeface="Arial"/>
                <a:sym typeface="Montserrat Light"/>
              </a:rPr>
              <a:t> with schools that have a 3- or 4-year CSI flag that may become eligible for </a:t>
            </a:r>
            <a:r>
              <a:rPr lang="en-US" sz="2800" b="1">
                <a:latin typeface="Arial"/>
                <a:cs typeface="Arial"/>
                <a:sym typeface="Montserrat Light"/>
              </a:rPr>
              <a:t>DA </a:t>
            </a:r>
            <a:r>
              <a:rPr lang="en-US" sz="2800">
                <a:latin typeface="Arial"/>
                <a:cs typeface="Arial"/>
                <a:sym typeface="Montserrat Light"/>
              </a:rPr>
              <a:t>if these schools do not exit CSI on the 2026 Dashboard.</a:t>
            </a:r>
          </a:p>
        </p:txBody>
      </p:sp>
    </p:spTree>
    <p:extLst>
      <p:ext uri="{BB962C8B-B14F-4D97-AF65-F5344CB8AC3E}">
        <p14:creationId xmlns:p14="http://schemas.microsoft.com/office/powerpoint/2010/main" val="1518910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1BE80-E1B5-FA36-B9FD-52A5A45B07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F8EEA6-BB2D-9AB0-E6BF-3AC9B19FD419}"/>
              </a:ext>
            </a:extLst>
          </p:cNvPr>
          <p:cNvSpPr>
            <a:spLocks noGrp="1"/>
          </p:cNvSpPr>
          <p:nvPr>
            <p:ph type="title"/>
          </p:nvPr>
        </p:nvSpPr>
        <p:spPr/>
        <p:txBody>
          <a:bodyPr/>
          <a:lstStyle/>
          <a:p>
            <a:r>
              <a:rPr lang="en-US" sz="4400" dirty="0"/>
              <a:t>CSI to Differentiated Assistance</a:t>
            </a:r>
          </a:p>
        </p:txBody>
      </p:sp>
      <p:sp>
        <p:nvSpPr>
          <p:cNvPr id="3" name="Content Placeholder 2">
            <a:extLst>
              <a:ext uri="{FF2B5EF4-FFF2-40B4-BE49-F238E27FC236}">
                <a16:creationId xmlns:a16="http://schemas.microsoft.com/office/drawing/2014/main" id="{D5D3E03B-39E2-04B0-9D4B-D168DFC84CE4}"/>
              </a:ext>
            </a:extLst>
          </p:cNvPr>
          <p:cNvSpPr>
            <a:spLocks noGrp="1"/>
          </p:cNvSpPr>
          <p:nvPr>
            <p:ph sz="quarter" idx="10"/>
          </p:nvPr>
        </p:nvSpPr>
        <p:spPr>
          <a:xfrm>
            <a:off x="521594" y="1422992"/>
            <a:ext cx="10601834" cy="1915632"/>
          </a:xfrm>
        </p:spPr>
        <p:txBody>
          <a:bodyPr>
            <a:normAutofit/>
          </a:bodyPr>
          <a:lstStyle/>
          <a:p>
            <a:pPr marL="91440" indent="0">
              <a:buNone/>
            </a:pPr>
            <a:r>
              <a:rPr lang="en-US" sz="2400"/>
              <a:t>The table below provides the number of schools in CSI for at least three years by LEA type and the number of LEAs with schools in CSI for at least three years.</a:t>
            </a:r>
          </a:p>
        </p:txBody>
      </p:sp>
      <p:graphicFrame>
        <p:nvGraphicFramePr>
          <p:cNvPr id="5" name="Content Placeholder 4" descr="LEA Type, Number of Schools and LEAs in CSI for at Least 3 Years as of 2025. Number of LEAs currently in Differentiated Assistance.">
            <a:extLst>
              <a:ext uri="{FF2B5EF4-FFF2-40B4-BE49-F238E27FC236}">
                <a16:creationId xmlns:a16="http://schemas.microsoft.com/office/drawing/2014/main" id="{EE26D2DF-557B-10BC-5535-0B2E5E27B07C}"/>
              </a:ext>
            </a:extLst>
          </p:cNvPr>
          <p:cNvGraphicFramePr>
            <a:graphicFrameLocks noGrp="1"/>
          </p:cNvGraphicFramePr>
          <p:nvPr>
            <p:ph sz="quarter" idx="11"/>
            <p:extLst>
              <p:ext uri="{D42A27DB-BD31-4B8C-83A1-F6EECF244321}">
                <p14:modId xmlns:p14="http://schemas.microsoft.com/office/powerpoint/2010/main" val="4099264188"/>
              </p:ext>
            </p:extLst>
          </p:nvPr>
        </p:nvGraphicFramePr>
        <p:xfrm>
          <a:off x="647700" y="2652770"/>
          <a:ext cx="11254216" cy="3862070"/>
        </p:xfrm>
        <a:graphic>
          <a:graphicData uri="http://schemas.openxmlformats.org/drawingml/2006/table">
            <a:tbl>
              <a:tblPr firstRow="1" bandRow="1">
                <a:tableStyleId>{5C22544A-7EE6-4342-B048-85BDC9FD1C3A}</a:tableStyleId>
              </a:tblPr>
              <a:tblGrid>
                <a:gridCol w="1986989">
                  <a:extLst>
                    <a:ext uri="{9D8B030D-6E8A-4147-A177-3AD203B41FA5}">
                      <a16:colId xmlns:a16="http://schemas.microsoft.com/office/drawing/2014/main" val="1830582731"/>
                    </a:ext>
                  </a:extLst>
                </a:gridCol>
                <a:gridCol w="2983136">
                  <a:extLst>
                    <a:ext uri="{9D8B030D-6E8A-4147-A177-3AD203B41FA5}">
                      <a16:colId xmlns:a16="http://schemas.microsoft.com/office/drawing/2014/main" val="3722134599"/>
                    </a:ext>
                  </a:extLst>
                </a:gridCol>
                <a:gridCol w="3812276">
                  <a:extLst>
                    <a:ext uri="{9D8B030D-6E8A-4147-A177-3AD203B41FA5}">
                      <a16:colId xmlns:a16="http://schemas.microsoft.com/office/drawing/2014/main" val="3517425318"/>
                    </a:ext>
                  </a:extLst>
                </a:gridCol>
                <a:gridCol w="2471815">
                  <a:extLst>
                    <a:ext uri="{9D8B030D-6E8A-4147-A177-3AD203B41FA5}">
                      <a16:colId xmlns:a16="http://schemas.microsoft.com/office/drawing/2014/main" val="3212929117"/>
                    </a:ext>
                  </a:extLst>
                </a:gridCol>
              </a:tblGrid>
              <a:tr h="370840">
                <a:tc>
                  <a:txBody>
                    <a:bodyPr/>
                    <a:lstStyle/>
                    <a:p>
                      <a:pPr marL="0" marR="0" algn="ctr">
                        <a:lnSpc>
                          <a:spcPct val="100000"/>
                        </a:lnSpc>
                        <a:spcAft>
                          <a:spcPts val="800"/>
                        </a:spcAft>
                        <a:buNone/>
                      </a:pPr>
                      <a:r>
                        <a:rPr lang="en-US" sz="2400" b="1" kern="0" baseline="0">
                          <a:solidFill>
                            <a:schemeClr val="bg1"/>
                          </a:solidFill>
                          <a:effectLst/>
                          <a:latin typeface="+mj-lt"/>
                          <a:ea typeface="Arial" panose="020B0604020202020204" pitchFamily="34" charset="0"/>
                          <a:cs typeface="Arial" panose="020B0604020202020204" pitchFamily="34" charset="0"/>
                        </a:rPr>
                        <a:t>LEA Type</a:t>
                      </a:r>
                      <a:endParaRPr lang="en-US" sz="2400" kern="0" baseline="0">
                        <a:solidFill>
                          <a:schemeClr val="bg1"/>
                        </a:solidFill>
                        <a:effectLst/>
                        <a:latin typeface="+mj-lt"/>
                        <a:ea typeface="Yu Gothic" panose="020B0400000000000000" pitchFamily="34" charset="-128"/>
                        <a:cs typeface="Arial" panose="020B0604020202020204" pitchFamily="34" charset="0"/>
                      </a:endParaRPr>
                    </a:p>
                  </a:txBody>
                  <a:tcPr marL="68580" marR="68580" marT="0" marB="0" anchor="ctr"/>
                </a:tc>
                <a:tc>
                  <a:txBody>
                    <a:bodyPr/>
                    <a:lstStyle/>
                    <a:p>
                      <a:pPr marL="0" marR="0" algn="ctr">
                        <a:lnSpc>
                          <a:spcPct val="100000"/>
                        </a:lnSpc>
                        <a:spcAft>
                          <a:spcPts val="800"/>
                        </a:spcAft>
                        <a:buNone/>
                      </a:pPr>
                      <a:r>
                        <a:rPr lang="en-US" sz="2400" b="1" kern="0" baseline="0">
                          <a:solidFill>
                            <a:schemeClr val="bg1"/>
                          </a:solidFill>
                          <a:effectLst/>
                          <a:latin typeface="+mj-lt"/>
                          <a:ea typeface="Arial" panose="020B0604020202020204" pitchFamily="34" charset="0"/>
                          <a:cs typeface="Arial" panose="020B0604020202020204" pitchFamily="34" charset="0"/>
                        </a:rPr>
                        <a:t>Number of Schools in CSI for at Least 3 Years as of 2025</a:t>
                      </a:r>
                      <a:endParaRPr lang="en-US" sz="2400" kern="0" baseline="0">
                        <a:solidFill>
                          <a:schemeClr val="bg1"/>
                        </a:solidFill>
                        <a:effectLst/>
                        <a:latin typeface="+mj-lt"/>
                        <a:ea typeface="Yu Gothic" panose="020B0400000000000000" pitchFamily="34" charset="-128"/>
                        <a:cs typeface="Arial" panose="020B0604020202020204" pitchFamily="34" charset="0"/>
                      </a:endParaRPr>
                    </a:p>
                  </a:txBody>
                  <a:tcPr marL="68580" marR="68580" marT="0" marB="0" anchor="ctr"/>
                </a:tc>
                <a:tc>
                  <a:txBody>
                    <a:bodyPr/>
                    <a:lstStyle/>
                    <a:p>
                      <a:pPr marL="0" marR="0" algn="ctr">
                        <a:lnSpc>
                          <a:spcPct val="100000"/>
                        </a:lnSpc>
                        <a:spcAft>
                          <a:spcPts val="800"/>
                        </a:spcAft>
                        <a:buNone/>
                      </a:pPr>
                      <a:r>
                        <a:rPr lang="en-US" sz="2400" b="1" kern="0" baseline="0">
                          <a:solidFill>
                            <a:schemeClr val="bg1"/>
                          </a:solidFill>
                          <a:effectLst/>
                          <a:latin typeface="+mj-lt"/>
                          <a:ea typeface="Arial" panose="020B0604020202020204" pitchFamily="34" charset="0"/>
                          <a:cs typeface="Arial" panose="020B0604020202020204" pitchFamily="34" charset="0"/>
                        </a:rPr>
                        <a:t>Number of LEAs with Schools in CSI for at Least 3 Years as of 2025</a:t>
                      </a:r>
                      <a:endParaRPr lang="en-US" sz="2400" kern="0" baseline="0">
                        <a:solidFill>
                          <a:schemeClr val="bg1"/>
                        </a:solidFill>
                        <a:effectLst/>
                        <a:latin typeface="+mj-lt"/>
                        <a:ea typeface="Yu Gothic" panose="020B0400000000000000" pitchFamily="34" charset="-128"/>
                        <a:cs typeface="Arial" panose="020B0604020202020204" pitchFamily="34" charset="0"/>
                      </a:endParaRPr>
                    </a:p>
                  </a:txBody>
                  <a:tcPr marL="68580" marR="68580" marT="0" marB="0" anchor="ctr"/>
                </a:tc>
                <a:tc>
                  <a:txBody>
                    <a:bodyPr/>
                    <a:lstStyle/>
                    <a:p>
                      <a:pPr marL="0" marR="0" algn="ctr">
                        <a:lnSpc>
                          <a:spcPct val="100000"/>
                        </a:lnSpc>
                        <a:spcAft>
                          <a:spcPts val="800"/>
                        </a:spcAft>
                        <a:buNone/>
                      </a:pPr>
                      <a:r>
                        <a:rPr lang="en-US" sz="2400" kern="0" baseline="0">
                          <a:solidFill>
                            <a:schemeClr val="bg1"/>
                          </a:solidFill>
                          <a:effectLst/>
                          <a:latin typeface="+mj-lt"/>
                          <a:ea typeface="Yu Gothic" panose="020B0400000000000000" pitchFamily="34" charset="-128"/>
                          <a:cs typeface="Arial" panose="020B0604020202020204" pitchFamily="34" charset="0"/>
                        </a:rPr>
                        <a:t>Number of LEAs Currently in Differentiated Assistance</a:t>
                      </a:r>
                    </a:p>
                  </a:txBody>
                  <a:tcPr marL="68580" marR="68580" marT="0" marB="0" anchor="ctr"/>
                </a:tc>
                <a:extLst>
                  <a:ext uri="{0D108BD9-81ED-4DB2-BD59-A6C34878D82A}">
                    <a16:rowId xmlns:a16="http://schemas.microsoft.com/office/drawing/2014/main" val="1235856299"/>
                  </a:ext>
                </a:extLst>
              </a:tr>
              <a:tr h="370840">
                <a:tc>
                  <a:txBody>
                    <a:bodyPr/>
                    <a:lstStyle/>
                    <a:p>
                      <a:pPr marL="0" marR="0">
                        <a:lnSpc>
                          <a:spcPct val="116000"/>
                        </a:lnSpc>
                        <a:spcAft>
                          <a:spcPts val="800"/>
                        </a:spcAft>
                        <a:buNone/>
                      </a:pPr>
                      <a:r>
                        <a:rPr lang="en-US" sz="2400" kern="100">
                          <a:effectLst/>
                          <a:latin typeface="+mj-lt"/>
                          <a:ea typeface="Arial" panose="020B0604020202020204" pitchFamily="34" charset="0"/>
                          <a:cs typeface="Arial" panose="020B0604020202020204" pitchFamily="34" charset="0"/>
                        </a:rPr>
                        <a:t>COEs</a:t>
                      </a:r>
                      <a:endParaRPr lang="en-US" sz="2400" kern="100">
                        <a:effectLst/>
                        <a:latin typeface="+mj-lt"/>
                        <a:ea typeface="Yu Gothic" panose="020B0400000000000000" pitchFamily="34" charset="-128"/>
                        <a:cs typeface="Arial" panose="020B0604020202020204" pitchFamily="34" charset="0"/>
                      </a:endParaRPr>
                    </a:p>
                  </a:txBody>
                  <a:tcPr marL="68580" marR="68580" marT="0" marB="0"/>
                </a:tc>
                <a:tc>
                  <a:txBody>
                    <a:bodyPr/>
                    <a:lstStyle/>
                    <a:p>
                      <a:pPr marL="0" marR="0" algn="ctr">
                        <a:lnSpc>
                          <a:spcPct val="116000"/>
                        </a:lnSpc>
                        <a:spcAft>
                          <a:spcPts val="800"/>
                        </a:spcAft>
                        <a:buNone/>
                      </a:pPr>
                      <a:r>
                        <a:rPr lang="en-US" sz="2400" kern="100">
                          <a:effectLst/>
                          <a:latin typeface="+mj-lt"/>
                          <a:ea typeface="Arial" panose="020B0604020202020204" pitchFamily="34" charset="0"/>
                          <a:cs typeface="Arial" panose="020B0604020202020204" pitchFamily="34" charset="0"/>
                        </a:rPr>
                        <a:t>36</a:t>
                      </a:r>
                      <a:endParaRPr lang="en-US" sz="2400" kern="100">
                        <a:effectLst/>
                        <a:latin typeface="+mj-lt"/>
                        <a:ea typeface="Yu Gothic" panose="020B0400000000000000" pitchFamily="34" charset="-128"/>
                        <a:cs typeface="Arial" panose="020B0604020202020204" pitchFamily="34" charset="0"/>
                      </a:endParaRPr>
                    </a:p>
                  </a:txBody>
                  <a:tcPr marL="68580" marR="68580" marT="0" marB="0" anchor="ctr"/>
                </a:tc>
                <a:tc>
                  <a:txBody>
                    <a:bodyPr/>
                    <a:lstStyle/>
                    <a:p>
                      <a:pPr marL="0" marR="0" algn="ctr">
                        <a:lnSpc>
                          <a:spcPct val="116000"/>
                        </a:lnSpc>
                        <a:spcAft>
                          <a:spcPts val="800"/>
                        </a:spcAft>
                        <a:buNone/>
                      </a:pPr>
                      <a:r>
                        <a:rPr lang="en-US" sz="2400" kern="100">
                          <a:effectLst/>
                          <a:latin typeface="+mj-lt"/>
                          <a:ea typeface="Arial" panose="020B0604020202020204" pitchFamily="34" charset="0"/>
                          <a:cs typeface="Arial" panose="020B0604020202020204" pitchFamily="34" charset="0"/>
                        </a:rPr>
                        <a:t>20</a:t>
                      </a:r>
                      <a:endParaRPr lang="en-US" sz="2400" kern="100">
                        <a:effectLst/>
                        <a:latin typeface="+mj-lt"/>
                        <a:ea typeface="Yu Gothic" panose="020B0400000000000000" pitchFamily="34" charset="-128"/>
                        <a:cs typeface="Arial" panose="020B0604020202020204" pitchFamily="34" charset="0"/>
                      </a:endParaRPr>
                    </a:p>
                  </a:txBody>
                  <a:tcPr marL="68580" marR="68580" marT="0" marB="0" anchor="ctr"/>
                </a:tc>
                <a:tc>
                  <a:txBody>
                    <a:bodyPr/>
                    <a:lstStyle/>
                    <a:p>
                      <a:pPr marL="0" marR="0" algn="ctr">
                        <a:lnSpc>
                          <a:spcPct val="116000"/>
                        </a:lnSpc>
                        <a:spcAft>
                          <a:spcPts val="800"/>
                        </a:spcAft>
                        <a:buNone/>
                      </a:pPr>
                      <a:r>
                        <a:rPr lang="en-US" sz="2400" kern="100">
                          <a:effectLst/>
                          <a:latin typeface="+mj-lt"/>
                          <a:ea typeface="Yu Gothic" panose="020B0400000000000000" pitchFamily="34" charset="-128"/>
                          <a:cs typeface="Arial" panose="020B0604020202020204" pitchFamily="34" charset="0"/>
                        </a:rPr>
                        <a:t>20</a:t>
                      </a:r>
                    </a:p>
                  </a:txBody>
                  <a:tcPr marL="68580" marR="68580" marT="0" marB="0" anchor="ctr"/>
                </a:tc>
                <a:extLst>
                  <a:ext uri="{0D108BD9-81ED-4DB2-BD59-A6C34878D82A}">
                    <a16:rowId xmlns:a16="http://schemas.microsoft.com/office/drawing/2014/main" val="3039008975"/>
                  </a:ext>
                </a:extLst>
              </a:tr>
              <a:tr h="370840">
                <a:tc>
                  <a:txBody>
                    <a:bodyPr/>
                    <a:lstStyle/>
                    <a:p>
                      <a:pPr marL="0" marR="0">
                        <a:lnSpc>
                          <a:spcPct val="116000"/>
                        </a:lnSpc>
                        <a:spcAft>
                          <a:spcPts val="800"/>
                        </a:spcAft>
                        <a:buNone/>
                      </a:pPr>
                      <a:r>
                        <a:rPr lang="en-US" sz="2400" kern="100">
                          <a:effectLst/>
                          <a:latin typeface="+mj-lt"/>
                          <a:ea typeface="Arial" panose="020B0604020202020204" pitchFamily="34" charset="0"/>
                          <a:cs typeface="Arial" panose="020B0604020202020204" pitchFamily="34" charset="0"/>
                        </a:rPr>
                        <a:t>School Districts</a:t>
                      </a:r>
                      <a:endParaRPr lang="en-US" sz="2400" kern="100">
                        <a:effectLst/>
                        <a:latin typeface="+mj-lt"/>
                        <a:ea typeface="Yu Gothic" panose="020B0400000000000000" pitchFamily="34" charset="-128"/>
                        <a:cs typeface="Arial" panose="020B0604020202020204" pitchFamily="34" charset="0"/>
                      </a:endParaRPr>
                    </a:p>
                  </a:txBody>
                  <a:tcPr marL="68580" marR="68580" marT="0" marB="0"/>
                </a:tc>
                <a:tc>
                  <a:txBody>
                    <a:bodyPr/>
                    <a:lstStyle/>
                    <a:p>
                      <a:pPr marL="0" marR="0" algn="ctr">
                        <a:lnSpc>
                          <a:spcPct val="116000"/>
                        </a:lnSpc>
                        <a:spcAft>
                          <a:spcPts val="800"/>
                        </a:spcAft>
                        <a:buNone/>
                      </a:pPr>
                      <a:r>
                        <a:rPr lang="en-US" sz="2400" kern="100">
                          <a:effectLst/>
                          <a:latin typeface="+mj-lt"/>
                          <a:ea typeface="Arial" panose="020B0604020202020204" pitchFamily="34" charset="0"/>
                          <a:cs typeface="Arial" panose="020B0604020202020204" pitchFamily="34" charset="0"/>
                        </a:rPr>
                        <a:t>102</a:t>
                      </a:r>
                      <a:endParaRPr lang="en-US" sz="2400" kern="100">
                        <a:effectLst/>
                        <a:latin typeface="+mj-lt"/>
                        <a:ea typeface="Yu Gothic" panose="020B0400000000000000" pitchFamily="34" charset="-128"/>
                        <a:cs typeface="Arial" panose="020B0604020202020204" pitchFamily="34" charset="0"/>
                      </a:endParaRPr>
                    </a:p>
                  </a:txBody>
                  <a:tcPr marL="68580" marR="68580" marT="0" marB="0" anchor="ctr"/>
                </a:tc>
                <a:tc>
                  <a:txBody>
                    <a:bodyPr/>
                    <a:lstStyle/>
                    <a:p>
                      <a:pPr marL="0" marR="0" algn="ctr">
                        <a:lnSpc>
                          <a:spcPct val="116000"/>
                        </a:lnSpc>
                        <a:spcAft>
                          <a:spcPts val="800"/>
                        </a:spcAft>
                        <a:buNone/>
                      </a:pPr>
                      <a:r>
                        <a:rPr lang="en-US" sz="2400" kern="100">
                          <a:effectLst/>
                          <a:latin typeface="+mj-lt"/>
                          <a:ea typeface="Arial" panose="020B0604020202020204" pitchFamily="34" charset="0"/>
                          <a:cs typeface="Arial" panose="020B0604020202020204" pitchFamily="34" charset="0"/>
                        </a:rPr>
                        <a:t>62</a:t>
                      </a:r>
                      <a:endParaRPr lang="en-US" sz="2400" kern="100">
                        <a:effectLst/>
                        <a:latin typeface="+mj-lt"/>
                        <a:ea typeface="Yu Gothic" panose="020B0400000000000000" pitchFamily="34" charset="-128"/>
                        <a:cs typeface="Arial" panose="020B0604020202020204" pitchFamily="34" charset="0"/>
                      </a:endParaRPr>
                    </a:p>
                  </a:txBody>
                  <a:tcPr marL="68580" marR="68580" marT="0" marB="0" anchor="ctr"/>
                </a:tc>
                <a:tc>
                  <a:txBody>
                    <a:bodyPr/>
                    <a:lstStyle/>
                    <a:p>
                      <a:pPr marL="0" marR="0" algn="ctr">
                        <a:lnSpc>
                          <a:spcPct val="116000"/>
                        </a:lnSpc>
                        <a:spcAft>
                          <a:spcPts val="800"/>
                        </a:spcAft>
                        <a:buNone/>
                      </a:pPr>
                      <a:r>
                        <a:rPr lang="en-US" sz="2400" kern="100">
                          <a:effectLst/>
                          <a:latin typeface="+mj-lt"/>
                          <a:ea typeface="Yu Gothic" panose="020B0400000000000000" pitchFamily="34" charset="-128"/>
                          <a:cs typeface="Arial" panose="020B0604020202020204" pitchFamily="34" charset="0"/>
                        </a:rPr>
                        <a:t>58</a:t>
                      </a:r>
                    </a:p>
                  </a:txBody>
                  <a:tcPr marL="68580" marR="68580" marT="0" marB="0" anchor="ctr"/>
                </a:tc>
                <a:extLst>
                  <a:ext uri="{0D108BD9-81ED-4DB2-BD59-A6C34878D82A}">
                    <a16:rowId xmlns:a16="http://schemas.microsoft.com/office/drawing/2014/main" val="1536426123"/>
                  </a:ext>
                </a:extLst>
              </a:tr>
              <a:tr h="370840">
                <a:tc>
                  <a:txBody>
                    <a:bodyPr/>
                    <a:lstStyle/>
                    <a:p>
                      <a:pPr marL="0" marR="0">
                        <a:lnSpc>
                          <a:spcPct val="116000"/>
                        </a:lnSpc>
                        <a:spcAft>
                          <a:spcPts val="800"/>
                        </a:spcAft>
                        <a:buNone/>
                      </a:pPr>
                      <a:r>
                        <a:rPr lang="en-US" sz="2400" kern="100">
                          <a:effectLst/>
                          <a:latin typeface="+mj-lt"/>
                          <a:ea typeface="Arial" panose="020B0604020202020204" pitchFamily="34" charset="0"/>
                          <a:cs typeface="Arial" panose="020B0604020202020204" pitchFamily="34" charset="0"/>
                        </a:rPr>
                        <a:t>Charter Schools</a:t>
                      </a:r>
                      <a:endParaRPr lang="en-US" sz="2400" kern="100">
                        <a:effectLst/>
                        <a:latin typeface="+mj-lt"/>
                        <a:ea typeface="Yu Gothic" panose="020B0400000000000000" pitchFamily="34" charset="-128"/>
                        <a:cs typeface="Arial" panose="020B0604020202020204" pitchFamily="34" charset="0"/>
                      </a:endParaRPr>
                    </a:p>
                  </a:txBody>
                  <a:tcPr marL="68580" marR="68580" marT="0" marB="0"/>
                </a:tc>
                <a:tc>
                  <a:txBody>
                    <a:bodyPr/>
                    <a:lstStyle/>
                    <a:p>
                      <a:pPr marL="0" marR="0" algn="ctr">
                        <a:lnSpc>
                          <a:spcPct val="116000"/>
                        </a:lnSpc>
                        <a:spcAft>
                          <a:spcPts val="800"/>
                        </a:spcAft>
                        <a:buNone/>
                      </a:pPr>
                      <a:r>
                        <a:rPr lang="en-US" sz="2400" kern="100">
                          <a:effectLst/>
                          <a:latin typeface="+mj-lt"/>
                          <a:ea typeface="Arial" panose="020B0604020202020204" pitchFamily="34" charset="0"/>
                          <a:cs typeface="Arial" panose="020B0604020202020204" pitchFamily="34" charset="0"/>
                        </a:rPr>
                        <a:t>86</a:t>
                      </a:r>
                      <a:endParaRPr lang="en-US" sz="2400" kern="100">
                        <a:effectLst/>
                        <a:latin typeface="+mj-lt"/>
                        <a:ea typeface="Yu Gothic" panose="020B0400000000000000" pitchFamily="34" charset="-128"/>
                        <a:cs typeface="Arial" panose="020B0604020202020204" pitchFamily="34" charset="0"/>
                      </a:endParaRPr>
                    </a:p>
                  </a:txBody>
                  <a:tcPr marL="68580" marR="68580" marT="0" marB="0" anchor="ctr"/>
                </a:tc>
                <a:tc>
                  <a:txBody>
                    <a:bodyPr/>
                    <a:lstStyle/>
                    <a:p>
                      <a:pPr marL="0" marR="0" algn="ctr">
                        <a:lnSpc>
                          <a:spcPct val="116000"/>
                        </a:lnSpc>
                        <a:spcAft>
                          <a:spcPts val="800"/>
                        </a:spcAft>
                        <a:buNone/>
                      </a:pPr>
                      <a:r>
                        <a:rPr lang="en-US" sz="2400" kern="100">
                          <a:effectLst/>
                          <a:latin typeface="+mj-lt"/>
                          <a:ea typeface="Arial" panose="020B0604020202020204" pitchFamily="34" charset="0"/>
                          <a:cs typeface="Arial" panose="020B0604020202020204" pitchFamily="34" charset="0"/>
                        </a:rPr>
                        <a:t>86</a:t>
                      </a:r>
                      <a:endParaRPr lang="en-US" sz="2400" kern="100">
                        <a:effectLst/>
                        <a:latin typeface="+mj-lt"/>
                        <a:ea typeface="Yu Gothic" panose="020B0400000000000000" pitchFamily="34" charset="-128"/>
                        <a:cs typeface="Arial" panose="020B0604020202020204" pitchFamily="34" charset="0"/>
                      </a:endParaRPr>
                    </a:p>
                  </a:txBody>
                  <a:tcPr marL="68580" marR="68580" marT="0" marB="0" anchor="ctr"/>
                </a:tc>
                <a:tc>
                  <a:txBody>
                    <a:bodyPr/>
                    <a:lstStyle/>
                    <a:p>
                      <a:pPr marL="0" marR="0" algn="ctr">
                        <a:lnSpc>
                          <a:spcPct val="116000"/>
                        </a:lnSpc>
                        <a:spcAft>
                          <a:spcPts val="800"/>
                        </a:spcAft>
                        <a:buNone/>
                      </a:pPr>
                      <a:r>
                        <a:rPr lang="en-US" sz="2400" kern="100">
                          <a:effectLst/>
                          <a:latin typeface="+mj-lt"/>
                          <a:ea typeface="Yu Gothic" panose="020B0400000000000000" pitchFamily="34" charset="-128"/>
                          <a:cs typeface="Arial" panose="020B0604020202020204" pitchFamily="34" charset="0"/>
                        </a:rPr>
                        <a:t>61</a:t>
                      </a:r>
                    </a:p>
                  </a:txBody>
                  <a:tcPr marL="68580" marR="68580" marT="0" marB="0" anchor="ctr"/>
                </a:tc>
                <a:extLst>
                  <a:ext uri="{0D108BD9-81ED-4DB2-BD59-A6C34878D82A}">
                    <a16:rowId xmlns:a16="http://schemas.microsoft.com/office/drawing/2014/main" val="3287216911"/>
                  </a:ext>
                </a:extLst>
              </a:tr>
              <a:tr h="370840">
                <a:tc>
                  <a:txBody>
                    <a:bodyPr/>
                    <a:lstStyle/>
                    <a:p>
                      <a:pPr marL="0" marR="0">
                        <a:lnSpc>
                          <a:spcPct val="116000"/>
                        </a:lnSpc>
                        <a:spcAft>
                          <a:spcPts val="800"/>
                        </a:spcAft>
                        <a:buNone/>
                      </a:pPr>
                      <a:r>
                        <a:rPr lang="en-US" sz="2400" b="1" kern="100">
                          <a:effectLst/>
                          <a:latin typeface="+mj-lt"/>
                          <a:ea typeface="Arial" panose="020B0604020202020204" pitchFamily="34" charset="0"/>
                          <a:cs typeface="Arial" panose="020B0604020202020204" pitchFamily="34" charset="0"/>
                        </a:rPr>
                        <a:t>All LEAs </a:t>
                      </a:r>
                      <a:endParaRPr lang="en-US" sz="2400" b="1" kern="100">
                        <a:effectLst/>
                        <a:latin typeface="+mj-lt"/>
                        <a:ea typeface="Yu Gothic" panose="020B0400000000000000" pitchFamily="34" charset="-128"/>
                        <a:cs typeface="Arial" panose="020B0604020202020204" pitchFamily="34" charset="0"/>
                      </a:endParaRPr>
                    </a:p>
                  </a:txBody>
                  <a:tcPr marL="68580" marR="68580" marT="0" marB="0"/>
                </a:tc>
                <a:tc>
                  <a:txBody>
                    <a:bodyPr/>
                    <a:lstStyle/>
                    <a:p>
                      <a:pPr marL="0" marR="0" algn="ctr">
                        <a:lnSpc>
                          <a:spcPct val="116000"/>
                        </a:lnSpc>
                        <a:spcAft>
                          <a:spcPts val="800"/>
                        </a:spcAft>
                        <a:buNone/>
                      </a:pPr>
                      <a:r>
                        <a:rPr lang="en-US" sz="2400" b="1" kern="100">
                          <a:effectLst/>
                          <a:latin typeface="+mj-lt"/>
                          <a:ea typeface="Arial" panose="020B0604020202020204" pitchFamily="34" charset="0"/>
                          <a:cs typeface="Arial" panose="020B0604020202020204" pitchFamily="34" charset="0"/>
                        </a:rPr>
                        <a:t>224</a:t>
                      </a:r>
                      <a:endParaRPr lang="en-US" sz="2400" b="1" kern="100">
                        <a:effectLst/>
                        <a:latin typeface="+mj-lt"/>
                        <a:ea typeface="Yu Gothic" panose="020B0400000000000000" pitchFamily="34" charset="-128"/>
                        <a:cs typeface="Arial" panose="020B0604020202020204" pitchFamily="34" charset="0"/>
                      </a:endParaRPr>
                    </a:p>
                  </a:txBody>
                  <a:tcPr marL="68580" marR="68580" marT="0" marB="0" anchor="ctr"/>
                </a:tc>
                <a:tc>
                  <a:txBody>
                    <a:bodyPr/>
                    <a:lstStyle/>
                    <a:p>
                      <a:pPr marL="0" marR="0" algn="ctr">
                        <a:lnSpc>
                          <a:spcPct val="116000"/>
                        </a:lnSpc>
                        <a:spcAft>
                          <a:spcPts val="800"/>
                        </a:spcAft>
                        <a:buNone/>
                      </a:pPr>
                      <a:r>
                        <a:rPr lang="en-US" sz="2400" b="1" kern="100">
                          <a:effectLst/>
                          <a:latin typeface="+mj-lt"/>
                          <a:ea typeface="Arial" panose="020B0604020202020204" pitchFamily="34" charset="0"/>
                          <a:cs typeface="Arial" panose="020B0604020202020204" pitchFamily="34" charset="0"/>
                        </a:rPr>
                        <a:t>168</a:t>
                      </a:r>
                      <a:endParaRPr lang="en-US" sz="2400" b="1" kern="100">
                        <a:effectLst/>
                        <a:latin typeface="+mj-lt"/>
                        <a:ea typeface="Yu Gothic" panose="020B0400000000000000" pitchFamily="34" charset="-128"/>
                        <a:cs typeface="Arial" panose="020B0604020202020204" pitchFamily="34" charset="0"/>
                      </a:endParaRPr>
                    </a:p>
                  </a:txBody>
                  <a:tcPr marL="68580" marR="68580" marT="0" marB="0" anchor="ctr"/>
                </a:tc>
                <a:tc>
                  <a:txBody>
                    <a:bodyPr/>
                    <a:lstStyle/>
                    <a:p>
                      <a:pPr marL="0" marR="0" algn="ctr">
                        <a:lnSpc>
                          <a:spcPct val="116000"/>
                        </a:lnSpc>
                        <a:spcAft>
                          <a:spcPts val="800"/>
                        </a:spcAft>
                        <a:buNone/>
                      </a:pPr>
                      <a:r>
                        <a:rPr lang="en-US" sz="2400" b="1" kern="100" dirty="0">
                          <a:effectLst/>
                          <a:latin typeface="+mj-lt"/>
                          <a:ea typeface="Yu Gothic" panose="020B0400000000000000" pitchFamily="34" charset="-128"/>
                          <a:cs typeface="Arial" panose="020B0604020202020204" pitchFamily="34" charset="0"/>
                        </a:rPr>
                        <a:t>139</a:t>
                      </a:r>
                    </a:p>
                  </a:txBody>
                  <a:tcPr marL="68580" marR="68580" marT="0" marB="0" anchor="ctr"/>
                </a:tc>
                <a:extLst>
                  <a:ext uri="{0D108BD9-81ED-4DB2-BD59-A6C34878D82A}">
                    <a16:rowId xmlns:a16="http://schemas.microsoft.com/office/drawing/2014/main" val="2526788728"/>
                  </a:ext>
                </a:extLst>
              </a:tr>
            </a:tbl>
          </a:graphicData>
        </a:graphic>
      </p:graphicFrame>
    </p:spTree>
    <p:extLst>
      <p:ext uri="{BB962C8B-B14F-4D97-AF65-F5344CB8AC3E}">
        <p14:creationId xmlns:p14="http://schemas.microsoft.com/office/powerpoint/2010/main" val="1044253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FCA10-D8B3-9BB2-6712-BDD5B326BD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8C4FB9-F5D5-9E84-87A1-03757FEB14AB}"/>
              </a:ext>
            </a:extLst>
          </p:cNvPr>
          <p:cNvSpPr>
            <a:spLocks noGrp="1"/>
          </p:cNvSpPr>
          <p:nvPr>
            <p:ph type="title"/>
          </p:nvPr>
        </p:nvSpPr>
        <p:spPr/>
        <p:txBody>
          <a:bodyPr/>
          <a:lstStyle/>
          <a:p>
            <a:r>
              <a:rPr lang="en-US" sz="4400" dirty="0"/>
              <a:t>CSI Type by Non-Charter and Charter Schools</a:t>
            </a:r>
          </a:p>
        </p:txBody>
      </p:sp>
      <p:sp>
        <p:nvSpPr>
          <p:cNvPr id="3" name="Content Placeholder 2">
            <a:extLst>
              <a:ext uri="{FF2B5EF4-FFF2-40B4-BE49-F238E27FC236}">
                <a16:creationId xmlns:a16="http://schemas.microsoft.com/office/drawing/2014/main" id="{78065F15-E4A3-E277-B1AB-51595C2D8224}"/>
              </a:ext>
            </a:extLst>
          </p:cNvPr>
          <p:cNvSpPr>
            <a:spLocks noGrp="1"/>
          </p:cNvSpPr>
          <p:nvPr>
            <p:ph sz="quarter" idx="10"/>
          </p:nvPr>
        </p:nvSpPr>
        <p:spPr>
          <a:xfrm>
            <a:off x="515155" y="1825465"/>
            <a:ext cx="11029145" cy="1115443"/>
          </a:xfrm>
        </p:spPr>
        <p:txBody>
          <a:bodyPr>
            <a:normAutofit/>
          </a:bodyPr>
          <a:lstStyle/>
          <a:p>
            <a:pPr marL="91440" indent="0">
              <a:buNone/>
            </a:pPr>
            <a:r>
              <a:rPr lang="en-US" sz="2800"/>
              <a:t>The table below provides the number of schools in CSI for at least three years by CSI Type (Low Graduation Rate or Low Performing).</a:t>
            </a:r>
          </a:p>
        </p:txBody>
      </p:sp>
      <p:graphicFrame>
        <p:nvGraphicFramePr>
          <p:cNvPr id="5" name="Content Placeholder 4" descr="LEA Type, Number of Schools and LEAs in CSI for at Least 3 Years as of 2025.">
            <a:extLst>
              <a:ext uri="{FF2B5EF4-FFF2-40B4-BE49-F238E27FC236}">
                <a16:creationId xmlns:a16="http://schemas.microsoft.com/office/drawing/2014/main" id="{2752128B-D07A-CED6-305E-B167AE909A01}"/>
              </a:ext>
            </a:extLst>
          </p:cNvPr>
          <p:cNvGraphicFramePr>
            <a:graphicFrameLocks noGrp="1"/>
          </p:cNvGraphicFramePr>
          <p:nvPr>
            <p:ph sz="quarter" idx="11"/>
          </p:nvPr>
        </p:nvGraphicFramePr>
        <p:xfrm>
          <a:off x="647700" y="3095985"/>
          <a:ext cx="11090012" cy="2321497"/>
        </p:xfrm>
        <a:graphic>
          <a:graphicData uri="http://schemas.openxmlformats.org/drawingml/2006/table">
            <a:tbl>
              <a:tblPr firstRow="1" bandRow="1">
                <a:tableStyleId>{5C22544A-7EE6-4342-B048-85BDC9FD1C3A}</a:tableStyleId>
              </a:tblPr>
              <a:tblGrid>
                <a:gridCol w="4654574">
                  <a:extLst>
                    <a:ext uri="{9D8B030D-6E8A-4147-A177-3AD203B41FA5}">
                      <a16:colId xmlns:a16="http://schemas.microsoft.com/office/drawing/2014/main" val="1830582731"/>
                    </a:ext>
                  </a:extLst>
                </a:gridCol>
                <a:gridCol w="3217719">
                  <a:extLst>
                    <a:ext uri="{9D8B030D-6E8A-4147-A177-3AD203B41FA5}">
                      <a16:colId xmlns:a16="http://schemas.microsoft.com/office/drawing/2014/main" val="3722134599"/>
                    </a:ext>
                  </a:extLst>
                </a:gridCol>
                <a:gridCol w="3217719">
                  <a:extLst>
                    <a:ext uri="{9D8B030D-6E8A-4147-A177-3AD203B41FA5}">
                      <a16:colId xmlns:a16="http://schemas.microsoft.com/office/drawing/2014/main" val="3517425318"/>
                    </a:ext>
                  </a:extLst>
                </a:gridCol>
              </a:tblGrid>
              <a:tr h="370840">
                <a:tc>
                  <a:txBody>
                    <a:bodyPr/>
                    <a:lstStyle/>
                    <a:p>
                      <a:pPr marL="0" marR="0" algn="ctr">
                        <a:lnSpc>
                          <a:spcPct val="116000"/>
                        </a:lnSpc>
                        <a:spcAft>
                          <a:spcPts val="800"/>
                        </a:spcAft>
                        <a:buNone/>
                      </a:pPr>
                      <a:r>
                        <a:rPr lang="en-US" sz="2800" b="1" kern="100">
                          <a:solidFill>
                            <a:schemeClr val="bg1"/>
                          </a:solidFill>
                          <a:effectLst/>
                          <a:latin typeface="+mj-lt"/>
                          <a:ea typeface="Arial" panose="020B0604020202020204" pitchFamily="34" charset="0"/>
                          <a:cs typeface="Arial" panose="020B0604020202020204" pitchFamily="34" charset="0"/>
                        </a:rPr>
                        <a:t>CSI Type</a:t>
                      </a:r>
                      <a:endParaRPr lang="en-US" sz="2800" kern="100">
                        <a:solidFill>
                          <a:schemeClr val="bg1"/>
                        </a:solidFill>
                        <a:effectLst/>
                        <a:latin typeface="+mj-lt"/>
                        <a:ea typeface="Yu Gothic" panose="020B0400000000000000" pitchFamily="34" charset="-128"/>
                        <a:cs typeface="Arial" panose="020B0604020202020204" pitchFamily="34" charset="0"/>
                      </a:endParaRPr>
                    </a:p>
                  </a:txBody>
                  <a:tcPr marL="68580" marR="68580" marT="0" marB="0" anchor="ctr"/>
                </a:tc>
                <a:tc>
                  <a:txBody>
                    <a:bodyPr/>
                    <a:lstStyle/>
                    <a:p>
                      <a:pPr marL="0" marR="0" algn="ctr">
                        <a:lnSpc>
                          <a:spcPct val="116000"/>
                        </a:lnSpc>
                        <a:spcAft>
                          <a:spcPts val="800"/>
                        </a:spcAft>
                        <a:buNone/>
                      </a:pPr>
                      <a:r>
                        <a:rPr lang="en-US" sz="2800" kern="100">
                          <a:solidFill>
                            <a:schemeClr val="bg1"/>
                          </a:solidFill>
                          <a:effectLst/>
                          <a:latin typeface="+mj-lt"/>
                          <a:ea typeface="Yu Gothic" panose="020B0400000000000000" pitchFamily="34" charset="-128"/>
                          <a:cs typeface="Arial" panose="020B0604020202020204" pitchFamily="34" charset="0"/>
                        </a:rPr>
                        <a:t>Non-Charter Schools</a:t>
                      </a:r>
                    </a:p>
                  </a:txBody>
                  <a:tcPr marL="68580" marR="68580" marT="0" marB="0" anchor="ctr"/>
                </a:tc>
                <a:tc>
                  <a:txBody>
                    <a:bodyPr/>
                    <a:lstStyle/>
                    <a:p>
                      <a:pPr marL="0" marR="0" algn="ctr">
                        <a:lnSpc>
                          <a:spcPct val="116000"/>
                        </a:lnSpc>
                        <a:spcAft>
                          <a:spcPts val="800"/>
                        </a:spcAft>
                        <a:buNone/>
                      </a:pPr>
                      <a:r>
                        <a:rPr lang="en-US" sz="2800" kern="100">
                          <a:solidFill>
                            <a:schemeClr val="bg1"/>
                          </a:solidFill>
                          <a:effectLst/>
                          <a:latin typeface="+mj-lt"/>
                          <a:ea typeface="Yu Gothic" panose="020B0400000000000000" pitchFamily="34" charset="-128"/>
                          <a:cs typeface="Arial" panose="020B0604020202020204" pitchFamily="34" charset="0"/>
                        </a:rPr>
                        <a:t>Charter Schools</a:t>
                      </a:r>
                    </a:p>
                  </a:txBody>
                  <a:tcPr marL="68580" marR="68580" marT="0" marB="0" anchor="ctr"/>
                </a:tc>
                <a:extLst>
                  <a:ext uri="{0D108BD9-81ED-4DB2-BD59-A6C34878D82A}">
                    <a16:rowId xmlns:a16="http://schemas.microsoft.com/office/drawing/2014/main" val="1235856299"/>
                  </a:ext>
                </a:extLst>
              </a:tr>
              <a:tr h="370840">
                <a:tc>
                  <a:txBody>
                    <a:bodyPr/>
                    <a:lstStyle/>
                    <a:p>
                      <a:pPr marL="0" marR="0">
                        <a:lnSpc>
                          <a:spcPct val="116000"/>
                        </a:lnSpc>
                        <a:spcAft>
                          <a:spcPts val="800"/>
                        </a:spcAft>
                        <a:buNone/>
                      </a:pPr>
                      <a:r>
                        <a:rPr lang="en-US" sz="2800" kern="100">
                          <a:effectLst/>
                          <a:latin typeface="Arial" panose="020B0604020202020204" pitchFamily="34" charset="0"/>
                          <a:ea typeface="Arial" panose="020B0604020202020204" pitchFamily="34" charset="0"/>
                          <a:cs typeface="Arial" panose="020B0604020202020204" pitchFamily="34" charset="0"/>
                        </a:rPr>
                        <a:t>CSI – Low Graduation Rate</a:t>
                      </a:r>
                      <a:endParaRPr lang="en-US" sz="2800" kern="100">
                        <a:effectLst/>
                        <a:latin typeface="Aptos" panose="020B0004020202020204" pitchFamily="34" charset="0"/>
                        <a:ea typeface="Yu Gothic" panose="020B0400000000000000" pitchFamily="34" charset="-128"/>
                        <a:cs typeface="Arial" panose="020B0604020202020204" pitchFamily="34" charset="0"/>
                      </a:endParaRPr>
                    </a:p>
                  </a:txBody>
                  <a:tcPr marL="68580" marR="68580" marT="0" marB="0"/>
                </a:tc>
                <a:tc>
                  <a:txBody>
                    <a:bodyPr/>
                    <a:lstStyle/>
                    <a:p>
                      <a:pPr marL="0" marR="0" algn="ctr">
                        <a:lnSpc>
                          <a:spcPct val="116000"/>
                        </a:lnSpc>
                        <a:spcAft>
                          <a:spcPts val="800"/>
                        </a:spcAft>
                        <a:buNone/>
                      </a:pPr>
                      <a:r>
                        <a:rPr lang="en-US" sz="2800" kern="100">
                          <a:effectLst/>
                          <a:latin typeface="Aptos" panose="020B0004020202020204" pitchFamily="34" charset="0"/>
                          <a:ea typeface="Yu Gothic" panose="020B0400000000000000" pitchFamily="34" charset="-128"/>
                          <a:cs typeface="Arial" panose="020B0604020202020204" pitchFamily="34" charset="0"/>
                        </a:rPr>
                        <a:t>120</a:t>
                      </a:r>
                    </a:p>
                  </a:txBody>
                  <a:tcPr marL="68580" marR="68580" marT="0" marB="0" anchor="ctr"/>
                </a:tc>
                <a:tc>
                  <a:txBody>
                    <a:bodyPr/>
                    <a:lstStyle/>
                    <a:p>
                      <a:pPr marL="0" marR="0" algn="ctr">
                        <a:lnSpc>
                          <a:spcPct val="116000"/>
                        </a:lnSpc>
                        <a:spcAft>
                          <a:spcPts val="800"/>
                        </a:spcAft>
                        <a:buNone/>
                      </a:pPr>
                      <a:r>
                        <a:rPr lang="en-US" sz="2800" kern="100">
                          <a:effectLst/>
                          <a:latin typeface="Aptos" panose="020B0004020202020204" pitchFamily="34" charset="0"/>
                          <a:ea typeface="Yu Gothic" panose="020B0400000000000000" pitchFamily="34" charset="-128"/>
                          <a:cs typeface="Arial" panose="020B0604020202020204" pitchFamily="34" charset="0"/>
                        </a:rPr>
                        <a:t>86</a:t>
                      </a:r>
                    </a:p>
                  </a:txBody>
                  <a:tcPr marL="68580" marR="68580" marT="0" marB="0" anchor="ctr"/>
                </a:tc>
                <a:extLst>
                  <a:ext uri="{0D108BD9-81ED-4DB2-BD59-A6C34878D82A}">
                    <a16:rowId xmlns:a16="http://schemas.microsoft.com/office/drawing/2014/main" val="3039008975"/>
                  </a:ext>
                </a:extLst>
              </a:tr>
              <a:tr h="370840">
                <a:tc>
                  <a:txBody>
                    <a:bodyPr/>
                    <a:lstStyle/>
                    <a:p>
                      <a:pPr marL="0" marR="0" lvl="0" indent="0" algn="l" defTabSz="914400" rtl="0" eaLnBrk="1" fontAlgn="auto" latinLnBrk="0" hangingPunct="1">
                        <a:lnSpc>
                          <a:spcPct val="116000"/>
                        </a:lnSpc>
                        <a:spcBef>
                          <a:spcPts val="0"/>
                        </a:spcBef>
                        <a:spcAft>
                          <a:spcPts val="800"/>
                        </a:spcAft>
                        <a:buClrTx/>
                        <a:buSzTx/>
                        <a:buFontTx/>
                        <a:buNone/>
                        <a:tabLst/>
                        <a:defRPr/>
                      </a:pPr>
                      <a:r>
                        <a:rPr lang="en-US" sz="2800" kern="100">
                          <a:solidFill>
                            <a:schemeClr val="dk1"/>
                          </a:solidFill>
                          <a:effectLst/>
                          <a:latin typeface="Arial" panose="020B0604020202020204" pitchFamily="34" charset="0"/>
                          <a:ea typeface="Arial" panose="020B0604020202020204" pitchFamily="34" charset="0"/>
                          <a:cs typeface="Arial" panose="020B0604020202020204" pitchFamily="34" charset="0"/>
                        </a:rPr>
                        <a:t>CSI – Low Performing</a:t>
                      </a:r>
                      <a:endParaRPr lang="en-US" sz="2800" kern="100">
                        <a:solidFill>
                          <a:schemeClr val="dk1"/>
                        </a:solidFill>
                        <a:effectLst/>
                        <a:latin typeface="Arial" panose="020B0604020202020204" pitchFamily="34" charset="0"/>
                        <a:ea typeface="Yu Gothic" panose="020B0400000000000000" pitchFamily="34" charset="-128"/>
                        <a:cs typeface="Arial" panose="020B0604020202020204" pitchFamily="34" charset="0"/>
                      </a:endParaRPr>
                    </a:p>
                  </a:txBody>
                  <a:tcPr marL="68580" marR="68580" marT="0" marB="0"/>
                </a:tc>
                <a:tc>
                  <a:txBody>
                    <a:bodyPr/>
                    <a:lstStyle/>
                    <a:p>
                      <a:pPr marL="0" marR="0" algn="ctr">
                        <a:lnSpc>
                          <a:spcPct val="116000"/>
                        </a:lnSpc>
                        <a:spcAft>
                          <a:spcPts val="800"/>
                        </a:spcAft>
                        <a:buNone/>
                      </a:pPr>
                      <a:r>
                        <a:rPr lang="en-US" sz="2800" kern="100">
                          <a:solidFill>
                            <a:schemeClr val="dk1"/>
                          </a:solidFill>
                          <a:effectLst/>
                          <a:latin typeface="Arial" panose="020B0604020202020204" pitchFamily="34" charset="0"/>
                          <a:ea typeface="Yu Gothic" panose="020B0400000000000000" pitchFamily="34" charset="-128"/>
                          <a:cs typeface="Arial" panose="020B0604020202020204" pitchFamily="34" charset="0"/>
                        </a:rPr>
                        <a:t>18</a:t>
                      </a:r>
                    </a:p>
                  </a:txBody>
                  <a:tcPr marL="68580" marR="68580" marT="0" marB="0" anchor="ctr"/>
                </a:tc>
                <a:tc>
                  <a:txBody>
                    <a:bodyPr/>
                    <a:lstStyle/>
                    <a:p>
                      <a:pPr marL="0" marR="0" algn="ctr">
                        <a:lnSpc>
                          <a:spcPct val="116000"/>
                        </a:lnSpc>
                        <a:spcAft>
                          <a:spcPts val="800"/>
                        </a:spcAft>
                        <a:buNone/>
                      </a:pPr>
                      <a:r>
                        <a:rPr lang="en-US" sz="2800" kern="100">
                          <a:solidFill>
                            <a:schemeClr val="dk1"/>
                          </a:solidFill>
                          <a:effectLst/>
                          <a:latin typeface="Arial" panose="020B0604020202020204" pitchFamily="34" charset="0"/>
                          <a:ea typeface="Yu Gothic" panose="020B0400000000000000" pitchFamily="34" charset="-128"/>
                          <a:cs typeface="Arial" panose="020B0604020202020204" pitchFamily="34" charset="0"/>
                        </a:rPr>
                        <a:t>0</a:t>
                      </a:r>
                    </a:p>
                  </a:txBody>
                  <a:tcPr marL="68580" marR="68580" marT="0" marB="0" anchor="ctr"/>
                </a:tc>
                <a:extLst>
                  <a:ext uri="{0D108BD9-81ED-4DB2-BD59-A6C34878D82A}">
                    <a16:rowId xmlns:a16="http://schemas.microsoft.com/office/drawing/2014/main" val="1536426123"/>
                  </a:ext>
                </a:extLst>
              </a:tr>
              <a:tr h="370840">
                <a:tc>
                  <a:txBody>
                    <a:bodyPr/>
                    <a:lstStyle/>
                    <a:p>
                      <a:pPr marL="0" marR="0" lvl="0" indent="0" algn="l" defTabSz="914400" rtl="0" eaLnBrk="1" fontAlgn="auto" latinLnBrk="0" hangingPunct="1">
                        <a:lnSpc>
                          <a:spcPct val="116000"/>
                        </a:lnSpc>
                        <a:spcBef>
                          <a:spcPts val="0"/>
                        </a:spcBef>
                        <a:spcAft>
                          <a:spcPts val="800"/>
                        </a:spcAft>
                        <a:buClrTx/>
                        <a:buSzTx/>
                        <a:buFontTx/>
                        <a:buNone/>
                        <a:tabLst/>
                        <a:defRPr/>
                      </a:pPr>
                      <a:r>
                        <a:rPr lang="en-US" sz="2800" b="1" kern="100">
                          <a:solidFill>
                            <a:schemeClr val="dk1"/>
                          </a:solidFill>
                          <a:effectLst/>
                          <a:latin typeface="Arial" panose="020B0604020202020204" pitchFamily="34" charset="0"/>
                          <a:ea typeface="Yu Gothic" panose="020B0400000000000000" pitchFamily="34" charset="-128"/>
                          <a:cs typeface="Arial" panose="020B0604020202020204" pitchFamily="34" charset="0"/>
                        </a:rPr>
                        <a:t>All CSI Schools</a:t>
                      </a:r>
                    </a:p>
                  </a:txBody>
                  <a:tcPr marL="68580" marR="68580" marT="0" marB="0"/>
                </a:tc>
                <a:tc>
                  <a:txBody>
                    <a:bodyPr/>
                    <a:lstStyle/>
                    <a:p>
                      <a:pPr marL="0" marR="0" algn="ctr">
                        <a:lnSpc>
                          <a:spcPct val="116000"/>
                        </a:lnSpc>
                        <a:spcAft>
                          <a:spcPts val="800"/>
                        </a:spcAft>
                        <a:buNone/>
                      </a:pPr>
                      <a:r>
                        <a:rPr lang="en-US" sz="2800" b="1" kern="100">
                          <a:solidFill>
                            <a:schemeClr val="dk1"/>
                          </a:solidFill>
                          <a:effectLst/>
                          <a:latin typeface="Arial" panose="020B0604020202020204" pitchFamily="34" charset="0"/>
                          <a:ea typeface="Yu Gothic" panose="020B0400000000000000" pitchFamily="34" charset="-128"/>
                          <a:cs typeface="Arial" panose="020B0604020202020204" pitchFamily="34" charset="0"/>
                        </a:rPr>
                        <a:t>138</a:t>
                      </a:r>
                    </a:p>
                  </a:txBody>
                  <a:tcPr marL="68580" marR="68580" marT="0" marB="0" anchor="ctr"/>
                </a:tc>
                <a:tc>
                  <a:txBody>
                    <a:bodyPr/>
                    <a:lstStyle/>
                    <a:p>
                      <a:pPr marL="0" marR="0" algn="ctr">
                        <a:lnSpc>
                          <a:spcPct val="116000"/>
                        </a:lnSpc>
                        <a:spcAft>
                          <a:spcPts val="800"/>
                        </a:spcAft>
                        <a:buNone/>
                      </a:pPr>
                      <a:r>
                        <a:rPr lang="en-US" sz="2800" b="1" kern="100" dirty="0">
                          <a:solidFill>
                            <a:schemeClr val="dk1"/>
                          </a:solidFill>
                          <a:effectLst/>
                          <a:latin typeface="Arial" panose="020B0604020202020204" pitchFamily="34" charset="0"/>
                          <a:ea typeface="Yu Gothic" panose="020B0400000000000000" pitchFamily="34" charset="-128"/>
                          <a:cs typeface="Arial" panose="020B0604020202020204" pitchFamily="34" charset="0"/>
                        </a:rPr>
                        <a:t>86</a:t>
                      </a:r>
                    </a:p>
                  </a:txBody>
                  <a:tcPr marL="68580" marR="68580" marT="0" marB="0" anchor="ctr"/>
                </a:tc>
                <a:extLst>
                  <a:ext uri="{0D108BD9-81ED-4DB2-BD59-A6C34878D82A}">
                    <a16:rowId xmlns:a16="http://schemas.microsoft.com/office/drawing/2014/main" val="2314720594"/>
                  </a:ext>
                </a:extLst>
              </a:tr>
            </a:tbl>
          </a:graphicData>
        </a:graphic>
      </p:graphicFrame>
    </p:spTree>
    <p:extLst>
      <p:ext uri="{BB962C8B-B14F-4D97-AF65-F5344CB8AC3E}">
        <p14:creationId xmlns:p14="http://schemas.microsoft.com/office/powerpoint/2010/main" val="2434883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C31F5-B7FC-51A9-E5D1-4FE9635AF3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CABFEE-3716-E910-3568-F34D61A50BB3}"/>
              </a:ext>
            </a:extLst>
          </p:cNvPr>
          <p:cNvSpPr>
            <a:spLocks noGrp="1"/>
          </p:cNvSpPr>
          <p:nvPr>
            <p:ph type="title"/>
          </p:nvPr>
        </p:nvSpPr>
        <p:spPr/>
        <p:txBody>
          <a:bodyPr/>
          <a:lstStyle/>
          <a:p>
            <a:r>
              <a:rPr lang="en-US" sz="6000" dirty="0">
                <a:cs typeface="Arial"/>
              </a:rPr>
              <a:t>Differentiated Assistance Listening Sessions Findings</a:t>
            </a:r>
            <a:endParaRPr lang="en-US" dirty="0"/>
          </a:p>
        </p:txBody>
      </p:sp>
    </p:spTree>
    <p:extLst>
      <p:ext uri="{BB962C8B-B14F-4D97-AF65-F5344CB8AC3E}">
        <p14:creationId xmlns:p14="http://schemas.microsoft.com/office/powerpoint/2010/main" val="1534538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8031C-9459-690A-FDB6-636D497C52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E42F2F-076D-0EAB-0364-BCAD86B37169}"/>
              </a:ext>
            </a:extLst>
          </p:cNvPr>
          <p:cNvSpPr>
            <a:spLocks noGrp="1"/>
          </p:cNvSpPr>
          <p:nvPr>
            <p:ph type="title"/>
          </p:nvPr>
        </p:nvSpPr>
        <p:spPr/>
        <p:txBody>
          <a:bodyPr>
            <a:noAutofit/>
          </a:bodyPr>
          <a:lstStyle/>
          <a:p>
            <a:r>
              <a:rPr lang="en-US" sz="4400" dirty="0">
                <a:cs typeface="Arial"/>
              </a:rPr>
              <a:t>Continuing the Conversation</a:t>
            </a:r>
            <a:endParaRPr lang="en-US" dirty="0"/>
          </a:p>
        </p:txBody>
      </p:sp>
      <p:sp>
        <p:nvSpPr>
          <p:cNvPr id="3" name="Content Placeholder 2">
            <a:extLst>
              <a:ext uri="{FF2B5EF4-FFF2-40B4-BE49-F238E27FC236}">
                <a16:creationId xmlns:a16="http://schemas.microsoft.com/office/drawing/2014/main" id="{6AAEF274-DD23-585D-48D6-1CF52D364248}"/>
              </a:ext>
            </a:extLst>
          </p:cNvPr>
          <p:cNvSpPr>
            <a:spLocks noGrp="1"/>
          </p:cNvSpPr>
          <p:nvPr>
            <p:ph sz="quarter" idx="10"/>
          </p:nvPr>
        </p:nvSpPr>
        <p:spPr>
          <a:xfrm>
            <a:off x="647700" y="1640115"/>
            <a:ext cx="10858499" cy="2941029"/>
          </a:xfrm>
        </p:spPr>
        <p:txBody>
          <a:bodyPr vert="horz" lIns="91440" tIns="45720" rIns="91440" bIns="45720" rtlCol="0" anchor="ctr">
            <a:normAutofit/>
          </a:bodyPr>
          <a:lstStyle/>
          <a:p>
            <a:r>
              <a:rPr lang="en-US" sz="2800">
                <a:latin typeface="Arial"/>
                <a:cs typeface="Arial"/>
              </a:rPr>
              <a:t>Strong interest from participants to continue these conversations</a:t>
            </a:r>
          </a:p>
          <a:p>
            <a:r>
              <a:rPr lang="en-US" sz="2800">
                <a:latin typeface="Arial"/>
                <a:cs typeface="Arial"/>
              </a:rPr>
              <a:t>Shared session materials (slides, polls, and note-catcher) with Geographic Lead Agencies to host COE-facing sessions and with LEAs to facilitate local discussions</a:t>
            </a:r>
            <a:endParaRPr lang="en-US" sz="2600">
              <a:latin typeface="Arial"/>
              <a:cs typeface="Arial"/>
            </a:endParaRPr>
          </a:p>
        </p:txBody>
      </p:sp>
    </p:spTree>
    <p:extLst>
      <p:ext uri="{BB962C8B-B14F-4D97-AF65-F5344CB8AC3E}">
        <p14:creationId xmlns:p14="http://schemas.microsoft.com/office/powerpoint/2010/main" val="1728453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3FA9E-7102-82D3-4488-79E488E59E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FA49AA-CE21-6ADA-1492-360CEB86C086}"/>
              </a:ext>
            </a:extLst>
          </p:cNvPr>
          <p:cNvSpPr>
            <a:spLocks noGrp="1"/>
          </p:cNvSpPr>
          <p:nvPr>
            <p:ph type="title"/>
          </p:nvPr>
        </p:nvSpPr>
        <p:spPr>
          <a:xfrm>
            <a:off x="597724" y="62673"/>
            <a:ext cx="10858500" cy="1335314"/>
          </a:xfrm>
        </p:spPr>
        <p:txBody>
          <a:bodyPr>
            <a:noAutofit/>
          </a:bodyPr>
          <a:lstStyle/>
          <a:p>
            <a:r>
              <a:rPr lang="en-US" sz="4400" dirty="0">
                <a:cs typeface="Arial"/>
              </a:rPr>
              <a:t>Additional Feedback: Note-Catcher Responses</a:t>
            </a:r>
            <a:endParaRPr lang="en-US" dirty="0"/>
          </a:p>
        </p:txBody>
      </p:sp>
      <p:sp>
        <p:nvSpPr>
          <p:cNvPr id="3" name="Content Placeholder 2">
            <a:extLst>
              <a:ext uri="{FF2B5EF4-FFF2-40B4-BE49-F238E27FC236}">
                <a16:creationId xmlns:a16="http://schemas.microsoft.com/office/drawing/2014/main" id="{E62E174B-5994-E3E1-8B9F-83C931A5D8ED}"/>
              </a:ext>
            </a:extLst>
          </p:cNvPr>
          <p:cNvSpPr>
            <a:spLocks noGrp="1"/>
          </p:cNvSpPr>
          <p:nvPr>
            <p:ph sz="quarter" idx="10"/>
          </p:nvPr>
        </p:nvSpPr>
        <p:spPr>
          <a:xfrm>
            <a:off x="597724" y="1521362"/>
            <a:ext cx="10996551" cy="5155212"/>
          </a:xfrm>
        </p:spPr>
        <p:txBody>
          <a:bodyPr vert="horz" lIns="91440" tIns="45720" rIns="91440" bIns="45720" rtlCol="0" anchor="ctr">
            <a:noAutofit/>
          </a:bodyPr>
          <a:lstStyle/>
          <a:p>
            <a:r>
              <a:rPr lang="en-US" sz="2400">
                <a:latin typeface="Arial"/>
                <a:cs typeface="Arial"/>
              </a:rPr>
              <a:t>Support for a 3-year DA cycle aligned with LCAP, with early exit or monitored status options; some noted sustained identification better addresses true inequities</a:t>
            </a:r>
            <a:endParaRPr lang="en-US"/>
          </a:p>
          <a:p>
            <a:r>
              <a:rPr lang="en-US" sz="2400">
                <a:latin typeface="Arial"/>
                <a:cs typeface="Arial"/>
              </a:rPr>
              <a:t>Mixed views on growth: opportunity to measure true progress, but complex to explain; 11th grade data gaps a specific concern</a:t>
            </a:r>
            <a:endParaRPr lang="en-US" sz="2400"/>
          </a:p>
          <a:p>
            <a:r>
              <a:rPr lang="en-US" sz="2400">
                <a:latin typeface="Arial"/>
                <a:cs typeface="Arial"/>
              </a:rPr>
              <a:t>Multiple measures matter: academic indicators alone don't tell the whole story</a:t>
            </a:r>
            <a:endParaRPr lang="en-US"/>
          </a:p>
          <a:p>
            <a:r>
              <a:rPr lang="en-US" sz="2400">
                <a:latin typeface="Arial"/>
                <a:cs typeface="Arial"/>
              </a:rPr>
              <a:t>Local indicators and CALPADS should be separated from DA eligibility</a:t>
            </a:r>
            <a:endParaRPr lang="en-US"/>
          </a:p>
          <a:p>
            <a:r>
              <a:rPr lang="en-US" sz="2400">
                <a:latin typeface="Arial"/>
                <a:cs typeface="Arial"/>
              </a:rPr>
              <a:t>Supportive of an All Students subgroup; suggestions raised to better account for small district context</a:t>
            </a:r>
            <a:endParaRPr lang="en-US"/>
          </a:p>
          <a:p>
            <a:r>
              <a:rPr lang="en-US" sz="2400">
                <a:latin typeface="Arial"/>
                <a:cs typeface="Arial"/>
              </a:rPr>
              <a:t>Strong consensus: DASS/COEs need different DA criteria</a:t>
            </a:r>
            <a:endParaRPr lang="en-US"/>
          </a:p>
          <a:p>
            <a:r>
              <a:rPr lang="en-US" sz="2400">
                <a:latin typeface="Arial"/>
                <a:cs typeface="Arial"/>
              </a:rPr>
              <a:t>DTA should follow a prior DA identification, not run parallel</a:t>
            </a:r>
            <a:endParaRPr lang="en-US"/>
          </a:p>
        </p:txBody>
      </p:sp>
    </p:spTree>
    <p:extLst>
      <p:ext uri="{BB962C8B-B14F-4D97-AF65-F5344CB8AC3E}">
        <p14:creationId xmlns:p14="http://schemas.microsoft.com/office/powerpoint/2010/main" val="1615941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AD166-4F3E-DEF5-6F5B-F2F84C9C5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674503-84C5-D3D8-A819-6CF5BE36D311}"/>
              </a:ext>
            </a:extLst>
          </p:cNvPr>
          <p:cNvSpPr>
            <a:spLocks noGrp="1"/>
          </p:cNvSpPr>
          <p:nvPr>
            <p:ph type="title"/>
          </p:nvPr>
        </p:nvSpPr>
        <p:spPr/>
        <p:txBody>
          <a:bodyPr>
            <a:noAutofit/>
          </a:bodyPr>
          <a:lstStyle/>
          <a:p>
            <a:r>
              <a:rPr lang="en-US" sz="4000">
                <a:cs typeface="Aharoni"/>
              </a:rPr>
              <a:t>State Board of Education's Approach</a:t>
            </a:r>
            <a:endParaRPr lang="en-US"/>
          </a:p>
        </p:txBody>
      </p:sp>
      <p:sp>
        <p:nvSpPr>
          <p:cNvPr id="3" name="Content Placeholder 2">
            <a:extLst>
              <a:ext uri="{FF2B5EF4-FFF2-40B4-BE49-F238E27FC236}">
                <a16:creationId xmlns:a16="http://schemas.microsoft.com/office/drawing/2014/main" id="{8C578842-70B7-234A-B233-15C76CC2E339}"/>
              </a:ext>
            </a:extLst>
          </p:cNvPr>
          <p:cNvSpPr>
            <a:spLocks noGrp="1"/>
          </p:cNvSpPr>
          <p:nvPr>
            <p:ph sz="quarter" idx="10"/>
          </p:nvPr>
        </p:nvSpPr>
        <p:spPr>
          <a:xfrm>
            <a:off x="685801" y="1640115"/>
            <a:ext cx="10858499" cy="3887810"/>
          </a:xfrm>
        </p:spPr>
        <p:txBody>
          <a:bodyPr vert="horz" lIns="91440" tIns="45720" rIns="91440" bIns="45720" rtlCol="0" anchor="ctr">
            <a:noAutofit/>
          </a:bodyPr>
          <a:lstStyle/>
          <a:p>
            <a:pPr marL="285750" indent="-285750">
              <a:spcBef>
                <a:spcPts val="1000"/>
              </a:spcBef>
              <a:spcAft>
                <a:spcPts val="0"/>
              </a:spcAft>
              <a:buFont typeface="Arial"/>
              <a:buChar char="•"/>
            </a:pPr>
            <a:r>
              <a:rPr lang="en-US" sz="2800" dirty="0">
                <a:latin typeface="Arial"/>
                <a:cs typeface="Arial"/>
              </a:rPr>
              <a:t>By July 15, the State Board of Education will update DA criteria (</a:t>
            </a:r>
            <a:r>
              <a:rPr lang="en-US" sz="2800" i="1" dirty="0">
                <a:latin typeface="Arial"/>
                <a:cs typeface="Arial"/>
              </a:rPr>
              <a:t>Education Code</a:t>
            </a:r>
            <a:r>
              <a:rPr lang="en-US" sz="2800" dirty="0">
                <a:latin typeface="Arial"/>
                <a:cs typeface="Arial"/>
              </a:rPr>
              <a:t> Section </a:t>
            </a:r>
            <a:r>
              <a:rPr lang="en-US" sz="2800" i="1" dirty="0">
                <a:latin typeface="Arial"/>
                <a:cs typeface="Arial"/>
              </a:rPr>
              <a:t>5</a:t>
            </a:r>
            <a:r>
              <a:rPr lang="en-US" sz="2800" dirty="0">
                <a:latin typeface="Arial"/>
                <a:cs typeface="Arial"/>
              </a:rPr>
              <a:t>2064.5)</a:t>
            </a:r>
          </a:p>
          <a:p>
            <a:pPr marL="285750" indent="-285750">
              <a:lnSpc>
                <a:spcPct val="90000"/>
              </a:lnSpc>
              <a:spcBef>
                <a:spcPts val="1000"/>
              </a:spcBef>
              <a:spcAft>
                <a:spcPts val="0"/>
              </a:spcAft>
              <a:buFont typeface="Arial"/>
            </a:pPr>
            <a:r>
              <a:rPr lang="en-US" sz="2800" dirty="0">
                <a:latin typeface="Arial"/>
                <a:cs typeface="Arial"/>
              </a:rPr>
              <a:t>Multi-layered process</a:t>
            </a:r>
          </a:p>
          <a:p>
            <a:pPr marL="968375" lvl="1" indent="-285750">
              <a:lnSpc>
                <a:spcPct val="90000"/>
              </a:lnSpc>
              <a:spcBef>
                <a:spcPts val="500"/>
              </a:spcBef>
              <a:spcAft>
                <a:spcPts val="0"/>
              </a:spcAft>
              <a:buFont typeface="Arial"/>
              <a:buChar char="◦"/>
            </a:pPr>
            <a:r>
              <a:rPr lang="en-US" sz="2800" dirty="0">
                <a:latin typeface="Arial"/>
                <a:cs typeface="Arial"/>
              </a:rPr>
              <a:t>SBE DA study sessions</a:t>
            </a:r>
          </a:p>
          <a:p>
            <a:pPr marL="968375" lvl="1" indent="-285750">
              <a:lnSpc>
                <a:spcPct val="90000"/>
              </a:lnSpc>
              <a:spcBef>
                <a:spcPts val="500"/>
              </a:spcBef>
              <a:spcAft>
                <a:spcPts val="0"/>
              </a:spcAft>
              <a:buFont typeface="Arial"/>
              <a:buChar char="◦"/>
            </a:pPr>
            <a:r>
              <a:rPr lang="en-US" sz="2800" dirty="0">
                <a:latin typeface="Arial"/>
                <a:cs typeface="Arial"/>
              </a:rPr>
              <a:t>Evidence-based decision making</a:t>
            </a:r>
          </a:p>
          <a:p>
            <a:pPr marL="968375" lvl="1" indent="-285750">
              <a:lnSpc>
                <a:spcPct val="90000"/>
              </a:lnSpc>
              <a:spcBef>
                <a:spcPts val="500"/>
              </a:spcBef>
              <a:spcAft>
                <a:spcPts val="0"/>
              </a:spcAft>
              <a:buFont typeface="Arial"/>
              <a:buChar char="◦"/>
            </a:pPr>
            <a:r>
              <a:rPr lang="en-US" sz="2800" dirty="0">
                <a:latin typeface="Arial"/>
                <a:cs typeface="Arial"/>
              </a:rPr>
              <a:t>Data-driven decision making</a:t>
            </a:r>
          </a:p>
          <a:p>
            <a:pPr marL="968375" lvl="1" indent="-285750">
              <a:lnSpc>
                <a:spcPct val="90000"/>
              </a:lnSpc>
              <a:spcBef>
                <a:spcPts val="500"/>
              </a:spcBef>
              <a:spcAft>
                <a:spcPts val="0"/>
              </a:spcAft>
              <a:buFont typeface="Arial"/>
              <a:buChar char="◦"/>
            </a:pPr>
            <a:r>
              <a:rPr lang="en-US" sz="2800" dirty="0">
                <a:latin typeface="Arial"/>
                <a:cs typeface="Arial"/>
              </a:rPr>
              <a:t>Interest holder feedback sessions</a:t>
            </a:r>
          </a:p>
          <a:p>
            <a:pPr marL="285750" indent="-285750">
              <a:lnSpc>
                <a:spcPct val="90000"/>
              </a:lnSpc>
              <a:spcBef>
                <a:spcPts val="1000"/>
              </a:spcBef>
              <a:spcAft>
                <a:spcPts val="0"/>
              </a:spcAft>
              <a:buFont typeface="Arial"/>
              <a:buChar char="•"/>
            </a:pPr>
            <a:r>
              <a:rPr lang="en-US" sz="2800" dirty="0">
                <a:latin typeface="Arial"/>
                <a:cs typeface="Arial"/>
              </a:rPr>
              <a:t>Governor's budget proposal</a:t>
            </a:r>
          </a:p>
        </p:txBody>
      </p:sp>
    </p:spTree>
    <p:extLst>
      <p:ext uri="{BB962C8B-B14F-4D97-AF65-F5344CB8AC3E}">
        <p14:creationId xmlns:p14="http://schemas.microsoft.com/office/powerpoint/2010/main" val="1277609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D50E54-013E-3642-574F-CB69D8FCA7F4}"/>
              </a:ext>
            </a:extLst>
          </p:cNvPr>
          <p:cNvSpPr>
            <a:spLocks noGrp="1"/>
          </p:cNvSpPr>
          <p:nvPr>
            <p:ph type="title"/>
          </p:nvPr>
        </p:nvSpPr>
        <p:spPr/>
        <p:txBody>
          <a:bodyPr/>
          <a:lstStyle/>
          <a:p>
            <a:pPr marL="457200" indent="-457200">
              <a:spcBef>
                <a:spcPts val="0"/>
              </a:spcBef>
            </a:pPr>
            <a:r>
              <a:rPr lang="en-US" sz="4800" dirty="0">
                <a:cs typeface="Arial"/>
              </a:rPr>
              <a:t>Differentiated Assistance Data Simulations</a:t>
            </a:r>
            <a:endParaRPr lang="en-US" sz="4800" dirty="0"/>
          </a:p>
        </p:txBody>
      </p:sp>
    </p:spTree>
    <p:extLst>
      <p:ext uri="{BB962C8B-B14F-4D97-AF65-F5344CB8AC3E}">
        <p14:creationId xmlns:p14="http://schemas.microsoft.com/office/powerpoint/2010/main" val="2127184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DB606-34C6-24A3-3EE4-1902C0DF87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BA37BC-8E11-463D-A581-36ECE1E567CA}"/>
              </a:ext>
            </a:extLst>
          </p:cNvPr>
          <p:cNvSpPr>
            <a:spLocks noGrp="1"/>
          </p:cNvSpPr>
          <p:nvPr>
            <p:ph type="title"/>
          </p:nvPr>
        </p:nvSpPr>
        <p:spPr/>
        <p:txBody>
          <a:bodyPr/>
          <a:lstStyle/>
          <a:p>
            <a:r>
              <a:rPr lang="en-US" sz="4400" dirty="0">
                <a:cs typeface="Aharoni"/>
              </a:rPr>
              <a:t>Differentiated Assistance Simulations</a:t>
            </a:r>
            <a:endParaRPr lang="en-US" sz="4400" dirty="0"/>
          </a:p>
        </p:txBody>
      </p:sp>
      <p:sp>
        <p:nvSpPr>
          <p:cNvPr id="3" name="Content Placeholder 2">
            <a:extLst>
              <a:ext uri="{FF2B5EF4-FFF2-40B4-BE49-F238E27FC236}">
                <a16:creationId xmlns:a16="http://schemas.microsoft.com/office/drawing/2014/main" id="{0891F451-B107-EF10-B37E-06D7FA70E666}"/>
              </a:ext>
            </a:extLst>
          </p:cNvPr>
          <p:cNvSpPr>
            <a:spLocks noGrp="1"/>
          </p:cNvSpPr>
          <p:nvPr>
            <p:ph sz="quarter" idx="10"/>
          </p:nvPr>
        </p:nvSpPr>
        <p:spPr>
          <a:xfrm>
            <a:off x="770442" y="1882813"/>
            <a:ext cx="10421814" cy="4365804"/>
          </a:xfrm>
        </p:spPr>
        <p:txBody>
          <a:bodyPr vert="horz" lIns="91440" tIns="45720" rIns="91440" bIns="45720" rtlCol="0" anchor="t">
            <a:normAutofit/>
          </a:bodyPr>
          <a:lstStyle/>
          <a:p>
            <a:r>
              <a:rPr lang="en-US" sz="2800"/>
              <a:t>The SBE reviewed 15 scenarios on proposed changes to the Differentiated Assistance criteria at their May 2026 meeting.</a:t>
            </a:r>
            <a:endParaRPr lang="en-US" sz="2600"/>
          </a:p>
          <a:p>
            <a:pPr lvl="1"/>
            <a:r>
              <a:rPr lang="en-US" sz="2800" b="1"/>
              <a:t>Scenarios 1-6 </a:t>
            </a:r>
            <a:r>
              <a:rPr lang="en-US" sz="2800"/>
              <a:t>rely on the Local Control Funding Formula (LCFF) priority areas combinations across multiple years as required by current statute.</a:t>
            </a:r>
          </a:p>
          <a:p>
            <a:pPr lvl="1"/>
            <a:r>
              <a:rPr lang="en-US" sz="2800" b="1"/>
              <a:t>Scenarios 7-15 </a:t>
            </a:r>
            <a:r>
              <a:rPr lang="en-US" sz="2800"/>
              <a:t>use only Red state Dashboard indicators across three years. </a:t>
            </a:r>
            <a:endParaRPr lang="en-US" sz="2000">
              <a:latin typeface="Arial"/>
              <a:cs typeface="Arial"/>
            </a:endParaRPr>
          </a:p>
        </p:txBody>
      </p:sp>
    </p:spTree>
    <p:extLst>
      <p:ext uri="{BB962C8B-B14F-4D97-AF65-F5344CB8AC3E}">
        <p14:creationId xmlns:p14="http://schemas.microsoft.com/office/powerpoint/2010/main" val="2172868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9BB00-29C9-5A56-9B37-F07890A0F2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DB0E77-2DAA-1582-9216-D246184E8259}"/>
              </a:ext>
            </a:extLst>
          </p:cNvPr>
          <p:cNvSpPr>
            <a:spLocks noGrp="1"/>
          </p:cNvSpPr>
          <p:nvPr>
            <p:ph type="title"/>
          </p:nvPr>
        </p:nvSpPr>
        <p:spPr>
          <a:xfrm>
            <a:off x="435049" y="-99237"/>
            <a:ext cx="10858500" cy="1335314"/>
          </a:xfrm>
        </p:spPr>
        <p:txBody>
          <a:bodyPr/>
          <a:lstStyle/>
          <a:p>
            <a:r>
              <a:rPr lang="en-US" sz="4800" dirty="0">
                <a:solidFill>
                  <a:schemeClr val="dk1"/>
                </a:solidFill>
                <a:cs typeface="Times New Roman" panose="02020603050405020304" pitchFamily="18" charset="0"/>
              </a:rPr>
              <a:t>Scenarios 1-3</a:t>
            </a:r>
            <a:endParaRPr lang="en-US" sz="4800" dirty="0"/>
          </a:p>
        </p:txBody>
      </p:sp>
      <p:sp>
        <p:nvSpPr>
          <p:cNvPr id="3" name="Content Placeholder 2">
            <a:extLst>
              <a:ext uri="{FF2B5EF4-FFF2-40B4-BE49-F238E27FC236}">
                <a16:creationId xmlns:a16="http://schemas.microsoft.com/office/drawing/2014/main" id="{A745ACE6-096F-1CA6-2996-FD703871E87E}"/>
              </a:ext>
            </a:extLst>
          </p:cNvPr>
          <p:cNvSpPr>
            <a:spLocks noGrp="1"/>
          </p:cNvSpPr>
          <p:nvPr>
            <p:ph sz="quarter" idx="10"/>
          </p:nvPr>
        </p:nvSpPr>
        <p:spPr>
          <a:xfrm>
            <a:off x="215753" y="1095157"/>
            <a:ext cx="11760494" cy="2333843"/>
          </a:xfrm>
        </p:spPr>
        <p:txBody>
          <a:bodyPr>
            <a:normAutofit fontScale="77500" lnSpcReduction="20000"/>
          </a:bodyPr>
          <a:lstStyle/>
          <a:p>
            <a:r>
              <a:rPr lang="en-US">
                <a:solidFill>
                  <a:schemeClr val="dk1"/>
                </a:solidFill>
                <a:cs typeface="Times New Roman" panose="02020603050405020304" pitchFamily="18" charset="0"/>
              </a:rPr>
              <a:t>Scenarios 1-3: </a:t>
            </a:r>
          </a:p>
          <a:p>
            <a:pPr lvl="1"/>
            <a:r>
              <a:rPr lang="en-US">
                <a:solidFill>
                  <a:schemeClr val="dk1"/>
                </a:solidFill>
                <a:cs typeface="Times New Roman" panose="02020603050405020304" pitchFamily="18" charset="0"/>
              </a:rPr>
              <a:t>Meet current differentiated assistance criteria in 2023, 2024, and 2025.</a:t>
            </a:r>
          </a:p>
          <a:p>
            <a:pPr lvl="1"/>
            <a:r>
              <a:rPr lang="en-US">
                <a:solidFill>
                  <a:schemeClr val="dk1"/>
                </a:solidFill>
                <a:cs typeface="Times New Roman" panose="02020603050405020304" pitchFamily="18" charset="0"/>
              </a:rPr>
              <a:t>Scenarios 2 and 3 include the “All Student” student group.</a:t>
            </a:r>
          </a:p>
          <a:p>
            <a:pPr lvl="1"/>
            <a:r>
              <a:rPr lang="en-US">
                <a:solidFill>
                  <a:schemeClr val="dk1"/>
                </a:solidFill>
                <a:cs typeface="Times New Roman" panose="02020603050405020304" pitchFamily="18" charset="0"/>
              </a:rPr>
              <a:t>Scenarios 1 and 2 are identical </a:t>
            </a:r>
            <a:r>
              <a:rPr lang="en-US" b="1">
                <a:solidFill>
                  <a:schemeClr val="dk1"/>
                </a:solidFill>
                <a:cs typeface="Times New Roman" panose="02020603050405020304" pitchFamily="18" charset="0"/>
              </a:rPr>
              <a:t>except </a:t>
            </a:r>
            <a:r>
              <a:rPr lang="en-US">
                <a:solidFill>
                  <a:schemeClr val="dk1"/>
                </a:solidFill>
                <a:cs typeface="Times New Roman" panose="02020603050405020304" pitchFamily="18" charset="0"/>
              </a:rPr>
              <a:t>Scenario 1 does </a:t>
            </a:r>
            <a:r>
              <a:rPr lang="en-US" b="1">
                <a:solidFill>
                  <a:schemeClr val="dk1"/>
                </a:solidFill>
                <a:cs typeface="Times New Roman" panose="02020603050405020304" pitchFamily="18" charset="0"/>
              </a:rPr>
              <a:t>not </a:t>
            </a:r>
            <a:r>
              <a:rPr lang="en-US">
                <a:solidFill>
                  <a:schemeClr val="dk1"/>
                </a:solidFill>
                <a:cs typeface="Times New Roman" panose="02020603050405020304" pitchFamily="18" charset="0"/>
              </a:rPr>
              <a:t>include the “All Student” student group.</a:t>
            </a:r>
          </a:p>
        </p:txBody>
      </p:sp>
      <p:graphicFrame>
        <p:nvGraphicFramePr>
          <p:cNvPr id="5" name="Content Placeholder 4" descr="The description of scenarios 1-3 for Districts/COEs Eligible and Charter Schools Eligible that meet the differentiated assistance criteria in 2023, 2024, and 2025. Scenarios 2 and 3 include the All Student student group.">
            <a:extLst>
              <a:ext uri="{FF2B5EF4-FFF2-40B4-BE49-F238E27FC236}">
                <a16:creationId xmlns:a16="http://schemas.microsoft.com/office/drawing/2014/main" id="{DC7DDC85-5B49-3BCC-A980-63DF97AD16E2}"/>
              </a:ext>
            </a:extLst>
          </p:cNvPr>
          <p:cNvGraphicFramePr>
            <a:graphicFrameLocks noGrp="1"/>
          </p:cNvGraphicFramePr>
          <p:nvPr>
            <p:ph sz="quarter" idx="11"/>
            <p:extLst>
              <p:ext uri="{D42A27DB-BD31-4B8C-83A1-F6EECF244321}">
                <p14:modId xmlns:p14="http://schemas.microsoft.com/office/powerpoint/2010/main" val="993326426"/>
              </p:ext>
            </p:extLst>
          </p:nvPr>
        </p:nvGraphicFramePr>
        <p:xfrm>
          <a:off x="215753" y="3218688"/>
          <a:ext cx="11760494" cy="3107627"/>
        </p:xfrm>
        <a:graphic>
          <a:graphicData uri="http://schemas.openxmlformats.org/drawingml/2006/table">
            <a:tbl>
              <a:tblPr firstRow="1" bandRow="1">
                <a:tableStyleId>{5C22544A-7EE6-4342-B048-85BDC9FD1C3A}</a:tableStyleId>
              </a:tblPr>
              <a:tblGrid>
                <a:gridCol w="1534297">
                  <a:extLst>
                    <a:ext uri="{9D8B030D-6E8A-4147-A177-3AD203B41FA5}">
                      <a16:colId xmlns:a16="http://schemas.microsoft.com/office/drawing/2014/main" val="3635957866"/>
                    </a:ext>
                  </a:extLst>
                </a:gridCol>
                <a:gridCol w="5809699">
                  <a:extLst>
                    <a:ext uri="{9D8B030D-6E8A-4147-A177-3AD203B41FA5}">
                      <a16:colId xmlns:a16="http://schemas.microsoft.com/office/drawing/2014/main" val="659588276"/>
                    </a:ext>
                  </a:extLst>
                </a:gridCol>
                <a:gridCol w="2264735">
                  <a:extLst>
                    <a:ext uri="{9D8B030D-6E8A-4147-A177-3AD203B41FA5}">
                      <a16:colId xmlns:a16="http://schemas.microsoft.com/office/drawing/2014/main" val="122311174"/>
                    </a:ext>
                  </a:extLst>
                </a:gridCol>
                <a:gridCol w="2151763">
                  <a:extLst>
                    <a:ext uri="{9D8B030D-6E8A-4147-A177-3AD203B41FA5}">
                      <a16:colId xmlns:a16="http://schemas.microsoft.com/office/drawing/2014/main" val="432014691"/>
                    </a:ext>
                  </a:extLst>
                </a:gridCol>
              </a:tblGrid>
              <a:tr h="1104862">
                <a:tc>
                  <a:txBody>
                    <a:bodyPr/>
                    <a:lstStyle/>
                    <a:p>
                      <a:pPr marL="0" marR="0" algn="ctr">
                        <a:lnSpc>
                          <a:spcPct val="107000"/>
                        </a:lnSpc>
                        <a:spcBef>
                          <a:spcPts val="1200"/>
                        </a:spcBef>
                        <a:spcAft>
                          <a:spcPts val="1200"/>
                        </a:spcAft>
                        <a:buNone/>
                      </a:pPr>
                      <a:r>
                        <a:rPr lang="en-US" sz="2400" b="1">
                          <a:effectLst/>
                          <a:latin typeface="Arial" panose="020B0604020202020204" pitchFamily="34" charset="0"/>
                          <a:ea typeface="Calibri" panose="020F0502020204030204" pitchFamily="34" charset="0"/>
                          <a:cs typeface="Arial" panose="020B0604020202020204" pitchFamily="34" charset="0"/>
                        </a:rPr>
                        <a:t>Scenario Number</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Description </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Districts/ COEs Eligible</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Charter Schools Eligible </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extLst>
                  <a:ext uri="{0D108BD9-81ED-4DB2-BD59-A6C34878D82A}">
                    <a16:rowId xmlns:a16="http://schemas.microsoft.com/office/drawing/2014/main" val="1938455534"/>
                  </a:ext>
                </a:extLst>
              </a:tr>
              <a:tr h="324342">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1</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b="1" kern="1200">
                          <a:solidFill>
                            <a:schemeClr val="dk1"/>
                          </a:solidFill>
                          <a:effectLst/>
                          <a:latin typeface="Arial" panose="020B0604020202020204" pitchFamily="34" charset="0"/>
                          <a:ea typeface="+mn-ea"/>
                          <a:cs typeface="Times New Roman" panose="02020603050405020304" pitchFamily="18" charset="0"/>
                        </a:rPr>
                        <a:t>Same</a:t>
                      </a:r>
                      <a:r>
                        <a:rPr lang="en-US" sz="2400" kern="1200">
                          <a:solidFill>
                            <a:schemeClr val="dk1"/>
                          </a:solidFill>
                          <a:effectLst/>
                          <a:latin typeface="Arial" panose="020B0604020202020204" pitchFamily="34" charset="0"/>
                          <a:ea typeface="+mn-ea"/>
                          <a:cs typeface="Times New Roman" panose="02020603050405020304" pitchFamily="18" charset="0"/>
                        </a:rPr>
                        <a:t> student group, </a:t>
                      </a:r>
                      <a:r>
                        <a:rPr lang="en-US" sz="2400" b="1" kern="1200">
                          <a:solidFill>
                            <a:schemeClr val="dk1"/>
                          </a:solidFill>
                          <a:effectLst/>
                          <a:latin typeface="Arial" panose="020B0604020202020204" pitchFamily="34" charset="0"/>
                          <a:ea typeface="+mn-ea"/>
                          <a:cs typeface="Times New Roman" panose="02020603050405020304" pitchFamily="18" charset="0"/>
                        </a:rPr>
                        <a:t>any</a:t>
                      </a:r>
                      <a:r>
                        <a:rPr lang="en-US" sz="2400" kern="1200">
                          <a:solidFill>
                            <a:schemeClr val="dk1"/>
                          </a:solidFill>
                          <a:effectLst/>
                          <a:latin typeface="Arial" panose="020B0604020202020204" pitchFamily="34" charset="0"/>
                          <a:ea typeface="+mn-ea"/>
                          <a:cs typeface="Times New Roman" panose="02020603050405020304" pitchFamily="18" charset="0"/>
                        </a:rPr>
                        <a:t> priority areas.</a:t>
                      </a:r>
                    </a:p>
                  </a:txBody>
                  <a:tcPr marL="68580" marR="68580" marT="0" marB="0"/>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Aptos" panose="020B0004020202020204" pitchFamily="34" charset="0"/>
                          <a:cs typeface="Times New Roman" panose="02020603050405020304" pitchFamily="18" charset="0"/>
                        </a:rPr>
                        <a:t>93</a:t>
                      </a:r>
                      <a:endPar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Aptos" panose="020B0004020202020204" pitchFamily="34" charset="0"/>
                          <a:cs typeface="Times New Roman" panose="02020603050405020304" pitchFamily="18" charset="0"/>
                        </a:rPr>
                        <a:t>47</a:t>
                      </a:r>
                      <a:endPar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950631217"/>
                  </a:ext>
                </a:extLst>
              </a:tr>
              <a:tr h="442496">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2</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b="1" kern="1200">
                          <a:solidFill>
                            <a:schemeClr val="dk1"/>
                          </a:solidFill>
                          <a:effectLst/>
                          <a:latin typeface="Arial" panose="020B0604020202020204" pitchFamily="34" charset="0"/>
                          <a:ea typeface="+mn-ea"/>
                          <a:cs typeface="Times New Roman" panose="02020603050405020304" pitchFamily="18" charset="0"/>
                        </a:rPr>
                        <a:t>Same</a:t>
                      </a:r>
                      <a:r>
                        <a:rPr lang="en-US" sz="2400" kern="1200">
                          <a:solidFill>
                            <a:schemeClr val="dk1"/>
                          </a:solidFill>
                          <a:effectLst/>
                          <a:latin typeface="Arial" panose="020B0604020202020204" pitchFamily="34" charset="0"/>
                          <a:ea typeface="+mn-ea"/>
                          <a:cs typeface="Times New Roman" panose="02020603050405020304" pitchFamily="18" charset="0"/>
                        </a:rPr>
                        <a:t> student group, </a:t>
                      </a:r>
                      <a:r>
                        <a:rPr lang="en-US" sz="2400" b="1" kern="1200">
                          <a:solidFill>
                            <a:schemeClr val="dk1"/>
                          </a:solidFill>
                          <a:effectLst/>
                          <a:latin typeface="Arial" panose="020B0604020202020204" pitchFamily="34" charset="0"/>
                          <a:ea typeface="+mn-ea"/>
                          <a:cs typeface="Times New Roman" panose="02020603050405020304" pitchFamily="18" charset="0"/>
                        </a:rPr>
                        <a:t>any</a:t>
                      </a:r>
                      <a:r>
                        <a:rPr lang="en-US" sz="2400" kern="1200">
                          <a:solidFill>
                            <a:schemeClr val="dk1"/>
                          </a:solidFill>
                          <a:effectLst/>
                          <a:latin typeface="Arial" panose="020B0604020202020204" pitchFamily="34" charset="0"/>
                          <a:ea typeface="+mn-ea"/>
                          <a:cs typeface="Times New Roman" panose="02020603050405020304" pitchFamily="18" charset="0"/>
                        </a:rPr>
                        <a:t> priority areas, </a:t>
                      </a:r>
                      <a:r>
                        <a:rPr lang="en-US" sz="2400" b="1" kern="1200">
                          <a:solidFill>
                            <a:schemeClr val="dk1"/>
                          </a:solidFill>
                          <a:effectLst/>
                          <a:latin typeface="Arial" panose="020B0604020202020204" pitchFamily="34" charset="0"/>
                          <a:ea typeface="+mn-ea"/>
                          <a:cs typeface="Times New Roman" panose="02020603050405020304" pitchFamily="18" charset="0"/>
                        </a:rPr>
                        <a:t>includes</a:t>
                      </a:r>
                      <a:r>
                        <a:rPr lang="en-US" sz="2400" kern="1200">
                          <a:solidFill>
                            <a:schemeClr val="dk1"/>
                          </a:solidFill>
                          <a:effectLst/>
                          <a:latin typeface="Arial" panose="020B0604020202020204" pitchFamily="34" charset="0"/>
                          <a:ea typeface="+mn-ea"/>
                          <a:cs typeface="Times New Roman" panose="02020603050405020304" pitchFamily="18" charset="0"/>
                        </a:rPr>
                        <a:t> the “All Student” student group</a:t>
                      </a:r>
                    </a:p>
                  </a:txBody>
                  <a:tcPr marL="68580" marR="68580" marT="0" marB="0"/>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94</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50</a:t>
                      </a:r>
                    </a:p>
                  </a:txBody>
                  <a:tcPr marL="68580" marR="68580" marT="0" marB="0" anchor="ctr"/>
                </a:tc>
                <a:extLst>
                  <a:ext uri="{0D108BD9-81ED-4DB2-BD59-A6C34878D82A}">
                    <a16:rowId xmlns:a16="http://schemas.microsoft.com/office/drawing/2014/main" val="997960055"/>
                  </a:ext>
                </a:extLst>
              </a:tr>
              <a:tr h="442496">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3</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b="1" kern="1200">
                          <a:solidFill>
                            <a:schemeClr val="dk1"/>
                          </a:solidFill>
                          <a:effectLst/>
                          <a:latin typeface="Arial" panose="020B0604020202020204" pitchFamily="34" charset="0"/>
                          <a:ea typeface="+mn-ea"/>
                          <a:cs typeface="Times New Roman" panose="02020603050405020304" pitchFamily="18" charset="0"/>
                        </a:rPr>
                        <a:t>Same</a:t>
                      </a:r>
                      <a:r>
                        <a:rPr lang="en-US" sz="2400" kern="1200">
                          <a:solidFill>
                            <a:schemeClr val="dk1"/>
                          </a:solidFill>
                          <a:effectLst/>
                          <a:latin typeface="Arial" panose="020B0604020202020204" pitchFamily="34" charset="0"/>
                          <a:ea typeface="+mn-ea"/>
                          <a:cs typeface="Times New Roman" panose="02020603050405020304" pitchFamily="18" charset="0"/>
                        </a:rPr>
                        <a:t> student group, </a:t>
                      </a:r>
                      <a:r>
                        <a:rPr lang="en-US" sz="2400" b="1" kern="1200">
                          <a:solidFill>
                            <a:schemeClr val="dk1"/>
                          </a:solidFill>
                          <a:effectLst/>
                          <a:latin typeface="Arial" panose="020B0604020202020204" pitchFamily="34" charset="0"/>
                          <a:ea typeface="+mn-ea"/>
                          <a:cs typeface="Times New Roman" panose="02020603050405020304" pitchFamily="18" charset="0"/>
                        </a:rPr>
                        <a:t>same</a:t>
                      </a:r>
                      <a:r>
                        <a:rPr lang="en-US" sz="2400" kern="1200">
                          <a:solidFill>
                            <a:schemeClr val="dk1"/>
                          </a:solidFill>
                          <a:effectLst/>
                          <a:latin typeface="Arial" panose="020B0604020202020204" pitchFamily="34" charset="0"/>
                          <a:ea typeface="+mn-ea"/>
                          <a:cs typeface="Times New Roman" panose="02020603050405020304" pitchFamily="18" charset="0"/>
                        </a:rPr>
                        <a:t> priority areas, </a:t>
                      </a:r>
                      <a:r>
                        <a:rPr lang="en-US" sz="2400" b="1" kern="1200">
                          <a:solidFill>
                            <a:schemeClr val="dk1"/>
                          </a:solidFill>
                          <a:effectLst/>
                          <a:latin typeface="Arial" panose="020B0604020202020204" pitchFamily="34" charset="0"/>
                          <a:ea typeface="+mn-ea"/>
                          <a:cs typeface="Times New Roman" panose="02020603050405020304" pitchFamily="18" charset="0"/>
                        </a:rPr>
                        <a:t>includes</a:t>
                      </a:r>
                      <a:r>
                        <a:rPr lang="en-US" sz="2400" kern="1200">
                          <a:solidFill>
                            <a:schemeClr val="dk1"/>
                          </a:solidFill>
                          <a:effectLst/>
                          <a:latin typeface="Arial" panose="020B0604020202020204" pitchFamily="34" charset="0"/>
                          <a:ea typeface="+mn-ea"/>
                          <a:cs typeface="Times New Roman" panose="02020603050405020304" pitchFamily="18" charset="0"/>
                        </a:rPr>
                        <a:t> the “All Student” student group.</a:t>
                      </a:r>
                    </a:p>
                  </a:txBody>
                  <a:tcPr marL="68580" marR="68580" marT="0" marB="0"/>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15</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2400" kern="1200" dirty="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16</a:t>
                      </a:r>
                    </a:p>
                  </a:txBody>
                  <a:tcPr marL="68580" marR="68580" marT="0" marB="0" anchor="ctr"/>
                </a:tc>
                <a:extLst>
                  <a:ext uri="{0D108BD9-81ED-4DB2-BD59-A6C34878D82A}">
                    <a16:rowId xmlns:a16="http://schemas.microsoft.com/office/drawing/2014/main" val="4205866440"/>
                  </a:ext>
                </a:extLst>
              </a:tr>
            </a:tbl>
          </a:graphicData>
        </a:graphic>
      </p:graphicFrame>
    </p:spTree>
    <p:extLst>
      <p:ext uri="{BB962C8B-B14F-4D97-AF65-F5344CB8AC3E}">
        <p14:creationId xmlns:p14="http://schemas.microsoft.com/office/powerpoint/2010/main" val="494791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17CA8-B339-449D-993D-9FBE748561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E9B2B0-45F0-405E-6340-E036EDF01345}"/>
              </a:ext>
            </a:extLst>
          </p:cNvPr>
          <p:cNvSpPr>
            <a:spLocks noGrp="1"/>
          </p:cNvSpPr>
          <p:nvPr>
            <p:ph type="title"/>
          </p:nvPr>
        </p:nvSpPr>
        <p:spPr/>
        <p:txBody>
          <a:bodyPr/>
          <a:lstStyle/>
          <a:p>
            <a:r>
              <a:rPr lang="en-US" sz="4800" dirty="0">
                <a:cs typeface="Aharoni"/>
              </a:rPr>
              <a:t>Scenarios 1-3 Results </a:t>
            </a:r>
            <a:endParaRPr lang="en-US" sz="4800" dirty="0"/>
          </a:p>
        </p:txBody>
      </p:sp>
      <p:sp>
        <p:nvSpPr>
          <p:cNvPr id="3" name="Content Placeholder 2">
            <a:extLst>
              <a:ext uri="{FF2B5EF4-FFF2-40B4-BE49-F238E27FC236}">
                <a16:creationId xmlns:a16="http://schemas.microsoft.com/office/drawing/2014/main" id="{E96F950F-54D5-B090-7A7C-0A2DEE787F95}"/>
              </a:ext>
            </a:extLst>
          </p:cNvPr>
          <p:cNvSpPr>
            <a:spLocks noGrp="1"/>
          </p:cNvSpPr>
          <p:nvPr>
            <p:ph sz="quarter" idx="10"/>
          </p:nvPr>
        </p:nvSpPr>
        <p:spPr>
          <a:xfrm>
            <a:off x="636972" y="1643743"/>
            <a:ext cx="11421558" cy="5033504"/>
          </a:xfrm>
        </p:spPr>
        <p:txBody>
          <a:bodyPr vert="horz" lIns="91440" tIns="45720" rIns="91440" bIns="45720" rtlCol="0" anchor="t">
            <a:normAutofit/>
          </a:bodyPr>
          <a:lstStyle/>
          <a:p>
            <a:r>
              <a:rPr lang="en-US" sz="2800"/>
              <a:t>To address the concern about LEAs with small n-sizes, Scenario 2 includes the “All Student” student group.</a:t>
            </a:r>
          </a:p>
          <a:p>
            <a:r>
              <a:rPr lang="en-US" sz="2800"/>
              <a:t>Scenario 2 includes the “All Student” student group, and, in comparison to Scenario 1, resulted in one additional district/COE and three additional charters being eligible.</a:t>
            </a:r>
          </a:p>
          <a:p>
            <a:pPr lvl="1"/>
            <a:r>
              <a:rPr lang="en-US" sz="2800"/>
              <a:t>The impact of adding the “All Student” student group is minimal.</a:t>
            </a:r>
          </a:p>
          <a:p>
            <a:r>
              <a:rPr lang="en-US" sz="2800"/>
              <a:t>Scenario 3 is the most restrictive because it requires the </a:t>
            </a:r>
            <a:r>
              <a:rPr lang="en-US" sz="2800" b="1"/>
              <a:t>same </a:t>
            </a:r>
            <a:r>
              <a:rPr lang="en-US" sz="2800"/>
              <a:t>student group meet the </a:t>
            </a:r>
            <a:r>
              <a:rPr lang="en-US" sz="2800" b="1"/>
              <a:t>same</a:t>
            </a:r>
            <a:r>
              <a:rPr lang="en-US" sz="2800"/>
              <a:t> priority area combination. As a result, it significantly reduces the number LEAs eligible for support.</a:t>
            </a:r>
            <a:endParaRPr lang="en-US" sz="2800">
              <a:latin typeface="Arial"/>
              <a:cs typeface="Arial"/>
            </a:endParaRPr>
          </a:p>
        </p:txBody>
      </p:sp>
    </p:spTree>
    <p:extLst>
      <p:ext uri="{BB962C8B-B14F-4D97-AF65-F5344CB8AC3E}">
        <p14:creationId xmlns:p14="http://schemas.microsoft.com/office/powerpoint/2010/main" val="232513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A9781-AD38-C5BB-9BE9-1905AF869C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046F6C-7172-1032-0762-81E44EEF285C}"/>
              </a:ext>
            </a:extLst>
          </p:cNvPr>
          <p:cNvSpPr>
            <a:spLocks noGrp="1"/>
          </p:cNvSpPr>
          <p:nvPr>
            <p:ph type="title"/>
          </p:nvPr>
        </p:nvSpPr>
        <p:spPr>
          <a:xfrm>
            <a:off x="435049" y="-99237"/>
            <a:ext cx="10858500" cy="1335314"/>
          </a:xfrm>
        </p:spPr>
        <p:txBody>
          <a:bodyPr/>
          <a:lstStyle/>
          <a:p>
            <a:r>
              <a:rPr lang="en-US" sz="4800" dirty="0">
                <a:solidFill>
                  <a:schemeClr val="dk1"/>
                </a:solidFill>
                <a:cs typeface="Times New Roman" panose="02020603050405020304" pitchFamily="18" charset="0"/>
              </a:rPr>
              <a:t>Scenarios 4-6</a:t>
            </a:r>
            <a:endParaRPr lang="en-US" sz="4800" dirty="0"/>
          </a:p>
        </p:txBody>
      </p:sp>
      <p:sp>
        <p:nvSpPr>
          <p:cNvPr id="3" name="Content Placeholder 2">
            <a:extLst>
              <a:ext uri="{FF2B5EF4-FFF2-40B4-BE49-F238E27FC236}">
                <a16:creationId xmlns:a16="http://schemas.microsoft.com/office/drawing/2014/main" id="{5B3E69A5-1BA0-8057-549E-3C0EC22E61F8}"/>
              </a:ext>
            </a:extLst>
          </p:cNvPr>
          <p:cNvSpPr>
            <a:spLocks noGrp="1"/>
          </p:cNvSpPr>
          <p:nvPr>
            <p:ph sz="quarter" idx="10"/>
          </p:nvPr>
        </p:nvSpPr>
        <p:spPr>
          <a:xfrm>
            <a:off x="647700" y="1041987"/>
            <a:ext cx="11005584" cy="2211183"/>
          </a:xfrm>
        </p:spPr>
        <p:txBody>
          <a:bodyPr>
            <a:normAutofit/>
          </a:bodyPr>
          <a:lstStyle/>
          <a:p>
            <a:r>
              <a:rPr lang="en-US" sz="2800">
                <a:solidFill>
                  <a:schemeClr val="dk1"/>
                </a:solidFill>
                <a:cs typeface="Times New Roman" panose="02020603050405020304" pitchFamily="18" charset="0"/>
              </a:rPr>
              <a:t>Scenarios 4-6: </a:t>
            </a:r>
          </a:p>
          <a:p>
            <a:pPr lvl="1"/>
            <a:r>
              <a:rPr lang="en-US" sz="2800">
                <a:solidFill>
                  <a:schemeClr val="dk1"/>
                </a:solidFill>
                <a:cs typeface="Times New Roman" panose="02020603050405020304" pitchFamily="18" charset="0"/>
              </a:rPr>
              <a:t>Meet current differentiated assistance criteria in </a:t>
            </a:r>
            <a:r>
              <a:rPr lang="en-US" sz="2800" b="1">
                <a:solidFill>
                  <a:schemeClr val="dk1"/>
                </a:solidFill>
                <a:cs typeface="Times New Roman" panose="02020603050405020304" pitchFamily="18" charset="0"/>
              </a:rPr>
              <a:t>different </a:t>
            </a:r>
            <a:r>
              <a:rPr lang="en-US" sz="2800">
                <a:solidFill>
                  <a:schemeClr val="dk1"/>
                </a:solidFill>
                <a:cs typeface="Times New Roman" panose="02020603050405020304" pitchFamily="18" charset="0"/>
              </a:rPr>
              <a:t>combination of years.</a:t>
            </a:r>
          </a:p>
          <a:p>
            <a:pPr lvl="1"/>
            <a:r>
              <a:rPr lang="en-US" sz="2800">
                <a:solidFill>
                  <a:schemeClr val="dk1"/>
                </a:solidFill>
                <a:cs typeface="Times New Roman" panose="02020603050405020304" pitchFamily="18" charset="0"/>
              </a:rPr>
              <a:t>Include the “All Student” student group.</a:t>
            </a:r>
          </a:p>
        </p:txBody>
      </p:sp>
      <p:graphicFrame>
        <p:nvGraphicFramePr>
          <p:cNvPr id="5" name="Content Placeholder 4" descr="The description of scenarios 4-6 for Districts/COEs Eligible and Charter Schools Eligible that meet current differentiated assistance criteria in different combination of years. The scenarios include the All Student student group.">
            <a:extLst>
              <a:ext uri="{FF2B5EF4-FFF2-40B4-BE49-F238E27FC236}">
                <a16:creationId xmlns:a16="http://schemas.microsoft.com/office/drawing/2014/main" id="{1F5BE5E8-7049-D74B-9B06-B77308828B98}"/>
              </a:ext>
            </a:extLst>
          </p:cNvPr>
          <p:cNvGraphicFramePr>
            <a:graphicFrameLocks noGrp="1"/>
          </p:cNvGraphicFramePr>
          <p:nvPr>
            <p:ph sz="quarter" idx="11"/>
          </p:nvPr>
        </p:nvGraphicFramePr>
        <p:xfrm>
          <a:off x="215753" y="3190156"/>
          <a:ext cx="11760494" cy="3498977"/>
        </p:xfrm>
        <a:graphic>
          <a:graphicData uri="http://schemas.openxmlformats.org/drawingml/2006/table">
            <a:tbl>
              <a:tblPr firstRow="1" bandRow="1">
                <a:tableStyleId>{5C22544A-7EE6-4342-B048-85BDC9FD1C3A}</a:tableStyleId>
              </a:tblPr>
              <a:tblGrid>
                <a:gridCol w="1534297">
                  <a:extLst>
                    <a:ext uri="{9D8B030D-6E8A-4147-A177-3AD203B41FA5}">
                      <a16:colId xmlns:a16="http://schemas.microsoft.com/office/drawing/2014/main" val="3635957866"/>
                    </a:ext>
                  </a:extLst>
                </a:gridCol>
                <a:gridCol w="5809699">
                  <a:extLst>
                    <a:ext uri="{9D8B030D-6E8A-4147-A177-3AD203B41FA5}">
                      <a16:colId xmlns:a16="http://schemas.microsoft.com/office/drawing/2014/main" val="659588276"/>
                    </a:ext>
                  </a:extLst>
                </a:gridCol>
                <a:gridCol w="2264735">
                  <a:extLst>
                    <a:ext uri="{9D8B030D-6E8A-4147-A177-3AD203B41FA5}">
                      <a16:colId xmlns:a16="http://schemas.microsoft.com/office/drawing/2014/main" val="122311174"/>
                    </a:ext>
                  </a:extLst>
                </a:gridCol>
                <a:gridCol w="2151763">
                  <a:extLst>
                    <a:ext uri="{9D8B030D-6E8A-4147-A177-3AD203B41FA5}">
                      <a16:colId xmlns:a16="http://schemas.microsoft.com/office/drawing/2014/main" val="432014691"/>
                    </a:ext>
                  </a:extLst>
                </a:gridCol>
              </a:tblGrid>
              <a:tr h="1229223">
                <a:tc>
                  <a:txBody>
                    <a:bodyPr/>
                    <a:lstStyle/>
                    <a:p>
                      <a:pPr marL="0" marR="0" algn="ctr">
                        <a:lnSpc>
                          <a:spcPct val="107000"/>
                        </a:lnSpc>
                        <a:spcBef>
                          <a:spcPts val="1200"/>
                        </a:spcBef>
                        <a:spcAft>
                          <a:spcPts val="1200"/>
                        </a:spcAft>
                        <a:buNone/>
                      </a:pPr>
                      <a:r>
                        <a:rPr lang="en-US" sz="2400" b="1">
                          <a:effectLst/>
                          <a:latin typeface="Arial" panose="020B0604020202020204" pitchFamily="34" charset="0"/>
                          <a:ea typeface="Calibri" panose="020F0502020204030204" pitchFamily="34" charset="0"/>
                          <a:cs typeface="Arial" panose="020B0604020202020204" pitchFamily="34" charset="0"/>
                        </a:rPr>
                        <a:t>Scenario Number</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Description </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Districts/ COEs Eligible</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Charter Schools Eligible </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extLst>
                  <a:ext uri="{0D108BD9-81ED-4DB2-BD59-A6C34878D82A}">
                    <a16:rowId xmlns:a16="http://schemas.microsoft.com/office/drawing/2014/main" val="1938455534"/>
                  </a:ext>
                </a:extLst>
              </a:tr>
              <a:tr h="324342">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4</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b="1" kern="1200">
                          <a:solidFill>
                            <a:schemeClr val="dk1"/>
                          </a:solidFill>
                          <a:effectLst/>
                          <a:latin typeface="Arial" panose="020B0604020202020204" pitchFamily="34" charset="0"/>
                          <a:ea typeface="+mn-ea"/>
                          <a:cs typeface="Times New Roman" panose="02020603050405020304" pitchFamily="18" charset="0"/>
                        </a:rPr>
                        <a:t>Any</a:t>
                      </a:r>
                      <a:r>
                        <a:rPr lang="en-US" sz="2400" kern="1200">
                          <a:solidFill>
                            <a:schemeClr val="dk1"/>
                          </a:solidFill>
                          <a:effectLst/>
                          <a:latin typeface="Arial" panose="020B0604020202020204" pitchFamily="34" charset="0"/>
                          <a:ea typeface="+mn-ea"/>
                          <a:cs typeface="Times New Roman" panose="02020603050405020304" pitchFamily="18" charset="0"/>
                        </a:rPr>
                        <a:t> student group, </a:t>
                      </a:r>
                      <a:r>
                        <a:rPr lang="en-US" sz="2400" b="1" kern="1200">
                          <a:solidFill>
                            <a:schemeClr val="dk1"/>
                          </a:solidFill>
                          <a:effectLst/>
                          <a:latin typeface="Arial" panose="020B0604020202020204" pitchFamily="34" charset="0"/>
                          <a:ea typeface="+mn-ea"/>
                          <a:cs typeface="Times New Roman" panose="02020603050405020304" pitchFamily="18" charset="0"/>
                        </a:rPr>
                        <a:t>same</a:t>
                      </a:r>
                      <a:r>
                        <a:rPr lang="en-US" sz="2400" kern="1200">
                          <a:solidFill>
                            <a:schemeClr val="dk1"/>
                          </a:solidFill>
                          <a:effectLst/>
                          <a:latin typeface="Arial" panose="020B0604020202020204" pitchFamily="34" charset="0"/>
                          <a:ea typeface="+mn-ea"/>
                          <a:cs typeface="Times New Roman" panose="02020603050405020304" pitchFamily="18" charset="0"/>
                        </a:rPr>
                        <a:t> priority areas meeting criteria in the last three years.</a:t>
                      </a:r>
                    </a:p>
                  </a:txBody>
                  <a:tcPr marL="68580" marR="68580" marT="0" marB="0"/>
                </a:tc>
                <a:tc>
                  <a:txBody>
                    <a:bodyPr/>
                    <a:lstStyle/>
                    <a:p>
                      <a:pPr marL="0" marR="0" algn="ctr">
                        <a:lnSpc>
                          <a:spcPct val="115000"/>
                        </a:lnSpc>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46</a:t>
                      </a:r>
                    </a:p>
                  </a:txBody>
                  <a:tcPr marL="57150" marR="57150" marT="0" marB="0" anchor="ctr"/>
                </a:tc>
                <a:tc>
                  <a:txBody>
                    <a:bodyPr/>
                    <a:lstStyle/>
                    <a:p>
                      <a:pPr marL="0" marR="0" algn="ctr">
                        <a:lnSpc>
                          <a:spcPct val="115000"/>
                        </a:lnSpc>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34</a:t>
                      </a:r>
                    </a:p>
                  </a:txBody>
                  <a:tcPr marL="57150" marR="57150" marT="0" marB="0" anchor="ctr"/>
                </a:tc>
                <a:extLst>
                  <a:ext uri="{0D108BD9-81ED-4DB2-BD59-A6C34878D82A}">
                    <a16:rowId xmlns:a16="http://schemas.microsoft.com/office/drawing/2014/main" val="2950631217"/>
                  </a:ext>
                </a:extLst>
              </a:tr>
              <a:tr h="442496">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5</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b="1" kern="1200">
                          <a:solidFill>
                            <a:schemeClr val="dk1"/>
                          </a:solidFill>
                          <a:effectLst/>
                          <a:latin typeface="Arial" panose="020B0604020202020204" pitchFamily="34" charset="0"/>
                          <a:ea typeface="+mn-ea"/>
                          <a:cs typeface="Times New Roman" panose="02020603050405020304" pitchFamily="18" charset="0"/>
                        </a:rPr>
                        <a:t>Same</a:t>
                      </a:r>
                      <a:r>
                        <a:rPr lang="en-US" sz="2400" kern="1200">
                          <a:solidFill>
                            <a:schemeClr val="dk1"/>
                          </a:solidFill>
                          <a:effectLst/>
                          <a:latin typeface="Arial" panose="020B0604020202020204" pitchFamily="34" charset="0"/>
                          <a:ea typeface="+mn-ea"/>
                          <a:cs typeface="Times New Roman" panose="02020603050405020304" pitchFamily="18" charset="0"/>
                        </a:rPr>
                        <a:t> student group, </a:t>
                      </a:r>
                      <a:r>
                        <a:rPr lang="en-US" sz="2400" b="1" kern="1200">
                          <a:solidFill>
                            <a:schemeClr val="dk1"/>
                          </a:solidFill>
                          <a:effectLst/>
                          <a:latin typeface="Arial" panose="020B0604020202020204" pitchFamily="34" charset="0"/>
                          <a:ea typeface="+mn-ea"/>
                          <a:cs typeface="Times New Roman" panose="02020603050405020304" pitchFamily="18" charset="0"/>
                        </a:rPr>
                        <a:t>same</a:t>
                      </a:r>
                      <a:r>
                        <a:rPr lang="en-US" sz="2400" kern="1200">
                          <a:solidFill>
                            <a:schemeClr val="dk1"/>
                          </a:solidFill>
                          <a:effectLst/>
                          <a:latin typeface="Arial" panose="020B0604020202020204" pitchFamily="34" charset="0"/>
                          <a:ea typeface="+mn-ea"/>
                          <a:cs typeface="Times New Roman" panose="02020603050405020304" pitchFamily="18" charset="0"/>
                        </a:rPr>
                        <a:t> priority areas, meeting criteria in two of the three years. </a:t>
                      </a:r>
                    </a:p>
                  </a:txBody>
                  <a:tcPr marL="68580" marR="68580" marT="0" marB="0"/>
                </a:tc>
                <a:tc>
                  <a:txBody>
                    <a:bodyPr/>
                    <a:lstStyle/>
                    <a:p>
                      <a:pPr marL="0" marR="0" algn="ctr">
                        <a:lnSpc>
                          <a:spcPct val="115000"/>
                        </a:lnSpc>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169</a:t>
                      </a:r>
                    </a:p>
                  </a:txBody>
                  <a:tcPr marL="57150" marR="57150" marT="0" marB="0" anchor="ctr"/>
                </a:tc>
                <a:tc>
                  <a:txBody>
                    <a:bodyPr/>
                    <a:lstStyle/>
                    <a:p>
                      <a:pPr marL="0" marR="0" algn="ctr">
                        <a:lnSpc>
                          <a:spcPct val="115000"/>
                        </a:lnSpc>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95</a:t>
                      </a:r>
                    </a:p>
                  </a:txBody>
                  <a:tcPr marL="57150" marR="57150" marT="0" marB="0" anchor="ctr"/>
                </a:tc>
                <a:extLst>
                  <a:ext uri="{0D108BD9-81ED-4DB2-BD59-A6C34878D82A}">
                    <a16:rowId xmlns:a16="http://schemas.microsoft.com/office/drawing/2014/main" val="997960055"/>
                  </a:ext>
                </a:extLst>
              </a:tr>
              <a:tr h="442496">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6</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b="1" kern="1200">
                          <a:solidFill>
                            <a:schemeClr val="dk1"/>
                          </a:solidFill>
                          <a:effectLst/>
                          <a:latin typeface="Arial" panose="020B0604020202020204" pitchFamily="34" charset="0"/>
                          <a:ea typeface="+mn-ea"/>
                          <a:cs typeface="Times New Roman" panose="02020603050405020304" pitchFamily="18" charset="0"/>
                        </a:rPr>
                        <a:t>Same</a:t>
                      </a:r>
                      <a:r>
                        <a:rPr lang="en-US" sz="2400" kern="1200">
                          <a:solidFill>
                            <a:schemeClr val="dk1"/>
                          </a:solidFill>
                          <a:effectLst/>
                          <a:latin typeface="Arial" panose="020B0604020202020204" pitchFamily="34" charset="0"/>
                          <a:ea typeface="+mn-ea"/>
                          <a:cs typeface="Times New Roman" panose="02020603050405020304" pitchFamily="18" charset="0"/>
                        </a:rPr>
                        <a:t> student group, </a:t>
                      </a:r>
                      <a:r>
                        <a:rPr lang="en-US" sz="2400" b="1" kern="1200">
                          <a:solidFill>
                            <a:schemeClr val="dk1"/>
                          </a:solidFill>
                          <a:effectLst/>
                          <a:latin typeface="Arial" panose="020B0604020202020204" pitchFamily="34" charset="0"/>
                          <a:ea typeface="+mn-ea"/>
                          <a:cs typeface="Times New Roman" panose="02020603050405020304" pitchFamily="18" charset="0"/>
                        </a:rPr>
                        <a:t>same</a:t>
                      </a:r>
                      <a:r>
                        <a:rPr lang="en-US" sz="2400" kern="1200">
                          <a:solidFill>
                            <a:schemeClr val="dk1"/>
                          </a:solidFill>
                          <a:effectLst/>
                          <a:latin typeface="Arial" panose="020B0604020202020204" pitchFamily="34" charset="0"/>
                          <a:ea typeface="+mn-ea"/>
                          <a:cs typeface="Times New Roman" panose="02020603050405020304" pitchFamily="18" charset="0"/>
                        </a:rPr>
                        <a:t> priority areas, meeting criteria in the last two years.</a:t>
                      </a:r>
                    </a:p>
                  </a:txBody>
                  <a:tcPr marL="68580" marR="68580" marT="0" marB="0"/>
                </a:tc>
                <a:tc>
                  <a:txBody>
                    <a:bodyPr/>
                    <a:lstStyle/>
                    <a:p>
                      <a:pPr marL="0" marR="0" algn="ctr">
                        <a:lnSpc>
                          <a:spcPct val="115000"/>
                        </a:lnSpc>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68</a:t>
                      </a:r>
                    </a:p>
                  </a:txBody>
                  <a:tcPr marL="57150" marR="57150" marT="0" marB="0" anchor="ctr"/>
                </a:tc>
                <a:tc>
                  <a:txBody>
                    <a:bodyPr/>
                    <a:lstStyle/>
                    <a:p>
                      <a:pPr marL="0" marR="0" algn="ctr">
                        <a:lnSpc>
                          <a:spcPct val="115000"/>
                        </a:lnSpc>
                        <a:spcAft>
                          <a:spcPts val="600"/>
                        </a:spcAft>
                        <a:buNone/>
                      </a:pPr>
                      <a:r>
                        <a:rPr lang="en-US" sz="2400" kern="1200" dirty="0">
                          <a:solidFill>
                            <a:schemeClr val="dk1"/>
                          </a:solidFill>
                          <a:effectLst/>
                          <a:latin typeface="Arial" panose="020B0604020202020204" pitchFamily="34" charset="0"/>
                          <a:ea typeface="+mn-ea"/>
                          <a:cs typeface="Times New Roman" panose="02020603050405020304" pitchFamily="18" charset="0"/>
                        </a:rPr>
                        <a:t>50</a:t>
                      </a:r>
                    </a:p>
                  </a:txBody>
                  <a:tcPr marL="57150" marR="57150" marT="0" marB="0" anchor="ctr"/>
                </a:tc>
                <a:extLst>
                  <a:ext uri="{0D108BD9-81ED-4DB2-BD59-A6C34878D82A}">
                    <a16:rowId xmlns:a16="http://schemas.microsoft.com/office/drawing/2014/main" val="4205866440"/>
                  </a:ext>
                </a:extLst>
              </a:tr>
            </a:tbl>
          </a:graphicData>
        </a:graphic>
      </p:graphicFrame>
    </p:spTree>
    <p:extLst>
      <p:ext uri="{BB962C8B-B14F-4D97-AF65-F5344CB8AC3E}">
        <p14:creationId xmlns:p14="http://schemas.microsoft.com/office/powerpoint/2010/main" val="1700663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6476E-DE39-EAB0-E48C-3A1047F6D3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A51021-4EC0-6E33-6499-721501CDB078}"/>
              </a:ext>
            </a:extLst>
          </p:cNvPr>
          <p:cNvSpPr>
            <a:spLocks noGrp="1"/>
          </p:cNvSpPr>
          <p:nvPr>
            <p:ph type="title"/>
          </p:nvPr>
        </p:nvSpPr>
        <p:spPr>
          <a:xfrm>
            <a:off x="538433" y="180753"/>
            <a:ext cx="10858500" cy="1335314"/>
          </a:xfrm>
        </p:spPr>
        <p:txBody>
          <a:bodyPr/>
          <a:lstStyle/>
          <a:p>
            <a:r>
              <a:rPr lang="en-US" sz="4800" dirty="0">
                <a:cs typeface="Aharoni"/>
              </a:rPr>
              <a:t>Scenarios 4-6 Results </a:t>
            </a:r>
            <a:endParaRPr lang="en-US" sz="4800" dirty="0"/>
          </a:p>
        </p:txBody>
      </p:sp>
      <p:sp>
        <p:nvSpPr>
          <p:cNvPr id="3" name="Content Placeholder 2">
            <a:extLst>
              <a:ext uri="{FF2B5EF4-FFF2-40B4-BE49-F238E27FC236}">
                <a16:creationId xmlns:a16="http://schemas.microsoft.com/office/drawing/2014/main" id="{AB7823DB-01B5-4CE4-13F8-015849D85195}"/>
              </a:ext>
            </a:extLst>
          </p:cNvPr>
          <p:cNvSpPr>
            <a:spLocks noGrp="1"/>
          </p:cNvSpPr>
          <p:nvPr>
            <p:ph sz="quarter" idx="10"/>
          </p:nvPr>
        </p:nvSpPr>
        <p:spPr>
          <a:xfrm>
            <a:off x="318977" y="1643743"/>
            <a:ext cx="11739553" cy="5033504"/>
          </a:xfrm>
        </p:spPr>
        <p:txBody>
          <a:bodyPr vert="horz" lIns="91440" tIns="45720" rIns="91440" bIns="45720" rtlCol="0" anchor="t">
            <a:normAutofit fontScale="70000" lnSpcReduction="20000"/>
          </a:bodyPr>
          <a:lstStyle/>
          <a:p>
            <a:r>
              <a:rPr lang="en-US"/>
              <a:t>Scenario 4 relaxes the constraints on Scenario 3 by allowing any student group to meet the same priority area combination over the three years. </a:t>
            </a:r>
          </a:p>
          <a:p>
            <a:pPr lvl="1"/>
            <a:r>
              <a:rPr lang="en-US"/>
              <a:t>Compared to Scenario 3, this scenario includes an additional 31 districts/COEs and 18 charter schools.</a:t>
            </a:r>
          </a:p>
          <a:p>
            <a:r>
              <a:rPr lang="en-US"/>
              <a:t>Scenario 5 further modifies the required years by using two out of three years. Compared to Scenario 4, this results in an additional 123 districts/COEs and 61 charter schools.</a:t>
            </a:r>
          </a:p>
          <a:p>
            <a:r>
              <a:rPr lang="en-US"/>
              <a:t>Compared to Scenario 4, Scenario 6 relaxes the three-year requirement and uses two years but requires the same student group. This results in an additional 22 districts/COEs and 16 charter schools eligible for support.</a:t>
            </a:r>
          </a:p>
          <a:p>
            <a:r>
              <a:rPr lang="en-US"/>
              <a:t>Overall, Scenarios 1-6 shows that the use of the same student group in the same priority areas in each of the three years limits the number of LEAs eligible for support.</a:t>
            </a:r>
          </a:p>
        </p:txBody>
      </p:sp>
    </p:spTree>
    <p:extLst>
      <p:ext uri="{BB962C8B-B14F-4D97-AF65-F5344CB8AC3E}">
        <p14:creationId xmlns:p14="http://schemas.microsoft.com/office/powerpoint/2010/main" val="2389752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4DD93-275E-8E10-C6CE-F1E5D7623C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A89D0C-5B8F-1607-5D4D-F44002B0E63D}"/>
              </a:ext>
            </a:extLst>
          </p:cNvPr>
          <p:cNvSpPr>
            <a:spLocks noGrp="1"/>
          </p:cNvSpPr>
          <p:nvPr>
            <p:ph type="title"/>
          </p:nvPr>
        </p:nvSpPr>
        <p:spPr/>
        <p:txBody>
          <a:bodyPr/>
          <a:lstStyle/>
          <a:p>
            <a:r>
              <a:rPr lang="en-US" sz="4800" dirty="0">
                <a:cs typeface="Aharoni"/>
              </a:rPr>
              <a:t>Scenarios 7-15</a:t>
            </a:r>
            <a:endParaRPr lang="en-US" sz="4800" dirty="0"/>
          </a:p>
        </p:txBody>
      </p:sp>
      <p:sp>
        <p:nvSpPr>
          <p:cNvPr id="3" name="Content Placeholder 2">
            <a:extLst>
              <a:ext uri="{FF2B5EF4-FFF2-40B4-BE49-F238E27FC236}">
                <a16:creationId xmlns:a16="http://schemas.microsoft.com/office/drawing/2014/main" id="{3D42D522-4A57-765A-721F-30E0AB9F6A39}"/>
              </a:ext>
            </a:extLst>
          </p:cNvPr>
          <p:cNvSpPr>
            <a:spLocks noGrp="1"/>
          </p:cNvSpPr>
          <p:nvPr>
            <p:ph sz="quarter" idx="10"/>
          </p:nvPr>
        </p:nvSpPr>
        <p:spPr>
          <a:xfrm>
            <a:off x="636972" y="1643743"/>
            <a:ext cx="11421558" cy="4806042"/>
          </a:xfrm>
        </p:spPr>
        <p:txBody>
          <a:bodyPr vert="horz" lIns="91440" tIns="45720" rIns="91440" bIns="45720" rtlCol="0" anchor="t">
            <a:normAutofit/>
          </a:bodyPr>
          <a:lstStyle/>
          <a:p>
            <a:r>
              <a:rPr lang="en-US" sz="2800"/>
              <a:t>Scenarios 7-15 all include:</a:t>
            </a:r>
          </a:p>
          <a:p>
            <a:pPr lvl="1"/>
            <a:r>
              <a:rPr lang="en-US" sz="2800"/>
              <a:t>Red indicators in each of the last </a:t>
            </a:r>
            <a:r>
              <a:rPr lang="en-US" sz="2800" b="1"/>
              <a:t>three</a:t>
            </a:r>
            <a:r>
              <a:rPr lang="en-US" sz="2800"/>
              <a:t> years of Dashboard results (i.e., 2023, 2024, 2025); and</a:t>
            </a:r>
          </a:p>
          <a:p>
            <a:pPr lvl="1"/>
            <a:r>
              <a:rPr lang="en-US" sz="2800"/>
              <a:t>The “All Student” student group.</a:t>
            </a:r>
            <a:endParaRPr lang="en-US" sz="2000">
              <a:latin typeface="Arial"/>
              <a:cs typeface="Arial"/>
            </a:endParaRPr>
          </a:p>
        </p:txBody>
      </p:sp>
    </p:spTree>
    <p:extLst>
      <p:ext uri="{BB962C8B-B14F-4D97-AF65-F5344CB8AC3E}">
        <p14:creationId xmlns:p14="http://schemas.microsoft.com/office/powerpoint/2010/main" val="192736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B9E1E-516D-8211-6266-48A15A195453}"/>
              </a:ext>
            </a:extLst>
          </p:cNvPr>
          <p:cNvSpPr>
            <a:spLocks noGrp="1"/>
          </p:cNvSpPr>
          <p:nvPr>
            <p:ph type="title"/>
          </p:nvPr>
        </p:nvSpPr>
        <p:spPr>
          <a:xfrm>
            <a:off x="435049" y="-99237"/>
            <a:ext cx="10858500" cy="1335314"/>
          </a:xfrm>
        </p:spPr>
        <p:txBody>
          <a:bodyPr/>
          <a:lstStyle/>
          <a:p>
            <a:r>
              <a:rPr lang="en-US" sz="4800" dirty="0">
                <a:solidFill>
                  <a:schemeClr val="dk1"/>
                </a:solidFill>
                <a:cs typeface="Times New Roman" panose="02020603050405020304" pitchFamily="18" charset="0"/>
              </a:rPr>
              <a:t>Scenarios 7-9</a:t>
            </a:r>
            <a:endParaRPr lang="en-US" sz="4800" dirty="0"/>
          </a:p>
        </p:txBody>
      </p:sp>
      <p:sp>
        <p:nvSpPr>
          <p:cNvPr id="3" name="Content Placeholder 2">
            <a:extLst>
              <a:ext uri="{FF2B5EF4-FFF2-40B4-BE49-F238E27FC236}">
                <a16:creationId xmlns:a16="http://schemas.microsoft.com/office/drawing/2014/main" id="{183C14BC-FCC1-0BEC-7181-B1DF8F29DEEB}"/>
              </a:ext>
            </a:extLst>
          </p:cNvPr>
          <p:cNvSpPr>
            <a:spLocks noGrp="1"/>
          </p:cNvSpPr>
          <p:nvPr>
            <p:ph sz="quarter" idx="10"/>
          </p:nvPr>
        </p:nvSpPr>
        <p:spPr>
          <a:xfrm>
            <a:off x="647700" y="1137684"/>
            <a:ext cx="10858500" cy="2211183"/>
          </a:xfrm>
        </p:spPr>
        <p:txBody>
          <a:bodyPr>
            <a:noAutofit/>
          </a:bodyPr>
          <a:lstStyle/>
          <a:p>
            <a:r>
              <a:rPr lang="en-US" sz="2600">
                <a:solidFill>
                  <a:schemeClr val="dk1"/>
                </a:solidFill>
                <a:cs typeface="Times New Roman" panose="02020603050405020304" pitchFamily="18" charset="0"/>
              </a:rPr>
              <a:t>Scenarios 7-9:</a:t>
            </a:r>
          </a:p>
          <a:p>
            <a:pPr lvl="1"/>
            <a:r>
              <a:rPr lang="en-US" sz="2600">
                <a:solidFill>
                  <a:schemeClr val="dk1"/>
                </a:solidFill>
                <a:cs typeface="Times New Roman" panose="02020603050405020304" pitchFamily="18" charset="0"/>
              </a:rPr>
              <a:t>At least two Red state indicators in each of the last three Dashboard years.</a:t>
            </a:r>
            <a:endParaRPr lang="en-US" sz="2600" b="1">
              <a:solidFill>
                <a:schemeClr val="dk1"/>
              </a:solidFill>
              <a:cs typeface="Times New Roman" panose="02020603050405020304" pitchFamily="18" charset="0"/>
            </a:endParaRPr>
          </a:p>
          <a:p>
            <a:pPr lvl="1"/>
            <a:r>
              <a:rPr lang="en-US" sz="2600" b="1">
                <a:solidFill>
                  <a:schemeClr val="dk1"/>
                </a:solidFill>
                <a:cs typeface="Times New Roman" panose="02020603050405020304" pitchFamily="18" charset="0"/>
              </a:rPr>
              <a:t>One</a:t>
            </a:r>
            <a:r>
              <a:rPr lang="en-US" sz="2600">
                <a:solidFill>
                  <a:schemeClr val="dk1"/>
                </a:solidFill>
                <a:cs typeface="Times New Roman" panose="02020603050405020304" pitchFamily="18" charset="0"/>
              </a:rPr>
              <a:t> of the two Red indicators </a:t>
            </a:r>
            <a:r>
              <a:rPr lang="en-US" sz="2600" b="1">
                <a:solidFill>
                  <a:schemeClr val="dk1"/>
                </a:solidFill>
                <a:cs typeface="Times New Roman" panose="02020603050405020304" pitchFamily="18" charset="0"/>
              </a:rPr>
              <a:t>must</a:t>
            </a:r>
            <a:r>
              <a:rPr lang="en-US" sz="2600">
                <a:solidFill>
                  <a:schemeClr val="dk1"/>
                </a:solidFill>
                <a:cs typeface="Times New Roman" panose="02020603050405020304" pitchFamily="18" charset="0"/>
              </a:rPr>
              <a:t> be ELA or Math (Science is include in Scenario 8)</a:t>
            </a:r>
            <a:endParaRPr lang="en-US" sz="2600"/>
          </a:p>
        </p:txBody>
      </p:sp>
      <p:graphicFrame>
        <p:nvGraphicFramePr>
          <p:cNvPr id="5" name="Content Placeholder 4" descr="The description of scenarios 7-9 for Districts/COEs Eligible and Charter Schools Eligible with at least two Red state indicators in each of the last three Dashboard years. One of the two Red indicators must be ELA or Math.">
            <a:extLst>
              <a:ext uri="{FF2B5EF4-FFF2-40B4-BE49-F238E27FC236}">
                <a16:creationId xmlns:a16="http://schemas.microsoft.com/office/drawing/2014/main" id="{DD09268F-15B3-226B-7009-D41B421AF76E}"/>
              </a:ext>
            </a:extLst>
          </p:cNvPr>
          <p:cNvGraphicFramePr>
            <a:graphicFrameLocks noGrp="1"/>
          </p:cNvGraphicFramePr>
          <p:nvPr>
            <p:ph sz="quarter" idx="11"/>
          </p:nvPr>
        </p:nvGraphicFramePr>
        <p:xfrm>
          <a:off x="215753" y="3509133"/>
          <a:ext cx="11760494" cy="2795870"/>
        </p:xfrm>
        <a:graphic>
          <a:graphicData uri="http://schemas.openxmlformats.org/drawingml/2006/table">
            <a:tbl>
              <a:tblPr firstRow="1" bandRow="1">
                <a:tableStyleId>{5C22544A-7EE6-4342-B048-85BDC9FD1C3A}</a:tableStyleId>
              </a:tblPr>
              <a:tblGrid>
                <a:gridCol w="1534297">
                  <a:extLst>
                    <a:ext uri="{9D8B030D-6E8A-4147-A177-3AD203B41FA5}">
                      <a16:colId xmlns:a16="http://schemas.microsoft.com/office/drawing/2014/main" val="3635957866"/>
                    </a:ext>
                  </a:extLst>
                </a:gridCol>
                <a:gridCol w="5611667">
                  <a:extLst>
                    <a:ext uri="{9D8B030D-6E8A-4147-A177-3AD203B41FA5}">
                      <a16:colId xmlns:a16="http://schemas.microsoft.com/office/drawing/2014/main" val="659588276"/>
                    </a:ext>
                  </a:extLst>
                </a:gridCol>
                <a:gridCol w="2179675">
                  <a:extLst>
                    <a:ext uri="{9D8B030D-6E8A-4147-A177-3AD203B41FA5}">
                      <a16:colId xmlns:a16="http://schemas.microsoft.com/office/drawing/2014/main" val="122311174"/>
                    </a:ext>
                  </a:extLst>
                </a:gridCol>
                <a:gridCol w="2434855">
                  <a:extLst>
                    <a:ext uri="{9D8B030D-6E8A-4147-A177-3AD203B41FA5}">
                      <a16:colId xmlns:a16="http://schemas.microsoft.com/office/drawing/2014/main" val="432014691"/>
                    </a:ext>
                  </a:extLst>
                </a:gridCol>
              </a:tblGrid>
              <a:tr h="1104862">
                <a:tc>
                  <a:txBody>
                    <a:bodyPr/>
                    <a:lstStyle/>
                    <a:p>
                      <a:pPr marL="0" marR="0" algn="ctr">
                        <a:lnSpc>
                          <a:spcPct val="107000"/>
                        </a:lnSpc>
                        <a:spcBef>
                          <a:spcPts val="1200"/>
                        </a:spcBef>
                        <a:spcAft>
                          <a:spcPts val="1200"/>
                        </a:spcAft>
                        <a:buNone/>
                      </a:pPr>
                      <a:r>
                        <a:rPr lang="en-US" sz="2400" b="1">
                          <a:effectLst/>
                          <a:latin typeface="Arial" panose="020B0604020202020204" pitchFamily="34" charset="0"/>
                          <a:ea typeface="Calibri" panose="020F0502020204030204" pitchFamily="34" charset="0"/>
                          <a:cs typeface="Arial" panose="020B0604020202020204" pitchFamily="34" charset="0"/>
                        </a:rPr>
                        <a:t>Scenario Number</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Description </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Districts/ COEs Eligible</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Charter Schools Eligible </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extLst>
                  <a:ext uri="{0D108BD9-81ED-4DB2-BD59-A6C34878D82A}">
                    <a16:rowId xmlns:a16="http://schemas.microsoft.com/office/drawing/2014/main" val="1938455534"/>
                  </a:ext>
                </a:extLst>
              </a:tr>
              <a:tr h="324342">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7</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Any student group but same indicator.</a:t>
                      </a:r>
                    </a:p>
                  </a:txBody>
                  <a:tcPr marL="68580" marR="68580" marT="0" marB="0"/>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204</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56</a:t>
                      </a:r>
                    </a:p>
                  </a:txBody>
                  <a:tcPr marL="68580" marR="68580" marT="0" marB="0" anchor="ctr"/>
                </a:tc>
                <a:extLst>
                  <a:ext uri="{0D108BD9-81ED-4DB2-BD59-A6C34878D82A}">
                    <a16:rowId xmlns:a16="http://schemas.microsoft.com/office/drawing/2014/main" val="2950631217"/>
                  </a:ext>
                </a:extLst>
              </a:tr>
              <a:tr h="442496">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8</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Same student group but any indicator</a:t>
                      </a:r>
                    </a:p>
                  </a:txBody>
                  <a:tcPr marL="68580" marR="68580" marT="0" marB="0"/>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137</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62</a:t>
                      </a:r>
                    </a:p>
                  </a:txBody>
                  <a:tcPr marL="68580" marR="68580" marT="0" marB="0" anchor="ctr"/>
                </a:tc>
                <a:extLst>
                  <a:ext uri="{0D108BD9-81ED-4DB2-BD59-A6C34878D82A}">
                    <a16:rowId xmlns:a16="http://schemas.microsoft.com/office/drawing/2014/main" val="997960055"/>
                  </a:ext>
                </a:extLst>
              </a:tr>
              <a:tr h="442496">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9</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Same student group and same indicators.</a:t>
                      </a:r>
                    </a:p>
                  </a:txBody>
                  <a:tcPr marL="68580" marR="68580" marT="0" marB="0"/>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44</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2400" kern="1200" dirty="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27</a:t>
                      </a:r>
                    </a:p>
                  </a:txBody>
                  <a:tcPr marL="68580" marR="68580" marT="0" marB="0" anchor="ctr"/>
                </a:tc>
                <a:extLst>
                  <a:ext uri="{0D108BD9-81ED-4DB2-BD59-A6C34878D82A}">
                    <a16:rowId xmlns:a16="http://schemas.microsoft.com/office/drawing/2014/main" val="4205866440"/>
                  </a:ext>
                </a:extLst>
              </a:tr>
            </a:tbl>
          </a:graphicData>
        </a:graphic>
      </p:graphicFrame>
    </p:spTree>
    <p:extLst>
      <p:ext uri="{BB962C8B-B14F-4D97-AF65-F5344CB8AC3E}">
        <p14:creationId xmlns:p14="http://schemas.microsoft.com/office/powerpoint/2010/main" val="1895250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A0ACF-1842-4BA7-470A-C8284EEB23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F0DFB8-383C-D56E-5785-76E86C75FD66}"/>
              </a:ext>
            </a:extLst>
          </p:cNvPr>
          <p:cNvSpPr>
            <a:spLocks noGrp="1"/>
          </p:cNvSpPr>
          <p:nvPr>
            <p:ph type="title"/>
          </p:nvPr>
        </p:nvSpPr>
        <p:spPr/>
        <p:txBody>
          <a:bodyPr/>
          <a:lstStyle/>
          <a:p>
            <a:r>
              <a:rPr lang="en-US" sz="4800" dirty="0">
                <a:cs typeface="Aharoni"/>
              </a:rPr>
              <a:t>Scenarios 7-9 Results </a:t>
            </a:r>
            <a:endParaRPr lang="en-US" sz="4800" dirty="0"/>
          </a:p>
        </p:txBody>
      </p:sp>
      <p:sp>
        <p:nvSpPr>
          <p:cNvPr id="3" name="Content Placeholder 2">
            <a:extLst>
              <a:ext uri="{FF2B5EF4-FFF2-40B4-BE49-F238E27FC236}">
                <a16:creationId xmlns:a16="http://schemas.microsoft.com/office/drawing/2014/main" id="{37626CDB-E572-1A19-6E85-AAB2582B0F81}"/>
              </a:ext>
            </a:extLst>
          </p:cNvPr>
          <p:cNvSpPr>
            <a:spLocks noGrp="1"/>
          </p:cNvSpPr>
          <p:nvPr>
            <p:ph sz="quarter" idx="10"/>
          </p:nvPr>
        </p:nvSpPr>
        <p:spPr>
          <a:xfrm>
            <a:off x="636972" y="1643743"/>
            <a:ext cx="10957620" cy="4806042"/>
          </a:xfrm>
        </p:spPr>
        <p:txBody>
          <a:bodyPr vert="horz" lIns="91440" tIns="45720" rIns="91440" bIns="45720" rtlCol="0" anchor="t">
            <a:normAutofit lnSpcReduction="10000"/>
          </a:bodyPr>
          <a:lstStyle/>
          <a:p>
            <a:r>
              <a:rPr lang="en-US" sz="2800"/>
              <a:t>The criteria of any two Red indicators over three years in Scenario 8 allowed for the inclusion of the Science indicator.</a:t>
            </a:r>
          </a:p>
          <a:p>
            <a:r>
              <a:rPr lang="en-US" sz="2800"/>
              <a:t>Scenario 8, in comparison to Scenario 7, resulted in 67 fewer districts/COEs, but six additional charter schools meeting the eligibility criteria.</a:t>
            </a:r>
          </a:p>
          <a:p>
            <a:r>
              <a:rPr lang="en-US" sz="2800"/>
              <a:t>Scenario 9 resulted in fewer LEAs eligible for differentiated assistance than both Scenarios 7 and 8. </a:t>
            </a:r>
          </a:p>
          <a:p>
            <a:r>
              <a:rPr lang="en-US" sz="2800"/>
              <a:t>Using the </a:t>
            </a:r>
            <a:r>
              <a:rPr lang="en-US" sz="2800" b="1"/>
              <a:t>same</a:t>
            </a:r>
            <a:r>
              <a:rPr lang="en-US" sz="2800"/>
              <a:t> student group with any two Red indicators led to a significant decrease in districts/COEs eligible for different assistance.</a:t>
            </a:r>
          </a:p>
        </p:txBody>
      </p:sp>
    </p:spTree>
    <p:extLst>
      <p:ext uri="{BB962C8B-B14F-4D97-AF65-F5344CB8AC3E}">
        <p14:creationId xmlns:p14="http://schemas.microsoft.com/office/powerpoint/2010/main" val="1442583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100F8-A72D-C604-571A-C720980621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1E226-85C3-3622-2A52-A26E1887B49F}"/>
              </a:ext>
            </a:extLst>
          </p:cNvPr>
          <p:cNvSpPr>
            <a:spLocks noGrp="1"/>
          </p:cNvSpPr>
          <p:nvPr>
            <p:ph type="title"/>
          </p:nvPr>
        </p:nvSpPr>
        <p:spPr>
          <a:xfrm>
            <a:off x="435049" y="-99237"/>
            <a:ext cx="10858500" cy="1335314"/>
          </a:xfrm>
        </p:spPr>
        <p:txBody>
          <a:bodyPr/>
          <a:lstStyle/>
          <a:p>
            <a:r>
              <a:rPr lang="en-US" sz="4800" dirty="0">
                <a:solidFill>
                  <a:schemeClr val="dk1"/>
                </a:solidFill>
                <a:cs typeface="Times New Roman" panose="02020603050405020304" pitchFamily="18" charset="0"/>
              </a:rPr>
              <a:t>Scenarios 10-12</a:t>
            </a:r>
            <a:endParaRPr lang="en-US" sz="4800" dirty="0"/>
          </a:p>
        </p:txBody>
      </p:sp>
      <p:sp>
        <p:nvSpPr>
          <p:cNvPr id="3" name="Content Placeholder 2">
            <a:extLst>
              <a:ext uri="{FF2B5EF4-FFF2-40B4-BE49-F238E27FC236}">
                <a16:creationId xmlns:a16="http://schemas.microsoft.com/office/drawing/2014/main" id="{60B35AC9-DC2C-3515-B188-EFF909318A17}"/>
              </a:ext>
            </a:extLst>
          </p:cNvPr>
          <p:cNvSpPr>
            <a:spLocks noGrp="1"/>
          </p:cNvSpPr>
          <p:nvPr>
            <p:ph sz="quarter" idx="10"/>
          </p:nvPr>
        </p:nvSpPr>
        <p:spPr>
          <a:xfrm>
            <a:off x="647700" y="1137684"/>
            <a:ext cx="10858500" cy="2211183"/>
          </a:xfrm>
        </p:spPr>
        <p:txBody>
          <a:bodyPr>
            <a:normAutofit fontScale="85000" lnSpcReduction="20000"/>
          </a:bodyPr>
          <a:lstStyle/>
          <a:p>
            <a:r>
              <a:rPr lang="en-US">
                <a:solidFill>
                  <a:schemeClr val="dk1"/>
                </a:solidFill>
                <a:cs typeface="Times New Roman" panose="02020603050405020304" pitchFamily="18" charset="0"/>
              </a:rPr>
              <a:t>Scenarios 10-12:</a:t>
            </a:r>
          </a:p>
          <a:p>
            <a:pPr lvl="1"/>
            <a:r>
              <a:rPr lang="en-US">
                <a:solidFill>
                  <a:schemeClr val="dk1"/>
                </a:solidFill>
                <a:cs typeface="Times New Roman" panose="02020603050405020304" pitchFamily="18" charset="0"/>
              </a:rPr>
              <a:t>At least </a:t>
            </a:r>
            <a:r>
              <a:rPr lang="en-US" b="1">
                <a:solidFill>
                  <a:schemeClr val="dk1"/>
                </a:solidFill>
                <a:cs typeface="Times New Roman" panose="02020603050405020304" pitchFamily="18" charset="0"/>
              </a:rPr>
              <a:t>two</a:t>
            </a:r>
            <a:r>
              <a:rPr lang="en-US">
                <a:solidFill>
                  <a:schemeClr val="dk1"/>
                </a:solidFill>
                <a:cs typeface="Times New Roman" panose="02020603050405020304" pitchFamily="18" charset="0"/>
              </a:rPr>
              <a:t> Red state indicators in each of the last three Dashboard years.</a:t>
            </a:r>
          </a:p>
          <a:p>
            <a:pPr lvl="1"/>
            <a:r>
              <a:rPr lang="en-US">
                <a:solidFill>
                  <a:schemeClr val="dk1"/>
                </a:solidFill>
                <a:cs typeface="Times New Roman" panose="02020603050405020304" pitchFamily="18" charset="0"/>
              </a:rPr>
              <a:t>Similar to Scenarios 7-9 but </a:t>
            </a:r>
            <a:r>
              <a:rPr lang="en-US" b="1">
                <a:solidFill>
                  <a:schemeClr val="dk1"/>
                </a:solidFill>
                <a:cs typeface="Times New Roman" panose="02020603050405020304" pitchFamily="18" charset="0"/>
              </a:rPr>
              <a:t>does not </a:t>
            </a:r>
            <a:r>
              <a:rPr lang="en-US">
                <a:solidFill>
                  <a:schemeClr val="dk1"/>
                </a:solidFill>
                <a:cs typeface="Times New Roman" panose="02020603050405020304" pitchFamily="18" charset="0"/>
              </a:rPr>
              <a:t>require one of the Red indicators to be an Academic Indicator.</a:t>
            </a:r>
          </a:p>
        </p:txBody>
      </p:sp>
      <p:graphicFrame>
        <p:nvGraphicFramePr>
          <p:cNvPr id="5" name="Content Placeholder 4" descr="The description of scenarios 10-12 for Districts/COEs Eligible and Charter Schools Eligible with at least two Red state indicators in the last three Dashboard years.">
            <a:extLst>
              <a:ext uri="{FF2B5EF4-FFF2-40B4-BE49-F238E27FC236}">
                <a16:creationId xmlns:a16="http://schemas.microsoft.com/office/drawing/2014/main" id="{9FBD3FB6-E7F1-C1F4-9A24-25A6BB70B369}"/>
              </a:ext>
            </a:extLst>
          </p:cNvPr>
          <p:cNvGraphicFramePr>
            <a:graphicFrameLocks noGrp="1"/>
          </p:cNvGraphicFramePr>
          <p:nvPr>
            <p:ph sz="quarter" idx="11"/>
          </p:nvPr>
        </p:nvGraphicFramePr>
        <p:xfrm>
          <a:off x="215753" y="3509133"/>
          <a:ext cx="11760494" cy="2795870"/>
        </p:xfrm>
        <a:graphic>
          <a:graphicData uri="http://schemas.openxmlformats.org/drawingml/2006/table">
            <a:tbl>
              <a:tblPr firstRow="1" bandRow="1">
                <a:tableStyleId>{5C22544A-7EE6-4342-B048-85BDC9FD1C3A}</a:tableStyleId>
              </a:tblPr>
              <a:tblGrid>
                <a:gridCol w="1534297">
                  <a:extLst>
                    <a:ext uri="{9D8B030D-6E8A-4147-A177-3AD203B41FA5}">
                      <a16:colId xmlns:a16="http://schemas.microsoft.com/office/drawing/2014/main" val="3635957866"/>
                    </a:ext>
                  </a:extLst>
                </a:gridCol>
                <a:gridCol w="5611667">
                  <a:extLst>
                    <a:ext uri="{9D8B030D-6E8A-4147-A177-3AD203B41FA5}">
                      <a16:colId xmlns:a16="http://schemas.microsoft.com/office/drawing/2014/main" val="659588276"/>
                    </a:ext>
                  </a:extLst>
                </a:gridCol>
                <a:gridCol w="2179675">
                  <a:extLst>
                    <a:ext uri="{9D8B030D-6E8A-4147-A177-3AD203B41FA5}">
                      <a16:colId xmlns:a16="http://schemas.microsoft.com/office/drawing/2014/main" val="122311174"/>
                    </a:ext>
                  </a:extLst>
                </a:gridCol>
                <a:gridCol w="2434855">
                  <a:extLst>
                    <a:ext uri="{9D8B030D-6E8A-4147-A177-3AD203B41FA5}">
                      <a16:colId xmlns:a16="http://schemas.microsoft.com/office/drawing/2014/main" val="432014691"/>
                    </a:ext>
                  </a:extLst>
                </a:gridCol>
              </a:tblGrid>
              <a:tr h="1104862">
                <a:tc>
                  <a:txBody>
                    <a:bodyPr/>
                    <a:lstStyle/>
                    <a:p>
                      <a:pPr marL="0" marR="0" algn="ctr">
                        <a:lnSpc>
                          <a:spcPct val="107000"/>
                        </a:lnSpc>
                        <a:spcBef>
                          <a:spcPts val="1200"/>
                        </a:spcBef>
                        <a:spcAft>
                          <a:spcPts val="1200"/>
                        </a:spcAft>
                        <a:buNone/>
                      </a:pPr>
                      <a:r>
                        <a:rPr lang="en-US" sz="2400" b="1">
                          <a:effectLst/>
                          <a:latin typeface="Arial" panose="020B0604020202020204" pitchFamily="34" charset="0"/>
                          <a:ea typeface="Calibri" panose="020F0502020204030204" pitchFamily="34" charset="0"/>
                          <a:cs typeface="Arial" panose="020B0604020202020204" pitchFamily="34" charset="0"/>
                        </a:rPr>
                        <a:t>Scenario Number</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Description </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Districts/ COEs Eligible</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Charter Schools Eligible </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extLst>
                  <a:ext uri="{0D108BD9-81ED-4DB2-BD59-A6C34878D82A}">
                    <a16:rowId xmlns:a16="http://schemas.microsoft.com/office/drawing/2014/main" val="1938455534"/>
                  </a:ext>
                </a:extLst>
              </a:tr>
              <a:tr h="324342">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10</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Any student group but same indicator.</a:t>
                      </a:r>
                    </a:p>
                  </a:txBody>
                  <a:tcPr marL="68580" marR="68580" marT="0" marB="0"/>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213</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59</a:t>
                      </a:r>
                    </a:p>
                  </a:txBody>
                  <a:tcPr marL="68580" marR="68580" marT="0" marB="0" anchor="ctr"/>
                </a:tc>
                <a:extLst>
                  <a:ext uri="{0D108BD9-81ED-4DB2-BD59-A6C34878D82A}">
                    <a16:rowId xmlns:a16="http://schemas.microsoft.com/office/drawing/2014/main" val="2950631217"/>
                  </a:ext>
                </a:extLst>
              </a:tr>
              <a:tr h="442496">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11</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Same student group but any indicator</a:t>
                      </a:r>
                    </a:p>
                  </a:txBody>
                  <a:tcPr marL="68580" marR="68580" marT="0" marB="0"/>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177</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93</a:t>
                      </a:r>
                    </a:p>
                  </a:txBody>
                  <a:tcPr marL="68580" marR="68580" marT="0" marB="0" anchor="ctr"/>
                </a:tc>
                <a:extLst>
                  <a:ext uri="{0D108BD9-81ED-4DB2-BD59-A6C34878D82A}">
                    <a16:rowId xmlns:a16="http://schemas.microsoft.com/office/drawing/2014/main" val="997960055"/>
                  </a:ext>
                </a:extLst>
              </a:tr>
              <a:tr h="442496">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12</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Same student group and same indicators.</a:t>
                      </a:r>
                    </a:p>
                  </a:txBody>
                  <a:tcPr marL="68580" marR="68580" marT="0" marB="0"/>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52</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2400" kern="1200" dirty="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28</a:t>
                      </a:r>
                    </a:p>
                  </a:txBody>
                  <a:tcPr marL="68580" marR="68580" marT="0" marB="0" anchor="ctr"/>
                </a:tc>
                <a:extLst>
                  <a:ext uri="{0D108BD9-81ED-4DB2-BD59-A6C34878D82A}">
                    <a16:rowId xmlns:a16="http://schemas.microsoft.com/office/drawing/2014/main" val="4205866440"/>
                  </a:ext>
                </a:extLst>
              </a:tr>
            </a:tbl>
          </a:graphicData>
        </a:graphic>
      </p:graphicFrame>
    </p:spTree>
    <p:extLst>
      <p:ext uri="{BB962C8B-B14F-4D97-AF65-F5344CB8AC3E}">
        <p14:creationId xmlns:p14="http://schemas.microsoft.com/office/powerpoint/2010/main" val="970086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2E7B9-2301-3FCB-21AD-821172A845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DC9EAF-1A33-0290-508B-150E873EB235}"/>
              </a:ext>
            </a:extLst>
          </p:cNvPr>
          <p:cNvSpPr>
            <a:spLocks noGrp="1"/>
          </p:cNvSpPr>
          <p:nvPr>
            <p:ph type="title"/>
          </p:nvPr>
        </p:nvSpPr>
        <p:spPr/>
        <p:txBody>
          <a:bodyPr>
            <a:noAutofit/>
          </a:bodyPr>
          <a:lstStyle/>
          <a:p>
            <a:r>
              <a:rPr lang="en-US" sz="4000" dirty="0">
                <a:cs typeface="Aharoni"/>
              </a:rPr>
              <a:t>Here's What We've Heard</a:t>
            </a:r>
            <a:endParaRPr lang="en-US" dirty="0"/>
          </a:p>
        </p:txBody>
      </p:sp>
      <p:sp>
        <p:nvSpPr>
          <p:cNvPr id="3" name="Content Placeholder 2">
            <a:extLst>
              <a:ext uri="{FF2B5EF4-FFF2-40B4-BE49-F238E27FC236}">
                <a16:creationId xmlns:a16="http://schemas.microsoft.com/office/drawing/2014/main" id="{72D12BA4-0815-68A4-DBDE-5E2C5FD80731}"/>
              </a:ext>
            </a:extLst>
          </p:cNvPr>
          <p:cNvSpPr>
            <a:spLocks noGrp="1"/>
          </p:cNvSpPr>
          <p:nvPr>
            <p:ph sz="quarter" idx="10"/>
          </p:nvPr>
        </p:nvSpPr>
        <p:spPr>
          <a:xfrm>
            <a:off x="685800" y="1640115"/>
            <a:ext cx="10492408" cy="3114351"/>
          </a:xfrm>
        </p:spPr>
        <p:txBody>
          <a:bodyPr vert="horz" lIns="91440" tIns="45720" rIns="91440" bIns="45720" rtlCol="0" anchor="ctr">
            <a:normAutofit/>
          </a:bodyPr>
          <a:lstStyle/>
          <a:p>
            <a:pPr marL="285750" indent="-285750">
              <a:spcBef>
                <a:spcPts val="1000"/>
              </a:spcBef>
              <a:buFont typeface="Arial"/>
              <a:buChar char="•"/>
            </a:pPr>
            <a:r>
              <a:rPr lang="en-US" sz="2800">
                <a:latin typeface="Arial"/>
                <a:cs typeface="Arial"/>
              </a:rPr>
              <a:t>More support time is needed </a:t>
            </a:r>
          </a:p>
          <a:p>
            <a:pPr marL="285750" indent="-285750">
              <a:spcBef>
                <a:spcPts val="1000"/>
              </a:spcBef>
              <a:spcAft>
                <a:spcPts val="0"/>
              </a:spcAft>
              <a:buFont typeface="Arial"/>
              <a:buChar char="•"/>
            </a:pPr>
            <a:r>
              <a:rPr lang="en-US" sz="2800">
                <a:latin typeface="Arial"/>
                <a:cs typeface="Arial"/>
              </a:rPr>
              <a:t>Greater coherence and focus would help reduce churn and allow support providers to work more deeply with districts</a:t>
            </a:r>
          </a:p>
          <a:p>
            <a:pPr marL="285750" indent="-285750">
              <a:spcBef>
                <a:spcPts val="1000"/>
              </a:spcBef>
              <a:spcAft>
                <a:spcPts val="0"/>
              </a:spcAft>
              <a:buFont typeface="Arial"/>
              <a:buChar char="•"/>
            </a:pPr>
            <a:r>
              <a:rPr lang="en-US" sz="2800">
                <a:latin typeface="Arial"/>
                <a:cs typeface="Arial"/>
              </a:rPr>
              <a:t>The system should become more proactive</a:t>
            </a:r>
          </a:p>
          <a:p>
            <a:pPr marL="285750" indent="-285750">
              <a:spcBef>
                <a:spcPts val="1000"/>
              </a:spcBef>
              <a:spcAft>
                <a:spcPts val="0"/>
              </a:spcAft>
              <a:buFont typeface="Arial"/>
              <a:buChar char="•"/>
            </a:pPr>
            <a:r>
              <a:rPr lang="en-US" sz="2800">
                <a:latin typeface="Arial"/>
                <a:cs typeface="Arial"/>
              </a:rPr>
              <a:t>A continued shift from compliance to productive support is essential</a:t>
            </a:r>
            <a:endParaRPr lang="en-US" sz="2800"/>
          </a:p>
        </p:txBody>
      </p:sp>
    </p:spTree>
    <p:extLst>
      <p:ext uri="{BB962C8B-B14F-4D97-AF65-F5344CB8AC3E}">
        <p14:creationId xmlns:p14="http://schemas.microsoft.com/office/powerpoint/2010/main" val="3637197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A3444-F3D0-C7AD-BB3C-CD79E0500F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50BA30-FD3F-EB6C-ABDA-0F0021CD47C9}"/>
              </a:ext>
            </a:extLst>
          </p:cNvPr>
          <p:cNvSpPr>
            <a:spLocks noGrp="1"/>
          </p:cNvSpPr>
          <p:nvPr>
            <p:ph type="title"/>
          </p:nvPr>
        </p:nvSpPr>
        <p:spPr>
          <a:xfrm>
            <a:off x="308344" y="0"/>
            <a:ext cx="10858500" cy="1335314"/>
          </a:xfrm>
        </p:spPr>
        <p:txBody>
          <a:bodyPr/>
          <a:lstStyle/>
          <a:p>
            <a:r>
              <a:rPr lang="en-US" sz="4800" dirty="0">
                <a:cs typeface="Aharoni"/>
              </a:rPr>
              <a:t>Scenarios 10-12 Results </a:t>
            </a:r>
            <a:endParaRPr lang="en-US" sz="4800" dirty="0"/>
          </a:p>
        </p:txBody>
      </p:sp>
      <p:sp>
        <p:nvSpPr>
          <p:cNvPr id="3" name="Content Placeholder 2">
            <a:extLst>
              <a:ext uri="{FF2B5EF4-FFF2-40B4-BE49-F238E27FC236}">
                <a16:creationId xmlns:a16="http://schemas.microsoft.com/office/drawing/2014/main" id="{F9E233F4-4016-EBEC-E616-927605DF8ADA}"/>
              </a:ext>
            </a:extLst>
          </p:cNvPr>
          <p:cNvSpPr>
            <a:spLocks noGrp="1"/>
          </p:cNvSpPr>
          <p:nvPr>
            <p:ph sz="quarter" idx="10"/>
          </p:nvPr>
        </p:nvSpPr>
        <p:spPr>
          <a:xfrm>
            <a:off x="308344" y="1335314"/>
            <a:ext cx="11589489" cy="5217885"/>
          </a:xfrm>
        </p:spPr>
        <p:txBody>
          <a:bodyPr vert="horz" lIns="91440" tIns="45720" rIns="91440" bIns="45720" rtlCol="0" anchor="t">
            <a:normAutofit/>
          </a:bodyPr>
          <a:lstStyle/>
          <a:p>
            <a:r>
              <a:rPr lang="en-US" sz="2800"/>
              <a:t>Scenario 10, compared to Scenario 7, resulted in eligibility for an additional nine districts/COEs and three charter schools. </a:t>
            </a:r>
          </a:p>
          <a:p>
            <a:r>
              <a:rPr lang="en-US" sz="2800"/>
              <a:t>Scenario 11, compared to Scenario 8, resulted in eligibility for an additional 40 districts/COEs and 31 charter schools. </a:t>
            </a:r>
          </a:p>
          <a:p>
            <a:r>
              <a:rPr lang="en-US" sz="2800"/>
              <a:t>Scenario 12 is more restrictive, and, compared to Scenario 9, resulted in eligibility for an additional eight districts/COEs and one charter school. </a:t>
            </a:r>
          </a:p>
          <a:p>
            <a:r>
              <a:rPr lang="en-US" sz="2800"/>
              <a:t>Scenarios 10-12 demonstrate that the requirement to have at least one Red indicator be an Academic indicator </a:t>
            </a:r>
            <a:r>
              <a:rPr lang="en-US" sz="2800" b="1"/>
              <a:t>does not </a:t>
            </a:r>
            <a:r>
              <a:rPr lang="en-US" sz="2800"/>
              <a:t>result in significantly fewer LEAs eligible for support.</a:t>
            </a:r>
          </a:p>
        </p:txBody>
      </p:sp>
    </p:spTree>
    <p:extLst>
      <p:ext uri="{BB962C8B-B14F-4D97-AF65-F5344CB8AC3E}">
        <p14:creationId xmlns:p14="http://schemas.microsoft.com/office/powerpoint/2010/main" val="3840066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67187-2FB3-BB9A-E443-E84FF2D37A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42F4F2-8C1F-CDEF-3738-E035FAEE190E}"/>
              </a:ext>
            </a:extLst>
          </p:cNvPr>
          <p:cNvSpPr>
            <a:spLocks noGrp="1"/>
          </p:cNvSpPr>
          <p:nvPr>
            <p:ph type="title"/>
          </p:nvPr>
        </p:nvSpPr>
        <p:spPr>
          <a:xfrm>
            <a:off x="435049" y="-99237"/>
            <a:ext cx="10858500" cy="1335314"/>
          </a:xfrm>
        </p:spPr>
        <p:txBody>
          <a:bodyPr/>
          <a:lstStyle/>
          <a:p>
            <a:r>
              <a:rPr lang="en-US" sz="4800" dirty="0">
                <a:solidFill>
                  <a:schemeClr val="dk1"/>
                </a:solidFill>
                <a:cs typeface="Times New Roman" panose="02020603050405020304" pitchFamily="18" charset="0"/>
              </a:rPr>
              <a:t>Scenarios 13-15</a:t>
            </a:r>
            <a:endParaRPr lang="en-US" sz="4800" dirty="0"/>
          </a:p>
        </p:txBody>
      </p:sp>
      <p:sp>
        <p:nvSpPr>
          <p:cNvPr id="3" name="Content Placeholder 2">
            <a:extLst>
              <a:ext uri="{FF2B5EF4-FFF2-40B4-BE49-F238E27FC236}">
                <a16:creationId xmlns:a16="http://schemas.microsoft.com/office/drawing/2014/main" id="{43689039-A00D-9539-8BF8-D2C4CCB85975}"/>
              </a:ext>
            </a:extLst>
          </p:cNvPr>
          <p:cNvSpPr>
            <a:spLocks noGrp="1"/>
          </p:cNvSpPr>
          <p:nvPr>
            <p:ph sz="quarter" idx="10"/>
          </p:nvPr>
        </p:nvSpPr>
        <p:spPr>
          <a:xfrm>
            <a:off x="647700" y="1046244"/>
            <a:ext cx="11109251" cy="2211183"/>
          </a:xfrm>
        </p:spPr>
        <p:txBody>
          <a:bodyPr>
            <a:noAutofit/>
          </a:bodyPr>
          <a:lstStyle/>
          <a:p>
            <a:pPr>
              <a:spcBef>
                <a:spcPts val="0"/>
              </a:spcBef>
            </a:pPr>
            <a:r>
              <a:rPr lang="en-US" sz="2800">
                <a:solidFill>
                  <a:schemeClr val="dk1"/>
                </a:solidFill>
                <a:cs typeface="Times New Roman" panose="02020603050405020304" pitchFamily="18" charset="0"/>
              </a:rPr>
              <a:t>Scenarios 13-15:</a:t>
            </a:r>
          </a:p>
          <a:p>
            <a:pPr lvl="1">
              <a:spcBef>
                <a:spcPts val="0"/>
              </a:spcBef>
            </a:pPr>
            <a:r>
              <a:rPr lang="en-US" sz="2800">
                <a:solidFill>
                  <a:schemeClr val="dk1"/>
                </a:solidFill>
                <a:cs typeface="Times New Roman" panose="02020603050405020304" pitchFamily="18" charset="0"/>
              </a:rPr>
              <a:t>At least </a:t>
            </a:r>
            <a:r>
              <a:rPr lang="en-US" sz="2800" b="1">
                <a:solidFill>
                  <a:schemeClr val="dk1"/>
                </a:solidFill>
                <a:cs typeface="Times New Roman" panose="02020603050405020304" pitchFamily="18" charset="0"/>
              </a:rPr>
              <a:t>three</a:t>
            </a:r>
            <a:r>
              <a:rPr lang="en-US" sz="2800">
                <a:solidFill>
                  <a:schemeClr val="dk1"/>
                </a:solidFill>
                <a:cs typeface="Times New Roman" panose="02020603050405020304" pitchFamily="18" charset="0"/>
              </a:rPr>
              <a:t> Red state indicators in each of the last three Dashboard years.</a:t>
            </a:r>
          </a:p>
          <a:p>
            <a:pPr lvl="1">
              <a:spcBef>
                <a:spcPts val="0"/>
              </a:spcBef>
            </a:pPr>
            <a:r>
              <a:rPr lang="en-US" sz="2800">
                <a:solidFill>
                  <a:schemeClr val="dk1"/>
                </a:solidFill>
                <a:cs typeface="Times New Roman" panose="02020603050405020304" pitchFamily="18" charset="0"/>
              </a:rPr>
              <a:t>Similar to Scenarios 10-12 but requires </a:t>
            </a:r>
            <a:r>
              <a:rPr lang="en-US" sz="2800" b="1">
                <a:solidFill>
                  <a:schemeClr val="dk1"/>
                </a:solidFill>
                <a:cs typeface="Times New Roman" panose="02020603050405020304" pitchFamily="18" charset="0"/>
              </a:rPr>
              <a:t>three</a:t>
            </a:r>
            <a:r>
              <a:rPr lang="en-US" sz="2800">
                <a:solidFill>
                  <a:schemeClr val="dk1"/>
                </a:solidFill>
                <a:cs typeface="Times New Roman" panose="02020603050405020304" pitchFamily="18" charset="0"/>
              </a:rPr>
              <a:t> Red indicators instead of </a:t>
            </a:r>
            <a:r>
              <a:rPr lang="en-US" sz="2800" b="1">
                <a:solidFill>
                  <a:schemeClr val="dk1"/>
                </a:solidFill>
                <a:cs typeface="Times New Roman" panose="02020603050405020304" pitchFamily="18" charset="0"/>
              </a:rPr>
              <a:t>two</a:t>
            </a:r>
            <a:r>
              <a:rPr lang="en-US" sz="2800">
                <a:solidFill>
                  <a:schemeClr val="dk1"/>
                </a:solidFill>
                <a:cs typeface="Times New Roman" panose="02020603050405020304" pitchFamily="18" charset="0"/>
              </a:rPr>
              <a:t>.</a:t>
            </a:r>
          </a:p>
        </p:txBody>
      </p:sp>
      <p:graphicFrame>
        <p:nvGraphicFramePr>
          <p:cNvPr id="5" name="Content Placeholder 4" descr="The description of scenarios 13-15 for Districts/COEs Eligible and Charter Schools Eligible with at least three Red state indicators in each of the last three Dashboard years.">
            <a:extLst>
              <a:ext uri="{FF2B5EF4-FFF2-40B4-BE49-F238E27FC236}">
                <a16:creationId xmlns:a16="http://schemas.microsoft.com/office/drawing/2014/main" id="{0EB2A3C8-499A-A21A-5A42-18CACEC2F9EC}"/>
              </a:ext>
            </a:extLst>
          </p:cNvPr>
          <p:cNvGraphicFramePr>
            <a:graphicFrameLocks noGrp="1"/>
          </p:cNvGraphicFramePr>
          <p:nvPr>
            <p:ph sz="quarter" idx="11"/>
          </p:nvPr>
        </p:nvGraphicFramePr>
        <p:xfrm>
          <a:off x="215753" y="3509133"/>
          <a:ext cx="11760494" cy="2795870"/>
        </p:xfrm>
        <a:graphic>
          <a:graphicData uri="http://schemas.openxmlformats.org/drawingml/2006/table">
            <a:tbl>
              <a:tblPr firstRow="1" bandRow="1">
                <a:tableStyleId>{5C22544A-7EE6-4342-B048-85BDC9FD1C3A}</a:tableStyleId>
              </a:tblPr>
              <a:tblGrid>
                <a:gridCol w="1534297">
                  <a:extLst>
                    <a:ext uri="{9D8B030D-6E8A-4147-A177-3AD203B41FA5}">
                      <a16:colId xmlns:a16="http://schemas.microsoft.com/office/drawing/2014/main" val="3635957866"/>
                    </a:ext>
                  </a:extLst>
                </a:gridCol>
                <a:gridCol w="5611667">
                  <a:extLst>
                    <a:ext uri="{9D8B030D-6E8A-4147-A177-3AD203B41FA5}">
                      <a16:colId xmlns:a16="http://schemas.microsoft.com/office/drawing/2014/main" val="659588276"/>
                    </a:ext>
                  </a:extLst>
                </a:gridCol>
                <a:gridCol w="2179675">
                  <a:extLst>
                    <a:ext uri="{9D8B030D-6E8A-4147-A177-3AD203B41FA5}">
                      <a16:colId xmlns:a16="http://schemas.microsoft.com/office/drawing/2014/main" val="122311174"/>
                    </a:ext>
                  </a:extLst>
                </a:gridCol>
                <a:gridCol w="2434855">
                  <a:extLst>
                    <a:ext uri="{9D8B030D-6E8A-4147-A177-3AD203B41FA5}">
                      <a16:colId xmlns:a16="http://schemas.microsoft.com/office/drawing/2014/main" val="432014691"/>
                    </a:ext>
                  </a:extLst>
                </a:gridCol>
              </a:tblGrid>
              <a:tr h="1104862">
                <a:tc>
                  <a:txBody>
                    <a:bodyPr/>
                    <a:lstStyle/>
                    <a:p>
                      <a:pPr marL="0" marR="0" algn="ctr">
                        <a:lnSpc>
                          <a:spcPct val="107000"/>
                        </a:lnSpc>
                        <a:spcBef>
                          <a:spcPts val="1200"/>
                        </a:spcBef>
                        <a:spcAft>
                          <a:spcPts val="1200"/>
                        </a:spcAft>
                        <a:buNone/>
                      </a:pPr>
                      <a:r>
                        <a:rPr lang="en-US" sz="2400" b="1">
                          <a:effectLst/>
                          <a:latin typeface="Arial" panose="020B0604020202020204" pitchFamily="34" charset="0"/>
                          <a:ea typeface="Calibri" panose="020F0502020204030204" pitchFamily="34" charset="0"/>
                          <a:cs typeface="Arial" panose="020B0604020202020204" pitchFamily="34" charset="0"/>
                        </a:rPr>
                        <a:t>Scenario Number</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Description </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Districts/ COEs Eligible</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Charter Schools Eligible </a:t>
                      </a:r>
                      <a:endParaRPr lang="en-US" sz="24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extLst>
                  <a:ext uri="{0D108BD9-81ED-4DB2-BD59-A6C34878D82A}">
                    <a16:rowId xmlns:a16="http://schemas.microsoft.com/office/drawing/2014/main" val="1938455534"/>
                  </a:ext>
                </a:extLst>
              </a:tr>
              <a:tr h="324342">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13</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Any student group but same indicator.</a:t>
                      </a:r>
                    </a:p>
                  </a:txBody>
                  <a:tcPr marL="68580" marR="68580" marT="0" marB="0"/>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27</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8</a:t>
                      </a:r>
                    </a:p>
                  </a:txBody>
                  <a:tcPr marL="68580" marR="68580" marT="0" marB="0" anchor="ctr"/>
                </a:tc>
                <a:extLst>
                  <a:ext uri="{0D108BD9-81ED-4DB2-BD59-A6C34878D82A}">
                    <a16:rowId xmlns:a16="http://schemas.microsoft.com/office/drawing/2014/main" val="2950631217"/>
                  </a:ext>
                </a:extLst>
              </a:tr>
              <a:tr h="442496">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14</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Same student group but any indicator</a:t>
                      </a:r>
                    </a:p>
                  </a:txBody>
                  <a:tcPr marL="68580" marR="68580" marT="0" marB="0"/>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25</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8</a:t>
                      </a:r>
                    </a:p>
                  </a:txBody>
                  <a:tcPr marL="68580" marR="68580" marT="0" marB="0" anchor="ctr"/>
                </a:tc>
                <a:extLst>
                  <a:ext uri="{0D108BD9-81ED-4DB2-BD59-A6C34878D82A}">
                    <a16:rowId xmlns:a16="http://schemas.microsoft.com/office/drawing/2014/main" val="997960055"/>
                  </a:ext>
                </a:extLst>
              </a:tr>
              <a:tr h="442496">
                <a:tc>
                  <a:txBody>
                    <a:bodyPr/>
                    <a:lstStyle/>
                    <a:p>
                      <a:pPr marL="0" marR="0" algn="ctr">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15</a:t>
                      </a:r>
                    </a:p>
                  </a:txBody>
                  <a:tcPr marL="68580" marR="68580" marT="0" marB="0" anchor="ctr"/>
                </a:tc>
                <a:tc>
                  <a:txBody>
                    <a:bodyPr/>
                    <a:lstStyle/>
                    <a:p>
                      <a:pPr marL="0" marR="0" algn="l"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n-ea"/>
                          <a:cs typeface="Times New Roman" panose="02020603050405020304" pitchFamily="18" charset="0"/>
                        </a:rPr>
                        <a:t>Same student group and same indicators.</a:t>
                      </a:r>
                    </a:p>
                  </a:txBody>
                  <a:tcPr marL="68580" marR="68580" marT="0" marB="0"/>
                </a:tc>
                <a:tc>
                  <a:txBody>
                    <a:bodyPr/>
                    <a:lstStyle/>
                    <a:p>
                      <a:pPr marL="0" marR="0" algn="ctr" defTabSz="914400" rtl="0" eaLnBrk="1" latinLnBrk="0" hangingPunct="1">
                        <a:lnSpc>
                          <a:spcPct val="107000"/>
                        </a:lnSpc>
                        <a:spcBef>
                          <a:spcPts val="1200"/>
                        </a:spcBef>
                        <a:spcAft>
                          <a:spcPts val="600"/>
                        </a:spcAft>
                        <a:buNone/>
                      </a:pPr>
                      <a:r>
                        <a:rPr lang="en-US" sz="24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2400" kern="1200" dirty="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1</a:t>
                      </a:r>
                    </a:p>
                  </a:txBody>
                  <a:tcPr marL="68580" marR="68580" marT="0" marB="0" anchor="ctr"/>
                </a:tc>
                <a:extLst>
                  <a:ext uri="{0D108BD9-81ED-4DB2-BD59-A6C34878D82A}">
                    <a16:rowId xmlns:a16="http://schemas.microsoft.com/office/drawing/2014/main" val="4205866440"/>
                  </a:ext>
                </a:extLst>
              </a:tr>
            </a:tbl>
          </a:graphicData>
        </a:graphic>
      </p:graphicFrame>
    </p:spTree>
    <p:extLst>
      <p:ext uri="{BB962C8B-B14F-4D97-AF65-F5344CB8AC3E}">
        <p14:creationId xmlns:p14="http://schemas.microsoft.com/office/powerpoint/2010/main" val="41621838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D62EA-9598-92A1-8172-E03890B942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41203D-08FB-11A0-1B3E-F35E261D7184}"/>
              </a:ext>
            </a:extLst>
          </p:cNvPr>
          <p:cNvSpPr>
            <a:spLocks noGrp="1"/>
          </p:cNvSpPr>
          <p:nvPr>
            <p:ph type="title"/>
          </p:nvPr>
        </p:nvSpPr>
        <p:spPr>
          <a:xfrm>
            <a:off x="393405" y="0"/>
            <a:ext cx="10858500" cy="1335314"/>
          </a:xfrm>
        </p:spPr>
        <p:txBody>
          <a:bodyPr/>
          <a:lstStyle/>
          <a:p>
            <a:r>
              <a:rPr lang="en-US" sz="4800" dirty="0">
                <a:cs typeface="Aharoni"/>
              </a:rPr>
              <a:t>Scenarios 13-15 Results </a:t>
            </a:r>
            <a:endParaRPr lang="en-US" sz="4800" dirty="0"/>
          </a:p>
        </p:txBody>
      </p:sp>
      <p:sp>
        <p:nvSpPr>
          <p:cNvPr id="3" name="Content Placeholder 2">
            <a:extLst>
              <a:ext uri="{FF2B5EF4-FFF2-40B4-BE49-F238E27FC236}">
                <a16:creationId xmlns:a16="http://schemas.microsoft.com/office/drawing/2014/main" id="{768B26B5-82A3-8203-9A1C-3086DCDD22E5}"/>
              </a:ext>
            </a:extLst>
          </p:cNvPr>
          <p:cNvSpPr>
            <a:spLocks noGrp="1"/>
          </p:cNvSpPr>
          <p:nvPr>
            <p:ph sz="quarter" idx="10"/>
          </p:nvPr>
        </p:nvSpPr>
        <p:spPr>
          <a:xfrm>
            <a:off x="393405" y="1203818"/>
            <a:ext cx="11665125" cy="5284381"/>
          </a:xfrm>
        </p:spPr>
        <p:txBody>
          <a:bodyPr vert="horz" lIns="91440" tIns="45720" rIns="91440" bIns="45720" rtlCol="0" anchor="t">
            <a:normAutofit/>
          </a:bodyPr>
          <a:lstStyle/>
          <a:p>
            <a:r>
              <a:rPr lang="en-US" sz="2800"/>
              <a:t>The addition of a third Red indicator limited the number of LEAs eligible for support.</a:t>
            </a:r>
          </a:p>
          <a:p>
            <a:r>
              <a:rPr lang="en-US" sz="2800"/>
              <a:t>Scenario 14 had the same student group with any three Red indicators, which resulted comparable number of LEAs eligible for support.</a:t>
            </a:r>
          </a:p>
          <a:p>
            <a:r>
              <a:rPr lang="en-US" sz="2800"/>
              <a:t>Scenario 15 is the most restrictive scenario and requires the same student group to have the same three Red indicators over the three years. </a:t>
            </a:r>
          </a:p>
          <a:p>
            <a:pPr lvl="1"/>
            <a:r>
              <a:rPr lang="en-US" sz="2800"/>
              <a:t>As a result, Scenario 15 has the fewest number of districts/COEs (2) and charter schools (1) meeting the differentiated assistance criteria of all the scenarios.</a:t>
            </a:r>
          </a:p>
        </p:txBody>
      </p:sp>
    </p:spTree>
    <p:extLst>
      <p:ext uri="{BB962C8B-B14F-4D97-AF65-F5344CB8AC3E}">
        <p14:creationId xmlns:p14="http://schemas.microsoft.com/office/powerpoint/2010/main" val="561656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40AFB-3DB0-354A-88B9-C693ADAB9861}"/>
              </a:ext>
            </a:extLst>
          </p:cNvPr>
          <p:cNvSpPr>
            <a:spLocks noGrp="1"/>
          </p:cNvSpPr>
          <p:nvPr>
            <p:ph type="title"/>
          </p:nvPr>
        </p:nvSpPr>
        <p:spPr/>
        <p:txBody>
          <a:bodyPr/>
          <a:lstStyle/>
          <a:p>
            <a:r>
              <a:rPr lang="en-US" sz="6000" dirty="0">
                <a:cs typeface="Arial"/>
              </a:rPr>
              <a:t>Refined Data Simulations</a:t>
            </a:r>
          </a:p>
        </p:txBody>
      </p:sp>
    </p:spTree>
    <p:extLst>
      <p:ext uri="{BB962C8B-B14F-4D97-AF65-F5344CB8AC3E}">
        <p14:creationId xmlns:p14="http://schemas.microsoft.com/office/powerpoint/2010/main" val="1075397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B2130-74A1-E935-0CF7-FCA9D259B59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1670E14-95FC-313D-013F-D811FF5D80F1}"/>
              </a:ext>
            </a:extLst>
          </p:cNvPr>
          <p:cNvSpPr>
            <a:spLocks noGrp="1"/>
          </p:cNvSpPr>
          <p:nvPr>
            <p:ph type="title"/>
          </p:nvPr>
        </p:nvSpPr>
        <p:spPr>
          <a:xfrm>
            <a:off x="520109" y="91928"/>
            <a:ext cx="10858500" cy="946297"/>
          </a:xfrm>
        </p:spPr>
        <p:txBody>
          <a:bodyPr/>
          <a:lstStyle/>
          <a:p>
            <a:r>
              <a:rPr lang="en-US" sz="4800" dirty="0"/>
              <a:t>May 2026 SBE Discussion (1)</a:t>
            </a:r>
          </a:p>
        </p:txBody>
      </p:sp>
      <p:sp>
        <p:nvSpPr>
          <p:cNvPr id="4" name="Content Placeholder 3">
            <a:extLst>
              <a:ext uri="{FF2B5EF4-FFF2-40B4-BE49-F238E27FC236}">
                <a16:creationId xmlns:a16="http://schemas.microsoft.com/office/drawing/2014/main" id="{C559A4BE-14C0-2593-4775-3C3FADC24136}"/>
              </a:ext>
            </a:extLst>
          </p:cNvPr>
          <p:cNvSpPr>
            <a:spLocks noGrp="1"/>
          </p:cNvSpPr>
          <p:nvPr>
            <p:ph sz="quarter" idx="10"/>
          </p:nvPr>
        </p:nvSpPr>
        <p:spPr>
          <a:xfrm>
            <a:off x="520110" y="1307592"/>
            <a:ext cx="10858499" cy="5074431"/>
          </a:xfrm>
        </p:spPr>
        <p:txBody>
          <a:bodyPr vert="horz" lIns="91440" tIns="45720" rIns="91440" bIns="45720" rtlCol="0" anchor="t">
            <a:noAutofit/>
          </a:bodyPr>
          <a:lstStyle/>
          <a:p>
            <a:r>
              <a:rPr lang="en-US" sz="2600">
                <a:latin typeface="Arial"/>
                <a:cs typeface="Arial"/>
              </a:rPr>
              <a:t>Based on SBE discussion and public comment at the May meeting, there was general support for shifting the criteria from the LCFF priority areas to individual state indicators and reviewing the impact of student groups, entity types, and geographical representation by county. </a:t>
            </a:r>
          </a:p>
          <a:p>
            <a:r>
              <a:rPr lang="en-US" sz="2600">
                <a:latin typeface="Arial"/>
                <a:cs typeface="Arial"/>
              </a:rPr>
              <a:t>Specifically, the SBE narrowed further analysis to Scenarios 10 and 12, which allows for multiple years of data to be considered looking at the same 2 Red indicators.</a:t>
            </a:r>
            <a:endParaRPr lang="en-US" sz="2600"/>
          </a:p>
          <a:p>
            <a:r>
              <a:rPr lang="en-US" sz="2600"/>
              <a:t>Additionally, a third scenario was added for consideration by the SBE Accountability Liaisons following the May SBE meeting. These scenarios have been renamed to Scenarios A, B, and the new Scenario C for ease of review. </a:t>
            </a:r>
          </a:p>
        </p:txBody>
      </p:sp>
    </p:spTree>
    <p:extLst>
      <p:ext uri="{BB962C8B-B14F-4D97-AF65-F5344CB8AC3E}">
        <p14:creationId xmlns:p14="http://schemas.microsoft.com/office/powerpoint/2010/main" val="1073074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682674-A59A-1F7D-652B-E394BA1845FE}"/>
              </a:ext>
            </a:extLst>
          </p:cNvPr>
          <p:cNvSpPr>
            <a:spLocks noGrp="1"/>
          </p:cNvSpPr>
          <p:nvPr>
            <p:ph type="title"/>
          </p:nvPr>
        </p:nvSpPr>
        <p:spPr>
          <a:xfrm>
            <a:off x="520109" y="91928"/>
            <a:ext cx="10858500" cy="946297"/>
          </a:xfrm>
        </p:spPr>
        <p:txBody>
          <a:bodyPr/>
          <a:lstStyle/>
          <a:p>
            <a:r>
              <a:rPr lang="en-US" sz="4800" dirty="0"/>
              <a:t>May 2026 SBE Discussion (2)</a:t>
            </a:r>
          </a:p>
        </p:txBody>
      </p:sp>
      <p:sp>
        <p:nvSpPr>
          <p:cNvPr id="4" name="Content Placeholder 3">
            <a:extLst>
              <a:ext uri="{FF2B5EF4-FFF2-40B4-BE49-F238E27FC236}">
                <a16:creationId xmlns:a16="http://schemas.microsoft.com/office/drawing/2014/main" id="{9D9B77E3-40AB-11D7-1814-804E5DEC79E9}"/>
              </a:ext>
            </a:extLst>
          </p:cNvPr>
          <p:cNvSpPr>
            <a:spLocks noGrp="1"/>
          </p:cNvSpPr>
          <p:nvPr>
            <p:ph sz="quarter" idx="10"/>
          </p:nvPr>
        </p:nvSpPr>
        <p:spPr>
          <a:xfrm>
            <a:off x="647700" y="1038225"/>
            <a:ext cx="10858499" cy="5727846"/>
          </a:xfrm>
        </p:spPr>
        <p:txBody>
          <a:bodyPr vert="horz" lIns="91440" tIns="45720" rIns="91440" bIns="45720" rtlCol="0" anchor="t">
            <a:noAutofit/>
          </a:bodyPr>
          <a:lstStyle/>
          <a:p>
            <a:r>
              <a:rPr lang="en-US" sz="2800"/>
              <a:t>Additionally, SBE members provided the following feedback: </a:t>
            </a:r>
          </a:p>
          <a:p>
            <a:pPr lvl="1"/>
            <a:r>
              <a:rPr lang="en-US" sz="2800"/>
              <a:t>They supported leaving Science as a state indicator and not be included in DA.</a:t>
            </a:r>
          </a:p>
          <a:p>
            <a:pPr lvl="1"/>
            <a:r>
              <a:rPr lang="en-US" sz="2800"/>
              <a:t>There was support for removing local indicators from the DA criteria</a:t>
            </a:r>
          </a:p>
          <a:p>
            <a:pPr lvl="1"/>
            <a:r>
              <a:rPr lang="en-US" sz="2800">
                <a:latin typeface="Arial"/>
                <a:cs typeface="Arial"/>
              </a:rPr>
              <a:t>While there was general support for the inclusion of the English Language Arts and Mathematics Growth Data, they also acknowledged the current timing challenge, as well as gaps in these data (limited to grades fourth through eighth and no alternative assessments) which would be a challenge to immediate inclusion in the criteria</a:t>
            </a:r>
          </a:p>
        </p:txBody>
      </p:sp>
    </p:spTree>
    <p:extLst>
      <p:ext uri="{BB962C8B-B14F-4D97-AF65-F5344CB8AC3E}">
        <p14:creationId xmlns:p14="http://schemas.microsoft.com/office/powerpoint/2010/main" val="3146001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ED01-ACF4-23DF-AC87-ED834D0E9C9A}"/>
              </a:ext>
            </a:extLst>
          </p:cNvPr>
          <p:cNvSpPr>
            <a:spLocks noGrp="1"/>
          </p:cNvSpPr>
          <p:nvPr>
            <p:ph type="title"/>
          </p:nvPr>
        </p:nvSpPr>
        <p:spPr/>
        <p:txBody>
          <a:bodyPr/>
          <a:lstStyle/>
          <a:p>
            <a:r>
              <a:rPr lang="en-US" sz="4400" dirty="0"/>
              <a:t>Growth Model Considerations for Inclusion in DA</a:t>
            </a:r>
          </a:p>
        </p:txBody>
      </p:sp>
      <p:sp>
        <p:nvSpPr>
          <p:cNvPr id="3" name="Content Placeholder 2">
            <a:extLst>
              <a:ext uri="{FF2B5EF4-FFF2-40B4-BE49-F238E27FC236}">
                <a16:creationId xmlns:a16="http://schemas.microsoft.com/office/drawing/2014/main" id="{EF048413-74D6-C299-DDF1-B92CAD68FDF4}"/>
              </a:ext>
            </a:extLst>
          </p:cNvPr>
          <p:cNvSpPr>
            <a:spLocks noGrp="1"/>
          </p:cNvSpPr>
          <p:nvPr>
            <p:ph sz="quarter" idx="10"/>
          </p:nvPr>
        </p:nvSpPr>
        <p:spPr/>
        <p:txBody>
          <a:bodyPr vert="horz" lIns="91440" tIns="45720" rIns="91440" bIns="45720" rtlCol="0" anchor="t">
            <a:noAutofit/>
          </a:bodyPr>
          <a:lstStyle/>
          <a:p>
            <a:pPr>
              <a:spcBef>
                <a:spcPts val="0"/>
              </a:spcBef>
              <a:spcAft>
                <a:spcPts val="0"/>
              </a:spcAft>
            </a:pPr>
            <a:r>
              <a:rPr lang="en-US" sz="2400">
                <a:latin typeface="Arial"/>
                <a:cs typeface="Arial"/>
              </a:rPr>
              <a:t>In July 2025, the SBE adopted the Growth Model for informational purposes and for use in the charter school renewal process</a:t>
            </a:r>
          </a:p>
          <a:p>
            <a:pPr>
              <a:spcBef>
                <a:spcPts val="0"/>
              </a:spcBef>
              <a:spcAft>
                <a:spcPts val="0"/>
              </a:spcAft>
            </a:pPr>
            <a:r>
              <a:rPr lang="en-US" sz="2400"/>
              <a:t>As part of an earlier Accountability Workplan discussion, the CPAG expressed concerns about bringing this on as a full state indicator and as part of the DA eligibility criteria due to the following:</a:t>
            </a:r>
          </a:p>
          <a:p>
            <a:pPr lvl="1">
              <a:spcBef>
                <a:spcPts val="0"/>
              </a:spcBef>
              <a:spcAft>
                <a:spcPts val="0"/>
              </a:spcAft>
            </a:pPr>
            <a:r>
              <a:rPr lang="en-US" sz="2400"/>
              <a:t>Growth data is limited to one year (2025) of approved performance levels </a:t>
            </a:r>
          </a:p>
          <a:p>
            <a:pPr lvl="1">
              <a:spcBef>
                <a:spcPts val="0"/>
              </a:spcBef>
              <a:spcAft>
                <a:spcPts val="0"/>
              </a:spcAft>
            </a:pPr>
            <a:r>
              <a:rPr lang="en-US" sz="2400"/>
              <a:t>Growth data reflects students in grades 4 through 8, excludes high schools and students taking the California Alternative Assessment</a:t>
            </a:r>
          </a:p>
          <a:p>
            <a:pPr>
              <a:spcBef>
                <a:spcPts val="0"/>
              </a:spcBef>
              <a:spcAft>
                <a:spcPts val="0"/>
              </a:spcAft>
            </a:pPr>
            <a:r>
              <a:rPr lang="en-US" sz="2400">
                <a:latin typeface="Arial"/>
                <a:cs typeface="Arial"/>
              </a:rPr>
              <a:t>As there continues to be excitement and support for expanding use of Growth data as new eligibility criteria in DA, </a:t>
            </a:r>
            <a:r>
              <a:rPr lang="en-US" sz="2400">
                <a:solidFill>
                  <a:srgbClr val="354052"/>
                </a:solidFill>
                <a:latin typeface="Arial"/>
                <a:cs typeface="Arial"/>
              </a:rPr>
              <a:t>the CDE is committed to </a:t>
            </a:r>
            <a:r>
              <a:rPr lang="en-US" sz="2400">
                <a:latin typeface="Arial"/>
                <a:cs typeface="Arial"/>
              </a:rPr>
              <a:t>working through these technical constraints and looks forward to further SBE direction on timeline and next steps.</a:t>
            </a:r>
          </a:p>
        </p:txBody>
      </p:sp>
    </p:spTree>
    <p:extLst>
      <p:ext uri="{BB962C8B-B14F-4D97-AF65-F5344CB8AC3E}">
        <p14:creationId xmlns:p14="http://schemas.microsoft.com/office/powerpoint/2010/main" val="9789813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8824-9349-8A9A-5817-4583D010439C}"/>
              </a:ext>
            </a:extLst>
          </p:cNvPr>
          <p:cNvSpPr>
            <a:spLocks noGrp="1"/>
          </p:cNvSpPr>
          <p:nvPr>
            <p:ph type="title"/>
          </p:nvPr>
        </p:nvSpPr>
        <p:spPr/>
        <p:txBody>
          <a:bodyPr/>
          <a:lstStyle/>
          <a:p>
            <a:r>
              <a:rPr lang="en-US" sz="4800" dirty="0"/>
              <a:t>Additional Data Requested</a:t>
            </a:r>
          </a:p>
        </p:txBody>
      </p:sp>
      <p:sp>
        <p:nvSpPr>
          <p:cNvPr id="3" name="Content Placeholder 2">
            <a:extLst>
              <a:ext uri="{FF2B5EF4-FFF2-40B4-BE49-F238E27FC236}">
                <a16:creationId xmlns:a16="http://schemas.microsoft.com/office/drawing/2014/main" id="{AC153859-E021-2908-7737-667FC8A2B98D}"/>
              </a:ext>
            </a:extLst>
          </p:cNvPr>
          <p:cNvSpPr>
            <a:spLocks noGrp="1"/>
          </p:cNvSpPr>
          <p:nvPr>
            <p:ph sz="quarter" idx="10"/>
          </p:nvPr>
        </p:nvSpPr>
        <p:spPr>
          <a:xfrm>
            <a:off x="647700" y="1560575"/>
            <a:ext cx="10858499" cy="4624449"/>
          </a:xfrm>
        </p:spPr>
        <p:txBody>
          <a:bodyPr vert="horz" lIns="91440" tIns="45720" rIns="91440" bIns="45720" rtlCol="0" anchor="t">
            <a:noAutofit/>
          </a:bodyPr>
          <a:lstStyle/>
          <a:p>
            <a:r>
              <a:rPr lang="en-US" sz="2600">
                <a:latin typeface="Arial"/>
                <a:cs typeface="Arial"/>
              </a:rPr>
              <a:t>The SBE requested additional data be prepared and brought forward to the CPAG for review and input. This additional information will also be included in the DA item for the July SBE meeting. The additional data is to include the following:</a:t>
            </a:r>
          </a:p>
          <a:p>
            <a:pPr lvl="1"/>
            <a:r>
              <a:rPr lang="en-US" sz="2600"/>
              <a:t>Student group performance</a:t>
            </a:r>
          </a:p>
          <a:p>
            <a:pPr lvl="1"/>
            <a:r>
              <a:rPr lang="en-US" sz="2600"/>
              <a:t>Distribution across LEAs based on size</a:t>
            </a:r>
          </a:p>
          <a:p>
            <a:pPr lvl="1"/>
            <a:r>
              <a:rPr lang="en-US" sz="2600"/>
              <a:t>Dual eligibility with the CSI eligibility under Method 5</a:t>
            </a:r>
          </a:p>
          <a:p>
            <a:r>
              <a:rPr lang="en-US" sz="2600">
                <a:latin typeface="Arial"/>
                <a:cs typeface="Arial"/>
              </a:rPr>
              <a:t>The SBE directed the CDE to narrow the focus for these additional data elements to three scenarios. A detailed analysis is provided in Handout 1.</a:t>
            </a:r>
          </a:p>
        </p:txBody>
      </p:sp>
    </p:spTree>
    <p:extLst>
      <p:ext uri="{BB962C8B-B14F-4D97-AF65-F5344CB8AC3E}">
        <p14:creationId xmlns:p14="http://schemas.microsoft.com/office/powerpoint/2010/main" val="105967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7D25-D8C1-6468-27D0-382D504ADC1D}"/>
              </a:ext>
            </a:extLst>
          </p:cNvPr>
          <p:cNvSpPr>
            <a:spLocks noGrp="1"/>
          </p:cNvSpPr>
          <p:nvPr>
            <p:ph type="title"/>
          </p:nvPr>
        </p:nvSpPr>
        <p:spPr>
          <a:xfrm>
            <a:off x="552006" y="-133835"/>
            <a:ext cx="10858500" cy="1335314"/>
          </a:xfrm>
        </p:spPr>
        <p:txBody>
          <a:bodyPr/>
          <a:lstStyle/>
          <a:p>
            <a:r>
              <a:rPr lang="en-US" sz="4800" dirty="0">
                <a:cs typeface="Aharoni"/>
              </a:rPr>
              <a:t>Scenario A</a:t>
            </a:r>
            <a:endParaRPr lang="en-US" sz="4800" dirty="0"/>
          </a:p>
        </p:txBody>
      </p:sp>
      <p:sp>
        <p:nvSpPr>
          <p:cNvPr id="3" name="Content Placeholder 2">
            <a:extLst>
              <a:ext uri="{FF2B5EF4-FFF2-40B4-BE49-F238E27FC236}">
                <a16:creationId xmlns:a16="http://schemas.microsoft.com/office/drawing/2014/main" id="{DF9FA8FF-CE44-0724-9DA3-2946421F99A8}"/>
              </a:ext>
            </a:extLst>
          </p:cNvPr>
          <p:cNvSpPr>
            <a:spLocks noGrp="1"/>
          </p:cNvSpPr>
          <p:nvPr>
            <p:ph sz="quarter" idx="10"/>
          </p:nvPr>
        </p:nvSpPr>
        <p:spPr>
          <a:xfrm>
            <a:off x="552006" y="914392"/>
            <a:ext cx="10566266" cy="3009014"/>
          </a:xfrm>
        </p:spPr>
        <p:txBody>
          <a:bodyPr vert="horz" lIns="91440" tIns="45720" rIns="91440" bIns="45720" rtlCol="0" anchor="t">
            <a:normAutofit/>
          </a:bodyPr>
          <a:lstStyle/>
          <a:p>
            <a:r>
              <a:rPr lang="en-US" sz="3000">
                <a:solidFill>
                  <a:schemeClr val="dk1"/>
                </a:solidFill>
                <a:cs typeface="Times New Roman" panose="02020603050405020304" pitchFamily="18" charset="0"/>
              </a:rPr>
              <a:t>Scenario A criteria (previously referred to as Scenario 10):</a:t>
            </a:r>
          </a:p>
          <a:p>
            <a:pPr lvl="1"/>
            <a:r>
              <a:rPr lang="en-US" sz="3000">
                <a:solidFill>
                  <a:schemeClr val="dk1"/>
                </a:solidFill>
                <a:cs typeface="Times New Roman" panose="02020603050405020304" pitchFamily="18" charset="0"/>
              </a:rPr>
              <a:t>At least </a:t>
            </a:r>
            <a:r>
              <a:rPr lang="en-US" sz="3000" b="1">
                <a:solidFill>
                  <a:schemeClr val="dk1"/>
                </a:solidFill>
                <a:cs typeface="Times New Roman" panose="02020603050405020304" pitchFamily="18" charset="0"/>
              </a:rPr>
              <a:t>two</a:t>
            </a:r>
            <a:r>
              <a:rPr lang="en-US" sz="3000">
                <a:solidFill>
                  <a:schemeClr val="dk1"/>
                </a:solidFill>
                <a:cs typeface="Times New Roman" panose="02020603050405020304" pitchFamily="18" charset="0"/>
              </a:rPr>
              <a:t> Red state indicators in each of the last three Dashboard years.</a:t>
            </a:r>
          </a:p>
          <a:p>
            <a:pPr marL="1029970" lvl="2"/>
            <a:r>
              <a:rPr lang="en-US" sz="2800">
                <a:solidFill>
                  <a:schemeClr val="dk1"/>
                </a:solidFill>
                <a:latin typeface="Arial"/>
                <a:cs typeface="Times New Roman"/>
              </a:rPr>
              <a:t>Same indicator</a:t>
            </a:r>
          </a:p>
          <a:p>
            <a:pPr marL="1029970" lvl="2"/>
            <a:r>
              <a:rPr lang="en-US" sz="2800">
                <a:solidFill>
                  <a:schemeClr val="dk1"/>
                </a:solidFill>
                <a:latin typeface="Arial"/>
                <a:cs typeface="Times New Roman"/>
              </a:rPr>
              <a:t>Any student group</a:t>
            </a:r>
          </a:p>
        </p:txBody>
      </p:sp>
      <p:graphicFrame>
        <p:nvGraphicFramePr>
          <p:cNvPr id="5" name="Content Placeholder 4" descr="Criteria for Scenario A (previously referred to as Scenario 10) for Eligible Districts, COEs and Charter Schools.">
            <a:extLst>
              <a:ext uri="{FF2B5EF4-FFF2-40B4-BE49-F238E27FC236}">
                <a16:creationId xmlns:a16="http://schemas.microsoft.com/office/drawing/2014/main" id="{E3FC515A-FE2B-95A1-8525-FBE71FCE5DF3}"/>
              </a:ext>
            </a:extLst>
          </p:cNvPr>
          <p:cNvGraphicFramePr>
            <a:graphicFrameLocks noGrp="1"/>
          </p:cNvGraphicFramePr>
          <p:nvPr>
            <p:ph sz="quarter" idx="11"/>
            <p:extLst>
              <p:ext uri="{D42A27DB-BD31-4B8C-83A1-F6EECF244321}">
                <p14:modId xmlns:p14="http://schemas.microsoft.com/office/powerpoint/2010/main" val="2183563075"/>
              </p:ext>
            </p:extLst>
          </p:nvPr>
        </p:nvGraphicFramePr>
        <p:xfrm>
          <a:off x="552006" y="3923406"/>
          <a:ext cx="10566266" cy="2452308"/>
        </p:xfrm>
        <a:graphic>
          <a:graphicData uri="http://schemas.openxmlformats.org/drawingml/2006/table">
            <a:tbl>
              <a:tblPr firstRow="1" bandRow="1">
                <a:tableStyleId>{5C22544A-7EE6-4342-B048-85BDC9FD1C3A}</a:tableStyleId>
              </a:tblPr>
              <a:tblGrid>
                <a:gridCol w="3274991">
                  <a:extLst>
                    <a:ext uri="{9D8B030D-6E8A-4147-A177-3AD203B41FA5}">
                      <a16:colId xmlns:a16="http://schemas.microsoft.com/office/drawing/2014/main" val="2642971468"/>
                    </a:ext>
                  </a:extLst>
                </a:gridCol>
                <a:gridCol w="2430425">
                  <a:extLst>
                    <a:ext uri="{9D8B030D-6E8A-4147-A177-3AD203B41FA5}">
                      <a16:colId xmlns:a16="http://schemas.microsoft.com/office/drawing/2014/main" val="898734173"/>
                    </a:ext>
                  </a:extLst>
                </a:gridCol>
                <a:gridCol w="2430425">
                  <a:extLst>
                    <a:ext uri="{9D8B030D-6E8A-4147-A177-3AD203B41FA5}">
                      <a16:colId xmlns:a16="http://schemas.microsoft.com/office/drawing/2014/main" val="3022819495"/>
                    </a:ext>
                  </a:extLst>
                </a:gridCol>
                <a:gridCol w="2430425">
                  <a:extLst>
                    <a:ext uri="{9D8B030D-6E8A-4147-A177-3AD203B41FA5}">
                      <a16:colId xmlns:a16="http://schemas.microsoft.com/office/drawing/2014/main" val="2323643204"/>
                    </a:ext>
                  </a:extLst>
                </a:gridCol>
              </a:tblGrid>
              <a:tr h="370840">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rPr>
                        <a:t>Method</a:t>
                      </a:r>
                    </a:p>
                  </a:txBody>
                  <a:tcPr marL="57150" marR="57150" marT="0" marB="0" anchor="ctr"/>
                </a:tc>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Districts Eligible</a:t>
                      </a:r>
                      <a:endPar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rPr>
                        <a:t>COEs Eligible</a:t>
                      </a:r>
                    </a:p>
                  </a:txBody>
                  <a:tcPr marL="57150" marR="57150" marT="0" marB="0" anchor="ctr"/>
                </a:tc>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Charter Schools Eligible </a:t>
                      </a:r>
                      <a:endPar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extLst>
                  <a:ext uri="{0D108BD9-81ED-4DB2-BD59-A6C34878D82A}">
                    <a16:rowId xmlns:a16="http://schemas.microsoft.com/office/drawing/2014/main" val="3539181405"/>
                  </a:ext>
                </a:extLst>
              </a:tr>
              <a:tr h="370840">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Method 1</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203</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10</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59</a:t>
                      </a:r>
                    </a:p>
                  </a:txBody>
                  <a:tcPr marL="68580" marR="68580" marT="0" marB="0" anchor="ctr"/>
                </a:tc>
                <a:extLst>
                  <a:ext uri="{0D108BD9-81ED-4DB2-BD59-A6C34878D82A}">
                    <a16:rowId xmlns:a16="http://schemas.microsoft.com/office/drawing/2014/main" val="656015027"/>
                  </a:ext>
                </a:extLst>
              </a:tr>
              <a:tr h="370840">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Method 1 and 5</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234</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20</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dirty="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127</a:t>
                      </a:r>
                    </a:p>
                  </a:txBody>
                  <a:tcPr marL="68580" marR="68580" marT="0" marB="0" anchor="ctr"/>
                </a:tc>
                <a:extLst>
                  <a:ext uri="{0D108BD9-81ED-4DB2-BD59-A6C34878D82A}">
                    <a16:rowId xmlns:a16="http://schemas.microsoft.com/office/drawing/2014/main" val="2810962681"/>
                  </a:ext>
                </a:extLst>
              </a:tr>
            </a:tbl>
          </a:graphicData>
        </a:graphic>
      </p:graphicFrame>
    </p:spTree>
    <p:extLst>
      <p:ext uri="{BB962C8B-B14F-4D97-AF65-F5344CB8AC3E}">
        <p14:creationId xmlns:p14="http://schemas.microsoft.com/office/powerpoint/2010/main" val="8054680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38EC6A-FDF9-A534-8F46-36F98F1F7CC6}"/>
              </a:ext>
            </a:extLst>
          </p:cNvPr>
          <p:cNvSpPr>
            <a:spLocks noGrp="1"/>
          </p:cNvSpPr>
          <p:nvPr>
            <p:ph type="title"/>
          </p:nvPr>
        </p:nvSpPr>
        <p:spPr/>
        <p:txBody>
          <a:bodyPr/>
          <a:lstStyle/>
          <a:p>
            <a:r>
              <a:rPr lang="en-US" sz="4800" dirty="0"/>
              <a:t>Scenario A: Talk and Turn </a:t>
            </a:r>
            <a:endParaRPr lang="en-US" dirty="0"/>
          </a:p>
        </p:txBody>
      </p:sp>
      <p:sp>
        <p:nvSpPr>
          <p:cNvPr id="6" name="Content Placeholder 5">
            <a:extLst>
              <a:ext uri="{FF2B5EF4-FFF2-40B4-BE49-F238E27FC236}">
                <a16:creationId xmlns:a16="http://schemas.microsoft.com/office/drawing/2014/main" id="{A7EF37BB-C7A8-56FD-52F7-21E5527952FF}"/>
              </a:ext>
            </a:extLst>
          </p:cNvPr>
          <p:cNvSpPr>
            <a:spLocks noGrp="1"/>
          </p:cNvSpPr>
          <p:nvPr>
            <p:ph sz="quarter" idx="10"/>
          </p:nvPr>
        </p:nvSpPr>
        <p:spPr>
          <a:xfrm>
            <a:off x="647699" y="1752600"/>
            <a:ext cx="10398253" cy="4305300"/>
          </a:xfrm>
        </p:spPr>
        <p:txBody>
          <a:bodyPr/>
          <a:lstStyle/>
          <a:p>
            <a:r>
              <a:rPr lang="en-US"/>
              <a:t>Are there clarifying questions on Scenario A? </a:t>
            </a:r>
          </a:p>
          <a:p>
            <a:r>
              <a:rPr lang="en-US"/>
              <a:t>Turn and talk to your partner on the benefits of this scenario. </a:t>
            </a:r>
          </a:p>
        </p:txBody>
      </p:sp>
    </p:spTree>
    <p:extLst>
      <p:ext uri="{BB962C8B-B14F-4D97-AF65-F5344CB8AC3E}">
        <p14:creationId xmlns:p14="http://schemas.microsoft.com/office/powerpoint/2010/main" val="1495928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DCA2F-BAF9-995D-AA6C-FF0BF9FC3FE5}"/>
              </a:ext>
            </a:extLst>
          </p:cNvPr>
          <p:cNvSpPr>
            <a:spLocks noGrp="1"/>
          </p:cNvSpPr>
          <p:nvPr>
            <p:ph type="title"/>
          </p:nvPr>
        </p:nvSpPr>
        <p:spPr/>
        <p:txBody>
          <a:bodyPr/>
          <a:lstStyle/>
          <a:p>
            <a:r>
              <a:rPr lang="en-US" sz="5400" dirty="0">
                <a:cs typeface="Aharoni"/>
              </a:rPr>
              <a:t>Background and Context</a:t>
            </a:r>
            <a:endParaRPr lang="en-US" sz="5400" dirty="0"/>
          </a:p>
        </p:txBody>
      </p:sp>
    </p:spTree>
    <p:extLst>
      <p:ext uri="{BB962C8B-B14F-4D97-AF65-F5344CB8AC3E}">
        <p14:creationId xmlns:p14="http://schemas.microsoft.com/office/powerpoint/2010/main" val="8464291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74B9C-0FFB-9D48-506B-F298469598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75A3F7-7B08-0C39-74D8-74D209B18978}"/>
              </a:ext>
            </a:extLst>
          </p:cNvPr>
          <p:cNvSpPr>
            <a:spLocks noGrp="1"/>
          </p:cNvSpPr>
          <p:nvPr>
            <p:ph type="title"/>
          </p:nvPr>
        </p:nvSpPr>
        <p:spPr>
          <a:xfrm>
            <a:off x="552006" y="-133835"/>
            <a:ext cx="10858500" cy="1335314"/>
          </a:xfrm>
        </p:spPr>
        <p:txBody>
          <a:bodyPr/>
          <a:lstStyle/>
          <a:p>
            <a:r>
              <a:rPr lang="en-US" sz="4800" dirty="0">
                <a:cs typeface="Aharoni"/>
              </a:rPr>
              <a:t>Scenario B</a:t>
            </a:r>
            <a:endParaRPr lang="en-US" sz="4800" dirty="0"/>
          </a:p>
        </p:txBody>
      </p:sp>
      <p:sp>
        <p:nvSpPr>
          <p:cNvPr id="3" name="Content Placeholder 2">
            <a:extLst>
              <a:ext uri="{FF2B5EF4-FFF2-40B4-BE49-F238E27FC236}">
                <a16:creationId xmlns:a16="http://schemas.microsoft.com/office/drawing/2014/main" id="{A441E94C-3816-4636-FE1A-9A8673B8A7A2}"/>
              </a:ext>
            </a:extLst>
          </p:cNvPr>
          <p:cNvSpPr>
            <a:spLocks noGrp="1"/>
          </p:cNvSpPr>
          <p:nvPr>
            <p:ph sz="quarter" idx="10"/>
          </p:nvPr>
        </p:nvSpPr>
        <p:spPr>
          <a:xfrm>
            <a:off x="552006" y="914392"/>
            <a:ext cx="10290101" cy="3009014"/>
          </a:xfrm>
        </p:spPr>
        <p:txBody>
          <a:bodyPr vert="horz" lIns="91440" tIns="45720" rIns="91440" bIns="45720" rtlCol="0" anchor="t">
            <a:normAutofit/>
          </a:bodyPr>
          <a:lstStyle/>
          <a:p>
            <a:r>
              <a:rPr lang="en-US" sz="2800">
                <a:solidFill>
                  <a:schemeClr val="dk1"/>
                </a:solidFill>
                <a:cs typeface="Times New Roman" panose="02020603050405020304" pitchFamily="18" charset="0"/>
              </a:rPr>
              <a:t>Scenario B criteria (previously referred to as Scenario 12):</a:t>
            </a:r>
          </a:p>
          <a:p>
            <a:pPr lvl="1"/>
            <a:r>
              <a:rPr lang="en-US" sz="2800">
                <a:solidFill>
                  <a:schemeClr val="dk1"/>
                </a:solidFill>
                <a:cs typeface="Times New Roman" panose="02020603050405020304" pitchFamily="18" charset="0"/>
              </a:rPr>
              <a:t>At least </a:t>
            </a:r>
            <a:r>
              <a:rPr lang="en-US" sz="2800" b="1">
                <a:solidFill>
                  <a:schemeClr val="dk1"/>
                </a:solidFill>
                <a:cs typeface="Times New Roman" panose="02020603050405020304" pitchFamily="18" charset="0"/>
              </a:rPr>
              <a:t>two</a:t>
            </a:r>
            <a:r>
              <a:rPr lang="en-US" sz="2800">
                <a:solidFill>
                  <a:schemeClr val="dk1"/>
                </a:solidFill>
                <a:cs typeface="Times New Roman" panose="02020603050405020304" pitchFamily="18" charset="0"/>
              </a:rPr>
              <a:t> Red state indicators in each of the last three Dashboard years.</a:t>
            </a:r>
          </a:p>
          <a:p>
            <a:pPr marL="1029970" lvl="2"/>
            <a:r>
              <a:rPr lang="en-US" sz="2600">
                <a:solidFill>
                  <a:schemeClr val="dk1"/>
                </a:solidFill>
                <a:latin typeface="Arial"/>
                <a:cs typeface="Times New Roman"/>
              </a:rPr>
              <a:t>Same indicator</a:t>
            </a:r>
          </a:p>
          <a:p>
            <a:pPr marL="1029970" lvl="2"/>
            <a:r>
              <a:rPr lang="en-US" sz="2600">
                <a:solidFill>
                  <a:schemeClr val="dk1"/>
                </a:solidFill>
                <a:latin typeface="Arial"/>
                <a:cs typeface="Times New Roman"/>
              </a:rPr>
              <a:t>Same student group</a:t>
            </a:r>
            <a:endParaRPr lang="en-US" sz="2800">
              <a:solidFill>
                <a:schemeClr val="dk1"/>
              </a:solidFill>
              <a:latin typeface="Arial"/>
              <a:cs typeface="Times New Roman"/>
            </a:endParaRPr>
          </a:p>
        </p:txBody>
      </p:sp>
      <p:graphicFrame>
        <p:nvGraphicFramePr>
          <p:cNvPr id="5" name="Content Placeholder 4" descr="Criteria for Scenario A (previously referred to as Scenario 10) for Eligible Districts, COEs and Charter Schools. Method 1, and Method 1 and 5 were used.">
            <a:extLst>
              <a:ext uri="{FF2B5EF4-FFF2-40B4-BE49-F238E27FC236}">
                <a16:creationId xmlns:a16="http://schemas.microsoft.com/office/drawing/2014/main" id="{FAA1361F-C028-7DB2-17FC-2C94E01D43E0}"/>
              </a:ext>
            </a:extLst>
          </p:cNvPr>
          <p:cNvGraphicFramePr>
            <a:graphicFrameLocks noGrp="1"/>
          </p:cNvGraphicFramePr>
          <p:nvPr>
            <p:ph sz="quarter" idx="11"/>
            <p:extLst>
              <p:ext uri="{D42A27DB-BD31-4B8C-83A1-F6EECF244321}">
                <p14:modId xmlns:p14="http://schemas.microsoft.com/office/powerpoint/2010/main" val="3415092640"/>
              </p:ext>
            </p:extLst>
          </p:nvPr>
        </p:nvGraphicFramePr>
        <p:xfrm>
          <a:off x="361507" y="3945159"/>
          <a:ext cx="10566266" cy="2452308"/>
        </p:xfrm>
        <a:graphic>
          <a:graphicData uri="http://schemas.openxmlformats.org/drawingml/2006/table">
            <a:tbl>
              <a:tblPr firstRow="1" bandRow="1">
                <a:tableStyleId>{5C22544A-7EE6-4342-B048-85BDC9FD1C3A}</a:tableStyleId>
              </a:tblPr>
              <a:tblGrid>
                <a:gridCol w="3274991">
                  <a:extLst>
                    <a:ext uri="{9D8B030D-6E8A-4147-A177-3AD203B41FA5}">
                      <a16:colId xmlns:a16="http://schemas.microsoft.com/office/drawing/2014/main" val="2642971468"/>
                    </a:ext>
                  </a:extLst>
                </a:gridCol>
                <a:gridCol w="2445325">
                  <a:extLst>
                    <a:ext uri="{9D8B030D-6E8A-4147-A177-3AD203B41FA5}">
                      <a16:colId xmlns:a16="http://schemas.microsoft.com/office/drawing/2014/main" val="898734173"/>
                    </a:ext>
                  </a:extLst>
                </a:gridCol>
                <a:gridCol w="2415525">
                  <a:extLst>
                    <a:ext uri="{9D8B030D-6E8A-4147-A177-3AD203B41FA5}">
                      <a16:colId xmlns:a16="http://schemas.microsoft.com/office/drawing/2014/main" val="3022819495"/>
                    </a:ext>
                  </a:extLst>
                </a:gridCol>
                <a:gridCol w="2430425">
                  <a:extLst>
                    <a:ext uri="{9D8B030D-6E8A-4147-A177-3AD203B41FA5}">
                      <a16:colId xmlns:a16="http://schemas.microsoft.com/office/drawing/2014/main" val="2323643204"/>
                    </a:ext>
                  </a:extLst>
                </a:gridCol>
              </a:tblGrid>
              <a:tr h="370840">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rPr>
                        <a:t>Method</a:t>
                      </a:r>
                    </a:p>
                  </a:txBody>
                  <a:tcPr marL="57150" marR="57150" marT="0" marB="0" anchor="ctr"/>
                </a:tc>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Districts Eligible</a:t>
                      </a:r>
                      <a:endPar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rPr>
                        <a:t>COEs Eligible</a:t>
                      </a:r>
                    </a:p>
                  </a:txBody>
                  <a:tcPr marL="57150" marR="57150" marT="0" marB="0" anchor="ctr"/>
                </a:tc>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Charter Schools Eligible </a:t>
                      </a:r>
                      <a:endPar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extLst>
                  <a:ext uri="{0D108BD9-81ED-4DB2-BD59-A6C34878D82A}">
                    <a16:rowId xmlns:a16="http://schemas.microsoft.com/office/drawing/2014/main" val="3539181405"/>
                  </a:ext>
                </a:extLst>
              </a:tr>
              <a:tr h="370840">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Method 1</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44</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8</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28</a:t>
                      </a:r>
                    </a:p>
                  </a:txBody>
                  <a:tcPr marL="68580" marR="68580" marT="0" marB="0" anchor="ctr"/>
                </a:tc>
                <a:extLst>
                  <a:ext uri="{0D108BD9-81ED-4DB2-BD59-A6C34878D82A}">
                    <a16:rowId xmlns:a16="http://schemas.microsoft.com/office/drawing/2014/main" val="656015027"/>
                  </a:ext>
                </a:extLst>
              </a:tr>
              <a:tr h="370840">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Method 1 and 5</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97</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20</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dirty="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103</a:t>
                      </a:r>
                    </a:p>
                  </a:txBody>
                  <a:tcPr marL="68580" marR="68580" marT="0" marB="0" anchor="ctr"/>
                </a:tc>
                <a:extLst>
                  <a:ext uri="{0D108BD9-81ED-4DB2-BD59-A6C34878D82A}">
                    <a16:rowId xmlns:a16="http://schemas.microsoft.com/office/drawing/2014/main" val="2810962681"/>
                  </a:ext>
                </a:extLst>
              </a:tr>
            </a:tbl>
          </a:graphicData>
        </a:graphic>
      </p:graphicFrame>
    </p:spTree>
    <p:extLst>
      <p:ext uri="{BB962C8B-B14F-4D97-AF65-F5344CB8AC3E}">
        <p14:creationId xmlns:p14="http://schemas.microsoft.com/office/powerpoint/2010/main" val="22592180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72D75-D5F8-9182-52E9-AB69742B661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2EC4EA2-12BB-3338-EEAF-7DDBF42900BA}"/>
              </a:ext>
            </a:extLst>
          </p:cNvPr>
          <p:cNvSpPr>
            <a:spLocks noGrp="1"/>
          </p:cNvSpPr>
          <p:nvPr>
            <p:ph type="title"/>
          </p:nvPr>
        </p:nvSpPr>
        <p:spPr/>
        <p:txBody>
          <a:bodyPr/>
          <a:lstStyle/>
          <a:p>
            <a:r>
              <a:rPr lang="en-US" sz="4800" dirty="0"/>
              <a:t>Scenario B: Talk and Turn </a:t>
            </a:r>
            <a:endParaRPr lang="en-US" dirty="0"/>
          </a:p>
        </p:txBody>
      </p:sp>
      <p:sp>
        <p:nvSpPr>
          <p:cNvPr id="6" name="Content Placeholder 5">
            <a:extLst>
              <a:ext uri="{FF2B5EF4-FFF2-40B4-BE49-F238E27FC236}">
                <a16:creationId xmlns:a16="http://schemas.microsoft.com/office/drawing/2014/main" id="{7933291D-57FB-61F5-BC96-10FBF8B4DB89}"/>
              </a:ext>
            </a:extLst>
          </p:cNvPr>
          <p:cNvSpPr>
            <a:spLocks noGrp="1"/>
          </p:cNvSpPr>
          <p:nvPr>
            <p:ph sz="quarter" idx="10"/>
          </p:nvPr>
        </p:nvSpPr>
        <p:spPr>
          <a:xfrm>
            <a:off x="647699" y="1752600"/>
            <a:ext cx="10398253" cy="4305300"/>
          </a:xfrm>
        </p:spPr>
        <p:txBody>
          <a:bodyPr/>
          <a:lstStyle/>
          <a:p>
            <a:r>
              <a:rPr lang="en-US"/>
              <a:t>Are there clarifying questions on Scenario B? </a:t>
            </a:r>
          </a:p>
          <a:p>
            <a:r>
              <a:rPr lang="en-US"/>
              <a:t>Turn and talk to your partner on the benefits of this scenario. </a:t>
            </a:r>
          </a:p>
        </p:txBody>
      </p:sp>
    </p:spTree>
    <p:extLst>
      <p:ext uri="{BB962C8B-B14F-4D97-AF65-F5344CB8AC3E}">
        <p14:creationId xmlns:p14="http://schemas.microsoft.com/office/powerpoint/2010/main" val="1926018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4923B-5BF9-9DBC-EC65-221CFE0AE1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5F3760-49DD-93BC-EBE5-0BF24477B6E3}"/>
              </a:ext>
            </a:extLst>
          </p:cNvPr>
          <p:cNvSpPr>
            <a:spLocks noGrp="1"/>
          </p:cNvSpPr>
          <p:nvPr>
            <p:ph type="title"/>
          </p:nvPr>
        </p:nvSpPr>
        <p:spPr>
          <a:xfrm>
            <a:off x="552006" y="-133835"/>
            <a:ext cx="10858500" cy="1335314"/>
          </a:xfrm>
        </p:spPr>
        <p:txBody>
          <a:bodyPr/>
          <a:lstStyle/>
          <a:p>
            <a:r>
              <a:rPr lang="en-US" sz="4800" dirty="0">
                <a:cs typeface="Aharoni"/>
              </a:rPr>
              <a:t>Scenario C</a:t>
            </a:r>
            <a:endParaRPr lang="en-US" sz="4800" dirty="0"/>
          </a:p>
        </p:txBody>
      </p:sp>
      <p:sp>
        <p:nvSpPr>
          <p:cNvPr id="3" name="Content Placeholder 2">
            <a:extLst>
              <a:ext uri="{FF2B5EF4-FFF2-40B4-BE49-F238E27FC236}">
                <a16:creationId xmlns:a16="http://schemas.microsoft.com/office/drawing/2014/main" id="{6B3F403E-C7A8-6A91-7A81-A610D75DFAE0}"/>
              </a:ext>
            </a:extLst>
          </p:cNvPr>
          <p:cNvSpPr>
            <a:spLocks noGrp="1"/>
          </p:cNvSpPr>
          <p:nvPr>
            <p:ph sz="quarter" idx="10"/>
          </p:nvPr>
        </p:nvSpPr>
        <p:spPr>
          <a:xfrm>
            <a:off x="552006" y="914392"/>
            <a:ext cx="10967059" cy="3009014"/>
          </a:xfrm>
        </p:spPr>
        <p:txBody>
          <a:bodyPr vert="horz" lIns="91440" tIns="45720" rIns="91440" bIns="45720" rtlCol="0" anchor="t">
            <a:normAutofit lnSpcReduction="10000"/>
          </a:bodyPr>
          <a:lstStyle/>
          <a:p>
            <a:r>
              <a:rPr lang="en-US" sz="2800">
                <a:solidFill>
                  <a:schemeClr val="dk1"/>
                </a:solidFill>
                <a:cs typeface="Times New Roman" panose="02020603050405020304" pitchFamily="18" charset="0"/>
              </a:rPr>
              <a:t>Scenarios C criteria (this scenario was added by the SBE liaisons following the May SBE meeting):</a:t>
            </a:r>
          </a:p>
          <a:p>
            <a:pPr lvl="1"/>
            <a:r>
              <a:rPr lang="en-US" sz="2800">
                <a:solidFill>
                  <a:schemeClr val="dk1"/>
                </a:solidFill>
                <a:cs typeface="Times New Roman" panose="02020603050405020304" pitchFamily="18" charset="0"/>
              </a:rPr>
              <a:t>At least </a:t>
            </a:r>
            <a:r>
              <a:rPr lang="en-US" sz="2800" b="1">
                <a:solidFill>
                  <a:schemeClr val="dk1"/>
                </a:solidFill>
                <a:cs typeface="Times New Roman" panose="02020603050405020304" pitchFamily="18" charset="0"/>
              </a:rPr>
              <a:t>two</a:t>
            </a:r>
            <a:r>
              <a:rPr lang="en-US" sz="2800">
                <a:solidFill>
                  <a:schemeClr val="dk1"/>
                </a:solidFill>
                <a:cs typeface="Times New Roman" panose="02020603050405020304" pitchFamily="18" charset="0"/>
              </a:rPr>
              <a:t> Red state indicators in each of the last </a:t>
            </a:r>
            <a:r>
              <a:rPr lang="en-US" sz="2800" b="1">
                <a:solidFill>
                  <a:schemeClr val="dk1"/>
                </a:solidFill>
                <a:cs typeface="Times New Roman" panose="02020603050405020304" pitchFamily="18" charset="0"/>
              </a:rPr>
              <a:t>two </a:t>
            </a:r>
            <a:r>
              <a:rPr lang="en-US" sz="2800">
                <a:solidFill>
                  <a:schemeClr val="dk1"/>
                </a:solidFill>
                <a:cs typeface="Times New Roman" panose="02020603050405020304" pitchFamily="18" charset="0"/>
              </a:rPr>
              <a:t>Dashboard years.</a:t>
            </a:r>
          </a:p>
          <a:p>
            <a:pPr marL="1029970" lvl="2"/>
            <a:r>
              <a:rPr lang="en-US" sz="2600">
                <a:solidFill>
                  <a:schemeClr val="dk1"/>
                </a:solidFill>
                <a:latin typeface="Arial"/>
                <a:cs typeface="Times New Roman"/>
              </a:rPr>
              <a:t>Same indicator</a:t>
            </a:r>
          </a:p>
          <a:p>
            <a:pPr marL="1029970" lvl="2"/>
            <a:r>
              <a:rPr lang="en-US" sz="2600">
                <a:solidFill>
                  <a:schemeClr val="dk1"/>
                </a:solidFill>
                <a:latin typeface="Arial"/>
                <a:cs typeface="Times New Roman"/>
              </a:rPr>
              <a:t>Same student group</a:t>
            </a:r>
            <a:endParaRPr lang="en-US" sz="2800">
              <a:solidFill>
                <a:schemeClr val="dk1"/>
              </a:solidFill>
              <a:latin typeface="Arial"/>
              <a:cs typeface="Times New Roman"/>
            </a:endParaRPr>
          </a:p>
        </p:txBody>
      </p:sp>
      <p:graphicFrame>
        <p:nvGraphicFramePr>
          <p:cNvPr id="5" name="Content Placeholder 4" descr="Criteria for Scenario A (previously referred to as Scenario 10) for Eligible Districts, COEs and Charter Schools. Method 1, and Method 1 and 5 were used.">
            <a:extLst>
              <a:ext uri="{FF2B5EF4-FFF2-40B4-BE49-F238E27FC236}">
                <a16:creationId xmlns:a16="http://schemas.microsoft.com/office/drawing/2014/main" id="{BAE10A27-3C25-2F36-0B07-71B00F454FF3}"/>
              </a:ext>
            </a:extLst>
          </p:cNvPr>
          <p:cNvGraphicFramePr>
            <a:graphicFrameLocks noGrp="1"/>
          </p:cNvGraphicFramePr>
          <p:nvPr>
            <p:ph sz="quarter" idx="11"/>
            <p:extLst>
              <p:ext uri="{D42A27DB-BD31-4B8C-83A1-F6EECF244321}">
                <p14:modId xmlns:p14="http://schemas.microsoft.com/office/powerpoint/2010/main" val="3495617934"/>
              </p:ext>
            </p:extLst>
          </p:nvPr>
        </p:nvGraphicFramePr>
        <p:xfrm>
          <a:off x="698123" y="3923406"/>
          <a:ext cx="10566266" cy="2452308"/>
        </p:xfrm>
        <a:graphic>
          <a:graphicData uri="http://schemas.openxmlformats.org/drawingml/2006/table">
            <a:tbl>
              <a:tblPr firstRow="1" bandRow="1">
                <a:tableStyleId>{5C22544A-7EE6-4342-B048-85BDC9FD1C3A}</a:tableStyleId>
              </a:tblPr>
              <a:tblGrid>
                <a:gridCol w="3274991">
                  <a:extLst>
                    <a:ext uri="{9D8B030D-6E8A-4147-A177-3AD203B41FA5}">
                      <a16:colId xmlns:a16="http://schemas.microsoft.com/office/drawing/2014/main" val="2642971468"/>
                    </a:ext>
                  </a:extLst>
                </a:gridCol>
                <a:gridCol w="2445325">
                  <a:extLst>
                    <a:ext uri="{9D8B030D-6E8A-4147-A177-3AD203B41FA5}">
                      <a16:colId xmlns:a16="http://schemas.microsoft.com/office/drawing/2014/main" val="898734173"/>
                    </a:ext>
                  </a:extLst>
                </a:gridCol>
                <a:gridCol w="2415525">
                  <a:extLst>
                    <a:ext uri="{9D8B030D-6E8A-4147-A177-3AD203B41FA5}">
                      <a16:colId xmlns:a16="http://schemas.microsoft.com/office/drawing/2014/main" val="3022819495"/>
                    </a:ext>
                  </a:extLst>
                </a:gridCol>
                <a:gridCol w="2430425">
                  <a:extLst>
                    <a:ext uri="{9D8B030D-6E8A-4147-A177-3AD203B41FA5}">
                      <a16:colId xmlns:a16="http://schemas.microsoft.com/office/drawing/2014/main" val="2323643204"/>
                    </a:ext>
                  </a:extLst>
                </a:gridCol>
              </a:tblGrid>
              <a:tr h="370840">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rPr>
                        <a:t>Method</a:t>
                      </a:r>
                    </a:p>
                  </a:txBody>
                  <a:tcPr marL="57150" marR="57150" marT="0" marB="0" anchor="ctr"/>
                </a:tc>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Districts Eligible</a:t>
                      </a:r>
                      <a:endPar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rPr>
                        <a:t>COEs Eligible</a:t>
                      </a:r>
                    </a:p>
                  </a:txBody>
                  <a:tcPr marL="57150" marR="57150" marT="0" marB="0" anchor="ctr"/>
                </a:tc>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Charter Schools Eligible </a:t>
                      </a:r>
                      <a:endPar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extLst>
                  <a:ext uri="{0D108BD9-81ED-4DB2-BD59-A6C34878D82A}">
                    <a16:rowId xmlns:a16="http://schemas.microsoft.com/office/drawing/2014/main" val="3539181405"/>
                  </a:ext>
                </a:extLst>
              </a:tr>
              <a:tr h="370840">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Method 1</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202</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17</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139</a:t>
                      </a:r>
                    </a:p>
                  </a:txBody>
                  <a:tcPr marL="68580" marR="68580" marT="0" marB="0" anchor="ctr"/>
                </a:tc>
                <a:extLst>
                  <a:ext uri="{0D108BD9-81ED-4DB2-BD59-A6C34878D82A}">
                    <a16:rowId xmlns:a16="http://schemas.microsoft.com/office/drawing/2014/main" val="656015027"/>
                  </a:ext>
                </a:extLst>
              </a:tr>
              <a:tr h="370840">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Method 1 and 5</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240</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21</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dirty="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175</a:t>
                      </a:r>
                    </a:p>
                  </a:txBody>
                  <a:tcPr marL="68580" marR="68580" marT="0" marB="0" anchor="ctr"/>
                </a:tc>
                <a:extLst>
                  <a:ext uri="{0D108BD9-81ED-4DB2-BD59-A6C34878D82A}">
                    <a16:rowId xmlns:a16="http://schemas.microsoft.com/office/drawing/2014/main" val="2810962681"/>
                  </a:ext>
                </a:extLst>
              </a:tr>
            </a:tbl>
          </a:graphicData>
        </a:graphic>
      </p:graphicFrame>
    </p:spTree>
    <p:extLst>
      <p:ext uri="{BB962C8B-B14F-4D97-AF65-F5344CB8AC3E}">
        <p14:creationId xmlns:p14="http://schemas.microsoft.com/office/powerpoint/2010/main" val="31579284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B5D56-2BA6-1936-9756-0F52C5A4CA6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8648C64-E252-5FE2-BE60-90AF67576FAD}"/>
              </a:ext>
            </a:extLst>
          </p:cNvPr>
          <p:cNvSpPr>
            <a:spLocks noGrp="1"/>
          </p:cNvSpPr>
          <p:nvPr>
            <p:ph type="title"/>
          </p:nvPr>
        </p:nvSpPr>
        <p:spPr/>
        <p:txBody>
          <a:bodyPr/>
          <a:lstStyle/>
          <a:p>
            <a:r>
              <a:rPr lang="en-US" sz="4800" dirty="0"/>
              <a:t>Scenario C: Talk and Turn </a:t>
            </a:r>
            <a:endParaRPr lang="en-US" dirty="0"/>
          </a:p>
        </p:txBody>
      </p:sp>
      <p:sp>
        <p:nvSpPr>
          <p:cNvPr id="6" name="Content Placeholder 5">
            <a:extLst>
              <a:ext uri="{FF2B5EF4-FFF2-40B4-BE49-F238E27FC236}">
                <a16:creationId xmlns:a16="http://schemas.microsoft.com/office/drawing/2014/main" id="{E15B744D-91F0-746D-BDAF-752DB266BB21}"/>
              </a:ext>
            </a:extLst>
          </p:cNvPr>
          <p:cNvSpPr>
            <a:spLocks noGrp="1"/>
          </p:cNvSpPr>
          <p:nvPr>
            <p:ph sz="quarter" idx="10"/>
          </p:nvPr>
        </p:nvSpPr>
        <p:spPr>
          <a:xfrm>
            <a:off x="647699" y="1752600"/>
            <a:ext cx="10398253" cy="4305300"/>
          </a:xfrm>
        </p:spPr>
        <p:txBody>
          <a:bodyPr/>
          <a:lstStyle/>
          <a:p>
            <a:r>
              <a:rPr lang="en-US"/>
              <a:t>Are there clarifying questions on Scenario C? </a:t>
            </a:r>
          </a:p>
          <a:p>
            <a:r>
              <a:rPr lang="en-US"/>
              <a:t>Turn and talk to your partner on the benefits of this scenario. </a:t>
            </a:r>
          </a:p>
        </p:txBody>
      </p:sp>
    </p:spTree>
    <p:extLst>
      <p:ext uri="{BB962C8B-B14F-4D97-AF65-F5344CB8AC3E}">
        <p14:creationId xmlns:p14="http://schemas.microsoft.com/office/powerpoint/2010/main" val="32877632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FFE6-AACF-113D-E680-CB9915B0C6F9}"/>
              </a:ext>
            </a:extLst>
          </p:cNvPr>
          <p:cNvSpPr>
            <a:spLocks noGrp="1"/>
          </p:cNvSpPr>
          <p:nvPr>
            <p:ph type="title"/>
          </p:nvPr>
        </p:nvSpPr>
        <p:spPr/>
        <p:txBody>
          <a:bodyPr/>
          <a:lstStyle/>
          <a:p>
            <a:r>
              <a:rPr lang="en-US" dirty="0"/>
              <a:t>Scenario A, B, and C Results</a:t>
            </a:r>
          </a:p>
        </p:txBody>
      </p:sp>
      <p:graphicFrame>
        <p:nvGraphicFramePr>
          <p:cNvPr id="4" name="Content Placeholder 3" descr="Results for Scenario A, B and C for the eligible COEs, Districts and Charter Schools.">
            <a:extLst>
              <a:ext uri="{FF2B5EF4-FFF2-40B4-BE49-F238E27FC236}">
                <a16:creationId xmlns:a16="http://schemas.microsoft.com/office/drawing/2014/main" id="{351FB775-FDD3-7230-26B1-8F7FFB65602E}"/>
              </a:ext>
            </a:extLst>
          </p:cNvPr>
          <p:cNvGraphicFramePr>
            <a:graphicFrameLocks noGrp="1"/>
          </p:cNvGraphicFramePr>
          <p:nvPr>
            <p:ph sz="quarter" idx="10"/>
            <p:extLst>
              <p:ext uri="{D42A27DB-BD31-4B8C-83A1-F6EECF244321}">
                <p14:modId xmlns:p14="http://schemas.microsoft.com/office/powerpoint/2010/main" val="580836036"/>
              </p:ext>
            </p:extLst>
          </p:nvPr>
        </p:nvGraphicFramePr>
        <p:xfrm>
          <a:off x="1413244" y="2114107"/>
          <a:ext cx="8645156" cy="3191066"/>
        </p:xfrm>
        <a:graphic>
          <a:graphicData uri="http://schemas.openxmlformats.org/drawingml/2006/table">
            <a:tbl>
              <a:tblPr firstRow="1" bandRow="1">
                <a:tableStyleId>{5C22544A-7EE6-4342-B048-85BDC9FD1C3A}</a:tableStyleId>
              </a:tblPr>
              <a:tblGrid>
                <a:gridCol w="2161289">
                  <a:extLst>
                    <a:ext uri="{9D8B030D-6E8A-4147-A177-3AD203B41FA5}">
                      <a16:colId xmlns:a16="http://schemas.microsoft.com/office/drawing/2014/main" val="1387163533"/>
                    </a:ext>
                  </a:extLst>
                </a:gridCol>
                <a:gridCol w="2161289">
                  <a:extLst>
                    <a:ext uri="{9D8B030D-6E8A-4147-A177-3AD203B41FA5}">
                      <a16:colId xmlns:a16="http://schemas.microsoft.com/office/drawing/2014/main" val="2687260591"/>
                    </a:ext>
                  </a:extLst>
                </a:gridCol>
                <a:gridCol w="2161289">
                  <a:extLst>
                    <a:ext uri="{9D8B030D-6E8A-4147-A177-3AD203B41FA5}">
                      <a16:colId xmlns:a16="http://schemas.microsoft.com/office/drawing/2014/main" val="234301060"/>
                    </a:ext>
                  </a:extLst>
                </a:gridCol>
                <a:gridCol w="2161289">
                  <a:extLst>
                    <a:ext uri="{9D8B030D-6E8A-4147-A177-3AD203B41FA5}">
                      <a16:colId xmlns:a16="http://schemas.microsoft.com/office/drawing/2014/main" val="3982157646"/>
                    </a:ext>
                  </a:extLst>
                </a:gridCol>
              </a:tblGrid>
              <a:tr h="370840">
                <a:tc>
                  <a:txBody>
                    <a:bodyPr/>
                    <a:lstStyle/>
                    <a:p>
                      <a:pPr algn="ctr"/>
                      <a:r>
                        <a:rPr lang="en-US" sz="3000" b="1" kern="1200">
                          <a:solidFill>
                            <a:schemeClr val="lt1"/>
                          </a:solidFill>
                          <a:effectLst/>
                          <a:latin typeface="Arial" panose="020B0604020202020204" pitchFamily="34" charset="0"/>
                          <a:cs typeface="Arial" panose="020B0604020202020204" pitchFamily="34" charset="0"/>
                        </a:rPr>
                        <a:t>Scenario</a:t>
                      </a:r>
                    </a:p>
                  </a:txBody>
                  <a:tcPr anchor="ctr"/>
                </a:tc>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rPr>
                        <a:t>COEs Eligible</a:t>
                      </a:r>
                    </a:p>
                  </a:txBody>
                  <a:tcPr marL="57150" marR="57150" marT="0" marB="0" anchor="ctr"/>
                </a:tc>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Districts Eligible</a:t>
                      </a:r>
                      <a:endPar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3000" b="1" kern="1200">
                          <a:solidFill>
                            <a:schemeClr val="lt1"/>
                          </a:solidFill>
                          <a:effectLst/>
                          <a:latin typeface="Arial" panose="020B0604020202020204" pitchFamily="34" charset="0"/>
                          <a:ea typeface="Arial" panose="020B0604020202020204" pitchFamily="34" charset="0"/>
                          <a:cs typeface="Arial" panose="020B0604020202020204" pitchFamily="34" charset="0"/>
                        </a:rPr>
                        <a:t>Charter Schools Eligible </a:t>
                      </a:r>
                      <a:endParaRPr lang="en-US" sz="30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57150" marR="57150" marT="0" marB="0" anchor="ctr"/>
                </a:tc>
                <a:extLst>
                  <a:ext uri="{0D108BD9-81ED-4DB2-BD59-A6C34878D82A}">
                    <a16:rowId xmlns:a16="http://schemas.microsoft.com/office/drawing/2014/main" val="1303799948"/>
                  </a:ext>
                </a:extLst>
              </a:tr>
              <a:tr h="370840">
                <a:tc>
                  <a:txBody>
                    <a:bodyPr/>
                    <a:lstStyle/>
                    <a:p>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Scenario A</a:t>
                      </a:r>
                    </a:p>
                  </a:txBody>
                  <a:tcP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10</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203</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59</a:t>
                      </a:r>
                    </a:p>
                  </a:txBody>
                  <a:tcPr marL="68580" marR="68580" marT="0" marB="0" anchor="ctr"/>
                </a:tc>
                <a:extLst>
                  <a:ext uri="{0D108BD9-81ED-4DB2-BD59-A6C34878D82A}">
                    <a16:rowId xmlns:a16="http://schemas.microsoft.com/office/drawing/2014/main" val="1301834515"/>
                  </a:ext>
                </a:extLst>
              </a:tr>
              <a:tr h="370840">
                <a:tc>
                  <a:txBody>
                    <a:bodyPr/>
                    <a:lstStyle/>
                    <a:p>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Scenario B</a:t>
                      </a:r>
                    </a:p>
                  </a:txBody>
                  <a:tcP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8</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44</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28</a:t>
                      </a:r>
                    </a:p>
                  </a:txBody>
                  <a:tcPr marL="68580" marR="68580" marT="0" marB="0" anchor="ctr"/>
                </a:tc>
                <a:extLst>
                  <a:ext uri="{0D108BD9-81ED-4DB2-BD59-A6C34878D82A}">
                    <a16:rowId xmlns:a16="http://schemas.microsoft.com/office/drawing/2014/main" val="1121582923"/>
                  </a:ext>
                </a:extLst>
              </a:tr>
              <a:tr h="370840">
                <a:tc>
                  <a:txBody>
                    <a:bodyPr/>
                    <a:lstStyle/>
                    <a:p>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Scenario C</a:t>
                      </a:r>
                    </a:p>
                  </a:txBody>
                  <a:tcP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17</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202</a:t>
                      </a:r>
                    </a:p>
                  </a:txBody>
                  <a:tcPr marL="68580" marR="68580" marT="0" marB="0" anchor="ctr"/>
                </a:tc>
                <a:tc>
                  <a:txBody>
                    <a:bodyPr/>
                    <a:lstStyle/>
                    <a:p>
                      <a:pPr marL="0" marR="0" algn="ctr" defTabSz="914400" rtl="0" eaLnBrk="1" latinLnBrk="0" hangingPunct="1">
                        <a:lnSpc>
                          <a:spcPct val="107000"/>
                        </a:lnSpc>
                        <a:spcBef>
                          <a:spcPts val="1200"/>
                        </a:spcBef>
                        <a:spcAft>
                          <a:spcPts val="600"/>
                        </a:spcAft>
                        <a:buNone/>
                      </a:pPr>
                      <a:r>
                        <a:rPr lang="en-US" sz="3000" kern="1200" dirty="0">
                          <a:solidFill>
                            <a:schemeClr val="dk1"/>
                          </a:solidFill>
                          <a:effectLst/>
                          <a:latin typeface="Arial" panose="020B0604020202020204" pitchFamily="34" charset="0"/>
                          <a:ea typeface="MS Mincho" panose="02020609040205080304" pitchFamily="49" charset="-128"/>
                          <a:cs typeface="Times New Roman" panose="02020603050405020304" pitchFamily="18" charset="0"/>
                        </a:rPr>
                        <a:t>139</a:t>
                      </a:r>
                    </a:p>
                  </a:txBody>
                  <a:tcPr marL="68580" marR="68580" marT="0" marB="0" anchor="ctr"/>
                </a:tc>
                <a:extLst>
                  <a:ext uri="{0D108BD9-81ED-4DB2-BD59-A6C34878D82A}">
                    <a16:rowId xmlns:a16="http://schemas.microsoft.com/office/drawing/2014/main" val="655047359"/>
                  </a:ext>
                </a:extLst>
              </a:tr>
            </a:tbl>
          </a:graphicData>
        </a:graphic>
      </p:graphicFrame>
    </p:spTree>
    <p:extLst>
      <p:ext uri="{BB962C8B-B14F-4D97-AF65-F5344CB8AC3E}">
        <p14:creationId xmlns:p14="http://schemas.microsoft.com/office/powerpoint/2010/main" val="34462598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46676-B38F-9C45-912B-9B5FAB5ED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FE234F-B98D-2BD2-627D-051C20F2B7F0}"/>
              </a:ext>
            </a:extLst>
          </p:cNvPr>
          <p:cNvSpPr>
            <a:spLocks noGrp="1"/>
          </p:cNvSpPr>
          <p:nvPr>
            <p:ph type="title"/>
          </p:nvPr>
        </p:nvSpPr>
        <p:spPr/>
        <p:txBody>
          <a:bodyPr/>
          <a:lstStyle/>
          <a:p>
            <a:r>
              <a:rPr lang="en-US" sz="4000" dirty="0"/>
              <a:t>Scenario A, B, and C Results for Method 1 and Method 5</a:t>
            </a:r>
          </a:p>
        </p:txBody>
      </p:sp>
      <p:graphicFrame>
        <p:nvGraphicFramePr>
          <p:cNvPr id="4" name="Content Placeholder 3" descr="Results for Scenario A, B and C for Method 1 and Method 5 pertaining to the eligible COEs, Districts and Charter Schools.">
            <a:extLst>
              <a:ext uri="{FF2B5EF4-FFF2-40B4-BE49-F238E27FC236}">
                <a16:creationId xmlns:a16="http://schemas.microsoft.com/office/drawing/2014/main" id="{D5D5F921-7CE4-76E2-6493-D5C4487E324C}"/>
              </a:ext>
            </a:extLst>
          </p:cNvPr>
          <p:cNvGraphicFramePr>
            <a:graphicFrameLocks noGrp="1"/>
          </p:cNvGraphicFramePr>
          <p:nvPr>
            <p:ph sz="quarter" idx="10"/>
            <p:extLst>
              <p:ext uri="{D42A27DB-BD31-4B8C-83A1-F6EECF244321}">
                <p14:modId xmlns:p14="http://schemas.microsoft.com/office/powerpoint/2010/main" val="1354347673"/>
              </p:ext>
            </p:extLst>
          </p:nvPr>
        </p:nvGraphicFramePr>
        <p:xfrm>
          <a:off x="1284415" y="1868715"/>
          <a:ext cx="9292856" cy="3855085"/>
        </p:xfrm>
        <a:graphic>
          <a:graphicData uri="http://schemas.openxmlformats.org/drawingml/2006/table">
            <a:tbl>
              <a:tblPr firstRow="1" bandRow="1">
                <a:tableStyleId>{5C22544A-7EE6-4342-B048-85BDC9FD1C3A}</a:tableStyleId>
              </a:tblPr>
              <a:tblGrid>
                <a:gridCol w="2323214">
                  <a:extLst>
                    <a:ext uri="{9D8B030D-6E8A-4147-A177-3AD203B41FA5}">
                      <a16:colId xmlns:a16="http://schemas.microsoft.com/office/drawing/2014/main" val="1387163533"/>
                    </a:ext>
                  </a:extLst>
                </a:gridCol>
                <a:gridCol w="2323214">
                  <a:extLst>
                    <a:ext uri="{9D8B030D-6E8A-4147-A177-3AD203B41FA5}">
                      <a16:colId xmlns:a16="http://schemas.microsoft.com/office/drawing/2014/main" val="2687260591"/>
                    </a:ext>
                  </a:extLst>
                </a:gridCol>
                <a:gridCol w="2323214">
                  <a:extLst>
                    <a:ext uri="{9D8B030D-6E8A-4147-A177-3AD203B41FA5}">
                      <a16:colId xmlns:a16="http://schemas.microsoft.com/office/drawing/2014/main" val="234301060"/>
                    </a:ext>
                  </a:extLst>
                </a:gridCol>
                <a:gridCol w="2323214">
                  <a:extLst>
                    <a:ext uri="{9D8B030D-6E8A-4147-A177-3AD203B41FA5}">
                      <a16:colId xmlns:a16="http://schemas.microsoft.com/office/drawing/2014/main" val="3982157646"/>
                    </a:ext>
                  </a:extLst>
                </a:gridCol>
              </a:tblGrid>
              <a:tr h="422350">
                <a:tc>
                  <a:txBody>
                    <a:bodyPr/>
                    <a:lstStyle/>
                    <a:p>
                      <a:pPr algn="ctr"/>
                      <a:r>
                        <a:rPr lang="en-US" sz="2400" b="1" kern="1200">
                          <a:solidFill>
                            <a:schemeClr val="lt1"/>
                          </a:solidFill>
                          <a:effectLst/>
                          <a:latin typeface="+mj-lt"/>
                          <a:cs typeface="Arial" panose="020B0604020202020204" pitchFamily="34" charset="0"/>
                        </a:rPr>
                        <a:t>Scenario</a:t>
                      </a:r>
                    </a:p>
                  </a:txBody>
                  <a:tcPr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mj-lt"/>
                          <a:ea typeface="+mn-ea"/>
                          <a:cs typeface="+mn-cs"/>
                        </a:rPr>
                        <a:t>Scenario A: Total LEAs Eligible for Method 1 or 5</a:t>
                      </a:r>
                      <a:r>
                        <a:rPr lang="en-US" sz="2400" b="1" kern="1200">
                          <a:solidFill>
                            <a:schemeClr val="lt1"/>
                          </a:solidFill>
                          <a:effectLst/>
                          <a:latin typeface="+mj-lt"/>
                          <a:ea typeface="Arial" panose="020B0604020202020204" pitchFamily="34" charset="0"/>
                          <a:cs typeface="Arial" panose="020B0604020202020204" pitchFamily="34" charset="0"/>
                        </a:rPr>
                        <a:t> </a:t>
                      </a:r>
                      <a:endParaRPr lang="en-US" sz="2400" b="1" kern="1200">
                        <a:solidFill>
                          <a:schemeClr val="lt1"/>
                        </a:solidFill>
                        <a:effectLst/>
                        <a:latin typeface="+mj-lt"/>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mj-lt"/>
                          <a:ea typeface="+mn-ea"/>
                          <a:cs typeface="+mn-cs"/>
                        </a:rPr>
                        <a:t>Scenario B: Total LEAs Eligible for Method 1 or 5</a:t>
                      </a:r>
                      <a:r>
                        <a:rPr lang="en-US" sz="2400" b="1" kern="1200">
                          <a:solidFill>
                            <a:schemeClr val="lt1"/>
                          </a:solidFill>
                          <a:effectLst/>
                          <a:latin typeface="+mj-lt"/>
                          <a:ea typeface="Arial" panose="020B0604020202020204" pitchFamily="34" charset="0"/>
                          <a:cs typeface="Arial" panose="020B0604020202020204" pitchFamily="34" charset="0"/>
                        </a:rPr>
                        <a:t> </a:t>
                      </a:r>
                      <a:endParaRPr lang="en-US" sz="2400" b="1" kern="1200">
                        <a:solidFill>
                          <a:schemeClr val="lt1"/>
                        </a:solidFill>
                        <a:effectLst/>
                        <a:latin typeface="+mj-lt"/>
                        <a:ea typeface="Times New Roman" panose="02020603050405020304" pitchFamily="18" charset="0"/>
                        <a:cs typeface="Arial" panose="020B0604020202020204" pitchFamily="34" charset="0"/>
                      </a:endParaRPr>
                    </a:p>
                  </a:txBody>
                  <a:tcPr marL="57150" marR="57150" marT="0" marB="0" anchor="ctr"/>
                </a:tc>
                <a:tc>
                  <a:txBody>
                    <a:bodyPr/>
                    <a:lstStyle/>
                    <a:p>
                      <a:pPr marL="0" marR="0" algn="ctr">
                        <a:lnSpc>
                          <a:spcPct val="116000"/>
                        </a:lnSpc>
                        <a:spcBef>
                          <a:spcPts val="1200"/>
                        </a:spcBef>
                        <a:spcAft>
                          <a:spcPts val="1200"/>
                        </a:spcAft>
                        <a:buNone/>
                      </a:pPr>
                      <a:r>
                        <a:rPr lang="en-US" sz="2400" b="1" kern="1200">
                          <a:solidFill>
                            <a:schemeClr val="lt1"/>
                          </a:solidFill>
                          <a:effectLst/>
                          <a:latin typeface="+mj-lt"/>
                          <a:ea typeface="+mn-ea"/>
                          <a:cs typeface="+mn-cs"/>
                        </a:rPr>
                        <a:t>Scenario C: Total LEAs Eligible for Method 1 or 5</a:t>
                      </a:r>
                      <a:r>
                        <a:rPr lang="en-US" sz="2400" b="1" kern="1200">
                          <a:solidFill>
                            <a:schemeClr val="lt1"/>
                          </a:solidFill>
                          <a:effectLst/>
                          <a:latin typeface="+mj-lt"/>
                          <a:ea typeface="Arial" panose="020B0604020202020204" pitchFamily="34" charset="0"/>
                          <a:cs typeface="Arial" panose="020B0604020202020204" pitchFamily="34" charset="0"/>
                        </a:rPr>
                        <a:t> </a:t>
                      </a:r>
                      <a:endParaRPr lang="en-US" sz="2400" b="1" kern="1200">
                        <a:solidFill>
                          <a:schemeClr val="lt1"/>
                        </a:solidFill>
                        <a:effectLst/>
                        <a:latin typeface="+mj-lt"/>
                        <a:ea typeface="Times New Roman" panose="02020603050405020304" pitchFamily="18" charset="0"/>
                        <a:cs typeface="Arial" panose="020B0604020202020204" pitchFamily="34" charset="0"/>
                      </a:endParaRPr>
                    </a:p>
                  </a:txBody>
                  <a:tcPr marL="57150" marR="57150" marT="0" marB="0" anchor="ctr"/>
                </a:tc>
                <a:extLst>
                  <a:ext uri="{0D108BD9-81ED-4DB2-BD59-A6C34878D82A}">
                    <a16:rowId xmlns:a16="http://schemas.microsoft.com/office/drawing/2014/main" val="1303799948"/>
                  </a:ext>
                </a:extLst>
              </a:tr>
              <a:tr h="370840">
                <a:tc>
                  <a:txBody>
                    <a:bodyPr/>
                    <a:lstStyle/>
                    <a:p>
                      <a:r>
                        <a:rPr lang="en-US" sz="2400" kern="1200">
                          <a:solidFill>
                            <a:schemeClr val="dk1"/>
                          </a:solidFill>
                          <a:effectLst/>
                          <a:latin typeface="+mj-lt"/>
                          <a:ea typeface="MS Mincho" panose="02020609040205080304" pitchFamily="49" charset="-128"/>
                          <a:cs typeface="Times New Roman" panose="02020603050405020304" pitchFamily="18" charset="0"/>
                        </a:rPr>
                        <a:t>COEs</a:t>
                      </a:r>
                    </a:p>
                  </a:txBody>
                  <a:tcPr/>
                </a:tc>
                <a:tc>
                  <a:txBody>
                    <a:bodyPr/>
                    <a:lstStyle/>
                    <a:p>
                      <a:pPr marL="0" marR="0" algn="ctr">
                        <a:spcAft>
                          <a:spcPts val="1200"/>
                        </a:spcAft>
                        <a:buNone/>
                      </a:pPr>
                      <a:r>
                        <a:rPr lang="en-US" sz="2400" kern="0">
                          <a:effectLst/>
                          <a:latin typeface="+mj-lt"/>
                          <a:ea typeface="Aptos" panose="020B0004020202020204" pitchFamily="34" charset="0"/>
                          <a:cs typeface="Arial" panose="020B0604020202020204" pitchFamily="34" charset="0"/>
                        </a:rPr>
                        <a:t>20</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spcAft>
                          <a:spcPts val="1200"/>
                        </a:spcAft>
                        <a:buNone/>
                      </a:pPr>
                      <a:r>
                        <a:rPr lang="en-US" sz="2400" kern="0">
                          <a:solidFill>
                            <a:srgbClr val="000000"/>
                          </a:solidFill>
                          <a:effectLst/>
                          <a:latin typeface="+mj-lt"/>
                          <a:ea typeface="Aptos" panose="020B0004020202020204" pitchFamily="34" charset="0"/>
                          <a:cs typeface="Arial" panose="020B0604020202020204" pitchFamily="34" charset="0"/>
                        </a:rPr>
                        <a:t>20</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spcAft>
                          <a:spcPts val="1200"/>
                        </a:spcAft>
                        <a:buNone/>
                      </a:pPr>
                      <a:r>
                        <a:rPr lang="en-US" sz="2400" kern="0">
                          <a:solidFill>
                            <a:srgbClr val="000000"/>
                          </a:solidFill>
                          <a:effectLst/>
                          <a:latin typeface="+mj-lt"/>
                          <a:ea typeface="Aptos" panose="020B0004020202020204" pitchFamily="34" charset="0"/>
                          <a:cs typeface="Arial" panose="020B0604020202020204" pitchFamily="34" charset="0"/>
                        </a:rPr>
                        <a:t>21</a:t>
                      </a:r>
                      <a:endParaRPr lang="en-US" sz="2400" kern="100">
                        <a:effectLst/>
                        <a:latin typeface="+mj-lt"/>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01834515"/>
                  </a:ext>
                </a:extLst>
              </a:tr>
              <a:tr h="370840">
                <a:tc>
                  <a:txBody>
                    <a:bodyPr/>
                    <a:lstStyle/>
                    <a:p>
                      <a:r>
                        <a:rPr lang="en-US" sz="2400" kern="1200">
                          <a:solidFill>
                            <a:schemeClr val="dk1"/>
                          </a:solidFill>
                          <a:effectLst/>
                          <a:latin typeface="+mj-lt"/>
                          <a:ea typeface="MS Mincho" panose="02020609040205080304" pitchFamily="49" charset="-128"/>
                          <a:cs typeface="Times New Roman" panose="02020603050405020304" pitchFamily="18" charset="0"/>
                        </a:rPr>
                        <a:t>Districts</a:t>
                      </a:r>
                    </a:p>
                  </a:txBody>
                  <a:tcPr/>
                </a:tc>
                <a:tc>
                  <a:txBody>
                    <a:bodyPr/>
                    <a:lstStyle/>
                    <a:p>
                      <a:pPr marL="0" marR="0" algn="ctr">
                        <a:spcAft>
                          <a:spcPts val="1200"/>
                        </a:spcAft>
                        <a:buNone/>
                      </a:pPr>
                      <a:r>
                        <a:rPr lang="en-US" sz="2400" kern="0">
                          <a:effectLst/>
                          <a:latin typeface="+mj-lt"/>
                          <a:ea typeface="Aptos" panose="020B0004020202020204" pitchFamily="34" charset="0"/>
                          <a:cs typeface="Arial" panose="020B0604020202020204" pitchFamily="34" charset="0"/>
                        </a:rPr>
                        <a:t>234</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spcAft>
                          <a:spcPts val="1200"/>
                        </a:spcAft>
                        <a:buNone/>
                      </a:pPr>
                      <a:r>
                        <a:rPr lang="en-US" sz="2400" kern="0">
                          <a:solidFill>
                            <a:srgbClr val="000000"/>
                          </a:solidFill>
                          <a:effectLst/>
                          <a:latin typeface="+mj-lt"/>
                          <a:ea typeface="Aptos" panose="020B0004020202020204" pitchFamily="34" charset="0"/>
                          <a:cs typeface="Arial" panose="020B0604020202020204" pitchFamily="34" charset="0"/>
                        </a:rPr>
                        <a:t>97</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spcAft>
                          <a:spcPts val="1200"/>
                        </a:spcAft>
                        <a:buNone/>
                      </a:pPr>
                      <a:r>
                        <a:rPr lang="en-US" sz="2400" kern="0">
                          <a:solidFill>
                            <a:srgbClr val="000000"/>
                          </a:solidFill>
                          <a:effectLst/>
                          <a:latin typeface="+mj-lt"/>
                          <a:ea typeface="Aptos" panose="020B0004020202020204" pitchFamily="34" charset="0"/>
                          <a:cs typeface="Arial" panose="020B0604020202020204" pitchFamily="34" charset="0"/>
                        </a:rPr>
                        <a:t>240</a:t>
                      </a:r>
                      <a:endParaRPr lang="en-US" sz="2400" kern="100">
                        <a:effectLst/>
                        <a:latin typeface="+mj-lt"/>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21582923"/>
                  </a:ext>
                </a:extLst>
              </a:tr>
              <a:tr h="370840">
                <a:tc>
                  <a:txBody>
                    <a:bodyPr/>
                    <a:lstStyle/>
                    <a:p>
                      <a:r>
                        <a:rPr lang="en-US" sz="2400" kern="1200">
                          <a:solidFill>
                            <a:schemeClr val="dk1"/>
                          </a:solidFill>
                          <a:effectLst/>
                          <a:latin typeface="+mj-lt"/>
                          <a:ea typeface="MS Mincho" panose="02020609040205080304" pitchFamily="49" charset="-128"/>
                          <a:cs typeface="Times New Roman" panose="02020603050405020304" pitchFamily="18" charset="0"/>
                        </a:rPr>
                        <a:t>Charter Schools</a:t>
                      </a:r>
                    </a:p>
                  </a:txBody>
                  <a:tcPr/>
                </a:tc>
                <a:tc>
                  <a:txBody>
                    <a:bodyPr/>
                    <a:lstStyle/>
                    <a:p>
                      <a:pPr marL="0" marR="0" algn="ctr">
                        <a:spcAft>
                          <a:spcPts val="1200"/>
                        </a:spcAft>
                        <a:buNone/>
                      </a:pPr>
                      <a:r>
                        <a:rPr lang="en-US" sz="2400" kern="0">
                          <a:effectLst/>
                          <a:latin typeface="+mj-lt"/>
                          <a:ea typeface="Aptos" panose="020B0004020202020204" pitchFamily="34" charset="0"/>
                          <a:cs typeface="Arial" panose="020B0604020202020204" pitchFamily="34" charset="0"/>
                        </a:rPr>
                        <a:t>127</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spcAft>
                          <a:spcPts val="1200"/>
                        </a:spcAft>
                        <a:buNone/>
                      </a:pPr>
                      <a:r>
                        <a:rPr lang="en-US" sz="2400" kern="0">
                          <a:solidFill>
                            <a:srgbClr val="000000"/>
                          </a:solidFill>
                          <a:effectLst/>
                          <a:latin typeface="+mj-lt"/>
                          <a:ea typeface="Aptos" panose="020B0004020202020204" pitchFamily="34" charset="0"/>
                          <a:cs typeface="Arial" panose="020B0604020202020204" pitchFamily="34" charset="0"/>
                        </a:rPr>
                        <a:t>103</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spcAft>
                          <a:spcPts val="1200"/>
                        </a:spcAft>
                        <a:buNone/>
                      </a:pPr>
                      <a:r>
                        <a:rPr lang="en-US" sz="2400" kern="0">
                          <a:solidFill>
                            <a:srgbClr val="000000"/>
                          </a:solidFill>
                          <a:effectLst/>
                          <a:latin typeface="+mj-lt"/>
                          <a:ea typeface="Aptos" panose="020B0004020202020204" pitchFamily="34" charset="0"/>
                          <a:cs typeface="Arial" panose="020B0604020202020204" pitchFamily="34" charset="0"/>
                        </a:rPr>
                        <a:t>175</a:t>
                      </a:r>
                      <a:endParaRPr lang="en-US" sz="2400" kern="100">
                        <a:effectLst/>
                        <a:latin typeface="+mj-lt"/>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55047359"/>
                  </a:ext>
                </a:extLst>
              </a:tr>
              <a:tr h="370840">
                <a:tc>
                  <a:txBody>
                    <a:bodyPr/>
                    <a:lstStyle/>
                    <a:p>
                      <a:r>
                        <a:rPr lang="en-US" sz="2400" kern="1200">
                          <a:solidFill>
                            <a:schemeClr val="dk1"/>
                          </a:solidFill>
                          <a:effectLst/>
                          <a:latin typeface="+mj-lt"/>
                          <a:ea typeface="MS Mincho" panose="02020609040205080304" pitchFamily="49" charset="-128"/>
                          <a:cs typeface="Times New Roman" panose="02020603050405020304" pitchFamily="18" charset="0"/>
                        </a:rPr>
                        <a:t>All LEAs</a:t>
                      </a:r>
                    </a:p>
                  </a:txBody>
                  <a:tcPr/>
                </a:tc>
                <a:tc>
                  <a:txBody>
                    <a:bodyPr/>
                    <a:lstStyle/>
                    <a:p>
                      <a:pPr marL="0" marR="0" algn="ctr">
                        <a:spcAft>
                          <a:spcPts val="1200"/>
                        </a:spcAft>
                        <a:buNone/>
                      </a:pPr>
                      <a:r>
                        <a:rPr lang="en-US" sz="2400" kern="0">
                          <a:effectLst/>
                          <a:latin typeface="+mj-lt"/>
                          <a:ea typeface="Aptos" panose="020B0004020202020204" pitchFamily="34" charset="0"/>
                          <a:cs typeface="Arial" panose="020B0604020202020204" pitchFamily="34" charset="0"/>
                        </a:rPr>
                        <a:t>381</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spcAft>
                          <a:spcPts val="1200"/>
                        </a:spcAft>
                        <a:buNone/>
                      </a:pPr>
                      <a:r>
                        <a:rPr lang="en-US" sz="2400" kern="0">
                          <a:solidFill>
                            <a:srgbClr val="000000"/>
                          </a:solidFill>
                          <a:effectLst/>
                          <a:latin typeface="+mj-lt"/>
                          <a:ea typeface="Aptos" panose="020B0004020202020204" pitchFamily="34" charset="0"/>
                          <a:cs typeface="Arial" panose="020B0604020202020204" pitchFamily="34" charset="0"/>
                        </a:rPr>
                        <a:t>220</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spcAft>
                          <a:spcPts val="1200"/>
                        </a:spcAft>
                        <a:buNone/>
                      </a:pPr>
                      <a:r>
                        <a:rPr lang="en-US" sz="2400" kern="0" dirty="0">
                          <a:solidFill>
                            <a:srgbClr val="000000"/>
                          </a:solidFill>
                          <a:effectLst/>
                          <a:latin typeface="+mj-lt"/>
                          <a:ea typeface="Aptos" panose="020B0004020202020204" pitchFamily="34" charset="0"/>
                          <a:cs typeface="Arial" panose="020B0604020202020204" pitchFamily="34" charset="0"/>
                        </a:rPr>
                        <a:t>436</a:t>
                      </a:r>
                      <a:endParaRPr lang="en-US" sz="2400" kern="100" dirty="0">
                        <a:effectLst/>
                        <a:latin typeface="+mj-lt"/>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73306861"/>
                  </a:ext>
                </a:extLst>
              </a:tr>
            </a:tbl>
          </a:graphicData>
        </a:graphic>
      </p:graphicFrame>
    </p:spTree>
    <p:extLst>
      <p:ext uri="{BB962C8B-B14F-4D97-AF65-F5344CB8AC3E}">
        <p14:creationId xmlns:p14="http://schemas.microsoft.com/office/powerpoint/2010/main" val="15301274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1E11D-C38F-8BF5-C79E-F2B9E889A75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6368E25-5543-8967-6140-54B40C5FBB4A}"/>
              </a:ext>
            </a:extLst>
          </p:cNvPr>
          <p:cNvSpPr>
            <a:spLocks noGrp="1"/>
          </p:cNvSpPr>
          <p:nvPr>
            <p:ph type="title"/>
          </p:nvPr>
        </p:nvSpPr>
        <p:spPr/>
        <p:txBody>
          <a:bodyPr/>
          <a:lstStyle/>
          <a:p>
            <a:r>
              <a:rPr lang="en-US" sz="4800" dirty="0">
                <a:cs typeface="Aharoni"/>
              </a:rPr>
              <a:t>CPAG Feedback on DA Simulations</a:t>
            </a:r>
            <a:endParaRPr lang="en-US" dirty="0"/>
          </a:p>
        </p:txBody>
      </p:sp>
      <p:sp>
        <p:nvSpPr>
          <p:cNvPr id="6" name="Content Placeholder 5">
            <a:extLst>
              <a:ext uri="{FF2B5EF4-FFF2-40B4-BE49-F238E27FC236}">
                <a16:creationId xmlns:a16="http://schemas.microsoft.com/office/drawing/2014/main" id="{0D9F93A2-11ED-C3FB-86E2-E3E1E0EE9973}"/>
              </a:ext>
            </a:extLst>
          </p:cNvPr>
          <p:cNvSpPr>
            <a:spLocks noGrp="1"/>
          </p:cNvSpPr>
          <p:nvPr>
            <p:ph sz="quarter" idx="10"/>
          </p:nvPr>
        </p:nvSpPr>
        <p:spPr/>
        <p:txBody>
          <a:bodyPr vert="horz" lIns="91440" tIns="45720" rIns="91440" bIns="45720" rtlCol="0" anchor="t">
            <a:normAutofit/>
          </a:bodyPr>
          <a:lstStyle/>
          <a:p>
            <a:r>
              <a:rPr lang="en-US">
                <a:latin typeface="Arial"/>
                <a:cs typeface="Arial"/>
              </a:rPr>
              <a:t>Is there any additional feedback that California Practitioners Advisory Group members would like to share with the State Board of Education?</a:t>
            </a:r>
          </a:p>
        </p:txBody>
      </p:sp>
    </p:spTree>
    <p:extLst>
      <p:ext uri="{BB962C8B-B14F-4D97-AF65-F5344CB8AC3E}">
        <p14:creationId xmlns:p14="http://schemas.microsoft.com/office/powerpoint/2010/main" val="51182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3C81-A89B-877A-9F76-37440519D126}"/>
              </a:ext>
            </a:extLst>
          </p:cNvPr>
          <p:cNvSpPr>
            <a:spLocks noGrp="1"/>
          </p:cNvSpPr>
          <p:nvPr>
            <p:ph type="title"/>
          </p:nvPr>
        </p:nvSpPr>
        <p:spPr/>
        <p:txBody>
          <a:bodyPr>
            <a:noAutofit/>
          </a:bodyPr>
          <a:lstStyle/>
          <a:p>
            <a:r>
              <a:rPr lang="en-US" sz="4000" dirty="0">
                <a:cs typeface="Aharoni"/>
              </a:rPr>
              <a:t>Assembly Bill 121 </a:t>
            </a:r>
            <a:br>
              <a:rPr lang="en-US" sz="4000" dirty="0">
                <a:cs typeface="Aharoni"/>
              </a:rPr>
            </a:br>
            <a:r>
              <a:rPr lang="en-US" sz="4000" dirty="0">
                <a:cs typeface="Aharoni"/>
              </a:rPr>
              <a:t>Education Code 52064.5 (g)</a:t>
            </a:r>
            <a:endParaRPr lang="en-US" sz="4000" dirty="0"/>
          </a:p>
        </p:txBody>
      </p:sp>
      <p:sp>
        <p:nvSpPr>
          <p:cNvPr id="3" name="Content Placeholder 2">
            <a:extLst>
              <a:ext uri="{FF2B5EF4-FFF2-40B4-BE49-F238E27FC236}">
                <a16:creationId xmlns:a16="http://schemas.microsoft.com/office/drawing/2014/main" id="{78778C97-7594-8FD0-6C6B-A642425E8B60}"/>
              </a:ext>
            </a:extLst>
          </p:cNvPr>
          <p:cNvSpPr>
            <a:spLocks noGrp="1"/>
          </p:cNvSpPr>
          <p:nvPr>
            <p:ph sz="quarter" idx="10"/>
          </p:nvPr>
        </p:nvSpPr>
        <p:spPr>
          <a:xfrm>
            <a:off x="647700" y="1640115"/>
            <a:ext cx="10858499" cy="3887810"/>
          </a:xfrm>
        </p:spPr>
        <p:txBody>
          <a:bodyPr vert="horz" lIns="91440" tIns="45720" rIns="91440" bIns="45720" rtlCol="0" anchor="ctr">
            <a:normAutofit/>
          </a:bodyPr>
          <a:lstStyle/>
          <a:p>
            <a:pPr>
              <a:spcBef>
                <a:spcPts val="1200"/>
              </a:spcBef>
              <a:spcAft>
                <a:spcPts val="1200"/>
              </a:spcAft>
            </a:pPr>
            <a:r>
              <a:rPr lang="en-US" sz="2600">
                <a:latin typeface="Arial"/>
                <a:cs typeface="Arial"/>
              </a:rPr>
              <a:t>Assembly Bill 121 (Chapter 8, Statutes of 2025) requires the State Board of Education (SBE) to update differentiated assistance criteria:</a:t>
            </a:r>
            <a:endParaRPr lang="en-US">
              <a:latin typeface="Arial"/>
              <a:cs typeface="Arial"/>
            </a:endParaRPr>
          </a:p>
          <a:p>
            <a:pPr marL="457200" lvl="1" indent="0">
              <a:spcBef>
                <a:spcPts val="1200"/>
              </a:spcBef>
              <a:spcAft>
                <a:spcPts val="1200"/>
              </a:spcAft>
              <a:buNone/>
            </a:pPr>
            <a:r>
              <a:rPr lang="en-US" sz="2600" i="1">
                <a:latin typeface="Arial"/>
                <a:cs typeface="Arial"/>
              </a:rPr>
              <a:t>No later than July 15, 2026, the state board shall update the performance criteria, taking into consideration the findings and recommendations from the state-funded evaluation of the state’s differentiated assistance system and its implementation, and the need to appropriately focus resources and supports where the demonstrated needs are greatest.</a:t>
            </a:r>
          </a:p>
        </p:txBody>
      </p:sp>
    </p:spTree>
    <p:extLst>
      <p:ext uri="{BB962C8B-B14F-4D97-AF65-F5344CB8AC3E}">
        <p14:creationId xmlns:p14="http://schemas.microsoft.com/office/powerpoint/2010/main" val="521160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4590-113B-B989-2EA0-5DE094FDDC5C}"/>
              </a:ext>
            </a:extLst>
          </p:cNvPr>
          <p:cNvSpPr>
            <a:spLocks noGrp="1"/>
          </p:cNvSpPr>
          <p:nvPr>
            <p:ph type="title"/>
          </p:nvPr>
        </p:nvSpPr>
        <p:spPr/>
        <p:txBody>
          <a:bodyPr/>
          <a:lstStyle/>
          <a:p>
            <a:r>
              <a:rPr lang="en-US" sz="4000" dirty="0"/>
              <a:t>Review of Current </a:t>
            </a:r>
            <a:r>
              <a:rPr lang="en-US" sz="4000" i="1" dirty="0"/>
              <a:t>Education Code</a:t>
            </a:r>
            <a:r>
              <a:rPr lang="en-US" sz="4000" dirty="0"/>
              <a:t> Related to DA Eligibility Criteria</a:t>
            </a:r>
          </a:p>
        </p:txBody>
      </p:sp>
      <p:sp>
        <p:nvSpPr>
          <p:cNvPr id="3" name="Content Placeholder 2">
            <a:extLst>
              <a:ext uri="{FF2B5EF4-FFF2-40B4-BE49-F238E27FC236}">
                <a16:creationId xmlns:a16="http://schemas.microsoft.com/office/drawing/2014/main" id="{5AC86752-C951-F864-CF9B-4786E6C014E2}"/>
              </a:ext>
            </a:extLst>
          </p:cNvPr>
          <p:cNvSpPr>
            <a:spLocks noGrp="1"/>
          </p:cNvSpPr>
          <p:nvPr>
            <p:ph sz="quarter" idx="10"/>
          </p:nvPr>
        </p:nvSpPr>
        <p:spPr/>
        <p:txBody>
          <a:bodyPr>
            <a:normAutofit/>
          </a:bodyPr>
          <a:lstStyle/>
          <a:p>
            <a:pPr marL="91440" indent="0">
              <a:buNone/>
            </a:pPr>
            <a:r>
              <a:rPr lang="en-US" sz="2800" b="1"/>
              <a:t>California</a:t>
            </a:r>
            <a:r>
              <a:rPr lang="en-US" sz="2800" b="1" i="1"/>
              <a:t> Education Code</a:t>
            </a:r>
            <a:r>
              <a:rPr lang="en-US" sz="2800" b="1"/>
              <a:t> Section 52064.5(g)(1)</a:t>
            </a:r>
            <a:endParaRPr lang="en-US" sz="2800"/>
          </a:p>
          <a:p>
            <a:r>
              <a:rPr lang="en-US" sz="2800"/>
              <a:t>As part of the evaluation rubrics, the state board shall adopt performance criteria for local educational agency assistance and intervention pursuant to Sections 47607.3, 52071, 52071.5, 52072, and 52072.5. </a:t>
            </a:r>
            <a:r>
              <a:rPr lang="en-US" sz="2800" b="1"/>
              <a:t>The criteria shall be based on performance by pupil subgroups either across two or more of the state and local indicators</a:t>
            </a:r>
            <a:r>
              <a:rPr lang="en-US" sz="2800"/>
              <a:t> specified in subdivision (c) or across two or more of the state priorities described in subdivision (d) of Section 52060 and subdivision (d) of Section 52066.</a:t>
            </a:r>
          </a:p>
        </p:txBody>
      </p:sp>
    </p:spTree>
    <p:extLst>
      <p:ext uri="{BB962C8B-B14F-4D97-AF65-F5344CB8AC3E}">
        <p14:creationId xmlns:p14="http://schemas.microsoft.com/office/powerpoint/2010/main" val="3243226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43D53-20D3-73F2-1F6F-D9D46C818B23}"/>
              </a:ext>
            </a:extLst>
          </p:cNvPr>
          <p:cNvSpPr>
            <a:spLocks noGrp="1"/>
          </p:cNvSpPr>
          <p:nvPr>
            <p:ph type="title"/>
          </p:nvPr>
        </p:nvSpPr>
        <p:spPr/>
        <p:txBody>
          <a:bodyPr/>
          <a:lstStyle/>
          <a:p>
            <a:r>
              <a:rPr lang="en-US" sz="4000" dirty="0"/>
              <a:t>2026–27 Governor’s Proposed Budget</a:t>
            </a:r>
            <a:endParaRPr lang="en-US" sz="4400" dirty="0"/>
          </a:p>
        </p:txBody>
      </p:sp>
      <p:sp>
        <p:nvSpPr>
          <p:cNvPr id="3" name="Content Placeholder 2">
            <a:extLst>
              <a:ext uri="{FF2B5EF4-FFF2-40B4-BE49-F238E27FC236}">
                <a16:creationId xmlns:a16="http://schemas.microsoft.com/office/drawing/2014/main" id="{34036B42-C2AC-DB1D-CD6E-A4DDAE7AB87B}"/>
              </a:ext>
            </a:extLst>
          </p:cNvPr>
          <p:cNvSpPr>
            <a:spLocks noGrp="1"/>
          </p:cNvSpPr>
          <p:nvPr>
            <p:ph sz="quarter" idx="10"/>
          </p:nvPr>
        </p:nvSpPr>
        <p:spPr>
          <a:xfrm>
            <a:off x="647699" y="1463039"/>
            <a:ext cx="10858499" cy="5090159"/>
          </a:xfrm>
        </p:spPr>
        <p:txBody>
          <a:bodyPr>
            <a:noAutofit/>
          </a:bodyPr>
          <a:lstStyle/>
          <a:p>
            <a:r>
              <a:rPr lang="en-US" sz="2800"/>
              <a:t>The Governor’s proposed budget would:</a:t>
            </a:r>
          </a:p>
          <a:p>
            <a:pPr lvl="1"/>
            <a:r>
              <a:rPr lang="en-US" sz="2800"/>
              <a:t>Delete the requirement that the performance criteria be based on </a:t>
            </a:r>
            <a:r>
              <a:rPr lang="en-US" sz="2800" b="1"/>
              <a:t>performance by pupil subgroups either across 2 or more state and local indicators or 2 or more state priorities</a:t>
            </a:r>
            <a:r>
              <a:rPr lang="en-US" sz="2800"/>
              <a:t>. </a:t>
            </a:r>
          </a:p>
          <a:p>
            <a:pPr lvl="1"/>
            <a:r>
              <a:rPr lang="en-US" sz="2800"/>
              <a:t>Authorize the SBE to adopt </a:t>
            </a:r>
            <a:r>
              <a:rPr lang="en-US" sz="2800" b="1"/>
              <a:t>unique performance criteria </a:t>
            </a:r>
            <a:r>
              <a:rPr lang="en-US" sz="2800"/>
              <a:t>for local educational agency assistance and intervention, and, beginning with the release of the 2026 California School Dashboard (Dashboard), and </a:t>
            </a:r>
            <a:r>
              <a:rPr lang="en-US" sz="2800" b="1"/>
              <a:t>every 3 years thereafter</a:t>
            </a:r>
            <a:r>
              <a:rPr lang="en-US" sz="2800"/>
              <a:t>, would require the SBE to determine LEA eligibility for assistance and intervention based on the updated performance criteria. </a:t>
            </a:r>
          </a:p>
        </p:txBody>
      </p:sp>
    </p:spTree>
    <p:extLst>
      <p:ext uri="{BB962C8B-B14F-4D97-AF65-F5344CB8AC3E}">
        <p14:creationId xmlns:p14="http://schemas.microsoft.com/office/powerpoint/2010/main" val="1500060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67CD6-8BEB-7F04-9EF5-0C12CB2463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0823EF-A275-89C0-8470-E625B17B4756}"/>
              </a:ext>
            </a:extLst>
          </p:cNvPr>
          <p:cNvSpPr>
            <a:spLocks noGrp="1"/>
          </p:cNvSpPr>
          <p:nvPr>
            <p:ph type="title"/>
          </p:nvPr>
        </p:nvSpPr>
        <p:spPr>
          <a:xfrm>
            <a:off x="685801" y="76201"/>
            <a:ext cx="10858500" cy="1335314"/>
          </a:xfrm>
        </p:spPr>
        <p:txBody>
          <a:bodyPr/>
          <a:lstStyle/>
          <a:p>
            <a:r>
              <a:rPr lang="en-US" sz="4000" dirty="0"/>
              <a:t>2026–27 Governor’s Proposed Budget Cont.</a:t>
            </a:r>
            <a:endParaRPr lang="en-US" sz="4400" dirty="0"/>
          </a:p>
        </p:txBody>
      </p:sp>
      <p:sp>
        <p:nvSpPr>
          <p:cNvPr id="3" name="Content Placeholder 2">
            <a:extLst>
              <a:ext uri="{FF2B5EF4-FFF2-40B4-BE49-F238E27FC236}">
                <a16:creationId xmlns:a16="http://schemas.microsoft.com/office/drawing/2014/main" id="{647F3103-0BBC-657C-CA13-2E43677BE660}"/>
              </a:ext>
            </a:extLst>
          </p:cNvPr>
          <p:cNvSpPr>
            <a:spLocks noGrp="1"/>
          </p:cNvSpPr>
          <p:nvPr>
            <p:ph sz="quarter" idx="10"/>
          </p:nvPr>
        </p:nvSpPr>
        <p:spPr>
          <a:xfrm>
            <a:off x="647700" y="1335024"/>
            <a:ext cx="10858499" cy="4994524"/>
          </a:xfrm>
        </p:spPr>
        <p:txBody>
          <a:bodyPr>
            <a:noAutofit/>
          </a:bodyPr>
          <a:lstStyle/>
          <a:p>
            <a:r>
              <a:rPr lang="en-US" sz="2500"/>
              <a:t>Additionally, the Governor’s proposed budget would:</a:t>
            </a:r>
          </a:p>
          <a:p>
            <a:pPr lvl="1"/>
            <a:r>
              <a:rPr lang="en-US" sz="2500"/>
              <a:t>Apply the updated performance criteria to certain determinations made by the California Collaborative for Educational Excellence as to whether assistance from the collaborative in necessary for school districts and county offices of education, as provided. </a:t>
            </a:r>
          </a:p>
          <a:p>
            <a:pPr lvl="1"/>
            <a:r>
              <a:rPr lang="en-US" sz="2500"/>
              <a:t>The bill would beginning with the release of the 2026 Dashboard, and every 3 years thereafter, require the county superintendent of schools to </a:t>
            </a:r>
            <a:r>
              <a:rPr lang="en-US" sz="2500" b="1"/>
              <a:t>provide technical assistance for a minimum of 3 years</a:t>
            </a:r>
            <a:r>
              <a:rPr lang="en-US" sz="2500"/>
              <a:t> to a charter school or school district that meets the new criteria established by the SBE, and would require the Superintendent to provide technical assistance for a minimum of 3 years to a county office of education that meets the new criteria established by the SBE. </a:t>
            </a:r>
          </a:p>
        </p:txBody>
      </p:sp>
    </p:spTree>
    <p:extLst>
      <p:ext uri="{BB962C8B-B14F-4D97-AF65-F5344CB8AC3E}">
        <p14:creationId xmlns:p14="http://schemas.microsoft.com/office/powerpoint/2010/main" val="17461563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Dashboard">
      <a:dk1>
        <a:srgbClr val="354052"/>
      </a:dk1>
      <a:lt1>
        <a:sysClr val="window" lastClr="FFFFFF"/>
      </a:lt1>
      <a:dk2>
        <a:srgbClr val="2B50AC"/>
      </a:dk2>
      <a:lt2>
        <a:srgbClr val="EEECE1"/>
      </a:lt2>
      <a:accent1>
        <a:srgbClr val="426BD0"/>
      </a:accent1>
      <a:accent2>
        <a:srgbClr val="009543"/>
      </a:accent2>
      <a:accent3>
        <a:srgbClr val="FFB907"/>
      </a:accent3>
      <a:accent4>
        <a:srgbClr val="FF7418"/>
      </a:accent4>
      <a:accent5>
        <a:srgbClr val="E00D1F"/>
      </a:accent5>
      <a:accent6>
        <a:srgbClr val="354052"/>
      </a:accent6>
      <a:hlink>
        <a:srgbClr val="0000FF"/>
      </a:hlink>
      <a:folHlink>
        <a:srgbClr val="800080"/>
      </a:folHlink>
    </a:clrScheme>
    <a:fontScheme name="T4T">
      <a:majorFont>
        <a:latin typeface="Arial"/>
        <a:ea typeface="BIZ UDGothic"/>
        <a:cs typeface=""/>
      </a:majorFont>
      <a:minorFont>
        <a:latin typeface="Open Sans"/>
        <a:ea typeface="BIZ UD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Dashboard">
      <a:dk1>
        <a:srgbClr val="354052"/>
      </a:dk1>
      <a:lt1>
        <a:sysClr val="window" lastClr="FFFFFF"/>
      </a:lt1>
      <a:dk2>
        <a:srgbClr val="2B50AC"/>
      </a:dk2>
      <a:lt2>
        <a:srgbClr val="EEECE1"/>
      </a:lt2>
      <a:accent1>
        <a:srgbClr val="426BD0"/>
      </a:accent1>
      <a:accent2>
        <a:srgbClr val="009543"/>
      </a:accent2>
      <a:accent3>
        <a:srgbClr val="FFB907"/>
      </a:accent3>
      <a:accent4>
        <a:srgbClr val="FF7418"/>
      </a:accent4>
      <a:accent5>
        <a:srgbClr val="E00D1F"/>
      </a:accent5>
      <a:accent6>
        <a:srgbClr val="354052"/>
      </a:accent6>
      <a:hlink>
        <a:srgbClr val="0000FF"/>
      </a:hlink>
      <a:folHlink>
        <a:srgbClr val="800080"/>
      </a:folHlink>
    </a:clrScheme>
    <a:fontScheme name="T4T">
      <a:majorFont>
        <a:latin typeface="Arial"/>
        <a:ea typeface="BIZ UDGothic"/>
        <a:cs typeface=""/>
      </a:majorFont>
      <a:minorFont>
        <a:latin typeface="Open Sans"/>
        <a:ea typeface="BIZ UD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c4736a4b-8644-46a4-997c-74e935c07282}" enabled="0" method="" siteId="{c4736a4b-8644-46a4-997c-74e935c07282}" removed="1"/>
</clbl:labelList>
</file>

<file path=docProps/app.xml><?xml version="1.0" encoding="utf-8"?>
<Properties xmlns="http://schemas.openxmlformats.org/officeDocument/2006/extended-properties" xmlns:vt="http://schemas.openxmlformats.org/officeDocument/2006/docPropsVTypes">
  <Template/>
  <TotalTime>0</TotalTime>
  <Words>4038</Words>
  <Application>Microsoft Office PowerPoint</Application>
  <PresentationFormat>Widescreen</PresentationFormat>
  <Paragraphs>469</Paragraphs>
  <Slides>56</Slides>
  <Notes>27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56</vt:i4>
      </vt:variant>
    </vt:vector>
  </HeadingPairs>
  <TitlesOfParts>
    <vt:vector size="68" baseType="lpstr">
      <vt:lpstr>Aharoni</vt:lpstr>
      <vt:lpstr>Aptos</vt:lpstr>
      <vt:lpstr>Arial</vt:lpstr>
      <vt:lpstr>Calibri</vt:lpstr>
      <vt:lpstr>Courier New</vt:lpstr>
      <vt:lpstr>Open Sans</vt:lpstr>
      <vt:lpstr>Times New Roman</vt:lpstr>
      <vt:lpstr>Wingdings</vt:lpstr>
      <vt:lpstr>Office Theme</vt:lpstr>
      <vt:lpstr>Office Theme</vt:lpstr>
      <vt:lpstr>CDE Set 1</vt:lpstr>
      <vt:lpstr>CDE Set 1</vt:lpstr>
      <vt:lpstr>Item 2: California's Differentiated Assistance and Statewide System of Support  California Practitioners Advisory Group June 12, 2026</vt:lpstr>
      <vt:lpstr>Guiding Question and Goals</vt:lpstr>
      <vt:lpstr>State Board of Education's Approach</vt:lpstr>
      <vt:lpstr>Here's What We've Heard</vt:lpstr>
      <vt:lpstr>Background and Context</vt:lpstr>
      <vt:lpstr>Assembly Bill 121  Education Code 52064.5 (g)</vt:lpstr>
      <vt:lpstr>Review of Current Education Code Related to DA Eligibility Criteria</vt:lpstr>
      <vt:lpstr>2026–27 Governor’s Proposed Budget</vt:lpstr>
      <vt:lpstr>2026–27 Governor’s Proposed Budget Cont.</vt:lpstr>
      <vt:lpstr>Levels of Support</vt:lpstr>
      <vt:lpstr>Level 2: Targeted/Supplemental</vt:lpstr>
      <vt:lpstr>Differentiated Assistance Eligibility Criteria for Priorities 1–3</vt:lpstr>
      <vt:lpstr>Differentiated Assistance Eligibility Criteria for Priorities 4-5 </vt:lpstr>
      <vt:lpstr>Differentiated Assistance Eligibility Criteria for Priorities 6-10</vt:lpstr>
      <vt:lpstr>Current Differentiated Assistance Criteria and Support (1)</vt:lpstr>
      <vt:lpstr>Current Differentiated Assistance Criteria and Support (2)</vt:lpstr>
      <vt:lpstr>Current Differentiated Assistance Criteria and Support (3)</vt:lpstr>
      <vt:lpstr>Districts and County Offices of Education Eligible in 2025 to Receive Differentiated Assistance by Method</vt:lpstr>
      <vt:lpstr>Every Student Succeeds Act Eligibility Criteria</vt:lpstr>
      <vt:lpstr>ESSA Eligibility Criteria Creates New LCFF Eligibility Criteria – Method 5</vt:lpstr>
      <vt:lpstr>ESSA Comprehensive Support and Improvement Eligibility Criteria</vt:lpstr>
      <vt:lpstr>Examples: Petunia Middle and Daisy High</vt:lpstr>
      <vt:lpstr>CSI Escalates the LEA into Differentiated Assistance</vt:lpstr>
      <vt:lpstr>ESSA Assistance Status Data File CSI Flag</vt:lpstr>
      <vt:lpstr>CSI to Differentiated Assistance</vt:lpstr>
      <vt:lpstr>CSI Type by Non-Charter and Charter Schools</vt:lpstr>
      <vt:lpstr>Differentiated Assistance Listening Sessions Findings</vt:lpstr>
      <vt:lpstr>Continuing the Conversation</vt:lpstr>
      <vt:lpstr>Additional Feedback: Note-Catcher Responses</vt:lpstr>
      <vt:lpstr>Differentiated Assistance Data Simulations</vt:lpstr>
      <vt:lpstr>Differentiated Assistance Simulations</vt:lpstr>
      <vt:lpstr>Scenarios 1-3</vt:lpstr>
      <vt:lpstr>Scenarios 1-3 Results </vt:lpstr>
      <vt:lpstr>Scenarios 4-6</vt:lpstr>
      <vt:lpstr>Scenarios 4-6 Results </vt:lpstr>
      <vt:lpstr>Scenarios 7-15</vt:lpstr>
      <vt:lpstr>Scenarios 7-9</vt:lpstr>
      <vt:lpstr>Scenarios 7-9 Results </vt:lpstr>
      <vt:lpstr>Scenarios 10-12</vt:lpstr>
      <vt:lpstr>Scenarios 10-12 Results </vt:lpstr>
      <vt:lpstr>Scenarios 13-15</vt:lpstr>
      <vt:lpstr>Scenarios 13-15 Results </vt:lpstr>
      <vt:lpstr>Refined Data Simulations</vt:lpstr>
      <vt:lpstr>May 2026 SBE Discussion (1)</vt:lpstr>
      <vt:lpstr>May 2026 SBE Discussion (2)</vt:lpstr>
      <vt:lpstr>Growth Model Considerations for Inclusion in DA</vt:lpstr>
      <vt:lpstr>Additional Data Requested</vt:lpstr>
      <vt:lpstr>Scenario A</vt:lpstr>
      <vt:lpstr>Scenario A: Talk and Turn </vt:lpstr>
      <vt:lpstr>Scenario B</vt:lpstr>
      <vt:lpstr>Scenario B: Talk and Turn </vt:lpstr>
      <vt:lpstr>Scenario C</vt:lpstr>
      <vt:lpstr>Scenario C: Talk and Turn </vt:lpstr>
      <vt:lpstr>Scenario A, B, and C Results</vt:lpstr>
      <vt:lpstr>Scenario A, B, and C Results for Method 1 and Method 5</vt:lpstr>
      <vt:lpstr>CPAG Feedback on DA Simulations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June 2026 Agenda Item 02 Slides - California Practitioners Advisory Group (CA State Board of Education)</dc:title>
  <dc:subject>Item 02 Slides: California's Differentiated Assistance and Statewide System of Support.</dc:subject>
  <dc:creator/>
  <cp:lastModifiedBy/>
  <cp:revision>1</cp:revision>
  <dcterms:created xsi:type="dcterms:W3CDTF">2026-06-01T16:05:40Z</dcterms:created>
  <dcterms:modified xsi:type="dcterms:W3CDTF">2026-06-01T20:39:34Z</dcterms:modified>
</cp:coreProperties>
</file>