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0" r:id="rId1"/>
  </p:sldMasterIdLst>
  <p:notesMasterIdLst>
    <p:notesMasterId r:id="rId21"/>
  </p:notesMasterIdLst>
  <p:sldIdLst>
    <p:sldId id="272" r:id="rId2"/>
    <p:sldId id="1805" r:id="rId3"/>
    <p:sldId id="1803" r:id="rId4"/>
    <p:sldId id="1795" r:id="rId5"/>
    <p:sldId id="1825" r:id="rId6"/>
    <p:sldId id="1851" r:id="rId7"/>
    <p:sldId id="1852" r:id="rId8"/>
    <p:sldId id="1847" r:id="rId9"/>
    <p:sldId id="352" r:id="rId10"/>
    <p:sldId id="1865" r:id="rId11"/>
    <p:sldId id="1864" r:id="rId12"/>
    <p:sldId id="1863" r:id="rId13"/>
    <p:sldId id="1848" r:id="rId14"/>
    <p:sldId id="1866" r:id="rId15"/>
    <p:sldId id="1867" r:id="rId16"/>
    <p:sldId id="1857" r:id="rId17"/>
    <p:sldId id="364" r:id="rId18"/>
    <p:sldId id="1868" r:id="rId19"/>
    <p:sldId id="18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F2AA9-8604-4577-87CB-C9F064D96E06}" v="10" dt="2026-06-04T18:25:21.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2" autoAdjust="0"/>
    <p:restoredTop sz="95728" autoAdjust="0"/>
  </p:normalViewPr>
  <p:slideViewPr>
    <p:cSldViewPr snapToGrid="0">
      <p:cViewPr>
        <p:scale>
          <a:sx n="100" d="100"/>
          <a:sy n="100" d="100"/>
        </p:scale>
        <p:origin x="2784" y="27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148922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a:lstStyle/>
          <a:p>
            <a:r>
              <a:rPr lang="en-US" dirty="0"/>
              <a:t>Click icon to add picture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r>
              <a:rPr lang="en-US" sz="5400">
                <a:solidFill>
                  <a:schemeClr val="tx1"/>
                </a:solidFill>
              </a:rPr>
              <a:t>Click to edit Master title style</a:t>
            </a:r>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2051331"/>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95220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June 12, 2026</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r>
              <a:rPr lang="en-US" sz="3600">
                <a:solidFill>
                  <a:schemeClr val="tx1"/>
                </a:solidFill>
              </a:rPr>
              <a:t>Click to edit Master title style</a:t>
            </a:r>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a:normAutofit/>
          </a:bodyPr>
          <a:lstStyle>
            <a:lvl1pPr>
              <a:defRPr>
                <a:solidFill>
                  <a:schemeClr val="bg1"/>
                </a:solidFill>
              </a:defRPr>
            </a:lvl1pPr>
          </a:lstStyle>
          <a:p>
            <a:pPr marL="0" lvl="0" indent="0">
              <a:lnSpc>
                <a:spcPct val="100000"/>
              </a:lnSpc>
              <a:buNone/>
            </a:pPr>
            <a:r>
              <a:rPr lang="en-US" sz="160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a:lstStyle/>
          <a:p>
            <a:r>
              <a:rPr lang="en-US" dirty="0"/>
              <a:t>Click icon to add picture</a:t>
            </a:r>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a:lstStyle/>
          <a:p>
            <a:r>
              <a:rPr lang="en-US" dirty="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logo of a school&#10;&#10;Seal of the California Department of Education">
            <a:extLst>
              <a:ext uri="{FF2B5EF4-FFF2-40B4-BE49-F238E27FC236}">
                <a16:creationId xmlns:a16="http://schemas.microsoft.com/office/drawing/2014/main" id="{304845AE-C24D-9ACF-FD25-4F83F578924E}"/>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lstStyle/>
          <a:p>
            <a:r>
              <a:rPr lang="en-US" dirty="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a:normAutofit/>
          </a:bodyPr>
          <a:lstStyle/>
          <a:p>
            <a:pPr lvl="0"/>
            <a:r>
              <a:rPr lang="en-US"/>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logo of a school&#10;&#10;Seal of the California Department of Education">
            <a:extLst>
              <a:ext uri="{FF2B5EF4-FFF2-40B4-BE49-F238E27FC236}">
                <a16:creationId xmlns:a16="http://schemas.microsoft.com/office/drawing/2014/main" id="{5F119855-4CF5-8071-E857-8377C99F982B}"/>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June 12, 2026</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California Department of Education</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8872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June 12, 2026</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California Department of Education</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36795" y="0"/>
            <a:ext cx="341139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8408" y="457201"/>
            <a:ext cx="2584939" cy="2423158"/>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59807" y="457201"/>
            <a:ext cx="7527521" cy="5650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8409" y="3043050"/>
            <a:ext cx="2584938" cy="3064505"/>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June 12, 2026</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California Department of Education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June 12, 2026</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dirty="0"/>
              <a:t>California Department of Education</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6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4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400"/>
            </a:lvl1pPr>
            <a:lvl2pPr marL="685800" indent="-228600">
              <a:lnSpc>
                <a:spcPct val="100000"/>
              </a:lnSpc>
              <a:spcBef>
                <a:spcPts val="0"/>
              </a:spcBef>
              <a:spcAft>
                <a:spcPts val="1200"/>
              </a:spcAft>
              <a:buFont typeface="Arial" panose="020B0604020202020204" pitchFamily="34" charset="0"/>
              <a:buChar char="•"/>
              <a:defRPr sz="2400"/>
            </a:lvl2pPr>
            <a:lvl3pPr marL="1143000" indent="-228600">
              <a:spcBef>
                <a:spcPts val="0"/>
              </a:spcBef>
              <a:spcAft>
                <a:spcPts val="1200"/>
              </a:spcAft>
              <a:buFont typeface="Arial" panose="020B0604020202020204" pitchFamily="34" charset="0"/>
              <a:buChar char="•"/>
              <a:defRPr sz="2400"/>
            </a:lvl3pPr>
            <a:lvl4pPr marL="1600200" indent="-228600">
              <a:spcBef>
                <a:spcPts val="0"/>
              </a:spcBef>
              <a:spcAft>
                <a:spcPts val="1200"/>
              </a:spcAft>
              <a:buFont typeface="Arial" panose="020B0604020202020204" pitchFamily="34" charset="0"/>
              <a:buChar char="•"/>
              <a:defRPr sz="2400"/>
            </a:lvl4pPr>
            <a:lvl5pPr marL="2057400" indent="-228600">
              <a:spcBef>
                <a:spcPts val="0"/>
              </a:spcBef>
              <a:spcAft>
                <a:spcPts val="1200"/>
              </a:spcAft>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1118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4246685" y="643467"/>
            <a:ext cx="7237841"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a:cxnSpLocks/>
          </p:cNvCxnSpPr>
          <p:nvPr userDrawn="1"/>
        </p:nvCxnSpPr>
        <p:spPr>
          <a:xfrm>
            <a:off x="4756638" y="2396763"/>
            <a:ext cx="6343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4492869" y="810288"/>
            <a:ext cx="6967611"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a:lstStyle/>
          <a:p>
            <a:r>
              <a:rPr lang="en-US" dirty="0"/>
              <a:t>Click icon to add picture</a:t>
            </a:r>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4492870" y="2532483"/>
            <a:ext cx="6770126" cy="29632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logo of a school&#10;&#10;Seal of the California Department of Education">
            <a:extLst>
              <a:ext uri="{FF2B5EF4-FFF2-40B4-BE49-F238E27FC236}">
                <a16:creationId xmlns:a16="http://schemas.microsoft.com/office/drawing/2014/main" id="{EA0E8624-2853-32C8-194B-685A6FCB8001}"/>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a:lstStyle/>
          <a:p>
            <a:pPr lvl="0"/>
            <a:r>
              <a:rPr lang="en-US"/>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a:lstStyle/>
          <a:p>
            <a:r>
              <a:rPr lang="en-US" dirty="0"/>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a:lstStyle/>
          <a:p>
            <a:r>
              <a:rPr lang="en-US" dirty="0"/>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a:lstStyle/>
          <a:p>
            <a:r>
              <a:rPr lang="en-US" dirty="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r>
              <a:rPr lang="en-US" sz="3600">
                <a:solidFill>
                  <a:schemeClr val="bg1"/>
                </a:solidFill>
              </a:rPr>
              <a:t>Click to edit Master title style</a:t>
            </a:r>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a:normAutofit/>
          </a:bodyPr>
          <a:lstStyle>
            <a:lvl1pPr>
              <a:defRPr sz="2400">
                <a:solidFill>
                  <a:schemeClr val="bg1"/>
                </a:solidFill>
              </a:defRPr>
            </a:lvl1pPr>
          </a:lstStyle>
          <a:p>
            <a:r>
              <a:rPr lang="en-US" sz="1500" dirty="0">
                <a:solidFill>
                  <a:schemeClr val="bg1"/>
                </a:solidFill>
              </a:rPr>
              <a:t>Click to edit Master subtitle style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a:lstStyle/>
          <a:p>
            <a:r>
              <a:rPr lang="en-US" dirty="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a:lstStyle/>
          <a:p>
            <a:r>
              <a:rPr lang="en-US" dirty="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a:lstStyle/>
          <a:p>
            <a:r>
              <a:rPr lang="en-US" dirty="0"/>
              <a:t>Click icon to add picture</a:t>
            </a:r>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313432"/>
            <a:ext cx="9966960" cy="3670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California Department of Education</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June 12, 2026</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r>
              <a:rPr lang="en-US"/>
              <a:t>Click to edit Master title style</a:t>
            </a:r>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a:lstStyle/>
          <a:p>
            <a:r>
              <a:rPr lang="en-US" dirty="0"/>
              <a:t>Click icon to add picture</a:t>
            </a:r>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a:lstStyle/>
          <a:p>
            <a:r>
              <a:rPr lang="en-US" dirty="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logo of a school&#10;&#10;Seal of the California Department of Education">
            <a:extLst>
              <a:ext uri="{FF2B5EF4-FFF2-40B4-BE49-F238E27FC236}">
                <a16:creationId xmlns:a16="http://schemas.microsoft.com/office/drawing/2014/main" id="{84A1ABA4-E498-8E23-DD49-6367849F7CF7}"/>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463495"/>
            <a:ext cx="9966960" cy="3368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California Department of Education</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June 12, 2026</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June 12, 2026</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California Department of Education</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California Department of Education</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June 12, 2026</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June 12, 2026</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dirty="0"/>
              <a:t>California Department of Education</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logo of a school&#10;&#10;Seal of the California Department of Education">
            <a:extLst>
              <a:ext uri="{FF2B5EF4-FFF2-40B4-BE49-F238E27FC236}">
                <a16:creationId xmlns:a16="http://schemas.microsoft.com/office/drawing/2014/main" id="{F13E0390-BBE3-CCC1-AC2F-C1130E9B438B}"/>
              </a:ext>
            </a:extLst>
          </p:cNvPr>
          <p:cNvPicPr>
            <a:picLocks noChangeAspect="1"/>
          </p:cNvPicPr>
          <p:nvPr userDrawn="1"/>
        </p:nvPicPr>
        <p:blipFill>
          <a:blip r:embed="rId21"/>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 id="2147483746" r:id="rId18"/>
    <p:sldLayoutId id="2147483747" r:id="rId19"/>
  </p:sldLayoutIdLst>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tudents in class">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a:blip r:embed="rId3"/>
          <a:srcRect/>
          <a:stretch/>
        </p:blipFill>
        <p:spPr>
          <a:xfrm>
            <a:off x="1524" y="0"/>
            <a:ext cx="12188952" cy="6858000"/>
          </a:xfrm>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0" y="3429000"/>
            <a:ext cx="10477041" cy="3092985"/>
          </a:xfrm>
        </p:spPr>
        <p:txBody>
          <a:bodyPr lIns="548640" tIns="274320" rIns="274320" bIns="274320">
            <a:noAutofit/>
          </a:bodyPr>
          <a:lstStyle/>
          <a:p>
            <a:r>
              <a:rPr lang="en-US" dirty="0"/>
              <a:t>Local Control and Accountability Plan Revisions for the 2027-28 School Year</a:t>
            </a:r>
            <a:endParaRPr lang="en-US" sz="3600" dirty="0"/>
          </a:p>
        </p:txBody>
      </p:sp>
      <p:pic>
        <p:nvPicPr>
          <p:cNvPr id="2" name="Picture 1" descr="A logo of a school&#10;&#10;Seal of the California Department of Education">
            <a:extLst>
              <a:ext uri="{FF2B5EF4-FFF2-40B4-BE49-F238E27FC236}">
                <a16:creationId xmlns:a16="http://schemas.microsoft.com/office/drawing/2014/main" id="{9B42247B-CAEB-0050-F9DE-96AF10D7DDF7}"/>
              </a:ext>
            </a:extLst>
          </p:cNvPr>
          <p:cNvPicPr>
            <a:picLocks noChangeAspect="1"/>
          </p:cNvPicPr>
          <p:nvPr/>
        </p:nvPicPr>
        <p:blipFill>
          <a:blip r:embed="rId4"/>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BB74-89DE-49DF-E280-98D5AD16951E}"/>
              </a:ext>
            </a:extLst>
          </p:cNvPr>
          <p:cNvSpPr>
            <a:spLocks noGrp="1"/>
          </p:cNvSpPr>
          <p:nvPr>
            <p:ph type="title"/>
          </p:nvPr>
        </p:nvSpPr>
        <p:spPr/>
        <p:txBody>
          <a:bodyPr/>
          <a:lstStyle/>
          <a:p>
            <a:r>
              <a:rPr lang="en-US" dirty="0"/>
              <a:t>Lowest Performing Dashboard Indicators</a:t>
            </a:r>
          </a:p>
        </p:txBody>
      </p:sp>
      <p:sp>
        <p:nvSpPr>
          <p:cNvPr id="3" name="Content Placeholder 2">
            <a:extLst>
              <a:ext uri="{FF2B5EF4-FFF2-40B4-BE49-F238E27FC236}">
                <a16:creationId xmlns:a16="http://schemas.microsoft.com/office/drawing/2014/main" id="{044D80D8-9E58-420A-9C9D-DF828793B413}"/>
              </a:ext>
            </a:extLst>
          </p:cNvPr>
          <p:cNvSpPr>
            <a:spLocks noGrp="1"/>
          </p:cNvSpPr>
          <p:nvPr>
            <p:ph idx="1"/>
          </p:nvPr>
        </p:nvSpPr>
        <p:spPr/>
        <p:txBody>
          <a:bodyPr>
            <a:normAutofit lnSpcReduction="10000"/>
          </a:bodyPr>
          <a:lstStyle/>
          <a:p>
            <a:pPr marL="231775" indent="-231775">
              <a:buClrTx/>
              <a:buFont typeface="Arial" panose="020B0604020202020204" pitchFamily="34" charset="0"/>
              <a:buChar char="•"/>
            </a:pPr>
            <a:r>
              <a:rPr lang="en-US" i="1" dirty="0"/>
              <a:t>EC</a:t>
            </a:r>
            <a:r>
              <a:rPr lang="en-US" dirty="0"/>
              <a:t> Section 52064(e)(6) requires that the LCAP instructions specify that school districts, county offices of education, and charter schools include specific actions in the LCAP to address all instances where a school or pupil group within an LEA, or a pupil group within a school, receives the lowest performance level on one or more state indicators on the Dashboard.</a:t>
            </a:r>
          </a:p>
          <a:p>
            <a:pPr marL="231775" indent="-231775">
              <a:buClrTx/>
              <a:buFont typeface="Arial" panose="020B0604020202020204" pitchFamily="34" charset="0"/>
              <a:buChar char="•"/>
            </a:pPr>
            <a:r>
              <a:rPr lang="en-US" dirty="0"/>
              <a:t>The CDE proposes to change the word “Red” to “the lowest performance level” in the instructions relating to these specific actions to provide clarity and reduce confusion related to the lowest performing indicators on the Dashboard (Attachments 4 and 5, page 39).</a:t>
            </a:r>
          </a:p>
        </p:txBody>
      </p:sp>
      <p:sp>
        <p:nvSpPr>
          <p:cNvPr id="4" name="Footer Placeholder 3">
            <a:extLst>
              <a:ext uri="{FF2B5EF4-FFF2-40B4-BE49-F238E27FC236}">
                <a16:creationId xmlns:a16="http://schemas.microsoft.com/office/drawing/2014/main" id="{B4F56CC5-A887-4570-F25E-2C7A262141BC}"/>
              </a:ext>
            </a:extLst>
          </p:cNvPr>
          <p:cNvSpPr>
            <a:spLocks noGrp="1"/>
          </p:cNvSpPr>
          <p:nvPr>
            <p:ph type="ftr" sz="quarter" idx="11"/>
          </p:nvPr>
        </p:nvSpPr>
        <p:spPr/>
        <p:txBody>
          <a:bodyPr/>
          <a:lstStyle/>
          <a:p>
            <a:r>
              <a:rPr lang="en-US"/>
              <a:t>California Department of Education</a:t>
            </a:r>
            <a:endParaRPr lang="en-US" dirty="0"/>
          </a:p>
        </p:txBody>
      </p:sp>
      <p:sp>
        <p:nvSpPr>
          <p:cNvPr id="5" name="Date Placeholder 4">
            <a:extLst>
              <a:ext uri="{FF2B5EF4-FFF2-40B4-BE49-F238E27FC236}">
                <a16:creationId xmlns:a16="http://schemas.microsoft.com/office/drawing/2014/main" id="{5A66B780-7BC2-887E-203E-740767850D2E}"/>
              </a:ext>
            </a:extLst>
          </p:cNvPr>
          <p:cNvSpPr>
            <a:spLocks noGrp="1"/>
          </p:cNvSpPr>
          <p:nvPr>
            <p:ph type="dt" sz="half" idx="10"/>
          </p:nvPr>
        </p:nvSpPr>
        <p:spPr/>
        <p:txBody>
          <a:bodyPr/>
          <a:lstStyle/>
          <a:p>
            <a:r>
              <a:rPr lang="en-US"/>
              <a:t>June 12, 2026</a:t>
            </a:r>
            <a:endParaRPr lang="en-US" dirty="0"/>
          </a:p>
        </p:txBody>
      </p:sp>
      <p:sp>
        <p:nvSpPr>
          <p:cNvPr id="6" name="Slide Number Placeholder 5">
            <a:extLst>
              <a:ext uri="{FF2B5EF4-FFF2-40B4-BE49-F238E27FC236}">
                <a16:creationId xmlns:a16="http://schemas.microsoft.com/office/drawing/2014/main" id="{220904E3-30D2-4DDB-D6CF-BA16C1D6B0C3}"/>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24601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03B3-0826-DE5D-9B3A-DE16FDBB8001}"/>
              </a:ext>
            </a:extLst>
          </p:cNvPr>
          <p:cNvSpPr>
            <a:spLocks noGrp="1"/>
          </p:cNvSpPr>
          <p:nvPr>
            <p:ph type="title"/>
          </p:nvPr>
        </p:nvSpPr>
        <p:spPr/>
        <p:txBody>
          <a:bodyPr/>
          <a:lstStyle/>
          <a:p>
            <a:r>
              <a:rPr lang="en-US" dirty="0"/>
              <a:t>Annual Update Template</a:t>
            </a:r>
          </a:p>
        </p:txBody>
      </p:sp>
      <p:sp>
        <p:nvSpPr>
          <p:cNvPr id="3" name="Content Placeholder 2">
            <a:extLst>
              <a:ext uri="{FF2B5EF4-FFF2-40B4-BE49-F238E27FC236}">
                <a16:creationId xmlns:a16="http://schemas.microsoft.com/office/drawing/2014/main" id="{CE2C1823-94A7-64E1-822B-92C8566ECEA3}"/>
              </a:ext>
            </a:extLst>
          </p:cNvPr>
          <p:cNvSpPr>
            <a:spLocks noGrp="1"/>
          </p:cNvSpPr>
          <p:nvPr>
            <p:ph idx="1"/>
          </p:nvPr>
        </p:nvSpPr>
        <p:spPr>
          <a:xfrm>
            <a:off x="1188720" y="2176040"/>
            <a:ext cx="9966960" cy="3993265"/>
          </a:xfrm>
        </p:spPr>
        <p:txBody>
          <a:bodyPr>
            <a:normAutofit lnSpcReduction="10000"/>
          </a:bodyPr>
          <a:lstStyle/>
          <a:p>
            <a:pPr marL="231775" indent="-231775">
              <a:buClrTx/>
              <a:buFont typeface="Arial" panose="020B0604020202020204" pitchFamily="34" charset="0"/>
              <a:buChar char="•"/>
            </a:pPr>
            <a:r>
              <a:rPr lang="en-US" dirty="0"/>
              <a:t>Additionally, the CDE is proposing to add a template and instructions for the 2026–27 LCAP Annual Update to allow LEAs to report outcomes for 2026–27 and to provide an analysis of goals included in the 2026–27 LCAP.</a:t>
            </a:r>
          </a:p>
          <a:p>
            <a:pPr marL="231775" indent="-231775">
              <a:buClrTx/>
              <a:buFont typeface="Arial" panose="020B0604020202020204" pitchFamily="34" charset="0"/>
              <a:buChar char="•"/>
            </a:pPr>
            <a:r>
              <a:rPr lang="en-US" dirty="0"/>
              <a:t>When completing the 2027–28 LCAP, LEAs will use the 2026–27 LCAP Annual Update template to complete the Goal Analysis; the Goal Analysis prompts in the 2027–28 LCAP will be identified as “Not Applicable.”</a:t>
            </a:r>
          </a:p>
          <a:p>
            <a:pPr marL="231775" indent="-231775">
              <a:buClrTx/>
              <a:buFont typeface="Arial" panose="020B0604020202020204" pitchFamily="34" charset="0"/>
              <a:buChar char="•"/>
            </a:pPr>
            <a:r>
              <a:rPr lang="en-US" dirty="0"/>
              <a:t>This is in keeping with past practice from the 2021–22 – 2023–24 LCAP cycle.</a:t>
            </a:r>
          </a:p>
        </p:txBody>
      </p:sp>
      <p:sp>
        <p:nvSpPr>
          <p:cNvPr id="4" name="Footer Placeholder 3">
            <a:extLst>
              <a:ext uri="{FF2B5EF4-FFF2-40B4-BE49-F238E27FC236}">
                <a16:creationId xmlns:a16="http://schemas.microsoft.com/office/drawing/2014/main" id="{E425D61E-B8FA-CDC3-1B28-E7065193EB76}"/>
              </a:ext>
            </a:extLst>
          </p:cNvPr>
          <p:cNvSpPr>
            <a:spLocks noGrp="1"/>
          </p:cNvSpPr>
          <p:nvPr>
            <p:ph type="ftr" sz="quarter" idx="11"/>
          </p:nvPr>
        </p:nvSpPr>
        <p:spPr/>
        <p:txBody>
          <a:bodyPr/>
          <a:lstStyle/>
          <a:p>
            <a:r>
              <a:rPr lang="en-US"/>
              <a:t>California Department of Education</a:t>
            </a:r>
            <a:endParaRPr lang="en-US" dirty="0"/>
          </a:p>
        </p:txBody>
      </p:sp>
      <p:sp>
        <p:nvSpPr>
          <p:cNvPr id="5" name="Date Placeholder 4">
            <a:extLst>
              <a:ext uri="{FF2B5EF4-FFF2-40B4-BE49-F238E27FC236}">
                <a16:creationId xmlns:a16="http://schemas.microsoft.com/office/drawing/2014/main" id="{CE2B81CA-B826-2AC4-A404-81A579E34AF5}"/>
              </a:ext>
            </a:extLst>
          </p:cNvPr>
          <p:cNvSpPr>
            <a:spLocks noGrp="1"/>
          </p:cNvSpPr>
          <p:nvPr>
            <p:ph type="dt" sz="half" idx="10"/>
          </p:nvPr>
        </p:nvSpPr>
        <p:spPr/>
        <p:txBody>
          <a:bodyPr/>
          <a:lstStyle/>
          <a:p>
            <a:r>
              <a:rPr lang="en-US"/>
              <a:t>June 12, 2026</a:t>
            </a:r>
            <a:endParaRPr lang="en-US" dirty="0"/>
          </a:p>
        </p:txBody>
      </p:sp>
      <p:sp>
        <p:nvSpPr>
          <p:cNvPr id="6" name="Slide Number Placeholder 5">
            <a:extLst>
              <a:ext uri="{FF2B5EF4-FFF2-40B4-BE49-F238E27FC236}">
                <a16:creationId xmlns:a16="http://schemas.microsoft.com/office/drawing/2014/main" id="{0D641F96-931F-2C26-4853-12B2A3EA31E7}"/>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58229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39"/>
            <a:ext cx="10058400" cy="1338033"/>
          </a:xfrm>
        </p:spPr>
        <p:txBody>
          <a:bodyPr>
            <a:normAutofit/>
          </a:bodyPr>
          <a:lstStyle/>
          <a:p>
            <a:r>
              <a:rPr lang="en-US" dirty="0"/>
              <a:t>Additional Possible Revisions</a:t>
            </a:r>
          </a:p>
        </p:txBody>
      </p:sp>
      <p:pic>
        <p:nvPicPr>
          <p:cNvPr id="19" name="Picture Placeholder 7" descr="Schoolgirl with red backpack">
            <a:extLst>
              <a:ext uri="{FF2B5EF4-FFF2-40B4-BE49-F238E27FC236}">
                <a16:creationId xmlns:a16="http://schemas.microsoft.com/office/drawing/2014/main" id="{3827E032-43E7-0544-DD64-8EAA0B652B30}"/>
              </a:ext>
            </a:extLst>
          </p:cNvPr>
          <p:cNvPicPr>
            <a:picLocks noGrp="1" noChangeAspect="1"/>
          </p:cNvPicPr>
          <p:nvPr>
            <p:ph type="pic" sz="quarter" idx="13"/>
          </p:nvPr>
        </p:nvPicPr>
        <p:blipFill>
          <a:blip r:embed="rId2"/>
          <a:srcRect l="19948" r="19948"/>
          <a:stretch/>
        </p:blipFill>
        <p:spPr/>
      </p:pic>
      <p:pic>
        <p:nvPicPr>
          <p:cNvPr id="16" name="Picture Placeholder 6" descr="Male student examining molecular model in classroom">
            <a:extLst>
              <a:ext uri="{FF2B5EF4-FFF2-40B4-BE49-F238E27FC236}">
                <a16:creationId xmlns:a16="http://schemas.microsoft.com/office/drawing/2014/main" id="{F95B2781-A17A-2FBA-3726-40BFD21352F5}"/>
              </a:ext>
            </a:extLst>
          </p:cNvPr>
          <p:cNvPicPr>
            <a:picLocks noGrp="1" noChangeAspect="1"/>
          </p:cNvPicPr>
          <p:nvPr>
            <p:ph type="pic" sz="quarter" idx="14"/>
          </p:nvPr>
        </p:nvPicPr>
        <p:blipFill>
          <a:blip r:embed="rId3"/>
          <a:srcRect l="19955" r="19955"/>
          <a:stretch/>
        </p:blipFill>
        <p:spPr/>
      </p:pic>
      <p:pic>
        <p:nvPicPr>
          <p:cNvPr id="9" name="Picture Placeholder 11" descr="Portrait of young woman in blue turtleneck and jeans with books and laptop walking down a university corridor">
            <a:extLst>
              <a:ext uri="{FF2B5EF4-FFF2-40B4-BE49-F238E27FC236}">
                <a16:creationId xmlns:a16="http://schemas.microsoft.com/office/drawing/2014/main" id="{8392B5D1-CEE2-9243-3C4D-54B5049B4A83}"/>
              </a:ext>
            </a:extLst>
          </p:cNvPr>
          <p:cNvPicPr>
            <a:picLocks noGrp="1" noChangeAspect="1"/>
          </p:cNvPicPr>
          <p:nvPr>
            <p:ph type="pic" sz="quarter" idx="15"/>
          </p:nvPr>
        </p:nvPicPr>
        <p:blipFill>
          <a:blip r:embed="rId4"/>
          <a:srcRect t="13027" b="13027"/>
          <a:stretch/>
        </p:blipFill>
        <p:spPr/>
      </p:pic>
      <p:pic>
        <p:nvPicPr>
          <p:cNvPr id="3" name="Picture 2" descr="Seal of the California Department of Education">
            <a:extLst>
              <a:ext uri="{FF2B5EF4-FFF2-40B4-BE49-F238E27FC236}">
                <a16:creationId xmlns:a16="http://schemas.microsoft.com/office/drawing/2014/main" id="{E4A06DED-3F89-63A5-3395-2935E6E895A8}"/>
              </a:ext>
            </a:extLst>
          </p:cNvPr>
          <p:cNvPicPr>
            <a:picLocks noChangeAspect="1"/>
          </p:cNvPicPr>
          <p:nvPr/>
        </p:nvPicPr>
        <p:blipFill>
          <a:blip r:embed="rId5"/>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220094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672E9F-54FF-AAFE-B368-75DC27D01750}"/>
              </a:ext>
            </a:extLst>
          </p:cNvPr>
          <p:cNvSpPr>
            <a:spLocks noGrp="1"/>
          </p:cNvSpPr>
          <p:nvPr>
            <p:ph type="title"/>
          </p:nvPr>
        </p:nvSpPr>
        <p:spPr/>
        <p:txBody>
          <a:bodyPr/>
          <a:lstStyle/>
          <a:p>
            <a:r>
              <a:rPr lang="en-US" dirty="0"/>
              <a:t>Possible Revisions (1)</a:t>
            </a:r>
          </a:p>
        </p:txBody>
      </p:sp>
      <p:sp>
        <p:nvSpPr>
          <p:cNvPr id="8" name="Content Placeholder 7">
            <a:extLst>
              <a:ext uri="{FF2B5EF4-FFF2-40B4-BE49-F238E27FC236}">
                <a16:creationId xmlns:a16="http://schemas.microsoft.com/office/drawing/2014/main" id="{3A031BF5-8471-4B32-79B3-09FF567AE064}"/>
              </a:ext>
            </a:extLst>
          </p:cNvPr>
          <p:cNvSpPr>
            <a:spLocks noGrp="1"/>
          </p:cNvSpPr>
          <p:nvPr>
            <p:ph idx="1"/>
          </p:nvPr>
        </p:nvSpPr>
        <p:spPr/>
        <p:txBody>
          <a:bodyPr>
            <a:normAutofit lnSpcReduction="10000"/>
          </a:bodyPr>
          <a:lstStyle/>
          <a:p>
            <a:pPr marL="231775" indent="-231775">
              <a:buClrTx/>
              <a:buFont typeface="Arial" panose="020B0604020202020204" pitchFamily="34" charset="0"/>
              <a:buChar char="•"/>
            </a:pPr>
            <a:r>
              <a:rPr lang="en-US" dirty="0"/>
              <a:t>While many of the fields within the LCAP template are required by </a:t>
            </a:r>
            <a:r>
              <a:rPr lang="en-US" i="1" dirty="0"/>
              <a:t>EC</a:t>
            </a:r>
            <a:r>
              <a:rPr lang="en-US" dirty="0"/>
              <a:t> Section 52064, some fields are either not required or are duplicative and could be removed:</a:t>
            </a:r>
          </a:p>
          <a:p>
            <a:pPr marL="524383" lvl="1" indent="-231775">
              <a:buFont typeface="Arial" panose="020B0604020202020204" pitchFamily="34" charset="0"/>
              <a:buChar char="•"/>
            </a:pPr>
            <a:r>
              <a:rPr lang="en-US" dirty="0"/>
              <a:t>Measuring and Reporting Results: </a:t>
            </a:r>
          </a:p>
          <a:p>
            <a:pPr marL="707263" lvl="2" indent="-231775">
              <a:buFont typeface="Arial" panose="020B0604020202020204" pitchFamily="34" charset="0"/>
              <a:buChar char="•"/>
            </a:pPr>
            <a:r>
              <a:rPr lang="en-US" dirty="0"/>
              <a:t>Current Difference from Baseline</a:t>
            </a:r>
          </a:p>
          <a:p>
            <a:pPr marL="524383" lvl="1" indent="-231775">
              <a:buFont typeface="Arial" panose="020B0604020202020204" pitchFamily="34" charset="0"/>
              <a:buChar char="•"/>
            </a:pPr>
            <a:r>
              <a:rPr lang="en-US" dirty="0"/>
              <a:t>Actions Table: </a:t>
            </a:r>
          </a:p>
          <a:p>
            <a:pPr marL="707263" lvl="2" indent="-231775">
              <a:buFont typeface="Arial" panose="020B0604020202020204" pitchFamily="34" charset="0"/>
              <a:buChar char="•"/>
            </a:pPr>
            <a:r>
              <a:rPr lang="en-US" dirty="0"/>
              <a:t>Title</a:t>
            </a:r>
          </a:p>
          <a:p>
            <a:pPr marL="707263" lvl="2" indent="-231775">
              <a:buFont typeface="Arial" panose="020B0604020202020204" pitchFamily="34" charset="0"/>
              <a:buChar char="•"/>
            </a:pPr>
            <a:r>
              <a:rPr lang="en-US" dirty="0"/>
              <a:t>Total Funds</a:t>
            </a:r>
          </a:p>
          <a:p>
            <a:pPr marL="707263" lvl="2" indent="-231775">
              <a:buFont typeface="Arial" panose="020B0604020202020204" pitchFamily="34" charset="0"/>
              <a:buChar char="•"/>
            </a:pPr>
            <a:r>
              <a:rPr lang="en-US" dirty="0"/>
              <a:t>Contributing</a:t>
            </a:r>
          </a:p>
        </p:txBody>
      </p:sp>
      <p:sp>
        <p:nvSpPr>
          <p:cNvPr id="10" name="Footer Placeholder 9">
            <a:extLst>
              <a:ext uri="{FF2B5EF4-FFF2-40B4-BE49-F238E27FC236}">
                <a16:creationId xmlns:a16="http://schemas.microsoft.com/office/drawing/2014/main" id="{8492D7A9-68F1-DECA-3646-B8786EC29267}"/>
              </a:ext>
            </a:extLst>
          </p:cNvPr>
          <p:cNvSpPr>
            <a:spLocks noGrp="1"/>
          </p:cNvSpPr>
          <p:nvPr>
            <p:ph type="ftr" sz="quarter" idx="11"/>
          </p:nvPr>
        </p:nvSpPr>
        <p:spPr/>
        <p:txBody>
          <a:bodyPr/>
          <a:lstStyle/>
          <a:p>
            <a:r>
              <a:rPr lang="en-US"/>
              <a:t>California Department of Education</a:t>
            </a:r>
            <a:endParaRPr lang="en-US" dirty="0"/>
          </a:p>
        </p:txBody>
      </p:sp>
      <p:sp>
        <p:nvSpPr>
          <p:cNvPr id="9" name="Date Placeholder 8">
            <a:extLst>
              <a:ext uri="{FF2B5EF4-FFF2-40B4-BE49-F238E27FC236}">
                <a16:creationId xmlns:a16="http://schemas.microsoft.com/office/drawing/2014/main" id="{ED90AF2B-73BF-B284-21D6-58338FB645E3}"/>
              </a:ext>
            </a:extLst>
          </p:cNvPr>
          <p:cNvSpPr>
            <a:spLocks noGrp="1"/>
          </p:cNvSpPr>
          <p:nvPr>
            <p:ph type="dt" sz="half" idx="10"/>
          </p:nvPr>
        </p:nvSpPr>
        <p:spPr/>
        <p:txBody>
          <a:bodyPr/>
          <a:lstStyle/>
          <a:p>
            <a:r>
              <a:rPr lang="en-US"/>
              <a:t>June 12, 2026</a:t>
            </a:r>
            <a:endParaRPr lang="en-US" dirty="0"/>
          </a:p>
        </p:txBody>
      </p:sp>
      <p:sp>
        <p:nvSpPr>
          <p:cNvPr id="11" name="Slide Number Placeholder 10">
            <a:extLst>
              <a:ext uri="{FF2B5EF4-FFF2-40B4-BE49-F238E27FC236}">
                <a16:creationId xmlns:a16="http://schemas.microsoft.com/office/drawing/2014/main" id="{C56E32D9-DA49-3BCD-46CB-CF53504727D9}"/>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229712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AAF0F-8F3C-BEF2-0757-196EAD030D6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9B7FB67-6553-D2C8-3182-584474248DAA}"/>
              </a:ext>
            </a:extLst>
          </p:cNvPr>
          <p:cNvSpPr>
            <a:spLocks noGrp="1"/>
          </p:cNvSpPr>
          <p:nvPr>
            <p:ph type="title"/>
          </p:nvPr>
        </p:nvSpPr>
        <p:spPr/>
        <p:txBody>
          <a:bodyPr/>
          <a:lstStyle/>
          <a:p>
            <a:r>
              <a:rPr lang="en-US" dirty="0"/>
              <a:t>Possible Revisions (2)</a:t>
            </a:r>
          </a:p>
        </p:txBody>
      </p:sp>
      <p:sp>
        <p:nvSpPr>
          <p:cNvPr id="8" name="Content Placeholder 7">
            <a:extLst>
              <a:ext uri="{FF2B5EF4-FFF2-40B4-BE49-F238E27FC236}">
                <a16:creationId xmlns:a16="http://schemas.microsoft.com/office/drawing/2014/main" id="{84F8BCE2-EE95-64F6-D768-6E2B0395987E}"/>
              </a:ext>
            </a:extLst>
          </p:cNvPr>
          <p:cNvSpPr>
            <a:spLocks noGrp="1"/>
          </p:cNvSpPr>
          <p:nvPr>
            <p:ph idx="1"/>
          </p:nvPr>
        </p:nvSpPr>
        <p:spPr/>
        <p:txBody>
          <a:bodyPr>
            <a:normAutofit lnSpcReduction="10000"/>
          </a:bodyPr>
          <a:lstStyle/>
          <a:p>
            <a:pPr marL="524383" lvl="1" indent="-231775">
              <a:buFont typeface="Arial" panose="020B0604020202020204" pitchFamily="34" charset="0"/>
              <a:buChar char="•"/>
            </a:pPr>
            <a:r>
              <a:rPr lang="en-US" dirty="0"/>
              <a:t>Increased or Improved Services for Foster Youth, English Learners, and Low-Income Students </a:t>
            </a:r>
          </a:p>
          <a:p>
            <a:pPr marL="707263" lvl="2" indent="-231775">
              <a:buFont typeface="Arial" panose="020B0604020202020204" pitchFamily="34" charset="0"/>
              <a:buChar char="•"/>
            </a:pPr>
            <a:r>
              <a:rPr lang="en-US" dirty="0"/>
              <a:t>Total Projected LCFF Supplemental and/or Concentration Grants</a:t>
            </a:r>
          </a:p>
          <a:p>
            <a:pPr marL="707263" lvl="2" indent="-231775">
              <a:buFont typeface="Arial" panose="020B0604020202020204" pitchFamily="34" charset="0"/>
              <a:buChar char="•"/>
            </a:pPr>
            <a:r>
              <a:rPr lang="en-US" dirty="0"/>
              <a:t>Projected Percentage to Increase or Improve Services for the Coming School Year</a:t>
            </a:r>
          </a:p>
          <a:p>
            <a:pPr marL="707263" lvl="2" indent="-231775">
              <a:buFont typeface="Arial" panose="020B0604020202020204" pitchFamily="34" charset="0"/>
              <a:buChar char="•"/>
            </a:pPr>
            <a:r>
              <a:rPr lang="en-US" dirty="0"/>
              <a:t>LCFF Carryover — Percentage</a:t>
            </a:r>
          </a:p>
          <a:p>
            <a:pPr marL="707263" lvl="2" indent="-231775">
              <a:buFont typeface="Arial" panose="020B0604020202020204" pitchFamily="34" charset="0"/>
              <a:buChar char="•"/>
            </a:pPr>
            <a:r>
              <a:rPr lang="en-US" dirty="0"/>
              <a:t>LCFF Carryover — Dollar</a:t>
            </a:r>
          </a:p>
          <a:p>
            <a:pPr marL="707263" lvl="2" indent="-231775">
              <a:buFont typeface="Arial" panose="020B0604020202020204" pitchFamily="34" charset="0"/>
              <a:buChar char="•"/>
            </a:pPr>
            <a:r>
              <a:rPr lang="en-US" dirty="0"/>
              <a:t>Total Percentage to Increase or Improve Services for the Coming School Year</a:t>
            </a:r>
          </a:p>
        </p:txBody>
      </p:sp>
      <p:sp>
        <p:nvSpPr>
          <p:cNvPr id="10" name="Footer Placeholder 9">
            <a:extLst>
              <a:ext uri="{FF2B5EF4-FFF2-40B4-BE49-F238E27FC236}">
                <a16:creationId xmlns:a16="http://schemas.microsoft.com/office/drawing/2014/main" id="{6E9F6FBE-F75B-5037-9E7D-07250027221B}"/>
              </a:ext>
            </a:extLst>
          </p:cNvPr>
          <p:cNvSpPr>
            <a:spLocks noGrp="1"/>
          </p:cNvSpPr>
          <p:nvPr>
            <p:ph type="ftr" sz="quarter" idx="11"/>
          </p:nvPr>
        </p:nvSpPr>
        <p:spPr/>
        <p:txBody>
          <a:bodyPr/>
          <a:lstStyle/>
          <a:p>
            <a:r>
              <a:rPr lang="en-US"/>
              <a:t>California Department of Education</a:t>
            </a:r>
            <a:endParaRPr lang="en-US" dirty="0"/>
          </a:p>
        </p:txBody>
      </p:sp>
      <p:sp>
        <p:nvSpPr>
          <p:cNvPr id="9" name="Date Placeholder 8">
            <a:extLst>
              <a:ext uri="{FF2B5EF4-FFF2-40B4-BE49-F238E27FC236}">
                <a16:creationId xmlns:a16="http://schemas.microsoft.com/office/drawing/2014/main" id="{22D5FA11-C61E-8F2E-E74B-369C03664029}"/>
              </a:ext>
            </a:extLst>
          </p:cNvPr>
          <p:cNvSpPr>
            <a:spLocks noGrp="1"/>
          </p:cNvSpPr>
          <p:nvPr>
            <p:ph type="dt" sz="half" idx="10"/>
          </p:nvPr>
        </p:nvSpPr>
        <p:spPr/>
        <p:txBody>
          <a:bodyPr/>
          <a:lstStyle/>
          <a:p>
            <a:r>
              <a:rPr lang="en-US"/>
              <a:t>June 12, 2026</a:t>
            </a:r>
            <a:endParaRPr lang="en-US" dirty="0"/>
          </a:p>
        </p:txBody>
      </p:sp>
      <p:sp>
        <p:nvSpPr>
          <p:cNvPr id="11" name="Slide Number Placeholder 10">
            <a:extLst>
              <a:ext uri="{FF2B5EF4-FFF2-40B4-BE49-F238E27FC236}">
                <a16:creationId xmlns:a16="http://schemas.microsoft.com/office/drawing/2014/main" id="{5C4BFF21-6E66-179D-C3F2-F8D8DD225E0C}"/>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424799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4B6B-043B-D8DF-B5FD-83A5D0C520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F055D6B-FC3D-5B07-44BB-0F6FCDC0CAFD}"/>
              </a:ext>
            </a:extLst>
          </p:cNvPr>
          <p:cNvSpPr>
            <a:spLocks noGrp="1"/>
          </p:cNvSpPr>
          <p:nvPr>
            <p:ph type="title"/>
          </p:nvPr>
        </p:nvSpPr>
        <p:spPr/>
        <p:txBody>
          <a:bodyPr/>
          <a:lstStyle/>
          <a:p>
            <a:r>
              <a:rPr lang="en-US" dirty="0"/>
              <a:t>Possible Revisions (3)</a:t>
            </a:r>
          </a:p>
        </p:txBody>
      </p:sp>
      <p:sp>
        <p:nvSpPr>
          <p:cNvPr id="8" name="Content Placeholder 7">
            <a:extLst>
              <a:ext uri="{FF2B5EF4-FFF2-40B4-BE49-F238E27FC236}">
                <a16:creationId xmlns:a16="http://schemas.microsoft.com/office/drawing/2014/main" id="{260A31B1-1C1A-CF9C-CAFD-BE6802DB4705}"/>
              </a:ext>
            </a:extLst>
          </p:cNvPr>
          <p:cNvSpPr>
            <a:spLocks noGrp="1"/>
          </p:cNvSpPr>
          <p:nvPr>
            <p:ph idx="1"/>
          </p:nvPr>
        </p:nvSpPr>
        <p:spPr/>
        <p:txBody>
          <a:bodyPr>
            <a:normAutofit/>
          </a:bodyPr>
          <a:lstStyle/>
          <a:p>
            <a:pPr marL="524383" lvl="1" indent="-231775">
              <a:buFont typeface="Arial" panose="020B0604020202020204" pitchFamily="34" charset="0"/>
              <a:buChar char="•"/>
            </a:pPr>
            <a:r>
              <a:rPr lang="en-US" dirty="0"/>
              <a:t>Total Planned Expenditures Table</a:t>
            </a:r>
          </a:p>
          <a:p>
            <a:pPr marL="707263" lvl="2" indent="-231775">
              <a:buFont typeface="Arial" panose="020B0604020202020204" pitchFamily="34" charset="0"/>
              <a:buChar char="•"/>
            </a:pPr>
            <a:r>
              <a:rPr lang="en-US" dirty="0"/>
              <a:t>Time Span</a:t>
            </a:r>
          </a:p>
          <a:p>
            <a:pPr marL="524383" lvl="1" indent="-231775">
              <a:buFont typeface="Arial" panose="020B0604020202020204" pitchFamily="34" charset="0"/>
              <a:buChar char="•"/>
            </a:pPr>
            <a:r>
              <a:rPr lang="en-US" dirty="0"/>
              <a:t>Implementing a Page or Word Limit</a:t>
            </a:r>
          </a:p>
        </p:txBody>
      </p:sp>
      <p:sp>
        <p:nvSpPr>
          <p:cNvPr id="10" name="Footer Placeholder 9">
            <a:extLst>
              <a:ext uri="{FF2B5EF4-FFF2-40B4-BE49-F238E27FC236}">
                <a16:creationId xmlns:a16="http://schemas.microsoft.com/office/drawing/2014/main" id="{B621D41B-FCA5-DAD4-63CB-4DF495CB4EB7}"/>
              </a:ext>
            </a:extLst>
          </p:cNvPr>
          <p:cNvSpPr>
            <a:spLocks noGrp="1"/>
          </p:cNvSpPr>
          <p:nvPr>
            <p:ph type="ftr" sz="quarter" idx="11"/>
          </p:nvPr>
        </p:nvSpPr>
        <p:spPr/>
        <p:txBody>
          <a:bodyPr/>
          <a:lstStyle/>
          <a:p>
            <a:r>
              <a:rPr lang="en-US"/>
              <a:t>California Department of Education</a:t>
            </a:r>
            <a:endParaRPr lang="en-US" dirty="0"/>
          </a:p>
        </p:txBody>
      </p:sp>
      <p:sp>
        <p:nvSpPr>
          <p:cNvPr id="9" name="Date Placeholder 8">
            <a:extLst>
              <a:ext uri="{FF2B5EF4-FFF2-40B4-BE49-F238E27FC236}">
                <a16:creationId xmlns:a16="http://schemas.microsoft.com/office/drawing/2014/main" id="{8208DBCC-0A21-9506-1E52-0E255D8F1AA8}"/>
              </a:ext>
            </a:extLst>
          </p:cNvPr>
          <p:cNvSpPr>
            <a:spLocks noGrp="1"/>
          </p:cNvSpPr>
          <p:nvPr>
            <p:ph type="dt" sz="half" idx="10"/>
          </p:nvPr>
        </p:nvSpPr>
        <p:spPr/>
        <p:txBody>
          <a:bodyPr/>
          <a:lstStyle/>
          <a:p>
            <a:r>
              <a:rPr lang="en-US"/>
              <a:t>June 12, 2026</a:t>
            </a:r>
            <a:endParaRPr lang="en-US" dirty="0"/>
          </a:p>
        </p:txBody>
      </p:sp>
      <p:sp>
        <p:nvSpPr>
          <p:cNvPr id="11" name="Slide Number Placeholder 10">
            <a:extLst>
              <a:ext uri="{FF2B5EF4-FFF2-40B4-BE49-F238E27FC236}">
                <a16:creationId xmlns:a16="http://schemas.microsoft.com/office/drawing/2014/main" id="{6F9A5FAA-CFAB-D035-C619-32E808578871}"/>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34219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40"/>
            <a:ext cx="10058400" cy="1419056"/>
          </a:xfrm>
        </p:spPr>
        <p:txBody>
          <a:bodyPr>
            <a:normAutofit/>
          </a:bodyPr>
          <a:lstStyle/>
          <a:p>
            <a:r>
              <a:rPr lang="en-US" dirty="0"/>
              <a:t>Review of Revisions</a:t>
            </a:r>
          </a:p>
        </p:txBody>
      </p:sp>
      <p:pic>
        <p:nvPicPr>
          <p:cNvPr id="19" name="Picture Placeholder 7" descr="Children playing with blocks">
            <a:extLst>
              <a:ext uri="{FF2B5EF4-FFF2-40B4-BE49-F238E27FC236}">
                <a16:creationId xmlns:a16="http://schemas.microsoft.com/office/drawing/2014/main" id="{3827E032-43E7-0544-DD64-8EAA0B652B30}"/>
              </a:ext>
            </a:extLst>
          </p:cNvPr>
          <p:cNvPicPr>
            <a:picLocks noGrp="1" noChangeAspect="1"/>
          </p:cNvPicPr>
          <p:nvPr>
            <p:ph type="pic" sz="quarter" idx="13"/>
          </p:nvPr>
        </p:nvPicPr>
        <p:blipFill>
          <a:blip r:embed="rId2"/>
          <a:srcRect l="19914" r="19914"/>
          <a:stretch/>
        </p:blipFill>
        <p:spPr/>
      </p:pic>
      <p:pic>
        <p:nvPicPr>
          <p:cNvPr id="16" name="Picture Placeholder 6" descr="Teacher and students in music class">
            <a:extLst>
              <a:ext uri="{FF2B5EF4-FFF2-40B4-BE49-F238E27FC236}">
                <a16:creationId xmlns:a16="http://schemas.microsoft.com/office/drawing/2014/main" id="{F95B2781-A17A-2FBA-3726-40BFD21352F5}"/>
              </a:ext>
            </a:extLst>
          </p:cNvPr>
          <p:cNvPicPr>
            <a:picLocks noGrp="1" noChangeAspect="1"/>
          </p:cNvPicPr>
          <p:nvPr>
            <p:ph type="pic" sz="quarter" idx="14"/>
          </p:nvPr>
        </p:nvPicPr>
        <p:blipFill>
          <a:blip r:embed="rId3"/>
          <a:srcRect l="18717" r="18717"/>
          <a:stretch/>
        </p:blipFill>
        <p:spPr/>
      </p:pic>
      <p:pic>
        <p:nvPicPr>
          <p:cNvPr id="9" name="Picture Placeholder 11" descr="Football team cheering on field">
            <a:extLst>
              <a:ext uri="{FF2B5EF4-FFF2-40B4-BE49-F238E27FC236}">
                <a16:creationId xmlns:a16="http://schemas.microsoft.com/office/drawing/2014/main" id="{8392B5D1-CEE2-9243-3C4D-54B5049B4A83}"/>
              </a:ext>
            </a:extLst>
          </p:cNvPr>
          <p:cNvPicPr>
            <a:picLocks noGrp="1" noChangeAspect="1"/>
          </p:cNvPicPr>
          <p:nvPr>
            <p:ph type="pic" sz="quarter" idx="15"/>
          </p:nvPr>
        </p:nvPicPr>
        <p:blipFill>
          <a:blip r:embed="rId4"/>
          <a:srcRect l="19911" r="19911"/>
          <a:stretch/>
        </p:blipFill>
        <p:spPr/>
      </p:pic>
      <p:pic>
        <p:nvPicPr>
          <p:cNvPr id="3" name="Picture 2" descr="Seal of the California Department of Education">
            <a:extLst>
              <a:ext uri="{FF2B5EF4-FFF2-40B4-BE49-F238E27FC236}">
                <a16:creationId xmlns:a16="http://schemas.microsoft.com/office/drawing/2014/main" id="{E4A06DED-3F89-63A5-3395-2935E6E895A8}"/>
              </a:ext>
            </a:extLst>
          </p:cNvPr>
          <p:cNvPicPr>
            <a:picLocks noChangeAspect="1"/>
          </p:cNvPicPr>
          <p:nvPr/>
        </p:nvPicPr>
        <p:blipFill>
          <a:blip r:embed="rId5"/>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50481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CA8A-04ED-855F-F11F-BCBA4F82F2B8}"/>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DFE0FD34-5A31-2E0C-2E0A-AD15DBBA8DD8}"/>
              </a:ext>
            </a:extLst>
          </p:cNvPr>
          <p:cNvSpPr>
            <a:spLocks noGrp="1"/>
          </p:cNvSpPr>
          <p:nvPr>
            <p:ph idx="1"/>
          </p:nvPr>
        </p:nvSpPr>
        <p:spPr/>
        <p:txBody>
          <a:bodyPr/>
          <a:lstStyle/>
          <a:p>
            <a:pPr marL="231775" indent="-231775">
              <a:buClrTx/>
              <a:buFont typeface="Arial" panose="020B0604020202020204" pitchFamily="34" charset="0"/>
              <a:buChar char="•"/>
            </a:pPr>
            <a:r>
              <a:rPr lang="en-US" dirty="0"/>
              <a:t>The proposed 2026-27 Local Control and Accountability Plan Annual Update Template and Instructions is provided as Attachment 2.</a:t>
            </a:r>
          </a:p>
          <a:p>
            <a:pPr marL="231775" indent="-231775">
              <a:buClrTx/>
              <a:buFont typeface="Arial" panose="020B0604020202020204" pitchFamily="34" charset="0"/>
              <a:buChar char="•"/>
            </a:pPr>
            <a:r>
              <a:rPr lang="en-US" dirty="0"/>
              <a:t>The proposed revisions to the LCAP Template and Instructions are provided in track changes within Attachment 3 on pages 20, 22-23, 26, 34-37, 39 and 46.</a:t>
            </a:r>
          </a:p>
          <a:p>
            <a:pPr marL="231775" indent="-231775">
              <a:buClrTx/>
              <a:buFont typeface="Arial" panose="020B0604020202020204" pitchFamily="34" charset="0"/>
              <a:buChar char="•"/>
            </a:pPr>
            <a:r>
              <a:rPr lang="en-US" dirty="0"/>
              <a:t>The items identified as possible revisions may be found on pages 4, 6-7 and 12 of Attachment 3.</a:t>
            </a:r>
          </a:p>
        </p:txBody>
      </p:sp>
      <p:sp>
        <p:nvSpPr>
          <p:cNvPr id="6" name="Footer Placeholder 5">
            <a:extLst>
              <a:ext uri="{FF2B5EF4-FFF2-40B4-BE49-F238E27FC236}">
                <a16:creationId xmlns:a16="http://schemas.microsoft.com/office/drawing/2014/main" id="{AE5E9474-53CC-DA66-4A7E-6E43CF4B4DE4}"/>
              </a:ext>
            </a:extLst>
          </p:cNvPr>
          <p:cNvSpPr>
            <a:spLocks noGrp="1"/>
          </p:cNvSpPr>
          <p:nvPr>
            <p:ph type="ftr" sz="quarter" idx="11"/>
          </p:nvPr>
        </p:nvSpPr>
        <p:spPr/>
        <p:txBody>
          <a:bodyPr/>
          <a:lstStyle/>
          <a:p>
            <a:r>
              <a:rPr lang="en-US"/>
              <a:t>California Department of Education</a:t>
            </a:r>
            <a:endParaRPr lang="en-US" dirty="0"/>
          </a:p>
        </p:txBody>
      </p:sp>
      <p:sp>
        <p:nvSpPr>
          <p:cNvPr id="5" name="Date Placeholder 4">
            <a:extLst>
              <a:ext uri="{FF2B5EF4-FFF2-40B4-BE49-F238E27FC236}">
                <a16:creationId xmlns:a16="http://schemas.microsoft.com/office/drawing/2014/main" id="{539DD79A-E256-57A7-F67E-77845426D50D}"/>
              </a:ext>
            </a:extLst>
          </p:cNvPr>
          <p:cNvSpPr>
            <a:spLocks noGrp="1"/>
          </p:cNvSpPr>
          <p:nvPr>
            <p:ph type="dt" sz="half" idx="10"/>
          </p:nvPr>
        </p:nvSpPr>
        <p:spPr/>
        <p:txBody>
          <a:bodyPr/>
          <a:lstStyle/>
          <a:p>
            <a:r>
              <a:rPr lang="en-US"/>
              <a:t>June 12, 2026</a:t>
            </a:r>
            <a:endParaRPr lang="en-US" dirty="0"/>
          </a:p>
        </p:txBody>
      </p:sp>
      <p:sp>
        <p:nvSpPr>
          <p:cNvPr id="4" name="Slide Number Placeholder 3">
            <a:extLst>
              <a:ext uri="{FF2B5EF4-FFF2-40B4-BE49-F238E27FC236}">
                <a16:creationId xmlns:a16="http://schemas.microsoft.com/office/drawing/2014/main" id="{23DF5756-271E-BA16-F59B-8413B29E5160}"/>
              </a:ext>
            </a:extLst>
          </p:cNvPr>
          <p:cNvSpPr>
            <a:spLocks noGrp="1"/>
          </p:cNvSpPr>
          <p:nvPr>
            <p:ph type="sldNum" sz="quarter" idx="12"/>
          </p:nvPr>
        </p:nvSpPr>
        <p:spPr/>
        <p:txBody>
          <a:bodyPr/>
          <a:lstStyle/>
          <a:p>
            <a:fld id="{3A4F6043-7A67-491B-98BC-F933DED7226D}" type="slidenum">
              <a:rPr lang="en-US" smtClean="0"/>
              <a:pPr/>
              <a:t>17</a:t>
            </a:fld>
            <a:endParaRPr lang="en-US" dirty="0"/>
          </a:p>
        </p:txBody>
      </p:sp>
    </p:spTree>
    <p:extLst>
      <p:ext uri="{BB962C8B-B14F-4D97-AF65-F5344CB8AC3E}">
        <p14:creationId xmlns:p14="http://schemas.microsoft.com/office/powerpoint/2010/main" val="57690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C7C4B4-67B3-976B-63DE-CD077736350E}"/>
              </a:ext>
            </a:extLst>
          </p:cNvPr>
          <p:cNvSpPr>
            <a:spLocks noGrp="1"/>
          </p:cNvSpPr>
          <p:nvPr>
            <p:ph type="title"/>
          </p:nvPr>
        </p:nvSpPr>
        <p:spPr>
          <a:xfrm>
            <a:off x="7859485" y="634946"/>
            <a:ext cx="3690257" cy="1450757"/>
          </a:xfrm>
        </p:spPr>
        <p:txBody>
          <a:bodyPr anchor="b">
            <a:normAutofit/>
          </a:bodyPr>
          <a:lstStyle/>
          <a:p>
            <a:r>
              <a:rPr lang="en-US" dirty="0"/>
              <a:t>Questions?</a:t>
            </a:r>
          </a:p>
        </p:txBody>
      </p:sp>
      <p:pic>
        <p:nvPicPr>
          <p:cNvPr id="12" name="Picture Placeholder 11" descr="Classroom of students raising their hands in front of a teacher">
            <a:extLst>
              <a:ext uri="{FF2B5EF4-FFF2-40B4-BE49-F238E27FC236}">
                <a16:creationId xmlns:a16="http://schemas.microsoft.com/office/drawing/2014/main" id="{575E19F2-DC35-7FFF-F7B4-8F8BA3986AAF}"/>
              </a:ext>
            </a:extLst>
          </p:cNvPr>
          <p:cNvPicPr>
            <a:picLocks noGrp="1" noChangeAspect="1"/>
          </p:cNvPicPr>
          <p:nvPr>
            <p:ph type="pic" sz="quarter" idx="13"/>
          </p:nvPr>
        </p:nvPicPr>
        <p:blipFill>
          <a:blip r:embed="rId2"/>
          <a:srcRect l="10145" r="1373" b="1"/>
          <a:stretch>
            <a:fillRect/>
          </a:stretch>
        </p:blipFill>
        <p:spPr>
          <a:xfrm>
            <a:off x="630936" y="640080"/>
            <a:ext cx="6912864" cy="5312664"/>
          </a:xfrm>
          <a:noFill/>
        </p:spPr>
      </p:pic>
      <p:pic>
        <p:nvPicPr>
          <p:cNvPr id="14" name="Picture Placeholder 13" descr="Child holding up hand">
            <a:extLst>
              <a:ext uri="{FF2B5EF4-FFF2-40B4-BE49-F238E27FC236}">
                <a16:creationId xmlns:a16="http://schemas.microsoft.com/office/drawing/2014/main" id="{B332942C-AC7E-E3C6-9240-6F965949A8D7}"/>
              </a:ext>
            </a:extLst>
          </p:cNvPr>
          <p:cNvPicPr>
            <a:picLocks noGrp="1" noChangeAspect="1"/>
          </p:cNvPicPr>
          <p:nvPr>
            <p:ph idx="1"/>
          </p:nvPr>
        </p:nvPicPr>
        <p:blipFill>
          <a:blip r:embed="rId3"/>
          <a:srcRect l="19136" r="10240" b="1"/>
          <a:stretch>
            <a:fillRect/>
          </a:stretch>
        </p:blipFill>
        <p:spPr>
          <a:xfrm>
            <a:off x="7859485" y="2407436"/>
            <a:ext cx="3690257" cy="3461658"/>
          </a:xfrm>
          <a:noFill/>
        </p:spPr>
      </p:pic>
      <p:sp>
        <p:nvSpPr>
          <p:cNvPr id="4" name="Footer Placeholder 3">
            <a:extLst>
              <a:ext uri="{FF2B5EF4-FFF2-40B4-BE49-F238E27FC236}">
                <a16:creationId xmlns:a16="http://schemas.microsoft.com/office/drawing/2014/main" id="{F275C279-55D1-2FD8-986C-1128C511688F}"/>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a:t>California Department of Education</a:t>
            </a:r>
          </a:p>
        </p:txBody>
      </p:sp>
      <p:sp>
        <p:nvSpPr>
          <p:cNvPr id="5" name="Date Placeholder 4">
            <a:extLst>
              <a:ext uri="{FF2B5EF4-FFF2-40B4-BE49-F238E27FC236}">
                <a16:creationId xmlns:a16="http://schemas.microsoft.com/office/drawing/2014/main" id="{1E66998C-475A-A8C6-1E44-8634661FFD38}"/>
              </a:ext>
            </a:extLst>
          </p:cNvPr>
          <p:cNvSpPr>
            <a:spLocks noGrp="1"/>
          </p:cNvSpPr>
          <p:nvPr>
            <p:ph type="dt" sz="half" idx="10"/>
          </p:nvPr>
        </p:nvSpPr>
        <p:spPr>
          <a:xfrm>
            <a:off x="8218426" y="6446838"/>
            <a:ext cx="2584850" cy="365125"/>
          </a:xfrm>
        </p:spPr>
        <p:txBody>
          <a:bodyPr anchor="ctr">
            <a:normAutofit/>
          </a:bodyPr>
          <a:lstStyle/>
          <a:p>
            <a:pPr>
              <a:spcAft>
                <a:spcPts val="600"/>
              </a:spcAft>
            </a:pPr>
            <a:r>
              <a:rPr lang="en-US"/>
              <a:t>June 12, 2026</a:t>
            </a:r>
          </a:p>
        </p:txBody>
      </p:sp>
      <p:sp>
        <p:nvSpPr>
          <p:cNvPr id="6" name="Slide Number Placeholder 5">
            <a:extLst>
              <a:ext uri="{FF2B5EF4-FFF2-40B4-BE49-F238E27FC236}">
                <a16:creationId xmlns:a16="http://schemas.microsoft.com/office/drawing/2014/main" id="{A7BCC2BD-048A-9038-343C-C57CF84D4139}"/>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18</a:t>
            </a:fld>
            <a:endParaRPr lang="en-US"/>
          </a:p>
        </p:txBody>
      </p:sp>
    </p:spTree>
    <p:extLst>
      <p:ext uri="{BB962C8B-B14F-4D97-AF65-F5344CB8AC3E}">
        <p14:creationId xmlns:p14="http://schemas.microsoft.com/office/powerpoint/2010/main" val="339864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34642D-1A42-E630-E41B-A81EA6BEE965}"/>
              </a:ext>
            </a:extLst>
          </p:cNvPr>
          <p:cNvSpPr>
            <a:spLocks noGrp="1"/>
          </p:cNvSpPr>
          <p:nvPr>
            <p:ph type="title"/>
          </p:nvPr>
        </p:nvSpPr>
        <p:spPr/>
        <p:txBody>
          <a:bodyPr/>
          <a:lstStyle/>
          <a:p>
            <a:r>
              <a:rPr lang="en-US" dirty="0"/>
              <a:t>Public Comment</a:t>
            </a:r>
          </a:p>
        </p:txBody>
      </p:sp>
      <p:sp>
        <p:nvSpPr>
          <p:cNvPr id="10" name="Content Placeholder 9">
            <a:extLst>
              <a:ext uri="{FF2B5EF4-FFF2-40B4-BE49-F238E27FC236}">
                <a16:creationId xmlns:a16="http://schemas.microsoft.com/office/drawing/2014/main" id="{F6CA7E3E-EBF5-3353-B2DC-192232949376}"/>
              </a:ext>
            </a:extLst>
          </p:cNvPr>
          <p:cNvSpPr>
            <a:spLocks noGrp="1"/>
          </p:cNvSpPr>
          <p:nvPr>
            <p:ph idx="1"/>
          </p:nvPr>
        </p:nvSpPr>
        <p:spPr/>
        <p:txBody>
          <a:bodyPr anchor="ctr"/>
          <a:lstStyle/>
          <a:p>
            <a:r>
              <a:rPr lang="en-US" b="1" dirty="0"/>
              <a:t>Conference Dial-in Number: (717) 908-1926</a:t>
            </a:r>
            <a:endParaRPr lang="en-US" dirty="0"/>
          </a:p>
          <a:p>
            <a:r>
              <a:rPr lang="en-US" b="1" dirty="0"/>
              <a:t>Participant Access Code: 1166083#</a:t>
            </a:r>
            <a:endParaRPr lang="en-US" dirty="0"/>
          </a:p>
          <a:p>
            <a:pPr marL="0" indent="0">
              <a:buNone/>
            </a:pPr>
            <a:endParaRPr lang="en-US" dirty="0"/>
          </a:p>
        </p:txBody>
      </p:sp>
      <p:sp>
        <p:nvSpPr>
          <p:cNvPr id="6" name="Footer Placeholder 5">
            <a:extLst>
              <a:ext uri="{FF2B5EF4-FFF2-40B4-BE49-F238E27FC236}">
                <a16:creationId xmlns:a16="http://schemas.microsoft.com/office/drawing/2014/main" id="{13C33726-7BD7-A5B8-BD6E-82F9BAAD34C7}"/>
              </a:ext>
            </a:extLst>
          </p:cNvPr>
          <p:cNvSpPr>
            <a:spLocks noGrp="1"/>
          </p:cNvSpPr>
          <p:nvPr>
            <p:ph type="ftr" sz="quarter" idx="11"/>
          </p:nvPr>
        </p:nvSpPr>
        <p:spPr/>
        <p:txBody>
          <a:bodyPr/>
          <a:lstStyle/>
          <a:p>
            <a:r>
              <a:rPr lang="en-US"/>
              <a:t>California Department of Education</a:t>
            </a:r>
            <a:endParaRPr lang="en-US" dirty="0"/>
          </a:p>
        </p:txBody>
      </p:sp>
      <p:sp>
        <p:nvSpPr>
          <p:cNvPr id="7" name="Date Placeholder 6">
            <a:extLst>
              <a:ext uri="{FF2B5EF4-FFF2-40B4-BE49-F238E27FC236}">
                <a16:creationId xmlns:a16="http://schemas.microsoft.com/office/drawing/2014/main" id="{B47B685C-86FA-3A11-C375-C161E1A4F8A0}"/>
              </a:ext>
            </a:extLst>
          </p:cNvPr>
          <p:cNvSpPr>
            <a:spLocks noGrp="1"/>
          </p:cNvSpPr>
          <p:nvPr>
            <p:ph type="dt" sz="half" idx="10"/>
          </p:nvPr>
        </p:nvSpPr>
        <p:spPr/>
        <p:txBody>
          <a:bodyPr/>
          <a:lstStyle/>
          <a:p>
            <a:r>
              <a:rPr lang="en-US"/>
              <a:t>June 12, 2026</a:t>
            </a:r>
            <a:endParaRPr lang="en-US" dirty="0"/>
          </a:p>
        </p:txBody>
      </p:sp>
      <p:sp>
        <p:nvSpPr>
          <p:cNvPr id="8" name="Slide Number Placeholder 7">
            <a:extLst>
              <a:ext uri="{FF2B5EF4-FFF2-40B4-BE49-F238E27FC236}">
                <a16:creationId xmlns:a16="http://schemas.microsoft.com/office/drawing/2014/main" id="{1B456D18-391C-3551-3289-78121F32B625}"/>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2809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372046"/>
            <a:ext cx="10058400" cy="822960"/>
          </a:xfrm>
        </p:spPr>
        <p:txBody>
          <a:bodyPr>
            <a:normAutofit/>
          </a:bodyPr>
          <a:lstStyle/>
          <a:p>
            <a:r>
              <a:rPr lang="en-US" dirty="0"/>
              <a:t>Background</a:t>
            </a:r>
          </a:p>
        </p:txBody>
      </p:sp>
      <p:pic>
        <p:nvPicPr>
          <p:cNvPr id="19" name="Picture Placeholder 7" descr="Child writing with a pencil">
            <a:extLst>
              <a:ext uri="{FF2B5EF4-FFF2-40B4-BE49-F238E27FC236}">
                <a16:creationId xmlns:a16="http://schemas.microsoft.com/office/drawing/2014/main" id="{3827E032-43E7-0544-DD64-8EAA0B652B30}"/>
              </a:ext>
            </a:extLst>
          </p:cNvPr>
          <p:cNvPicPr>
            <a:picLocks noGrp="1" noChangeAspect="1"/>
          </p:cNvPicPr>
          <p:nvPr>
            <p:ph type="pic" sz="quarter" idx="13"/>
          </p:nvPr>
        </p:nvPicPr>
        <p:blipFill>
          <a:blip r:embed="rId2"/>
          <a:srcRect l="19948" r="19948"/>
          <a:stretch/>
        </p:blipFill>
        <p:spPr/>
      </p:pic>
      <p:pic>
        <p:nvPicPr>
          <p:cNvPr id="16" name="Picture Placeholder 6" descr="Children looking out of small square open windows, smiling and waving">
            <a:extLst>
              <a:ext uri="{FF2B5EF4-FFF2-40B4-BE49-F238E27FC236}">
                <a16:creationId xmlns:a16="http://schemas.microsoft.com/office/drawing/2014/main" id="{F95B2781-A17A-2FBA-3726-40BFD21352F5}"/>
              </a:ext>
            </a:extLst>
          </p:cNvPr>
          <p:cNvPicPr>
            <a:picLocks noGrp="1" noChangeAspect="1"/>
          </p:cNvPicPr>
          <p:nvPr>
            <p:ph type="pic" sz="quarter" idx="14"/>
          </p:nvPr>
        </p:nvPicPr>
        <p:blipFill>
          <a:blip r:embed="rId3"/>
          <a:srcRect l="19948" r="19948"/>
          <a:stretch/>
        </p:blipFill>
        <p:spPr/>
      </p:pic>
      <p:pic>
        <p:nvPicPr>
          <p:cNvPr id="9" name="Picture Placeholder 11" descr="Children doing yoga in class">
            <a:extLst>
              <a:ext uri="{FF2B5EF4-FFF2-40B4-BE49-F238E27FC236}">
                <a16:creationId xmlns:a16="http://schemas.microsoft.com/office/drawing/2014/main" id="{8392B5D1-CEE2-9243-3C4D-54B5049B4A83}"/>
              </a:ext>
            </a:extLst>
          </p:cNvPr>
          <p:cNvPicPr>
            <a:picLocks noGrp="1" noChangeAspect="1"/>
          </p:cNvPicPr>
          <p:nvPr>
            <p:ph type="pic" sz="quarter" idx="15"/>
          </p:nvPr>
        </p:nvPicPr>
        <p:blipFill>
          <a:blip r:embed="rId4"/>
          <a:srcRect l="19918" r="19918"/>
          <a:stretch/>
        </p:blipFill>
        <p:spPr/>
      </p:pic>
      <p:pic>
        <p:nvPicPr>
          <p:cNvPr id="3" name="Picture 2" descr="Seal of the California Department of Education">
            <a:extLst>
              <a:ext uri="{FF2B5EF4-FFF2-40B4-BE49-F238E27FC236}">
                <a16:creationId xmlns:a16="http://schemas.microsoft.com/office/drawing/2014/main" id="{E4A06DED-3F89-63A5-3395-2935E6E895A8}"/>
              </a:ext>
            </a:extLst>
          </p:cNvPr>
          <p:cNvPicPr>
            <a:picLocks noChangeAspect="1"/>
          </p:cNvPicPr>
          <p:nvPr/>
        </p:nvPicPr>
        <p:blipFill>
          <a:blip r:embed="rId5"/>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1194609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F33A-912F-EEDF-71B6-48AB922C119C}"/>
              </a:ext>
            </a:extLst>
          </p:cNvPr>
          <p:cNvSpPr>
            <a:spLocks noGrp="1"/>
          </p:cNvSpPr>
          <p:nvPr>
            <p:ph type="title"/>
          </p:nvPr>
        </p:nvSpPr>
        <p:spPr>
          <a:xfrm>
            <a:off x="1097280" y="286603"/>
            <a:ext cx="10058400" cy="1450757"/>
          </a:xfrm>
        </p:spPr>
        <p:txBody>
          <a:bodyPr/>
          <a:lstStyle/>
          <a:p>
            <a:r>
              <a:rPr lang="en-US" dirty="0"/>
              <a:t>The LCAP</a:t>
            </a:r>
          </a:p>
        </p:txBody>
      </p:sp>
      <p:sp>
        <p:nvSpPr>
          <p:cNvPr id="3" name="Content Placeholder 2">
            <a:extLst>
              <a:ext uri="{FF2B5EF4-FFF2-40B4-BE49-F238E27FC236}">
                <a16:creationId xmlns:a16="http://schemas.microsoft.com/office/drawing/2014/main" id="{F9E05184-DBE9-B2F4-E211-FB06319329D7}"/>
              </a:ext>
            </a:extLst>
          </p:cNvPr>
          <p:cNvSpPr>
            <a:spLocks noGrp="1"/>
          </p:cNvSpPr>
          <p:nvPr>
            <p:ph idx="1"/>
          </p:nvPr>
        </p:nvSpPr>
        <p:spPr>
          <a:xfrm>
            <a:off x="1189038" y="2139518"/>
            <a:ext cx="9966325" cy="3959441"/>
          </a:xfrm>
        </p:spPr>
        <p:txBody>
          <a:bodyPr>
            <a:normAutofit lnSpcReduction="10000"/>
          </a:bodyPr>
          <a:lstStyle/>
          <a:p>
            <a:r>
              <a:rPr lang="en-US" dirty="0"/>
              <a:t>The Local Control and Accountability Plan (LCAP) is a three-year plan that describes the goals, actions, services, and expenditures to support positive student outcomes that address state and local priorities. </a:t>
            </a:r>
          </a:p>
          <a:p>
            <a:r>
              <a:rPr lang="en-US" dirty="0"/>
              <a:t>The LCAP development process serves three distinct, but related functions:</a:t>
            </a:r>
          </a:p>
          <a:p>
            <a:pPr lvl="1">
              <a:buClr>
                <a:schemeClr val="accent1">
                  <a:lumMod val="50000"/>
                </a:schemeClr>
              </a:buClr>
            </a:pPr>
            <a:r>
              <a:rPr lang="en-US" dirty="0"/>
              <a:t>Comprehensive Strategic Planning, particularly to address and reduce disparities in opportunities and outcomes between student groups indicated by the California School Dashboard;</a:t>
            </a:r>
          </a:p>
          <a:p>
            <a:pPr lvl="1">
              <a:buClr>
                <a:schemeClr val="accent1">
                  <a:lumMod val="50000"/>
                </a:schemeClr>
              </a:buClr>
            </a:pPr>
            <a:r>
              <a:rPr lang="en-US" dirty="0"/>
              <a:t>Meaningful Engagement of Educational Partners; and</a:t>
            </a:r>
          </a:p>
          <a:p>
            <a:pPr lvl="1">
              <a:buClr>
                <a:schemeClr val="accent1">
                  <a:lumMod val="50000"/>
                </a:schemeClr>
              </a:buClr>
            </a:pPr>
            <a:r>
              <a:rPr lang="en-US" dirty="0"/>
              <a:t>Accountability and Compliance.</a:t>
            </a:r>
          </a:p>
        </p:txBody>
      </p:sp>
      <p:sp>
        <p:nvSpPr>
          <p:cNvPr id="4" name="Footer Placeholder 3">
            <a:extLst>
              <a:ext uri="{FF2B5EF4-FFF2-40B4-BE49-F238E27FC236}">
                <a16:creationId xmlns:a16="http://schemas.microsoft.com/office/drawing/2014/main" id="{488C0596-252C-9115-DBCB-B4E5CFA5A6B6}"/>
              </a:ext>
            </a:extLst>
          </p:cNvPr>
          <p:cNvSpPr>
            <a:spLocks noGrp="1"/>
          </p:cNvSpPr>
          <p:nvPr>
            <p:ph type="ftr" sz="quarter" idx="11"/>
          </p:nvPr>
        </p:nvSpPr>
        <p:spPr>
          <a:xfrm>
            <a:off x="1097279" y="6446838"/>
            <a:ext cx="6818262" cy="365125"/>
          </a:xfrm>
        </p:spPr>
        <p:txBody>
          <a:bodyPr/>
          <a:lstStyle/>
          <a:p>
            <a:r>
              <a:rPr lang="en-US" dirty="0"/>
              <a:t>California Department of Education</a:t>
            </a:r>
          </a:p>
        </p:txBody>
      </p:sp>
      <p:sp>
        <p:nvSpPr>
          <p:cNvPr id="5" name="Date Placeholder 4">
            <a:extLst>
              <a:ext uri="{FF2B5EF4-FFF2-40B4-BE49-F238E27FC236}">
                <a16:creationId xmlns:a16="http://schemas.microsoft.com/office/drawing/2014/main" id="{37E3FAD1-7218-F76E-1C1F-5A1A576C5AFA}"/>
              </a:ext>
            </a:extLst>
          </p:cNvPr>
          <p:cNvSpPr>
            <a:spLocks noGrp="1"/>
          </p:cNvSpPr>
          <p:nvPr>
            <p:ph type="dt" sz="half" idx="10"/>
          </p:nvPr>
        </p:nvSpPr>
        <p:spPr>
          <a:xfrm>
            <a:off x="8218426" y="6446838"/>
            <a:ext cx="2584850" cy="365125"/>
          </a:xfrm>
        </p:spPr>
        <p:txBody>
          <a:bodyPr/>
          <a:lstStyle/>
          <a:p>
            <a:r>
              <a:rPr lang="en-US"/>
              <a:t>June 12, 2026</a:t>
            </a:r>
            <a:endParaRPr lang="en-US" dirty="0"/>
          </a:p>
        </p:txBody>
      </p:sp>
      <p:sp>
        <p:nvSpPr>
          <p:cNvPr id="6" name="Slide Number Placeholder 5">
            <a:extLst>
              <a:ext uri="{FF2B5EF4-FFF2-40B4-BE49-F238E27FC236}">
                <a16:creationId xmlns:a16="http://schemas.microsoft.com/office/drawing/2014/main" id="{42A596C5-0108-06D0-3B1F-81DC943CE2F0}"/>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414967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6BAF-2D21-CC71-58DD-31FC71233E58}"/>
              </a:ext>
            </a:extLst>
          </p:cNvPr>
          <p:cNvSpPr>
            <a:spLocks noGrp="1"/>
          </p:cNvSpPr>
          <p:nvPr>
            <p:ph type="title"/>
          </p:nvPr>
        </p:nvSpPr>
        <p:spPr>
          <a:xfrm>
            <a:off x="1097280" y="286603"/>
            <a:ext cx="10058400" cy="1450757"/>
          </a:xfrm>
        </p:spPr>
        <p:txBody>
          <a:bodyPr/>
          <a:lstStyle/>
          <a:p>
            <a:r>
              <a:rPr lang="en-US" dirty="0"/>
              <a:t>LCAP Requirements</a:t>
            </a:r>
          </a:p>
        </p:txBody>
      </p:sp>
      <p:sp>
        <p:nvSpPr>
          <p:cNvPr id="3" name="Content Placeholder 2">
            <a:extLst>
              <a:ext uri="{FF2B5EF4-FFF2-40B4-BE49-F238E27FC236}">
                <a16:creationId xmlns:a16="http://schemas.microsoft.com/office/drawing/2014/main" id="{7041F1FA-ED5D-0D7F-F727-4DB4AA604679}"/>
              </a:ext>
            </a:extLst>
          </p:cNvPr>
          <p:cNvSpPr>
            <a:spLocks noGrp="1"/>
          </p:cNvSpPr>
          <p:nvPr>
            <p:ph idx="1"/>
          </p:nvPr>
        </p:nvSpPr>
        <p:spPr>
          <a:xfrm>
            <a:off x="1188720" y="2148114"/>
            <a:ext cx="9966960" cy="4113790"/>
          </a:xfrm>
        </p:spPr>
        <p:txBody>
          <a:bodyPr>
            <a:normAutofit lnSpcReduction="10000"/>
          </a:bodyPr>
          <a:lstStyle/>
          <a:p>
            <a:r>
              <a:rPr lang="en-US" dirty="0"/>
              <a:t>California </a:t>
            </a:r>
            <a:r>
              <a:rPr lang="en-US" i="1" dirty="0"/>
              <a:t>Education Code</a:t>
            </a:r>
            <a:r>
              <a:rPr lang="en-US" dirty="0"/>
              <a:t> (</a:t>
            </a:r>
            <a:r>
              <a:rPr lang="en-US" i="1" dirty="0"/>
              <a:t>EC</a:t>
            </a:r>
            <a:r>
              <a:rPr lang="en-US" dirty="0"/>
              <a:t>) sections 52064 and 52064.4 specify what must be included in the LCAP and Annual Update template and instructions. </a:t>
            </a:r>
          </a:p>
          <a:p>
            <a:r>
              <a:rPr lang="en-US" dirty="0"/>
              <a:t>The proposed revisions to the LCAP template and instructions will be in effect beginning with the 2027–28 LCAP year.</a:t>
            </a:r>
          </a:p>
          <a:p>
            <a:r>
              <a:rPr lang="en-US" dirty="0"/>
              <a:t>The statutory deadline for adoption of the revised LCAP template and instructions is January 2027. The California Department of Education (CDE) is bringing this item to the State Board of Education (SBE) at its September 2026 meeting to receive feedback on the draft LCAP template and instructions before bringing the request for adoption of the new LCAP template by the SBE at its November 2026 meeting. </a:t>
            </a:r>
          </a:p>
        </p:txBody>
      </p:sp>
      <p:sp>
        <p:nvSpPr>
          <p:cNvPr id="4" name="Footer Placeholder 3">
            <a:extLst>
              <a:ext uri="{FF2B5EF4-FFF2-40B4-BE49-F238E27FC236}">
                <a16:creationId xmlns:a16="http://schemas.microsoft.com/office/drawing/2014/main" id="{F76C9007-8A91-4F7B-0E0C-D7380A74660D}"/>
              </a:ext>
            </a:extLst>
          </p:cNvPr>
          <p:cNvSpPr>
            <a:spLocks noGrp="1"/>
          </p:cNvSpPr>
          <p:nvPr>
            <p:ph type="ftr" sz="quarter" idx="11"/>
          </p:nvPr>
        </p:nvSpPr>
        <p:spPr>
          <a:xfrm>
            <a:off x="1097279" y="6446838"/>
            <a:ext cx="6818262" cy="365125"/>
          </a:xfrm>
        </p:spPr>
        <p:txBody>
          <a:bodyPr/>
          <a:lstStyle/>
          <a:p>
            <a:r>
              <a:rPr lang="en-US" dirty="0"/>
              <a:t>California Department of Education</a:t>
            </a:r>
          </a:p>
        </p:txBody>
      </p:sp>
      <p:sp>
        <p:nvSpPr>
          <p:cNvPr id="5" name="Date Placeholder 4">
            <a:extLst>
              <a:ext uri="{FF2B5EF4-FFF2-40B4-BE49-F238E27FC236}">
                <a16:creationId xmlns:a16="http://schemas.microsoft.com/office/drawing/2014/main" id="{D2E9233D-D44D-07B3-7FCB-BEC144B60DC8}"/>
              </a:ext>
            </a:extLst>
          </p:cNvPr>
          <p:cNvSpPr>
            <a:spLocks noGrp="1"/>
          </p:cNvSpPr>
          <p:nvPr>
            <p:ph type="dt" sz="half" idx="10"/>
          </p:nvPr>
        </p:nvSpPr>
        <p:spPr>
          <a:xfrm>
            <a:off x="8218426" y="6446838"/>
            <a:ext cx="2584850" cy="365125"/>
          </a:xfrm>
        </p:spPr>
        <p:txBody>
          <a:bodyPr/>
          <a:lstStyle/>
          <a:p>
            <a:r>
              <a:rPr lang="en-US"/>
              <a:t>June 12, 2026</a:t>
            </a:r>
            <a:endParaRPr lang="en-US" dirty="0"/>
          </a:p>
        </p:txBody>
      </p:sp>
      <p:sp>
        <p:nvSpPr>
          <p:cNvPr id="6" name="Slide Number Placeholder 5">
            <a:extLst>
              <a:ext uri="{FF2B5EF4-FFF2-40B4-BE49-F238E27FC236}">
                <a16:creationId xmlns:a16="http://schemas.microsoft.com/office/drawing/2014/main" id="{C7FFC42F-7080-88A5-5390-B5A790282CE4}"/>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4</a:t>
            </a:fld>
            <a:endParaRPr lang="en-US" dirty="0"/>
          </a:p>
        </p:txBody>
      </p:sp>
    </p:spTree>
    <p:extLst>
      <p:ext uri="{BB962C8B-B14F-4D97-AF65-F5344CB8AC3E}">
        <p14:creationId xmlns:p14="http://schemas.microsoft.com/office/powerpoint/2010/main" val="52270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39"/>
            <a:ext cx="10058400" cy="1339795"/>
          </a:xfrm>
        </p:spPr>
        <p:txBody>
          <a:bodyPr>
            <a:normAutofit/>
          </a:bodyPr>
          <a:lstStyle/>
          <a:p>
            <a:r>
              <a:rPr lang="en-US" dirty="0"/>
              <a:t>Summary of Required Revisions</a:t>
            </a:r>
          </a:p>
        </p:txBody>
      </p:sp>
      <p:pic>
        <p:nvPicPr>
          <p:cNvPr id="19" name="Picture Placeholder 7" descr="Children reading a book">
            <a:extLst>
              <a:ext uri="{FF2B5EF4-FFF2-40B4-BE49-F238E27FC236}">
                <a16:creationId xmlns:a16="http://schemas.microsoft.com/office/drawing/2014/main" id="{3827E032-43E7-0544-DD64-8EAA0B652B30}"/>
              </a:ext>
            </a:extLst>
          </p:cNvPr>
          <p:cNvPicPr>
            <a:picLocks noGrp="1" noChangeAspect="1"/>
          </p:cNvPicPr>
          <p:nvPr>
            <p:ph type="pic" sz="quarter" idx="13"/>
          </p:nvPr>
        </p:nvPicPr>
        <p:blipFill>
          <a:blip r:embed="rId2"/>
          <a:srcRect l="19948" r="19948"/>
          <a:stretch/>
        </p:blipFill>
        <p:spPr/>
      </p:pic>
      <p:pic>
        <p:nvPicPr>
          <p:cNvPr id="16" name="Picture Placeholder 6" descr="Teacher showing scientific experiment to students">
            <a:extLst>
              <a:ext uri="{FF2B5EF4-FFF2-40B4-BE49-F238E27FC236}">
                <a16:creationId xmlns:a16="http://schemas.microsoft.com/office/drawing/2014/main" id="{F95B2781-A17A-2FBA-3726-40BFD21352F5}"/>
              </a:ext>
            </a:extLst>
          </p:cNvPr>
          <p:cNvPicPr>
            <a:picLocks noGrp="1" noChangeAspect="1"/>
          </p:cNvPicPr>
          <p:nvPr>
            <p:ph type="pic" sz="quarter" idx="14"/>
          </p:nvPr>
        </p:nvPicPr>
        <p:blipFill>
          <a:blip r:embed="rId3"/>
          <a:srcRect l="19933" r="19933"/>
          <a:stretch/>
        </p:blipFill>
        <p:spPr/>
      </p:pic>
      <p:pic>
        <p:nvPicPr>
          <p:cNvPr id="9" name="Picture Placeholder 11" descr="Students in class">
            <a:extLst>
              <a:ext uri="{FF2B5EF4-FFF2-40B4-BE49-F238E27FC236}">
                <a16:creationId xmlns:a16="http://schemas.microsoft.com/office/drawing/2014/main" id="{8392B5D1-CEE2-9243-3C4D-54B5049B4A83}"/>
              </a:ext>
            </a:extLst>
          </p:cNvPr>
          <p:cNvPicPr>
            <a:picLocks noGrp="1" noChangeAspect="1"/>
          </p:cNvPicPr>
          <p:nvPr>
            <p:ph type="pic" sz="quarter" idx="15"/>
          </p:nvPr>
        </p:nvPicPr>
        <p:blipFill>
          <a:blip r:embed="rId4"/>
          <a:srcRect l="19951" r="19951"/>
          <a:stretch/>
        </p:blipFill>
        <p:spPr/>
      </p:pic>
      <p:pic>
        <p:nvPicPr>
          <p:cNvPr id="6" name="Picture 5" descr="Seal of the California Department of Education">
            <a:extLst>
              <a:ext uri="{FF2B5EF4-FFF2-40B4-BE49-F238E27FC236}">
                <a16:creationId xmlns:a16="http://schemas.microsoft.com/office/drawing/2014/main" id="{0A78E225-7C43-C62B-A6B5-AA413C09C0C9}"/>
              </a:ext>
            </a:extLst>
          </p:cNvPr>
          <p:cNvPicPr>
            <a:picLocks noChangeAspect="1"/>
          </p:cNvPicPr>
          <p:nvPr/>
        </p:nvPicPr>
        <p:blipFill>
          <a:blip r:embed="rId5"/>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212027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A7F3BF-6FCB-6C08-F010-7308FADC0AC9}"/>
              </a:ext>
            </a:extLst>
          </p:cNvPr>
          <p:cNvSpPr>
            <a:spLocks noGrp="1"/>
          </p:cNvSpPr>
          <p:nvPr>
            <p:ph type="title"/>
          </p:nvPr>
        </p:nvSpPr>
        <p:spPr/>
        <p:txBody>
          <a:bodyPr/>
          <a:lstStyle/>
          <a:p>
            <a:r>
              <a:rPr lang="en-US" i="1" dirty="0"/>
              <a:t>EC</a:t>
            </a:r>
            <a:r>
              <a:rPr lang="en-US" dirty="0"/>
              <a:t> Section 52064.4(a)(6)</a:t>
            </a:r>
          </a:p>
        </p:txBody>
      </p:sp>
      <p:sp>
        <p:nvSpPr>
          <p:cNvPr id="8" name="Content Placeholder 7">
            <a:extLst>
              <a:ext uri="{FF2B5EF4-FFF2-40B4-BE49-F238E27FC236}">
                <a16:creationId xmlns:a16="http://schemas.microsoft.com/office/drawing/2014/main" id="{BF7ED80F-65A6-4EAE-3A6A-EA4724CE2AC0}"/>
              </a:ext>
            </a:extLst>
          </p:cNvPr>
          <p:cNvSpPr>
            <a:spLocks noGrp="1"/>
          </p:cNvSpPr>
          <p:nvPr>
            <p:ph idx="1"/>
          </p:nvPr>
        </p:nvSpPr>
        <p:spPr>
          <a:xfrm>
            <a:off x="1188720" y="2076752"/>
            <a:ext cx="9966960" cy="4023267"/>
          </a:xfrm>
        </p:spPr>
        <p:txBody>
          <a:bodyPr>
            <a:noAutofit/>
          </a:bodyPr>
          <a:lstStyle/>
          <a:p>
            <a:r>
              <a:rPr lang="en-US" i="1" dirty="0"/>
              <a:t>EC</a:t>
            </a:r>
            <a:r>
              <a:rPr lang="en-US" dirty="0"/>
              <a:t> Section 52064.4 requires that an LEA that has unexpended Learning Recovery Emergency Block Grant (LREBG) funds must include one or more actions funded with LREBG funds within the 2025-26, 2026-27 and 2027-28 LCAPs, as applicable to the LEA. </a:t>
            </a:r>
          </a:p>
          <a:p>
            <a:r>
              <a:rPr lang="en-US" dirty="0"/>
              <a:t>As part of this requirement, LEAs must provide an explanation of the rationale for selecting each action funded with LREBG funds, including an explanation of how the action is aligned with the allowable uses of funds and how the action is expected to address the area(s) of need of students and schools identified in the needs assessment.</a:t>
            </a:r>
          </a:p>
        </p:txBody>
      </p:sp>
      <p:sp>
        <p:nvSpPr>
          <p:cNvPr id="10" name="Footer Placeholder 9">
            <a:extLst>
              <a:ext uri="{FF2B5EF4-FFF2-40B4-BE49-F238E27FC236}">
                <a16:creationId xmlns:a16="http://schemas.microsoft.com/office/drawing/2014/main" id="{3B251E5E-172E-9907-CA54-35D3D3957CD4}"/>
              </a:ext>
            </a:extLst>
          </p:cNvPr>
          <p:cNvSpPr>
            <a:spLocks noGrp="1"/>
          </p:cNvSpPr>
          <p:nvPr>
            <p:ph type="ftr" sz="quarter" idx="11"/>
          </p:nvPr>
        </p:nvSpPr>
        <p:spPr/>
        <p:txBody>
          <a:bodyPr/>
          <a:lstStyle/>
          <a:p>
            <a:r>
              <a:rPr lang="en-US"/>
              <a:t>California Department of Education</a:t>
            </a:r>
            <a:endParaRPr lang="en-US" dirty="0"/>
          </a:p>
        </p:txBody>
      </p:sp>
      <p:sp>
        <p:nvSpPr>
          <p:cNvPr id="9" name="Date Placeholder 8">
            <a:extLst>
              <a:ext uri="{FF2B5EF4-FFF2-40B4-BE49-F238E27FC236}">
                <a16:creationId xmlns:a16="http://schemas.microsoft.com/office/drawing/2014/main" id="{50DFBA00-985D-BFBE-DE99-54478AD66354}"/>
              </a:ext>
            </a:extLst>
          </p:cNvPr>
          <p:cNvSpPr>
            <a:spLocks noGrp="1"/>
          </p:cNvSpPr>
          <p:nvPr>
            <p:ph type="dt" sz="half" idx="10"/>
          </p:nvPr>
        </p:nvSpPr>
        <p:spPr/>
        <p:txBody>
          <a:bodyPr/>
          <a:lstStyle/>
          <a:p>
            <a:r>
              <a:rPr lang="en-US"/>
              <a:t>June 12, 2026</a:t>
            </a:r>
            <a:endParaRPr lang="en-US" dirty="0"/>
          </a:p>
        </p:txBody>
      </p:sp>
      <p:sp>
        <p:nvSpPr>
          <p:cNvPr id="11" name="Slide Number Placeholder 10">
            <a:extLst>
              <a:ext uri="{FF2B5EF4-FFF2-40B4-BE49-F238E27FC236}">
                <a16:creationId xmlns:a16="http://schemas.microsoft.com/office/drawing/2014/main" id="{86D00EAB-1CE5-3FD9-906A-3B333142B79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40905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691B-90E9-89EE-3F7D-CA04150D8194}"/>
              </a:ext>
            </a:extLst>
          </p:cNvPr>
          <p:cNvSpPr>
            <a:spLocks noGrp="1"/>
          </p:cNvSpPr>
          <p:nvPr>
            <p:ph type="title"/>
          </p:nvPr>
        </p:nvSpPr>
        <p:spPr/>
        <p:txBody>
          <a:bodyPr/>
          <a:lstStyle/>
          <a:p>
            <a:r>
              <a:rPr lang="en-US" dirty="0"/>
              <a:t>Required Revisions</a:t>
            </a:r>
          </a:p>
        </p:txBody>
      </p:sp>
      <p:sp>
        <p:nvSpPr>
          <p:cNvPr id="3" name="Content Placeholder 2">
            <a:extLst>
              <a:ext uri="{FF2B5EF4-FFF2-40B4-BE49-F238E27FC236}">
                <a16:creationId xmlns:a16="http://schemas.microsoft.com/office/drawing/2014/main" id="{2949E7F7-27CF-7CD7-CB6B-6DE59D84480C}"/>
              </a:ext>
            </a:extLst>
          </p:cNvPr>
          <p:cNvSpPr>
            <a:spLocks noGrp="1"/>
          </p:cNvSpPr>
          <p:nvPr>
            <p:ph idx="1"/>
          </p:nvPr>
        </p:nvSpPr>
        <p:spPr>
          <a:xfrm>
            <a:off x="1188720" y="2141316"/>
            <a:ext cx="9966960" cy="3923818"/>
          </a:xfrm>
        </p:spPr>
        <p:txBody>
          <a:bodyPr/>
          <a:lstStyle/>
          <a:p>
            <a:pPr marL="0" indent="0">
              <a:spcAft>
                <a:spcPts val="1200"/>
              </a:spcAft>
              <a:buNone/>
            </a:pPr>
            <a:r>
              <a:rPr lang="en-US" i="1" dirty="0"/>
              <a:t>EC</a:t>
            </a:r>
            <a:r>
              <a:rPr lang="en-US" dirty="0"/>
              <a:t> Section 52064.4(a)(6) requires that the instructions for the 2027–28 LCAP, or the annual update to the LCAP, include a requirement for LEAs to review the rationale used to select each action funded with LREBG funds to assess the overall effectiveness of the chosen action(s) and identify whether adjustments to the chosen approach are warranted based on progress shown on the metrics being used to monitor the impact of the action. </a:t>
            </a:r>
          </a:p>
          <a:p>
            <a:pPr marL="0" indent="0">
              <a:spcAft>
                <a:spcPts val="1200"/>
              </a:spcAft>
              <a:buNone/>
            </a:pPr>
            <a:r>
              <a:rPr lang="en-US" dirty="0"/>
              <a:t>This requirement is proposed to be included in the proposed 2026-27 LCAP Annual Update Template and Instructions (Attachment 2, page 6).</a:t>
            </a:r>
          </a:p>
        </p:txBody>
      </p:sp>
      <p:sp>
        <p:nvSpPr>
          <p:cNvPr id="4" name="Footer Placeholder 3">
            <a:extLst>
              <a:ext uri="{FF2B5EF4-FFF2-40B4-BE49-F238E27FC236}">
                <a16:creationId xmlns:a16="http://schemas.microsoft.com/office/drawing/2014/main" id="{8ADA06CD-23A4-280F-7C32-9087FD1FBC6C}"/>
              </a:ext>
            </a:extLst>
          </p:cNvPr>
          <p:cNvSpPr>
            <a:spLocks noGrp="1"/>
          </p:cNvSpPr>
          <p:nvPr>
            <p:ph type="ftr" sz="quarter" idx="11"/>
          </p:nvPr>
        </p:nvSpPr>
        <p:spPr/>
        <p:txBody>
          <a:bodyPr/>
          <a:lstStyle/>
          <a:p>
            <a:r>
              <a:rPr lang="en-US"/>
              <a:t>California Department of Education</a:t>
            </a:r>
            <a:endParaRPr lang="en-US" dirty="0"/>
          </a:p>
        </p:txBody>
      </p:sp>
      <p:sp>
        <p:nvSpPr>
          <p:cNvPr id="5" name="Date Placeholder 4">
            <a:extLst>
              <a:ext uri="{FF2B5EF4-FFF2-40B4-BE49-F238E27FC236}">
                <a16:creationId xmlns:a16="http://schemas.microsoft.com/office/drawing/2014/main" id="{A3A7E932-CF60-A66D-3833-11F12072FD77}"/>
              </a:ext>
            </a:extLst>
          </p:cNvPr>
          <p:cNvSpPr>
            <a:spLocks noGrp="1"/>
          </p:cNvSpPr>
          <p:nvPr>
            <p:ph type="dt" sz="half" idx="10"/>
          </p:nvPr>
        </p:nvSpPr>
        <p:spPr/>
        <p:txBody>
          <a:bodyPr/>
          <a:lstStyle/>
          <a:p>
            <a:r>
              <a:rPr lang="en-US"/>
              <a:t>June 12, 2026</a:t>
            </a:r>
            <a:endParaRPr lang="en-US" dirty="0"/>
          </a:p>
        </p:txBody>
      </p:sp>
      <p:sp>
        <p:nvSpPr>
          <p:cNvPr id="6" name="Slide Number Placeholder 5">
            <a:extLst>
              <a:ext uri="{FF2B5EF4-FFF2-40B4-BE49-F238E27FC236}">
                <a16:creationId xmlns:a16="http://schemas.microsoft.com/office/drawing/2014/main" id="{2A313BE4-DF5D-AC07-4300-08FA22C97950}"/>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359834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40"/>
            <a:ext cx="10058400" cy="1349608"/>
          </a:xfrm>
        </p:spPr>
        <p:txBody>
          <a:bodyPr>
            <a:normAutofit/>
          </a:bodyPr>
          <a:lstStyle/>
          <a:p>
            <a:r>
              <a:rPr lang="en-US" dirty="0"/>
              <a:t>Summary of Proposed Revisions</a:t>
            </a:r>
          </a:p>
        </p:txBody>
      </p:sp>
      <p:pic>
        <p:nvPicPr>
          <p:cNvPr id="19" name="Picture Placeholder 7" descr="Young child in purple turtleneck and jeans with one hand in air wearing backpack">
            <a:extLst>
              <a:ext uri="{FF2B5EF4-FFF2-40B4-BE49-F238E27FC236}">
                <a16:creationId xmlns:a16="http://schemas.microsoft.com/office/drawing/2014/main" id="{3827E032-43E7-0544-DD64-8EAA0B652B30}"/>
              </a:ext>
            </a:extLst>
          </p:cNvPr>
          <p:cNvPicPr>
            <a:picLocks noGrp="1" noChangeAspect="1"/>
          </p:cNvPicPr>
          <p:nvPr>
            <p:ph type="pic" sz="quarter" idx="13"/>
          </p:nvPr>
        </p:nvPicPr>
        <p:blipFill>
          <a:blip r:embed="rId2"/>
          <a:srcRect l="19948" r="19948"/>
          <a:stretch/>
        </p:blipFill>
        <p:spPr/>
      </p:pic>
      <p:pic>
        <p:nvPicPr>
          <p:cNvPr id="16" name="Picture Placeholder 6" descr="Child wearing suit">
            <a:extLst>
              <a:ext uri="{FF2B5EF4-FFF2-40B4-BE49-F238E27FC236}">
                <a16:creationId xmlns:a16="http://schemas.microsoft.com/office/drawing/2014/main" id="{F95B2781-A17A-2FBA-3726-40BFD21352F5}"/>
              </a:ext>
            </a:extLst>
          </p:cNvPr>
          <p:cNvPicPr>
            <a:picLocks noGrp="1" noChangeAspect="1"/>
          </p:cNvPicPr>
          <p:nvPr>
            <p:ph type="pic" sz="quarter" idx="14"/>
          </p:nvPr>
        </p:nvPicPr>
        <p:blipFill>
          <a:blip r:embed="rId3"/>
          <a:srcRect l="19948" r="19948"/>
          <a:stretch/>
        </p:blipFill>
        <p:spPr/>
      </p:pic>
      <p:pic>
        <p:nvPicPr>
          <p:cNvPr id="9" name="Picture Placeholder 11" descr="High school teacher calling on student in classroom">
            <a:extLst>
              <a:ext uri="{FF2B5EF4-FFF2-40B4-BE49-F238E27FC236}">
                <a16:creationId xmlns:a16="http://schemas.microsoft.com/office/drawing/2014/main" id="{8392B5D1-CEE2-9243-3C4D-54B5049B4A83}"/>
              </a:ext>
            </a:extLst>
          </p:cNvPr>
          <p:cNvPicPr>
            <a:picLocks noGrp="1" noChangeAspect="1"/>
          </p:cNvPicPr>
          <p:nvPr>
            <p:ph type="pic" sz="quarter" idx="15"/>
          </p:nvPr>
        </p:nvPicPr>
        <p:blipFill>
          <a:blip r:embed="rId4"/>
          <a:srcRect l="19955" r="19955"/>
          <a:stretch/>
        </p:blipFill>
        <p:spPr/>
      </p:pic>
      <p:pic>
        <p:nvPicPr>
          <p:cNvPr id="3" name="Picture 2" descr="Seal of the California Department of Education">
            <a:extLst>
              <a:ext uri="{FF2B5EF4-FFF2-40B4-BE49-F238E27FC236}">
                <a16:creationId xmlns:a16="http://schemas.microsoft.com/office/drawing/2014/main" id="{E4A06DED-3F89-63A5-3395-2935E6E895A8}"/>
              </a:ext>
            </a:extLst>
          </p:cNvPr>
          <p:cNvPicPr>
            <a:picLocks noChangeAspect="1"/>
          </p:cNvPicPr>
          <p:nvPr/>
        </p:nvPicPr>
        <p:blipFill>
          <a:blip r:embed="rId5"/>
          <a:stretch>
            <a:fillRect/>
          </a:stretch>
        </p:blipFill>
        <p:spPr>
          <a:xfrm>
            <a:off x="11219380" y="5904161"/>
            <a:ext cx="840363" cy="840363"/>
          </a:xfrm>
          <a:prstGeom prst="rect">
            <a:avLst/>
          </a:prstGeom>
        </p:spPr>
      </p:pic>
    </p:spTree>
    <p:extLst>
      <p:ext uri="{BB962C8B-B14F-4D97-AF65-F5344CB8AC3E}">
        <p14:creationId xmlns:p14="http://schemas.microsoft.com/office/powerpoint/2010/main" val="197365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9C3C54-027B-17C9-C0CC-90DAA1E0EDD8}"/>
              </a:ext>
            </a:extLst>
          </p:cNvPr>
          <p:cNvSpPr>
            <a:spLocks noGrp="1"/>
          </p:cNvSpPr>
          <p:nvPr>
            <p:ph type="title"/>
          </p:nvPr>
        </p:nvSpPr>
        <p:spPr/>
        <p:txBody>
          <a:bodyPr/>
          <a:lstStyle/>
          <a:p>
            <a:r>
              <a:rPr lang="en-US" dirty="0"/>
              <a:t>Additional Revisions</a:t>
            </a:r>
          </a:p>
        </p:txBody>
      </p:sp>
      <p:sp>
        <p:nvSpPr>
          <p:cNvPr id="5" name="Content Placeholder 4">
            <a:extLst>
              <a:ext uri="{FF2B5EF4-FFF2-40B4-BE49-F238E27FC236}">
                <a16:creationId xmlns:a16="http://schemas.microsoft.com/office/drawing/2014/main" id="{18AB8D2C-448F-1170-B7E0-075808825C82}"/>
              </a:ext>
            </a:extLst>
          </p:cNvPr>
          <p:cNvSpPr>
            <a:spLocks noGrp="1"/>
          </p:cNvSpPr>
          <p:nvPr>
            <p:ph idx="1"/>
          </p:nvPr>
        </p:nvSpPr>
        <p:spPr/>
        <p:txBody>
          <a:bodyPr>
            <a:normAutofit/>
          </a:bodyPr>
          <a:lstStyle/>
          <a:p>
            <a:pPr marL="0" indent="0">
              <a:buNone/>
            </a:pPr>
            <a:r>
              <a:rPr lang="en-US" dirty="0"/>
              <a:t>In addition to change required by </a:t>
            </a:r>
            <a:r>
              <a:rPr lang="en-US" i="1" dirty="0"/>
              <a:t>EC</a:t>
            </a:r>
            <a:r>
              <a:rPr lang="en-US" dirty="0"/>
              <a:t> Section 52064.4(a)(6), the CDE is proposing the following revisions to the 2027-28 LCAP template and instructions:</a:t>
            </a:r>
          </a:p>
          <a:p>
            <a:pPr marL="231775" lvl="0" indent="-231775">
              <a:buClrTx/>
              <a:buFont typeface="Arial" panose="020B0604020202020204" pitchFamily="34" charset="0"/>
              <a:buChar char="•"/>
            </a:pPr>
            <a:r>
              <a:rPr lang="en-US" dirty="0"/>
              <a:t>Removing references to statute and years that are no longer relevant. </a:t>
            </a:r>
          </a:p>
          <a:p>
            <a:pPr marL="231775" lvl="0" indent="-231775">
              <a:buClrTx/>
              <a:buFont typeface="Arial" panose="020B0604020202020204" pitchFamily="34" charset="0"/>
              <a:buChar char="•"/>
            </a:pPr>
            <a:r>
              <a:rPr lang="en-US" dirty="0"/>
              <a:t>Updating references to specific years in the instructions.</a:t>
            </a:r>
          </a:p>
          <a:p>
            <a:pPr marL="231775" lvl="0" indent="-231775">
              <a:buClrTx/>
              <a:buFont typeface="Arial" panose="020B0604020202020204" pitchFamily="34" charset="0"/>
              <a:buChar char="•"/>
            </a:pPr>
            <a:r>
              <a:rPr lang="en-US" dirty="0"/>
              <a:t>Making a minor wording change to the instructions relating to required actions for lowest performing California School Dashboard (Dashboard) indicators.</a:t>
            </a:r>
          </a:p>
        </p:txBody>
      </p:sp>
      <p:sp>
        <p:nvSpPr>
          <p:cNvPr id="3" name="Footer Placeholder 2">
            <a:extLst>
              <a:ext uri="{FF2B5EF4-FFF2-40B4-BE49-F238E27FC236}">
                <a16:creationId xmlns:a16="http://schemas.microsoft.com/office/drawing/2014/main" id="{B4CB06B7-C9B9-E69A-4EA2-F954E28589F7}"/>
              </a:ext>
            </a:extLst>
          </p:cNvPr>
          <p:cNvSpPr>
            <a:spLocks noGrp="1"/>
          </p:cNvSpPr>
          <p:nvPr>
            <p:ph type="ftr" sz="quarter" idx="11"/>
          </p:nvPr>
        </p:nvSpPr>
        <p:spPr/>
        <p:txBody>
          <a:bodyPr/>
          <a:lstStyle/>
          <a:p>
            <a:r>
              <a:rPr lang="en-US"/>
              <a:t>California Department of Education</a:t>
            </a:r>
            <a:endParaRPr lang="en-US" dirty="0"/>
          </a:p>
        </p:txBody>
      </p:sp>
      <p:sp>
        <p:nvSpPr>
          <p:cNvPr id="2" name="Date Placeholder 1">
            <a:extLst>
              <a:ext uri="{FF2B5EF4-FFF2-40B4-BE49-F238E27FC236}">
                <a16:creationId xmlns:a16="http://schemas.microsoft.com/office/drawing/2014/main" id="{00A35D56-C26D-E23F-B301-DB0380A81CEA}"/>
              </a:ext>
            </a:extLst>
          </p:cNvPr>
          <p:cNvSpPr>
            <a:spLocks noGrp="1"/>
          </p:cNvSpPr>
          <p:nvPr>
            <p:ph type="dt" sz="half" idx="10"/>
          </p:nvPr>
        </p:nvSpPr>
        <p:spPr/>
        <p:txBody>
          <a:bodyPr/>
          <a:lstStyle/>
          <a:p>
            <a:r>
              <a:rPr lang="en-US"/>
              <a:t>June 12, 2026</a:t>
            </a:r>
            <a:endParaRPr lang="en-US" dirty="0"/>
          </a:p>
        </p:txBody>
      </p:sp>
      <p:sp>
        <p:nvSpPr>
          <p:cNvPr id="7" name="Slide Number Placeholder 6">
            <a:extLst>
              <a:ext uri="{FF2B5EF4-FFF2-40B4-BE49-F238E27FC236}">
                <a16:creationId xmlns:a16="http://schemas.microsoft.com/office/drawing/2014/main" id="{718532C3-BDB3-5049-CC30-BB6E1BBBAC70}"/>
              </a:ext>
            </a:extLst>
          </p:cNvPr>
          <p:cNvSpPr>
            <a:spLocks noGrp="1"/>
          </p:cNvSpPr>
          <p:nvPr>
            <p:ph type="sldNum" sz="quarter" idx="12"/>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2647880093"/>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_Win32_JB_SL_v2.potx" id="{2FF4D238-6E02-4AF5-A7F8-E0CA002E79A6}" vid="{1CA406FA-5E6E-436F-98F0-C190AE288A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Retrospect design</Template>
  <TotalTime>0</TotalTime>
  <Words>1079</Words>
  <Application>Microsoft Office PowerPoint</Application>
  <PresentationFormat>Widescreen</PresentationFormat>
  <Paragraphs>101</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RetrospectVTI</vt:lpstr>
      <vt:lpstr>Local Control and Accountability Plan Revisions for the 2027-28 School Year</vt:lpstr>
      <vt:lpstr>Background</vt:lpstr>
      <vt:lpstr>The LCAP</vt:lpstr>
      <vt:lpstr>LCAP Requirements</vt:lpstr>
      <vt:lpstr>Summary of Required Revisions</vt:lpstr>
      <vt:lpstr>EC Section 52064.4(a)(6)</vt:lpstr>
      <vt:lpstr>Required Revisions</vt:lpstr>
      <vt:lpstr>Summary of Proposed Revisions</vt:lpstr>
      <vt:lpstr>Additional Revisions</vt:lpstr>
      <vt:lpstr>Lowest Performing Dashboard Indicators</vt:lpstr>
      <vt:lpstr>Annual Update Template</vt:lpstr>
      <vt:lpstr>Additional Possible Revisions</vt:lpstr>
      <vt:lpstr>Possible Revisions (1)</vt:lpstr>
      <vt:lpstr>Possible Revisions (2)</vt:lpstr>
      <vt:lpstr>Possible Revisions (3)</vt:lpstr>
      <vt:lpstr>Review of Revisions</vt:lpstr>
      <vt:lpstr>Review</vt:lpstr>
      <vt:lpstr>Questions?</vt:lpstr>
      <vt:lpstr>Public Comment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2026 Agenda Item 03 Slides - California Practitioners Advisory Group (CA State Board of Education)</dc:title>
  <dc:subject>Item 03 Slides: Local Control and Accountability Plan Revisions for the 2027-28 School Year.</dc:subject>
  <dc:creator/>
  <cp:lastModifiedBy/>
  <cp:revision>1</cp:revision>
  <dcterms:created xsi:type="dcterms:W3CDTF">2026-06-04T18:24:00Z</dcterms:created>
  <dcterms:modified xsi:type="dcterms:W3CDTF">2026-06-04T18:25:30Z</dcterms:modified>
</cp:coreProperties>
</file>