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29" r:id="rId1"/>
    <p:sldMasterId id="2147483648" r:id="rId2"/>
  </p:sldMasterIdLst>
  <p:notesMasterIdLst>
    <p:notesMasterId r:id="rId142"/>
  </p:notesMasterIdLst>
  <p:sldIdLst>
    <p:sldId id="256" r:id="rId3"/>
    <p:sldId id="3650" r:id="rId4"/>
    <p:sldId id="3839" r:id="rId5"/>
    <p:sldId id="3662" r:id="rId6"/>
    <p:sldId id="3663" r:id="rId7"/>
    <p:sldId id="3664" r:id="rId8"/>
    <p:sldId id="3701" r:id="rId9"/>
    <p:sldId id="3666" r:id="rId10"/>
    <p:sldId id="3408" r:id="rId11"/>
    <p:sldId id="3911" r:id="rId12"/>
    <p:sldId id="3895" r:id="rId13"/>
    <p:sldId id="3896" r:id="rId14"/>
    <p:sldId id="3800" r:id="rId15"/>
    <p:sldId id="3802" r:id="rId16"/>
    <p:sldId id="3804" r:id="rId17"/>
    <p:sldId id="3930" r:id="rId18"/>
    <p:sldId id="3805" r:id="rId19"/>
    <p:sldId id="3867" r:id="rId20"/>
    <p:sldId id="3864" r:id="rId21"/>
    <p:sldId id="3806" r:id="rId22"/>
    <p:sldId id="3868" r:id="rId23"/>
    <p:sldId id="3968" r:id="rId24"/>
    <p:sldId id="3807" r:id="rId25"/>
    <p:sldId id="3869" r:id="rId26"/>
    <p:sldId id="3967" r:id="rId27"/>
    <p:sldId id="3817" r:id="rId28"/>
    <p:sldId id="3812" r:id="rId29"/>
    <p:sldId id="3933" r:id="rId30"/>
    <p:sldId id="3935" r:id="rId31"/>
    <p:sldId id="3455" r:id="rId32"/>
    <p:sldId id="3720" r:id="rId33"/>
    <p:sldId id="3713" r:id="rId34"/>
    <p:sldId id="3954" r:id="rId35"/>
    <p:sldId id="3934" r:id="rId36"/>
    <p:sldId id="3747" r:id="rId37"/>
    <p:sldId id="3691" r:id="rId38"/>
    <p:sldId id="3723" r:id="rId39"/>
    <p:sldId id="3736" r:id="rId40"/>
    <p:sldId id="3694" r:id="rId41"/>
    <p:sldId id="3672" r:id="rId42"/>
    <p:sldId id="3870" r:id="rId43"/>
    <p:sldId id="3841" r:id="rId44"/>
    <p:sldId id="3825" r:id="rId45"/>
    <p:sldId id="3826" r:id="rId46"/>
    <p:sldId id="3828" r:id="rId47"/>
    <p:sldId id="3938" r:id="rId48"/>
    <p:sldId id="3937" r:id="rId49"/>
    <p:sldId id="3940" r:id="rId50"/>
    <p:sldId id="3941" r:id="rId51"/>
    <p:sldId id="3861" r:id="rId52"/>
    <p:sldId id="3752" r:id="rId53"/>
    <p:sldId id="3755" r:id="rId54"/>
    <p:sldId id="3766" r:id="rId55"/>
    <p:sldId id="3923" r:id="rId56"/>
    <p:sldId id="3878" r:id="rId57"/>
    <p:sldId id="3943" r:id="rId58"/>
    <p:sldId id="3956" r:id="rId59"/>
    <p:sldId id="3960" r:id="rId60"/>
    <p:sldId id="3957" r:id="rId61"/>
    <p:sldId id="3961" r:id="rId62"/>
    <p:sldId id="3962" r:id="rId63"/>
    <p:sldId id="3958" r:id="rId64"/>
    <p:sldId id="3959" r:id="rId65"/>
    <p:sldId id="3963" r:id="rId66"/>
    <p:sldId id="3862" r:id="rId67"/>
    <p:sldId id="3873" r:id="rId68"/>
    <p:sldId id="3756" r:id="rId69"/>
    <p:sldId id="3520" r:id="rId70"/>
    <p:sldId id="3924" r:id="rId71"/>
    <p:sldId id="3921" r:id="rId72"/>
    <p:sldId id="3925" r:id="rId73"/>
    <p:sldId id="3653" r:id="rId74"/>
    <p:sldId id="3654" r:id="rId75"/>
    <p:sldId id="3842" r:id="rId76"/>
    <p:sldId id="3657" r:id="rId77"/>
    <p:sldId id="3703" r:id="rId78"/>
    <p:sldId id="3939" r:id="rId79"/>
    <p:sldId id="3951" r:id="rId80"/>
    <p:sldId id="3737" r:id="rId81"/>
    <p:sldId id="3748" r:id="rId82"/>
    <p:sldId id="3490" r:id="rId83"/>
    <p:sldId id="3764" r:id="rId84"/>
    <p:sldId id="3799" r:id="rId85"/>
    <p:sldId id="3798" r:id="rId86"/>
    <p:sldId id="3952" r:id="rId87"/>
    <p:sldId id="3948" r:id="rId88"/>
    <p:sldId id="3767" r:id="rId89"/>
    <p:sldId id="3949" r:id="rId90"/>
    <p:sldId id="3950" r:id="rId91"/>
    <p:sldId id="3827" r:id="rId92"/>
    <p:sldId id="3953" r:id="rId93"/>
    <p:sldId id="3751" r:id="rId94"/>
    <p:sldId id="3782" r:id="rId95"/>
    <p:sldId id="3909" r:id="rId96"/>
    <p:sldId id="3837" r:id="rId97"/>
    <p:sldId id="3881" r:id="rId98"/>
    <p:sldId id="3884" r:id="rId99"/>
    <p:sldId id="3882" r:id="rId100"/>
    <p:sldId id="3955" r:id="rId101"/>
    <p:sldId id="3783" r:id="rId102"/>
    <p:sldId id="3780" r:id="rId103"/>
    <p:sldId id="3910" r:id="rId104"/>
    <p:sldId id="3838" r:id="rId105"/>
    <p:sldId id="3913" r:id="rId106"/>
    <p:sldId id="3886" r:id="rId107"/>
    <p:sldId id="3916" r:id="rId108"/>
    <p:sldId id="3912" r:id="rId109"/>
    <p:sldId id="3883" r:id="rId110"/>
    <p:sldId id="3784" r:id="rId111"/>
    <p:sldId id="3795" r:id="rId112"/>
    <p:sldId id="3778" r:id="rId113"/>
    <p:sldId id="3879" r:id="rId114"/>
    <p:sldId id="3918" r:id="rId115"/>
    <p:sldId id="3833" r:id="rId116"/>
    <p:sldId id="3792" r:id="rId117"/>
    <p:sldId id="3794" r:id="rId118"/>
    <p:sldId id="3932" r:id="rId119"/>
    <p:sldId id="3791" r:id="rId120"/>
    <p:sldId id="3843" r:id="rId121"/>
    <p:sldId id="3914" r:id="rId122"/>
    <p:sldId id="3876" r:id="rId123"/>
    <p:sldId id="3915" r:id="rId124"/>
    <p:sldId id="3844" r:id="rId125"/>
    <p:sldId id="3845" r:id="rId126"/>
    <p:sldId id="3888" r:id="rId127"/>
    <p:sldId id="3890" r:id="rId128"/>
    <p:sldId id="3853" r:id="rId129"/>
    <p:sldId id="3846" r:id="rId130"/>
    <p:sldId id="3847" r:id="rId131"/>
    <p:sldId id="3850" r:id="rId132"/>
    <p:sldId id="3926" r:id="rId133"/>
    <p:sldId id="3917" r:id="rId134"/>
    <p:sldId id="3931" r:id="rId135"/>
    <p:sldId id="3848" r:id="rId136"/>
    <p:sldId id="3964" r:id="rId137"/>
    <p:sldId id="3965" r:id="rId138"/>
    <p:sldId id="3966" r:id="rId139"/>
    <p:sldId id="3776" r:id="rId140"/>
    <p:sldId id="3777" r:id="rId1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genda" id="{65E42E2F-A5E6-4DD2-B654-695B17366196}">
          <p14:sldIdLst>
            <p14:sldId id="256"/>
            <p14:sldId id="3650"/>
            <p14:sldId id="3839"/>
          </p14:sldIdLst>
        </p14:section>
        <p14:section name="2026 Acct Workplan" id="{CB4D6B79-5F35-4155-9E3C-B3714F5B6187}">
          <p14:sldIdLst>
            <p14:sldId id="3662"/>
            <p14:sldId id="3663"/>
            <p14:sldId id="3664"/>
            <p14:sldId id="3701"/>
            <p14:sldId id="3666"/>
          </p14:sldIdLst>
        </p14:section>
        <p14:section name="CCI" id="{57BC0F3C-4417-4DE7-8548-006B1222D84E}">
          <p14:sldIdLst>
            <p14:sldId id="3408"/>
            <p14:sldId id="3911"/>
            <p14:sldId id="3895"/>
            <p14:sldId id="3896"/>
          </p14:sldIdLst>
        </p14:section>
        <p14:section name="Work Based Learning" id="{EA6F565E-A598-4DE0-B967-31797BA70C1A}">
          <p14:sldIdLst>
            <p14:sldId id="3800"/>
            <p14:sldId id="3802"/>
            <p14:sldId id="3804"/>
            <p14:sldId id="3930"/>
            <p14:sldId id="3805"/>
            <p14:sldId id="3867"/>
            <p14:sldId id="3864"/>
            <p14:sldId id="3806"/>
            <p14:sldId id="3868"/>
            <p14:sldId id="3968"/>
            <p14:sldId id="3807"/>
            <p14:sldId id="3869"/>
            <p14:sldId id="3967"/>
            <p14:sldId id="3817"/>
            <p14:sldId id="3812"/>
            <p14:sldId id="3933"/>
            <p14:sldId id="3935"/>
            <p14:sldId id="3455"/>
            <p14:sldId id="3720"/>
            <p14:sldId id="3713"/>
            <p14:sldId id="3954"/>
            <p14:sldId id="3934"/>
          </p14:sldIdLst>
        </p14:section>
        <p14:section name="IB-Cambridge" id="{07DCFCF8-0729-43F5-9803-03EC16B01D0D}">
          <p14:sldIdLst>
            <p14:sldId id="3747"/>
            <p14:sldId id="3691"/>
            <p14:sldId id="3723"/>
            <p14:sldId id="3736"/>
            <p14:sldId id="3694"/>
            <p14:sldId id="3672"/>
            <p14:sldId id="3870"/>
            <p14:sldId id="3841"/>
            <p14:sldId id="3825"/>
            <p14:sldId id="3826"/>
            <p14:sldId id="3828"/>
            <p14:sldId id="3938"/>
            <p14:sldId id="3937"/>
            <p14:sldId id="3940"/>
            <p14:sldId id="3941"/>
            <p14:sldId id="3861"/>
            <p14:sldId id="3752"/>
            <p14:sldId id="3755"/>
            <p14:sldId id="3766"/>
            <p14:sldId id="3923"/>
            <p14:sldId id="3878"/>
            <p14:sldId id="3943"/>
            <p14:sldId id="3956"/>
            <p14:sldId id="3960"/>
            <p14:sldId id="3957"/>
            <p14:sldId id="3961"/>
            <p14:sldId id="3962"/>
            <p14:sldId id="3958"/>
            <p14:sldId id="3959"/>
            <p14:sldId id="3963"/>
            <p14:sldId id="3862"/>
            <p14:sldId id="3873"/>
            <p14:sldId id="3756"/>
          </p14:sldIdLst>
        </p14:section>
        <p14:section name="LTELs Reclassification &amp; ELPI" id="{6933B0A5-4312-47F1-BBC1-D0BC6FE0CC3A}">
          <p14:sldIdLst>
            <p14:sldId id="3520"/>
            <p14:sldId id="3924"/>
            <p14:sldId id="3921"/>
            <p14:sldId id="3925"/>
            <p14:sldId id="3653"/>
            <p14:sldId id="3654"/>
            <p14:sldId id="3842"/>
            <p14:sldId id="3657"/>
            <p14:sldId id="3703"/>
            <p14:sldId id="3939"/>
            <p14:sldId id="3951"/>
            <p14:sldId id="3737"/>
          </p14:sldIdLst>
        </p14:section>
        <p14:section name="Priority 1: Teacher Data" id="{6F9DAFC7-9C2F-43E9-93FE-673005656161}">
          <p14:sldIdLst>
            <p14:sldId id="3748"/>
            <p14:sldId id="3490"/>
            <p14:sldId id="3764"/>
            <p14:sldId id="3799"/>
            <p14:sldId id="3798"/>
            <p14:sldId id="3952"/>
            <p14:sldId id="3948"/>
            <p14:sldId id="3767"/>
            <p14:sldId id="3949"/>
            <p14:sldId id="3950"/>
            <p14:sldId id="3827"/>
            <p14:sldId id="3953"/>
            <p14:sldId id="3751"/>
          </p14:sldIdLst>
        </p14:section>
        <p14:section name="Science As Full Indicator" id="{789FDD6D-6D35-492C-8DAD-FE9EE666AAB0}">
          <p14:sldIdLst>
            <p14:sldId id="3782"/>
            <p14:sldId id="3909"/>
            <p14:sldId id="3837"/>
            <p14:sldId id="3881"/>
            <p14:sldId id="3884"/>
            <p14:sldId id="3882"/>
            <p14:sldId id="3955"/>
            <p14:sldId id="3783"/>
          </p14:sldIdLst>
        </p14:section>
        <p14:section name="Growth As Full Indicator" id="{CD607113-5CBB-4CB8-8A12-0829D7887E85}">
          <p14:sldIdLst>
            <p14:sldId id="3780"/>
            <p14:sldId id="3910"/>
            <p14:sldId id="3838"/>
            <p14:sldId id="3913"/>
            <p14:sldId id="3886"/>
            <p14:sldId id="3916"/>
            <p14:sldId id="3912"/>
            <p14:sldId id="3883"/>
            <p14:sldId id="3784"/>
            <p14:sldId id="3795"/>
          </p14:sldIdLst>
        </p14:section>
        <p14:section name="Display Card for Growth" id="{1F10E42F-7EE8-4049-95F8-6C97B5EC7CF8}">
          <p14:sldIdLst>
            <p14:sldId id="3778"/>
            <p14:sldId id="3879"/>
            <p14:sldId id="3918"/>
            <p14:sldId id="3833"/>
            <p14:sldId id="3792"/>
            <p14:sldId id="3794"/>
            <p14:sldId id="3932"/>
            <p14:sldId id="3791"/>
          </p14:sldIdLst>
        </p14:section>
        <p14:section name="Display Info for Academic Indicators" id="{16FCB589-3F3A-463D-B13C-51272EE93E5A}">
          <p14:sldIdLst>
            <p14:sldId id="3843"/>
            <p14:sldId id="3914"/>
            <p14:sldId id="3876"/>
            <p14:sldId id="3915"/>
            <p14:sldId id="3844"/>
            <p14:sldId id="3845"/>
            <p14:sldId id="3888"/>
            <p14:sldId id="3890"/>
            <p14:sldId id="3853"/>
            <p14:sldId id="3846"/>
            <p14:sldId id="3847"/>
            <p14:sldId id="3850"/>
            <p14:sldId id="3926"/>
            <p14:sldId id="3917"/>
            <p14:sldId id="3931"/>
            <p14:sldId id="3848"/>
            <p14:sldId id="3964"/>
            <p14:sldId id="3965"/>
            <p14:sldId id="3966"/>
          </p14:sldIdLst>
        </p14:section>
        <p14:section name="Public Comment" id="{6A33A5B5-813C-4899-AA40-B26F48EC4536}">
          <p14:sldIdLst>
            <p14:sldId id="3776"/>
            <p14:sldId id="3777"/>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4052"/>
    <a:srgbClr val="7D7D7D"/>
    <a:srgbClr val="8B3800"/>
    <a:srgbClr val="009543"/>
    <a:srgbClr val="FFB907"/>
    <a:srgbClr val="00B0F0"/>
    <a:srgbClr val="E9E6EB"/>
    <a:srgbClr val="84B58F"/>
    <a:srgbClr val="00833A"/>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70B75C-D970-4F9D-B8CE-860C4715C797}" v="7" dt="2026-03-24T17:16:13.4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0"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38" Type="http://schemas.openxmlformats.org/officeDocument/2006/relationships/slide" Target="slides/slide136.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presProps" Target="presProps.xml"/><Relationship Id="rId149" Type="http://schemas.microsoft.com/office/2018/10/relationships/authors" Target="author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slide" Target="slides/slide122.xml"/><Relationship Id="rId129" Type="http://schemas.openxmlformats.org/officeDocument/2006/relationships/slide" Target="slides/slide127.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32" Type="http://schemas.openxmlformats.org/officeDocument/2006/relationships/slide" Target="slides/slide130.xml"/><Relationship Id="rId140" Type="http://schemas.openxmlformats.org/officeDocument/2006/relationships/slide" Target="slides/slide138.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30" Type="http://schemas.openxmlformats.org/officeDocument/2006/relationships/slide" Target="slides/slide128.xml"/><Relationship Id="rId135" Type="http://schemas.openxmlformats.org/officeDocument/2006/relationships/slide" Target="slides/slide133.xml"/><Relationship Id="rId143" Type="http://schemas.openxmlformats.org/officeDocument/2006/relationships/commentAuthors" Target="commentAuthors.xml"/><Relationship Id="rId148"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912E56-26E0-4AA0-A236-49AC610108A2}" type="datetimeFigureOut">
              <a:rPr lang="en-US" smtClean="0"/>
              <a:t>3/24/2026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39C8C8D-9F22-4D5E-A5DA-59EF718D50CC}" type="slidenum">
              <a:rPr lang="en-US" smtClean="0"/>
              <a:t>‹#›</a:t>
            </a:fld>
            <a:endParaRPr lang="en-US"/>
          </a:p>
        </p:txBody>
      </p:sp>
    </p:spTree>
    <p:extLst>
      <p:ext uri="{BB962C8B-B14F-4D97-AF65-F5344CB8AC3E}">
        <p14:creationId xmlns:p14="http://schemas.microsoft.com/office/powerpoint/2010/main" val="1209889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a:t>
            </a:fld>
            <a:endParaRPr lang="en-US"/>
          </a:p>
        </p:txBody>
      </p:sp>
    </p:spTree>
    <p:extLst>
      <p:ext uri="{BB962C8B-B14F-4D97-AF65-F5344CB8AC3E}">
        <p14:creationId xmlns:p14="http://schemas.microsoft.com/office/powerpoint/2010/main" val="1272909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30</a:t>
            </a:fld>
            <a:endParaRPr lang="en-US"/>
          </a:p>
        </p:txBody>
      </p:sp>
    </p:spTree>
    <p:extLst>
      <p:ext uri="{BB962C8B-B14F-4D97-AF65-F5344CB8AC3E}">
        <p14:creationId xmlns:p14="http://schemas.microsoft.com/office/powerpoint/2010/main" val="1972669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31</a:t>
            </a:fld>
            <a:endParaRPr lang="en-US"/>
          </a:p>
        </p:txBody>
      </p:sp>
    </p:spTree>
    <p:extLst>
      <p:ext uri="{BB962C8B-B14F-4D97-AF65-F5344CB8AC3E}">
        <p14:creationId xmlns:p14="http://schemas.microsoft.com/office/powerpoint/2010/main" val="3635598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32</a:t>
            </a:fld>
            <a:endParaRPr lang="en-US"/>
          </a:p>
        </p:txBody>
      </p:sp>
    </p:spTree>
    <p:extLst>
      <p:ext uri="{BB962C8B-B14F-4D97-AF65-F5344CB8AC3E}">
        <p14:creationId xmlns:p14="http://schemas.microsoft.com/office/powerpoint/2010/main" val="1365187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35</a:t>
            </a:fld>
            <a:endParaRPr lang="en-US"/>
          </a:p>
        </p:txBody>
      </p:sp>
    </p:spTree>
    <p:extLst>
      <p:ext uri="{BB962C8B-B14F-4D97-AF65-F5344CB8AC3E}">
        <p14:creationId xmlns:p14="http://schemas.microsoft.com/office/powerpoint/2010/main" val="3601241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36</a:t>
            </a:fld>
            <a:endParaRPr lang="en-US"/>
          </a:p>
        </p:txBody>
      </p:sp>
    </p:spTree>
    <p:extLst>
      <p:ext uri="{BB962C8B-B14F-4D97-AF65-F5344CB8AC3E}">
        <p14:creationId xmlns:p14="http://schemas.microsoft.com/office/powerpoint/2010/main" val="815677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37</a:t>
            </a:fld>
            <a:endParaRPr lang="en-US"/>
          </a:p>
        </p:txBody>
      </p:sp>
    </p:spTree>
    <p:extLst>
      <p:ext uri="{BB962C8B-B14F-4D97-AF65-F5344CB8AC3E}">
        <p14:creationId xmlns:p14="http://schemas.microsoft.com/office/powerpoint/2010/main" val="658358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38</a:t>
            </a:fld>
            <a:endParaRPr lang="en-US"/>
          </a:p>
        </p:txBody>
      </p:sp>
    </p:spTree>
    <p:extLst>
      <p:ext uri="{BB962C8B-B14F-4D97-AF65-F5344CB8AC3E}">
        <p14:creationId xmlns:p14="http://schemas.microsoft.com/office/powerpoint/2010/main" val="79002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39</a:t>
            </a:fld>
            <a:endParaRPr lang="en-US"/>
          </a:p>
        </p:txBody>
      </p:sp>
    </p:spTree>
    <p:extLst>
      <p:ext uri="{BB962C8B-B14F-4D97-AF65-F5344CB8AC3E}">
        <p14:creationId xmlns:p14="http://schemas.microsoft.com/office/powerpoint/2010/main" val="13382684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40</a:t>
            </a:fld>
            <a:endParaRPr lang="en-US"/>
          </a:p>
        </p:txBody>
      </p:sp>
    </p:spTree>
    <p:extLst>
      <p:ext uri="{BB962C8B-B14F-4D97-AF65-F5344CB8AC3E}">
        <p14:creationId xmlns:p14="http://schemas.microsoft.com/office/powerpoint/2010/main" val="2894601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5007E-B41D-2524-2991-18D133126C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969818-6D52-B28E-77B1-7AF3A0FA11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4212B4-1F45-38D1-1533-8AA5F234AE4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3927CD-E339-AA41-CC90-752901AEE152}"/>
              </a:ext>
            </a:extLst>
          </p:cNvPr>
          <p:cNvSpPr>
            <a:spLocks noGrp="1"/>
          </p:cNvSpPr>
          <p:nvPr>
            <p:ph type="sldNum" sz="quarter" idx="5"/>
          </p:nvPr>
        </p:nvSpPr>
        <p:spPr/>
        <p:txBody>
          <a:bodyPr/>
          <a:lstStyle/>
          <a:p>
            <a:fld id="{A39C8C8D-9F22-4D5E-A5DA-59EF718D50CC}" type="slidenum">
              <a:rPr lang="en-US" smtClean="0"/>
              <a:t>43</a:t>
            </a:fld>
            <a:endParaRPr lang="en-US"/>
          </a:p>
        </p:txBody>
      </p:sp>
    </p:spTree>
    <p:extLst>
      <p:ext uri="{BB962C8B-B14F-4D97-AF65-F5344CB8AC3E}">
        <p14:creationId xmlns:p14="http://schemas.microsoft.com/office/powerpoint/2010/main" val="2861151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D372F-4088-DDEF-4C90-A97EA878EF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0943ED-03C0-CC38-DA4B-41F3844E06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ECDEE-7A37-99A9-E5C1-2846BFF641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88FF6B-5B9C-A551-A48C-E2EE8E813E5F}"/>
              </a:ext>
            </a:extLst>
          </p:cNvPr>
          <p:cNvSpPr>
            <a:spLocks noGrp="1"/>
          </p:cNvSpPr>
          <p:nvPr>
            <p:ph type="sldNum" sz="quarter" idx="5"/>
          </p:nvPr>
        </p:nvSpPr>
        <p:spPr/>
        <p:txBody>
          <a:bodyPr/>
          <a:lstStyle/>
          <a:p>
            <a:fld id="{A39C8C8D-9F22-4D5E-A5DA-59EF718D50CC}" type="slidenum">
              <a:rPr lang="en-US" smtClean="0"/>
              <a:t>4</a:t>
            </a:fld>
            <a:endParaRPr lang="en-US"/>
          </a:p>
        </p:txBody>
      </p:sp>
    </p:spTree>
    <p:extLst>
      <p:ext uri="{BB962C8B-B14F-4D97-AF65-F5344CB8AC3E}">
        <p14:creationId xmlns:p14="http://schemas.microsoft.com/office/powerpoint/2010/main" val="3454598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ED30-F3CA-87EF-C006-EEA6381A42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B9DD55-964D-1260-945E-42235EC6A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F7885A-430B-75CE-D083-7706922E34C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45DAC80-761B-89D1-EB43-893CDB9E6CC2}"/>
              </a:ext>
            </a:extLst>
          </p:cNvPr>
          <p:cNvSpPr>
            <a:spLocks noGrp="1"/>
          </p:cNvSpPr>
          <p:nvPr>
            <p:ph type="sldNum" sz="quarter" idx="5"/>
          </p:nvPr>
        </p:nvSpPr>
        <p:spPr/>
        <p:txBody>
          <a:bodyPr/>
          <a:lstStyle/>
          <a:p>
            <a:fld id="{A39C8C8D-9F22-4D5E-A5DA-59EF718D50CC}" type="slidenum">
              <a:rPr lang="en-US" smtClean="0"/>
              <a:t>44</a:t>
            </a:fld>
            <a:endParaRPr lang="en-US"/>
          </a:p>
        </p:txBody>
      </p:sp>
    </p:spTree>
    <p:extLst>
      <p:ext uri="{BB962C8B-B14F-4D97-AF65-F5344CB8AC3E}">
        <p14:creationId xmlns:p14="http://schemas.microsoft.com/office/powerpoint/2010/main" val="3989080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45</a:t>
            </a:fld>
            <a:endParaRPr lang="en-US"/>
          </a:p>
        </p:txBody>
      </p:sp>
    </p:spTree>
    <p:extLst>
      <p:ext uri="{BB962C8B-B14F-4D97-AF65-F5344CB8AC3E}">
        <p14:creationId xmlns:p14="http://schemas.microsoft.com/office/powerpoint/2010/main" val="3711997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46</a:t>
            </a:fld>
            <a:endParaRPr lang="en-US"/>
          </a:p>
        </p:txBody>
      </p:sp>
    </p:spTree>
    <p:extLst>
      <p:ext uri="{BB962C8B-B14F-4D97-AF65-F5344CB8AC3E}">
        <p14:creationId xmlns:p14="http://schemas.microsoft.com/office/powerpoint/2010/main" val="5761571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48</a:t>
            </a:fld>
            <a:endParaRPr lang="en-US"/>
          </a:p>
        </p:txBody>
      </p:sp>
    </p:spTree>
    <p:extLst>
      <p:ext uri="{BB962C8B-B14F-4D97-AF65-F5344CB8AC3E}">
        <p14:creationId xmlns:p14="http://schemas.microsoft.com/office/powerpoint/2010/main" val="2712243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49</a:t>
            </a:fld>
            <a:endParaRPr lang="en-US"/>
          </a:p>
        </p:txBody>
      </p:sp>
    </p:spTree>
    <p:extLst>
      <p:ext uri="{BB962C8B-B14F-4D97-AF65-F5344CB8AC3E}">
        <p14:creationId xmlns:p14="http://schemas.microsoft.com/office/powerpoint/2010/main" val="39644469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a:p>
        </p:txBody>
      </p:sp>
      <p:sp>
        <p:nvSpPr>
          <p:cNvPr id="4" name="Slide Number Placeholder 3"/>
          <p:cNvSpPr>
            <a:spLocks noGrp="1"/>
          </p:cNvSpPr>
          <p:nvPr>
            <p:ph type="sldNum" sz="quarter" idx="5"/>
          </p:nvPr>
        </p:nvSpPr>
        <p:spPr/>
        <p:txBody>
          <a:bodyPr/>
          <a:lstStyle/>
          <a:p>
            <a:fld id="{A39C8C8D-9F22-4D5E-A5DA-59EF718D50CC}" type="slidenum">
              <a:rPr lang="en-US" smtClean="0"/>
              <a:t>51</a:t>
            </a:fld>
            <a:endParaRPr lang="en-US"/>
          </a:p>
        </p:txBody>
      </p:sp>
    </p:spTree>
    <p:extLst>
      <p:ext uri="{BB962C8B-B14F-4D97-AF65-F5344CB8AC3E}">
        <p14:creationId xmlns:p14="http://schemas.microsoft.com/office/powerpoint/2010/main" val="38121911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52</a:t>
            </a:fld>
            <a:endParaRPr lang="en-US"/>
          </a:p>
        </p:txBody>
      </p:sp>
    </p:spTree>
    <p:extLst>
      <p:ext uri="{BB962C8B-B14F-4D97-AF65-F5344CB8AC3E}">
        <p14:creationId xmlns:p14="http://schemas.microsoft.com/office/powerpoint/2010/main" val="274212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53</a:t>
            </a:fld>
            <a:endParaRPr lang="en-US"/>
          </a:p>
        </p:txBody>
      </p:sp>
    </p:spTree>
    <p:extLst>
      <p:ext uri="{BB962C8B-B14F-4D97-AF65-F5344CB8AC3E}">
        <p14:creationId xmlns:p14="http://schemas.microsoft.com/office/powerpoint/2010/main" val="21092248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C749B-B3EC-7B82-D1CC-BC8EC416D9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ED1185-2357-5E8B-3F24-42BF69812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1967E-A6AB-A5D0-0CEF-FA669E97271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1652BAD-0034-E528-AFFE-16B992CED2BE}"/>
              </a:ext>
            </a:extLst>
          </p:cNvPr>
          <p:cNvSpPr>
            <a:spLocks noGrp="1"/>
          </p:cNvSpPr>
          <p:nvPr>
            <p:ph type="sldNum" sz="quarter" idx="5"/>
          </p:nvPr>
        </p:nvSpPr>
        <p:spPr/>
        <p:txBody>
          <a:bodyPr/>
          <a:lstStyle/>
          <a:p>
            <a:fld id="{A39C8C8D-9F22-4D5E-A5DA-59EF718D50CC}" type="slidenum">
              <a:rPr lang="en-US" smtClean="0"/>
              <a:t>54</a:t>
            </a:fld>
            <a:endParaRPr lang="en-US"/>
          </a:p>
        </p:txBody>
      </p:sp>
    </p:spTree>
    <p:extLst>
      <p:ext uri="{BB962C8B-B14F-4D97-AF65-F5344CB8AC3E}">
        <p14:creationId xmlns:p14="http://schemas.microsoft.com/office/powerpoint/2010/main" val="38704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7C8C0-E57E-171C-C8C3-503EC2CA5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90EA5C-D179-BB91-290E-8ECB0A85308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8E907674-441D-1626-CBDC-ED6564A67C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C405945-7D3C-99A8-359E-603E49F9E79C}"/>
              </a:ext>
            </a:extLst>
          </p:cNvPr>
          <p:cNvSpPr>
            <a:spLocks noGrp="1"/>
          </p:cNvSpPr>
          <p:nvPr>
            <p:ph type="sldNum" sz="quarter" idx="10"/>
          </p:nvPr>
        </p:nvSpPr>
        <p:spPr/>
        <p:txBody>
          <a:bodyPr/>
          <a:lstStyle/>
          <a:p>
            <a:fld id="{1D85DD2E-AB93-4D86-BB1A-B20D294906B5}" type="slidenum">
              <a:rPr lang="en-US" smtClean="0"/>
              <a:t>56</a:t>
            </a:fld>
            <a:endParaRPr lang="en-US"/>
          </a:p>
        </p:txBody>
      </p:sp>
    </p:spTree>
    <p:extLst>
      <p:ext uri="{BB962C8B-B14F-4D97-AF65-F5344CB8AC3E}">
        <p14:creationId xmlns:p14="http://schemas.microsoft.com/office/powerpoint/2010/main" val="3272969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ED28C-D223-FD73-0107-4C5AAE6D5E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A96D29-75EC-D778-69C2-E01E9EA405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B9EFD1-304D-FFA0-C7CF-5D0267FCF0C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C18860-C21D-CD12-BA7D-CC86DC751AEA}"/>
              </a:ext>
            </a:extLst>
          </p:cNvPr>
          <p:cNvSpPr>
            <a:spLocks noGrp="1"/>
          </p:cNvSpPr>
          <p:nvPr>
            <p:ph type="sldNum" sz="quarter" idx="5"/>
          </p:nvPr>
        </p:nvSpPr>
        <p:spPr/>
        <p:txBody>
          <a:bodyPr/>
          <a:lstStyle/>
          <a:p>
            <a:fld id="{A39C8C8D-9F22-4D5E-A5DA-59EF718D50CC}" type="slidenum">
              <a:rPr lang="en-US" smtClean="0"/>
              <a:t>5</a:t>
            </a:fld>
            <a:endParaRPr lang="en-US"/>
          </a:p>
        </p:txBody>
      </p:sp>
    </p:spTree>
    <p:extLst>
      <p:ext uri="{BB962C8B-B14F-4D97-AF65-F5344CB8AC3E}">
        <p14:creationId xmlns:p14="http://schemas.microsoft.com/office/powerpoint/2010/main" val="32630422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96BF2E-67AC-913A-DB80-EE2EF01F48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DA6509-237F-9C35-E2FC-D784B555A09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BEE13302-F04D-FCDA-2B5B-8D664C76C77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728FADD6-EBD3-838F-AD01-EF6DDC4924E4}"/>
              </a:ext>
            </a:extLst>
          </p:cNvPr>
          <p:cNvSpPr>
            <a:spLocks noGrp="1"/>
          </p:cNvSpPr>
          <p:nvPr>
            <p:ph type="sldNum" sz="quarter" idx="10"/>
          </p:nvPr>
        </p:nvSpPr>
        <p:spPr/>
        <p:txBody>
          <a:bodyPr/>
          <a:lstStyle/>
          <a:p>
            <a:fld id="{1D85DD2E-AB93-4D86-BB1A-B20D294906B5}" type="slidenum">
              <a:rPr lang="en-US" smtClean="0"/>
              <a:t>57</a:t>
            </a:fld>
            <a:endParaRPr lang="en-US"/>
          </a:p>
        </p:txBody>
      </p:sp>
    </p:spTree>
    <p:extLst>
      <p:ext uri="{BB962C8B-B14F-4D97-AF65-F5344CB8AC3E}">
        <p14:creationId xmlns:p14="http://schemas.microsoft.com/office/powerpoint/2010/main" val="21537770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6AFD5-DF87-9B2D-0BAD-4BD329AAD1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CBAF90-FF9C-C127-1247-9C4BA5D24F7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DE5888E-CCA4-999D-35CB-1258494B959F}"/>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6468FBC-2D14-3A2B-8A13-061E9384D298}"/>
              </a:ext>
            </a:extLst>
          </p:cNvPr>
          <p:cNvSpPr>
            <a:spLocks noGrp="1"/>
          </p:cNvSpPr>
          <p:nvPr>
            <p:ph type="sldNum" sz="quarter" idx="10"/>
          </p:nvPr>
        </p:nvSpPr>
        <p:spPr/>
        <p:txBody>
          <a:bodyPr/>
          <a:lstStyle/>
          <a:p>
            <a:fld id="{1D85DD2E-AB93-4D86-BB1A-B20D294906B5}" type="slidenum">
              <a:rPr lang="en-US" smtClean="0"/>
              <a:t>58</a:t>
            </a:fld>
            <a:endParaRPr lang="en-US"/>
          </a:p>
        </p:txBody>
      </p:sp>
    </p:spTree>
    <p:extLst>
      <p:ext uri="{BB962C8B-B14F-4D97-AF65-F5344CB8AC3E}">
        <p14:creationId xmlns:p14="http://schemas.microsoft.com/office/powerpoint/2010/main" val="13466903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BD1D-D8F7-C05E-4592-9CE4776C8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CF5C1F-EFF7-8C3A-7353-20A6CCD78EB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FA83F5F8-CCB7-BC23-D562-95F3663407A5}"/>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C29697BA-38FC-1252-3BE5-8396CDDF14CB}"/>
              </a:ext>
            </a:extLst>
          </p:cNvPr>
          <p:cNvSpPr>
            <a:spLocks noGrp="1"/>
          </p:cNvSpPr>
          <p:nvPr>
            <p:ph type="sldNum" sz="quarter" idx="10"/>
          </p:nvPr>
        </p:nvSpPr>
        <p:spPr/>
        <p:txBody>
          <a:bodyPr/>
          <a:lstStyle/>
          <a:p>
            <a:fld id="{1D85DD2E-AB93-4D86-BB1A-B20D294906B5}" type="slidenum">
              <a:rPr lang="en-US" smtClean="0"/>
              <a:t>59</a:t>
            </a:fld>
            <a:endParaRPr lang="en-US"/>
          </a:p>
        </p:txBody>
      </p:sp>
    </p:spTree>
    <p:extLst>
      <p:ext uri="{BB962C8B-B14F-4D97-AF65-F5344CB8AC3E}">
        <p14:creationId xmlns:p14="http://schemas.microsoft.com/office/powerpoint/2010/main" val="532403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66291-979A-1E25-829D-9AC5982420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C5BBC4-0440-4A44-E4B2-415CB738A83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48A39C2-F4F0-8788-CFFB-E6372B7736DE}"/>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1E216F23-D363-A188-245B-1281FB15EB3C}"/>
              </a:ext>
            </a:extLst>
          </p:cNvPr>
          <p:cNvSpPr>
            <a:spLocks noGrp="1"/>
          </p:cNvSpPr>
          <p:nvPr>
            <p:ph type="sldNum" sz="quarter" idx="10"/>
          </p:nvPr>
        </p:nvSpPr>
        <p:spPr/>
        <p:txBody>
          <a:bodyPr/>
          <a:lstStyle/>
          <a:p>
            <a:fld id="{1D85DD2E-AB93-4D86-BB1A-B20D294906B5}" type="slidenum">
              <a:rPr lang="en-US" smtClean="0"/>
              <a:t>60</a:t>
            </a:fld>
            <a:endParaRPr lang="en-US"/>
          </a:p>
        </p:txBody>
      </p:sp>
    </p:spTree>
    <p:extLst>
      <p:ext uri="{BB962C8B-B14F-4D97-AF65-F5344CB8AC3E}">
        <p14:creationId xmlns:p14="http://schemas.microsoft.com/office/powerpoint/2010/main" val="17867054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54079-0D7F-7C34-5515-843A0696F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2F0121-2F87-4C09-DF02-68902F02D45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AF69081-564E-8988-8CA6-29E748270CCD}"/>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69E3010-1C1C-6EBE-AF56-9966771E480F}"/>
              </a:ext>
            </a:extLst>
          </p:cNvPr>
          <p:cNvSpPr>
            <a:spLocks noGrp="1"/>
          </p:cNvSpPr>
          <p:nvPr>
            <p:ph type="sldNum" sz="quarter" idx="10"/>
          </p:nvPr>
        </p:nvSpPr>
        <p:spPr/>
        <p:txBody>
          <a:bodyPr/>
          <a:lstStyle/>
          <a:p>
            <a:fld id="{1D85DD2E-AB93-4D86-BB1A-B20D294906B5}" type="slidenum">
              <a:rPr lang="en-US" smtClean="0"/>
              <a:t>61</a:t>
            </a:fld>
            <a:endParaRPr lang="en-US"/>
          </a:p>
        </p:txBody>
      </p:sp>
    </p:spTree>
    <p:extLst>
      <p:ext uri="{BB962C8B-B14F-4D97-AF65-F5344CB8AC3E}">
        <p14:creationId xmlns:p14="http://schemas.microsoft.com/office/powerpoint/2010/main" val="1317465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760A7C-16C7-A702-AEBB-F734BE82A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405603-9574-A283-2627-6FD77FD447A5}"/>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0A3076D-5C69-AC58-4C19-D33788C847E7}"/>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B23E864-F550-C7F8-9E0B-5685A88D5C41}"/>
              </a:ext>
            </a:extLst>
          </p:cNvPr>
          <p:cNvSpPr>
            <a:spLocks noGrp="1"/>
          </p:cNvSpPr>
          <p:nvPr>
            <p:ph type="sldNum" sz="quarter" idx="10"/>
          </p:nvPr>
        </p:nvSpPr>
        <p:spPr/>
        <p:txBody>
          <a:bodyPr/>
          <a:lstStyle/>
          <a:p>
            <a:fld id="{1D85DD2E-AB93-4D86-BB1A-B20D294906B5}" type="slidenum">
              <a:rPr lang="en-US" smtClean="0"/>
              <a:t>62</a:t>
            </a:fld>
            <a:endParaRPr lang="en-US"/>
          </a:p>
        </p:txBody>
      </p:sp>
    </p:spTree>
    <p:extLst>
      <p:ext uri="{BB962C8B-B14F-4D97-AF65-F5344CB8AC3E}">
        <p14:creationId xmlns:p14="http://schemas.microsoft.com/office/powerpoint/2010/main" val="24891794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2FB38-8523-2B30-0110-13170EAE1F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AEF79D-F653-FCB1-41C3-1B4B458EF1B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BC7F8A2-B0C3-27E8-22D9-B81F7D252F24}"/>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2D0569DB-43CC-901E-73C7-7761C9589AB2}"/>
              </a:ext>
            </a:extLst>
          </p:cNvPr>
          <p:cNvSpPr>
            <a:spLocks noGrp="1"/>
          </p:cNvSpPr>
          <p:nvPr>
            <p:ph type="sldNum" sz="quarter" idx="10"/>
          </p:nvPr>
        </p:nvSpPr>
        <p:spPr/>
        <p:txBody>
          <a:bodyPr/>
          <a:lstStyle/>
          <a:p>
            <a:fld id="{1D85DD2E-AB93-4D86-BB1A-B20D294906B5}" type="slidenum">
              <a:rPr lang="en-US" smtClean="0"/>
              <a:t>63</a:t>
            </a:fld>
            <a:endParaRPr lang="en-US"/>
          </a:p>
        </p:txBody>
      </p:sp>
    </p:spTree>
    <p:extLst>
      <p:ext uri="{BB962C8B-B14F-4D97-AF65-F5344CB8AC3E}">
        <p14:creationId xmlns:p14="http://schemas.microsoft.com/office/powerpoint/2010/main" val="33809497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CF5A4-F117-D0C0-F238-0900F1D17B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AEC438-76F8-2F5A-0ED4-6EA08E6485F3}"/>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6E054AD-9F2F-7CDE-28AD-20D02E041179}"/>
              </a:ext>
            </a:extLst>
          </p:cNvPr>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39ACB705-BE9F-F6E4-F70E-E4611BFA9202}"/>
              </a:ext>
            </a:extLst>
          </p:cNvPr>
          <p:cNvSpPr>
            <a:spLocks noGrp="1"/>
          </p:cNvSpPr>
          <p:nvPr>
            <p:ph type="sldNum" sz="quarter" idx="10"/>
          </p:nvPr>
        </p:nvSpPr>
        <p:spPr/>
        <p:txBody>
          <a:bodyPr/>
          <a:lstStyle/>
          <a:p>
            <a:fld id="{1D85DD2E-AB93-4D86-BB1A-B20D294906B5}" type="slidenum">
              <a:rPr lang="en-US" smtClean="0"/>
              <a:t>64</a:t>
            </a:fld>
            <a:endParaRPr lang="en-US"/>
          </a:p>
        </p:txBody>
      </p:sp>
    </p:spTree>
    <p:extLst>
      <p:ext uri="{BB962C8B-B14F-4D97-AF65-F5344CB8AC3E}">
        <p14:creationId xmlns:p14="http://schemas.microsoft.com/office/powerpoint/2010/main" val="3859558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67</a:t>
            </a:fld>
            <a:endParaRPr lang="en-US"/>
          </a:p>
        </p:txBody>
      </p:sp>
    </p:spTree>
    <p:extLst>
      <p:ext uri="{BB962C8B-B14F-4D97-AF65-F5344CB8AC3E}">
        <p14:creationId xmlns:p14="http://schemas.microsoft.com/office/powerpoint/2010/main" val="2684548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B682A-DC91-A2FD-7C6A-3EE0E7E365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629A0C-2B3B-BE74-896E-68814A216C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7C731-34AA-E434-30FE-E62A118598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844649-4898-183B-D583-C1E9E2BD3EE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9C8C8D-9F22-4D5E-A5DA-59EF718D50C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888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9</a:t>
            </a:fld>
            <a:endParaRPr lang="en-US"/>
          </a:p>
        </p:txBody>
      </p:sp>
    </p:spTree>
    <p:extLst>
      <p:ext uri="{BB962C8B-B14F-4D97-AF65-F5344CB8AC3E}">
        <p14:creationId xmlns:p14="http://schemas.microsoft.com/office/powerpoint/2010/main" val="37644402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B5052-522C-D3F1-F17E-1EB5521620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5DB294-E371-8695-C277-0BD69722F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0953D-1B19-587C-9EF6-CB41D562050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496310-2761-9BA7-305C-01051CAABFD0}"/>
              </a:ext>
            </a:extLst>
          </p:cNvPr>
          <p:cNvSpPr>
            <a:spLocks noGrp="1"/>
          </p:cNvSpPr>
          <p:nvPr>
            <p:ph type="sldNum" sz="quarter" idx="5"/>
          </p:nvPr>
        </p:nvSpPr>
        <p:spPr/>
        <p:txBody>
          <a:bodyPr/>
          <a:lstStyle/>
          <a:p>
            <a:fld id="{B72B0DBD-1D94-4779-B008-CFEC7A950F90}" type="slidenum">
              <a:rPr lang="en-US" smtClean="0"/>
              <a:t>71</a:t>
            </a:fld>
            <a:endParaRPr lang="en-US"/>
          </a:p>
        </p:txBody>
      </p:sp>
    </p:spTree>
    <p:extLst>
      <p:ext uri="{BB962C8B-B14F-4D97-AF65-F5344CB8AC3E}">
        <p14:creationId xmlns:p14="http://schemas.microsoft.com/office/powerpoint/2010/main" val="38820672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B0DBD-1D94-4779-B008-CFEC7A950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952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B0DBD-1D94-4779-B008-CFEC7A950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5622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C8172-CD9A-894A-A880-1028D29817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5092-C0DB-C7BC-CEA1-FB0984D60C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0D128-8201-9D89-4087-3345E4C3BF6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AB45D97-094E-70E7-63E9-559FC2ED94C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2B0DBD-1D94-4779-B008-CFEC7A950F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33293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7DAB-710C-85D8-C597-8F73E1D08B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AF8AC7-392E-86CB-9B09-96CCB8A1E8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53805-9BDD-1E45-E64A-AD41C44761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6921F78-792A-9529-1C0E-FF85DD32F22A}"/>
              </a:ext>
            </a:extLst>
          </p:cNvPr>
          <p:cNvSpPr>
            <a:spLocks noGrp="1"/>
          </p:cNvSpPr>
          <p:nvPr>
            <p:ph type="sldNum" sz="quarter" idx="5"/>
          </p:nvPr>
        </p:nvSpPr>
        <p:spPr/>
        <p:txBody>
          <a:bodyPr/>
          <a:lstStyle/>
          <a:p>
            <a:fld id="{B72B0DBD-1D94-4779-B008-CFEC7A950F90}" type="slidenum">
              <a:rPr lang="en-US" smtClean="0"/>
              <a:t>79</a:t>
            </a:fld>
            <a:endParaRPr lang="en-US"/>
          </a:p>
        </p:txBody>
      </p:sp>
    </p:spTree>
    <p:extLst>
      <p:ext uri="{BB962C8B-B14F-4D97-AF65-F5344CB8AC3E}">
        <p14:creationId xmlns:p14="http://schemas.microsoft.com/office/powerpoint/2010/main" val="13283324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84</a:t>
            </a:fld>
            <a:endParaRPr lang="en-US"/>
          </a:p>
        </p:txBody>
      </p:sp>
    </p:spTree>
    <p:extLst>
      <p:ext uri="{BB962C8B-B14F-4D97-AF65-F5344CB8AC3E}">
        <p14:creationId xmlns:p14="http://schemas.microsoft.com/office/powerpoint/2010/main" val="4736428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110</a:t>
            </a:fld>
            <a:endParaRPr lang="en-US"/>
          </a:p>
        </p:txBody>
      </p:sp>
    </p:spTree>
    <p:extLst>
      <p:ext uri="{BB962C8B-B14F-4D97-AF65-F5344CB8AC3E}">
        <p14:creationId xmlns:p14="http://schemas.microsoft.com/office/powerpoint/2010/main" val="27740445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118</a:t>
            </a:fld>
            <a:endParaRPr lang="en-US"/>
          </a:p>
        </p:txBody>
      </p:sp>
    </p:spTree>
    <p:extLst>
      <p:ext uri="{BB962C8B-B14F-4D97-AF65-F5344CB8AC3E}">
        <p14:creationId xmlns:p14="http://schemas.microsoft.com/office/powerpoint/2010/main" val="20589255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664E8-3795-FA2A-C1F2-D6128FC94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F8E0-98E7-ACC6-7EDD-2112836390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FBFF03-3645-C7BA-6487-CC662A06321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302F665-9FB4-CEB8-B42E-CBD70A71EC28}"/>
              </a:ext>
            </a:extLst>
          </p:cNvPr>
          <p:cNvSpPr>
            <a:spLocks noGrp="1"/>
          </p:cNvSpPr>
          <p:nvPr>
            <p:ph type="sldNum" sz="quarter" idx="5"/>
          </p:nvPr>
        </p:nvSpPr>
        <p:spPr/>
        <p:txBody>
          <a:bodyPr/>
          <a:lstStyle/>
          <a:p>
            <a:fld id="{A39C8C8D-9F22-4D5E-A5DA-59EF718D50CC}" type="slidenum">
              <a:rPr lang="en-US" smtClean="0"/>
              <a:t>119</a:t>
            </a:fld>
            <a:endParaRPr lang="en-US"/>
          </a:p>
        </p:txBody>
      </p:sp>
    </p:spTree>
    <p:extLst>
      <p:ext uri="{BB962C8B-B14F-4D97-AF65-F5344CB8AC3E}">
        <p14:creationId xmlns:p14="http://schemas.microsoft.com/office/powerpoint/2010/main" val="5769193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130</a:t>
            </a:fld>
            <a:endParaRPr lang="en-US"/>
          </a:p>
        </p:txBody>
      </p:sp>
    </p:spTree>
    <p:extLst>
      <p:ext uri="{BB962C8B-B14F-4D97-AF65-F5344CB8AC3E}">
        <p14:creationId xmlns:p14="http://schemas.microsoft.com/office/powerpoint/2010/main" val="198236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EB4BE-D796-4B22-F700-27981B95BC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F2422-B175-CC70-661C-C7ED435F21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C06C8B-CB4D-09C5-B85F-7D3F3FAAC8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55FE770-020F-FE23-BE8B-C54C8304EB80}"/>
              </a:ext>
            </a:extLst>
          </p:cNvPr>
          <p:cNvSpPr>
            <a:spLocks noGrp="1"/>
          </p:cNvSpPr>
          <p:nvPr>
            <p:ph type="sldNum" sz="quarter" idx="5"/>
          </p:nvPr>
        </p:nvSpPr>
        <p:spPr/>
        <p:txBody>
          <a:bodyPr/>
          <a:lstStyle/>
          <a:p>
            <a:fld id="{A39C8C8D-9F22-4D5E-A5DA-59EF718D50CC}" type="slidenum">
              <a:rPr lang="en-US" smtClean="0"/>
              <a:t>13</a:t>
            </a:fld>
            <a:endParaRPr lang="en-US"/>
          </a:p>
        </p:txBody>
      </p:sp>
    </p:spTree>
    <p:extLst>
      <p:ext uri="{BB962C8B-B14F-4D97-AF65-F5344CB8AC3E}">
        <p14:creationId xmlns:p14="http://schemas.microsoft.com/office/powerpoint/2010/main" val="3459283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2DD79-0D97-D610-D547-3E66B6B4B3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BAE2C6-7E77-363B-0F21-F7366BF539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99FEEC-3A1A-2A33-292B-26C96649A7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4F7FEF-E006-354F-F9C2-4286A33E4B26}"/>
              </a:ext>
            </a:extLst>
          </p:cNvPr>
          <p:cNvSpPr>
            <a:spLocks noGrp="1"/>
          </p:cNvSpPr>
          <p:nvPr>
            <p:ph type="sldNum" sz="quarter" idx="5"/>
          </p:nvPr>
        </p:nvSpPr>
        <p:spPr/>
        <p:txBody>
          <a:bodyPr/>
          <a:lstStyle/>
          <a:p>
            <a:fld id="{A39C8C8D-9F22-4D5E-A5DA-59EF718D50CC}" type="slidenum">
              <a:rPr lang="en-US" smtClean="0"/>
              <a:t>131</a:t>
            </a:fld>
            <a:endParaRPr lang="en-US"/>
          </a:p>
        </p:txBody>
      </p:sp>
    </p:spTree>
    <p:extLst>
      <p:ext uri="{BB962C8B-B14F-4D97-AF65-F5344CB8AC3E}">
        <p14:creationId xmlns:p14="http://schemas.microsoft.com/office/powerpoint/2010/main" val="2615151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14</a:t>
            </a:fld>
            <a:endParaRPr lang="en-US"/>
          </a:p>
        </p:txBody>
      </p:sp>
    </p:spTree>
    <p:extLst>
      <p:ext uri="{BB962C8B-B14F-4D97-AF65-F5344CB8AC3E}">
        <p14:creationId xmlns:p14="http://schemas.microsoft.com/office/powerpoint/2010/main" val="188864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17</a:t>
            </a:fld>
            <a:endParaRPr lang="en-US"/>
          </a:p>
        </p:txBody>
      </p:sp>
    </p:spTree>
    <p:extLst>
      <p:ext uri="{BB962C8B-B14F-4D97-AF65-F5344CB8AC3E}">
        <p14:creationId xmlns:p14="http://schemas.microsoft.com/office/powerpoint/2010/main" val="2382051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20</a:t>
            </a:fld>
            <a:endParaRPr lang="en-US"/>
          </a:p>
        </p:txBody>
      </p:sp>
    </p:spTree>
    <p:extLst>
      <p:ext uri="{BB962C8B-B14F-4D97-AF65-F5344CB8AC3E}">
        <p14:creationId xmlns:p14="http://schemas.microsoft.com/office/powerpoint/2010/main" val="2966453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39C8C8D-9F22-4D5E-A5DA-59EF718D50CC}" type="slidenum">
              <a:rPr lang="en-US" smtClean="0"/>
              <a:t>23</a:t>
            </a:fld>
            <a:endParaRPr lang="en-US"/>
          </a:p>
        </p:txBody>
      </p:sp>
    </p:spTree>
    <p:extLst>
      <p:ext uri="{BB962C8B-B14F-4D97-AF65-F5344CB8AC3E}">
        <p14:creationId xmlns:p14="http://schemas.microsoft.com/office/powerpoint/2010/main" val="2976171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1498600" y="2208007"/>
            <a:ext cx="9347200" cy="2441986"/>
          </a:xfrm>
        </p:spPr>
        <p:txBody>
          <a:bodyPr/>
          <a:lstStyle>
            <a:lvl1pPr algn="ctr">
              <a:lnSpc>
                <a:spcPct val="100000"/>
              </a:lnSpc>
              <a:defRPr sz="8000">
                <a:solidFill>
                  <a:schemeClr val="bg1"/>
                </a:solidFill>
              </a:defRPr>
            </a:lvl1pPr>
          </a:lstStyle>
          <a:p>
            <a:r>
              <a:rPr lang="en-US"/>
              <a:t>Click to edit Master title style</a:t>
            </a:r>
          </a:p>
        </p:txBody>
      </p:sp>
      <p:pic>
        <p:nvPicPr>
          <p:cNvPr id="5" name="Picture 4" descr="California Department of Education">
            <a:extLst>
              <a:ext uri="{FF2B5EF4-FFF2-40B4-BE49-F238E27FC236}">
                <a16:creationId xmlns:a16="http://schemas.microsoft.com/office/drawing/2014/main" id="{4A957E21-4E77-468E-A923-7EC792D9BA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 y="216885"/>
            <a:ext cx="1535715" cy="1535715"/>
          </a:xfrm>
          <a:prstGeom prst="rect">
            <a:avLst/>
          </a:prstGeom>
        </p:spPr>
      </p:pic>
    </p:spTree>
    <p:extLst>
      <p:ext uri="{BB962C8B-B14F-4D97-AF65-F5344CB8AC3E}">
        <p14:creationId xmlns:p14="http://schemas.microsoft.com/office/powerpoint/2010/main" val="334155485"/>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E24D0-CC66-484C-BDAE-80AA1BA3ED4C}"/>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4D160E42-F71D-431C-BC15-7EF198F99856}"/>
              </a:ext>
            </a:extLst>
          </p:cNvPr>
          <p:cNvSpPr>
            <a:spLocks noGrp="1"/>
          </p:cNvSpPr>
          <p:nvPr>
            <p:ph sz="quarter" idx="11"/>
          </p:nvPr>
        </p:nvSpPr>
        <p:spPr>
          <a:xfrm>
            <a:off x="647700" y="1917701"/>
            <a:ext cx="3324532" cy="1415434"/>
          </a:xfrm>
        </p:spPr>
        <p:txBody>
          <a:bodyPr/>
          <a:lstStyle/>
          <a:p>
            <a:pPr lvl="0"/>
            <a:r>
              <a:rPr lang="en-US"/>
              <a:t>Click to edit Master text styles</a:t>
            </a:r>
          </a:p>
        </p:txBody>
      </p:sp>
      <p:sp>
        <p:nvSpPr>
          <p:cNvPr id="4" name="Content Placeholder">
            <a:extLst>
              <a:ext uri="{FF2B5EF4-FFF2-40B4-BE49-F238E27FC236}">
                <a16:creationId xmlns:a16="http://schemas.microsoft.com/office/drawing/2014/main" id="{CC897884-B1DA-48FF-8CCA-46F47A52A2E4}"/>
              </a:ext>
            </a:extLst>
          </p:cNvPr>
          <p:cNvSpPr>
            <a:spLocks noGrp="1"/>
          </p:cNvSpPr>
          <p:nvPr>
            <p:ph sz="quarter" idx="12"/>
          </p:nvPr>
        </p:nvSpPr>
        <p:spPr>
          <a:xfrm>
            <a:off x="4211893" y="3654284"/>
            <a:ext cx="3324532" cy="1415434"/>
          </a:xfrm>
        </p:spPr>
        <p:txBody>
          <a:bodyPr/>
          <a:lstStyle/>
          <a:p>
            <a:pPr lvl="0"/>
            <a:r>
              <a:rPr lang="en-US"/>
              <a:t>Click to edit Master text styles</a:t>
            </a:r>
          </a:p>
        </p:txBody>
      </p:sp>
      <p:sp>
        <p:nvSpPr>
          <p:cNvPr id="5" name="Content Placeholder">
            <a:extLst>
              <a:ext uri="{FF2B5EF4-FFF2-40B4-BE49-F238E27FC236}">
                <a16:creationId xmlns:a16="http://schemas.microsoft.com/office/drawing/2014/main" id="{8D9B7AF6-2E0F-4885-8824-28647981892E}"/>
              </a:ext>
            </a:extLst>
          </p:cNvPr>
          <p:cNvSpPr>
            <a:spLocks noGrp="1"/>
          </p:cNvSpPr>
          <p:nvPr>
            <p:ph sz="quarter" idx="13"/>
          </p:nvPr>
        </p:nvSpPr>
        <p:spPr>
          <a:xfrm>
            <a:off x="3972232" y="1883699"/>
            <a:ext cx="3324532" cy="1415434"/>
          </a:xfrm>
        </p:spPr>
        <p:txBody>
          <a:bodyPr/>
          <a:lstStyle/>
          <a:p>
            <a:pPr lvl="0"/>
            <a:r>
              <a:rPr lang="en-US"/>
              <a:t>Click to edit Master text styles</a:t>
            </a:r>
          </a:p>
        </p:txBody>
      </p:sp>
      <p:sp>
        <p:nvSpPr>
          <p:cNvPr id="6" name="Content Placeholder">
            <a:extLst>
              <a:ext uri="{FF2B5EF4-FFF2-40B4-BE49-F238E27FC236}">
                <a16:creationId xmlns:a16="http://schemas.microsoft.com/office/drawing/2014/main" id="{8E3D3129-4376-4AC0-8208-592D985A8E26}"/>
              </a:ext>
            </a:extLst>
          </p:cNvPr>
          <p:cNvSpPr>
            <a:spLocks noGrp="1"/>
          </p:cNvSpPr>
          <p:nvPr>
            <p:ph sz="quarter" idx="14"/>
          </p:nvPr>
        </p:nvSpPr>
        <p:spPr>
          <a:xfrm>
            <a:off x="7608939" y="1917701"/>
            <a:ext cx="3324532" cy="1415434"/>
          </a:xfrm>
        </p:spPr>
        <p:txBody>
          <a:bodyPr/>
          <a:lstStyle/>
          <a:p>
            <a:pPr lvl="0"/>
            <a:r>
              <a:rPr lang="en-US"/>
              <a:t>Click to edit Master text styles</a:t>
            </a:r>
          </a:p>
        </p:txBody>
      </p:sp>
      <p:sp>
        <p:nvSpPr>
          <p:cNvPr id="7" name="Content Placeholder">
            <a:extLst>
              <a:ext uri="{FF2B5EF4-FFF2-40B4-BE49-F238E27FC236}">
                <a16:creationId xmlns:a16="http://schemas.microsoft.com/office/drawing/2014/main" id="{FB1A3386-6798-4915-A292-F4258B30B8B5}"/>
              </a:ext>
            </a:extLst>
          </p:cNvPr>
          <p:cNvSpPr>
            <a:spLocks noGrp="1"/>
          </p:cNvSpPr>
          <p:nvPr>
            <p:ph sz="quarter" idx="15"/>
          </p:nvPr>
        </p:nvSpPr>
        <p:spPr>
          <a:xfrm>
            <a:off x="7726925" y="3485535"/>
            <a:ext cx="3324532" cy="1415434"/>
          </a:xfrm>
        </p:spPr>
        <p:txBody>
          <a:bodyPr/>
          <a:lstStyle/>
          <a:p>
            <a:pPr lvl="0"/>
            <a:r>
              <a:rPr lang="en-US"/>
              <a:t>Click to edit Master text styles</a:t>
            </a:r>
          </a:p>
        </p:txBody>
      </p:sp>
      <p:sp>
        <p:nvSpPr>
          <p:cNvPr id="8" name="Content Placeholder">
            <a:extLst>
              <a:ext uri="{FF2B5EF4-FFF2-40B4-BE49-F238E27FC236}">
                <a16:creationId xmlns:a16="http://schemas.microsoft.com/office/drawing/2014/main" id="{E5B43E3E-B310-4DF9-8B9A-71F880A4FDA2}"/>
              </a:ext>
            </a:extLst>
          </p:cNvPr>
          <p:cNvSpPr>
            <a:spLocks noGrp="1"/>
          </p:cNvSpPr>
          <p:nvPr>
            <p:ph sz="quarter" idx="16"/>
          </p:nvPr>
        </p:nvSpPr>
        <p:spPr>
          <a:xfrm>
            <a:off x="696861" y="3524866"/>
            <a:ext cx="3324532" cy="1415434"/>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CCE48EF7-7627-4797-8DEC-CBEF1F6A4559}"/>
              </a:ext>
            </a:extLst>
          </p:cNvPr>
          <p:cNvSpPr>
            <a:spLocks noGrp="1"/>
          </p:cNvSpPr>
          <p:nvPr>
            <p:ph sz="quarter" idx="17"/>
          </p:nvPr>
        </p:nvSpPr>
        <p:spPr>
          <a:xfrm>
            <a:off x="696861" y="5255752"/>
            <a:ext cx="3324532" cy="1415434"/>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BFF2FC00-B18E-4D73-8183-10A378469F7C}"/>
              </a:ext>
            </a:extLst>
          </p:cNvPr>
          <p:cNvSpPr>
            <a:spLocks noGrp="1"/>
          </p:cNvSpPr>
          <p:nvPr>
            <p:ph sz="quarter" idx="18"/>
          </p:nvPr>
        </p:nvSpPr>
        <p:spPr>
          <a:xfrm>
            <a:off x="4402393" y="5284795"/>
            <a:ext cx="3324532" cy="1415434"/>
          </a:xfrm>
        </p:spPr>
        <p:txBody>
          <a:bodyPr/>
          <a:lstStyle/>
          <a:p>
            <a:pPr lvl="0"/>
            <a:r>
              <a:rPr lang="en-US"/>
              <a:t>Click to edit Master text styles</a:t>
            </a:r>
          </a:p>
        </p:txBody>
      </p:sp>
      <p:sp>
        <p:nvSpPr>
          <p:cNvPr id="11" name="Content Placeholder">
            <a:extLst>
              <a:ext uri="{FF2B5EF4-FFF2-40B4-BE49-F238E27FC236}">
                <a16:creationId xmlns:a16="http://schemas.microsoft.com/office/drawing/2014/main" id="{F1BF4435-0086-4B8E-8EAE-0ADEFFF20B4B}"/>
              </a:ext>
            </a:extLst>
          </p:cNvPr>
          <p:cNvSpPr>
            <a:spLocks noGrp="1"/>
          </p:cNvSpPr>
          <p:nvPr>
            <p:ph sz="quarter" idx="19"/>
          </p:nvPr>
        </p:nvSpPr>
        <p:spPr>
          <a:xfrm>
            <a:off x="8026809" y="5255752"/>
            <a:ext cx="3324532" cy="1415434"/>
          </a:xfrm>
        </p:spPr>
        <p:txBody>
          <a:bodyPr/>
          <a:lstStyle/>
          <a:p>
            <a:pPr lvl="0"/>
            <a:r>
              <a:rPr lang="en-US"/>
              <a:t>Click to edit Master text styles</a:t>
            </a:r>
          </a:p>
        </p:txBody>
      </p:sp>
    </p:spTree>
    <p:extLst>
      <p:ext uri="{BB962C8B-B14F-4D97-AF65-F5344CB8AC3E}">
        <p14:creationId xmlns:p14="http://schemas.microsoft.com/office/powerpoint/2010/main" val="423596705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ic Header">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190755"/>
            <a:ext cx="9288972" cy="2476490"/>
          </a:xfrm>
        </p:spPr>
        <p:txBody>
          <a:bodyPr/>
          <a:lstStyle>
            <a:lvl1pPr algn="ctr">
              <a:defRPr sz="6600">
                <a:solidFill>
                  <a:schemeClr val="tx1"/>
                </a:solidFill>
              </a:defRPr>
            </a:lvl1pPr>
          </a:lstStyle>
          <a:p>
            <a:endParaRPr lang="en-US"/>
          </a:p>
        </p:txBody>
      </p:sp>
    </p:spTree>
    <p:extLst>
      <p:ext uri="{BB962C8B-B14F-4D97-AF65-F5344CB8AC3E}">
        <p14:creationId xmlns:p14="http://schemas.microsoft.com/office/powerpoint/2010/main" val="70901178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Title">
            <a:extLst>
              <a:ext uri="{FF2B5EF4-FFF2-40B4-BE49-F238E27FC236}">
                <a16:creationId xmlns:a16="http://schemas.microsoft.com/office/drawing/2014/main" id="{DE17EC12-8EDA-418C-95EA-B14FD4699C85}"/>
              </a:ext>
            </a:extLst>
          </p:cNvPr>
          <p:cNvSpPr>
            <a:spLocks noGrp="1"/>
          </p:cNvSpPr>
          <p:nvPr>
            <p:ph type="title"/>
          </p:nvPr>
        </p:nvSpPr>
        <p:spPr>
          <a:xfrm>
            <a:off x="1451514" y="2563577"/>
            <a:ext cx="9288972" cy="2476490"/>
          </a:xfrm>
        </p:spPr>
        <p:txBody>
          <a:bodyPr/>
          <a:lstStyle>
            <a:lvl1pPr algn="ctr">
              <a:defRPr sz="8000">
                <a:solidFill>
                  <a:schemeClr val="tx1"/>
                </a:solidFill>
              </a:defRPr>
            </a:lvl1pPr>
          </a:lstStyle>
          <a:p>
            <a:endParaRPr lang="en-US"/>
          </a:p>
        </p:txBody>
      </p:sp>
    </p:spTree>
    <p:extLst>
      <p:ext uri="{BB962C8B-B14F-4D97-AF65-F5344CB8AC3E}">
        <p14:creationId xmlns:p14="http://schemas.microsoft.com/office/powerpoint/2010/main" val="5278775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Slide">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14612048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248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546008"/>
            <a:ext cx="9288972" cy="1229075"/>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Text Placeholder 2">
            <a:extLst>
              <a:ext uri="{FF2B5EF4-FFF2-40B4-BE49-F238E27FC236}">
                <a16:creationId xmlns:a16="http://schemas.microsoft.com/office/drawing/2014/main" id="{C6B74CDF-15BE-4B2E-91A5-91587CFB6026}"/>
              </a:ext>
            </a:extLst>
          </p:cNvPr>
          <p:cNvSpPr>
            <a:spLocks noGrp="1"/>
          </p:cNvSpPr>
          <p:nvPr>
            <p:ph idx="1" hasCustomPrompt="1"/>
          </p:nvPr>
        </p:nvSpPr>
        <p:spPr>
          <a:xfrm>
            <a:off x="647700" y="2045081"/>
            <a:ext cx="10515600" cy="40128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864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ix Contents">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0" y="1"/>
            <a:ext cx="12192000" cy="1600200"/>
          </a:xfrm>
          <a:prstGeom prst="rect">
            <a:avLst/>
          </a:prstGeom>
          <a:solidFill>
            <a:srgbClr val="354052"/>
          </a:solidFill>
        </p:spPr>
        <p:txBody>
          <a:bodyPr vert="horz" lIns="594360" tIns="91440" rIns="91440" bIns="45720" rtlCol="0" anchor="ctr" anchorCtr="0">
            <a:noAutofit/>
          </a:bodyPr>
          <a:lstStyle>
            <a:lvl1pPr>
              <a:defRPr>
                <a:solidFill>
                  <a:schemeClr val="bg1"/>
                </a:solidFill>
              </a:defRPr>
            </a:lvl1pPr>
          </a:lstStyle>
          <a:p>
            <a:r>
              <a:rPr lang="en-US"/>
              <a:t>Click to edit Master title style</a:t>
            </a:r>
          </a:p>
        </p:txBody>
      </p:sp>
      <p:sp>
        <p:nvSpPr>
          <p:cNvPr id="5" name="Content">
            <a:extLst>
              <a:ext uri="{FF2B5EF4-FFF2-40B4-BE49-F238E27FC236}">
                <a16:creationId xmlns:a16="http://schemas.microsoft.com/office/drawing/2014/main" id="{61D75987-B361-464D-81F2-20584ACE4844}"/>
              </a:ext>
            </a:extLst>
          </p:cNvPr>
          <p:cNvSpPr>
            <a:spLocks noGrp="1"/>
          </p:cNvSpPr>
          <p:nvPr>
            <p:ph sz="quarter" idx="10"/>
          </p:nvPr>
        </p:nvSpPr>
        <p:spPr>
          <a:xfrm>
            <a:off x="609600" y="1828800"/>
            <a:ext cx="3487962" cy="2001328"/>
          </a:xfrm>
          <a:prstGeom prst="rect">
            <a:avLst/>
          </a:prstGeom>
        </p:spPr>
        <p:txBody>
          <a:bodyPr anchor="ctr"/>
          <a:lstStyle>
            <a:lvl1pPr marL="91440" indent="0" algn="ctr">
              <a:buNone/>
              <a:defRPr/>
            </a:lvl1pPr>
          </a:lstStyle>
          <a:p>
            <a:pPr lvl="0"/>
            <a:r>
              <a:rPr lang="en-US"/>
              <a:t>Click to edit Master text styles</a:t>
            </a:r>
          </a:p>
        </p:txBody>
      </p:sp>
      <p:sp>
        <p:nvSpPr>
          <p:cNvPr id="2" name="Content">
            <a:extLst>
              <a:ext uri="{FF2B5EF4-FFF2-40B4-BE49-F238E27FC236}">
                <a16:creationId xmlns:a16="http://schemas.microsoft.com/office/drawing/2014/main" id="{8DCEC2D2-4738-954D-813C-98DCC88794A3}"/>
              </a:ext>
            </a:extLst>
          </p:cNvPr>
          <p:cNvSpPr>
            <a:spLocks noGrp="1"/>
          </p:cNvSpPr>
          <p:nvPr>
            <p:ph sz="quarter" idx="11"/>
          </p:nvPr>
        </p:nvSpPr>
        <p:spPr>
          <a:xfrm>
            <a:off x="4352019" y="1828800"/>
            <a:ext cx="3487962" cy="2001328"/>
          </a:xfrm>
          <a:prstGeom prst="rect">
            <a:avLst/>
          </a:prstGeom>
        </p:spPr>
        <p:txBody>
          <a:bodyPr anchor="ctr"/>
          <a:lstStyle>
            <a:lvl1pPr marL="91440" indent="0" algn="ctr">
              <a:buNone/>
              <a:defRPr/>
            </a:lvl1pPr>
          </a:lstStyle>
          <a:p>
            <a:pPr lvl="0"/>
            <a:r>
              <a:rPr lang="en-US"/>
              <a:t>Click to edit Master text styles</a:t>
            </a:r>
          </a:p>
        </p:txBody>
      </p:sp>
      <p:sp>
        <p:nvSpPr>
          <p:cNvPr id="3" name="Content">
            <a:extLst>
              <a:ext uri="{FF2B5EF4-FFF2-40B4-BE49-F238E27FC236}">
                <a16:creationId xmlns:a16="http://schemas.microsoft.com/office/drawing/2014/main" id="{96C19040-A9AD-64CD-62AB-4C2073465B6A}"/>
              </a:ext>
            </a:extLst>
          </p:cNvPr>
          <p:cNvSpPr>
            <a:spLocks noGrp="1"/>
          </p:cNvSpPr>
          <p:nvPr>
            <p:ph sz="quarter" idx="12"/>
          </p:nvPr>
        </p:nvSpPr>
        <p:spPr>
          <a:xfrm>
            <a:off x="8094438" y="1828800"/>
            <a:ext cx="3487962" cy="2001328"/>
          </a:xfrm>
          <a:prstGeom prst="rect">
            <a:avLst/>
          </a:prstGeom>
        </p:spPr>
        <p:txBody>
          <a:bodyPr anchor="ctr"/>
          <a:lstStyle>
            <a:lvl1pPr marL="91440" indent="0" algn="ctr">
              <a:buNone/>
              <a:defRPr/>
            </a:lvl1pPr>
          </a:lstStyle>
          <a:p>
            <a:pPr lvl="0"/>
            <a:r>
              <a:rPr lang="en-US"/>
              <a:t>Click to edit Master text styles</a:t>
            </a:r>
          </a:p>
        </p:txBody>
      </p:sp>
      <p:sp>
        <p:nvSpPr>
          <p:cNvPr id="4" name="Content">
            <a:extLst>
              <a:ext uri="{FF2B5EF4-FFF2-40B4-BE49-F238E27FC236}">
                <a16:creationId xmlns:a16="http://schemas.microsoft.com/office/drawing/2014/main" id="{4E4CD205-4682-0C44-5098-AABEBFFC458E}"/>
              </a:ext>
            </a:extLst>
          </p:cNvPr>
          <p:cNvSpPr>
            <a:spLocks noGrp="1"/>
          </p:cNvSpPr>
          <p:nvPr>
            <p:ph sz="quarter" idx="13"/>
          </p:nvPr>
        </p:nvSpPr>
        <p:spPr>
          <a:xfrm>
            <a:off x="609600" y="4058727"/>
            <a:ext cx="3487962" cy="2001328"/>
          </a:xfrm>
          <a:prstGeom prst="rect">
            <a:avLst/>
          </a:prstGeom>
        </p:spPr>
        <p:txBody>
          <a:bodyPr anchor="ctr"/>
          <a:lstStyle>
            <a:lvl1pPr marL="91440" indent="0" algn="ctr">
              <a:buNone/>
              <a:defRPr/>
            </a:lvl1pPr>
          </a:lstStyle>
          <a:p>
            <a:pPr lvl="0"/>
            <a:r>
              <a:rPr lang="en-US"/>
              <a:t>Click to edit Master text styles</a:t>
            </a:r>
          </a:p>
        </p:txBody>
      </p:sp>
      <p:sp>
        <p:nvSpPr>
          <p:cNvPr id="6" name="Content">
            <a:extLst>
              <a:ext uri="{FF2B5EF4-FFF2-40B4-BE49-F238E27FC236}">
                <a16:creationId xmlns:a16="http://schemas.microsoft.com/office/drawing/2014/main" id="{B305CB26-2EEC-DEBE-1B1A-A1ABD7444448}"/>
              </a:ext>
            </a:extLst>
          </p:cNvPr>
          <p:cNvSpPr>
            <a:spLocks noGrp="1"/>
          </p:cNvSpPr>
          <p:nvPr>
            <p:ph sz="quarter" idx="14"/>
          </p:nvPr>
        </p:nvSpPr>
        <p:spPr>
          <a:xfrm>
            <a:off x="4352019" y="4056572"/>
            <a:ext cx="3487962" cy="2001328"/>
          </a:xfrm>
          <a:prstGeom prst="rect">
            <a:avLst/>
          </a:prstGeom>
        </p:spPr>
        <p:txBody>
          <a:bodyPr anchor="ctr"/>
          <a:lstStyle>
            <a:lvl1pPr marL="91440" indent="0" algn="ctr">
              <a:buNone/>
              <a:defRPr/>
            </a:lvl1pPr>
          </a:lstStyle>
          <a:p>
            <a:pPr lvl="0"/>
            <a:r>
              <a:rPr lang="en-US"/>
              <a:t>Click to edit Master text styles</a:t>
            </a:r>
          </a:p>
        </p:txBody>
      </p:sp>
      <p:sp>
        <p:nvSpPr>
          <p:cNvPr id="7" name="Content">
            <a:extLst>
              <a:ext uri="{FF2B5EF4-FFF2-40B4-BE49-F238E27FC236}">
                <a16:creationId xmlns:a16="http://schemas.microsoft.com/office/drawing/2014/main" id="{8851426D-A2E5-9AFB-1521-43B5FA157A95}"/>
              </a:ext>
            </a:extLst>
          </p:cNvPr>
          <p:cNvSpPr>
            <a:spLocks noGrp="1"/>
          </p:cNvSpPr>
          <p:nvPr>
            <p:ph sz="quarter" idx="15"/>
          </p:nvPr>
        </p:nvSpPr>
        <p:spPr>
          <a:xfrm>
            <a:off x="8094438" y="4056572"/>
            <a:ext cx="3487962" cy="2001328"/>
          </a:xfrm>
          <a:prstGeom prst="rect">
            <a:avLst/>
          </a:prstGeom>
        </p:spPr>
        <p:txBody>
          <a:bodyPr anchor="ctr"/>
          <a:lstStyle>
            <a:lvl1pPr marL="91440" indent="0" algn="ctr">
              <a:buNone/>
              <a:defRPr/>
            </a:lvl1pPr>
          </a:lstStyle>
          <a:p>
            <a:pPr lvl="0"/>
            <a:r>
              <a:rPr lang="en-US"/>
              <a:t>Click to edit Master text styles</a:t>
            </a:r>
          </a:p>
        </p:txBody>
      </p:sp>
    </p:spTree>
    <p:extLst>
      <p:ext uri="{BB962C8B-B14F-4D97-AF65-F5344CB8AC3E}">
        <p14:creationId xmlns:p14="http://schemas.microsoft.com/office/powerpoint/2010/main" val="305247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Five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0" y="1"/>
            <a:ext cx="12192000" cy="1600200"/>
          </a:xfrm>
          <a:prstGeom prst="rect">
            <a:avLst/>
          </a:prstGeom>
          <a:solidFill>
            <a:srgbClr val="354052"/>
          </a:solidFill>
        </p:spPr>
        <p:txBody>
          <a:bodyPr vert="horz" lIns="594360" tIns="91440" rIns="91440" bIns="45720" rtlCol="0" anchor="ctr" anchorCtr="0">
            <a:noAutofit/>
          </a:bodyPr>
          <a:lstStyle>
            <a:lvl1pPr>
              <a:defRPr>
                <a:solidFill>
                  <a:schemeClr val="bg1"/>
                </a:solidFill>
              </a:defRPr>
            </a:lvl1pPr>
          </a:lstStyle>
          <a:p>
            <a:r>
              <a:rPr lang="en-US"/>
              <a:t>Click to edit Master title style</a:t>
            </a:r>
          </a:p>
        </p:txBody>
      </p:sp>
      <p:sp>
        <p:nvSpPr>
          <p:cNvPr id="5" name="Content">
            <a:extLst>
              <a:ext uri="{FF2B5EF4-FFF2-40B4-BE49-F238E27FC236}">
                <a16:creationId xmlns:a16="http://schemas.microsoft.com/office/drawing/2014/main" id="{61D75987-B361-464D-81F2-20584ACE4844}"/>
              </a:ext>
            </a:extLst>
          </p:cNvPr>
          <p:cNvSpPr>
            <a:spLocks noGrp="1"/>
          </p:cNvSpPr>
          <p:nvPr>
            <p:ph sz="quarter" idx="10"/>
          </p:nvPr>
        </p:nvSpPr>
        <p:spPr>
          <a:xfrm>
            <a:off x="609600" y="1828800"/>
            <a:ext cx="2225645" cy="4229100"/>
          </a:xfrm>
          <a:prstGeom prst="rect">
            <a:avLst/>
          </a:prstGeom>
        </p:spPr>
        <p:txBody>
          <a:bodyPr/>
          <a:lstStyle>
            <a:lvl1pPr marL="91440" indent="0">
              <a:buNone/>
              <a:defRPr/>
            </a:lvl1pPr>
          </a:lstStyle>
          <a:p>
            <a:pPr lvl="0"/>
            <a:r>
              <a:rPr lang="en-US"/>
              <a:t>Click to edit Master text styles</a:t>
            </a:r>
          </a:p>
        </p:txBody>
      </p:sp>
      <p:sp>
        <p:nvSpPr>
          <p:cNvPr id="2" name="Content">
            <a:extLst>
              <a:ext uri="{FF2B5EF4-FFF2-40B4-BE49-F238E27FC236}">
                <a16:creationId xmlns:a16="http://schemas.microsoft.com/office/drawing/2014/main" id="{8DCEC2D2-4738-954D-813C-98DCC88794A3}"/>
              </a:ext>
            </a:extLst>
          </p:cNvPr>
          <p:cNvSpPr>
            <a:spLocks noGrp="1"/>
          </p:cNvSpPr>
          <p:nvPr>
            <p:ph sz="quarter" idx="11"/>
          </p:nvPr>
        </p:nvSpPr>
        <p:spPr>
          <a:xfrm>
            <a:off x="2796389" y="1828800"/>
            <a:ext cx="2225645" cy="4229100"/>
          </a:xfrm>
          <a:prstGeom prst="rect">
            <a:avLst/>
          </a:prstGeom>
        </p:spPr>
        <p:txBody>
          <a:bodyPr/>
          <a:lstStyle>
            <a:lvl1pPr marL="91440" indent="0">
              <a:buNone/>
              <a:defRPr/>
            </a:lvl1pPr>
          </a:lstStyle>
          <a:p>
            <a:pPr lvl="0"/>
            <a:r>
              <a:rPr lang="en-US"/>
              <a:t>Click to edit Master text styles</a:t>
            </a:r>
          </a:p>
        </p:txBody>
      </p:sp>
      <p:sp>
        <p:nvSpPr>
          <p:cNvPr id="3" name="Content">
            <a:extLst>
              <a:ext uri="{FF2B5EF4-FFF2-40B4-BE49-F238E27FC236}">
                <a16:creationId xmlns:a16="http://schemas.microsoft.com/office/drawing/2014/main" id="{96C19040-A9AD-64CD-62AB-4C2073465B6A}"/>
              </a:ext>
            </a:extLst>
          </p:cNvPr>
          <p:cNvSpPr>
            <a:spLocks noGrp="1"/>
          </p:cNvSpPr>
          <p:nvPr>
            <p:ph sz="quarter" idx="12"/>
          </p:nvPr>
        </p:nvSpPr>
        <p:spPr>
          <a:xfrm>
            <a:off x="4983178" y="1828800"/>
            <a:ext cx="2225645" cy="4229100"/>
          </a:xfrm>
          <a:prstGeom prst="rect">
            <a:avLst/>
          </a:prstGeom>
        </p:spPr>
        <p:txBody>
          <a:bodyPr/>
          <a:lstStyle>
            <a:lvl1pPr marL="91440" indent="0">
              <a:buNone/>
              <a:defRPr/>
            </a:lvl1pPr>
          </a:lstStyle>
          <a:p>
            <a:pPr lvl="0"/>
            <a:r>
              <a:rPr lang="en-US"/>
              <a:t>Click to edit Master text styles</a:t>
            </a:r>
          </a:p>
        </p:txBody>
      </p:sp>
      <p:sp>
        <p:nvSpPr>
          <p:cNvPr id="4" name="Content">
            <a:extLst>
              <a:ext uri="{FF2B5EF4-FFF2-40B4-BE49-F238E27FC236}">
                <a16:creationId xmlns:a16="http://schemas.microsoft.com/office/drawing/2014/main" id="{4E4CD205-4682-0C44-5098-AABEBFFC458E}"/>
              </a:ext>
            </a:extLst>
          </p:cNvPr>
          <p:cNvSpPr>
            <a:spLocks noGrp="1"/>
          </p:cNvSpPr>
          <p:nvPr>
            <p:ph sz="quarter" idx="13"/>
          </p:nvPr>
        </p:nvSpPr>
        <p:spPr>
          <a:xfrm>
            <a:off x="7169967" y="1828800"/>
            <a:ext cx="2225645" cy="4229100"/>
          </a:xfrm>
          <a:prstGeom prst="rect">
            <a:avLst/>
          </a:prstGeom>
        </p:spPr>
        <p:txBody>
          <a:bodyPr/>
          <a:lstStyle>
            <a:lvl1pPr marL="91440" indent="0">
              <a:buNone/>
              <a:defRPr/>
            </a:lvl1pPr>
          </a:lstStyle>
          <a:p>
            <a:pPr lvl="0"/>
            <a:r>
              <a:rPr lang="en-US"/>
              <a:t>Click to edit Master text styles</a:t>
            </a:r>
          </a:p>
        </p:txBody>
      </p:sp>
      <p:sp>
        <p:nvSpPr>
          <p:cNvPr id="6" name="Content">
            <a:extLst>
              <a:ext uri="{FF2B5EF4-FFF2-40B4-BE49-F238E27FC236}">
                <a16:creationId xmlns:a16="http://schemas.microsoft.com/office/drawing/2014/main" id="{B305CB26-2EEC-DEBE-1B1A-A1ABD7444448}"/>
              </a:ext>
            </a:extLst>
          </p:cNvPr>
          <p:cNvSpPr>
            <a:spLocks noGrp="1"/>
          </p:cNvSpPr>
          <p:nvPr>
            <p:ph sz="quarter" idx="14"/>
          </p:nvPr>
        </p:nvSpPr>
        <p:spPr>
          <a:xfrm>
            <a:off x="9356755" y="1828800"/>
            <a:ext cx="2225645" cy="4229100"/>
          </a:xfrm>
          <a:prstGeom prst="rect">
            <a:avLst/>
          </a:prstGeom>
        </p:spPr>
        <p:txBody>
          <a:bodyPr/>
          <a:lstStyle>
            <a:lvl1pPr marL="91440" indent="0">
              <a:buNone/>
              <a:defRPr/>
            </a:lvl1pPr>
          </a:lstStyle>
          <a:p>
            <a:pPr lvl="0"/>
            <a:r>
              <a:rPr lang="en-US"/>
              <a:t>Click to edit Master text styles</a:t>
            </a:r>
          </a:p>
        </p:txBody>
      </p:sp>
    </p:spTree>
    <p:extLst>
      <p:ext uri="{BB962C8B-B14F-4D97-AF65-F5344CB8AC3E}">
        <p14:creationId xmlns:p14="http://schemas.microsoft.com/office/powerpoint/2010/main" val="19042632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914400" y="1571626"/>
            <a:ext cx="6079067" cy="1470025"/>
          </a:xfrm>
        </p:spPr>
        <p:txBody>
          <a:bodyPr anchor="b" anchorCtr="0"/>
          <a:lstStyle/>
          <a:p>
            <a:r>
              <a:rPr lang="en-US"/>
              <a:t>Click to edit Master title style</a:t>
            </a:r>
          </a:p>
        </p:txBody>
      </p:sp>
      <p:sp>
        <p:nvSpPr>
          <p:cNvPr id="3" name="Subtitle 2"/>
          <p:cNvSpPr>
            <a:spLocks noGrp="1"/>
          </p:cNvSpPr>
          <p:nvPr>
            <p:ph type="subTitle" idx="1"/>
          </p:nvPr>
        </p:nvSpPr>
        <p:spPr>
          <a:xfrm>
            <a:off x="914400" y="3886200"/>
            <a:ext cx="607906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3460907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2883739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15AED132-33BC-4897-98DD-50BD00FACD4E}"/>
              </a:ext>
            </a:extLst>
          </p:cNvPr>
          <p:cNvSpPr>
            <a:spLocks noGrp="1"/>
          </p:cNvSpPr>
          <p:nvPr>
            <p:ph type="title"/>
          </p:nvPr>
        </p:nvSpPr>
        <p:spPr>
          <a:xfrm>
            <a:off x="647700" y="3545114"/>
            <a:ext cx="10858500" cy="2512786"/>
          </a:xfrm>
        </p:spPr>
        <p:txBody>
          <a:bodyPr/>
          <a:lstStyle>
            <a:lvl1pPr algn="ctr">
              <a:lnSpc>
                <a:spcPct val="100000"/>
              </a:lnSpc>
              <a:defRPr sz="8000">
                <a:solidFill>
                  <a:schemeClr val="bg1"/>
                </a:solidFill>
              </a:defRPr>
            </a:lvl1pPr>
          </a:lstStyle>
          <a:p>
            <a:r>
              <a:rPr lang="en-US"/>
              <a:t>Click to edit Master title style</a:t>
            </a:r>
          </a:p>
        </p:txBody>
      </p:sp>
      <p:pic>
        <p:nvPicPr>
          <p:cNvPr id="7" name="Picture 6">
            <a:extLst>
              <a:ext uri="{FF2B5EF4-FFF2-40B4-BE49-F238E27FC236}">
                <a16:creationId xmlns:a16="http://schemas.microsoft.com/office/drawing/2014/main" id="{19E10945-0B93-4332-8B3E-ACA153FCF9A3}"/>
              </a:ext>
              <a:ext uri="{C183D7F6-B498-43B3-948B-1728B52AA6E4}">
                <adec:decorative xmlns:adec="http://schemas.microsoft.com/office/drawing/2017/decorative" val="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56"/>
          <a:stretch/>
        </p:blipFill>
        <p:spPr>
          <a:xfrm>
            <a:off x="-19050" y="1"/>
            <a:ext cx="12192000" cy="3545113"/>
          </a:xfrm>
          <a:prstGeom prst="rect">
            <a:avLst/>
          </a:prstGeom>
        </p:spPr>
      </p:pic>
    </p:spTree>
    <p:extLst>
      <p:ext uri="{BB962C8B-B14F-4D97-AF65-F5344CB8AC3E}">
        <p14:creationId xmlns:p14="http://schemas.microsoft.com/office/powerpoint/2010/main" val="458186263"/>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71626"/>
            <a:ext cx="6079067" cy="1470025"/>
          </a:xfrm>
        </p:spPr>
        <p:txBody>
          <a:bodyPr anchor="b" anchorCtr="0"/>
          <a:lstStyle/>
          <a:p>
            <a:r>
              <a:rPr lang="en-US"/>
              <a:t>Click to edit Master title style</a:t>
            </a:r>
          </a:p>
        </p:txBody>
      </p:sp>
      <p:sp>
        <p:nvSpPr>
          <p:cNvPr id="3" name="Subtitle 2"/>
          <p:cNvSpPr>
            <a:spLocks noGrp="1"/>
          </p:cNvSpPr>
          <p:nvPr>
            <p:ph type="subTitle" idx="1"/>
          </p:nvPr>
        </p:nvSpPr>
        <p:spPr>
          <a:xfrm>
            <a:off x="914400" y="3886200"/>
            <a:ext cx="6079067"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22774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560838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2700"/>
            <a:ext cx="12192000" cy="6858000"/>
          </a:xfrm>
          <a:prstGeom prst="rect">
            <a:avLst/>
          </a:prstGeom>
        </p:spPr>
      </p:pic>
      <p:sp>
        <p:nvSpPr>
          <p:cNvPr id="3" name="Text Placeholder 2"/>
          <p:cNvSpPr>
            <a:spLocks noGrp="1"/>
          </p:cNvSpPr>
          <p:nvPr>
            <p:ph type="body" idx="1"/>
          </p:nvPr>
        </p:nvSpPr>
        <p:spPr>
          <a:xfrm>
            <a:off x="963084" y="2970214"/>
            <a:ext cx="10363200" cy="1500187"/>
          </a:xfrm>
        </p:spPr>
        <p:txBody>
          <a:bodyPr anchor="b">
            <a:normAutofit/>
          </a:bodyPr>
          <a:lstStyle>
            <a:lvl1pPr marL="0" indent="0">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2496279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99A9CF-1B36-2248-B528-02521250ED2D}"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872223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99A9CF-1B36-2248-B528-02521250ED2D}" type="datetimeFigureOut">
              <a:rPr lang="en-US" smtClean="0"/>
              <a:t>3/24/2026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2743684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99A9CF-1B36-2248-B528-02521250ED2D}" type="datetimeFigureOut">
              <a:rPr lang="en-US" smtClean="0"/>
              <a:t>3/24/2026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17355680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99A9CF-1B36-2248-B528-02521250ED2D}" type="datetimeFigureOut">
              <a:rPr lang="en-US" smtClean="0"/>
              <a:t>3/24/2026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15348185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9A9CF-1B36-2248-B528-02521250ED2D}"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298982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99A9CF-1B36-2248-B528-02521250ED2D}" type="datetimeFigureOut">
              <a:rPr lang="en-US" smtClean="0"/>
              <a:t>3/24/2026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2523291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82562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2">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1B619-22C3-4FAA-AD44-5C1076EAA70A}"/>
              </a:ext>
              <a:ext uri="{C183D7F6-B498-43B3-948B-1728B52AA6E4}">
                <adec:decorative xmlns:adec="http://schemas.microsoft.com/office/drawing/2017/decorative" val="1"/>
              </a:ext>
            </a:extLst>
          </p:cNvPr>
          <p:cNvSpPr/>
          <p:nvPr userDrawn="1"/>
        </p:nvSpPr>
        <p:spPr>
          <a:xfrm>
            <a:off x="3086100" y="0"/>
            <a:ext cx="6172200" cy="6858000"/>
          </a:xfrm>
          <a:prstGeom prst="rect">
            <a:avLst/>
          </a:prstGeom>
          <a:solidFill>
            <a:srgbClr val="35405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Title 2">
            <a:extLst>
              <a:ext uri="{FF2B5EF4-FFF2-40B4-BE49-F238E27FC236}">
                <a16:creationId xmlns:a16="http://schemas.microsoft.com/office/drawing/2014/main" id="{08610751-F01F-48A3-A6FC-FD433116B873}"/>
              </a:ext>
            </a:extLst>
          </p:cNvPr>
          <p:cNvSpPr>
            <a:spLocks noGrp="1"/>
          </p:cNvSpPr>
          <p:nvPr>
            <p:ph type="title" hasCustomPrompt="1"/>
          </p:nvPr>
        </p:nvSpPr>
        <p:spPr>
          <a:xfrm>
            <a:off x="3086100" y="304800"/>
            <a:ext cx="6172200" cy="5753099"/>
          </a:xfrm>
        </p:spPr>
        <p:txBody>
          <a:bodyPr/>
          <a:lstStyle>
            <a:lvl1pPr algn="ctr">
              <a:lnSpc>
                <a:spcPct val="100000"/>
              </a:lnSpc>
              <a:defRPr sz="8800">
                <a:solidFill>
                  <a:schemeClr val="bg1"/>
                </a:solidFill>
              </a:defRPr>
            </a:lvl1pPr>
          </a:lstStyle>
          <a:p>
            <a:r>
              <a:rPr lang="en-US"/>
              <a:t>Click to edit title</a:t>
            </a:r>
          </a:p>
        </p:txBody>
      </p:sp>
    </p:spTree>
    <p:extLst>
      <p:ext uri="{BB962C8B-B14F-4D97-AF65-F5344CB8AC3E}">
        <p14:creationId xmlns:p14="http://schemas.microsoft.com/office/powerpoint/2010/main" val="3902867155"/>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99A9CF-1B36-2248-B528-02521250ED2D}" type="datetimeFigureOut">
              <a:rPr lang="en-US" smtClean="0"/>
              <a:t>3/24/2026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246C82-9E8A-8B4A-859A-EC6E0EEB9FBE}" type="slidenum">
              <a:rPr lang="en-US" smtClean="0"/>
              <a:t>‹#›</a:t>
            </a:fld>
            <a:endParaRPr lang="en-US"/>
          </a:p>
        </p:txBody>
      </p:sp>
    </p:spTree>
    <p:extLst>
      <p:ext uri="{BB962C8B-B14F-4D97-AF65-F5344CB8AC3E}">
        <p14:creationId xmlns:p14="http://schemas.microsoft.com/office/powerpoint/2010/main" val="408922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3">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407CAC7-C460-47F3-BB1B-AE03FC9DCD1D}"/>
              </a:ext>
              <a:ext uri="{C183D7F6-B498-43B3-948B-1728B52AA6E4}">
                <adec:decorative xmlns:adec="http://schemas.microsoft.com/office/drawing/2017/decorative" val="1"/>
              </a:ext>
            </a:extLst>
          </p:cNvPr>
          <p:cNvSpPr/>
          <p:nvPr userDrawn="1"/>
        </p:nvSpPr>
        <p:spPr>
          <a:xfrm>
            <a:off x="5860280" y="-103239"/>
            <a:ext cx="6375263" cy="696123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itle">
            <a:extLst>
              <a:ext uri="{FF2B5EF4-FFF2-40B4-BE49-F238E27FC236}">
                <a16:creationId xmlns:a16="http://schemas.microsoft.com/office/drawing/2014/main" id="{2CCCFFB3-2B0C-4737-8C2B-5847DB10CF18}"/>
              </a:ext>
            </a:extLst>
          </p:cNvPr>
          <p:cNvSpPr>
            <a:spLocks noGrp="1"/>
          </p:cNvSpPr>
          <p:nvPr>
            <p:ph type="title" hasCustomPrompt="1"/>
          </p:nvPr>
        </p:nvSpPr>
        <p:spPr>
          <a:xfrm>
            <a:off x="6172200" y="304800"/>
            <a:ext cx="5334000" cy="5753100"/>
          </a:xfrm>
        </p:spPr>
        <p:txBody>
          <a:bodyPr/>
          <a:lstStyle>
            <a:lvl1pPr algn="ctr">
              <a:lnSpc>
                <a:spcPct val="100000"/>
              </a:lnSpc>
              <a:defRPr sz="8000">
                <a:solidFill>
                  <a:schemeClr val="bg1"/>
                </a:solidFill>
              </a:defRPr>
            </a:lvl1pPr>
          </a:lstStyle>
          <a:p>
            <a:r>
              <a:rPr lang="en-US"/>
              <a:t>Title Slide</a:t>
            </a:r>
          </a:p>
        </p:txBody>
      </p:sp>
    </p:spTree>
    <p:extLst>
      <p:ext uri="{BB962C8B-B14F-4D97-AF65-F5344CB8AC3E}">
        <p14:creationId xmlns:p14="http://schemas.microsoft.com/office/powerpoint/2010/main" val="494356853"/>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1BAB24A5-BAD8-4DB2-B429-3BCE161EDA02}"/>
              </a:ext>
            </a:extLst>
          </p:cNvPr>
          <p:cNvSpPr>
            <a:spLocks noGrp="1"/>
          </p:cNvSpPr>
          <p:nvPr>
            <p:ph sz="quarter" idx="10"/>
          </p:nvPr>
        </p:nvSpPr>
        <p:spPr>
          <a:xfrm>
            <a:off x="647699" y="1752600"/>
            <a:ext cx="10858499"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652698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Content (Horizontal)">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51E748A5-918B-4C07-80B1-6C2AE419FDDD}"/>
              </a:ext>
            </a:extLst>
          </p:cNvPr>
          <p:cNvSpPr>
            <a:spLocks noGrp="1"/>
          </p:cNvSpPr>
          <p:nvPr>
            <p:ph type="title"/>
          </p:nvPr>
        </p:nvSpPr>
        <p:spPr>
          <a:xfrm>
            <a:off x="647700" y="304800"/>
            <a:ext cx="5263816" cy="5753100"/>
          </a:xfrm>
          <a:prstGeom prst="rect">
            <a:avLst/>
          </a:prstGeom>
        </p:spPr>
        <p:txBody>
          <a:bodyPr vert="horz" lIns="91440" tIns="45720" rIns="91440" bIns="45720" rtlCol="0" anchor="ctr" anchorCtr="0">
            <a:noAutofit/>
          </a:bodyPr>
          <a:lstStyle>
            <a:lvl1pPr>
              <a:lnSpc>
                <a:spcPct val="100000"/>
              </a:lnSpc>
              <a:defRPr>
                <a:solidFill>
                  <a:schemeClr val="tx1"/>
                </a:solidFill>
              </a:defRPr>
            </a:lvl1pPr>
          </a:lstStyle>
          <a:p>
            <a:r>
              <a:rPr lang="en-US"/>
              <a:t>Click to edit Master title style</a:t>
            </a:r>
          </a:p>
        </p:txBody>
      </p:sp>
      <p:sp>
        <p:nvSpPr>
          <p:cNvPr id="3" name="Oval 2">
            <a:extLst>
              <a:ext uri="{FF2B5EF4-FFF2-40B4-BE49-F238E27FC236}">
                <a16:creationId xmlns:a16="http://schemas.microsoft.com/office/drawing/2014/main" id="{96935034-F1E7-45C6-90F2-C602F782C4AA}"/>
              </a:ext>
              <a:ext uri="{C183D7F6-B498-43B3-948B-1728B52AA6E4}">
                <adec:decorative xmlns:adec="http://schemas.microsoft.com/office/drawing/2017/decorative" val="1"/>
              </a:ext>
            </a:extLst>
          </p:cNvPr>
          <p:cNvSpPr/>
          <p:nvPr userDrawn="1"/>
        </p:nvSpPr>
        <p:spPr>
          <a:xfrm>
            <a:off x="6064478" y="429310"/>
            <a:ext cx="76200" cy="5362575"/>
          </a:xfrm>
          <a:prstGeom prst="ellipse">
            <a:avLst/>
          </a:prstGeom>
          <a:solidFill>
            <a:schemeClr val="tx2">
              <a:lumMod val="60000"/>
              <a:lumOff val="40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E9DE89D9-B5B5-44B4-BD91-F317054FBE1C}"/>
              </a:ext>
            </a:extLst>
          </p:cNvPr>
          <p:cNvSpPr>
            <a:spLocks noGrp="1"/>
          </p:cNvSpPr>
          <p:nvPr>
            <p:ph sz="quarter" idx="10"/>
          </p:nvPr>
        </p:nvSpPr>
        <p:spPr>
          <a:xfrm>
            <a:off x="6356684" y="304800"/>
            <a:ext cx="5187616" cy="575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038259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C57D509-06F3-4F98-90AA-0EE7BD1D8AFC}"/>
              </a:ext>
            </a:extLst>
          </p:cNvPr>
          <p:cNvSpPr>
            <a:spLocks noGrp="1"/>
          </p:cNvSpPr>
          <p:nvPr>
            <p:ph type="title"/>
          </p:nvPr>
        </p:nvSpPr>
        <p:spPr>
          <a:xfrm>
            <a:off x="647700" y="304801"/>
            <a:ext cx="10858500" cy="1335314"/>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02251E4C-AE67-4F14-A791-DD173F4C2FC7}"/>
              </a:ext>
            </a:extLst>
          </p:cNvPr>
          <p:cNvSpPr>
            <a:spLocks noGrp="1"/>
          </p:cNvSpPr>
          <p:nvPr>
            <p:ph sz="quarter" idx="10"/>
          </p:nvPr>
        </p:nvSpPr>
        <p:spPr>
          <a:xfrm>
            <a:off x="647700" y="1752601"/>
            <a:ext cx="5448300"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E79F0BD1-2D27-4EBE-9EFF-C80453B02D10}"/>
              </a:ext>
            </a:extLst>
          </p:cNvPr>
          <p:cNvSpPr>
            <a:spLocks noGrp="1"/>
          </p:cNvSpPr>
          <p:nvPr>
            <p:ph sz="quarter" idx="11"/>
          </p:nvPr>
        </p:nvSpPr>
        <p:spPr>
          <a:xfrm>
            <a:off x="6357256" y="1752601"/>
            <a:ext cx="5148943" cy="43052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242264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1289BE7D-1215-472B-8E96-33B39885C32E}"/>
              </a:ext>
            </a:extLst>
          </p:cNvPr>
          <p:cNvSpPr>
            <a:spLocks noGrp="1"/>
          </p:cNvSpPr>
          <p:nvPr>
            <p:ph type="title"/>
          </p:nvPr>
        </p:nvSpPr>
        <p:spPr>
          <a:xfrm>
            <a:off x="647700" y="304800"/>
            <a:ext cx="10858500" cy="1320800"/>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9BF2AC34-E280-4117-AC49-8FDFCE9006B6}"/>
              </a:ext>
            </a:extLst>
          </p:cNvPr>
          <p:cNvSpPr>
            <a:spLocks noGrp="1"/>
          </p:cNvSpPr>
          <p:nvPr>
            <p:ph sz="quarter" idx="10"/>
          </p:nvPr>
        </p:nvSpPr>
        <p:spPr>
          <a:xfrm>
            <a:off x="647700"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EB9E7ACB-46E8-4425-AE03-6C52694602A6}"/>
              </a:ext>
            </a:extLst>
          </p:cNvPr>
          <p:cNvSpPr>
            <a:spLocks noGrp="1"/>
          </p:cNvSpPr>
          <p:nvPr>
            <p:ph sz="quarter" idx="11"/>
          </p:nvPr>
        </p:nvSpPr>
        <p:spPr>
          <a:xfrm>
            <a:off x="4376737"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a:extLst>
              <a:ext uri="{FF2B5EF4-FFF2-40B4-BE49-F238E27FC236}">
                <a16:creationId xmlns:a16="http://schemas.microsoft.com/office/drawing/2014/main" id="{439A5F31-DAAD-418F-B6E7-C43CE4C5BAC9}"/>
              </a:ext>
            </a:extLst>
          </p:cNvPr>
          <p:cNvSpPr>
            <a:spLocks noGrp="1"/>
          </p:cNvSpPr>
          <p:nvPr>
            <p:ph sz="quarter" idx="12"/>
          </p:nvPr>
        </p:nvSpPr>
        <p:spPr>
          <a:xfrm>
            <a:off x="8105775" y="1752601"/>
            <a:ext cx="3400425" cy="4305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940620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14" name="Title">
            <a:extLst>
              <a:ext uri="{FF2B5EF4-FFF2-40B4-BE49-F238E27FC236}">
                <a16:creationId xmlns:a16="http://schemas.microsoft.com/office/drawing/2014/main" id="{7699CDD5-D47B-4671-A89C-2BD3226A96E4}"/>
              </a:ext>
            </a:extLst>
          </p:cNvPr>
          <p:cNvSpPr>
            <a:spLocks noGrp="1"/>
          </p:cNvSpPr>
          <p:nvPr>
            <p:ph type="title"/>
          </p:nvPr>
        </p:nvSpPr>
        <p:spPr>
          <a:xfrm>
            <a:off x="647700" y="304800"/>
            <a:ext cx="10858500" cy="1306286"/>
          </a:xfrm>
          <a:prstGeom prst="rect">
            <a:avLst/>
          </a:prstGeom>
        </p:spPr>
        <p:txBody>
          <a:bodyPr vert="horz" lIns="91440" tIns="45720" rIns="91440" bIns="45720" rtlCol="0" anchor="ctr" anchorCtr="0">
            <a:noAutofit/>
          </a:bodyPr>
          <a:lstStyle>
            <a:lvl1pPr>
              <a:defRPr>
                <a:solidFill>
                  <a:schemeClr val="tx1"/>
                </a:solidFill>
              </a:defRPr>
            </a:lvl1pPr>
          </a:lstStyle>
          <a:p>
            <a:r>
              <a:rPr lang="en-US"/>
              <a:t>Click to edit Master title style</a:t>
            </a:r>
          </a:p>
        </p:txBody>
      </p:sp>
      <p:sp>
        <p:nvSpPr>
          <p:cNvPr id="3" name="Content Placeholder">
            <a:extLst>
              <a:ext uri="{FF2B5EF4-FFF2-40B4-BE49-F238E27FC236}">
                <a16:creationId xmlns:a16="http://schemas.microsoft.com/office/drawing/2014/main" id="{C19936BF-D909-4B69-B0DC-2A31753C3893}"/>
              </a:ext>
            </a:extLst>
          </p:cNvPr>
          <p:cNvSpPr>
            <a:spLocks noGrp="1"/>
          </p:cNvSpPr>
          <p:nvPr>
            <p:ph sz="quarter" idx="11"/>
          </p:nvPr>
        </p:nvSpPr>
        <p:spPr>
          <a:xfrm>
            <a:off x="647700" y="1917701"/>
            <a:ext cx="5201556" cy="1817688"/>
          </a:xfrm>
        </p:spPr>
        <p:txBody>
          <a:bodyPr/>
          <a:lstStyle/>
          <a:p>
            <a:pPr lvl="0"/>
            <a:r>
              <a:rPr lang="en-US"/>
              <a:t>Click to edit Master text styles</a:t>
            </a:r>
          </a:p>
        </p:txBody>
      </p:sp>
      <p:sp>
        <p:nvSpPr>
          <p:cNvPr id="9" name="Content Placeholder">
            <a:extLst>
              <a:ext uri="{FF2B5EF4-FFF2-40B4-BE49-F238E27FC236}">
                <a16:creationId xmlns:a16="http://schemas.microsoft.com/office/drawing/2014/main" id="{79BD6580-94FF-4302-B7EE-6FFDCD78C0D6}"/>
              </a:ext>
            </a:extLst>
          </p:cNvPr>
          <p:cNvSpPr>
            <a:spLocks noGrp="1"/>
          </p:cNvSpPr>
          <p:nvPr>
            <p:ph sz="quarter" idx="12"/>
          </p:nvPr>
        </p:nvSpPr>
        <p:spPr>
          <a:xfrm>
            <a:off x="647699" y="4240212"/>
            <a:ext cx="5201557" cy="1817688"/>
          </a:xfrm>
        </p:spPr>
        <p:txBody>
          <a:bodyPr/>
          <a:lstStyle/>
          <a:p>
            <a:pPr lvl="0"/>
            <a:r>
              <a:rPr lang="en-US"/>
              <a:t>Click to edit Master text styles</a:t>
            </a:r>
          </a:p>
        </p:txBody>
      </p:sp>
      <p:sp>
        <p:nvSpPr>
          <p:cNvPr id="10" name="Content Placeholder">
            <a:extLst>
              <a:ext uri="{FF2B5EF4-FFF2-40B4-BE49-F238E27FC236}">
                <a16:creationId xmlns:a16="http://schemas.microsoft.com/office/drawing/2014/main" id="{2DC9D97D-4067-4D82-8F60-D276632FC88E}"/>
              </a:ext>
            </a:extLst>
          </p:cNvPr>
          <p:cNvSpPr>
            <a:spLocks noGrp="1"/>
          </p:cNvSpPr>
          <p:nvPr>
            <p:ph sz="quarter" idx="13"/>
          </p:nvPr>
        </p:nvSpPr>
        <p:spPr>
          <a:xfrm>
            <a:off x="6172200" y="1917701"/>
            <a:ext cx="5143500" cy="1817688"/>
          </a:xfrm>
        </p:spPr>
        <p:txBody>
          <a:bodyPr/>
          <a:lstStyle/>
          <a:p>
            <a:pPr lvl="0"/>
            <a:r>
              <a:rPr lang="en-US"/>
              <a:t>Click to edit Master text styles</a:t>
            </a:r>
          </a:p>
        </p:txBody>
      </p:sp>
      <p:sp>
        <p:nvSpPr>
          <p:cNvPr id="15" name="Content Placeholder">
            <a:extLst>
              <a:ext uri="{FF2B5EF4-FFF2-40B4-BE49-F238E27FC236}">
                <a16:creationId xmlns:a16="http://schemas.microsoft.com/office/drawing/2014/main" id="{2F9F0E31-A4E6-4D62-8898-5A66B193033F}"/>
              </a:ext>
            </a:extLst>
          </p:cNvPr>
          <p:cNvSpPr>
            <a:spLocks noGrp="1"/>
          </p:cNvSpPr>
          <p:nvPr>
            <p:ph sz="quarter" idx="14"/>
          </p:nvPr>
        </p:nvSpPr>
        <p:spPr>
          <a:xfrm>
            <a:off x="6172200" y="4191620"/>
            <a:ext cx="5143500" cy="1817688"/>
          </a:xfrm>
        </p:spPr>
        <p:txBody>
          <a:bodyPr/>
          <a:lstStyle/>
          <a:p>
            <a:pPr lvl="0"/>
            <a:r>
              <a:rPr lang="en-US"/>
              <a:t>Click to edit Master text styles</a:t>
            </a:r>
          </a:p>
        </p:txBody>
      </p:sp>
    </p:spTree>
    <p:extLst>
      <p:ext uri="{BB962C8B-B14F-4D97-AF65-F5344CB8AC3E}">
        <p14:creationId xmlns:p14="http://schemas.microsoft.com/office/powerpoint/2010/main" val="2333870141"/>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10.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30C03B-BE66-4A20-904D-4AE51F19DFBE}"/>
              </a:ext>
            </a:extLst>
          </p:cNvPr>
          <p:cNvSpPr>
            <a:spLocks noGrp="1"/>
          </p:cNvSpPr>
          <p:nvPr userDrawn="1">
            <p:ph type="title"/>
          </p:nvPr>
        </p:nvSpPr>
        <p:spPr>
          <a:xfrm>
            <a:off x="647699" y="304800"/>
            <a:ext cx="10858499" cy="1229075"/>
          </a:xfrm>
          <a:prstGeom prst="rect">
            <a:avLst/>
          </a:prstGeom>
        </p:spPr>
        <p:txBody>
          <a:bodyPr vert="horz" lIns="91440" tIns="45720" rIns="91440" bIns="45720" rtlCol="0" anchor="ctr" anchorCtr="0">
            <a:noAutofit/>
          </a:bodyPr>
          <a:lstStyle/>
          <a:p>
            <a:r>
              <a:rPr lang="en-US"/>
              <a:t>Click to edit Master title style</a:t>
            </a:r>
          </a:p>
        </p:txBody>
      </p:sp>
      <p:sp>
        <p:nvSpPr>
          <p:cNvPr id="5" name="Text Placeholder 2">
            <a:extLst>
              <a:ext uri="{FF2B5EF4-FFF2-40B4-BE49-F238E27FC236}">
                <a16:creationId xmlns:a16="http://schemas.microsoft.com/office/drawing/2014/main" id="{C8CDCDB8-35E9-418D-B336-9506574A050A}"/>
              </a:ext>
            </a:extLst>
          </p:cNvPr>
          <p:cNvSpPr>
            <a:spLocks noGrp="1"/>
          </p:cNvSpPr>
          <p:nvPr>
            <p:ph type="body" idx="1"/>
          </p:nvPr>
        </p:nvSpPr>
        <p:spPr>
          <a:xfrm>
            <a:off x="647698" y="1752600"/>
            <a:ext cx="10858500" cy="4305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1721910"/>
      </p:ext>
    </p:extLst>
  </p:cSld>
  <p:clrMap bg1="lt1" tx1="dk1" bg2="lt2" tx2="dk2" accent1="accent1" accent2="accent2" accent3="accent3" accent4="accent4" accent5="accent5" accent6="accent6" hlink="hlink" folHlink="folHlink"/>
  <p:sldLayoutIdLst>
    <p:sldLayoutId id="2147483930" r:id="rId1"/>
    <p:sldLayoutId id="2147483933" r:id="rId2"/>
    <p:sldLayoutId id="2147483931" r:id="rId3"/>
    <p:sldLayoutId id="2147483936" r:id="rId4"/>
    <p:sldLayoutId id="2147483939" r:id="rId5"/>
    <p:sldLayoutId id="2147483932" r:id="rId6"/>
    <p:sldLayoutId id="2147483954" r:id="rId7"/>
    <p:sldLayoutId id="2147483940" r:id="rId8"/>
    <p:sldLayoutId id="2147483942" r:id="rId9"/>
    <p:sldLayoutId id="2147483955" r:id="rId10"/>
    <p:sldLayoutId id="2147483950" r:id="rId11"/>
    <p:sldLayoutId id="2147483949" r:id="rId12"/>
    <p:sldLayoutId id="2147483953" r:id="rId13"/>
    <p:sldLayoutId id="2147483961" r:id="rId14"/>
    <p:sldLayoutId id="2147483965" r:id="rId15"/>
    <p:sldLayoutId id="2147483967" r:id="rId16"/>
    <p:sldLayoutId id="2147483968" r:id="rId17"/>
    <p:sldLayoutId id="2147483969" r:id="rId18"/>
    <p:sldLayoutId id="2147483970" r:id="rId19"/>
  </p:sldLayoutIdLst>
  <p:hf hdr="0" ftr="0" dt="0"/>
  <p:txStyles>
    <p:titleStyle>
      <a:lvl1pPr algn="l" defTabSz="914400" rtl="0" eaLnBrk="1" latinLnBrk="0" hangingPunct="1">
        <a:lnSpc>
          <a:spcPct val="100000"/>
        </a:lnSpc>
        <a:spcBef>
          <a:spcPct val="0"/>
        </a:spcBef>
        <a:buNone/>
        <a:defRPr sz="6000" b="1" kern="1200">
          <a:solidFill>
            <a:schemeClr val="tx1"/>
          </a:solidFill>
          <a:latin typeface="+mj-lt"/>
          <a:ea typeface="+mj-ea"/>
          <a:cs typeface="Aharoni" panose="02010803020104030203" pitchFamily="2" charset="-79"/>
        </a:defRPr>
      </a:lvl1pPr>
    </p:titleStyle>
    <p:bodyStyle>
      <a:lvl1pPr marL="365760" indent="-27432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227013" algn="l"/>
        </a:tabLst>
        <a:defRPr sz="3600" kern="1200">
          <a:solidFill>
            <a:schemeClr val="tx1"/>
          </a:solidFill>
          <a:latin typeface="Arial" panose="020B0604020202020204" pitchFamily="34" charset="0"/>
          <a:ea typeface="+mn-ea"/>
          <a:cs typeface="Arial" panose="020B0604020202020204" pitchFamily="34" charset="0"/>
        </a:defRPr>
      </a:lvl1pPr>
      <a:lvl2pPr marL="682625"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346075" algn="l"/>
          <a:tab pos="569913" algn="ctr"/>
        </a:tabLst>
        <a:defRPr sz="3400" kern="1200">
          <a:solidFill>
            <a:schemeClr val="tx1"/>
          </a:solidFill>
          <a:latin typeface="Arial" panose="020B0604020202020204" pitchFamily="34" charset="0"/>
          <a:ea typeface="+mn-ea"/>
          <a:cs typeface="Arial" panose="020B0604020202020204" pitchFamily="34" charset="0"/>
        </a:defRPr>
      </a:lvl2pPr>
      <a:lvl3pPr marL="1030288" indent="-273050" algn="l" defTabSz="914400" rtl="0" eaLnBrk="1" latinLnBrk="0" hangingPunct="1">
        <a:lnSpc>
          <a:spcPct val="100000"/>
        </a:lnSpc>
        <a:spcBef>
          <a:spcPts val="600"/>
        </a:spcBef>
        <a:spcAft>
          <a:spcPts val="600"/>
        </a:spcAft>
        <a:buClr>
          <a:schemeClr val="tx2"/>
        </a:buClr>
        <a:buFont typeface="Wingdings" panose="05000000000000000000" pitchFamily="2" charset="2"/>
        <a:buChar char="§"/>
        <a:defRPr sz="3200" kern="1200">
          <a:solidFill>
            <a:schemeClr val="tx1"/>
          </a:solidFill>
          <a:latin typeface="Arial" panose="020B0604020202020204" pitchFamily="34" charset="0"/>
          <a:ea typeface="+mn-ea"/>
          <a:cs typeface="Arial" panose="020B0604020202020204" pitchFamily="34" charset="0"/>
        </a:defRPr>
      </a:lvl3pPr>
      <a:lvl4pPr marL="1423988" indent="-273050" algn="l" defTabSz="914400" rtl="0" eaLnBrk="1" latinLnBrk="0" hangingPunct="1">
        <a:lnSpc>
          <a:spcPct val="100000"/>
        </a:lnSpc>
        <a:spcBef>
          <a:spcPts val="600"/>
        </a:spcBef>
        <a:spcAft>
          <a:spcPts val="600"/>
        </a:spcAft>
        <a:buClr>
          <a:schemeClr val="tx2"/>
        </a:buClr>
        <a:buFont typeface="Arial" panose="020B0604020202020204" pitchFamily="34" charset="0"/>
        <a:buChar char="•"/>
        <a:tabLst>
          <a:tab pos="117475" algn="ctr"/>
        </a:tabLst>
        <a:defRPr sz="3000" kern="1200">
          <a:solidFill>
            <a:schemeClr val="tx1"/>
          </a:solidFill>
          <a:latin typeface="Arial" panose="020B0604020202020204" pitchFamily="34" charset="0"/>
          <a:ea typeface="+mn-ea"/>
          <a:cs typeface="Arial" panose="020B0604020202020204" pitchFamily="34" charset="0"/>
        </a:defRPr>
      </a:lvl4pPr>
      <a:lvl5pPr marL="1655763" indent="-273050" algn="l" defTabSz="914400" rtl="0" eaLnBrk="1" latinLnBrk="0" hangingPunct="1">
        <a:lnSpc>
          <a:spcPct val="100000"/>
        </a:lnSpc>
        <a:spcBef>
          <a:spcPts val="600"/>
        </a:spcBef>
        <a:spcAft>
          <a:spcPts val="600"/>
        </a:spcAft>
        <a:buClr>
          <a:schemeClr val="tx2"/>
        </a:buClr>
        <a:buFont typeface="Open Sans" panose="020B0606030504020204" pitchFamily="34" charset="0"/>
        <a:buChar char="−"/>
        <a:tabLst/>
        <a:defRPr sz="2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04">
          <p15:clr>
            <a:srgbClr val="F26B43"/>
          </p15:clr>
        </p15:guide>
        <p15:guide id="2" pos="3840">
          <p15:clr>
            <a:srgbClr val="F26B43"/>
          </p15:clr>
        </p15:guide>
        <p15:guide id="3" pos="384">
          <p15:clr>
            <a:srgbClr val="F26B43"/>
          </p15:clr>
        </p15:guide>
        <p15:guide id="5" pos="7248">
          <p15:clr>
            <a:srgbClr val="F26B43"/>
          </p15:clr>
        </p15:guide>
        <p15:guide id="6" orient="horz" pos="192">
          <p15:clr>
            <a:srgbClr val="F26B43"/>
          </p15:clr>
        </p15:guide>
        <p15:guide id="8"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13"/>
          <a:stretch>
            <a:fillRect/>
          </a:stretch>
        </p:blipFill>
        <p:spPr>
          <a:xfrm>
            <a:off x="9448800" y="5632947"/>
            <a:ext cx="2512219" cy="1062633"/>
          </a:xfrm>
          <a:prstGeom prst="rect">
            <a:avLst/>
          </a:prstGeom>
        </p:spPr>
      </p:pic>
      <p:pic>
        <p:nvPicPr>
          <p:cNvPr id="7" name="Picture 6"/>
          <p:cNvPicPr>
            <a:picLocks noChangeAspect="1"/>
          </p:cNvPicPr>
          <p:nvPr userDrawn="1"/>
        </p:nvPicPr>
        <p:blipFill>
          <a:blip r:embed="rId14"/>
          <a:stretch>
            <a:fillRect/>
          </a:stretch>
        </p:blipFill>
        <p:spPr>
          <a:xfrm>
            <a:off x="0" y="-20042"/>
            <a:ext cx="12192000" cy="1437680"/>
          </a:xfrm>
          <a:prstGeom prst="rect">
            <a:avLst/>
          </a:prstGeom>
        </p:spPr>
      </p:pic>
      <p:sp>
        <p:nvSpPr>
          <p:cNvPr id="2" name="Title Placeholder 1"/>
          <p:cNvSpPr>
            <a:spLocks noGrp="1"/>
          </p:cNvSpPr>
          <p:nvPr>
            <p:ph type="title"/>
          </p:nvPr>
        </p:nvSpPr>
        <p:spPr>
          <a:xfrm>
            <a:off x="609600" y="147638"/>
            <a:ext cx="10972800" cy="8048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99A9CF-1B36-2248-B528-02521250ED2D}" type="datetimeFigureOut">
              <a:rPr lang="en-US" smtClean="0"/>
              <a:t>3/24/2026</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46C82-9E8A-8B4A-859A-EC6E0EEB9FBE}" type="slidenum">
              <a:rPr lang="en-US" smtClean="0"/>
              <a:t>‹#›</a:t>
            </a:fld>
            <a:endParaRPr lang="en-US"/>
          </a:p>
        </p:txBody>
      </p:sp>
    </p:spTree>
    <p:extLst>
      <p:ext uri="{BB962C8B-B14F-4D97-AF65-F5344CB8AC3E}">
        <p14:creationId xmlns:p14="http://schemas.microsoft.com/office/powerpoint/2010/main" val="3121435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0" i="0" kern="1200">
          <a:solidFill>
            <a:srgbClr val="FFFFFF"/>
          </a:solidFill>
          <a:latin typeface="Futura Bk BT"/>
          <a:ea typeface="+mj-ea"/>
          <a:cs typeface="Futura Bk BT"/>
        </a:defRPr>
      </a:lvl1pPr>
    </p:titleStyle>
    <p:bodyStyle>
      <a:lvl1pPr marL="342900" indent="-342900" algn="l" defTabSz="457200" rtl="0" eaLnBrk="1" latinLnBrk="0" hangingPunct="1">
        <a:spcBef>
          <a:spcPct val="20000"/>
        </a:spcBef>
        <a:buClr>
          <a:srgbClr val="25ACAC"/>
        </a:buClr>
        <a:buFont typeface="Arial"/>
        <a:buChar char="•"/>
        <a:defRPr sz="2400" kern="1200">
          <a:solidFill>
            <a:schemeClr val="tx1">
              <a:lumMod val="75000"/>
              <a:lumOff val="25000"/>
            </a:schemeClr>
          </a:solidFill>
          <a:latin typeface="Futuru"/>
          <a:ea typeface="+mn-ea"/>
          <a:cs typeface="Futuru"/>
        </a:defRPr>
      </a:lvl1pPr>
      <a:lvl2pPr marL="742950" indent="-285750" algn="l" defTabSz="457200" rtl="0" eaLnBrk="1" latinLnBrk="0" hangingPunct="1">
        <a:spcBef>
          <a:spcPct val="20000"/>
        </a:spcBef>
        <a:buClr>
          <a:srgbClr val="25ACAC"/>
        </a:buClr>
        <a:buFont typeface="Arial"/>
        <a:buChar char="–"/>
        <a:defRPr sz="2200" kern="1200">
          <a:solidFill>
            <a:schemeClr val="tx1">
              <a:lumMod val="75000"/>
              <a:lumOff val="25000"/>
            </a:schemeClr>
          </a:solidFill>
          <a:latin typeface="Futuru"/>
          <a:ea typeface="+mn-ea"/>
          <a:cs typeface="Futuru"/>
        </a:defRPr>
      </a:lvl2pPr>
      <a:lvl3pPr marL="1143000" indent="-228600" algn="l" defTabSz="457200" rtl="0" eaLnBrk="1" latinLnBrk="0" hangingPunct="1">
        <a:spcBef>
          <a:spcPct val="20000"/>
        </a:spcBef>
        <a:buClr>
          <a:srgbClr val="25ACAC"/>
        </a:buClr>
        <a:buFont typeface="Arial"/>
        <a:buChar char="•"/>
        <a:defRPr sz="1800" kern="1200">
          <a:solidFill>
            <a:schemeClr val="tx1">
              <a:lumMod val="75000"/>
              <a:lumOff val="25000"/>
            </a:schemeClr>
          </a:solidFill>
          <a:latin typeface="Futuru"/>
          <a:ea typeface="+mn-ea"/>
          <a:cs typeface="Futuru"/>
        </a:defRPr>
      </a:lvl3pPr>
      <a:lvl4pPr marL="1600200" indent="-228600" algn="l" defTabSz="457200" rtl="0" eaLnBrk="1" latinLnBrk="0" hangingPunct="1">
        <a:spcBef>
          <a:spcPct val="20000"/>
        </a:spcBef>
        <a:buClr>
          <a:srgbClr val="25ACAC"/>
        </a:buClr>
        <a:buFont typeface="Arial"/>
        <a:buChar char="–"/>
        <a:defRPr sz="1800" kern="1200">
          <a:solidFill>
            <a:schemeClr val="tx1">
              <a:lumMod val="75000"/>
              <a:lumOff val="25000"/>
            </a:schemeClr>
          </a:solidFill>
          <a:latin typeface="Futuru"/>
          <a:ea typeface="+mn-ea"/>
          <a:cs typeface="Futuru"/>
        </a:defRPr>
      </a:lvl4pPr>
      <a:lvl5pPr marL="2057400" indent="-228600" algn="l" defTabSz="457200" rtl="0" eaLnBrk="1" latinLnBrk="0" hangingPunct="1">
        <a:spcBef>
          <a:spcPct val="20000"/>
        </a:spcBef>
        <a:buClr>
          <a:srgbClr val="25ACAC"/>
        </a:buClr>
        <a:buFont typeface="Arial"/>
        <a:buChar char="»"/>
        <a:defRPr sz="1800" kern="1200">
          <a:solidFill>
            <a:schemeClr val="tx1">
              <a:lumMod val="75000"/>
              <a:lumOff val="25000"/>
            </a:schemeClr>
          </a:solidFill>
          <a:latin typeface="Futuru"/>
          <a:ea typeface="+mn-ea"/>
          <a:cs typeface="Futuru"/>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1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16.xml"/><Relationship Id="rId5" Type="http://schemas.openxmlformats.org/officeDocument/2006/relationships/image" Target="../media/image25.png"/><Relationship Id="rId4" Type="http://schemas.openxmlformats.org/officeDocument/2006/relationships/image" Target="../media/image24.png"/></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5.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5.xml"/></Relationships>
</file>

<file path=ppt/slides/_rels/slide136.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5.xml"/></Relationships>
</file>

<file path=ppt/slides/_rels/slide137.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5.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slide" Target="slide135.xml"/><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13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 Target="slide13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426D-E3DE-E35E-114C-63C8160BCAF4}"/>
              </a:ext>
            </a:extLst>
          </p:cNvPr>
          <p:cNvSpPr>
            <a:spLocks noGrp="1"/>
          </p:cNvSpPr>
          <p:nvPr>
            <p:ph type="title"/>
          </p:nvPr>
        </p:nvSpPr>
        <p:spPr>
          <a:xfrm>
            <a:off x="1718334" y="1737177"/>
            <a:ext cx="9474200" cy="3419646"/>
          </a:xfrm>
        </p:spPr>
        <p:txBody>
          <a:bodyPr/>
          <a:lstStyle/>
          <a:p>
            <a:br>
              <a:rPr lang="en-US"/>
            </a:br>
            <a:r>
              <a:rPr lang="en-US" sz="4400">
                <a:cs typeface="Aharoni"/>
              </a:rPr>
              <a:t>Item 2:</a:t>
            </a:r>
            <a:r>
              <a:rPr lang="en-US" sz="3200">
                <a:cs typeface="Aharoni"/>
              </a:rPr>
              <a:t> </a:t>
            </a:r>
            <a:r>
              <a:rPr lang="en-US" sz="4400">
                <a:cs typeface="Arial"/>
              </a:rPr>
              <a:t>Related to California’s State and Federal Accountability System: Review of the 2026 Accountability Work Plan</a:t>
            </a:r>
            <a:r>
              <a:rPr lang="en-US" sz="3200">
                <a:cs typeface="Aharoni"/>
              </a:rPr>
              <a:t> </a:t>
            </a:r>
            <a:br>
              <a:rPr lang="en-US" sz="4800">
                <a:cs typeface="Aharoni"/>
              </a:rPr>
            </a:br>
            <a:br>
              <a:rPr lang="en-US" sz="3600">
                <a:cs typeface="Aharoni"/>
              </a:rPr>
            </a:br>
            <a:r>
              <a:rPr lang="en-US" sz="3200">
                <a:cs typeface="Aharoni"/>
              </a:rPr>
              <a:t>California Practitioners Advisory Group</a:t>
            </a:r>
            <a:br>
              <a:rPr lang="en-US" sz="4400">
                <a:cs typeface="Aharoni"/>
              </a:rPr>
            </a:br>
            <a:br>
              <a:rPr lang="en-US" sz="1800" i="1"/>
            </a:br>
            <a:br>
              <a:rPr lang="en-US" sz="1400"/>
            </a:br>
            <a:br>
              <a:rPr lang="en-US" sz="1800"/>
            </a:br>
            <a:r>
              <a:rPr lang="en-US" sz="3200" b="0">
                <a:cs typeface="Aharoni"/>
              </a:rPr>
              <a:t>March 27, 2026</a:t>
            </a:r>
            <a:endParaRPr lang="en-US" sz="3200">
              <a:cs typeface="Aharoni"/>
            </a:endParaRPr>
          </a:p>
        </p:txBody>
      </p:sp>
    </p:spTree>
    <p:extLst>
      <p:ext uri="{BB962C8B-B14F-4D97-AF65-F5344CB8AC3E}">
        <p14:creationId xmlns:p14="http://schemas.microsoft.com/office/powerpoint/2010/main" val="3630984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D78C-5F1E-415B-D8EA-5931BD355CFB}"/>
              </a:ext>
            </a:extLst>
          </p:cNvPr>
          <p:cNvSpPr>
            <a:spLocks noGrp="1"/>
          </p:cNvSpPr>
          <p:nvPr>
            <p:ph type="title"/>
          </p:nvPr>
        </p:nvSpPr>
        <p:spPr/>
        <p:txBody>
          <a:bodyPr/>
          <a:lstStyle/>
          <a:p>
            <a:r>
              <a:rPr lang="en-US" sz="4400">
                <a:cs typeface="Aharoni"/>
              </a:rPr>
              <a:t>College/Career Dashboard Principles</a:t>
            </a:r>
            <a:endParaRPr lang="en-US" sz="4400"/>
          </a:p>
        </p:txBody>
      </p:sp>
      <p:sp>
        <p:nvSpPr>
          <p:cNvPr id="3" name="Content Placeholder 2">
            <a:extLst>
              <a:ext uri="{FF2B5EF4-FFF2-40B4-BE49-F238E27FC236}">
                <a16:creationId xmlns:a16="http://schemas.microsoft.com/office/drawing/2014/main" id="{18186281-3FFA-065B-0BF4-FFD192CF60F7}"/>
              </a:ext>
            </a:extLst>
          </p:cNvPr>
          <p:cNvSpPr>
            <a:spLocks noGrp="1"/>
          </p:cNvSpPr>
          <p:nvPr>
            <p:ph sz="quarter" idx="10"/>
          </p:nvPr>
        </p:nvSpPr>
        <p:spPr/>
        <p:txBody>
          <a:bodyPr>
            <a:normAutofit fontScale="77500" lnSpcReduction="20000"/>
          </a:bodyPr>
          <a:lstStyle/>
          <a:p>
            <a:r>
              <a:rPr lang="en-US">
                <a:latin typeface="Arial"/>
                <a:cs typeface="Arial"/>
              </a:rPr>
              <a:t>The work on this state indicator aligns with the following Dashboard Principles:</a:t>
            </a:r>
          </a:p>
          <a:p>
            <a:pPr lvl="1">
              <a:buFont typeface="Courier New" panose="020B0604020202020204" pitchFamily="34" charset="0"/>
              <a:buChar char="o"/>
            </a:pPr>
            <a:r>
              <a:rPr lang="en-US" b="1">
                <a:latin typeface="Arial"/>
                <a:cs typeface="Arial"/>
              </a:rPr>
              <a:t>Principle 2: </a:t>
            </a:r>
            <a:r>
              <a:rPr lang="en-US">
                <a:latin typeface="Arial"/>
                <a:cs typeface="Arial"/>
              </a:rPr>
              <a:t>Reports opportunity and performance gaps among student groups through the Equity Report that is available for each state indicator.</a:t>
            </a:r>
          </a:p>
          <a:p>
            <a:pPr lvl="1">
              <a:buFont typeface="Courier New" panose="020B0604020202020204" pitchFamily="34" charset="0"/>
              <a:buChar char="o"/>
            </a:pPr>
            <a:r>
              <a:rPr lang="en-US" b="1">
                <a:latin typeface="Arial"/>
                <a:cs typeface="Arial"/>
              </a:rPr>
              <a:t>Principle 3</a:t>
            </a:r>
            <a:r>
              <a:rPr lang="en-US">
                <a:latin typeface="Arial"/>
                <a:cs typeface="Arial"/>
              </a:rPr>
              <a:t>: Reports each indicator separately.</a:t>
            </a:r>
          </a:p>
          <a:p>
            <a:pPr lvl="1">
              <a:buFont typeface="Courier New" panose="020B0604020202020204" pitchFamily="34" charset="0"/>
              <a:buChar char="o"/>
            </a:pPr>
            <a:r>
              <a:rPr lang="en-US" b="1">
                <a:latin typeface="Arial"/>
                <a:cs typeface="Arial"/>
              </a:rPr>
              <a:t>Principle 4</a:t>
            </a:r>
            <a:r>
              <a:rPr lang="en-US">
                <a:latin typeface="Arial"/>
                <a:cs typeface="Arial"/>
              </a:rPr>
              <a:t>: Values each indicator equally.</a:t>
            </a:r>
          </a:p>
          <a:p>
            <a:pPr lvl="1">
              <a:buFont typeface="Courier New" panose="020B0604020202020204" pitchFamily="34" charset="0"/>
              <a:buChar char="o"/>
            </a:pPr>
            <a:r>
              <a:rPr lang="en-US" b="1">
                <a:latin typeface="Arial"/>
                <a:cs typeface="Arial"/>
              </a:rPr>
              <a:t>Principle 8</a:t>
            </a:r>
            <a:r>
              <a:rPr lang="en-US">
                <a:latin typeface="Arial"/>
                <a:cs typeface="Arial"/>
              </a:rPr>
              <a:t>: Reflects technical quality through measures that are valid and reliable.</a:t>
            </a:r>
          </a:p>
          <a:p>
            <a:pPr lvl="1">
              <a:buFont typeface="Courier New" panose="020B0604020202020204" pitchFamily="34" charset="0"/>
              <a:buChar char="o"/>
            </a:pPr>
            <a:r>
              <a:rPr lang="en-US" b="1">
                <a:latin typeface="Arial"/>
                <a:cs typeface="Arial"/>
              </a:rPr>
              <a:t>Principle 11</a:t>
            </a:r>
            <a:r>
              <a:rPr lang="en-US">
                <a:latin typeface="Arial"/>
                <a:cs typeface="Arial"/>
              </a:rPr>
              <a:t>: Is subject to continuous revision and improvement.</a:t>
            </a:r>
            <a:endParaRPr lang="en-US"/>
          </a:p>
        </p:txBody>
      </p:sp>
    </p:spTree>
    <p:extLst>
      <p:ext uri="{BB962C8B-B14F-4D97-AF65-F5344CB8AC3E}">
        <p14:creationId xmlns:p14="http://schemas.microsoft.com/office/powerpoint/2010/main" val="405736328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3B4770-864B-A3FA-E7D7-15D4AAEB43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4BCAF-BE33-7A01-5F14-A8D3A9456BE7}"/>
              </a:ext>
            </a:extLst>
          </p:cNvPr>
          <p:cNvSpPr>
            <a:spLocks noGrp="1"/>
          </p:cNvSpPr>
          <p:nvPr>
            <p:ph type="title"/>
          </p:nvPr>
        </p:nvSpPr>
        <p:spPr/>
        <p:txBody>
          <a:bodyPr/>
          <a:lstStyle/>
          <a:p>
            <a:r>
              <a:rPr lang="en-US" sz="4400">
                <a:cs typeface="Aharoni"/>
              </a:rPr>
              <a:t>Science and March CPAG Meeting</a:t>
            </a:r>
            <a:endParaRPr lang="en-US"/>
          </a:p>
        </p:txBody>
      </p:sp>
      <p:sp>
        <p:nvSpPr>
          <p:cNvPr id="3" name="Content Placeholder 2">
            <a:extLst>
              <a:ext uri="{FF2B5EF4-FFF2-40B4-BE49-F238E27FC236}">
                <a16:creationId xmlns:a16="http://schemas.microsoft.com/office/drawing/2014/main" id="{A6724E6C-D659-521A-CA7A-8391B8B24519}"/>
              </a:ext>
            </a:extLst>
          </p:cNvPr>
          <p:cNvSpPr>
            <a:spLocks noGrp="1"/>
          </p:cNvSpPr>
          <p:nvPr>
            <p:ph sz="quarter" idx="10"/>
          </p:nvPr>
        </p:nvSpPr>
        <p:spPr/>
        <p:txBody>
          <a:bodyPr vert="horz" lIns="91440" tIns="45720" rIns="91440" bIns="45720" rtlCol="0" anchor="t">
            <a:normAutofit/>
          </a:bodyPr>
          <a:lstStyle/>
          <a:p>
            <a:r>
              <a:rPr lang="en-US" sz="3200">
                <a:latin typeface="Arial"/>
                <a:cs typeface="Arial"/>
              </a:rPr>
              <a:t>CPAG will provide discussion and feedback on adding the Science Indicator as a full state indicator beginning with the 2026 Dashboard.</a:t>
            </a:r>
          </a:p>
          <a:p>
            <a:pPr lvl="2"/>
            <a:r>
              <a:rPr lang="en-US" i="1">
                <a:latin typeface="Arial"/>
                <a:cs typeface="Arial"/>
              </a:rPr>
              <a:t>Full state indicator status adds the Indicator to state and/or federal support determination criteria.</a:t>
            </a:r>
            <a:endParaRPr lang="en-US" i="1"/>
          </a:p>
        </p:txBody>
      </p:sp>
    </p:spTree>
    <p:extLst>
      <p:ext uri="{BB962C8B-B14F-4D97-AF65-F5344CB8AC3E}">
        <p14:creationId xmlns:p14="http://schemas.microsoft.com/office/powerpoint/2010/main" val="21665494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5A898-4189-0BE6-2857-6ABB14FB3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518F3-6420-0340-3B85-E355DEA1ABF7}"/>
              </a:ext>
            </a:extLst>
          </p:cNvPr>
          <p:cNvSpPr>
            <a:spLocks noGrp="1"/>
          </p:cNvSpPr>
          <p:nvPr>
            <p:ph type="title"/>
          </p:nvPr>
        </p:nvSpPr>
        <p:spPr/>
        <p:txBody>
          <a:bodyPr/>
          <a:lstStyle/>
          <a:p>
            <a:r>
              <a:rPr lang="en-US" sz="6000">
                <a:cs typeface="Arial"/>
              </a:rPr>
              <a:t>Growth as Full State Indicator</a:t>
            </a:r>
          </a:p>
        </p:txBody>
      </p:sp>
    </p:spTree>
    <p:extLst>
      <p:ext uri="{BB962C8B-B14F-4D97-AF65-F5344CB8AC3E}">
        <p14:creationId xmlns:p14="http://schemas.microsoft.com/office/powerpoint/2010/main" val="30374614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0D66-9B06-0959-C737-EDCB302BDCC4}"/>
              </a:ext>
            </a:extLst>
          </p:cNvPr>
          <p:cNvSpPr>
            <a:spLocks noGrp="1"/>
          </p:cNvSpPr>
          <p:nvPr>
            <p:ph type="title"/>
          </p:nvPr>
        </p:nvSpPr>
        <p:spPr/>
        <p:txBody>
          <a:bodyPr/>
          <a:lstStyle/>
          <a:p>
            <a:r>
              <a:rPr lang="en-US" sz="4800">
                <a:cs typeface="Aharoni"/>
              </a:rPr>
              <a:t>Student Growth Dashboard Principles</a:t>
            </a:r>
            <a:endParaRPr lang="en-US" sz="4800"/>
          </a:p>
        </p:txBody>
      </p:sp>
      <p:sp>
        <p:nvSpPr>
          <p:cNvPr id="3" name="Content Placeholder 2">
            <a:extLst>
              <a:ext uri="{FF2B5EF4-FFF2-40B4-BE49-F238E27FC236}">
                <a16:creationId xmlns:a16="http://schemas.microsoft.com/office/drawing/2014/main" id="{DF6B951D-918A-7D18-05E1-E7A2401889DC}"/>
              </a:ext>
            </a:extLst>
          </p:cNvPr>
          <p:cNvSpPr>
            <a:spLocks noGrp="1"/>
          </p:cNvSpPr>
          <p:nvPr>
            <p:ph sz="quarter" idx="10"/>
          </p:nvPr>
        </p:nvSpPr>
        <p:spPr>
          <a:xfrm>
            <a:off x="647700" y="2014532"/>
            <a:ext cx="10858499" cy="4305300"/>
          </a:xfrm>
        </p:spPr>
        <p:txBody>
          <a:bodyPr>
            <a:normAutofit fontScale="77500" lnSpcReduction="20000"/>
          </a:bodyPr>
          <a:lstStyle/>
          <a:p>
            <a:r>
              <a:rPr lang="en-US"/>
              <a:t>This work aligns with the following Dashboard Principles:</a:t>
            </a:r>
          </a:p>
          <a:p>
            <a:pPr lvl="1">
              <a:buFont typeface="Courier New" panose="020B0604020202020204" pitchFamily="34" charset="0"/>
              <a:buChar char="o"/>
            </a:pPr>
            <a:r>
              <a:rPr lang="en-US" b="1">
                <a:latin typeface="Arial"/>
                <a:cs typeface="Arial"/>
              </a:rPr>
              <a:t>Principle 2:</a:t>
            </a:r>
            <a:r>
              <a:rPr lang="en-US">
                <a:latin typeface="Arial"/>
                <a:cs typeface="Arial"/>
              </a:rPr>
              <a:t> Reports opportunity and performance gaps among student groups through the Equity Report that is available for each state indicator.</a:t>
            </a:r>
          </a:p>
          <a:p>
            <a:pPr lvl="1">
              <a:buFont typeface="Courier New" panose="020B0604020202020204" pitchFamily="34" charset="0"/>
              <a:buChar char="o"/>
            </a:pPr>
            <a:r>
              <a:rPr lang="en-US" b="1">
                <a:latin typeface="Arial"/>
                <a:cs typeface="Arial"/>
              </a:rPr>
              <a:t>Principle 4:</a:t>
            </a:r>
            <a:r>
              <a:rPr lang="en-US">
                <a:latin typeface="Arial"/>
                <a:cs typeface="Arial"/>
              </a:rPr>
              <a:t> Values each indicator equally.</a:t>
            </a:r>
            <a:endParaRPr lang="en-US"/>
          </a:p>
          <a:p>
            <a:pPr lvl="1">
              <a:buFont typeface="Courier New" panose="020B0604020202020204" pitchFamily="34" charset="0"/>
              <a:buChar char="o"/>
            </a:pPr>
            <a:r>
              <a:rPr lang="en-US" b="1">
                <a:latin typeface="Arial"/>
                <a:cs typeface="Arial"/>
              </a:rPr>
              <a:t>Principle 5:</a:t>
            </a:r>
            <a:r>
              <a:rPr lang="en-US">
                <a:latin typeface="Arial"/>
                <a:cs typeface="Arial"/>
              </a:rPr>
              <a:t> Values high performance and growth equally.</a:t>
            </a:r>
          </a:p>
          <a:p>
            <a:pPr lvl="1">
              <a:buFont typeface="Courier New" panose="020B0604020202020204" pitchFamily="34" charset="0"/>
              <a:buChar char="o"/>
            </a:pPr>
            <a:r>
              <a:rPr lang="en-US" b="1">
                <a:latin typeface="Arial"/>
                <a:cs typeface="Arial"/>
              </a:rPr>
              <a:t>Principle 8:</a:t>
            </a:r>
            <a:r>
              <a:rPr lang="en-US">
                <a:latin typeface="Arial"/>
                <a:cs typeface="Arial"/>
              </a:rPr>
              <a:t> Reflects technical quality through measures that are valid and reliable.</a:t>
            </a:r>
          </a:p>
          <a:p>
            <a:pPr lvl="1">
              <a:buFont typeface="Courier New" panose="020B0604020202020204" pitchFamily="34" charset="0"/>
              <a:buChar char="o"/>
            </a:pPr>
            <a:r>
              <a:rPr lang="en-US" b="1">
                <a:latin typeface="Arial"/>
                <a:cs typeface="Arial"/>
              </a:rPr>
              <a:t>Principle 11:</a:t>
            </a:r>
            <a:r>
              <a:rPr lang="en-US">
                <a:latin typeface="Arial"/>
                <a:cs typeface="Arial"/>
              </a:rPr>
              <a:t> Is subject to continuous revision and improvement.</a:t>
            </a:r>
            <a:endParaRPr lang="en-US"/>
          </a:p>
        </p:txBody>
      </p:sp>
    </p:spTree>
    <p:extLst>
      <p:ext uri="{BB962C8B-B14F-4D97-AF65-F5344CB8AC3E}">
        <p14:creationId xmlns:p14="http://schemas.microsoft.com/office/powerpoint/2010/main" val="2139059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3EF15-F155-9BCD-6834-11539F08F4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DCC5FE-16CB-0CF9-8553-DD36220E7A59}"/>
              </a:ext>
            </a:extLst>
          </p:cNvPr>
          <p:cNvSpPr>
            <a:spLocks noGrp="1"/>
          </p:cNvSpPr>
          <p:nvPr>
            <p:ph type="title"/>
          </p:nvPr>
        </p:nvSpPr>
        <p:spPr/>
        <p:txBody>
          <a:bodyPr/>
          <a:lstStyle/>
          <a:p>
            <a:r>
              <a:rPr lang="en-US" sz="5400"/>
              <a:t>2026 Workplan for Growth</a:t>
            </a:r>
          </a:p>
        </p:txBody>
      </p:sp>
      <p:graphicFrame>
        <p:nvGraphicFramePr>
          <p:cNvPr id="5" name="Content Placeholder 4" descr="A table displaying the 2026 Growth Workplan. Dates and action items are listed.">
            <a:extLst>
              <a:ext uri="{FF2B5EF4-FFF2-40B4-BE49-F238E27FC236}">
                <a16:creationId xmlns:a16="http://schemas.microsoft.com/office/drawing/2014/main" id="{6CFAFBBB-5BA0-7612-C140-CD0416E60ABA}"/>
              </a:ext>
            </a:extLst>
          </p:cNvPr>
          <p:cNvGraphicFramePr>
            <a:graphicFrameLocks noGrp="1"/>
          </p:cNvGraphicFramePr>
          <p:nvPr>
            <p:ph sz="quarter" idx="10"/>
            <p:extLst>
              <p:ext uri="{D42A27DB-BD31-4B8C-83A1-F6EECF244321}">
                <p14:modId xmlns:p14="http://schemas.microsoft.com/office/powerpoint/2010/main" val="2901372970"/>
              </p:ext>
            </p:extLst>
          </p:nvPr>
        </p:nvGraphicFramePr>
        <p:xfrm>
          <a:off x="647700" y="1752600"/>
          <a:ext cx="10858500" cy="3442526"/>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1152073797"/>
                    </a:ext>
                  </a:extLst>
                </a:gridCol>
                <a:gridCol w="2714625">
                  <a:extLst>
                    <a:ext uri="{9D8B030D-6E8A-4147-A177-3AD203B41FA5}">
                      <a16:colId xmlns:a16="http://schemas.microsoft.com/office/drawing/2014/main" val="3883348883"/>
                    </a:ext>
                  </a:extLst>
                </a:gridCol>
                <a:gridCol w="2714625">
                  <a:extLst>
                    <a:ext uri="{9D8B030D-6E8A-4147-A177-3AD203B41FA5}">
                      <a16:colId xmlns:a16="http://schemas.microsoft.com/office/drawing/2014/main" val="1718475772"/>
                    </a:ext>
                  </a:extLst>
                </a:gridCol>
                <a:gridCol w="2714625">
                  <a:extLst>
                    <a:ext uri="{9D8B030D-6E8A-4147-A177-3AD203B41FA5}">
                      <a16:colId xmlns:a16="http://schemas.microsoft.com/office/drawing/2014/main" val="1577534753"/>
                    </a:ext>
                  </a:extLst>
                </a:gridCol>
              </a:tblGrid>
              <a:tr h="370840">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Subject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buNone/>
                      </a:pPr>
                      <a:r>
                        <a:rPr lang="en-US" sz="2400" b="1">
                          <a:effectLst/>
                          <a:latin typeface="Arial" panose="020B0604020202020204" pitchFamily="34" charset="0"/>
                          <a:ea typeface="Calibri" panose="020F0502020204030204" pitchFamily="34" charset="0"/>
                          <a:cs typeface="Arial" panose="020B0604020202020204" pitchFamily="34" charset="0"/>
                        </a:rPr>
                        <a:t>March 2026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Bef>
                          <a:spcPts val="0"/>
                        </a:spcBef>
                        <a:spcAft>
                          <a:spcPts val="0"/>
                        </a:spcAft>
                        <a:buNone/>
                      </a:pPr>
                      <a:r>
                        <a:rPr lang="en-US" sz="2400" b="1">
                          <a:effectLst/>
                          <a:latin typeface="Arial" panose="020B0604020202020204" pitchFamily="34" charset="0"/>
                          <a:ea typeface="Calibri" panose="020F0502020204030204" pitchFamily="34" charset="0"/>
                          <a:cs typeface="Arial" panose="020B0604020202020204" pitchFamily="34" charset="0"/>
                        </a:rPr>
                        <a:t>CPAG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buNone/>
                      </a:pPr>
                      <a:r>
                        <a:rPr lang="en-US" sz="2400" b="1">
                          <a:effectLst/>
                          <a:latin typeface="Arial" panose="020B0604020202020204" pitchFamily="34" charset="0"/>
                          <a:ea typeface="Times New Roman" panose="02020603050405020304" pitchFamily="18" charset="0"/>
                          <a:cs typeface="Arial" panose="020B0604020202020204" pitchFamily="34" charset="0"/>
                        </a:rPr>
                        <a:t>May 2026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Aft>
                          <a:spcPts val="1200"/>
                        </a:spcAft>
                        <a:buNone/>
                      </a:pPr>
                      <a:r>
                        <a:rPr lang="en-US" sz="2400" b="1">
                          <a:effectLst/>
                          <a:latin typeface="Arial" panose="020B0604020202020204" pitchFamily="34" charset="0"/>
                          <a:ea typeface="Times New Roman" panose="02020603050405020304" pitchFamily="18" charset="0"/>
                          <a:cs typeface="Arial" panose="020B0604020202020204" pitchFamily="34" charset="0"/>
                        </a:rPr>
                        <a:t>SBE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2400" b="1">
                          <a:effectLst/>
                          <a:latin typeface="Arial" panose="020B0604020202020204" pitchFamily="34" charset="0"/>
                          <a:ea typeface="Calibri" panose="020F0502020204030204" pitchFamily="34" charset="0"/>
                          <a:cs typeface="Times New Roman" panose="02020603050405020304" pitchFamily="18" charset="0"/>
                        </a:rPr>
                        <a:t>July 2026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Aft>
                          <a:spcPts val="600"/>
                        </a:spcAft>
                        <a:buNone/>
                      </a:pPr>
                      <a:r>
                        <a:rPr lang="en-US" sz="2400" b="1">
                          <a:effectLst/>
                          <a:latin typeface="Arial" panose="020B0604020202020204" pitchFamily="34" charset="0"/>
                          <a:ea typeface="Calibri" panose="020F0502020204030204" pitchFamily="34" charset="0"/>
                          <a:cs typeface="Times New Roman" panose="02020603050405020304" pitchFamily="18" charset="0"/>
                        </a:rPr>
                        <a:t>SBE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807090"/>
                  </a:ext>
                </a:extLst>
              </a:tr>
              <a:tr h="370840">
                <a:tc>
                  <a:txBody>
                    <a:bodyPr/>
                    <a:lstStyle/>
                    <a:p>
                      <a:pPr marL="0" marR="0">
                        <a:lnSpc>
                          <a:spcPct val="107000"/>
                        </a:lnSpc>
                        <a:spcBef>
                          <a:spcPts val="1200"/>
                        </a:spcBef>
                        <a:spcAft>
                          <a:spcPts val="1200"/>
                        </a:spcAft>
                        <a:buNone/>
                      </a:pPr>
                      <a:r>
                        <a:rPr lang="en-US" sz="2400">
                          <a:effectLst/>
                          <a:latin typeface="Arial" panose="020B0604020202020204" pitchFamily="34" charset="0"/>
                          <a:ea typeface="Arial" panose="020B0604020202020204" pitchFamily="34" charset="0"/>
                          <a:cs typeface="Arial" panose="020B0604020202020204" pitchFamily="34" charset="0"/>
                        </a:rPr>
                        <a:t>Consideration of the student-level growth model for grades 4 through 8 in ELA and Mathematics as a full indicator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a:effectLst/>
                          <a:latin typeface="Arial" panose="020B0604020202020204" pitchFamily="34" charset="0"/>
                          <a:ea typeface="Calibri" panose="020F0502020204030204" pitchFamily="34" charset="0"/>
                          <a:cs typeface="Arial" panose="020B0604020202020204" pitchFamily="34" charset="0"/>
                        </a:rPr>
                        <a:t>CPAG feedback about full state indicator status for ELA Growth and Math Growth</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a:effectLst/>
                          <a:latin typeface="Arial" panose="020B0604020202020204" pitchFamily="34" charset="0"/>
                          <a:ea typeface="Calibri" panose="020F0502020204030204" pitchFamily="34" charset="0"/>
                          <a:cs typeface="Arial" panose="020B0604020202020204" pitchFamily="34" charset="0"/>
                        </a:rPr>
                        <a:t>SBE will consider full state indicator status for ELA Growth and Math Growth</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SBE will incorporate any decisions into revised criteria for state assistance determinations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07407408"/>
                  </a:ext>
                </a:extLst>
              </a:tr>
            </a:tbl>
          </a:graphicData>
        </a:graphic>
      </p:graphicFrame>
    </p:spTree>
    <p:extLst>
      <p:ext uri="{BB962C8B-B14F-4D97-AF65-F5344CB8AC3E}">
        <p14:creationId xmlns:p14="http://schemas.microsoft.com/office/powerpoint/2010/main" val="14602880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BCC8-0C1D-AB44-8F35-905C66CB72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71C450-3ABB-F69F-AA40-CC569A964849}"/>
              </a:ext>
            </a:extLst>
          </p:cNvPr>
          <p:cNvSpPr>
            <a:spLocks noGrp="1"/>
          </p:cNvSpPr>
          <p:nvPr>
            <p:ph type="title"/>
          </p:nvPr>
        </p:nvSpPr>
        <p:spPr/>
        <p:txBody>
          <a:bodyPr/>
          <a:lstStyle/>
          <a:p>
            <a:r>
              <a:rPr lang="en-US" sz="4400"/>
              <a:t>Timeline for Growth on the Dashboard</a:t>
            </a:r>
          </a:p>
        </p:txBody>
      </p:sp>
      <p:sp>
        <p:nvSpPr>
          <p:cNvPr id="3" name="Content Placeholder 2">
            <a:extLst>
              <a:ext uri="{FF2B5EF4-FFF2-40B4-BE49-F238E27FC236}">
                <a16:creationId xmlns:a16="http://schemas.microsoft.com/office/drawing/2014/main" id="{C9DC3FDF-B876-C246-32DE-4C27A0B8B3AB}"/>
              </a:ext>
            </a:extLst>
          </p:cNvPr>
          <p:cNvSpPr>
            <a:spLocks noGrp="1"/>
          </p:cNvSpPr>
          <p:nvPr>
            <p:ph sz="quarter" idx="10"/>
          </p:nvPr>
        </p:nvSpPr>
        <p:spPr>
          <a:xfrm>
            <a:off x="647700" y="1560576"/>
            <a:ext cx="10858499" cy="4840224"/>
          </a:xfrm>
        </p:spPr>
        <p:txBody>
          <a:bodyPr vert="horz" lIns="91440" tIns="45720" rIns="91440" bIns="45720" rtlCol="0" anchor="t">
            <a:noAutofit/>
          </a:bodyPr>
          <a:lstStyle/>
          <a:p>
            <a:r>
              <a:rPr lang="en-US" sz="2400">
                <a:latin typeface="Arial"/>
                <a:cs typeface="Arial"/>
              </a:rPr>
              <a:t>December 2016</a:t>
            </a:r>
          </a:p>
          <a:p>
            <a:pPr lvl="1"/>
            <a:r>
              <a:rPr lang="en-US" sz="2400">
                <a:latin typeface="Arial"/>
                <a:cs typeface="Arial"/>
              </a:rPr>
              <a:t>Began development of Student Level Growth Model.</a:t>
            </a:r>
          </a:p>
          <a:p>
            <a:pPr fontAlgn="base"/>
            <a:r>
              <a:rPr lang="en-US" sz="2400"/>
              <a:t>May 2021</a:t>
            </a:r>
          </a:p>
          <a:p>
            <a:pPr lvl="1" fontAlgn="base"/>
            <a:r>
              <a:rPr lang="en-US" sz="2400">
                <a:latin typeface="Arial"/>
                <a:cs typeface="Arial"/>
              </a:rPr>
              <a:t>SBE adopted the current growth model.</a:t>
            </a:r>
          </a:p>
          <a:p>
            <a:pPr fontAlgn="base"/>
            <a:r>
              <a:rPr lang="en-US" sz="2400"/>
              <a:t>January 2025</a:t>
            </a:r>
          </a:p>
          <a:p>
            <a:pPr lvl="1" fontAlgn="base"/>
            <a:r>
              <a:rPr lang="en-US" sz="2400">
                <a:latin typeface="Arial"/>
                <a:cs typeface="Arial"/>
              </a:rPr>
              <a:t>CDE released the initial set of ELA and Mathematics growth data using three years of assessment data from 2021–22, 2022–23 and 2023–24.</a:t>
            </a:r>
            <a:endParaRPr lang="en-US" sz="2400"/>
          </a:p>
          <a:p>
            <a:pPr fontAlgn="base"/>
            <a:r>
              <a:rPr lang="en-US" sz="2400"/>
              <a:t>July 2025</a:t>
            </a:r>
          </a:p>
          <a:p>
            <a:pPr lvl="1" fontAlgn="base"/>
            <a:r>
              <a:rPr lang="en-US" sz="2400">
                <a:latin typeface="Arial"/>
                <a:cs typeface="Arial"/>
              </a:rPr>
              <a:t>SBE adopted the Growth Performance Categories for the 2025 Dashboard.</a:t>
            </a:r>
          </a:p>
        </p:txBody>
      </p:sp>
    </p:spTree>
    <p:extLst>
      <p:ext uri="{BB962C8B-B14F-4D97-AF65-F5344CB8AC3E}">
        <p14:creationId xmlns:p14="http://schemas.microsoft.com/office/powerpoint/2010/main" val="357457590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C6D37-7D80-71F0-68F2-7B2651128847}"/>
              </a:ext>
            </a:extLst>
          </p:cNvPr>
          <p:cNvSpPr>
            <a:spLocks noGrp="1"/>
          </p:cNvSpPr>
          <p:nvPr>
            <p:ph type="title"/>
          </p:nvPr>
        </p:nvSpPr>
        <p:spPr/>
        <p:txBody>
          <a:bodyPr/>
          <a:lstStyle/>
          <a:p>
            <a:r>
              <a:rPr lang="en-US" sz="5400"/>
              <a:t>What is Growth</a:t>
            </a:r>
          </a:p>
        </p:txBody>
      </p:sp>
      <p:sp>
        <p:nvSpPr>
          <p:cNvPr id="3" name="Content Placeholder 2">
            <a:extLst>
              <a:ext uri="{FF2B5EF4-FFF2-40B4-BE49-F238E27FC236}">
                <a16:creationId xmlns:a16="http://schemas.microsoft.com/office/drawing/2014/main" id="{1801015B-8E01-4D90-BF93-313F2428621A}"/>
              </a:ext>
            </a:extLst>
          </p:cNvPr>
          <p:cNvSpPr>
            <a:spLocks noGrp="1"/>
          </p:cNvSpPr>
          <p:nvPr>
            <p:ph sz="quarter" idx="10"/>
          </p:nvPr>
        </p:nvSpPr>
        <p:spPr/>
        <p:txBody>
          <a:bodyPr>
            <a:normAutofit fontScale="92500" lnSpcReduction="10000"/>
          </a:bodyPr>
          <a:lstStyle/>
          <a:p>
            <a:r>
              <a:rPr lang="en-US"/>
              <a:t>Growth data measures the year-to-year improvement in students' assessment scores in ELA and mathematics.</a:t>
            </a:r>
          </a:p>
          <a:p>
            <a:r>
              <a:rPr lang="en-US"/>
              <a:t>Aggregate student growth scores show average growth for students within a school, local educational agency, or student groups.</a:t>
            </a:r>
          </a:p>
          <a:p>
            <a:r>
              <a:rPr lang="en-US"/>
              <a:t>Components of Dashboard Growth:</a:t>
            </a:r>
          </a:p>
          <a:p>
            <a:pPr lvl="1"/>
            <a:r>
              <a:rPr lang="en-US"/>
              <a:t>Growth Score (numerical score above/below average)</a:t>
            </a:r>
          </a:p>
          <a:p>
            <a:pPr lvl="1"/>
            <a:r>
              <a:rPr lang="en-US"/>
              <a:t>Growth Performance Category</a:t>
            </a:r>
          </a:p>
        </p:txBody>
      </p:sp>
    </p:spTree>
    <p:extLst>
      <p:ext uri="{BB962C8B-B14F-4D97-AF65-F5344CB8AC3E}">
        <p14:creationId xmlns:p14="http://schemas.microsoft.com/office/powerpoint/2010/main" val="37053964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09E31-272A-8241-B173-F1A230E4BA50}"/>
              </a:ext>
            </a:extLst>
          </p:cNvPr>
          <p:cNvSpPr>
            <a:spLocks noGrp="1"/>
          </p:cNvSpPr>
          <p:nvPr>
            <p:ph type="title"/>
          </p:nvPr>
        </p:nvSpPr>
        <p:spPr/>
        <p:txBody>
          <a:bodyPr/>
          <a:lstStyle/>
          <a:p>
            <a:r>
              <a:rPr lang="en-US" sz="5400"/>
              <a:t>Growth Performance Categories</a:t>
            </a:r>
          </a:p>
        </p:txBody>
      </p:sp>
      <p:graphicFrame>
        <p:nvGraphicFramePr>
          <p:cNvPr id="4" name="Content Placeholder 3" descr="A table displaying Minimal Growth, Moderate Growth, Average Growth, Accelerated Growth and Exceptional Growth cut scores.">
            <a:extLst>
              <a:ext uri="{FF2B5EF4-FFF2-40B4-BE49-F238E27FC236}">
                <a16:creationId xmlns:a16="http://schemas.microsoft.com/office/drawing/2014/main" id="{0F4AFC3D-C214-DA84-EED0-9E395836F754}"/>
              </a:ext>
            </a:extLst>
          </p:cNvPr>
          <p:cNvGraphicFramePr>
            <a:graphicFrameLocks noGrp="1"/>
          </p:cNvGraphicFramePr>
          <p:nvPr>
            <p:ph sz="quarter" idx="10"/>
            <p:extLst>
              <p:ext uri="{D42A27DB-BD31-4B8C-83A1-F6EECF244321}">
                <p14:modId xmlns:p14="http://schemas.microsoft.com/office/powerpoint/2010/main" val="4039284410"/>
              </p:ext>
            </p:extLst>
          </p:nvPr>
        </p:nvGraphicFramePr>
        <p:xfrm>
          <a:off x="647700" y="1752600"/>
          <a:ext cx="10858500" cy="4358640"/>
        </p:xfrm>
        <a:graphic>
          <a:graphicData uri="http://schemas.openxmlformats.org/drawingml/2006/table">
            <a:tbl>
              <a:tblPr firstRow="1" bandRow="1">
                <a:tableStyleId>{5C22544A-7EE6-4342-B048-85BDC9FD1C3A}</a:tableStyleId>
              </a:tblPr>
              <a:tblGrid>
                <a:gridCol w="5429250">
                  <a:extLst>
                    <a:ext uri="{9D8B030D-6E8A-4147-A177-3AD203B41FA5}">
                      <a16:colId xmlns:a16="http://schemas.microsoft.com/office/drawing/2014/main" val="3119157396"/>
                    </a:ext>
                  </a:extLst>
                </a:gridCol>
                <a:gridCol w="5429250">
                  <a:extLst>
                    <a:ext uri="{9D8B030D-6E8A-4147-A177-3AD203B41FA5}">
                      <a16:colId xmlns:a16="http://schemas.microsoft.com/office/drawing/2014/main" val="3635493043"/>
                    </a:ext>
                  </a:extLst>
                </a:gridCol>
              </a:tblGrid>
              <a:tr h="370840">
                <a:tc>
                  <a:txBody>
                    <a:bodyPr/>
                    <a:lstStyle/>
                    <a:p>
                      <a:pPr algn="ctr"/>
                      <a:r>
                        <a:rPr lang="en-US" sz="2400">
                          <a:latin typeface="Arial"/>
                        </a:rPr>
                        <a:t>Category</a:t>
                      </a:r>
                    </a:p>
                  </a:txBody>
                  <a:tcPr/>
                </a:tc>
                <a:tc>
                  <a:txBody>
                    <a:bodyPr/>
                    <a:lstStyle/>
                    <a:p>
                      <a:pPr algn="ctr"/>
                      <a:r>
                        <a:rPr lang="en-US" sz="2400">
                          <a:latin typeface="Arial"/>
                        </a:rPr>
                        <a:t>Cut Score</a:t>
                      </a:r>
                    </a:p>
                  </a:txBody>
                  <a:tcPr/>
                </a:tc>
                <a:extLst>
                  <a:ext uri="{0D108BD9-81ED-4DB2-BD59-A6C34878D82A}">
                    <a16:rowId xmlns:a16="http://schemas.microsoft.com/office/drawing/2014/main" val="1053576464"/>
                  </a:ext>
                </a:extLst>
              </a:tr>
              <a:tr h="370840">
                <a:tc>
                  <a:txBody>
                    <a:bodyPr/>
                    <a:lstStyle/>
                    <a:p>
                      <a:pPr algn="ctr" fontAlgn="t">
                        <a:buNone/>
                      </a:pPr>
                      <a:r>
                        <a:rPr lang="en-US" sz="2400" b="1">
                          <a:effectLst/>
                          <a:latin typeface="Arial"/>
                          <a:cs typeface="Arial"/>
                        </a:rPr>
                        <a:t>Minimal Growth</a:t>
                      </a:r>
                    </a:p>
                  </a:txBody>
                  <a:tcPr marL="60960" marR="60960" marT="60960" marB="60960" anchor="ctr"/>
                </a:tc>
                <a:tc>
                  <a:txBody>
                    <a:bodyPr/>
                    <a:lstStyle/>
                    <a:p>
                      <a:pPr algn="ctr" fontAlgn="t">
                        <a:buNone/>
                      </a:pPr>
                      <a:r>
                        <a:rPr lang="en-US" sz="2400">
                          <a:effectLst/>
                          <a:latin typeface="Arial"/>
                          <a:cs typeface="Arial"/>
                        </a:rPr>
                        <a:t>20.1 points below or fewer</a:t>
                      </a:r>
                    </a:p>
                  </a:txBody>
                  <a:tcPr marL="60960" marR="60960" marT="60960" marB="60960" anchor="ctr"/>
                </a:tc>
                <a:extLst>
                  <a:ext uri="{0D108BD9-81ED-4DB2-BD59-A6C34878D82A}">
                    <a16:rowId xmlns:a16="http://schemas.microsoft.com/office/drawing/2014/main" val="2787556070"/>
                  </a:ext>
                </a:extLst>
              </a:tr>
              <a:tr h="370840">
                <a:tc>
                  <a:txBody>
                    <a:bodyPr/>
                    <a:lstStyle/>
                    <a:p>
                      <a:pPr algn="ctr" fontAlgn="t">
                        <a:buNone/>
                      </a:pPr>
                      <a:r>
                        <a:rPr lang="en-US" sz="2400" b="1">
                          <a:effectLst/>
                          <a:latin typeface="Arial"/>
                          <a:cs typeface="Arial"/>
                        </a:rPr>
                        <a:t>Moderate Growth</a:t>
                      </a:r>
                    </a:p>
                  </a:txBody>
                  <a:tcPr marL="60960" marR="60960" marT="60960" marB="60960" anchor="ctr"/>
                </a:tc>
                <a:tc>
                  <a:txBody>
                    <a:bodyPr/>
                    <a:lstStyle/>
                    <a:p>
                      <a:pPr algn="ctr" fontAlgn="t">
                        <a:buNone/>
                      </a:pPr>
                      <a:r>
                        <a:rPr lang="en-US" sz="2400">
                          <a:effectLst/>
                          <a:latin typeface="Arial"/>
                          <a:cs typeface="Arial"/>
                        </a:rPr>
                        <a:t>20 points below </a:t>
                      </a:r>
                      <a:br>
                        <a:rPr lang="en-US" sz="2400">
                          <a:effectLst/>
                          <a:latin typeface="Arial"/>
                          <a:cs typeface="Arial"/>
                        </a:rPr>
                      </a:br>
                      <a:r>
                        <a:rPr lang="en-US" sz="2400">
                          <a:effectLst/>
                          <a:latin typeface="Arial"/>
                          <a:cs typeface="Arial"/>
                        </a:rPr>
                        <a:t>to 5.1 points below or fewer</a:t>
                      </a:r>
                    </a:p>
                  </a:txBody>
                  <a:tcPr marL="60960" marR="60960" marT="60960" marB="60960" anchor="ctr"/>
                </a:tc>
                <a:extLst>
                  <a:ext uri="{0D108BD9-81ED-4DB2-BD59-A6C34878D82A}">
                    <a16:rowId xmlns:a16="http://schemas.microsoft.com/office/drawing/2014/main" val="3871984519"/>
                  </a:ext>
                </a:extLst>
              </a:tr>
              <a:tr h="370840">
                <a:tc>
                  <a:txBody>
                    <a:bodyPr/>
                    <a:lstStyle/>
                    <a:p>
                      <a:pPr algn="ctr" fontAlgn="t">
                        <a:buNone/>
                      </a:pPr>
                      <a:r>
                        <a:rPr lang="en-US" sz="2400" b="1">
                          <a:effectLst/>
                          <a:latin typeface="Arial"/>
                          <a:cs typeface="Arial"/>
                        </a:rPr>
                        <a:t>Average Growth</a:t>
                      </a:r>
                    </a:p>
                  </a:txBody>
                  <a:tcPr marL="60960" marR="60960" marT="60960" marB="60960" anchor="ctr"/>
                </a:tc>
                <a:tc>
                  <a:txBody>
                    <a:bodyPr/>
                    <a:lstStyle/>
                    <a:p>
                      <a:pPr algn="ctr" fontAlgn="t">
                        <a:buNone/>
                      </a:pPr>
                      <a:r>
                        <a:rPr lang="en-US" sz="2400">
                          <a:effectLst/>
                          <a:latin typeface="Arial"/>
                          <a:cs typeface="Arial"/>
                        </a:rPr>
                        <a:t>5.0 points below </a:t>
                      </a:r>
                      <a:br>
                        <a:rPr lang="en-US" sz="2400">
                          <a:effectLst/>
                          <a:latin typeface="Arial"/>
                          <a:cs typeface="Arial"/>
                        </a:rPr>
                      </a:br>
                      <a:r>
                        <a:rPr lang="en-US" sz="2400">
                          <a:effectLst/>
                          <a:latin typeface="Arial"/>
                          <a:cs typeface="Arial"/>
                        </a:rPr>
                        <a:t>to 4.9 points above or fewer</a:t>
                      </a:r>
                    </a:p>
                  </a:txBody>
                  <a:tcPr marL="60960" marR="60960" marT="60960" marB="60960" anchor="ctr"/>
                </a:tc>
                <a:extLst>
                  <a:ext uri="{0D108BD9-81ED-4DB2-BD59-A6C34878D82A}">
                    <a16:rowId xmlns:a16="http://schemas.microsoft.com/office/drawing/2014/main" val="116217557"/>
                  </a:ext>
                </a:extLst>
              </a:tr>
              <a:tr h="370840">
                <a:tc>
                  <a:txBody>
                    <a:bodyPr/>
                    <a:lstStyle/>
                    <a:p>
                      <a:pPr algn="ctr" fontAlgn="t">
                        <a:buNone/>
                      </a:pPr>
                      <a:r>
                        <a:rPr lang="en-US" sz="2400" b="1">
                          <a:effectLst/>
                          <a:latin typeface="Arial"/>
                          <a:cs typeface="Arial"/>
                        </a:rPr>
                        <a:t>Accelerated Growth</a:t>
                      </a:r>
                    </a:p>
                  </a:txBody>
                  <a:tcPr marL="60960" marR="60960" marT="60960" marB="60960" anchor="ctr"/>
                </a:tc>
                <a:tc>
                  <a:txBody>
                    <a:bodyPr/>
                    <a:lstStyle/>
                    <a:p>
                      <a:pPr algn="ctr" fontAlgn="t">
                        <a:buNone/>
                      </a:pPr>
                      <a:r>
                        <a:rPr lang="en-US" sz="2400">
                          <a:effectLst/>
                          <a:latin typeface="Arial"/>
                          <a:cs typeface="Arial"/>
                        </a:rPr>
                        <a:t>5.0 points above </a:t>
                      </a:r>
                      <a:br>
                        <a:rPr lang="en-US" sz="2400">
                          <a:effectLst/>
                          <a:latin typeface="Arial"/>
                          <a:cs typeface="Arial"/>
                        </a:rPr>
                      </a:br>
                      <a:r>
                        <a:rPr lang="en-US" sz="2400">
                          <a:effectLst/>
                          <a:latin typeface="Arial"/>
                          <a:cs typeface="Arial"/>
                        </a:rPr>
                        <a:t>to 19.9 points above or fewer</a:t>
                      </a:r>
                    </a:p>
                  </a:txBody>
                  <a:tcPr marL="60960" marR="60960" marT="60960" marB="60960" anchor="ctr"/>
                </a:tc>
                <a:extLst>
                  <a:ext uri="{0D108BD9-81ED-4DB2-BD59-A6C34878D82A}">
                    <a16:rowId xmlns:a16="http://schemas.microsoft.com/office/drawing/2014/main" val="3696916230"/>
                  </a:ext>
                </a:extLst>
              </a:tr>
              <a:tr h="370840">
                <a:tc>
                  <a:txBody>
                    <a:bodyPr/>
                    <a:lstStyle/>
                    <a:p>
                      <a:pPr algn="ctr" fontAlgn="t">
                        <a:buNone/>
                      </a:pPr>
                      <a:r>
                        <a:rPr lang="en-US" sz="2400" b="1">
                          <a:effectLst/>
                          <a:latin typeface="Arial"/>
                          <a:cs typeface="Arial"/>
                        </a:rPr>
                        <a:t>Exceptional Growth</a:t>
                      </a:r>
                    </a:p>
                  </a:txBody>
                  <a:tcPr marL="60960" marR="60960" marT="60960" marB="60960" anchor="ctr"/>
                </a:tc>
                <a:tc>
                  <a:txBody>
                    <a:bodyPr/>
                    <a:lstStyle/>
                    <a:p>
                      <a:pPr algn="ctr" fontAlgn="t">
                        <a:buNone/>
                      </a:pPr>
                      <a:r>
                        <a:rPr lang="en-US" sz="2400" dirty="0">
                          <a:effectLst/>
                          <a:latin typeface="Arial"/>
                          <a:cs typeface="Arial"/>
                        </a:rPr>
                        <a:t>More than or equal </a:t>
                      </a:r>
                      <a:br>
                        <a:rPr lang="en-US" sz="2400" dirty="0">
                          <a:effectLst/>
                          <a:latin typeface="Arial"/>
                          <a:cs typeface="Arial"/>
                        </a:rPr>
                      </a:br>
                      <a:r>
                        <a:rPr lang="en-US" sz="2400" dirty="0">
                          <a:effectLst/>
                          <a:latin typeface="Arial"/>
                          <a:cs typeface="Arial"/>
                        </a:rPr>
                        <a:t>to 20 points above</a:t>
                      </a:r>
                    </a:p>
                  </a:txBody>
                  <a:tcPr marL="60960" marR="60960" marT="60960" marB="60960" anchor="ctr"/>
                </a:tc>
                <a:extLst>
                  <a:ext uri="{0D108BD9-81ED-4DB2-BD59-A6C34878D82A}">
                    <a16:rowId xmlns:a16="http://schemas.microsoft.com/office/drawing/2014/main" val="2480411947"/>
                  </a:ext>
                </a:extLst>
              </a:tr>
            </a:tbl>
          </a:graphicData>
        </a:graphic>
      </p:graphicFrame>
    </p:spTree>
    <p:extLst>
      <p:ext uri="{BB962C8B-B14F-4D97-AF65-F5344CB8AC3E}">
        <p14:creationId xmlns:p14="http://schemas.microsoft.com/office/powerpoint/2010/main" val="367265080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5925-32DA-004B-4CDC-A5D93C1AB865}"/>
              </a:ext>
            </a:extLst>
          </p:cNvPr>
          <p:cNvSpPr>
            <a:spLocks noGrp="1"/>
          </p:cNvSpPr>
          <p:nvPr>
            <p:ph type="title"/>
          </p:nvPr>
        </p:nvSpPr>
        <p:spPr/>
        <p:txBody>
          <a:bodyPr/>
          <a:lstStyle/>
          <a:p>
            <a:r>
              <a:rPr lang="en-US" sz="5400"/>
              <a:t>Growth on the 2025 Dashboard</a:t>
            </a:r>
          </a:p>
        </p:txBody>
      </p:sp>
      <p:sp>
        <p:nvSpPr>
          <p:cNvPr id="3" name="Content Placeholder 2">
            <a:extLst>
              <a:ext uri="{FF2B5EF4-FFF2-40B4-BE49-F238E27FC236}">
                <a16:creationId xmlns:a16="http://schemas.microsoft.com/office/drawing/2014/main" id="{7836656C-D733-4B5D-787D-33594912CEB2}"/>
              </a:ext>
            </a:extLst>
          </p:cNvPr>
          <p:cNvSpPr>
            <a:spLocks noGrp="1"/>
          </p:cNvSpPr>
          <p:nvPr>
            <p:ph sz="quarter" idx="10"/>
          </p:nvPr>
        </p:nvSpPr>
        <p:spPr/>
        <p:txBody>
          <a:bodyPr>
            <a:normAutofit fontScale="92500" lnSpcReduction="10000"/>
          </a:bodyPr>
          <a:lstStyle/>
          <a:p>
            <a:r>
              <a:rPr lang="en-US"/>
              <a:t>Performance Category</a:t>
            </a:r>
          </a:p>
          <a:p>
            <a:pPr lvl="1"/>
            <a:r>
              <a:rPr lang="en-US"/>
              <a:t>Based on the growth score</a:t>
            </a:r>
          </a:p>
          <a:p>
            <a:r>
              <a:rPr lang="en-US"/>
              <a:t>Equity Report</a:t>
            </a:r>
          </a:p>
          <a:p>
            <a:r>
              <a:rPr lang="en-US"/>
              <a:t>Extra information</a:t>
            </a:r>
          </a:p>
          <a:p>
            <a:pPr lvl="1"/>
            <a:r>
              <a:rPr lang="en-US"/>
              <a:t>Percent of students who improved their score from the prior year</a:t>
            </a:r>
          </a:p>
        </p:txBody>
      </p:sp>
      <p:pic>
        <p:nvPicPr>
          <p:cNvPr id="5" name="Content Placeholder 4" descr="The 2025 Growth Dashboard indicates that 63.8% of students improved in mathematics, mainly in the average category (9).">
            <a:extLst>
              <a:ext uri="{FF2B5EF4-FFF2-40B4-BE49-F238E27FC236}">
                <a16:creationId xmlns:a16="http://schemas.microsoft.com/office/drawing/2014/main" id="{4A63BE5C-EF26-7DF1-D4D9-0D2E69E250C2}"/>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7358863" y="1752600"/>
            <a:ext cx="3146411" cy="4305300"/>
          </a:xfrm>
          <a:prstGeom prst="rect">
            <a:avLst/>
          </a:prstGeom>
        </p:spPr>
      </p:pic>
    </p:spTree>
    <p:extLst>
      <p:ext uri="{BB962C8B-B14F-4D97-AF65-F5344CB8AC3E}">
        <p14:creationId xmlns:p14="http://schemas.microsoft.com/office/powerpoint/2010/main" val="33553464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696A3-531D-07A5-B509-BD9D2FDC076C}"/>
              </a:ext>
            </a:extLst>
          </p:cNvPr>
          <p:cNvSpPr>
            <a:spLocks noGrp="1"/>
          </p:cNvSpPr>
          <p:nvPr>
            <p:ph type="title"/>
          </p:nvPr>
        </p:nvSpPr>
        <p:spPr/>
        <p:txBody>
          <a:bodyPr/>
          <a:lstStyle/>
          <a:p>
            <a:r>
              <a:rPr lang="en-US" sz="4800"/>
              <a:t>Growth as a Full State Indicator</a:t>
            </a:r>
          </a:p>
        </p:txBody>
      </p:sp>
      <p:sp>
        <p:nvSpPr>
          <p:cNvPr id="3" name="Content Placeholder 2">
            <a:extLst>
              <a:ext uri="{FF2B5EF4-FFF2-40B4-BE49-F238E27FC236}">
                <a16:creationId xmlns:a16="http://schemas.microsoft.com/office/drawing/2014/main" id="{FCDB3FD4-051B-5B65-9311-D2D2A2C0B8FD}"/>
              </a:ext>
            </a:extLst>
          </p:cNvPr>
          <p:cNvSpPr>
            <a:spLocks noGrp="1"/>
          </p:cNvSpPr>
          <p:nvPr>
            <p:ph sz="quarter" idx="10"/>
          </p:nvPr>
        </p:nvSpPr>
        <p:spPr>
          <a:xfrm>
            <a:off x="647700" y="1760932"/>
            <a:ext cx="10858499" cy="4305300"/>
          </a:xfrm>
        </p:spPr>
        <p:txBody>
          <a:bodyPr vert="horz" lIns="91440" tIns="45720" rIns="91440" bIns="45720" rtlCol="0" anchor="t">
            <a:normAutofit fontScale="92500" lnSpcReduction="20000"/>
          </a:bodyPr>
          <a:lstStyle/>
          <a:p>
            <a:r>
              <a:rPr lang="en-US"/>
              <a:t>Front Page of the Dashboard</a:t>
            </a:r>
          </a:p>
          <a:p>
            <a:pPr lvl="1"/>
            <a:r>
              <a:rPr lang="en-US"/>
              <a:t>No longer for informational purposes</a:t>
            </a:r>
          </a:p>
          <a:p>
            <a:r>
              <a:rPr lang="en-US"/>
              <a:t>Implications for State Support Determinations</a:t>
            </a:r>
          </a:p>
          <a:p>
            <a:pPr lvl="1"/>
            <a:r>
              <a:rPr lang="en-US"/>
              <a:t>Differentiated Assistance</a:t>
            </a:r>
          </a:p>
          <a:p>
            <a:r>
              <a:rPr lang="en-US"/>
              <a:t>Implications for Federal Support Determinations</a:t>
            </a:r>
          </a:p>
          <a:p>
            <a:pPr lvl="1"/>
            <a:r>
              <a:rPr lang="en-US">
                <a:latin typeface="Arial"/>
                <a:cs typeface="Arial"/>
              </a:rPr>
              <a:t>Comprehensive Support and Improvement (CSI)</a:t>
            </a:r>
          </a:p>
          <a:p>
            <a:pPr lvl="1"/>
            <a:r>
              <a:rPr lang="en-US">
                <a:latin typeface="Arial"/>
                <a:cs typeface="Arial"/>
              </a:rPr>
              <a:t>Additional Targeted Support and Improvement (ATSI)</a:t>
            </a:r>
          </a:p>
          <a:p>
            <a:pPr lvl="1"/>
            <a:r>
              <a:rPr lang="en-US">
                <a:latin typeface="Arial"/>
                <a:cs typeface="Arial"/>
              </a:rPr>
              <a:t>Targeted Support and Improvement (TSI)</a:t>
            </a:r>
          </a:p>
        </p:txBody>
      </p:sp>
    </p:spTree>
    <p:extLst>
      <p:ext uri="{BB962C8B-B14F-4D97-AF65-F5344CB8AC3E}">
        <p14:creationId xmlns:p14="http://schemas.microsoft.com/office/powerpoint/2010/main" val="216682692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66E38-B35B-9ABD-26AE-C4206436F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EC55E-8FA8-4E25-B16D-384765B05501}"/>
              </a:ext>
            </a:extLst>
          </p:cNvPr>
          <p:cNvSpPr>
            <a:spLocks noGrp="1"/>
          </p:cNvSpPr>
          <p:nvPr>
            <p:ph type="title"/>
          </p:nvPr>
        </p:nvSpPr>
        <p:spPr/>
        <p:txBody>
          <a:bodyPr/>
          <a:lstStyle/>
          <a:p>
            <a:r>
              <a:rPr lang="en-US" sz="4400">
                <a:cs typeface="Aharoni"/>
              </a:rPr>
              <a:t>Growth and March CPAG Meeting</a:t>
            </a:r>
            <a:endParaRPr lang="en-US"/>
          </a:p>
        </p:txBody>
      </p:sp>
      <p:sp>
        <p:nvSpPr>
          <p:cNvPr id="3" name="Content Placeholder 2">
            <a:extLst>
              <a:ext uri="{FF2B5EF4-FFF2-40B4-BE49-F238E27FC236}">
                <a16:creationId xmlns:a16="http://schemas.microsoft.com/office/drawing/2014/main" id="{167B09DE-D6EF-2250-5431-93F0484E400F}"/>
              </a:ext>
            </a:extLst>
          </p:cNvPr>
          <p:cNvSpPr>
            <a:spLocks noGrp="1"/>
          </p:cNvSpPr>
          <p:nvPr>
            <p:ph sz="quarter" idx="10"/>
          </p:nvPr>
        </p:nvSpPr>
        <p:spPr/>
        <p:txBody>
          <a:bodyPr vert="horz" lIns="91440" tIns="45720" rIns="91440" bIns="45720" rtlCol="0" anchor="t">
            <a:normAutofit/>
          </a:bodyPr>
          <a:lstStyle/>
          <a:p>
            <a:r>
              <a:rPr lang="en-US" sz="3200">
                <a:latin typeface="Arial"/>
                <a:cs typeface="Arial"/>
              </a:rPr>
              <a:t>CPAG will provide discussion and feedback on adding the ELA and Math Growth as a full state indicator beginning with the 2026 Dashboard.</a:t>
            </a:r>
          </a:p>
          <a:p>
            <a:pPr lvl="2"/>
            <a:r>
              <a:rPr lang="en-US" i="1">
                <a:latin typeface="Arial"/>
                <a:cs typeface="Arial"/>
              </a:rPr>
              <a:t>Full state indicator status adds the Indicator to state and/or federal support determination criteria.</a:t>
            </a:r>
            <a:endParaRPr lang="en-US" i="1"/>
          </a:p>
        </p:txBody>
      </p:sp>
    </p:spTree>
    <p:extLst>
      <p:ext uri="{BB962C8B-B14F-4D97-AF65-F5344CB8AC3E}">
        <p14:creationId xmlns:p14="http://schemas.microsoft.com/office/powerpoint/2010/main" val="1379837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7C33D-8AB3-D85A-1A1F-690EE01239DA}"/>
              </a:ext>
            </a:extLst>
          </p:cNvPr>
          <p:cNvSpPr>
            <a:spLocks noGrp="1"/>
          </p:cNvSpPr>
          <p:nvPr>
            <p:ph type="title"/>
          </p:nvPr>
        </p:nvSpPr>
        <p:spPr/>
        <p:txBody>
          <a:bodyPr/>
          <a:lstStyle/>
          <a:p>
            <a:r>
              <a:rPr lang="en-US" sz="4000">
                <a:latin typeface="Arial" panose="020B0604020202020204" pitchFamily="34" charset="0"/>
                <a:ea typeface="Times New Roman" panose="02020603050405020304" pitchFamily="18" charset="0"/>
                <a:cs typeface="Times New Roman" panose="02020603050405020304" pitchFamily="18" charset="0"/>
              </a:rPr>
              <a:t>Timeline for the College/Career Indicator in the 2026 Accountability Workplan</a:t>
            </a:r>
            <a:endParaRPr lang="en-US" sz="4000"/>
          </a:p>
        </p:txBody>
      </p:sp>
      <p:graphicFrame>
        <p:nvGraphicFramePr>
          <p:cNvPr id="4" name="Content Placeholder 3" descr="This table shares the timeline for the College/Career Indicator and the activities scheduled for the May 2025 State Board of Education meeting, June 2025 California Practitioners Advisory Group meeting and July 2025 State Board of Education Meeting.  ">
            <a:extLst>
              <a:ext uri="{FF2B5EF4-FFF2-40B4-BE49-F238E27FC236}">
                <a16:creationId xmlns:a16="http://schemas.microsoft.com/office/drawing/2014/main" id="{16E892A9-854C-344D-BD94-882D07BEE072}"/>
              </a:ext>
            </a:extLst>
          </p:cNvPr>
          <p:cNvGraphicFramePr>
            <a:graphicFrameLocks noGrp="1"/>
          </p:cNvGraphicFramePr>
          <p:nvPr>
            <p:ph sz="quarter" idx="10"/>
            <p:extLst>
              <p:ext uri="{D42A27DB-BD31-4B8C-83A1-F6EECF244321}">
                <p14:modId xmlns:p14="http://schemas.microsoft.com/office/powerpoint/2010/main" val="1604628488"/>
              </p:ext>
            </p:extLst>
          </p:nvPr>
        </p:nvGraphicFramePr>
        <p:xfrm>
          <a:off x="647700" y="1752600"/>
          <a:ext cx="10858498" cy="4165568"/>
        </p:xfrm>
        <a:graphic>
          <a:graphicData uri="http://schemas.openxmlformats.org/drawingml/2006/table">
            <a:tbl>
              <a:tblPr firstRow="1" bandRow="1">
                <a:tableStyleId>{5C22544A-7EE6-4342-B048-85BDC9FD1C3A}</a:tableStyleId>
              </a:tblPr>
              <a:tblGrid>
                <a:gridCol w="2505120">
                  <a:extLst>
                    <a:ext uri="{9D8B030D-6E8A-4147-A177-3AD203B41FA5}">
                      <a16:colId xmlns:a16="http://schemas.microsoft.com/office/drawing/2014/main" val="3992990716"/>
                    </a:ext>
                  </a:extLst>
                </a:gridCol>
                <a:gridCol w="3227056">
                  <a:extLst>
                    <a:ext uri="{9D8B030D-6E8A-4147-A177-3AD203B41FA5}">
                      <a16:colId xmlns:a16="http://schemas.microsoft.com/office/drawing/2014/main" val="358757053"/>
                    </a:ext>
                  </a:extLst>
                </a:gridCol>
                <a:gridCol w="2671844">
                  <a:extLst>
                    <a:ext uri="{9D8B030D-6E8A-4147-A177-3AD203B41FA5}">
                      <a16:colId xmlns:a16="http://schemas.microsoft.com/office/drawing/2014/main" val="3489475222"/>
                    </a:ext>
                  </a:extLst>
                </a:gridCol>
                <a:gridCol w="2454478">
                  <a:extLst>
                    <a:ext uri="{9D8B030D-6E8A-4147-A177-3AD203B41FA5}">
                      <a16:colId xmlns:a16="http://schemas.microsoft.com/office/drawing/2014/main" val="2164819648"/>
                    </a:ext>
                  </a:extLst>
                </a:gridCol>
              </a:tblGrid>
              <a:tr h="976640">
                <a:tc>
                  <a:txBody>
                    <a:bodyPr/>
                    <a:lstStyle/>
                    <a:p>
                      <a:pPr algn="ctr">
                        <a:spcBef>
                          <a:spcPts val="0"/>
                        </a:spcBef>
                        <a:spcAft>
                          <a:spcPts val="0"/>
                        </a:spcAft>
                      </a:pPr>
                      <a:r>
                        <a:rPr lang="en-US" sz="2000">
                          <a:latin typeface="+mj-lt"/>
                        </a:rPr>
                        <a:t>Subject</a:t>
                      </a:r>
                    </a:p>
                  </a:txBody>
                  <a:tcPr anchor="ctr"/>
                </a:tc>
                <a:tc>
                  <a:txBody>
                    <a:bodyPr/>
                    <a:lstStyle/>
                    <a:p>
                      <a:pPr algn="ctr"/>
                      <a:r>
                        <a:rPr lang="en-US" sz="2000">
                          <a:latin typeface="Arial"/>
                        </a:rPr>
                        <a:t>March 2026 SBE Meeting </a:t>
                      </a:r>
                    </a:p>
                  </a:txBody>
                  <a:tcPr anchor="ctr"/>
                </a:tc>
                <a:tc>
                  <a:txBody>
                    <a:bodyPr/>
                    <a:lstStyle/>
                    <a:p>
                      <a:pPr lvl="0" algn="ctr">
                        <a:buNone/>
                      </a:pPr>
                      <a:r>
                        <a:rPr lang="en-US" sz="2000" b="1" i="0" u="none" strike="noStrike" baseline="0" noProof="0">
                          <a:solidFill>
                            <a:srgbClr val="FFFFFF"/>
                          </a:solidFill>
                          <a:latin typeface="Arial"/>
                        </a:rPr>
                        <a:t>March 2026 CPAG Meeting </a:t>
                      </a:r>
                      <a:endParaRPr lang="en-US" sz="2000">
                        <a:latin typeface="Arial"/>
                      </a:endParaRPr>
                    </a:p>
                  </a:txBody>
                  <a:tcPr anchor="ctr"/>
                </a:tc>
                <a:tc>
                  <a:txBody>
                    <a:bodyPr/>
                    <a:lstStyle/>
                    <a:p>
                      <a:pPr lvl="0" algn="ctr">
                        <a:buNone/>
                      </a:pPr>
                      <a:r>
                        <a:rPr lang="en-US" sz="2000" b="1" i="0" u="none" strike="noStrike" baseline="0" noProof="0">
                          <a:solidFill>
                            <a:srgbClr val="FFFFFF"/>
                          </a:solidFill>
                          <a:latin typeface="Arial"/>
                        </a:rPr>
                        <a:t>May 2026 SBE Meeting</a:t>
                      </a:r>
                      <a:endParaRPr lang="en-US" sz="2000">
                        <a:latin typeface="Arial"/>
                      </a:endParaRPr>
                    </a:p>
                  </a:txBody>
                  <a:tcPr anchor="ctr"/>
                </a:tc>
                <a:extLst>
                  <a:ext uri="{0D108BD9-81ED-4DB2-BD59-A6C34878D82A}">
                    <a16:rowId xmlns:a16="http://schemas.microsoft.com/office/drawing/2014/main" val="4176809207"/>
                  </a:ext>
                </a:extLst>
              </a:tr>
              <a:tr h="3188928">
                <a:tc>
                  <a:txBody>
                    <a:bodyPr/>
                    <a:lstStyle/>
                    <a:p>
                      <a:pPr marL="0" marR="0">
                        <a:lnSpc>
                          <a:spcPct val="107000"/>
                        </a:lnSpc>
                        <a:spcBef>
                          <a:spcPts val="0"/>
                        </a:spcBef>
                        <a:spcAft>
                          <a:spcPts val="0"/>
                        </a:spcAft>
                        <a:buNone/>
                      </a:pPr>
                      <a:r>
                        <a:rPr lang="en-US" sz="2000">
                          <a:effectLst/>
                          <a:latin typeface="+mj-lt"/>
                        </a:rPr>
                        <a:t>Review of currently adopted College/Career Indicator components</a:t>
                      </a:r>
                    </a:p>
                  </a:txBody>
                  <a:tcPr marL="56693" marR="56693" marT="0" marB="0"/>
                </a:tc>
                <a:tc>
                  <a:txBody>
                    <a:bodyPr/>
                    <a:lstStyle/>
                    <a:p>
                      <a:pPr marL="0" marR="0">
                        <a:lnSpc>
                          <a:spcPct val="107000"/>
                        </a:lnSpc>
                        <a:buNone/>
                      </a:pPr>
                      <a:r>
                        <a:rPr lang="en-US" sz="2000">
                          <a:solidFill>
                            <a:schemeClr val="tx1"/>
                          </a:solidFill>
                          <a:effectLst/>
                          <a:latin typeface="Arial"/>
                          <a:ea typeface="MS Mincho"/>
                          <a:cs typeface="Arial"/>
                        </a:rPr>
                        <a:t>SBE reviewed inclusion of State Seal of Civic Engagement and Additional Career Measures in CCI.</a:t>
                      </a:r>
                    </a:p>
                  </a:txBody>
                  <a:tcPr marL="57150" marR="57150" marT="0" marB="0"/>
                </a:tc>
                <a:tc>
                  <a:txBody>
                    <a:bodyPr/>
                    <a:lstStyle/>
                    <a:p>
                      <a:pPr marL="0" marR="0">
                        <a:lnSpc>
                          <a:spcPct val="107000"/>
                        </a:lnSpc>
                        <a:buNone/>
                      </a:pPr>
                      <a:r>
                        <a:rPr lang="en-US" sz="2000">
                          <a:solidFill>
                            <a:schemeClr val="tx1"/>
                          </a:solidFill>
                          <a:effectLst/>
                          <a:latin typeface="Arial"/>
                          <a:ea typeface="Arial" panose="020B0604020202020204" pitchFamily="34" charset="0"/>
                          <a:cs typeface="Arial"/>
                        </a:rPr>
                        <a:t>CPAG will provide feedback on </a:t>
                      </a:r>
                      <a:r>
                        <a:rPr lang="en-US" sz="2000">
                          <a:solidFill>
                            <a:schemeClr val="tx1"/>
                          </a:solidFill>
                          <a:effectLst/>
                          <a:latin typeface="Arial"/>
                          <a:ea typeface="MS Mincho"/>
                          <a:cs typeface="Arial"/>
                        </a:rPr>
                        <a:t>the inclusion of IB courses, Cambridge courses/exams and ASVAB</a:t>
                      </a:r>
                      <a:r>
                        <a:rPr lang="en-US" sz="2000">
                          <a:solidFill>
                            <a:schemeClr val="tx1"/>
                          </a:solidFill>
                          <a:effectLst/>
                          <a:latin typeface="Arial"/>
                          <a:ea typeface="Arial" panose="020B0604020202020204" pitchFamily="34" charset="0"/>
                          <a:cs typeface="Arial"/>
                        </a:rPr>
                        <a:t> in CCI. </a:t>
                      </a:r>
                      <a:r>
                        <a:rPr lang="en-US" sz="2000" b="1">
                          <a:solidFill>
                            <a:schemeClr val="tx1"/>
                          </a:solidFill>
                          <a:effectLst/>
                          <a:latin typeface="Arial"/>
                          <a:ea typeface="Arial" panose="020B0604020202020204" pitchFamily="34" charset="0"/>
                          <a:cs typeface="Arial"/>
                        </a:rPr>
                        <a:t>CPAG will also review March SBE CCI Items.</a:t>
                      </a:r>
                    </a:p>
                  </a:txBody>
                  <a:tcPr marL="57150" marR="57150" marT="0" marB="0"/>
                </a:tc>
                <a:tc>
                  <a:txBody>
                    <a:bodyPr/>
                    <a:lstStyle/>
                    <a:p>
                      <a:pPr marL="0" marR="0">
                        <a:lnSpc>
                          <a:spcPct val="107000"/>
                        </a:lnSpc>
                        <a:buNone/>
                      </a:pPr>
                      <a:r>
                        <a:rPr lang="en-US" sz="2000" dirty="0">
                          <a:solidFill>
                            <a:schemeClr val="tx1"/>
                          </a:solidFill>
                          <a:effectLst/>
                          <a:latin typeface="Arial"/>
                          <a:ea typeface="MS Mincho"/>
                          <a:cs typeface="Arial"/>
                        </a:rPr>
                        <a:t>SBE will consider the inclusion of IB courses, Cambridge courses/exams and ASVAB</a:t>
                      </a:r>
                      <a:r>
                        <a:rPr lang="en-US" sz="2000" dirty="0">
                          <a:solidFill>
                            <a:schemeClr val="tx1"/>
                          </a:solidFill>
                          <a:effectLst/>
                          <a:latin typeface="Arial"/>
                          <a:ea typeface="Arial" panose="020B0604020202020204" pitchFamily="34" charset="0"/>
                          <a:cs typeface="Arial"/>
                        </a:rPr>
                        <a:t> in CCI </a:t>
                      </a:r>
                      <a:r>
                        <a:rPr lang="en-US" sz="2000" b="1" dirty="0">
                          <a:solidFill>
                            <a:schemeClr val="tx1"/>
                          </a:solidFill>
                          <a:effectLst/>
                          <a:latin typeface="Arial"/>
                          <a:ea typeface="Arial" panose="020B0604020202020204" pitchFamily="34" charset="0"/>
                          <a:cs typeface="Arial"/>
                        </a:rPr>
                        <a:t>and items held over from the March SBE meeting.</a:t>
                      </a:r>
                      <a:endParaRPr lang="en-US" sz="2000" b="1" dirty="0">
                        <a:solidFill>
                          <a:schemeClr val="tx1"/>
                        </a:solidFill>
                        <a:effectLst/>
                        <a:latin typeface="Arial"/>
                        <a:ea typeface="Times New Roman" panose="02020603050405020304" pitchFamily="18" charset="0"/>
                        <a:cs typeface="Arial"/>
                      </a:endParaRPr>
                    </a:p>
                  </a:txBody>
                  <a:tcPr marL="57150" marR="57150" marT="0" marB="0"/>
                </a:tc>
                <a:extLst>
                  <a:ext uri="{0D108BD9-81ED-4DB2-BD59-A6C34878D82A}">
                    <a16:rowId xmlns:a16="http://schemas.microsoft.com/office/drawing/2014/main" val="2981258913"/>
                  </a:ext>
                </a:extLst>
              </a:tr>
            </a:tbl>
          </a:graphicData>
        </a:graphic>
      </p:graphicFrame>
    </p:spTree>
    <p:extLst>
      <p:ext uri="{BB962C8B-B14F-4D97-AF65-F5344CB8AC3E}">
        <p14:creationId xmlns:p14="http://schemas.microsoft.com/office/powerpoint/2010/main" val="6903807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5CCDB-1A08-62F7-8E42-61C4D30F9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C091B7-C0D7-A83A-9F5F-BADDBF83A7ED}"/>
              </a:ext>
            </a:extLst>
          </p:cNvPr>
          <p:cNvSpPr>
            <a:spLocks noGrp="1"/>
          </p:cNvSpPr>
          <p:nvPr>
            <p:ph type="title"/>
          </p:nvPr>
        </p:nvSpPr>
        <p:spPr/>
        <p:txBody>
          <a:bodyPr/>
          <a:lstStyle/>
          <a:p>
            <a:r>
              <a:rPr lang="en-US" sz="4400">
                <a:cs typeface="Aharoni"/>
              </a:rPr>
              <a:t>CPAG Feedback on Science/Growth</a:t>
            </a:r>
            <a:endParaRPr lang="en-US" sz="4400"/>
          </a:p>
        </p:txBody>
      </p:sp>
      <p:sp>
        <p:nvSpPr>
          <p:cNvPr id="3" name="Content Placeholder 2">
            <a:extLst>
              <a:ext uri="{FF2B5EF4-FFF2-40B4-BE49-F238E27FC236}">
                <a16:creationId xmlns:a16="http://schemas.microsoft.com/office/drawing/2014/main" id="{2C5431AD-AE9F-89B6-E102-E9F8AAF98028}"/>
              </a:ext>
            </a:extLst>
          </p:cNvPr>
          <p:cNvSpPr>
            <a:spLocks noGrp="1"/>
          </p:cNvSpPr>
          <p:nvPr>
            <p:ph sz="quarter" idx="10"/>
          </p:nvPr>
        </p:nvSpPr>
        <p:spPr/>
        <p:txBody>
          <a:bodyPr vert="horz" lIns="91440" tIns="45720" rIns="91440" bIns="45720" rtlCol="0" anchor="t">
            <a:normAutofit/>
          </a:bodyPr>
          <a:lstStyle/>
          <a:p>
            <a:r>
              <a:rPr lang="en-US" sz="2600">
                <a:latin typeface="Arial"/>
                <a:cs typeface="Arial"/>
              </a:rPr>
              <a:t>Use the handouts to brainstorm feedback (20 minutes)</a:t>
            </a:r>
          </a:p>
          <a:p>
            <a:r>
              <a:rPr lang="en-US" sz="2600">
                <a:latin typeface="Arial"/>
                <a:cs typeface="Arial"/>
              </a:rPr>
              <a:t>Provide feedback on adding Science and Growth data as a full indicators:</a:t>
            </a:r>
            <a:endParaRPr lang="en-US"/>
          </a:p>
          <a:p>
            <a:pPr lvl="1">
              <a:buFont typeface="Courier New" panose="020B0604020202020204" pitchFamily="34" charset="0"/>
              <a:buChar char="o"/>
            </a:pPr>
            <a:r>
              <a:rPr lang="en-US" sz="2600">
                <a:latin typeface="Arial"/>
                <a:cs typeface="Arial"/>
              </a:rPr>
              <a:t>Pros of adding Science as a full indicator (4 minutes)</a:t>
            </a:r>
          </a:p>
          <a:p>
            <a:pPr lvl="1">
              <a:buFont typeface="Courier New" panose="020B0604020202020204" pitchFamily="34" charset="0"/>
              <a:buChar char="o"/>
            </a:pPr>
            <a:r>
              <a:rPr lang="en-US" sz="2600">
                <a:latin typeface="Arial"/>
                <a:cs typeface="Arial"/>
              </a:rPr>
              <a:t>Cons of adding Science as a full indicator (4 minutes)</a:t>
            </a:r>
          </a:p>
          <a:p>
            <a:pPr lvl="1">
              <a:buFont typeface="Courier New" panose="020B0604020202020204" pitchFamily="34" charset="0"/>
              <a:buChar char="o"/>
            </a:pPr>
            <a:r>
              <a:rPr lang="en-US" sz="2600">
                <a:latin typeface="Arial"/>
                <a:cs typeface="Arial"/>
              </a:rPr>
              <a:t>Pros of adding Growth as a full indicator (4 minutes)</a:t>
            </a:r>
          </a:p>
          <a:p>
            <a:pPr lvl="1">
              <a:buFont typeface="Courier New" panose="020B0604020202020204" pitchFamily="34" charset="0"/>
              <a:buChar char="o"/>
            </a:pPr>
            <a:r>
              <a:rPr lang="en-US" sz="2600">
                <a:latin typeface="Arial"/>
                <a:cs typeface="Arial"/>
              </a:rPr>
              <a:t>Cons of adding Growth as a full indicator (4 minutes)</a:t>
            </a:r>
          </a:p>
          <a:p>
            <a:r>
              <a:rPr lang="en-US" sz="2600">
                <a:latin typeface="Arial"/>
                <a:cs typeface="Arial"/>
              </a:rPr>
              <a:t>Reconvene to share highlights from the exercise  (5 minutes)</a:t>
            </a:r>
            <a:endParaRPr lang="en-US" sz="2600"/>
          </a:p>
        </p:txBody>
      </p:sp>
    </p:spTree>
    <p:extLst>
      <p:ext uri="{BB962C8B-B14F-4D97-AF65-F5344CB8AC3E}">
        <p14:creationId xmlns:p14="http://schemas.microsoft.com/office/powerpoint/2010/main" val="2705250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79E0D-09A0-D6B9-75C3-FEEE8C3411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6A08F1-A1A9-7772-D135-7D9864B0FA14}"/>
              </a:ext>
            </a:extLst>
          </p:cNvPr>
          <p:cNvSpPr>
            <a:spLocks noGrp="1"/>
          </p:cNvSpPr>
          <p:nvPr>
            <p:ph type="title"/>
          </p:nvPr>
        </p:nvSpPr>
        <p:spPr/>
        <p:txBody>
          <a:bodyPr/>
          <a:lstStyle/>
          <a:p>
            <a:r>
              <a:rPr lang="en-US" sz="6000">
                <a:cs typeface="Arial"/>
              </a:rPr>
              <a:t>Growth Data Dashboard Display Card</a:t>
            </a:r>
          </a:p>
        </p:txBody>
      </p:sp>
    </p:spTree>
    <p:extLst>
      <p:ext uri="{BB962C8B-B14F-4D97-AF65-F5344CB8AC3E}">
        <p14:creationId xmlns:p14="http://schemas.microsoft.com/office/powerpoint/2010/main" val="201564783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3D630-009E-2C73-E5CB-7CD9D09FE092}"/>
              </a:ext>
            </a:extLst>
          </p:cNvPr>
          <p:cNvSpPr>
            <a:spLocks noGrp="1"/>
          </p:cNvSpPr>
          <p:nvPr>
            <p:ph type="title"/>
          </p:nvPr>
        </p:nvSpPr>
        <p:spPr/>
        <p:txBody>
          <a:bodyPr/>
          <a:lstStyle/>
          <a:p>
            <a:r>
              <a:rPr lang="en-US" sz="5400"/>
              <a:t>Growth Data Display Card</a:t>
            </a:r>
          </a:p>
        </p:txBody>
      </p:sp>
      <p:sp>
        <p:nvSpPr>
          <p:cNvPr id="3" name="Content Placeholder 2">
            <a:extLst>
              <a:ext uri="{FF2B5EF4-FFF2-40B4-BE49-F238E27FC236}">
                <a16:creationId xmlns:a16="http://schemas.microsoft.com/office/drawing/2014/main" id="{30B94A5D-53E3-EBAC-0CDE-13C80BEA9DFA}"/>
              </a:ext>
            </a:extLst>
          </p:cNvPr>
          <p:cNvSpPr>
            <a:spLocks noGrp="1"/>
          </p:cNvSpPr>
          <p:nvPr>
            <p:ph sz="quarter" idx="10"/>
          </p:nvPr>
        </p:nvSpPr>
        <p:spPr>
          <a:xfrm>
            <a:off x="647699" y="1752600"/>
            <a:ext cx="10858499" cy="4440936"/>
          </a:xfrm>
        </p:spPr>
        <p:txBody>
          <a:bodyPr vert="horz" lIns="91440" tIns="45720" rIns="91440" bIns="45720" rtlCol="0" anchor="t">
            <a:noAutofit/>
          </a:bodyPr>
          <a:lstStyle/>
          <a:p>
            <a:r>
              <a:rPr lang="en-US" sz="2800">
                <a:latin typeface="Arial"/>
                <a:cs typeface="Arial"/>
              </a:rPr>
              <a:t>SBE asked the CDE to revisit the design of the Dashboard Growth Data Card following public feedback at the January 2026 SBE meeting</a:t>
            </a:r>
          </a:p>
          <a:p>
            <a:pPr lvl="1"/>
            <a:r>
              <a:rPr lang="en-US" sz="2800">
                <a:latin typeface="Arial"/>
                <a:cs typeface="Arial"/>
              </a:rPr>
              <a:t>Requests for the Dashboard card to include the average growth score</a:t>
            </a:r>
          </a:p>
          <a:p>
            <a:pPr lvl="1"/>
            <a:r>
              <a:rPr lang="en-US" sz="2800">
                <a:latin typeface="Arial"/>
                <a:cs typeface="Arial"/>
              </a:rPr>
              <a:t>The percentage of students increasing their scale score from the prior year is poorly understood without context</a:t>
            </a:r>
          </a:p>
          <a:p>
            <a:pPr lvl="1"/>
            <a:r>
              <a:rPr lang="en-US" sz="2800"/>
              <a:t>Requests for the data on the Dashboard card to align with the growth performance category</a:t>
            </a:r>
          </a:p>
        </p:txBody>
      </p:sp>
    </p:spTree>
    <p:extLst>
      <p:ext uri="{BB962C8B-B14F-4D97-AF65-F5344CB8AC3E}">
        <p14:creationId xmlns:p14="http://schemas.microsoft.com/office/powerpoint/2010/main" val="1180049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37203-43A9-A0A6-B424-4889A99E60A6}"/>
              </a:ext>
            </a:extLst>
          </p:cNvPr>
          <p:cNvSpPr>
            <a:spLocks noGrp="1"/>
          </p:cNvSpPr>
          <p:nvPr>
            <p:ph type="title"/>
          </p:nvPr>
        </p:nvSpPr>
        <p:spPr/>
        <p:txBody>
          <a:bodyPr/>
          <a:lstStyle/>
          <a:p>
            <a:r>
              <a:rPr lang="en-US" sz="4400">
                <a:cs typeface="Aharoni"/>
              </a:rPr>
              <a:t>Development of the Growth Dashboard Card</a:t>
            </a:r>
          </a:p>
        </p:txBody>
      </p:sp>
      <p:sp>
        <p:nvSpPr>
          <p:cNvPr id="3" name="Content Placeholder 2">
            <a:extLst>
              <a:ext uri="{FF2B5EF4-FFF2-40B4-BE49-F238E27FC236}">
                <a16:creationId xmlns:a16="http://schemas.microsoft.com/office/drawing/2014/main" id="{4B48DD6B-1C92-8524-A960-0C1F9167EBC4}"/>
              </a:ext>
            </a:extLst>
          </p:cNvPr>
          <p:cNvSpPr>
            <a:spLocks noGrp="1"/>
          </p:cNvSpPr>
          <p:nvPr>
            <p:ph sz="quarter" idx="10"/>
          </p:nvPr>
        </p:nvSpPr>
        <p:spPr>
          <a:xfrm>
            <a:off x="647698" y="1898904"/>
            <a:ext cx="10858499" cy="3928872"/>
          </a:xfrm>
        </p:spPr>
        <p:txBody>
          <a:bodyPr vert="horz" lIns="91440" tIns="45720" rIns="91440" bIns="45720" rtlCol="0" anchor="t">
            <a:normAutofit/>
          </a:bodyPr>
          <a:lstStyle/>
          <a:p>
            <a:r>
              <a:rPr lang="en-US" sz="2800">
                <a:latin typeface="Arial"/>
                <a:cs typeface="Arial"/>
              </a:rPr>
              <a:t>The CDE gathered and incorporated public feedback on the best and most effective way to display growth on the Dashboard between 2022–2024.</a:t>
            </a:r>
            <a:endParaRPr lang="en-US" sz="2800"/>
          </a:p>
        </p:txBody>
      </p:sp>
    </p:spTree>
    <p:extLst>
      <p:ext uri="{BB962C8B-B14F-4D97-AF65-F5344CB8AC3E}">
        <p14:creationId xmlns:p14="http://schemas.microsoft.com/office/powerpoint/2010/main" val="175092727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5208-CB7B-A537-37F6-F085E0904A95}"/>
              </a:ext>
            </a:extLst>
          </p:cNvPr>
          <p:cNvSpPr>
            <a:spLocks noGrp="1"/>
          </p:cNvSpPr>
          <p:nvPr>
            <p:ph type="title"/>
          </p:nvPr>
        </p:nvSpPr>
        <p:spPr/>
        <p:txBody>
          <a:bodyPr/>
          <a:lstStyle/>
          <a:p>
            <a:r>
              <a:rPr lang="en-US" sz="5400">
                <a:cs typeface="Aharoni"/>
              </a:rPr>
              <a:t>2024 Growth Dashboard Card: </a:t>
            </a:r>
            <a:br>
              <a:rPr lang="en-US" sz="5400">
                <a:cs typeface="Aharoni"/>
              </a:rPr>
            </a:br>
            <a:r>
              <a:rPr lang="en-US" sz="5400">
                <a:cs typeface="Aharoni"/>
              </a:rPr>
              <a:t>Growth Score</a:t>
            </a:r>
          </a:p>
        </p:txBody>
      </p:sp>
      <p:pic>
        <p:nvPicPr>
          <p:cNvPr id="5" name="Content Placeholder 4" descr="2024 Growth Dashboard card displays a growth score for all students, indicating they scored 6 points below typical growth, based on data from 24,323 students.">
            <a:extLst>
              <a:ext uri="{FF2B5EF4-FFF2-40B4-BE49-F238E27FC236}">
                <a16:creationId xmlns:a16="http://schemas.microsoft.com/office/drawing/2014/main" id="{9CFCA3F8-1C8D-0943-1EF9-22E9D4C3984D}"/>
              </a:ext>
            </a:extLst>
          </p:cNvPr>
          <p:cNvPicPr>
            <a:picLocks noGrp="1" noChangeAspect="1"/>
          </p:cNvPicPr>
          <p:nvPr>
            <p:ph sz="quarter" idx="10"/>
          </p:nvPr>
        </p:nvPicPr>
        <p:blipFill>
          <a:blip r:embed="rId2"/>
          <a:stretch>
            <a:fillRect/>
          </a:stretch>
        </p:blipFill>
        <p:spPr>
          <a:xfrm>
            <a:off x="1463577" y="1863620"/>
            <a:ext cx="3816546" cy="4083260"/>
          </a:xfrm>
          <a:prstGeom prst="rect">
            <a:avLst/>
          </a:prstGeom>
        </p:spPr>
      </p:pic>
      <p:sp>
        <p:nvSpPr>
          <p:cNvPr id="3" name="Content Placeholder 2">
            <a:extLst>
              <a:ext uri="{FF2B5EF4-FFF2-40B4-BE49-F238E27FC236}">
                <a16:creationId xmlns:a16="http://schemas.microsoft.com/office/drawing/2014/main" id="{4A0ACBFE-532E-DF21-05EF-F47B7B065DB0}"/>
              </a:ext>
            </a:extLst>
          </p:cNvPr>
          <p:cNvSpPr>
            <a:spLocks noGrp="1"/>
          </p:cNvSpPr>
          <p:nvPr>
            <p:ph sz="quarter" idx="11"/>
          </p:nvPr>
        </p:nvSpPr>
        <p:spPr>
          <a:xfrm>
            <a:off x="6357256" y="1752601"/>
            <a:ext cx="5148943" cy="4632015"/>
          </a:xfrm>
        </p:spPr>
        <p:txBody>
          <a:bodyPr vert="horz" lIns="91440" tIns="45720" rIns="91440" bIns="45720" rtlCol="0" anchor="t">
            <a:normAutofit fontScale="92500"/>
          </a:bodyPr>
          <a:lstStyle/>
          <a:p>
            <a:r>
              <a:rPr lang="en-US" sz="2800"/>
              <a:t>The 2024 Dashboard had a Growth Data Card that included</a:t>
            </a:r>
          </a:p>
          <a:p>
            <a:pPr lvl="1"/>
            <a:r>
              <a:rPr lang="en-US" sz="2800"/>
              <a:t>Average growth score</a:t>
            </a:r>
          </a:p>
          <a:p>
            <a:pPr marL="1029970" lvl="2"/>
            <a:r>
              <a:rPr lang="en-US" sz="2600">
                <a:latin typeface="Arial"/>
                <a:cs typeface="Arial"/>
              </a:rPr>
              <a:t>For example, 6 points below</a:t>
            </a:r>
          </a:p>
          <a:p>
            <a:pPr lvl="1"/>
            <a:r>
              <a:rPr lang="en-US" sz="2800"/>
              <a:t>Category of growth</a:t>
            </a:r>
          </a:p>
          <a:p>
            <a:pPr marL="1029970" lvl="2"/>
            <a:r>
              <a:rPr lang="en-US" sz="2600">
                <a:latin typeface="Arial"/>
                <a:cs typeface="Arial"/>
              </a:rPr>
              <a:t>For example, below typical growth</a:t>
            </a:r>
          </a:p>
          <a:p>
            <a:pPr lvl="1"/>
            <a:r>
              <a:rPr lang="en-US" sz="2800">
                <a:latin typeface="Arial"/>
                <a:cs typeface="Arial"/>
              </a:rPr>
              <a:t>Sentence describing growth</a:t>
            </a:r>
            <a:endParaRPr lang="en-US"/>
          </a:p>
        </p:txBody>
      </p:sp>
    </p:spTree>
    <p:extLst>
      <p:ext uri="{BB962C8B-B14F-4D97-AF65-F5344CB8AC3E}">
        <p14:creationId xmlns:p14="http://schemas.microsoft.com/office/powerpoint/2010/main" val="353433978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56C7-B427-0E73-97D6-7FBEB848E2DB}"/>
              </a:ext>
            </a:extLst>
          </p:cNvPr>
          <p:cNvSpPr>
            <a:spLocks noGrp="1"/>
          </p:cNvSpPr>
          <p:nvPr>
            <p:ph type="title"/>
          </p:nvPr>
        </p:nvSpPr>
        <p:spPr/>
        <p:txBody>
          <a:bodyPr/>
          <a:lstStyle/>
          <a:p>
            <a:r>
              <a:rPr lang="en-US" sz="5400"/>
              <a:t>2025 Growth Dashboard Card</a:t>
            </a:r>
          </a:p>
        </p:txBody>
      </p:sp>
      <p:pic>
        <p:nvPicPr>
          <p:cNvPr id="5" name="Content Placeholder 4" descr="The chart highlights that 63.8% of students improved scores from prior year, with most students in average category (9).">
            <a:extLst>
              <a:ext uri="{FF2B5EF4-FFF2-40B4-BE49-F238E27FC236}">
                <a16:creationId xmlns:a16="http://schemas.microsoft.com/office/drawing/2014/main" id="{C625F8CD-9EA7-5482-AE1A-5FD75B21DF15}"/>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798644" y="1752600"/>
            <a:ext cx="3146411" cy="4305300"/>
          </a:xfrm>
          <a:prstGeom prst="rect">
            <a:avLst/>
          </a:prstGeom>
        </p:spPr>
      </p:pic>
      <p:sp>
        <p:nvSpPr>
          <p:cNvPr id="3" name="Content Placeholder 2">
            <a:extLst>
              <a:ext uri="{FF2B5EF4-FFF2-40B4-BE49-F238E27FC236}">
                <a16:creationId xmlns:a16="http://schemas.microsoft.com/office/drawing/2014/main" id="{DBDB8FAD-5747-FA1B-9F6F-D72B5F9B287B}"/>
              </a:ext>
            </a:extLst>
          </p:cNvPr>
          <p:cNvSpPr>
            <a:spLocks noGrp="1"/>
          </p:cNvSpPr>
          <p:nvPr>
            <p:ph sz="quarter" idx="11"/>
          </p:nvPr>
        </p:nvSpPr>
        <p:spPr/>
        <p:txBody>
          <a:bodyPr vert="horz" lIns="91440" tIns="45720" rIns="91440" bIns="45720" rtlCol="0" anchor="t">
            <a:normAutofit/>
          </a:bodyPr>
          <a:lstStyle/>
          <a:p>
            <a:r>
              <a:rPr lang="en-US" sz="2800">
                <a:latin typeface="Arial"/>
                <a:cs typeface="Arial"/>
              </a:rPr>
              <a:t>In July 2025, the SBE modified the Growth Data Card to exclude the growth score and instead include</a:t>
            </a:r>
            <a:endParaRPr lang="en-US" sz="2800"/>
          </a:p>
          <a:p>
            <a:pPr lvl="1"/>
            <a:r>
              <a:rPr lang="en-US" sz="2800">
                <a:latin typeface="Arial"/>
                <a:cs typeface="Arial"/>
              </a:rPr>
              <a:t>SBE adopted growth performance category</a:t>
            </a:r>
          </a:p>
          <a:p>
            <a:pPr lvl="1"/>
            <a:r>
              <a:rPr lang="en-US" sz="2800"/>
              <a:t>Percentage of students with improved scale scores from the prior year</a:t>
            </a:r>
          </a:p>
        </p:txBody>
      </p:sp>
    </p:spTree>
    <p:extLst>
      <p:ext uri="{BB962C8B-B14F-4D97-AF65-F5344CB8AC3E}">
        <p14:creationId xmlns:p14="http://schemas.microsoft.com/office/powerpoint/2010/main" val="25568139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6891C-E75F-724D-7BEC-BE5A5DFB96A4}"/>
              </a:ext>
            </a:extLst>
          </p:cNvPr>
          <p:cNvSpPr>
            <a:spLocks noGrp="1"/>
          </p:cNvSpPr>
          <p:nvPr>
            <p:ph type="title"/>
          </p:nvPr>
        </p:nvSpPr>
        <p:spPr/>
        <p:txBody>
          <a:bodyPr/>
          <a:lstStyle/>
          <a:p>
            <a:r>
              <a:rPr lang="en-US" sz="5400"/>
              <a:t>2025 Growth By Student Group</a:t>
            </a:r>
          </a:p>
        </p:txBody>
      </p:sp>
      <p:pic>
        <p:nvPicPr>
          <p:cNvPr id="9" name="Content Placeholder 8" descr="2025 Growth by Student Group: comparing African American, Hispanic, and Socioeconomically Disadvantaged students, showing average performance levels with color-coded bars, percentages of students improving scores, and total student numbers.">
            <a:extLst>
              <a:ext uri="{FF2B5EF4-FFF2-40B4-BE49-F238E27FC236}">
                <a16:creationId xmlns:a16="http://schemas.microsoft.com/office/drawing/2014/main" id="{28EACD77-7438-E2EB-53EF-B006F671683A}"/>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1696569" y="1958009"/>
            <a:ext cx="8590356" cy="3611854"/>
          </a:xfrm>
          <a:prstGeom prst="rect">
            <a:avLst/>
          </a:prstGeom>
        </p:spPr>
      </p:pic>
    </p:spTree>
    <p:extLst>
      <p:ext uri="{BB962C8B-B14F-4D97-AF65-F5344CB8AC3E}">
        <p14:creationId xmlns:p14="http://schemas.microsoft.com/office/powerpoint/2010/main" val="22782620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DB2ED-2B60-7EA6-2792-EF98795C35AC}"/>
              </a:ext>
            </a:extLst>
          </p:cNvPr>
          <p:cNvSpPr>
            <a:spLocks noGrp="1"/>
          </p:cNvSpPr>
          <p:nvPr>
            <p:ph type="title"/>
          </p:nvPr>
        </p:nvSpPr>
        <p:spPr/>
        <p:txBody>
          <a:bodyPr/>
          <a:lstStyle/>
          <a:p>
            <a:r>
              <a:rPr lang="en-US" sz="4800"/>
              <a:t>Differences Between </a:t>
            </a:r>
            <a:br>
              <a:rPr lang="en-US" sz="4800"/>
            </a:br>
            <a:r>
              <a:rPr lang="en-US" sz="4800"/>
              <a:t>2024 and 2025 Dashboard Card</a:t>
            </a:r>
          </a:p>
        </p:txBody>
      </p:sp>
      <p:graphicFrame>
        <p:nvGraphicFramePr>
          <p:cNvPr id="5" name="Content Placeholder 4" descr="The differences between the Growth Scores on the 2024 and the 2025 Dashboard.">
            <a:extLst>
              <a:ext uri="{FF2B5EF4-FFF2-40B4-BE49-F238E27FC236}">
                <a16:creationId xmlns:a16="http://schemas.microsoft.com/office/drawing/2014/main" id="{B7C2E6BB-297C-18EC-3B59-A7AB4E370605}"/>
              </a:ext>
            </a:extLst>
          </p:cNvPr>
          <p:cNvGraphicFramePr>
            <a:graphicFrameLocks noGrp="1"/>
          </p:cNvGraphicFramePr>
          <p:nvPr>
            <p:ph sz="quarter" idx="10"/>
            <p:extLst>
              <p:ext uri="{D42A27DB-BD31-4B8C-83A1-F6EECF244321}">
                <p14:modId xmlns:p14="http://schemas.microsoft.com/office/powerpoint/2010/main" val="1263410734"/>
              </p:ext>
            </p:extLst>
          </p:nvPr>
        </p:nvGraphicFramePr>
        <p:xfrm>
          <a:off x="550164" y="1984248"/>
          <a:ext cx="10858500" cy="3749040"/>
        </p:xfrm>
        <a:graphic>
          <a:graphicData uri="http://schemas.openxmlformats.org/drawingml/2006/table">
            <a:tbl>
              <a:tblPr firstRow="1" bandRow="1">
                <a:tableStyleId>{5C22544A-7EE6-4342-B048-85BDC9FD1C3A}</a:tableStyleId>
              </a:tblPr>
              <a:tblGrid>
                <a:gridCol w="5429250">
                  <a:extLst>
                    <a:ext uri="{9D8B030D-6E8A-4147-A177-3AD203B41FA5}">
                      <a16:colId xmlns:a16="http://schemas.microsoft.com/office/drawing/2014/main" val="3101440354"/>
                    </a:ext>
                  </a:extLst>
                </a:gridCol>
                <a:gridCol w="5429250">
                  <a:extLst>
                    <a:ext uri="{9D8B030D-6E8A-4147-A177-3AD203B41FA5}">
                      <a16:colId xmlns:a16="http://schemas.microsoft.com/office/drawing/2014/main" val="3452161854"/>
                    </a:ext>
                  </a:extLst>
                </a:gridCol>
              </a:tblGrid>
              <a:tr h="370840">
                <a:tc>
                  <a:txBody>
                    <a:bodyPr/>
                    <a:lstStyle/>
                    <a:p>
                      <a:r>
                        <a:rPr lang="en-US" sz="2400">
                          <a:latin typeface="+mj-lt"/>
                        </a:rPr>
                        <a:t>2024 Dashboard</a:t>
                      </a:r>
                    </a:p>
                  </a:txBody>
                  <a:tcPr/>
                </a:tc>
                <a:tc>
                  <a:txBody>
                    <a:bodyPr/>
                    <a:lstStyle/>
                    <a:p>
                      <a:r>
                        <a:rPr lang="en-US" sz="2400">
                          <a:latin typeface="+mj-lt"/>
                        </a:rPr>
                        <a:t>2025 Dashboard</a:t>
                      </a:r>
                    </a:p>
                  </a:txBody>
                  <a:tcPr/>
                </a:tc>
                <a:extLst>
                  <a:ext uri="{0D108BD9-81ED-4DB2-BD59-A6C34878D82A}">
                    <a16:rowId xmlns:a16="http://schemas.microsoft.com/office/drawing/2014/main" val="254219748"/>
                  </a:ext>
                </a:extLst>
              </a:tr>
              <a:tr h="370840">
                <a:tc>
                  <a:txBody>
                    <a:bodyPr/>
                    <a:lstStyle/>
                    <a:p>
                      <a:r>
                        <a:rPr lang="en-US" sz="2400">
                          <a:latin typeface="+mj-lt"/>
                        </a:rPr>
                        <a:t>Growth Score Displayed</a:t>
                      </a:r>
                    </a:p>
                  </a:txBody>
                  <a:tcPr/>
                </a:tc>
                <a:tc>
                  <a:txBody>
                    <a:bodyPr/>
                    <a:lstStyle/>
                    <a:p>
                      <a:r>
                        <a:rPr lang="en-US" sz="2400">
                          <a:latin typeface="+mj-lt"/>
                        </a:rPr>
                        <a:t>Growth Score Not Displayed</a:t>
                      </a:r>
                    </a:p>
                  </a:txBody>
                  <a:tcPr/>
                </a:tc>
                <a:extLst>
                  <a:ext uri="{0D108BD9-81ED-4DB2-BD59-A6C34878D82A}">
                    <a16:rowId xmlns:a16="http://schemas.microsoft.com/office/drawing/2014/main" val="639389252"/>
                  </a:ext>
                </a:extLst>
              </a:tr>
              <a:tr h="703072">
                <a:tc>
                  <a:txBody>
                    <a:bodyPr/>
                    <a:lstStyle/>
                    <a:p>
                      <a:r>
                        <a:rPr lang="en-US" sz="2400">
                          <a:latin typeface="+mj-lt"/>
                        </a:rPr>
                        <a:t>Possible Range of Growth Score Displayed</a:t>
                      </a:r>
                    </a:p>
                  </a:txBody>
                  <a:tcPr/>
                </a:tc>
                <a:tc>
                  <a:txBody>
                    <a:bodyPr/>
                    <a:lstStyle/>
                    <a:p>
                      <a:r>
                        <a:rPr lang="en-US" sz="2400">
                          <a:latin typeface="+mj-lt"/>
                        </a:rPr>
                        <a:t>Percentage of Students with Improved Scale Scores From the Prior Year Displayed</a:t>
                      </a:r>
                    </a:p>
                  </a:txBody>
                  <a:tcPr/>
                </a:tc>
                <a:extLst>
                  <a:ext uri="{0D108BD9-81ED-4DB2-BD59-A6C34878D82A}">
                    <a16:rowId xmlns:a16="http://schemas.microsoft.com/office/drawing/2014/main" val="3240570380"/>
                  </a:ext>
                </a:extLst>
              </a:tr>
              <a:tr h="370840">
                <a:tc>
                  <a:txBody>
                    <a:bodyPr/>
                    <a:lstStyle/>
                    <a:p>
                      <a:r>
                        <a:rPr lang="en-US" sz="2400">
                          <a:latin typeface="+mj-lt"/>
                        </a:rPr>
                        <a:t>Growth Level Descriptors </a:t>
                      </a:r>
                    </a:p>
                  </a:txBody>
                  <a:tcPr/>
                </a:tc>
                <a:tc>
                  <a:txBody>
                    <a:bodyPr/>
                    <a:lstStyle/>
                    <a:p>
                      <a:r>
                        <a:rPr lang="en-US" sz="2400">
                          <a:latin typeface="+mj-lt"/>
                        </a:rPr>
                        <a:t>SBE Adopted Growth Performance Levels</a:t>
                      </a:r>
                    </a:p>
                  </a:txBody>
                  <a:tcPr/>
                </a:tc>
                <a:extLst>
                  <a:ext uri="{0D108BD9-81ED-4DB2-BD59-A6C34878D82A}">
                    <a16:rowId xmlns:a16="http://schemas.microsoft.com/office/drawing/2014/main" val="1244388434"/>
                  </a:ext>
                </a:extLst>
              </a:tr>
              <a:tr h="392176">
                <a:tc>
                  <a:txBody>
                    <a:bodyPr/>
                    <a:lstStyle/>
                    <a:p>
                      <a:r>
                        <a:rPr lang="en-US" sz="2400">
                          <a:latin typeface="+mj-lt"/>
                        </a:rPr>
                        <a:t>Not Displayed on Front Page &amp; No Equity Report</a:t>
                      </a:r>
                    </a:p>
                  </a:txBody>
                  <a:tcPr/>
                </a:tc>
                <a:tc>
                  <a:txBody>
                    <a:bodyPr/>
                    <a:lstStyle/>
                    <a:p>
                      <a:r>
                        <a:rPr lang="en-US" sz="2400" dirty="0">
                          <a:latin typeface="+mj-lt"/>
                        </a:rPr>
                        <a:t>Displayed on Front Page with Equity Report</a:t>
                      </a:r>
                    </a:p>
                  </a:txBody>
                  <a:tcPr/>
                </a:tc>
                <a:extLst>
                  <a:ext uri="{0D108BD9-81ED-4DB2-BD59-A6C34878D82A}">
                    <a16:rowId xmlns:a16="http://schemas.microsoft.com/office/drawing/2014/main" val="636297885"/>
                  </a:ext>
                </a:extLst>
              </a:tr>
            </a:tbl>
          </a:graphicData>
        </a:graphic>
      </p:graphicFrame>
    </p:spTree>
    <p:extLst>
      <p:ext uri="{BB962C8B-B14F-4D97-AF65-F5344CB8AC3E}">
        <p14:creationId xmlns:p14="http://schemas.microsoft.com/office/powerpoint/2010/main" val="9001519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4A34-D5AE-C27C-4C17-9E6803000C4B}"/>
              </a:ext>
            </a:extLst>
          </p:cNvPr>
          <p:cNvSpPr>
            <a:spLocks noGrp="1"/>
          </p:cNvSpPr>
          <p:nvPr>
            <p:ph type="title"/>
          </p:nvPr>
        </p:nvSpPr>
        <p:spPr/>
        <p:txBody>
          <a:bodyPr/>
          <a:lstStyle/>
          <a:p>
            <a:r>
              <a:rPr lang="en-US" sz="4800">
                <a:cs typeface="Aharoni"/>
              </a:rPr>
              <a:t>CPAG Feedback on Growth Display</a:t>
            </a:r>
            <a:endParaRPr lang="en-US" sz="4800"/>
          </a:p>
        </p:txBody>
      </p:sp>
      <p:sp>
        <p:nvSpPr>
          <p:cNvPr id="3" name="Content Placeholder 2">
            <a:extLst>
              <a:ext uri="{FF2B5EF4-FFF2-40B4-BE49-F238E27FC236}">
                <a16:creationId xmlns:a16="http://schemas.microsoft.com/office/drawing/2014/main" id="{4B36A55F-2977-0CD2-6AA5-1C5B010F5504}"/>
              </a:ext>
            </a:extLst>
          </p:cNvPr>
          <p:cNvSpPr>
            <a:spLocks noGrp="1"/>
          </p:cNvSpPr>
          <p:nvPr>
            <p:ph sz="quarter" idx="10"/>
          </p:nvPr>
        </p:nvSpPr>
        <p:spPr/>
        <p:txBody>
          <a:bodyPr vert="horz" lIns="91440" tIns="45720" rIns="91440" bIns="45720" rtlCol="0" anchor="t">
            <a:normAutofit/>
          </a:bodyPr>
          <a:lstStyle/>
          <a:p>
            <a:r>
              <a:rPr lang="en-US">
                <a:latin typeface="Arial"/>
                <a:cs typeface="Arial"/>
              </a:rPr>
              <a:t>Growth Display Handout and Design (10 minutes)</a:t>
            </a:r>
          </a:p>
          <a:p>
            <a:r>
              <a:rPr lang="en-US">
                <a:latin typeface="Arial"/>
                <a:cs typeface="Arial"/>
              </a:rPr>
              <a:t>Choose your own pieces of content to design your preferred Dashboard growth display</a:t>
            </a:r>
            <a:endParaRPr lang="en-US"/>
          </a:p>
          <a:p>
            <a:r>
              <a:rPr lang="en-US"/>
              <a:t>Reconvene to share design ideas</a:t>
            </a:r>
          </a:p>
        </p:txBody>
      </p:sp>
    </p:spTree>
    <p:extLst>
      <p:ext uri="{BB962C8B-B14F-4D97-AF65-F5344CB8AC3E}">
        <p14:creationId xmlns:p14="http://schemas.microsoft.com/office/powerpoint/2010/main" val="40472412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62B40-1C50-6EAD-4CE9-794C7A953E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E61F17-163E-FC24-6D3F-1806624A0454}"/>
              </a:ext>
            </a:extLst>
          </p:cNvPr>
          <p:cNvSpPr>
            <a:spLocks noGrp="1"/>
          </p:cNvSpPr>
          <p:nvPr>
            <p:ph type="title"/>
          </p:nvPr>
        </p:nvSpPr>
        <p:spPr/>
        <p:txBody>
          <a:bodyPr/>
          <a:lstStyle/>
          <a:p>
            <a:r>
              <a:rPr lang="en-US" sz="5400">
                <a:cs typeface="Arial"/>
              </a:rPr>
              <a:t>Modification of English Language Arts and Mathematic Indicator Display and Information</a:t>
            </a:r>
            <a:endParaRPr lang="en-US" sz="5400"/>
          </a:p>
        </p:txBody>
      </p:sp>
    </p:spTree>
    <p:extLst>
      <p:ext uri="{BB962C8B-B14F-4D97-AF65-F5344CB8AC3E}">
        <p14:creationId xmlns:p14="http://schemas.microsoft.com/office/powerpoint/2010/main" val="3572613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5BCDF8-4A10-3D39-5D5F-C5B1B63AF536}"/>
              </a:ext>
            </a:extLst>
          </p:cNvPr>
          <p:cNvSpPr>
            <a:spLocks noGrp="1"/>
          </p:cNvSpPr>
          <p:nvPr>
            <p:ph type="title"/>
          </p:nvPr>
        </p:nvSpPr>
        <p:spPr/>
        <p:txBody>
          <a:bodyPr/>
          <a:lstStyle/>
          <a:p>
            <a:r>
              <a:rPr lang="en-US" sz="4800">
                <a:cs typeface="Aharoni"/>
              </a:rPr>
              <a:t>Currently Adopted CCI Measures</a:t>
            </a:r>
            <a:endParaRPr lang="en-US" sz="4800"/>
          </a:p>
        </p:txBody>
      </p:sp>
      <p:sp>
        <p:nvSpPr>
          <p:cNvPr id="5" name="Content Placeholder 4">
            <a:extLst>
              <a:ext uri="{FF2B5EF4-FFF2-40B4-BE49-F238E27FC236}">
                <a16:creationId xmlns:a16="http://schemas.microsoft.com/office/drawing/2014/main" id="{F1FAD219-479F-579D-8B5B-47C837A6199F}"/>
              </a:ext>
            </a:extLst>
          </p:cNvPr>
          <p:cNvSpPr>
            <a:spLocks noGrp="1"/>
          </p:cNvSpPr>
          <p:nvPr>
            <p:ph sz="quarter" idx="10"/>
          </p:nvPr>
        </p:nvSpPr>
        <p:spPr/>
        <p:txBody>
          <a:bodyPr>
            <a:normAutofit fontScale="70000" lnSpcReduction="20000"/>
          </a:bodyPr>
          <a:lstStyle/>
          <a:p>
            <a:pPr marL="91440" indent="0">
              <a:spcAft>
                <a:spcPts val="0"/>
              </a:spcAft>
              <a:buNone/>
            </a:pPr>
            <a:r>
              <a:rPr lang="en-US" b="1">
                <a:latin typeface="Arial"/>
                <a:cs typeface="Arial"/>
              </a:rPr>
              <a:t>Assessment Measures</a:t>
            </a:r>
          </a:p>
          <a:p>
            <a:pPr>
              <a:spcAft>
                <a:spcPts val="0"/>
              </a:spcAft>
            </a:pPr>
            <a:r>
              <a:rPr lang="en-US">
                <a:latin typeface="Arial"/>
                <a:cs typeface="Arial"/>
              </a:rPr>
              <a:t>Smarter Balanced Summative Assessments (SBAC) in English Language Arts/Literacy and Mathematics (Grade 11)</a:t>
            </a:r>
          </a:p>
          <a:p>
            <a:pPr>
              <a:spcAft>
                <a:spcPts val="0"/>
              </a:spcAft>
            </a:pPr>
            <a:r>
              <a:rPr lang="en-US">
                <a:latin typeface="Arial"/>
                <a:cs typeface="Arial"/>
              </a:rPr>
              <a:t>International Baccalaureate (IB)</a:t>
            </a:r>
          </a:p>
          <a:p>
            <a:pPr marL="91440" indent="0">
              <a:spcAft>
                <a:spcPts val="0"/>
              </a:spcAft>
              <a:buNone/>
            </a:pPr>
            <a:r>
              <a:rPr lang="en-US" b="1">
                <a:latin typeface="Arial"/>
                <a:cs typeface="Arial"/>
              </a:rPr>
              <a:t>Course Measures</a:t>
            </a:r>
          </a:p>
          <a:p>
            <a:pPr>
              <a:spcAft>
                <a:spcPts val="0"/>
              </a:spcAft>
            </a:pPr>
            <a:r>
              <a:rPr lang="en-US">
                <a:latin typeface="Arial"/>
                <a:cs typeface="Arial"/>
              </a:rPr>
              <a:t>College Credit Course</a:t>
            </a:r>
          </a:p>
          <a:p>
            <a:pPr>
              <a:spcAft>
                <a:spcPts val="0"/>
              </a:spcAft>
            </a:pPr>
            <a:r>
              <a:rPr lang="en-US">
                <a:latin typeface="Arial"/>
                <a:cs typeface="Arial"/>
              </a:rPr>
              <a:t>Registered Pre-Apprenticeships</a:t>
            </a:r>
          </a:p>
          <a:p>
            <a:pPr>
              <a:spcAft>
                <a:spcPts val="0"/>
              </a:spcAft>
            </a:pPr>
            <a:r>
              <a:rPr lang="en-US">
                <a:latin typeface="Arial"/>
                <a:cs typeface="Arial"/>
              </a:rPr>
              <a:t>Transition Classroom and Work-Based Learning Experience</a:t>
            </a:r>
            <a:endParaRPr lang="en-US"/>
          </a:p>
        </p:txBody>
      </p:sp>
      <p:sp>
        <p:nvSpPr>
          <p:cNvPr id="6" name="Content Placeholder 5">
            <a:extLst>
              <a:ext uri="{FF2B5EF4-FFF2-40B4-BE49-F238E27FC236}">
                <a16:creationId xmlns:a16="http://schemas.microsoft.com/office/drawing/2014/main" id="{9C5BB0CB-E81A-5AC1-B482-94F813160F66}"/>
              </a:ext>
            </a:extLst>
          </p:cNvPr>
          <p:cNvSpPr>
            <a:spLocks noGrp="1"/>
          </p:cNvSpPr>
          <p:nvPr>
            <p:ph sz="quarter" idx="11"/>
          </p:nvPr>
        </p:nvSpPr>
        <p:spPr/>
        <p:txBody>
          <a:bodyPr>
            <a:normAutofit fontScale="70000" lnSpcReduction="20000"/>
          </a:bodyPr>
          <a:lstStyle/>
          <a:p>
            <a:pPr marL="91440" indent="0">
              <a:spcAft>
                <a:spcPts val="0"/>
              </a:spcAft>
              <a:buNone/>
            </a:pPr>
            <a:r>
              <a:rPr lang="en-US" b="1"/>
              <a:t>Combination of Assessments/Course Measures</a:t>
            </a:r>
          </a:p>
          <a:p>
            <a:pPr>
              <a:spcAft>
                <a:spcPts val="0"/>
              </a:spcAft>
            </a:pPr>
            <a:r>
              <a:rPr lang="en-US"/>
              <a:t>Advanced Placement (AP)</a:t>
            </a:r>
          </a:p>
          <a:p>
            <a:pPr>
              <a:spcAft>
                <a:spcPts val="0"/>
              </a:spcAft>
            </a:pPr>
            <a:r>
              <a:rPr lang="en-US"/>
              <a:t>Met University of California/California State University (UC/CSU) Requirements</a:t>
            </a:r>
          </a:p>
          <a:p>
            <a:pPr>
              <a:spcAft>
                <a:spcPts val="0"/>
              </a:spcAft>
            </a:pPr>
            <a:r>
              <a:rPr lang="en-US"/>
              <a:t>State Seal of Biliteracy</a:t>
            </a:r>
          </a:p>
          <a:p>
            <a:pPr>
              <a:spcAft>
                <a:spcPts val="0"/>
              </a:spcAft>
            </a:pPr>
            <a:r>
              <a:rPr lang="en-US"/>
              <a:t>Career Technical Education (CTE) Pathway Completion</a:t>
            </a:r>
          </a:p>
          <a:p>
            <a:pPr>
              <a:spcAft>
                <a:spcPts val="0"/>
              </a:spcAft>
            </a:pPr>
            <a:r>
              <a:rPr lang="en-US"/>
              <a:t>Leadership/Military Science</a:t>
            </a:r>
          </a:p>
          <a:p>
            <a:pPr>
              <a:spcAft>
                <a:spcPts val="0"/>
              </a:spcAft>
            </a:pPr>
            <a:r>
              <a:rPr lang="en-US"/>
              <a:t>State and Federal Job Programs</a:t>
            </a:r>
          </a:p>
        </p:txBody>
      </p:sp>
    </p:spTree>
    <p:extLst>
      <p:ext uri="{BB962C8B-B14F-4D97-AF65-F5344CB8AC3E}">
        <p14:creationId xmlns:p14="http://schemas.microsoft.com/office/powerpoint/2010/main" val="22969450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3716-85E2-6FB0-A1E4-791EB43F5044}"/>
              </a:ext>
            </a:extLst>
          </p:cNvPr>
          <p:cNvSpPr>
            <a:spLocks noGrp="1"/>
          </p:cNvSpPr>
          <p:nvPr>
            <p:ph type="title"/>
          </p:nvPr>
        </p:nvSpPr>
        <p:spPr/>
        <p:txBody>
          <a:bodyPr/>
          <a:lstStyle/>
          <a:p>
            <a:r>
              <a:rPr lang="en-US" sz="4800">
                <a:cs typeface="Arial"/>
              </a:rPr>
              <a:t>ELA and Mathematic Indicator Dashboard Principles</a:t>
            </a:r>
            <a:endParaRPr lang="en-US" sz="4800"/>
          </a:p>
        </p:txBody>
      </p:sp>
      <p:sp>
        <p:nvSpPr>
          <p:cNvPr id="3" name="Content Placeholder 2">
            <a:extLst>
              <a:ext uri="{FF2B5EF4-FFF2-40B4-BE49-F238E27FC236}">
                <a16:creationId xmlns:a16="http://schemas.microsoft.com/office/drawing/2014/main" id="{766A7821-F978-201D-3FE8-8C20F097E9B3}"/>
              </a:ext>
            </a:extLst>
          </p:cNvPr>
          <p:cNvSpPr>
            <a:spLocks noGrp="1"/>
          </p:cNvSpPr>
          <p:nvPr>
            <p:ph sz="quarter" idx="10"/>
          </p:nvPr>
        </p:nvSpPr>
        <p:spPr>
          <a:xfrm>
            <a:off x="647700" y="1986202"/>
            <a:ext cx="10858499" cy="4305300"/>
          </a:xfrm>
        </p:spPr>
        <p:txBody>
          <a:bodyPr>
            <a:normAutofit fontScale="92500" lnSpcReduction="20000"/>
          </a:bodyPr>
          <a:lstStyle/>
          <a:p>
            <a:pPr fontAlgn="base"/>
            <a:r>
              <a:rPr lang="en-US"/>
              <a:t>The work on this state indicator aligns with the following Dashboard Principles: </a:t>
            </a:r>
          </a:p>
          <a:p>
            <a:pPr lvl="1" fontAlgn="base"/>
            <a:r>
              <a:rPr lang="en-US" b="1"/>
              <a:t>Principle 1:</a:t>
            </a:r>
            <a:r>
              <a:rPr lang="en-US"/>
              <a:t> Focuses on elements that express the commitment to a well-rounded, well-supported education and makes space for what is valued locally </a:t>
            </a:r>
          </a:p>
          <a:p>
            <a:pPr lvl="1" fontAlgn="base"/>
            <a:r>
              <a:rPr lang="en-US" b="1"/>
              <a:t>Principle 8: </a:t>
            </a:r>
            <a:r>
              <a:rPr lang="en-US"/>
              <a:t>Reflects technical quality through measures that are valid and reliable </a:t>
            </a:r>
          </a:p>
          <a:p>
            <a:pPr lvl="1" fontAlgn="base"/>
            <a:r>
              <a:rPr lang="en-US" b="1"/>
              <a:t>Principle 11:</a:t>
            </a:r>
            <a:r>
              <a:rPr lang="en-US"/>
              <a:t> Is subject to continuous revision and improvement </a:t>
            </a:r>
          </a:p>
        </p:txBody>
      </p:sp>
    </p:spTree>
    <p:extLst>
      <p:ext uri="{BB962C8B-B14F-4D97-AF65-F5344CB8AC3E}">
        <p14:creationId xmlns:p14="http://schemas.microsoft.com/office/powerpoint/2010/main" val="311029907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F03DB-A61F-489D-5216-BDAABD3A68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1CF45E-90A3-C6DD-8C42-B88FEF9313B2}"/>
              </a:ext>
            </a:extLst>
          </p:cNvPr>
          <p:cNvSpPr>
            <a:spLocks noGrp="1"/>
          </p:cNvSpPr>
          <p:nvPr>
            <p:ph type="title"/>
          </p:nvPr>
        </p:nvSpPr>
        <p:spPr/>
        <p:txBody>
          <a:bodyPr/>
          <a:lstStyle/>
          <a:p>
            <a:r>
              <a:rPr lang="en-US" sz="3600">
                <a:cs typeface="Aharoni"/>
              </a:rPr>
              <a:t>2026 Workplan for ELA and Mathematic Indicator</a:t>
            </a:r>
          </a:p>
        </p:txBody>
      </p:sp>
      <p:graphicFrame>
        <p:nvGraphicFramePr>
          <p:cNvPr id="6" name="Content Placeholder 5" descr="The subject of the March 2026 CPAG Meeting and the May 2026 SBE Meeting.">
            <a:extLst>
              <a:ext uri="{FF2B5EF4-FFF2-40B4-BE49-F238E27FC236}">
                <a16:creationId xmlns:a16="http://schemas.microsoft.com/office/drawing/2014/main" id="{40D8B852-7B6D-6932-3E9E-BADE3923251A}"/>
              </a:ext>
            </a:extLst>
          </p:cNvPr>
          <p:cNvGraphicFramePr>
            <a:graphicFrameLocks noGrp="1"/>
          </p:cNvGraphicFramePr>
          <p:nvPr>
            <p:ph sz="quarter" idx="10"/>
            <p:extLst>
              <p:ext uri="{D42A27DB-BD31-4B8C-83A1-F6EECF244321}">
                <p14:modId xmlns:p14="http://schemas.microsoft.com/office/powerpoint/2010/main" val="715786702"/>
              </p:ext>
            </p:extLst>
          </p:nvPr>
        </p:nvGraphicFramePr>
        <p:xfrm>
          <a:off x="647700" y="1752600"/>
          <a:ext cx="10858500" cy="3465259"/>
        </p:xfrm>
        <a:graphic>
          <a:graphicData uri="http://schemas.openxmlformats.org/drawingml/2006/table">
            <a:tbl>
              <a:tblPr firstRow="1" bandRow="1">
                <a:tableStyleId>{5C22544A-7EE6-4342-B048-85BDC9FD1C3A}</a:tableStyleId>
              </a:tblPr>
              <a:tblGrid>
                <a:gridCol w="3619500">
                  <a:extLst>
                    <a:ext uri="{9D8B030D-6E8A-4147-A177-3AD203B41FA5}">
                      <a16:colId xmlns:a16="http://schemas.microsoft.com/office/drawing/2014/main" val="583915320"/>
                    </a:ext>
                  </a:extLst>
                </a:gridCol>
                <a:gridCol w="3619500">
                  <a:extLst>
                    <a:ext uri="{9D8B030D-6E8A-4147-A177-3AD203B41FA5}">
                      <a16:colId xmlns:a16="http://schemas.microsoft.com/office/drawing/2014/main" val="4167217339"/>
                    </a:ext>
                  </a:extLst>
                </a:gridCol>
                <a:gridCol w="3619500">
                  <a:extLst>
                    <a:ext uri="{9D8B030D-6E8A-4147-A177-3AD203B41FA5}">
                      <a16:colId xmlns:a16="http://schemas.microsoft.com/office/drawing/2014/main" val="4205568767"/>
                    </a:ext>
                  </a:extLst>
                </a:gridCol>
              </a:tblGrid>
              <a:tr h="370840">
                <a:tc>
                  <a:txBody>
                    <a:bodyPr/>
                    <a:lstStyle/>
                    <a:p>
                      <a:pPr marL="0" marR="0" algn="ctr" fontAlgn="base">
                        <a:lnSpc>
                          <a:spcPct val="107000"/>
                        </a:lnSpc>
                        <a:buNone/>
                      </a:pPr>
                      <a:r>
                        <a:rPr lang="en-US" sz="24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Subject</a:t>
                      </a:r>
                      <a:r>
                        <a:rPr lang="en-US" sz="2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fontAlgn="base">
                        <a:lnSpc>
                          <a:spcPct val="107000"/>
                        </a:lnSpc>
                        <a:buNone/>
                      </a:pPr>
                      <a:r>
                        <a:rPr lang="en-US" sz="24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March 2026 CPAG Meeting</a:t>
                      </a:r>
                      <a:r>
                        <a:rPr lang="en-US" sz="2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tc>
                  <a:txBody>
                    <a:bodyPr/>
                    <a:lstStyle/>
                    <a:p>
                      <a:pPr marL="0" marR="0" algn="ctr" fontAlgn="base">
                        <a:lnSpc>
                          <a:spcPct val="107000"/>
                        </a:lnSpc>
                        <a:buNone/>
                      </a:pPr>
                      <a:r>
                        <a:rPr lang="en-US" sz="2400" b="1">
                          <a:solidFill>
                            <a:schemeClr val="bg1"/>
                          </a:solidFill>
                          <a:effectLst/>
                          <a:latin typeface="Arial" panose="020B0604020202020204" pitchFamily="34" charset="0"/>
                          <a:ea typeface="Times New Roman" panose="02020603050405020304" pitchFamily="18" charset="0"/>
                          <a:cs typeface="Arial" panose="020B0604020202020204" pitchFamily="34" charset="0"/>
                        </a:rPr>
                        <a:t>May 2026 SBE Meeting</a:t>
                      </a:r>
                      <a:r>
                        <a:rPr lang="en-US" sz="240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US" sz="240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nchor="ctr"/>
                </a:tc>
                <a:extLst>
                  <a:ext uri="{0D108BD9-81ED-4DB2-BD59-A6C34878D82A}">
                    <a16:rowId xmlns:a16="http://schemas.microsoft.com/office/drawing/2014/main" val="3279426720"/>
                  </a:ext>
                </a:extLst>
              </a:tr>
              <a:tr h="370840">
                <a:tc>
                  <a:txBody>
                    <a:bodyPr/>
                    <a:lstStyle/>
                    <a:p>
                      <a:pPr marL="0" marR="0" fontAlgn="base">
                        <a:lnSpc>
                          <a:spcPct val="107000"/>
                        </a:lnSpc>
                        <a:buNone/>
                      </a:pPr>
                      <a:r>
                        <a:rPr lang="en-US" sz="2400">
                          <a:effectLst/>
                          <a:latin typeface="Arial" panose="020B0604020202020204" pitchFamily="34" charset="0"/>
                          <a:ea typeface="Times New Roman" panose="02020603050405020304" pitchFamily="18" charset="0"/>
                          <a:cs typeface="Arial" panose="020B0604020202020204" pitchFamily="34" charset="0"/>
                        </a:rPr>
                        <a:t>Modification of ELA and Mathematic Indicator Language and Information</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fontAlgn="base">
                        <a:lnSpc>
                          <a:spcPct val="107000"/>
                        </a:lnSpc>
                        <a:buNone/>
                      </a:pPr>
                      <a:r>
                        <a:rPr lang="en-US" sz="2400">
                          <a:effectLst/>
                          <a:latin typeface="Arial" panose="020B0604020202020204" pitchFamily="34" charset="0"/>
                          <a:ea typeface="Times New Roman" panose="02020603050405020304" pitchFamily="18" charset="0"/>
                          <a:cs typeface="Arial" panose="020B0604020202020204" pitchFamily="34" charset="0"/>
                        </a:rPr>
                        <a:t>CPAG provides feedback on requests to make additional </a:t>
                      </a:r>
                    </a:p>
                    <a:p>
                      <a:pPr marL="0" marR="0" fontAlgn="base">
                        <a:lnSpc>
                          <a:spcPct val="107000"/>
                        </a:lnSpc>
                        <a:buNone/>
                      </a:pPr>
                      <a:r>
                        <a:rPr lang="en-US" sz="2400">
                          <a:effectLst/>
                          <a:latin typeface="Arial" panose="020B0604020202020204" pitchFamily="34" charset="0"/>
                          <a:ea typeface="Times New Roman" panose="02020603050405020304" pitchFamily="18" charset="0"/>
                          <a:cs typeface="Arial" panose="020B0604020202020204" pitchFamily="34" charset="0"/>
                        </a:rPr>
                        <a:t>modifications to the ELA and Mathematic Indicator Language and Information</a:t>
                      </a:r>
                      <a:r>
                        <a:rPr lang="en-US" sz="2400">
                          <a:effectLst/>
                          <a:latin typeface="Arial" panose="020B0604020202020204" pitchFamily="34" charset="0"/>
                          <a:ea typeface="MS Gothic" panose="020B0609070205080204" pitchFamily="49" charset="-128"/>
                          <a:cs typeface="Times New Roman" panose="02020603050405020304" pitchFamily="18" charset="0"/>
                        </a:rPr>
                        <a:t>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tc>
                  <a:txBody>
                    <a:bodyPr/>
                    <a:lstStyle/>
                    <a:p>
                      <a:pPr marL="0" marR="0" fontAlgn="base">
                        <a:lnSpc>
                          <a:spcPct val="107000"/>
                        </a:lnSpc>
                        <a:buNone/>
                      </a:pPr>
                      <a:r>
                        <a:rPr lang="en-US" sz="2400" dirty="0">
                          <a:effectLst/>
                          <a:latin typeface="Arial" panose="020B0604020202020204" pitchFamily="34" charset="0"/>
                          <a:ea typeface="Times New Roman" panose="02020603050405020304" pitchFamily="18" charset="0"/>
                          <a:cs typeface="Arial" panose="020B0604020202020204" pitchFamily="34" charset="0"/>
                        </a:rPr>
                        <a:t>SBE will consider additional modifications to the ELA and Mathematic Indicator Language and Information</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69151324"/>
                  </a:ext>
                </a:extLst>
              </a:tr>
            </a:tbl>
          </a:graphicData>
        </a:graphic>
      </p:graphicFrame>
    </p:spTree>
    <p:extLst>
      <p:ext uri="{BB962C8B-B14F-4D97-AF65-F5344CB8AC3E}">
        <p14:creationId xmlns:p14="http://schemas.microsoft.com/office/powerpoint/2010/main" val="80657021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DBC8F-045F-38F9-B9BF-63DCB511A2C7}"/>
              </a:ext>
            </a:extLst>
          </p:cNvPr>
          <p:cNvSpPr>
            <a:spLocks noGrp="1"/>
          </p:cNvSpPr>
          <p:nvPr>
            <p:ph type="title"/>
          </p:nvPr>
        </p:nvSpPr>
        <p:spPr/>
        <p:txBody>
          <a:bodyPr/>
          <a:lstStyle/>
          <a:p>
            <a:r>
              <a:rPr lang="en-US" sz="4800">
                <a:cs typeface="Aharoni"/>
              </a:rPr>
              <a:t>Modification of ELA and Mathematic Indicator Language and Information</a:t>
            </a:r>
            <a:endParaRPr lang="en-US" sz="4800"/>
          </a:p>
        </p:txBody>
      </p:sp>
      <p:sp>
        <p:nvSpPr>
          <p:cNvPr id="3" name="Content Placeholder 2">
            <a:extLst>
              <a:ext uri="{FF2B5EF4-FFF2-40B4-BE49-F238E27FC236}">
                <a16:creationId xmlns:a16="http://schemas.microsoft.com/office/drawing/2014/main" id="{4F45636F-4EC1-AC54-F796-20E016B31C8B}"/>
              </a:ext>
            </a:extLst>
          </p:cNvPr>
          <p:cNvSpPr>
            <a:spLocks noGrp="1"/>
          </p:cNvSpPr>
          <p:nvPr>
            <p:ph sz="quarter" idx="10"/>
          </p:nvPr>
        </p:nvSpPr>
        <p:spPr>
          <a:xfrm>
            <a:off x="647699" y="2053467"/>
            <a:ext cx="10858499" cy="3786501"/>
          </a:xfrm>
        </p:spPr>
        <p:txBody>
          <a:bodyPr>
            <a:normAutofit/>
          </a:bodyPr>
          <a:lstStyle/>
          <a:p>
            <a:r>
              <a:rPr lang="en-US" sz="3200"/>
              <a:t>As a part of the 2026 Dashboard Workplan, the SBE tasked the CDE with investigating modifying the ELA and Mathematic achievement language and the addition of information of CAASPP performance levels.</a:t>
            </a:r>
          </a:p>
        </p:txBody>
      </p:sp>
    </p:spTree>
    <p:extLst>
      <p:ext uri="{BB962C8B-B14F-4D97-AF65-F5344CB8AC3E}">
        <p14:creationId xmlns:p14="http://schemas.microsoft.com/office/powerpoint/2010/main" val="323501081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6B437C-3439-4921-61C8-F44126ECE3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721A56-0FEF-F3BC-8F2F-9D5C98A6D342}"/>
              </a:ext>
            </a:extLst>
          </p:cNvPr>
          <p:cNvSpPr>
            <a:spLocks noGrp="1"/>
          </p:cNvSpPr>
          <p:nvPr>
            <p:ph type="title"/>
          </p:nvPr>
        </p:nvSpPr>
        <p:spPr/>
        <p:txBody>
          <a:bodyPr/>
          <a:lstStyle/>
          <a:p>
            <a:r>
              <a:rPr lang="en-US" sz="6000">
                <a:cs typeface="Aharoni"/>
              </a:rPr>
              <a:t>Distance from Proficiency Standard </a:t>
            </a:r>
          </a:p>
        </p:txBody>
      </p:sp>
    </p:spTree>
    <p:extLst>
      <p:ext uri="{BB962C8B-B14F-4D97-AF65-F5344CB8AC3E}">
        <p14:creationId xmlns:p14="http://schemas.microsoft.com/office/powerpoint/2010/main" val="416853195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4C879-88D0-C804-9041-5333650FB7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572BA7-51BA-B310-C82E-2D07DB56D8CC}"/>
              </a:ext>
            </a:extLst>
          </p:cNvPr>
          <p:cNvSpPr>
            <a:spLocks noGrp="1"/>
          </p:cNvSpPr>
          <p:nvPr>
            <p:ph type="title"/>
          </p:nvPr>
        </p:nvSpPr>
        <p:spPr/>
        <p:txBody>
          <a:bodyPr/>
          <a:lstStyle/>
          <a:p>
            <a:r>
              <a:rPr lang="en-US" sz="4000">
                <a:cs typeface="Aharoni"/>
              </a:rPr>
              <a:t>Update on the Impact of the SBE’s Modification of the Distance from Standard</a:t>
            </a:r>
          </a:p>
        </p:txBody>
      </p:sp>
      <p:sp>
        <p:nvSpPr>
          <p:cNvPr id="3" name="Content Placeholder 2">
            <a:extLst>
              <a:ext uri="{FF2B5EF4-FFF2-40B4-BE49-F238E27FC236}">
                <a16:creationId xmlns:a16="http://schemas.microsoft.com/office/drawing/2014/main" id="{C8A06ADB-790E-704F-0BB6-0F2EA80DC9F7}"/>
              </a:ext>
            </a:extLst>
          </p:cNvPr>
          <p:cNvSpPr>
            <a:spLocks noGrp="1"/>
          </p:cNvSpPr>
          <p:nvPr>
            <p:ph sz="quarter" idx="10"/>
          </p:nvPr>
        </p:nvSpPr>
        <p:spPr>
          <a:xfrm>
            <a:off x="647698" y="1947672"/>
            <a:ext cx="10858499" cy="3831336"/>
          </a:xfrm>
        </p:spPr>
        <p:txBody>
          <a:bodyPr vert="horz" lIns="91440" tIns="45720" rIns="91440" bIns="45720" rtlCol="0" anchor="t">
            <a:normAutofit/>
          </a:bodyPr>
          <a:lstStyle/>
          <a:p>
            <a:pPr marL="91440" indent="0">
              <a:buNone/>
            </a:pPr>
            <a:r>
              <a:rPr lang="en-US" sz="3200">
                <a:latin typeface="Arial"/>
                <a:cs typeface="Arial"/>
              </a:rPr>
              <a:t>The SBE has directed the CDE to:</a:t>
            </a:r>
          </a:p>
          <a:p>
            <a:r>
              <a:rPr lang="en-US" sz="3200">
                <a:latin typeface="Arial"/>
                <a:cs typeface="Arial"/>
              </a:rPr>
              <a:t>Ensure that the October 2026 Dashboard uses the term Distance from Proficiency Standard rather than Distance from Standard.</a:t>
            </a:r>
            <a:endParaRPr lang="en-US" sz="3200"/>
          </a:p>
        </p:txBody>
      </p:sp>
    </p:spTree>
    <p:extLst>
      <p:ext uri="{BB962C8B-B14F-4D97-AF65-F5344CB8AC3E}">
        <p14:creationId xmlns:p14="http://schemas.microsoft.com/office/powerpoint/2010/main" val="365411548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06FBA-F53F-644B-FFB8-75B949A84ECC}"/>
              </a:ext>
            </a:extLst>
          </p:cNvPr>
          <p:cNvSpPr>
            <a:spLocks noGrp="1"/>
          </p:cNvSpPr>
          <p:nvPr>
            <p:ph type="title"/>
          </p:nvPr>
        </p:nvSpPr>
        <p:spPr/>
        <p:txBody>
          <a:bodyPr/>
          <a:lstStyle/>
          <a:p>
            <a:r>
              <a:rPr lang="en-US" sz="4800"/>
              <a:t>Background on Distance from Standard</a:t>
            </a:r>
          </a:p>
        </p:txBody>
      </p:sp>
      <p:sp>
        <p:nvSpPr>
          <p:cNvPr id="3" name="Content Placeholder 2">
            <a:extLst>
              <a:ext uri="{FF2B5EF4-FFF2-40B4-BE49-F238E27FC236}">
                <a16:creationId xmlns:a16="http://schemas.microsoft.com/office/drawing/2014/main" id="{68AF60CB-6857-233F-027B-DFC9877AC563}"/>
              </a:ext>
            </a:extLst>
          </p:cNvPr>
          <p:cNvSpPr>
            <a:spLocks noGrp="1"/>
          </p:cNvSpPr>
          <p:nvPr>
            <p:ph sz="quarter" idx="10"/>
          </p:nvPr>
        </p:nvSpPr>
        <p:spPr>
          <a:xfrm>
            <a:off x="647700" y="1920124"/>
            <a:ext cx="10858499" cy="4305300"/>
          </a:xfrm>
        </p:spPr>
        <p:txBody>
          <a:bodyPr>
            <a:normAutofit fontScale="92500"/>
          </a:bodyPr>
          <a:lstStyle/>
          <a:p>
            <a:r>
              <a:rPr lang="en-US"/>
              <a:t>The Academic ELA and Math Indicators used “Distance from Standard” (DFS) to measure CAASPP results on the Dashboard for accountability purposes. </a:t>
            </a:r>
          </a:p>
          <a:p>
            <a:r>
              <a:rPr lang="en-US"/>
              <a:t>DFS represents the “distance” between a student’s score on the Smarter Balanced Summative Assessments (SBAC) and the Standard Met Achievement Level threshold (that is, the lowest threshold scale score for Level 3).</a:t>
            </a:r>
          </a:p>
        </p:txBody>
      </p:sp>
    </p:spTree>
    <p:extLst>
      <p:ext uri="{BB962C8B-B14F-4D97-AF65-F5344CB8AC3E}">
        <p14:creationId xmlns:p14="http://schemas.microsoft.com/office/powerpoint/2010/main" val="4279340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28348-3C8B-E170-09B3-D5AE85A329AB}"/>
              </a:ext>
            </a:extLst>
          </p:cNvPr>
          <p:cNvSpPr>
            <a:spLocks noGrp="1"/>
          </p:cNvSpPr>
          <p:nvPr>
            <p:ph type="title"/>
          </p:nvPr>
        </p:nvSpPr>
        <p:spPr/>
        <p:txBody>
          <a:bodyPr/>
          <a:lstStyle/>
          <a:p>
            <a:r>
              <a:rPr lang="en-US" sz="4400"/>
              <a:t>Achievement Level Descriptors</a:t>
            </a:r>
          </a:p>
        </p:txBody>
      </p:sp>
      <p:sp>
        <p:nvSpPr>
          <p:cNvPr id="7" name="Content Placeholder 6">
            <a:extLst>
              <a:ext uri="{FF2B5EF4-FFF2-40B4-BE49-F238E27FC236}">
                <a16:creationId xmlns:a16="http://schemas.microsoft.com/office/drawing/2014/main" id="{6804706D-11E0-60D9-8E28-2A195A00AB19}"/>
              </a:ext>
            </a:extLst>
          </p:cNvPr>
          <p:cNvSpPr>
            <a:spLocks noGrp="1"/>
          </p:cNvSpPr>
          <p:nvPr>
            <p:ph sz="quarter" idx="10"/>
          </p:nvPr>
        </p:nvSpPr>
        <p:spPr/>
        <p:txBody>
          <a:bodyPr>
            <a:normAutofit fontScale="92500"/>
          </a:bodyPr>
          <a:lstStyle/>
          <a:p>
            <a:r>
              <a:rPr lang="en-US" sz="3200"/>
              <a:t>At the March 2025 SBE meeting, the SBE approved a revision to the reporting achievement level descriptors (ALD) and labels for the CAST and the CAASPP Smarter Balanced Summative Assessments for ELA and Math. </a:t>
            </a:r>
          </a:p>
        </p:txBody>
      </p:sp>
      <p:graphicFrame>
        <p:nvGraphicFramePr>
          <p:cNvPr id="8" name="Content Placeholder 3" descr="Table comparing achievement levels, prior ALD labels, and newly adopted ALD labels. Level 1: Prior label ‘Standard Not Met,’ new label ‘Minimal.’ Level 2: Prior label ‘Standard Nearly Met,’ new label ‘Developing.’ Level 3: Prior label ‘Standard Met,’ new label ‘Proficient.’ Level 4: Prior label ‘Standard Exceeded,’ new label ‘Advanced.">
            <a:extLst>
              <a:ext uri="{FF2B5EF4-FFF2-40B4-BE49-F238E27FC236}">
                <a16:creationId xmlns:a16="http://schemas.microsoft.com/office/drawing/2014/main" id="{88689D17-D5B0-BA88-1497-7F9364E1542F}"/>
              </a:ext>
            </a:extLst>
          </p:cNvPr>
          <p:cNvGraphicFramePr>
            <a:graphicFrameLocks noGrp="1"/>
          </p:cNvGraphicFramePr>
          <p:nvPr>
            <p:ph sz="quarter" idx="11"/>
            <p:extLst>
              <p:ext uri="{D42A27DB-BD31-4B8C-83A1-F6EECF244321}">
                <p14:modId xmlns:p14="http://schemas.microsoft.com/office/powerpoint/2010/main" val="3899199885"/>
              </p:ext>
            </p:extLst>
          </p:nvPr>
        </p:nvGraphicFramePr>
        <p:xfrm>
          <a:off x="6274211" y="1432559"/>
          <a:ext cx="5534331" cy="4389120"/>
        </p:xfrm>
        <a:graphic>
          <a:graphicData uri="http://schemas.openxmlformats.org/drawingml/2006/table">
            <a:tbl>
              <a:tblPr firstRow="1" firstCol="1" bandRow="1">
                <a:tableStyleId>{5C22544A-7EE6-4342-B048-85BDC9FD1C3A}</a:tableStyleId>
              </a:tblPr>
              <a:tblGrid>
                <a:gridCol w="2054941">
                  <a:extLst>
                    <a:ext uri="{9D8B030D-6E8A-4147-A177-3AD203B41FA5}">
                      <a16:colId xmlns:a16="http://schemas.microsoft.com/office/drawing/2014/main" val="2034988304"/>
                    </a:ext>
                  </a:extLst>
                </a:gridCol>
                <a:gridCol w="1670254">
                  <a:extLst>
                    <a:ext uri="{9D8B030D-6E8A-4147-A177-3AD203B41FA5}">
                      <a16:colId xmlns:a16="http://schemas.microsoft.com/office/drawing/2014/main" val="3201675014"/>
                    </a:ext>
                  </a:extLst>
                </a:gridCol>
                <a:gridCol w="1809136">
                  <a:extLst>
                    <a:ext uri="{9D8B030D-6E8A-4147-A177-3AD203B41FA5}">
                      <a16:colId xmlns:a16="http://schemas.microsoft.com/office/drawing/2014/main" val="2035290602"/>
                    </a:ext>
                  </a:extLst>
                </a:gridCol>
              </a:tblGrid>
              <a:tr h="1329457">
                <a:tc>
                  <a:txBody>
                    <a:bodyPr/>
                    <a:lstStyle/>
                    <a:p>
                      <a:pPr marL="0" marR="0">
                        <a:buNone/>
                      </a:pPr>
                      <a:r>
                        <a:rPr lang="en-US" sz="2400">
                          <a:effectLst/>
                          <a:latin typeface="+mj-lt"/>
                        </a:rPr>
                        <a:t>Achievement Level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Prior ALD Labels</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Newly Adopted ALD Labels</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18239014"/>
                  </a:ext>
                </a:extLst>
              </a:tr>
              <a:tr h="664729">
                <a:tc>
                  <a:txBody>
                    <a:bodyPr/>
                    <a:lstStyle/>
                    <a:p>
                      <a:pPr marL="0" marR="0">
                        <a:buNone/>
                      </a:pPr>
                      <a:r>
                        <a:rPr lang="en-US" sz="2400">
                          <a:effectLst/>
                          <a:latin typeface="+mj-lt"/>
                        </a:rPr>
                        <a:t>Level 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Standard Not Met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Minimal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2363680"/>
                  </a:ext>
                </a:extLst>
              </a:tr>
              <a:tr h="664729">
                <a:tc>
                  <a:txBody>
                    <a:bodyPr/>
                    <a:lstStyle/>
                    <a:p>
                      <a:pPr marL="0" marR="0">
                        <a:buNone/>
                      </a:pPr>
                      <a:r>
                        <a:rPr lang="en-US" sz="2400">
                          <a:effectLst/>
                          <a:latin typeface="+mj-lt"/>
                        </a:rPr>
                        <a:t>Level 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Standard Nearly Met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Developing</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3767640"/>
                  </a:ext>
                </a:extLst>
              </a:tr>
              <a:tr h="664729">
                <a:tc>
                  <a:txBody>
                    <a:bodyPr/>
                    <a:lstStyle/>
                    <a:p>
                      <a:pPr marL="0" marR="0">
                        <a:buNone/>
                      </a:pPr>
                      <a:r>
                        <a:rPr lang="en-US" sz="2400">
                          <a:effectLst/>
                          <a:latin typeface="+mj-lt"/>
                        </a:rPr>
                        <a:t>Level 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Standard Met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Proficient</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34746011"/>
                  </a:ext>
                </a:extLst>
              </a:tr>
              <a:tr h="664729">
                <a:tc>
                  <a:txBody>
                    <a:bodyPr/>
                    <a:lstStyle/>
                    <a:p>
                      <a:pPr marL="0" marR="0">
                        <a:buNone/>
                      </a:pPr>
                      <a:r>
                        <a:rPr lang="en-US" sz="2400">
                          <a:effectLst/>
                          <a:latin typeface="+mj-lt"/>
                        </a:rPr>
                        <a:t>Level 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a:effectLst/>
                          <a:latin typeface="+mj-lt"/>
                        </a:rPr>
                        <a:t>Standard Exceeded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buNone/>
                      </a:pPr>
                      <a:r>
                        <a:rPr lang="en-US" sz="2400" dirty="0">
                          <a:effectLst/>
                          <a:latin typeface="+mj-lt"/>
                        </a:rPr>
                        <a:t>Advanced</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1929312"/>
                  </a:ext>
                </a:extLst>
              </a:tr>
            </a:tbl>
          </a:graphicData>
        </a:graphic>
      </p:graphicFrame>
    </p:spTree>
    <p:extLst>
      <p:ext uri="{BB962C8B-B14F-4D97-AF65-F5344CB8AC3E}">
        <p14:creationId xmlns:p14="http://schemas.microsoft.com/office/powerpoint/2010/main" val="33724371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D9E6A-5C58-1D06-5581-E170AAC5AC17}"/>
              </a:ext>
            </a:extLst>
          </p:cNvPr>
          <p:cNvSpPr>
            <a:spLocks noGrp="1"/>
          </p:cNvSpPr>
          <p:nvPr>
            <p:ph type="title"/>
          </p:nvPr>
        </p:nvSpPr>
        <p:spPr/>
        <p:txBody>
          <a:bodyPr/>
          <a:lstStyle/>
          <a:p>
            <a:r>
              <a:rPr lang="en-US" sz="4400">
                <a:cs typeface="Aharoni"/>
              </a:rPr>
              <a:t>CPAG Feedback on "Distance from Proficiency Standard"</a:t>
            </a:r>
          </a:p>
        </p:txBody>
      </p:sp>
      <p:sp>
        <p:nvSpPr>
          <p:cNvPr id="3" name="Content Placeholder 2">
            <a:extLst>
              <a:ext uri="{FF2B5EF4-FFF2-40B4-BE49-F238E27FC236}">
                <a16:creationId xmlns:a16="http://schemas.microsoft.com/office/drawing/2014/main" id="{BF12BCE3-CF72-D861-848E-58087D6DDAE2}"/>
              </a:ext>
            </a:extLst>
          </p:cNvPr>
          <p:cNvSpPr>
            <a:spLocks noGrp="1"/>
          </p:cNvSpPr>
          <p:nvPr>
            <p:ph sz="quarter" idx="10"/>
          </p:nvPr>
        </p:nvSpPr>
        <p:spPr>
          <a:xfrm>
            <a:off x="647699" y="1950180"/>
            <a:ext cx="10858499" cy="4107719"/>
          </a:xfrm>
        </p:spPr>
        <p:txBody>
          <a:bodyPr vert="horz" lIns="91440" tIns="45720" rIns="91440" bIns="45720" rtlCol="0" anchor="t">
            <a:normAutofit/>
          </a:bodyPr>
          <a:lstStyle/>
          <a:p>
            <a:r>
              <a:rPr lang="en-US">
                <a:latin typeface="Arial"/>
                <a:cs typeface="Arial"/>
              </a:rPr>
              <a:t>Are there any questions/feedback about updating the term "Distance from Standard" (DFS) to "Distance from Proficiency Standard" on the 2026 Dashboard?</a:t>
            </a:r>
            <a:endParaRPr lang="en-US"/>
          </a:p>
        </p:txBody>
      </p:sp>
    </p:spTree>
    <p:extLst>
      <p:ext uri="{BB962C8B-B14F-4D97-AF65-F5344CB8AC3E}">
        <p14:creationId xmlns:p14="http://schemas.microsoft.com/office/powerpoint/2010/main" val="30801894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F35E6-2F4F-0246-4BFC-4B928C2B85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88C6CF-A683-24BB-342F-17A2991B149B}"/>
              </a:ext>
            </a:extLst>
          </p:cNvPr>
          <p:cNvSpPr>
            <a:spLocks noGrp="1"/>
          </p:cNvSpPr>
          <p:nvPr>
            <p:ph type="title"/>
          </p:nvPr>
        </p:nvSpPr>
        <p:spPr/>
        <p:txBody>
          <a:bodyPr/>
          <a:lstStyle/>
          <a:p>
            <a:r>
              <a:rPr lang="en-US" sz="4000">
                <a:cs typeface="Aharoni"/>
              </a:rPr>
              <a:t>Displaying</a:t>
            </a:r>
            <a:br>
              <a:rPr lang="en-US" sz="4000">
                <a:cs typeface="Aharoni"/>
              </a:rPr>
            </a:br>
            <a:r>
              <a:rPr lang="en-US" sz="4000">
                <a:cs typeface="Aharoni"/>
              </a:rPr>
              <a:t>California Assessment of Student Performance and Progress Performance Levels on the Dashboard</a:t>
            </a:r>
          </a:p>
        </p:txBody>
      </p:sp>
    </p:spTree>
    <p:extLst>
      <p:ext uri="{BB962C8B-B14F-4D97-AF65-F5344CB8AC3E}">
        <p14:creationId xmlns:p14="http://schemas.microsoft.com/office/powerpoint/2010/main" val="140538933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99BFD-FA6F-A587-85D8-3044A4EA15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E5E58-5BC3-0304-00B2-82230000986B}"/>
              </a:ext>
            </a:extLst>
          </p:cNvPr>
          <p:cNvSpPr>
            <a:spLocks noGrp="1"/>
          </p:cNvSpPr>
          <p:nvPr>
            <p:ph type="title"/>
          </p:nvPr>
        </p:nvSpPr>
        <p:spPr/>
        <p:txBody>
          <a:bodyPr/>
          <a:lstStyle/>
          <a:p>
            <a:r>
              <a:rPr lang="en-US" sz="3600">
                <a:cs typeface="Aharoni"/>
              </a:rPr>
              <a:t>Modifying the ELA and Mathematics Indicator Dashboard Display</a:t>
            </a:r>
          </a:p>
        </p:txBody>
      </p:sp>
      <p:sp>
        <p:nvSpPr>
          <p:cNvPr id="3" name="Content Placeholder 2">
            <a:extLst>
              <a:ext uri="{FF2B5EF4-FFF2-40B4-BE49-F238E27FC236}">
                <a16:creationId xmlns:a16="http://schemas.microsoft.com/office/drawing/2014/main" id="{135F9DCE-31E6-F228-6B4D-6E17CD317949}"/>
              </a:ext>
            </a:extLst>
          </p:cNvPr>
          <p:cNvSpPr>
            <a:spLocks noGrp="1"/>
          </p:cNvSpPr>
          <p:nvPr>
            <p:ph sz="quarter" idx="10"/>
          </p:nvPr>
        </p:nvSpPr>
        <p:spPr/>
        <p:txBody>
          <a:bodyPr vert="horz" lIns="91440" tIns="45720" rIns="91440" bIns="45720" rtlCol="0" anchor="t">
            <a:normAutofit/>
          </a:bodyPr>
          <a:lstStyle/>
          <a:p>
            <a:pPr marL="91440" indent="0">
              <a:buNone/>
            </a:pPr>
            <a:r>
              <a:rPr lang="en-US">
                <a:latin typeface="Arial"/>
                <a:cs typeface="Arial"/>
              </a:rPr>
              <a:t>The SBE has directed the CDE to:</a:t>
            </a:r>
          </a:p>
          <a:p>
            <a:r>
              <a:rPr lang="en-US">
                <a:latin typeface="Arial"/>
                <a:cs typeface="Arial"/>
              </a:rPr>
              <a:t>Ensure the 2026 Dashboard displays trends in student performance at all four performance levels, and a link to the LEA/school's </a:t>
            </a:r>
            <a:r>
              <a:rPr lang="en-US">
                <a:cs typeface="Aharoni"/>
              </a:rPr>
              <a:t>California Assessment of Student Performance and Progress (</a:t>
            </a:r>
            <a:r>
              <a:rPr lang="en-US">
                <a:latin typeface="Arial"/>
                <a:cs typeface="Arial"/>
              </a:rPr>
              <a:t>CAASPP) page</a:t>
            </a:r>
          </a:p>
        </p:txBody>
      </p:sp>
    </p:spTree>
    <p:extLst>
      <p:ext uri="{BB962C8B-B14F-4D97-AF65-F5344CB8AC3E}">
        <p14:creationId xmlns:p14="http://schemas.microsoft.com/office/powerpoint/2010/main" val="2292854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54B9C-65D2-BC2D-9F4E-8671DB00F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2BF044-EC2A-4488-B1C4-4D598A119CD5}"/>
              </a:ext>
            </a:extLst>
          </p:cNvPr>
          <p:cNvSpPr>
            <a:spLocks noGrp="1"/>
          </p:cNvSpPr>
          <p:nvPr>
            <p:ph type="title"/>
          </p:nvPr>
        </p:nvSpPr>
        <p:spPr/>
        <p:txBody>
          <a:bodyPr/>
          <a:lstStyle/>
          <a:p>
            <a:r>
              <a:rPr lang="en-US" sz="4800">
                <a:cs typeface="Aharoni"/>
              </a:rPr>
              <a:t>Career Measures: Internships, Student-led Enterprise, and Simulated Work-Based Learning</a:t>
            </a:r>
            <a:endParaRPr lang="en-US" sz="4800"/>
          </a:p>
        </p:txBody>
      </p:sp>
    </p:spTree>
    <p:extLst>
      <p:ext uri="{BB962C8B-B14F-4D97-AF65-F5344CB8AC3E}">
        <p14:creationId xmlns:p14="http://schemas.microsoft.com/office/powerpoint/2010/main" val="9903640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E2F45-E019-A5F6-D20C-3D92A99E0C02}"/>
              </a:ext>
            </a:extLst>
          </p:cNvPr>
          <p:cNvSpPr>
            <a:spLocks noGrp="1"/>
          </p:cNvSpPr>
          <p:nvPr>
            <p:ph type="title"/>
          </p:nvPr>
        </p:nvSpPr>
        <p:spPr/>
        <p:txBody>
          <a:bodyPr/>
          <a:lstStyle/>
          <a:p>
            <a:r>
              <a:rPr lang="en-US" sz="4000">
                <a:cs typeface="Aharoni"/>
              </a:rPr>
              <a:t>Differences Between CAASPP Reporting and the Dashboard</a:t>
            </a:r>
          </a:p>
        </p:txBody>
      </p:sp>
      <p:sp>
        <p:nvSpPr>
          <p:cNvPr id="5" name="Content Placeholder 4">
            <a:extLst>
              <a:ext uri="{FF2B5EF4-FFF2-40B4-BE49-F238E27FC236}">
                <a16:creationId xmlns:a16="http://schemas.microsoft.com/office/drawing/2014/main" id="{659F55B7-D3CC-9954-4063-7273F894E222}"/>
              </a:ext>
            </a:extLst>
          </p:cNvPr>
          <p:cNvSpPr>
            <a:spLocks noGrp="1"/>
          </p:cNvSpPr>
          <p:nvPr>
            <p:ph sz="quarter" idx="10"/>
          </p:nvPr>
        </p:nvSpPr>
        <p:spPr/>
        <p:txBody>
          <a:bodyPr vert="horz" lIns="91440" tIns="45720" rIns="91440" bIns="45720" rtlCol="0" anchor="t">
            <a:normAutofit fontScale="70000" lnSpcReduction="20000"/>
          </a:bodyPr>
          <a:lstStyle/>
          <a:p>
            <a:pPr marL="91440" indent="0">
              <a:buNone/>
            </a:pPr>
            <a:r>
              <a:rPr lang="en-US">
                <a:latin typeface="Arial"/>
                <a:cs typeface="Arial"/>
              </a:rPr>
              <a:t>There are multiple differences between the reporting on the CAASPP website and the California School Dashboard. Some of them include:</a:t>
            </a:r>
          </a:p>
          <a:p>
            <a:r>
              <a:rPr lang="en-US">
                <a:latin typeface="Arial"/>
                <a:cs typeface="Arial"/>
              </a:rPr>
              <a:t>CAASPP includes all students who completed the assessment; Dashboard reports students who are valid test takers.</a:t>
            </a:r>
          </a:p>
          <a:p>
            <a:r>
              <a:rPr lang="en-US"/>
              <a:t>Dashboard applies special rules for Students with Disabilities referred to as District of Residence (or District of Special Education Accountability [DSEA])</a:t>
            </a:r>
          </a:p>
          <a:p>
            <a:r>
              <a:rPr lang="en-US">
                <a:latin typeface="Arial"/>
                <a:cs typeface="Arial"/>
              </a:rPr>
              <a:t>Dashboard combines the performance of English Language Arts /Mathematics Smarter Balanced Summative Assessments (SBAC) and California Alternate Assessment (CAA)</a:t>
            </a:r>
          </a:p>
          <a:p>
            <a:r>
              <a:rPr lang="en-US"/>
              <a:t>Dashboard uses different inclusion criteria for accountability</a:t>
            </a:r>
          </a:p>
        </p:txBody>
      </p:sp>
    </p:spTree>
    <p:extLst>
      <p:ext uri="{BB962C8B-B14F-4D97-AF65-F5344CB8AC3E}">
        <p14:creationId xmlns:p14="http://schemas.microsoft.com/office/powerpoint/2010/main" val="1926821690"/>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2CF4F-B0C2-9388-E91C-56BFE450FA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5499EE-C60F-1D12-4CDD-381163D23BC4}"/>
              </a:ext>
            </a:extLst>
          </p:cNvPr>
          <p:cNvSpPr>
            <a:spLocks noGrp="1"/>
          </p:cNvSpPr>
          <p:nvPr>
            <p:ph type="title"/>
          </p:nvPr>
        </p:nvSpPr>
        <p:spPr/>
        <p:txBody>
          <a:bodyPr anchor="ctr">
            <a:normAutofit/>
          </a:bodyPr>
          <a:lstStyle/>
          <a:p>
            <a:r>
              <a:rPr lang="en-US" sz="5600"/>
              <a:t>CAASPP and Dashboard Displays</a:t>
            </a:r>
          </a:p>
        </p:txBody>
      </p:sp>
      <p:sp>
        <p:nvSpPr>
          <p:cNvPr id="31" name="Content Placeholder 30">
            <a:extLst>
              <a:ext uri="{FF2B5EF4-FFF2-40B4-BE49-F238E27FC236}">
                <a16:creationId xmlns:a16="http://schemas.microsoft.com/office/drawing/2014/main" id="{763776BA-DE4A-C231-9906-0AA5A47F232A}"/>
              </a:ext>
            </a:extLst>
          </p:cNvPr>
          <p:cNvSpPr>
            <a:spLocks noGrp="1"/>
          </p:cNvSpPr>
          <p:nvPr>
            <p:ph sz="quarter" idx="10"/>
          </p:nvPr>
        </p:nvSpPr>
        <p:spPr/>
        <p:txBody>
          <a:bodyPr anchor="t">
            <a:normAutofit/>
          </a:bodyPr>
          <a:lstStyle/>
          <a:p>
            <a:r>
              <a:rPr lang="en-US"/>
              <a:t>SBAC: ELA</a:t>
            </a:r>
          </a:p>
          <a:p>
            <a:endParaRPr lang="en-US"/>
          </a:p>
        </p:txBody>
      </p:sp>
      <p:pic>
        <p:nvPicPr>
          <p:cNvPr id="9" name="Content Placeholder 8" descr="SBAC: ELA - chart shows 48.82% of students met or exceeded standards. Chart segments: level 4 (22.29%), level 1 (29.43%), level 3 (26.53%), and level 2 (21.76%).">
            <a:extLst>
              <a:ext uri="{FF2B5EF4-FFF2-40B4-BE49-F238E27FC236}">
                <a16:creationId xmlns:a16="http://schemas.microsoft.com/office/drawing/2014/main" id="{0245D6D2-44E5-4CF3-3652-5B9124B7DF67}"/>
              </a:ext>
            </a:extLst>
          </p:cNvPr>
          <p:cNvPicPr>
            <a:picLocks noGrp="1" noChangeAspect="1"/>
          </p:cNvPicPr>
          <p:nvPr>
            <p:ph sz="quarter" idx="13"/>
          </p:nvPr>
        </p:nvPicPr>
        <p:blipFill>
          <a:blip r:embed="rId3"/>
          <a:stretch>
            <a:fillRect/>
          </a:stretch>
        </p:blipFill>
        <p:spPr>
          <a:xfrm>
            <a:off x="493776" y="2789752"/>
            <a:ext cx="3667400" cy="3607672"/>
          </a:xfrm>
          <a:prstGeom prst="rect">
            <a:avLst/>
          </a:prstGeom>
        </p:spPr>
      </p:pic>
      <p:sp>
        <p:nvSpPr>
          <p:cNvPr id="35" name="Content Placeholder 34">
            <a:extLst>
              <a:ext uri="{FF2B5EF4-FFF2-40B4-BE49-F238E27FC236}">
                <a16:creationId xmlns:a16="http://schemas.microsoft.com/office/drawing/2014/main" id="{7D9F2307-789E-ECF0-4C7D-87D505ED03C5}"/>
              </a:ext>
            </a:extLst>
          </p:cNvPr>
          <p:cNvSpPr>
            <a:spLocks noGrp="1"/>
          </p:cNvSpPr>
          <p:nvPr>
            <p:ph sz="quarter" idx="11"/>
          </p:nvPr>
        </p:nvSpPr>
        <p:spPr/>
        <p:txBody>
          <a:bodyPr anchor="t">
            <a:normAutofit/>
          </a:bodyPr>
          <a:lstStyle/>
          <a:p>
            <a:r>
              <a:rPr lang="en-US"/>
              <a:t>CAA: ELA</a:t>
            </a:r>
          </a:p>
          <a:p>
            <a:endParaRPr lang="en-US"/>
          </a:p>
        </p:txBody>
      </p:sp>
      <p:pic>
        <p:nvPicPr>
          <p:cNvPr id="10" name="Content Placeholder 9" descr="CAA: ELA chart shows 53.69% of students at Limited Understanding (Level 1), 30.47% at Foundational Understanding (Level 2), and 15.85% at Understanding (Level 3), with distinct colors and labeled percentages.">
            <a:extLst>
              <a:ext uri="{FF2B5EF4-FFF2-40B4-BE49-F238E27FC236}">
                <a16:creationId xmlns:a16="http://schemas.microsoft.com/office/drawing/2014/main" id="{29D385CE-799F-3467-9BCF-E76135249E31}"/>
              </a:ext>
            </a:extLst>
          </p:cNvPr>
          <p:cNvPicPr>
            <a:picLocks noGrp="1" noChangeAspect="1"/>
          </p:cNvPicPr>
          <p:nvPr>
            <p:ph sz="quarter" idx="14"/>
          </p:nvPr>
        </p:nvPicPr>
        <p:blipFill>
          <a:blip r:embed="rId4"/>
          <a:stretch>
            <a:fillRect/>
          </a:stretch>
        </p:blipFill>
        <p:spPr>
          <a:xfrm>
            <a:off x="4479248" y="2789752"/>
            <a:ext cx="3487962" cy="3589149"/>
          </a:xfrm>
          <a:prstGeom prst="rect">
            <a:avLst/>
          </a:prstGeom>
        </p:spPr>
      </p:pic>
      <p:sp>
        <p:nvSpPr>
          <p:cNvPr id="37" name="Content Placeholder 36">
            <a:extLst>
              <a:ext uri="{FF2B5EF4-FFF2-40B4-BE49-F238E27FC236}">
                <a16:creationId xmlns:a16="http://schemas.microsoft.com/office/drawing/2014/main" id="{A8C12C55-AA12-C6A4-0AB5-3BB641751A17}"/>
              </a:ext>
            </a:extLst>
          </p:cNvPr>
          <p:cNvSpPr>
            <a:spLocks noGrp="1"/>
          </p:cNvSpPr>
          <p:nvPr>
            <p:ph sz="quarter" idx="12"/>
          </p:nvPr>
        </p:nvSpPr>
        <p:spPr>
          <a:xfrm>
            <a:off x="8094438" y="1828800"/>
            <a:ext cx="3756186" cy="2001328"/>
          </a:xfrm>
        </p:spPr>
        <p:txBody>
          <a:bodyPr anchor="t">
            <a:noAutofit/>
          </a:bodyPr>
          <a:lstStyle/>
          <a:p>
            <a:r>
              <a:rPr lang="en-US"/>
              <a:t>Dashboard: ELA</a:t>
            </a:r>
          </a:p>
        </p:txBody>
      </p:sp>
      <p:pic>
        <p:nvPicPr>
          <p:cNvPr id="12" name="Content Placeholder 11" descr="Dashboard shows English Language Arts performance, indicating 8.1 points below standard. The chart features color segments from red to blue and highlights a 5.1 point increase.">
            <a:extLst>
              <a:ext uri="{FF2B5EF4-FFF2-40B4-BE49-F238E27FC236}">
                <a16:creationId xmlns:a16="http://schemas.microsoft.com/office/drawing/2014/main" id="{FED59511-6E79-7D40-68B9-87CD8D9AA60E}"/>
              </a:ext>
            </a:extLst>
          </p:cNvPr>
          <p:cNvPicPr>
            <a:picLocks noGrp="1" noChangeAspect="1"/>
          </p:cNvPicPr>
          <p:nvPr>
            <p:ph sz="quarter" idx="15"/>
          </p:nvPr>
        </p:nvPicPr>
        <p:blipFill>
          <a:blip r:embed="rId5"/>
          <a:stretch>
            <a:fillRect/>
          </a:stretch>
        </p:blipFill>
        <p:spPr>
          <a:xfrm>
            <a:off x="8285282" y="2789751"/>
            <a:ext cx="3297118" cy="3597446"/>
          </a:xfrm>
          <a:prstGeom prst="rect">
            <a:avLst/>
          </a:prstGeom>
        </p:spPr>
      </p:pic>
    </p:spTree>
    <p:extLst>
      <p:ext uri="{BB962C8B-B14F-4D97-AF65-F5344CB8AC3E}">
        <p14:creationId xmlns:p14="http://schemas.microsoft.com/office/powerpoint/2010/main" val="151403958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60B2B-BC53-2AA3-3628-A7596F6B7312}"/>
              </a:ext>
            </a:extLst>
          </p:cNvPr>
          <p:cNvSpPr>
            <a:spLocks noGrp="1"/>
          </p:cNvSpPr>
          <p:nvPr>
            <p:ph type="title"/>
          </p:nvPr>
        </p:nvSpPr>
        <p:spPr/>
        <p:txBody>
          <a:bodyPr/>
          <a:lstStyle/>
          <a:p>
            <a:r>
              <a:rPr lang="en-US" sz="4400"/>
              <a:t>Potential Displays of CAASPP Data on the Dashboard</a:t>
            </a:r>
          </a:p>
        </p:txBody>
      </p:sp>
      <p:sp>
        <p:nvSpPr>
          <p:cNvPr id="3" name="Content Placeholder 2">
            <a:extLst>
              <a:ext uri="{FF2B5EF4-FFF2-40B4-BE49-F238E27FC236}">
                <a16:creationId xmlns:a16="http://schemas.microsoft.com/office/drawing/2014/main" id="{06EA7814-A0B6-81DB-CFF0-DB7B311417FB}"/>
              </a:ext>
            </a:extLst>
          </p:cNvPr>
          <p:cNvSpPr>
            <a:spLocks noGrp="1"/>
          </p:cNvSpPr>
          <p:nvPr>
            <p:ph sz="quarter" idx="10"/>
          </p:nvPr>
        </p:nvSpPr>
        <p:spPr>
          <a:xfrm>
            <a:off x="647700" y="1900084"/>
            <a:ext cx="10858499" cy="4305300"/>
          </a:xfrm>
        </p:spPr>
        <p:txBody>
          <a:bodyPr vert="horz" lIns="91440" tIns="45720" rIns="91440" bIns="45720" rtlCol="0" anchor="t">
            <a:normAutofit/>
          </a:bodyPr>
          <a:lstStyle/>
          <a:p>
            <a:r>
              <a:rPr lang="en-US" sz="3200">
                <a:latin typeface="Arial"/>
                <a:cs typeface="Arial"/>
              </a:rPr>
              <a:t>In order to "ensure the October 2026 Dashboard displays trends in student performance at all four performance levels," a new data reporting section will need to be created for the Dashboard</a:t>
            </a:r>
          </a:p>
          <a:p>
            <a:pPr lvl="1">
              <a:buFont typeface="Courier New" panose="020B0604020202020204" pitchFamily="34" charset="0"/>
              <a:buChar char="o"/>
            </a:pPr>
            <a:r>
              <a:rPr lang="en-US" sz="3200" b="1">
                <a:latin typeface="Arial"/>
                <a:cs typeface="Arial"/>
              </a:rPr>
              <a:t>Graphics</a:t>
            </a:r>
            <a:r>
              <a:rPr lang="en-US" sz="3200">
                <a:latin typeface="Arial"/>
                <a:cs typeface="Arial"/>
              </a:rPr>
              <a:t>: line graph, stacked bar graph, donut display, horizontal bar graph, vertical bar graph</a:t>
            </a:r>
          </a:p>
          <a:p>
            <a:pPr lvl="1">
              <a:buFont typeface="Courier New" panose="020B0604020202020204" pitchFamily="34" charset="0"/>
              <a:buChar char="o"/>
            </a:pPr>
            <a:r>
              <a:rPr lang="en-US" sz="3200" b="1">
                <a:latin typeface="Arial"/>
                <a:cs typeface="Arial"/>
              </a:rPr>
              <a:t>Table of Values</a:t>
            </a:r>
            <a:r>
              <a:rPr lang="en-US" sz="3200">
                <a:latin typeface="Arial"/>
                <a:cs typeface="Arial"/>
              </a:rPr>
              <a:t>: Data table</a:t>
            </a:r>
          </a:p>
        </p:txBody>
      </p:sp>
    </p:spTree>
    <p:extLst>
      <p:ext uri="{BB962C8B-B14F-4D97-AF65-F5344CB8AC3E}">
        <p14:creationId xmlns:p14="http://schemas.microsoft.com/office/powerpoint/2010/main" val="143760063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7E3E2-FCA6-A952-154E-AA83F4B5D800}"/>
              </a:ext>
            </a:extLst>
          </p:cNvPr>
          <p:cNvSpPr>
            <a:spLocks noGrp="1"/>
          </p:cNvSpPr>
          <p:nvPr>
            <p:ph type="title"/>
          </p:nvPr>
        </p:nvSpPr>
        <p:spPr/>
        <p:txBody>
          <a:bodyPr/>
          <a:lstStyle/>
          <a:p>
            <a:r>
              <a:rPr lang="en-US" sz="5400"/>
              <a:t>Location of CAASPP Data</a:t>
            </a:r>
          </a:p>
        </p:txBody>
      </p:sp>
      <p:sp>
        <p:nvSpPr>
          <p:cNvPr id="3" name="Content Placeholder 2">
            <a:extLst>
              <a:ext uri="{FF2B5EF4-FFF2-40B4-BE49-F238E27FC236}">
                <a16:creationId xmlns:a16="http://schemas.microsoft.com/office/drawing/2014/main" id="{991D8E20-35C7-5D9D-FDBF-F064E38BF58E}"/>
              </a:ext>
            </a:extLst>
          </p:cNvPr>
          <p:cNvSpPr>
            <a:spLocks noGrp="1"/>
          </p:cNvSpPr>
          <p:nvPr>
            <p:ph sz="quarter" idx="10"/>
          </p:nvPr>
        </p:nvSpPr>
        <p:spPr/>
        <p:txBody>
          <a:bodyPr>
            <a:normAutofit fontScale="92500" lnSpcReduction="20000"/>
          </a:bodyPr>
          <a:lstStyle/>
          <a:p>
            <a:r>
              <a:rPr lang="en-US"/>
              <a:t>The CAASPP trend data display does not have a specific location within the ELA and Math Indicators or within the Dashboard. The following are potential locations for the CAASPP trend data display:</a:t>
            </a:r>
          </a:p>
          <a:p>
            <a:pPr lvl="1"/>
            <a:r>
              <a:rPr lang="en-US"/>
              <a:t>Before or after the DFS trend graph within in the ELA and Math Indicators</a:t>
            </a:r>
          </a:p>
          <a:p>
            <a:pPr lvl="1"/>
            <a:r>
              <a:rPr lang="en-US"/>
              <a:t>Before or after the English Learner subgroup data comparisons within the ELA and Math Indicators</a:t>
            </a:r>
          </a:p>
          <a:p>
            <a:pPr lvl="1"/>
            <a:r>
              <a:rPr lang="en-US"/>
              <a:t>In the Informational Purposes section of the Dashboard</a:t>
            </a:r>
          </a:p>
        </p:txBody>
      </p:sp>
    </p:spTree>
    <p:extLst>
      <p:ext uri="{BB962C8B-B14F-4D97-AF65-F5344CB8AC3E}">
        <p14:creationId xmlns:p14="http://schemas.microsoft.com/office/powerpoint/2010/main" val="22203994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593A-15BC-4061-7D45-9EDFCD1EE2B2}"/>
              </a:ext>
            </a:extLst>
          </p:cNvPr>
          <p:cNvSpPr>
            <a:spLocks noGrp="1"/>
          </p:cNvSpPr>
          <p:nvPr>
            <p:ph type="title"/>
          </p:nvPr>
        </p:nvSpPr>
        <p:spPr/>
        <p:txBody>
          <a:bodyPr/>
          <a:lstStyle/>
          <a:p>
            <a:r>
              <a:rPr lang="en-US" sz="4800">
                <a:cs typeface="Aharoni"/>
              </a:rPr>
              <a:t>CPAG Feedback on Adding CAASPP Levels to the Dashboard</a:t>
            </a:r>
          </a:p>
        </p:txBody>
      </p:sp>
      <p:sp>
        <p:nvSpPr>
          <p:cNvPr id="3" name="Content Placeholder 2">
            <a:extLst>
              <a:ext uri="{FF2B5EF4-FFF2-40B4-BE49-F238E27FC236}">
                <a16:creationId xmlns:a16="http://schemas.microsoft.com/office/drawing/2014/main" id="{3AB4BC20-69D2-C705-BB30-426E7E0473B0}"/>
              </a:ext>
            </a:extLst>
          </p:cNvPr>
          <p:cNvSpPr>
            <a:spLocks noGrp="1"/>
          </p:cNvSpPr>
          <p:nvPr>
            <p:ph sz="quarter" idx="10"/>
          </p:nvPr>
        </p:nvSpPr>
        <p:spPr/>
        <p:txBody>
          <a:bodyPr vert="horz" lIns="91440" tIns="45720" rIns="91440" bIns="45720" rtlCol="0" anchor="t">
            <a:normAutofit lnSpcReduction="10000"/>
          </a:bodyPr>
          <a:lstStyle/>
          <a:p>
            <a:r>
              <a:rPr lang="en-US" sz="3200">
                <a:latin typeface="Arial"/>
                <a:cs typeface="Arial"/>
              </a:rPr>
              <a:t>Provide feedback for displaying CAASPP levels on the Dashboard and select a preferred display</a:t>
            </a:r>
          </a:p>
          <a:p>
            <a:pPr lvl="1">
              <a:buFont typeface="Courier New" panose="020B0604020202020204" pitchFamily="34" charset="0"/>
              <a:buChar char="o"/>
            </a:pPr>
            <a:r>
              <a:rPr lang="en-US" sz="3200"/>
              <a:t>Pros of displaying CAASPP levels</a:t>
            </a:r>
          </a:p>
          <a:p>
            <a:pPr lvl="1">
              <a:buFont typeface="Courier New" panose="020B0604020202020204" pitchFamily="34" charset="0"/>
              <a:buChar char="o"/>
            </a:pPr>
            <a:r>
              <a:rPr lang="en-US" sz="3200"/>
              <a:t>Cons of displaying CAASPP levels</a:t>
            </a:r>
          </a:p>
          <a:p>
            <a:pPr lvl="1">
              <a:buFont typeface="Courier New" panose="020B0604020202020204" pitchFamily="34" charset="0"/>
              <a:buChar char="o"/>
            </a:pPr>
            <a:r>
              <a:rPr lang="en-US" sz="3200"/>
              <a:t>Location of the CAASPP displays</a:t>
            </a:r>
          </a:p>
          <a:p>
            <a:pPr lvl="1">
              <a:buFont typeface="Courier New" panose="020B0604020202020204" pitchFamily="34" charset="0"/>
              <a:buChar char="o"/>
            </a:pPr>
            <a:r>
              <a:rPr lang="en-US" sz="3200">
                <a:latin typeface="Arial"/>
                <a:cs typeface="Arial"/>
              </a:rPr>
              <a:t>Display types</a:t>
            </a:r>
          </a:p>
          <a:p>
            <a:r>
              <a:rPr lang="en-US" sz="3400">
                <a:latin typeface="Arial"/>
                <a:cs typeface="Arial"/>
              </a:rPr>
              <a:t>Reconvene to share feedback from the activity </a:t>
            </a:r>
            <a:endParaRPr lang="en-US"/>
          </a:p>
          <a:p>
            <a:pPr lvl="1">
              <a:buFont typeface="Courier New" panose="020B0604020202020204" pitchFamily="34" charset="0"/>
              <a:buChar char="o"/>
            </a:pPr>
            <a:endParaRPr lang="en-US" sz="3200"/>
          </a:p>
        </p:txBody>
      </p:sp>
    </p:spTree>
    <p:extLst>
      <p:ext uri="{BB962C8B-B14F-4D97-AF65-F5344CB8AC3E}">
        <p14:creationId xmlns:p14="http://schemas.microsoft.com/office/powerpoint/2010/main" val="9853693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31EA0-0855-33A7-2FE4-BB1900C14FEB}"/>
              </a:ext>
            </a:extLst>
          </p:cNvPr>
          <p:cNvSpPr>
            <a:spLocks noGrp="1"/>
          </p:cNvSpPr>
          <p:nvPr>
            <p:ph type="title"/>
          </p:nvPr>
        </p:nvSpPr>
        <p:spPr/>
        <p:txBody>
          <a:bodyPr/>
          <a:lstStyle/>
          <a:p>
            <a:r>
              <a:rPr lang="en-US" sz="4800"/>
              <a:t>Appendix 1</a:t>
            </a:r>
          </a:p>
        </p:txBody>
      </p:sp>
      <p:sp>
        <p:nvSpPr>
          <p:cNvPr id="3" name="Content Placeholder 2">
            <a:extLst>
              <a:ext uri="{FF2B5EF4-FFF2-40B4-BE49-F238E27FC236}">
                <a16:creationId xmlns:a16="http://schemas.microsoft.com/office/drawing/2014/main" id="{83A94FD3-06EE-9A53-6840-B5BD22D3E5D0}"/>
              </a:ext>
            </a:extLst>
          </p:cNvPr>
          <p:cNvSpPr>
            <a:spLocks noGrp="1"/>
          </p:cNvSpPr>
          <p:nvPr>
            <p:ph sz="quarter" idx="10"/>
          </p:nvPr>
        </p:nvSpPr>
        <p:spPr>
          <a:xfrm>
            <a:off x="647699" y="1752600"/>
            <a:ext cx="10858499" cy="4664384"/>
          </a:xfrm>
        </p:spPr>
        <p:txBody>
          <a:bodyPr vert="horz" lIns="91440" tIns="45720" rIns="91440" bIns="45720" rtlCol="0" anchor="t">
            <a:normAutofit fontScale="70000" lnSpcReduction="20000"/>
          </a:bodyPr>
          <a:lstStyle/>
          <a:p>
            <a:r>
              <a:rPr lang="en-US" dirty="0">
                <a:latin typeface="Arial"/>
                <a:cs typeface="Arial"/>
                <a:hlinkClick r:id="rId2" action="ppaction://hlinksldjump"/>
              </a:rPr>
              <a:t>Slide 19</a:t>
            </a:r>
            <a:r>
              <a:rPr lang="en-US" dirty="0">
                <a:latin typeface="Arial"/>
                <a:cs typeface="Arial"/>
              </a:rPr>
              <a:t>:</a:t>
            </a:r>
            <a:endParaRPr lang="en-US" dirty="0">
              <a:latin typeface="Arial"/>
              <a:cs typeface="Arial"/>
              <a:hlinkClick r:id="rId2" action="ppaction://hlinksldjump"/>
            </a:endParaRPr>
          </a:p>
          <a:p>
            <a:r>
              <a:rPr lang="en-US" dirty="0">
                <a:latin typeface="Arial"/>
                <a:cs typeface="Arial"/>
              </a:rPr>
              <a:t>The frequency bar graph shows the number of hours reported by LEAs for students completing internships between 2020–21 and 2024–25.</a:t>
            </a:r>
          </a:p>
          <a:p>
            <a:r>
              <a:rPr lang="en-US" dirty="0">
                <a:latin typeface="Arial"/>
                <a:cs typeface="Arial"/>
              </a:rPr>
              <a:t>The X-axis is represented by the number of hours reported by LEAs in pre-set hour intervals. The Y-axis is represented by the number of students within each interval of hours.</a:t>
            </a:r>
          </a:p>
          <a:p>
            <a:pPr lvl="1"/>
            <a:r>
              <a:rPr lang="en-US" dirty="0">
                <a:latin typeface="Arial"/>
                <a:cs typeface="Arial"/>
              </a:rPr>
              <a:t>The hour intervals of 0, 1, 61-70, 81-90, and 201+ have less than 5,000 students each.</a:t>
            </a:r>
          </a:p>
          <a:p>
            <a:pPr lvl="1"/>
            <a:r>
              <a:rPr lang="en-US" dirty="0">
                <a:latin typeface="Arial"/>
                <a:cs typeface="Arial"/>
              </a:rPr>
              <a:t>The hours intervals of 2-3, 4-5, 6-10, 11-20, 21-30, 31-40, 41-50, 51-60, 71-80, 91-100, and 151-200 have between 5,000 to 10,000 students each.</a:t>
            </a:r>
          </a:p>
          <a:p>
            <a:pPr lvl="1"/>
            <a:r>
              <a:rPr lang="en-US" dirty="0">
                <a:latin typeface="Arial"/>
                <a:cs typeface="Arial"/>
              </a:rPr>
              <a:t>The hour interval of 101-150 has more than 15,000 students.</a:t>
            </a:r>
          </a:p>
        </p:txBody>
      </p:sp>
    </p:spTree>
    <p:extLst>
      <p:ext uri="{BB962C8B-B14F-4D97-AF65-F5344CB8AC3E}">
        <p14:creationId xmlns:p14="http://schemas.microsoft.com/office/powerpoint/2010/main" val="247093984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9985E-70F9-2CCB-55A6-1A9EE7EB5530}"/>
              </a:ext>
            </a:extLst>
          </p:cNvPr>
          <p:cNvSpPr>
            <a:spLocks noGrp="1"/>
          </p:cNvSpPr>
          <p:nvPr>
            <p:ph type="title"/>
          </p:nvPr>
        </p:nvSpPr>
        <p:spPr/>
        <p:txBody>
          <a:bodyPr/>
          <a:lstStyle/>
          <a:p>
            <a:r>
              <a:rPr lang="en-US" sz="4800"/>
              <a:t>Appendix 2</a:t>
            </a:r>
          </a:p>
        </p:txBody>
      </p:sp>
      <p:sp>
        <p:nvSpPr>
          <p:cNvPr id="3" name="Content Placeholder 2">
            <a:extLst>
              <a:ext uri="{FF2B5EF4-FFF2-40B4-BE49-F238E27FC236}">
                <a16:creationId xmlns:a16="http://schemas.microsoft.com/office/drawing/2014/main" id="{AA232ED7-CE3E-09EB-AE09-3B8F7CE9498D}"/>
              </a:ext>
            </a:extLst>
          </p:cNvPr>
          <p:cNvSpPr>
            <a:spLocks noGrp="1"/>
          </p:cNvSpPr>
          <p:nvPr>
            <p:ph sz="quarter" idx="10"/>
          </p:nvPr>
        </p:nvSpPr>
        <p:spPr>
          <a:xfrm>
            <a:off x="647699" y="1752600"/>
            <a:ext cx="10858499" cy="4704844"/>
          </a:xfrm>
        </p:spPr>
        <p:txBody>
          <a:bodyPr vert="horz" lIns="91440" tIns="45720" rIns="91440" bIns="45720" rtlCol="0" anchor="t">
            <a:normAutofit fontScale="70000" lnSpcReduction="20000"/>
          </a:bodyPr>
          <a:lstStyle/>
          <a:p>
            <a:r>
              <a:rPr lang="en-US">
                <a:latin typeface="Arial"/>
                <a:cs typeface="Arial"/>
                <a:hlinkClick r:id="rId2" action="ppaction://hlinksldjump"/>
              </a:rPr>
              <a:t>Slide 22</a:t>
            </a:r>
            <a:r>
              <a:rPr lang="en-US">
                <a:latin typeface="Arial"/>
                <a:cs typeface="Arial"/>
              </a:rPr>
              <a:t>:</a:t>
            </a:r>
            <a:endParaRPr lang="en-US">
              <a:latin typeface="Arial"/>
              <a:cs typeface="Arial"/>
              <a:hlinkClick r:id="rId2" action="ppaction://hlinksldjump"/>
            </a:endParaRPr>
          </a:p>
          <a:p>
            <a:r>
              <a:rPr lang="en-US">
                <a:latin typeface="Arial"/>
                <a:cs typeface="Arial"/>
              </a:rPr>
              <a:t>The frequency bar graph shows the number of hours reported by LEAs for students completing Student-Led Enterprises between 2020–21 and 2024–25.</a:t>
            </a:r>
          </a:p>
          <a:p>
            <a:r>
              <a:rPr lang="en-US">
                <a:latin typeface="Arial"/>
                <a:cs typeface="Arial"/>
              </a:rPr>
              <a:t>The X-axis is represented by the number of hours reported by LEAs in pre-set hour intervals. The Y-axis is represented by the number of students within each interval of hours.</a:t>
            </a:r>
          </a:p>
          <a:p>
            <a:pPr lvl="1"/>
            <a:r>
              <a:rPr lang="en-US">
                <a:latin typeface="Arial"/>
                <a:cs typeface="Arial"/>
              </a:rPr>
              <a:t>The hour intervals of 1, 2-3, 4-5, 21-30, 31-40, 51-60, 61-70, 71-80, 81-90, 91-100, and 151+ have less than 3,000 students each.</a:t>
            </a:r>
          </a:p>
          <a:p>
            <a:pPr lvl="1"/>
            <a:r>
              <a:rPr lang="en-US">
                <a:latin typeface="Arial"/>
                <a:cs typeface="Arial"/>
              </a:rPr>
              <a:t>The hours intervals of 0, 6-10, 41-50, and 101-150 have between 3,000 to 5,000 students each.</a:t>
            </a:r>
          </a:p>
          <a:p>
            <a:pPr lvl="1"/>
            <a:r>
              <a:rPr lang="en-US">
                <a:latin typeface="Arial"/>
                <a:cs typeface="Arial"/>
              </a:rPr>
              <a:t>The hour interval of 11-20 has more than 5,000 students</a:t>
            </a:r>
          </a:p>
          <a:p>
            <a:pPr lvl="1"/>
            <a:endParaRPr lang="en-US">
              <a:latin typeface="Arial"/>
              <a:cs typeface="Arial"/>
            </a:endParaRPr>
          </a:p>
          <a:p>
            <a:endParaRPr lang="en-US"/>
          </a:p>
        </p:txBody>
      </p:sp>
    </p:spTree>
    <p:extLst>
      <p:ext uri="{BB962C8B-B14F-4D97-AF65-F5344CB8AC3E}">
        <p14:creationId xmlns:p14="http://schemas.microsoft.com/office/powerpoint/2010/main" val="26315502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89984-9BC7-F1AC-B30C-240E6913D173}"/>
              </a:ext>
            </a:extLst>
          </p:cNvPr>
          <p:cNvSpPr>
            <a:spLocks noGrp="1"/>
          </p:cNvSpPr>
          <p:nvPr>
            <p:ph type="title"/>
          </p:nvPr>
        </p:nvSpPr>
        <p:spPr/>
        <p:txBody>
          <a:bodyPr/>
          <a:lstStyle/>
          <a:p>
            <a:r>
              <a:rPr lang="en-US" sz="4800"/>
              <a:t>Appendix 3</a:t>
            </a:r>
          </a:p>
        </p:txBody>
      </p:sp>
      <p:sp>
        <p:nvSpPr>
          <p:cNvPr id="3" name="Content Placeholder 2">
            <a:extLst>
              <a:ext uri="{FF2B5EF4-FFF2-40B4-BE49-F238E27FC236}">
                <a16:creationId xmlns:a16="http://schemas.microsoft.com/office/drawing/2014/main" id="{D28F6420-1868-2898-D0E5-D4F220FAF855}"/>
              </a:ext>
            </a:extLst>
          </p:cNvPr>
          <p:cNvSpPr>
            <a:spLocks noGrp="1"/>
          </p:cNvSpPr>
          <p:nvPr>
            <p:ph sz="quarter" idx="10"/>
          </p:nvPr>
        </p:nvSpPr>
        <p:spPr/>
        <p:txBody>
          <a:bodyPr vert="horz" lIns="91440" tIns="45720" rIns="91440" bIns="45720" rtlCol="0" anchor="t">
            <a:normAutofit fontScale="70000" lnSpcReduction="20000"/>
          </a:bodyPr>
          <a:lstStyle/>
          <a:p>
            <a:r>
              <a:rPr lang="en-US">
                <a:latin typeface="Arial"/>
                <a:cs typeface="Arial"/>
                <a:hlinkClick r:id="rId2" action="ppaction://hlinksldjump"/>
              </a:rPr>
              <a:t>Slide 25</a:t>
            </a:r>
            <a:r>
              <a:rPr lang="en-US">
                <a:latin typeface="Arial"/>
                <a:cs typeface="Arial"/>
              </a:rPr>
              <a:t>:</a:t>
            </a:r>
          </a:p>
          <a:p>
            <a:r>
              <a:rPr lang="en-US">
                <a:latin typeface="Arial"/>
                <a:cs typeface="Arial"/>
              </a:rPr>
              <a:t>The frequency bar graph shows the number of hours reported by LEAs for students completing SWBL between 2020–21 and 2024–25.</a:t>
            </a:r>
          </a:p>
          <a:p>
            <a:r>
              <a:rPr lang="en-US">
                <a:latin typeface="Arial"/>
                <a:cs typeface="Arial"/>
              </a:rPr>
              <a:t>The X-axis is represented by the number of hours reported by LEAs in pre-set hour intervals. The Y-axis is represented by the number of students within each interval of hours.</a:t>
            </a:r>
          </a:p>
          <a:p>
            <a:pPr lvl="1"/>
            <a:r>
              <a:rPr lang="en-US">
                <a:latin typeface="Arial"/>
                <a:cs typeface="Arial"/>
              </a:rPr>
              <a:t>The hour intervals of 21-30, 31-40, 41-50, 51-60, 61-70, 71-80, 81-90, 91-100, and 151+ have less than 10,000 students each.</a:t>
            </a:r>
          </a:p>
          <a:p>
            <a:pPr lvl="1"/>
            <a:r>
              <a:rPr lang="en-US">
                <a:latin typeface="Arial"/>
                <a:cs typeface="Arial"/>
              </a:rPr>
              <a:t>The hours intervals of 0, 1, 2-3, 4-5, 6-10, and 11-20 have between 10,000 to 25,000 students each.</a:t>
            </a:r>
          </a:p>
          <a:p>
            <a:pPr lvl="1"/>
            <a:r>
              <a:rPr lang="en-US">
                <a:latin typeface="Arial"/>
                <a:cs typeface="Arial"/>
              </a:rPr>
              <a:t>The hour interval of 101-150 has more than 25,000 students</a:t>
            </a:r>
          </a:p>
        </p:txBody>
      </p:sp>
    </p:spTree>
    <p:extLst>
      <p:ext uri="{BB962C8B-B14F-4D97-AF65-F5344CB8AC3E}">
        <p14:creationId xmlns:p14="http://schemas.microsoft.com/office/powerpoint/2010/main" val="254173164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63B60-9782-5499-9E11-4728682C697F}"/>
              </a:ext>
            </a:extLst>
          </p:cNvPr>
          <p:cNvSpPr>
            <a:spLocks noGrp="1"/>
          </p:cNvSpPr>
          <p:nvPr>
            <p:ph type="title"/>
          </p:nvPr>
        </p:nvSpPr>
        <p:spPr/>
        <p:txBody>
          <a:bodyPr/>
          <a:lstStyle/>
          <a:p>
            <a:r>
              <a:rPr lang="en-US" sz="6000">
                <a:cs typeface="Arial"/>
              </a:rPr>
              <a:t>Public Comment</a:t>
            </a:r>
          </a:p>
        </p:txBody>
      </p:sp>
    </p:spTree>
    <p:extLst>
      <p:ext uri="{BB962C8B-B14F-4D97-AF65-F5344CB8AC3E}">
        <p14:creationId xmlns:p14="http://schemas.microsoft.com/office/powerpoint/2010/main" val="368764671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2C87E-224D-CFF5-FC41-9B073350F21F}"/>
              </a:ext>
            </a:extLst>
          </p:cNvPr>
          <p:cNvSpPr>
            <a:spLocks noGrp="1"/>
          </p:cNvSpPr>
          <p:nvPr>
            <p:ph type="title"/>
          </p:nvPr>
        </p:nvSpPr>
        <p:spPr/>
        <p:txBody>
          <a:bodyPr/>
          <a:lstStyle/>
          <a:p>
            <a:r>
              <a:rPr lang="en-US" sz="4800"/>
              <a:t>Public Comment Call-in Number</a:t>
            </a:r>
          </a:p>
        </p:txBody>
      </p:sp>
      <p:sp>
        <p:nvSpPr>
          <p:cNvPr id="3" name="Content Placeholder 2">
            <a:extLst>
              <a:ext uri="{FF2B5EF4-FFF2-40B4-BE49-F238E27FC236}">
                <a16:creationId xmlns:a16="http://schemas.microsoft.com/office/drawing/2014/main" id="{78E3B448-3468-A111-0754-83DCA3B98F41}"/>
              </a:ext>
            </a:extLst>
          </p:cNvPr>
          <p:cNvSpPr>
            <a:spLocks noGrp="1"/>
          </p:cNvSpPr>
          <p:nvPr>
            <p:ph sz="quarter" idx="10"/>
          </p:nvPr>
        </p:nvSpPr>
        <p:spPr/>
        <p:txBody>
          <a:bodyPr vert="horz" lIns="91440" tIns="45720" rIns="91440" bIns="45720" rtlCol="0" anchor="t">
            <a:normAutofit fontScale="47500" lnSpcReduction="20000"/>
          </a:bodyPr>
          <a:lstStyle/>
          <a:p>
            <a:r>
              <a:rPr lang="en-US" sz="7200">
                <a:latin typeface="Arial"/>
                <a:cs typeface="Arial"/>
              </a:rPr>
              <a:t>Phone number: </a:t>
            </a:r>
            <a:r>
              <a:rPr lang="en-US" sz="7200" b="1">
                <a:latin typeface="Arial"/>
                <a:cs typeface="Arial"/>
              </a:rPr>
              <a:t>717-908-1926</a:t>
            </a:r>
            <a:endParaRPr lang="en-US" sz="7200" b="1"/>
          </a:p>
          <a:p>
            <a:r>
              <a:rPr lang="en-US" sz="7200">
                <a:latin typeface="Arial"/>
                <a:cs typeface="Arial"/>
              </a:rPr>
              <a:t>Participant Access Code: </a:t>
            </a:r>
            <a:r>
              <a:rPr lang="en-US" sz="7200" b="1">
                <a:latin typeface="Arial"/>
                <a:cs typeface="Arial"/>
              </a:rPr>
              <a:t>1166083</a:t>
            </a:r>
            <a:r>
              <a:rPr lang="en-US" sz="7200">
                <a:latin typeface="Arial"/>
                <a:cs typeface="Arial"/>
              </a:rPr>
              <a:t>#</a:t>
            </a:r>
            <a:endParaRPr lang="en-US" sz="7200" b="1"/>
          </a:p>
          <a:p>
            <a:r>
              <a:rPr lang="en-US" sz="7200">
                <a:latin typeface="Arial"/>
                <a:cs typeface="Arial"/>
              </a:rPr>
              <a:t>Notes: Turn down the volume of your computer or live webcast to avoid background echoes. </a:t>
            </a:r>
            <a:endParaRPr lang="en-US"/>
          </a:p>
          <a:p>
            <a:r>
              <a:rPr lang="en-US" sz="7200">
                <a:latin typeface="Arial"/>
                <a:cs typeface="Arial"/>
              </a:rPr>
              <a:t>When it is your turn, an operator will announce, “Please say your name and affiliation and begin public comment. Your time begins now.”</a:t>
            </a:r>
            <a:endParaRPr lang="en-US">
              <a:latin typeface="Arial"/>
              <a:cs typeface="Arial"/>
            </a:endParaRPr>
          </a:p>
        </p:txBody>
      </p:sp>
    </p:spTree>
    <p:extLst>
      <p:ext uri="{BB962C8B-B14F-4D97-AF65-F5344CB8AC3E}">
        <p14:creationId xmlns:p14="http://schemas.microsoft.com/office/powerpoint/2010/main" val="40877807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C6D5-551F-39C8-E0C2-DBA83DB4A136}"/>
              </a:ext>
            </a:extLst>
          </p:cNvPr>
          <p:cNvSpPr>
            <a:spLocks noGrp="1"/>
          </p:cNvSpPr>
          <p:nvPr>
            <p:ph type="title"/>
          </p:nvPr>
        </p:nvSpPr>
        <p:spPr/>
        <p:txBody>
          <a:bodyPr/>
          <a:lstStyle/>
          <a:p>
            <a:r>
              <a:rPr lang="en-US" sz="4800">
                <a:cs typeface="Aharoni"/>
              </a:rPr>
              <a:t>Work-Based Learning and the CCI </a:t>
            </a:r>
          </a:p>
        </p:txBody>
      </p:sp>
      <p:sp>
        <p:nvSpPr>
          <p:cNvPr id="3" name="Content Placeholder 2">
            <a:extLst>
              <a:ext uri="{FF2B5EF4-FFF2-40B4-BE49-F238E27FC236}">
                <a16:creationId xmlns:a16="http://schemas.microsoft.com/office/drawing/2014/main" id="{15C1E849-F36F-500F-B832-D5644E69343B}"/>
              </a:ext>
            </a:extLst>
          </p:cNvPr>
          <p:cNvSpPr>
            <a:spLocks noGrp="1"/>
          </p:cNvSpPr>
          <p:nvPr>
            <p:ph sz="quarter" idx="10"/>
          </p:nvPr>
        </p:nvSpPr>
        <p:spPr/>
        <p:txBody>
          <a:bodyPr vert="horz" lIns="91440" tIns="45720" rIns="91440" bIns="45720" rtlCol="0" anchor="t">
            <a:normAutofit/>
          </a:bodyPr>
          <a:lstStyle/>
          <a:p>
            <a:pPr marL="91440" indent="0">
              <a:buNone/>
            </a:pPr>
            <a:r>
              <a:rPr lang="en-US" sz="2600">
                <a:latin typeface="Arial"/>
                <a:cs typeface="Arial"/>
              </a:rPr>
              <a:t>In 2019–20, based on feedback from interest groups, the following new career measures were developed to be considered for inclusion in the CCI:</a:t>
            </a:r>
          </a:p>
          <a:p>
            <a:pPr marL="880110" lvl="1" indent="-514350">
              <a:lnSpc>
                <a:spcPct val="110000"/>
              </a:lnSpc>
              <a:spcBef>
                <a:spcPts val="0"/>
              </a:spcBef>
              <a:spcAft>
                <a:spcPts val="0"/>
              </a:spcAft>
              <a:buFont typeface="+mj-lt"/>
              <a:buAutoNum type="arabicPeriod"/>
            </a:pPr>
            <a:r>
              <a:rPr lang="en-US" sz="2600" b="1">
                <a:latin typeface="Arial"/>
                <a:cs typeface="Arial"/>
              </a:rPr>
              <a:t>Work-Based Learning: Internships</a:t>
            </a:r>
          </a:p>
          <a:p>
            <a:pPr marL="880110" lvl="1" indent="-514350">
              <a:lnSpc>
                <a:spcPct val="110000"/>
              </a:lnSpc>
              <a:spcBef>
                <a:spcPts val="0"/>
              </a:spcBef>
              <a:spcAft>
                <a:spcPts val="0"/>
              </a:spcAft>
              <a:buFont typeface="+mj-lt"/>
              <a:buAutoNum type="arabicPeriod"/>
            </a:pPr>
            <a:r>
              <a:rPr lang="en-US" sz="2600" b="1">
                <a:latin typeface="Arial"/>
                <a:cs typeface="Arial"/>
              </a:rPr>
              <a:t>Work-Based Learning: Student-Led Enterprises</a:t>
            </a:r>
          </a:p>
          <a:p>
            <a:pPr marL="880110" lvl="1" indent="-514350">
              <a:lnSpc>
                <a:spcPct val="110000"/>
              </a:lnSpc>
              <a:spcBef>
                <a:spcPts val="0"/>
              </a:spcBef>
              <a:spcAft>
                <a:spcPts val="0"/>
              </a:spcAft>
              <a:buFont typeface="+mj-lt"/>
              <a:buAutoNum type="arabicPeriod"/>
            </a:pPr>
            <a:r>
              <a:rPr lang="en-US" sz="2600" b="1">
                <a:latin typeface="Arial"/>
                <a:cs typeface="Arial"/>
              </a:rPr>
              <a:t>Work-Based Learning: Simulated Work-Based Learning</a:t>
            </a:r>
          </a:p>
          <a:p>
            <a:pPr marL="880110" lvl="1" indent="-514350">
              <a:lnSpc>
                <a:spcPct val="110000"/>
              </a:lnSpc>
              <a:spcBef>
                <a:spcPts val="0"/>
              </a:spcBef>
              <a:spcAft>
                <a:spcPts val="0"/>
              </a:spcAft>
              <a:buFont typeface="+mj-lt"/>
              <a:buAutoNum type="arabicPeriod"/>
            </a:pPr>
            <a:r>
              <a:rPr lang="en-US" sz="2600" b="1">
                <a:latin typeface="Arial"/>
                <a:cs typeface="Arial"/>
              </a:rPr>
              <a:t>ASVAB</a:t>
            </a:r>
          </a:p>
        </p:txBody>
      </p:sp>
    </p:spTree>
    <p:extLst>
      <p:ext uri="{BB962C8B-B14F-4D97-AF65-F5344CB8AC3E}">
        <p14:creationId xmlns:p14="http://schemas.microsoft.com/office/powerpoint/2010/main" val="37163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8F04A-9BC5-48D6-B830-831DB0695074}"/>
              </a:ext>
            </a:extLst>
          </p:cNvPr>
          <p:cNvSpPr>
            <a:spLocks noGrp="1"/>
          </p:cNvSpPr>
          <p:nvPr>
            <p:ph type="title"/>
          </p:nvPr>
        </p:nvSpPr>
        <p:spPr/>
        <p:txBody>
          <a:bodyPr/>
          <a:lstStyle/>
          <a:p>
            <a:r>
              <a:rPr lang="en-US" sz="4000">
                <a:cs typeface="Aharoni"/>
              </a:rPr>
              <a:t>Development of High Quality WBL Measures</a:t>
            </a:r>
            <a:endParaRPr lang="en-US" sz="4000"/>
          </a:p>
        </p:txBody>
      </p:sp>
      <p:sp>
        <p:nvSpPr>
          <p:cNvPr id="3" name="Content Placeholder 2">
            <a:extLst>
              <a:ext uri="{FF2B5EF4-FFF2-40B4-BE49-F238E27FC236}">
                <a16:creationId xmlns:a16="http://schemas.microsoft.com/office/drawing/2014/main" id="{D14E48D5-624A-962B-CE44-A6403192EE2D}"/>
              </a:ext>
            </a:extLst>
          </p:cNvPr>
          <p:cNvSpPr>
            <a:spLocks noGrp="1"/>
          </p:cNvSpPr>
          <p:nvPr>
            <p:ph sz="quarter" idx="10"/>
          </p:nvPr>
        </p:nvSpPr>
        <p:spPr>
          <a:xfrm>
            <a:off x="647699" y="1877960"/>
            <a:ext cx="10858499" cy="4179939"/>
          </a:xfrm>
        </p:spPr>
        <p:txBody>
          <a:bodyPr vert="horz" lIns="91440" tIns="45720" rIns="91440" bIns="45720" rtlCol="0" anchor="t">
            <a:normAutofit lnSpcReduction="10000"/>
          </a:bodyPr>
          <a:lstStyle/>
          <a:p>
            <a:r>
              <a:rPr lang="en-US" sz="2800">
                <a:latin typeface="Arial"/>
                <a:cs typeface="Arial"/>
              </a:rPr>
              <a:t>Analyzed work-based learning data received from local educational agencies (LEAs) between the 2020–21 and 2024–25 school years</a:t>
            </a:r>
          </a:p>
          <a:p>
            <a:r>
              <a:rPr lang="en-US" sz="2800">
                <a:latin typeface="Arial"/>
                <a:cs typeface="Arial"/>
              </a:rPr>
              <a:t>Worked with the CDE’s College and Career Transition Division (CCTD) and educational partners to define what data points lead to "High Quality" work-based learning</a:t>
            </a:r>
            <a:endParaRPr lang="en-US" sz="2800">
              <a:solidFill>
                <a:srgbClr val="000000"/>
              </a:solidFill>
              <a:latin typeface="Arial"/>
              <a:cs typeface="Arial"/>
            </a:endParaRPr>
          </a:p>
          <a:p>
            <a:r>
              <a:rPr lang="en-US" sz="2800">
                <a:latin typeface="Arial"/>
                <a:cs typeface="Arial"/>
              </a:rPr>
              <a:t>Evaluated impact that these CCI measures would have on 2025 CCI cohort and the students that were either "approaching prepared" or "not prepared" by their LEA for college or career. </a:t>
            </a:r>
            <a:endParaRPr lang="en-US" sz="2800"/>
          </a:p>
        </p:txBody>
      </p:sp>
    </p:spTree>
    <p:extLst>
      <p:ext uri="{BB962C8B-B14F-4D97-AF65-F5344CB8AC3E}">
        <p14:creationId xmlns:p14="http://schemas.microsoft.com/office/powerpoint/2010/main" val="2447027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9AD50-7980-7880-0544-C19D725C9D79}"/>
              </a:ext>
            </a:extLst>
          </p:cNvPr>
          <p:cNvSpPr>
            <a:spLocks noGrp="1"/>
          </p:cNvSpPr>
          <p:nvPr>
            <p:ph type="title"/>
          </p:nvPr>
        </p:nvSpPr>
        <p:spPr/>
        <p:txBody>
          <a:bodyPr/>
          <a:lstStyle/>
          <a:p>
            <a:r>
              <a:rPr lang="en-US" sz="4800"/>
              <a:t>Students in the Cohort with Work-Based Learning Data Submitted</a:t>
            </a:r>
          </a:p>
        </p:txBody>
      </p:sp>
      <p:graphicFrame>
        <p:nvGraphicFramePr>
          <p:cNvPr id="4" name="Table 4" descr="Table displaying Student Participation in New Work-Based Learning Measures, from 2020-21 to 2024-25.">
            <a:extLst>
              <a:ext uri="{FF2B5EF4-FFF2-40B4-BE49-F238E27FC236}">
                <a16:creationId xmlns:a16="http://schemas.microsoft.com/office/drawing/2014/main" id="{1E156A55-FEA3-7181-C56C-D282CC0C4FB5}"/>
              </a:ext>
            </a:extLst>
          </p:cNvPr>
          <p:cNvGraphicFramePr>
            <a:graphicFrameLocks noGrp="1"/>
          </p:cNvGraphicFramePr>
          <p:nvPr>
            <p:ph sz="quarter" idx="10"/>
            <p:extLst>
              <p:ext uri="{D42A27DB-BD31-4B8C-83A1-F6EECF244321}">
                <p14:modId xmlns:p14="http://schemas.microsoft.com/office/powerpoint/2010/main" val="812905792"/>
              </p:ext>
            </p:extLst>
          </p:nvPr>
        </p:nvGraphicFramePr>
        <p:xfrm>
          <a:off x="605031" y="2223380"/>
          <a:ext cx="10981937" cy="2634655"/>
        </p:xfrm>
        <a:graphic>
          <a:graphicData uri="http://schemas.openxmlformats.org/drawingml/2006/table">
            <a:tbl>
              <a:tblPr firstRow="1" bandRow="1">
                <a:tableStyleId>{5C22544A-7EE6-4342-B048-85BDC9FD1C3A}</a:tableStyleId>
              </a:tblPr>
              <a:tblGrid>
                <a:gridCol w="2041253">
                  <a:extLst>
                    <a:ext uri="{9D8B030D-6E8A-4147-A177-3AD203B41FA5}">
                      <a16:colId xmlns:a16="http://schemas.microsoft.com/office/drawing/2014/main" val="3836014943"/>
                    </a:ext>
                  </a:extLst>
                </a:gridCol>
                <a:gridCol w="2980228">
                  <a:extLst>
                    <a:ext uri="{9D8B030D-6E8A-4147-A177-3AD203B41FA5}">
                      <a16:colId xmlns:a16="http://schemas.microsoft.com/office/drawing/2014/main" val="262101753"/>
                    </a:ext>
                  </a:extLst>
                </a:gridCol>
                <a:gridCol w="2980228">
                  <a:extLst>
                    <a:ext uri="{9D8B030D-6E8A-4147-A177-3AD203B41FA5}">
                      <a16:colId xmlns:a16="http://schemas.microsoft.com/office/drawing/2014/main" val="3301233897"/>
                    </a:ext>
                  </a:extLst>
                </a:gridCol>
                <a:gridCol w="2980228">
                  <a:extLst>
                    <a:ext uri="{9D8B030D-6E8A-4147-A177-3AD203B41FA5}">
                      <a16:colId xmlns:a16="http://schemas.microsoft.com/office/drawing/2014/main" val="258485806"/>
                    </a:ext>
                  </a:extLst>
                </a:gridCol>
              </a:tblGrid>
              <a:tr h="1536196">
                <a:tc>
                  <a:txBody>
                    <a:bodyPr/>
                    <a:lstStyle/>
                    <a:p>
                      <a:pPr algn="ctr"/>
                      <a:r>
                        <a:rPr lang="en-US" sz="2600">
                          <a:latin typeface="+mj-lt"/>
                          <a:cs typeface="Arial"/>
                        </a:rPr>
                        <a:t>Year</a:t>
                      </a:r>
                    </a:p>
                  </a:txBody>
                  <a:tcPr anchor="ctr"/>
                </a:tc>
                <a:tc>
                  <a:txBody>
                    <a:bodyPr/>
                    <a:lstStyle/>
                    <a:p>
                      <a:pPr marL="0" marR="0" algn="ctr">
                        <a:buNone/>
                      </a:pPr>
                      <a:r>
                        <a:rPr lang="en-US" sz="2600" b="1" kern="1200">
                          <a:solidFill>
                            <a:schemeClr val="lt1"/>
                          </a:solidFill>
                          <a:effectLst/>
                          <a:latin typeface="+mj-lt"/>
                          <a:ea typeface="+mn-ea"/>
                          <a:cs typeface="+mn-cs"/>
                        </a:rPr>
                        <a:t>Students in the Cohort with Internship Data Submitted</a:t>
                      </a:r>
                      <a:endParaRPr lang="en-US" sz="2600" b="1" kern="1200">
                        <a:solidFill>
                          <a:schemeClr val="lt1"/>
                        </a:solidFill>
                        <a:effectLst/>
                        <a:latin typeface="+mj-lt"/>
                        <a:ea typeface="Times New Roman" panose="02020603050405020304" pitchFamily="18" charset="0"/>
                        <a:cs typeface="Times New Roman" panose="02020603050405020304" pitchFamily="18" charset="0"/>
                      </a:endParaRPr>
                    </a:p>
                  </a:txBody>
                  <a:tcPr anchor="ctr"/>
                </a:tc>
                <a:tc>
                  <a:txBody>
                    <a:bodyPr/>
                    <a:lstStyle/>
                    <a:p>
                      <a:pPr marL="0" marR="0" algn="ctr">
                        <a:buNone/>
                      </a:pPr>
                      <a:r>
                        <a:rPr lang="en-US" sz="2600" b="1" kern="1200">
                          <a:solidFill>
                            <a:schemeClr val="lt1"/>
                          </a:solidFill>
                          <a:effectLst/>
                          <a:latin typeface="+mj-lt"/>
                          <a:ea typeface="+mn-ea"/>
                          <a:cs typeface="+mn-cs"/>
                        </a:rPr>
                        <a:t>Students in the Cohort with Student-Led Enterprise Data Submitted</a:t>
                      </a:r>
                      <a:endParaRPr lang="en-US" sz="2600" b="1" kern="1200">
                        <a:solidFill>
                          <a:schemeClr val="lt1"/>
                        </a:solidFill>
                        <a:effectLst/>
                        <a:latin typeface="+mj-lt"/>
                        <a:ea typeface="Times New Roman" panose="02020603050405020304" pitchFamily="18" charset="0"/>
                        <a:cs typeface="Times New Roman" panose="02020603050405020304" pitchFamily="18" charset="0"/>
                      </a:endParaRPr>
                    </a:p>
                  </a:txBody>
                  <a:tcPr anchor="ctr"/>
                </a:tc>
                <a:tc>
                  <a:txBody>
                    <a:bodyPr/>
                    <a:lstStyle/>
                    <a:p>
                      <a:pPr marL="0" marR="0" algn="ctr">
                        <a:buNone/>
                      </a:pPr>
                      <a:r>
                        <a:rPr lang="en-US" sz="2600" b="1" kern="1200">
                          <a:solidFill>
                            <a:schemeClr val="lt1"/>
                          </a:solidFill>
                          <a:effectLst/>
                          <a:latin typeface="+mj-lt"/>
                          <a:ea typeface="+mn-ea"/>
                          <a:cs typeface="+mn-cs"/>
                        </a:rPr>
                        <a:t>Students in the Cohort with Simulated Work-Based Learning Data Submitted</a:t>
                      </a:r>
                      <a:endParaRPr lang="en-US" sz="2600" b="1" kern="1200">
                        <a:solidFill>
                          <a:schemeClr val="lt1"/>
                        </a:solidFill>
                        <a:effectLst/>
                        <a:latin typeface="+mj-lt"/>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63378931"/>
                  </a:ext>
                </a:extLst>
              </a:tr>
              <a:tr h="562015">
                <a:tc>
                  <a:txBody>
                    <a:bodyPr/>
                    <a:lstStyle/>
                    <a:p>
                      <a:pPr lvl="0" algn="l">
                        <a:buNone/>
                      </a:pPr>
                      <a:r>
                        <a:rPr lang="en-US" sz="2600" b="1">
                          <a:solidFill>
                            <a:schemeClr val="tx1"/>
                          </a:solidFill>
                          <a:latin typeface="Arial"/>
                          <a:cs typeface="Arial"/>
                        </a:rPr>
                        <a:t>2024–25</a:t>
                      </a:r>
                    </a:p>
                  </a:txBody>
                  <a:tcPr anchor="ctr"/>
                </a:tc>
                <a:tc>
                  <a:txBody>
                    <a:bodyPr/>
                    <a:lstStyle/>
                    <a:p>
                      <a:pPr algn="ctr" fontAlgn="b"/>
                      <a:r>
                        <a:rPr lang="en-US" sz="2600" kern="1200">
                          <a:solidFill>
                            <a:schemeClr val="tx1"/>
                          </a:solidFill>
                          <a:effectLst/>
                          <a:latin typeface="+mj-lt"/>
                          <a:ea typeface="+mn-ea"/>
                          <a:cs typeface="+mn-cs"/>
                        </a:rPr>
                        <a:t>19,124</a:t>
                      </a:r>
                    </a:p>
                  </a:txBody>
                  <a:tcPr marL="9525" marR="9525" marT="9525" marB="0" anchor="ctr"/>
                </a:tc>
                <a:tc>
                  <a:txBody>
                    <a:bodyPr/>
                    <a:lstStyle/>
                    <a:p>
                      <a:pPr algn="ctr" fontAlgn="b"/>
                      <a:r>
                        <a:rPr lang="en-US" sz="2600" kern="1200">
                          <a:solidFill>
                            <a:schemeClr val="tx1"/>
                          </a:solidFill>
                          <a:effectLst/>
                          <a:latin typeface="+mj-lt"/>
                          <a:ea typeface="+mn-ea"/>
                          <a:cs typeface="+mn-cs"/>
                        </a:rPr>
                        <a:t>8,554</a:t>
                      </a:r>
                    </a:p>
                  </a:txBody>
                  <a:tcPr marL="9525" marR="9525" marT="9525" marB="0" anchor="ctr"/>
                </a:tc>
                <a:tc>
                  <a:txBody>
                    <a:bodyPr/>
                    <a:lstStyle/>
                    <a:p>
                      <a:pPr algn="ctr" fontAlgn="b"/>
                      <a:r>
                        <a:rPr lang="en-US" sz="2600" kern="1200" dirty="0">
                          <a:solidFill>
                            <a:schemeClr val="tx1"/>
                          </a:solidFill>
                          <a:effectLst/>
                          <a:latin typeface="+mj-lt"/>
                          <a:ea typeface="+mn-ea"/>
                          <a:cs typeface="+mn-cs"/>
                        </a:rPr>
                        <a:t>33,211</a:t>
                      </a:r>
                    </a:p>
                  </a:txBody>
                  <a:tcPr marL="9525" marR="9525" marT="9525" marB="0" anchor="ctr"/>
                </a:tc>
                <a:extLst>
                  <a:ext uri="{0D108BD9-81ED-4DB2-BD59-A6C34878D82A}">
                    <a16:rowId xmlns:a16="http://schemas.microsoft.com/office/drawing/2014/main" val="2589390008"/>
                  </a:ext>
                </a:extLst>
              </a:tr>
            </a:tbl>
          </a:graphicData>
        </a:graphic>
      </p:graphicFrame>
    </p:spTree>
    <p:extLst>
      <p:ext uri="{BB962C8B-B14F-4D97-AF65-F5344CB8AC3E}">
        <p14:creationId xmlns:p14="http://schemas.microsoft.com/office/powerpoint/2010/main" val="3043561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146E4-4FB8-B49A-E883-57307E8FBA2B}"/>
              </a:ext>
            </a:extLst>
          </p:cNvPr>
          <p:cNvSpPr>
            <a:spLocks noGrp="1"/>
          </p:cNvSpPr>
          <p:nvPr>
            <p:ph type="title"/>
          </p:nvPr>
        </p:nvSpPr>
        <p:spPr/>
        <p:txBody>
          <a:bodyPr/>
          <a:lstStyle/>
          <a:p>
            <a:r>
              <a:rPr lang="en-US" sz="4800">
                <a:cs typeface="Aharoni"/>
              </a:rPr>
              <a:t>Work-Based Learning: Internship</a:t>
            </a:r>
            <a:endParaRPr lang="en-US" sz="4800"/>
          </a:p>
        </p:txBody>
      </p:sp>
      <p:sp>
        <p:nvSpPr>
          <p:cNvPr id="3" name="Content Placeholder 2">
            <a:extLst>
              <a:ext uri="{FF2B5EF4-FFF2-40B4-BE49-F238E27FC236}">
                <a16:creationId xmlns:a16="http://schemas.microsoft.com/office/drawing/2014/main" id="{4EEB6C21-DE68-ED87-AA46-C08B4A806774}"/>
              </a:ext>
            </a:extLst>
          </p:cNvPr>
          <p:cNvSpPr>
            <a:spLocks noGrp="1"/>
          </p:cNvSpPr>
          <p:nvPr>
            <p:ph sz="quarter" idx="10"/>
          </p:nvPr>
        </p:nvSpPr>
        <p:spPr/>
        <p:txBody>
          <a:bodyPr vert="horz" lIns="91440" tIns="45720" rIns="91440" bIns="45720" rtlCol="0" anchor="t">
            <a:normAutofit/>
          </a:bodyPr>
          <a:lstStyle/>
          <a:p>
            <a:pPr marL="91440" indent="0">
              <a:buNone/>
            </a:pPr>
            <a:r>
              <a:rPr lang="en-US" sz="2800">
                <a:latin typeface="Arial"/>
                <a:cs typeface="Arial"/>
              </a:rPr>
              <a:t>An internship is a work-based learning activity which allows students to apply classroom learning in a work-place setting. </a:t>
            </a:r>
            <a:endParaRPr lang="en-US">
              <a:latin typeface="Arial"/>
              <a:cs typeface="Arial"/>
            </a:endParaRPr>
          </a:p>
          <a:p>
            <a:pPr marL="91440" indent="0">
              <a:buNone/>
            </a:pPr>
            <a:r>
              <a:rPr lang="en-US" sz="2800">
                <a:latin typeface="Arial"/>
                <a:cs typeface="Arial"/>
              </a:rPr>
              <a:t>Can be paid or unpaid. </a:t>
            </a:r>
            <a:endParaRPr lang="en-US">
              <a:latin typeface="Arial"/>
              <a:cs typeface="Arial"/>
            </a:endParaRPr>
          </a:p>
          <a:p>
            <a:pPr marL="91440" indent="0">
              <a:buNone/>
            </a:pPr>
            <a:r>
              <a:rPr lang="en-US" sz="2800">
                <a:latin typeface="Arial"/>
                <a:cs typeface="Arial"/>
              </a:rPr>
              <a:t>Must be tied to a course.</a:t>
            </a:r>
            <a:endParaRPr lang="en-US" sz="2800"/>
          </a:p>
        </p:txBody>
      </p:sp>
      <p:sp>
        <p:nvSpPr>
          <p:cNvPr id="4" name="Content Placeholder 3">
            <a:extLst>
              <a:ext uri="{FF2B5EF4-FFF2-40B4-BE49-F238E27FC236}">
                <a16:creationId xmlns:a16="http://schemas.microsoft.com/office/drawing/2014/main" id="{F459D7AC-9927-5F47-7B39-CB2A0415AE5E}"/>
              </a:ext>
            </a:extLst>
          </p:cNvPr>
          <p:cNvSpPr>
            <a:spLocks noGrp="1"/>
          </p:cNvSpPr>
          <p:nvPr>
            <p:ph sz="quarter" idx="11"/>
          </p:nvPr>
        </p:nvSpPr>
        <p:spPr/>
        <p:txBody>
          <a:bodyPr vert="horz" lIns="91440" tIns="45720" rIns="91440" bIns="45720" rtlCol="0" anchor="t">
            <a:noAutofit/>
          </a:bodyPr>
          <a:lstStyle/>
          <a:p>
            <a:pPr marL="91440" indent="0">
              <a:buNone/>
            </a:pPr>
            <a:r>
              <a:rPr lang="en-US" sz="2400" b="1">
                <a:latin typeface="Arial"/>
                <a:cs typeface="Arial"/>
              </a:rPr>
              <a:t>High-Quality Criteria</a:t>
            </a:r>
            <a:r>
              <a:rPr lang="en-US" sz="2400">
                <a:latin typeface="Arial"/>
                <a:cs typeface="Arial"/>
              </a:rPr>
              <a:t>:</a:t>
            </a:r>
          </a:p>
          <a:p>
            <a:pPr lvl="0"/>
            <a:r>
              <a:rPr lang="en-US" sz="2400">
                <a:latin typeface="Arial"/>
                <a:cs typeface="Arial"/>
              </a:rPr>
              <a:t>50 hours or more</a:t>
            </a:r>
          </a:p>
          <a:p>
            <a:pPr lvl="0"/>
            <a:r>
              <a:rPr lang="en-US" sz="2400">
                <a:latin typeface="Arial"/>
                <a:cs typeface="Arial"/>
              </a:rPr>
              <a:t>Sponsored by the LEA</a:t>
            </a:r>
          </a:p>
          <a:p>
            <a:pPr lvl="0"/>
            <a:r>
              <a:rPr lang="en-US" sz="2400">
                <a:latin typeface="Arial"/>
                <a:cs typeface="Arial"/>
              </a:rPr>
              <a:t>Supervised by a Certificated Staff</a:t>
            </a:r>
          </a:p>
          <a:p>
            <a:pPr lvl="0"/>
            <a:r>
              <a:rPr lang="en-US" sz="2400">
                <a:latin typeface="Arial"/>
                <a:cs typeface="Arial"/>
              </a:rPr>
              <a:t>3 or higher on Evaluation </a:t>
            </a:r>
          </a:p>
          <a:p>
            <a:r>
              <a:rPr lang="en-US" sz="2400">
                <a:latin typeface="Arial"/>
                <a:cs typeface="Arial"/>
              </a:rPr>
              <a:t>Completed as part of a Career Technical Education (CTE) Concentrator or Capstone Course, or through CTE Work Experience Education (CTWEE)</a:t>
            </a:r>
            <a:endParaRPr lang="en-US"/>
          </a:p>
        </p:txBody>
      </p:sp>
    </p:spTree>
    <p:extLst>
      <p:ext uri="{BB962C8B-B14F-4D97-AF65-F5344CB8AC3E}">
        <p14:creationId xmlns:p14="http://schemas.microsoft.com/office/powerpoint/2010/main" val="38717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2D13-CCC8-6DF6-C5ED-93AD83AB2E01}"/>
              </a:ext>
            </a:extLst>
          </p:cNvPr>
          <p:cNvSpPr>
            <a:spLocks noGrp="1"/>
          </p:cNvSpPr>
          <p:nvPr>
            <p:ph type="title"/>
          </p:nvPr>
        </p:nvSpPr>
        <p:spPr/>
        <p:txBody>
          <a:bodyPr/>
          <a:lstStyle/>
          <a:p>
            <a:r>
              <a:rPr lang="en-US" sz="3200"/>
              <a:t>How did the 19,124 students in the 2025 cohort who completed an Internship place on the established 2025 CCI criteria?</a:t>
            </a:r>
          </a:p>
        </p:txBody>
      </p:sp>
      <p:graphicFrame>
        <p:nvGraphicFramePr>
          <p:cNvPr id="7" name="Content Placeholder 6" descr="A table displaying the 2025 Dashboard CCI Internship Level (Prepared, Approaching Prepared, Not Prepared) for: Students with Internship Data Submitted; Students with Internship Data Submitted that Met the High-Quality Standard; 2025 CCI Dashboard student numbers and percentages.">
            <a:extLst>
              <a:ext uri="{FF2B5EF4-FFF2-40B4-BE49-F238E27FC236}">
                <a16:creationId xmlns:a16="http://schemas.microsoft.com/office/drawing/2014/main" id="{886E4155-1C51-12A1-8CC7-A42EF9B1CEEE}"/>
              </a:ext>
              <a:ext uri="{C183D7F6-B498-43B3-948B-1728B52AA6E4}">
                <adec:decorative xmlns:adec="http://schemas.microsoft.com/office/drawing/2017/decorative" val="0"/>
              </a:ext>
            </a:extLst>
          </p:cNvPr>
          <p:cNvGraphicFramePr>
            <a:graphicFrameLocks noGrp="1"/>
          </p:cNvGraphicFramePr>
          <p:nvPr>
            <p:ph sz="quarter" idx="10"/>
            <p:extLst>
              <p:ext uri="{D42A27DB-BD31-4B8C-83A1-F6EECF244321}">
                <p14:modId xmlns:p14="http://schemas.microsoft.com/office/powerpoint/2010/main" val="3545877101"/>
              </p:ext>
            </p:extLst>
          </p:nvPr>
        </p:nvGraphicFramePr>
        <p:xfrm>
          <a:off x="647700" y="1752600"/>
          <a:ext cx="10858499" cy="4187952"/>
        </p:xfrm>
        <a:graphic>
          <a:graphicData uri="http://schemas.openxmlformats.org/drawingml/2006/table">
            <a:tbl>
              <a:tblPr firstRow="1">
                <a:tableStyleId>{5C22544A-7EE6-4342-B048-85BDC9FD1C3A}</a:tableStyleId>
              </a:tblPr>
              <a:tblGrid>
                <a:gridCol w="3468794">
                  <a:extLst>
                    <a:ext uri="{9D8B030D-6E8A-4147-A177-3AD203B41FA5}">
                      <a16:colId xmlns:a16="http://schemas.microsoft.com/office/drawing/2014/main" val="523626815"/>
                    </a:ext>
                  </a:extLst>
                </a:gridCol>
                <a:gridCol w="2244126">
                  <a:extLst>
                    <a:ext uri="{9D8B030D-6E8A-4147-A177-3AD203B41FA5}">
                      <a16:colId xmlns:a16="http://schemas.microsoft.com/office/drawing/2014/main" val="2093500529"/>
                    </a:ext>
                  </a:extLst>
                </a:gridCol>
                <a:gridCol w="3170308">
                  <a:extLst>
                    <a:ext uri="{9D8B030D-6E8A-4147-A177-3AD203B41FA5}">
                      <a16:colId xmlns:a16="http://schemas.microsoft.com/office/drawing/2014/main" val="1591286280"/>
                    </a:ext>
                  </a:extLst>
                </a:gridCol>
                <a:gridCol w="1975271">
                  <a:extLst>
                    <a:ext uri="{9D8B030D-6E8A-4147-A177-3AD203B41FA5}">
                      <a16:colId xmlns:a16="http://schemas.microsoft.com/office/drawing/2014/main" val="1235539467"/>
                    </a:ext>
                  </a:extLst>
                </a:gridCol>
              </a:tblGrid>
              <a:tr h="0">
                <a:tc>
                  <a:txBody>
                    <a:bodyPr/>
                    <a:lstStyle/>
                    <a:p>
                      <a:pPr marL="0" marR="0" algn="ctr">
                        <a:buNone/>
                      </a:pPr>
                      <a:r>
                        <a:rPr lang="en-US" sz="2400">
                          <a:effectLst/>
                          <a:latin typeface="+mj-lt"/>
                        </a:rPr>
                        <a:t>CCI Level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Students with Internship Data Submitted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Students with Internship Data Submitted that Met the High-Quality Standard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2025 CCI</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8078880"/>
                  </a:ext>
                </a:extLst>
              </a:tr>
              <a:tr h="0">
                <a:tc>
                  <a:txBody>
                    <a:bodyPr/>
                    <a:lstStyle/>
                    <a:p>
                      <a:pPr marL="0" marR="0" algn="l">
                        <a:buNone/>
                      </a:pPr>
                      <a:r>
                        <a:rPr lang="en-US" sz="2400" b="1">
                          <a:effectLst/>
                          <a:latin typeface="+mj-lt"/>
                        </a:rPr>
                        <a:t>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13,433</a:t>
                      </a:r>
                    </a:p>
                    <a:p>
                      <a:pPr marL="0" marR="0" algn="ctr">
                        <a:buNone/>
                      </a:pPr>
                      <a:r>
                        <a:rPr lang="en-US" sz="2400">
                          <a:effectLst/>
                          <a:latin typeface="+mj-lt"/>
                        </a:rPr>
                        <a:t>(70.2%)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4,716</a:t>
                      </a:r>
                    </a:p>
                    <a:p>
                      <a:pPr marL="0" marR="0" algn="ctr">
                        <a:buNone/>
                      </a:pPr>
                      <a:r>
                        <a:rPr lang="en-US" sz="2400">
                          <a:effectLst/>
                          <a:latin typeface="+mj-lt"/>
                        </a:rPr>
                        <a:t>(76.0%)</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257,567</a:t>
                      </a:r>
                    </a:p>
                    <a:p>
                      <a:pPr marL="0" marR="0" algn="ctr">
                        <a:buNone/>
                      </a:pPr>
                      <a:r>
                        <a:rPr lang="en-US" sz="2400">
                          <a:effectLst/>
                          <a:latin typeface="+mj-lt"/>
                        </a:rPr>
                        <a:t>(51.7%)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83950825"/>
                  </a:ext>
                </a:extLst>
              </a:tr>
              <a:tr h="0">
                <a:tc>
                  <a:txBody>
                    <a:bodyPr/>
                    <a:lstStyle/>
                    <a:p>
                      <a:pPr marL="0" marR="0" algn="l">
                        <a:buNone/>
                      </a:pPr>
                      <a:r>
                        <a:rPr lang="en-US" sz="2400" b="1">
                          <a:effectLst/>
                          <a:latin typeface="+mj-lt"/>
                        </a:rPr>
                        <a:t>Approaching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3,220</a:t>
                      </a:r>
                    </a:p>
                    <a:p>
                      <a:pPr marL="0" marR="0" algn="ctr">
                        <a:buNone/>
                      </a:pPr>
                      <a:r>
                        <a:rPr lang="en-US" sz="2400">
                          <a:effectLst/>
                          <a:latin typeface="+mj-lt"/>
                        </a:rPr>
                        <a:t>(16.9%)</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1,008</a:t>
                      </a:r>
                    </a:p>
                    <a:p>
                      <a:pPr marL="0" marR="0" algn="ctr">
                        <a:buNone/>
                      </a:pPr>
                      <a:r>
                        <a:rPr lang="en-US" sz="2400">
                          <a:effectLst/>
                          <a:latin typeface="+mj-lt"/>
                        </a:rPr>
                        <a:t>(16.2%)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71,381</a:t>
                      </a:r>
                    </a:p>
                    <a:p>
                      <a:pPr marL="0" marR="0" algn="ctr">
                        <a:buNone/>
                      </a:pPr>
                      <a:r>
                        <a:rPr lang="en-US" sz="2400">
                          <a:effectLst/>
                          <a:latin typeface="+mj-lt"/>
                        </a:rPr>
                        <a:t>(14.3%)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7746681"/>
                  </a:ext>
                </a:extLst>
              </a:tr>
              <a:tr h="0">
                <a:tc>
                  <a:txBody>
                    <a:bodyPr/>
                    <a:lstStyle/>
                    <a:p>
                      <a:pPr marL="0" marR="0" algn="l">
                        <a:buNone/>
                      </a:pPr>
                      <a:r>
                        <a:rPr lang="en-US" sz="2400" b="1">
                          <a:effectLst/>
                          <a:latin typeface="+mj-lt"/>
                        </a:rPr>
                        <a:t>Not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2,471</a:t>
                      </a:r>
                    </a:p>
                    <a:p>
                      <a:pPr marL="0" marR="0" algn="ctr">
                        <a:buNone/>
                      </a:pPr>
                      <a:r>
                        <a:rPr lang="en-US" sz="2400">
                          <a:effectLst/>
                          <a:latin typeface="+mj-lt"/>
                        </a:rPr>
                        <a:t>(12.9%)</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482</a:t>
                      </a:r>
                    </a:p>
                    <a:p>
                      <a:pPr marL="0" marR="0" algn="ctr">
                        <a:buNone/>
                      </a:pPr>
                      <a:r>
                        <a:rPr lang="en-US" sz="2400">
                          <a:effectLst/>
                          <a:latin typeface="+mj-lt"/>
                        </a:rPr>
                        <a:t>(7.8%)</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dirty="0">
                          <a:effectLst/>
                          <a:latin typeface="+mj-lt"/>
                        </a:rPr>
                        <a:t>168,866</a:t>
                      </a:r>
                    </a:p>
                    <a:p>
                      <a:pPr marL="0" marR="0" algn="ctr">
                        <a:buNone/>
                      </a:pPr>
                      <a:r>
                        <a:rPr lang="en-US" sz="2400" dirty="0">
                          <a:effectLst/>
                          <a:latin typeface="+mj-lt"/>
                        </a:rPr>
                        <a:t>(33.9%)</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2654800"/>
                  </a:ext>
                </a:extLst>
              </a:tr>
            </a:tbl>
          </a:graphicData>
        </a:graphic>
      </p:graphicFrame>
    </p:spTree>
    <p:extLst>
      <p:ext uri="{BB962C8B-B14F-4D97-AF65-F5344CB8AC3E}">
        <p14:creationId xmlns:p14="http://schemas.microsoft.com/office/powerpoint/2010/main" val="4191274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90F44B-9E26-70C9-9682-62417381BA63}"/>
              </a:ext>
            </a:extLst>
          </p:cNvPr>
          <p:cNvSpPr>
            <a:spLocks noGrp="1"/>
          </p:cNvSpPr>
          <p:nvPr>
            <p:ph type="title"/>
          </p:nvPr>
        </p:nvSpPr>
        <p:spPr/>
        <p:txBody>
          <a:bodyPr/>
          <a:lstStyle/>
          <a:p>
            <a:r>
              <a:rPr lang="en-US" sz="2800"/>
              <a:t>Number of Hours Reported by LEAs for Students Completing Internships from 2020–21 through 2024–25 School Years</a:t>
            </a:r>
          </a:p>
        </p:txBody>
      </p:sp>
      <p:pic>
        <p:nvPicPr>
          <p:cNvPr id="7" name="Content Placeholder 6" descr="Number of Hours Reported by LEAs for Students Completing Internships from 2020–21 through 2024–25 School Years. ">
            <a:extLst>
              <a:ext uri="{FF2B5EF4-FFF2-40B4-BE49-F238E27FC236}">
                <a16:creationId xmlns:a16="http://schemas.microsoft.com/office/drawing/2014/main" id="{9E264D37-1F73-337E-0633-2FD64B83EA14}"/>
              </a:ext>
            </a:extLst>
          </p:cNvPr>
          <p:cNvPicPr>
            <a:picLocks noGrp="1" noChangeAspect="1"/>
          </p:cNvPicPr>
          <p:nvPr>
            <p:ph sz="quarter" idx="10"/>
          </p:nvPr>
        </p:nvPicPr>
        <p:blipFill>
          <a:blip r:embed="rId2"/>
          <a:stretch>
            <a:fillRect/>
          </a:stretch>
        </p:blipFill>
        <p:spPr>
          <a:xfrm>
            <a:off x="2457450" y="1640115"/>
            <a:ext cx="7239000" cy="3983726"/>
          </a:xfrm>
          <a:prstGeom prst="rect">
            <a:avLst/>
          </a:prstGeom>
        </p:spPr>
      </p:pic>
      <p:sp>
        <p:nvSpPr>
          <p:cNvPr id="2" name="Content Placeholder 1">
            <a:extLst>
              <a:ext uri="{FF2B5EF4-FFF2-40B4-BE49-F238E27FC236}">
                <a16:creationId xmlns:a16="http://schemas.microsoft.com/office/drawing/2014/main" id="{0EE0D5F0-5F00-A908-805D-8285185DD6E3}"/>
              </a:ext>
            </a:extLst>
          </p:cNvPr>
          <p:cNvSpPr>
            <a:spLocks noGrp="1"/>
          </p:cNvSpPr>
          <p:nvPr>
            <p:ph sz="quarter" idx="11"/>
          </p:nvPr>
        </p:nvSpPr>
        <p:spPr>
          <a:xfrm>
            <a:off x="2208530" y="5791200"/>
            <a:ext cx="7487920" cy="548638"/>
          </a:xfrm>
        </p:spPr>
        <p:txBody>
          <a:bodyPr>
            <a:normAutofit/>
          </a:bodyPr>
          <a:lstStyle/>
          <a:p>
            <a:pPr marL="91440" indent="0">
              <a:buNone/>
            </a:pPr>
            <a:r>
              <a:rPr lang="en-US" sz="2400"/>
              <a:t>Reference </a:t>
            </a:r>
            <a:r>
              <a:rPr lang="en-US" sz="2400">
                <a:hlinkClick r:id="rId3" action="ppaction://hlinksldjump"/>
              </a:rPr>
              <a:t>Appendix 1</a:t>
            </a:r>
            <a:r>
              <a:rPr lang="en-US" sz="2400"/>
              <a:t> for the alternate text version.</a:t>
            </a:r>
          </a:p>
        </p:txBody>
      </p:sp>
    </p:spTree>
    <p:extLst>
      <p:ext uri="{BB962C8B-B14F-4D97-AF65-F5344CB8AC3E}">
        <p14:creationId xmlns:p14="http://schemas.microsoft.com/office/powerpoint/2010/main" val="299257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8B37-A6C7-A88A-797A-A82E0E1E3F44}"/>
              </a:ext>
            </a:extLst>
          </p:cNvPr>
          <p:cNvSpPr>
            <a:spLocks noGrp="1"/>
          </p:cNvSpPr>
          <p:nvPr>
            <p:ph type="title"/>
          </p:nvPr>
        </p:nvSpPr>
        <p:spPr/>
        <p:txBody>
          <a:bodyPr/>
          <a:lstStyle/>
          <a:p>
            <a:r>
              <a:rPr lang="en-US" sz="4800">
                <a:cs typeface="Aharoni"/>
              </a:rPr>
              <a:t>March 2026 Meeting Agenda (1)</a:t>
            </a:r>
          </a:p>
        </p:txBody>
      </p:sp>
      <p:sp>
        <p:nvSpPr>
          <p:cNvPr id="3" name="Content Placeholder 2">
            <a:extLst>
              <a:ext uri="{FF2B5EF4-FFF2-40B4-BE49-F238E27FC236}">
                <a16:creationId xmlns:a16="http://schemas.microsoft.com/office/drawing/2014/main" id="{703B33D4-4822-D672-D9A2-8E28E564D152}"/>
              </a:ext>
            </a:extLst>
          </p:cNvPr>
          <p:cNvSpPr>
            <a:spLocks noGrp="1"/>
          </p:cNvSpPr>
          <p:nvPr>
            <p:ph sz="quarter" idx="10"/>
          </p:nvPr>
        </p:nvSpPr>
        <p:spPr/>
        <p:txBody>
          <a:bodyPr vert="horz" lIns="91440" tIns="45720" rIns="91440" bIns="45720" rtlCol="0" anchor="t">
            <a:noAutofit/>
          </a:bodyPr>
          <a:lstStyle/>
          <a:p>
            <a:pPr>
              <a:spcBef>
                <a:spcPts val="0"/>
              </a:spcBef>
              <a:spcAft>
                <a:spcPts val="0"/>
              </a:spcAft>
            </a:pPr>
            <a:r>
              <a:rPr lang="en-US" sz="2400">
                <a:latin typeface="Arial"/>
                <a:cs typeface="Arial"/>
              </a:rPr>
              <a:t>2026 Accountability Workplan</a:t>
            </a:r>
            <a:endParaRPr lang="en-US" sz="2400"/>
          </a:p>
          <a:p>
            <a:pPr>
              <a:spcBef>
                <a:spcPts val="0"/>
              </a:spcBef>
              <a:spcAft>
                <a:spcPts val="0"/>
              </a:spcAft>
            </a:pPr>
            <a:r>
              <a:rPr lang="en-US" sz="2400">
                <a:latin typeface="Arial"/>
                <a:cs typeface="Arial"/>
              </a:rPr>
              <a:t>College Career Indicator (CCI)</a:t>
            </a:r>
            <a:endParaRPr lang="en-US" sz="2400"/>
          </a:p>
          <a:p>
            <a:pPr lvl="1">
              <a:spcBef>
                <a:spcPts val="0"/>
              </a:spcBef>
              <a:spcAft>
                <a:spcPts val="0"/>
              </a:spcAft>
            </a:pPr>
            <a:r>
              <a:rPr lang="en-US" sz="2400">
                <a:latin typeface="Arial"/>
                <a:cs typeface="Arial"/>
              </a:rPr>
              <a:t>Work-Based Learning (WBL) Career Measures: Internships, Student-Led Enterprise, and Simulated Work-Based Learning</a:t>
            </a:r>
          </a:p>
          <a:p>
            <a:pPr lvl="1">
              <a:spcBef>
                <a:spcPts val="0"/>
              </a:spcBef>
              <a:spcAft>
                <a:spcPts val="0"/>
              </a:spcAft>
            </a:pPr>
            <a:r>
              <a:rPr lang="en-US" sz="2400">
                <a:latin typeface="Arial"/>
                <a:cs typeface="Arial"/>
              </a:rPr>
              <a:t>State Seal of Civic Engagement</a:t>
            </a:r>
          </a:p>
          <a:p>
            <a:pPr lvl="1">
              <a:spcBef>
                <a:spcPts val="0"/>
              </a:spcBef>
              <a:spcAft>
                <a:spcPts val="0"/>
              </a:spcAft>
            </a:pPr>
            <a:r>
              <a:rPr lang="en-US" sz="2400">
                <a:latin typeface="Arial"/>
                <a:cs typeface="Arial"/>
              </a:rPr>
              <a:t>Adding Courses:</a:t>
            </a:r>
            <a:endParaRPr lang="en-US"/>
          </a:p>
          <a:p>
            <a:pPr marL="1029970" lvl="2">
              <a:spcBef>
                <a:spcPts val="0"/>
              </a:spcBef>
              <a:spcAft>
                <a:spcPts val="0"/>
              </a:spcAft>
            </a:pPr>
            <a:r>
              <a:rPr lang="en-US" sz="2400">
                <a:latin typeface="Arial"/>
                <a:cs typeface="Arial"/>
              </a:rPr>
              <a:t>International Baccalaureate (IB) Courses</a:t>
            </a:r>
          </a:p>
          <a:p>
            <a:pPr lvl="1">
              <a:spcBef>
                <a:spcPts val="0"/>
              </a:spcBef>
              <a:spcAft>
                <a:spcPts val="0"/>
              </a:spcAft>
            </a:pPr>
            <a:r>
              <a:rPr lang="en-US" sz="2600">
                <a:latin typeface="Arial"/>
                <a:cs typeface="Arial"/>
              </a:rPr>
              <a:t>Adding Assessments:</a:t>
            </a:r>
            <a:endParaRPr lang="en-US" sz="2600"/>
          </a:p>
          <a:p>
            <a:pPr marL="1029970" lvl="2">
              <a:spcBef>
                <a:spcPts val="0"/>
              </a:spcBef>
              <a:spcAft>
                <a:spcPts val="0"/>
              </a:spcAft>
            </a:pPr>
            <a:r>
              <a:rPr lang="en-US" sz="2400">
                <a:latin typeface="Arial"/>
                <a:cs typeface="Arial"/>
              </a:rPr>
              <a:t>Armed Services Vocational Aptitude Battery (ASVAB)</a:t>
            </a:r>
          </a:p>
          <a:p>
            <a:pPr lvl="1">
              <a:spcBef>
                <a:spcPts val="0"/>
              </a:spcBef>
              <a:spcAft>
                <a:spcPts val="0"/>
              </a:spcAft>
            </a:pPr>
            <a:r>
              <a:rPr lang="en-US" sz="2600">
                <a:latin typeface="Arial"/>
                <a:cs typeface="Arial"/>
              </a:rPr>
              <a:t>Adding Courses/Assessments:</a:t>
            </a:r>
          </a:p>
          <a:p>
            <a:pPr marL="1029970" lvl="2">
              <a:spcBef>
                <a:spcPts val="0"/>
              </a:spcBef>
              <a:spcAft>
                <a:spcPts val="0"/>
              </a:spcAft>
            </a:pPr>
            <a:r>
              <a:rPr lang="en-US" sz="2200">
                <a:latin typeface="Arial"/>
                <a:cs typeface="Arial"/>
              </a:rPr>
              <a:t>Cambridge International (Cambridge) Courses and Exams</a:t>
            </a:r>
            <a:endParaRPr lang="en-US" sz="2600">
              <a:latin typeface="Arial"/>
              <a:cs typeface="Arial"/>
            </a:endParaRPr>
          </a:p>
        </p:txBody>
      </p:sp>
    </p:spTree>
    <p:extLst>
      <p:ext uri="{BB962C8B-B14F-4D97-AF65-F5344CB8AC3E}">
        <p14:creationId xmlns:p14="http://schemas.microsoft.com/office/powerpoint/2010/main" val="2086394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A57D-D847-514D-4094-FD74C6897709}"/>
              </a:ext>
            </a:extLst>
          </p:cNvPr>
          <p:cNvSpPr>
            <a:spLocks noGrp="1"/>
          </p:cNvSpPr>
          <p:nvPr>
            <p:ph type="title"/>
          </p:nvPr>
        </p:nvSpPr>
        <p:spPr/>
        <p:txBody>
          <a:bodyPr/>
          <a:lstStyle/>
          <a:p>
            <a:r>
              <a:rPr lang="en-US" sz="4000">
                <a:cs typeface="Aharoni"/>
              </a:rPr>
              <a:t>Work-Based Learning: </a:t>
            </a:r>
            <a:br>
              <a:rPr lang="en-US" sz="4000">
                <a:cs typeface="Aharoni"/>
              </a:rPr>
            </a:br>
            <a:r>
              <a:rPr lang="en-US" sz="4000">
                <a:cs typeface="Aharoni"/>
              </a:rPr>
              <a:t>Student-Led Enterprise</a:t>
            </a:r>
          </a:p>
        </p:txBody>
      </p:sp>
      <p:sp>
        <p:nvSpPr>
          <p:cNvPr id="3" name="Content Placeholder 2">
            <a:extLst>
              <a:ext uri="{FF2B5EF4-FFF2-40B4-BE49-F238E27FC236}">
                <a16:creationId xmlns:a16="http://schemas.microsoft.com/office/drawing/2014/main" id="{DBFDA5A6-45C9-554D-DD33-934264FC1DE4}"/>
              </a:ext>
            </a:extLst>
          </p:cNvPr>
          <p:cNvSpPr>
            <a:spLocks noGrp="1"/>
          </p:cNvSpPr>
          <p:nvPr>
            <p:ph sz="quarter" idx="10"/>
          </p:nvPr>
        </p:nvSpPr>
        <p:spPr/>
        <p:txBody>
          <a:bodyPr vert="horz" lIns="91440" tIns="45720" rIns="91440" bIns="45720" rtlCol="0" anchor="t">
            <a:normAutofit fontScale="62500" lnSpcReduction="20000"/>
          </a:bodyPr>
          <a:lstStyle/>
          <a:p>
            <a:pPr marL="91440" indent="0">
              <a:buNone/>
            </a:pPr>
            <a:r>
              <a:rPr lang="en-US" sz="3800">
                <a:latin typeface="Arial"/>
                <a:cs typeface="Arial"/>
              </a:rPr>
              <a:t>A student-led enterprise involves the development and operation of a revenue-generating business (regardless of profit or loss), operating outside the classroom. </a:t>
            </a:r>
          </a:p>
          <a:p>
            <a:pPr marL="91440" indent="0">
              <a:buNone/>
            </a:pPr>
            <a:r>
              <a:rPr lang="en-US" sz="3800">
                <a:latin typeface="Arial"/>
                <a:cs typeface="Arial"/>
              </a:rPr>
              <a:t>It must be:</a:t>
            </a:r>
          </a:p>
          <a:p>
            <a:r>
              <a:rPr lang="en-US" sz="3800">
                <a:latin typeface="Arial"/>
                <a:cs typeface="Arial"/>
              </a:rPr>
              <a:t>operated by the student</a:t>
            </a:r>
            <a:endParaRPr lang="en-US" sz="3800"/>
          </a:p>
          <a:p>
            <a:r>
              <a:rPr lang="en-US" sz="3800">
                <a:latin typeface="Arial"/>
                <a:cs typeface="Arial"/>
              </a:rPr>
              <a:t>be ongoing and not a one-day event, and</a:t>
            </a:r>
            <a:endParaRPr lang="en-US" sz="3800"/>
          </a:p>
          <a:p>
            <a:r>
              <a:rPr lang="en-US" sz="3800">
                <a:latin typeface="Arial"/>
                <a:cs typeface="Arial"/>
              </a:rPr>
              <a:t>tied to a course in which students develop a business and marketing plan.</a:t>
            </a:r>
            <a:endParaRPr lang="en-US"/>
          </a:p>
        </p:txBody>
      </p:sp>
      <p:sp>
        <p:nvSpPr>
          <p:cNvPr id="4" name="Content Placeholder 3">
            <a:extLst>
              <a:ext uri="{FF2B5EF4-FFF2-40B4-BE49-F238E27FC236}">
                <a16:creationId xmlns:a16="http://schemas.microsoft.com/office/drawing/2014/main" id="{C5529DCA-4607-298B-CA46-6125E78E0FE8}"/>
              </a:ext>
            </a:extLst>
          </p:cNvPr>
          <p:cNvSpPr>
            <a:spLocks noGrp="1"/>
          </p:cNvSpPr>
          <p:nvPr>
            <p:ph sz="quarter" idx="11"/>
          </p:nvPr>
        </p:nvSpPr>
        <p:spPr/>
        <p:txBody>
          <a:bodyPr vert="horz" lIns="91440" tIns="45720" rIns="91440" bIns="45720" rtlCol="0" anchor="t">
            <a:normAutofit/>
          </a:bodyPr>
          <a:lstStyle/>
          <a:p>
            <a:pPr marL="91440" indent="0">
              <a:buNone/>
            </a:pPr>
            <a:r>
              <a:rPr lang="en-US" sz="2800" b="1">
                <a:latin typeface="Arial"/>
                <a:cs typeface="Arial"/>
              </a:rPr>
              <a:t>High-Quality Criteria</a:t>
            </a:r>
            <a:r>
              <a:rPr lang="en-US" sz="2800">
                <a:latin typeface="Arial"/>
                <a:cs typeface="Arial"/>
              </a:rPr>
              <a:t>:</a:t>
            </a:r>
          </a:p>
          <a:p>
            <a:pPr lvl="0"/>
            <a:r>
              <a:rPr lang="en-US" sz="2800">
                <a:latin typeface="Arial"/>
                <a:cs typeface="Arial"/>
              </a:rPr>
              <a:t>50 hours or more</a:t>
            </a:r>
          </a:p>
          <a:p>
            <a:pPr lvl="0"/>
            <a:r>
              <a:rPr lang="en-US" sz="2800">
                <a:latin typeface="Arial"/>
                <a:cs typeface="Arial"/>
              </a:rPr>
              <a:t>Completed as part of a CTE Concentrator or Capstone Course</a:t>
            </a:r>
          </a:p>
        </p:txBody>
      </p:sp>
    </p:spTree>
    <p:extLst>
      <p:ext uri="{BB962C8B-B14F-4D97-AF65-F5344CB8AC3E}">
        <p14:creationId xmlns:p14="http://schemas.microsoft.com/office/powerpoint/2010/main" val="1882425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EC0E4-49CD-96E2-129A-A01ED283D9F8}"/>
              </a:ext>
            </a:extLst>
          </p:cNvPr>
          <p:cNvSpPr>
            <a:spLocks noGrp="1"/>
          </p:cNvSpPr>
          <p:nvPr>
            <p:ph type="title"/>
          </p:nvPr>
        </p:nvSpPr>
        <p:spPr/>
        <p:txBody>
          <a:bodyPr/>
          <a:lstStyle/>
          <a:p>
            <a:r>
              <a:rPr lang="en-US" sz="3600"/>
              <a:t>How did the 8,554 students in the 2025 cohort who completed a Student-Led Enterprise place on the established 2025 CCI criteria?</a:t>
            </a:r>
          </a:p>
        </p:txBody>
      </p:sp>
      <p:graphicFrame>
        <p:nvGraphicFramePr>
          <p:cNvPr id="4" name="Content Placeholder 3" descr="A table displaying the 2025 Dashboard CCI Student-Led Enterprise Level (Prepared, Approaching Prepared, Not Prepared) for: Students with Internship Data Submitted; Students with Internship Data Submitted that Met the High-Quality Standard; 2025 CCI Dashboard student numbers and percentages.">
            <a:extLst>
              <a:ext uri="{FF2B5EF4-FFF2-40B4-BE49-F238E27FC236}">
                <a16:creationId xmlns:a16="http://schemas.microsoft.com/office/drawing/2014/main" id="{5B082E41-B6EF-B175-F81E-EEC98BE48DDA}"/>
              </a:ext>
            </a:extLst>
          </p:cNvPr>
          <p:cNvGraphicFramePr>
            <a:graphicFrameLocks noGrp="1"/>
          </p:cNvGraphicFramePr>
          <p:nvPr>
            <p:ph sz="quarter" idx="10"/>
            <p:extLst>
              <p:ext uri="{D42A27DB-BD31-4B8C-83A1-F6EECF244321}">
                <p14:modId xmlns:p14="http://schemas.microsoft.com/office/powerpoint/2010/main" val="789145404"/>
              </p:ext>
            </p:extLst>
          </p:nvPr>
        </p:nvGraphicFramePr>
        <p:xfrm>
          <a:off x="666751" y="2195051"/>
          <a:ext cx="10858498" cy="3822192"/>
        </p:xfrm>
        <a:graphic>
          <a:graphicData uri="http://schemas.openxmlformats.org/drawingml/2006/table">
            <a:tbl>
              <a:tblPr firstRow="1">
                <a:tableStyleId>{5C22544A-7EE6-4342-B048-85BDC9FD1C3A}</a:tableStyleId>
              </a:tblPr>
              <a:tblGrid>
                <a:gridCol w="2293639">
                  <a:extLst>
                    <a:ext uri="{9D8B030D-6E8A-4147-A177-3AD203B41FA5}">
                      <a16:colId xmlns:a16="http://schemas.microsoft.com/office/drawing/2014/main" val="3344627509"/>
                    </a:ext>
                  </a:extLst>
                </a:gridCol>
                <a:gridCol w="2717527">
                  <a:extLst>
                    <a:ext uri="{9D8B030D-6E8A-4147-A177-3AD203B41FA5}">
                      <a16:colId xmlns:a16="http://schemas.microsoft.com/office/drawing/2014/main" val="995776151"/>
                    </a:ext>
                  </a:extLst>
                </a:gridCol>
                <a:gridCol w="3762732">
                  <a:extLst>
                    <a:ext uri="{9D8B030D-6E8A-4147-A177-3AD203B41FA5}">
                      <a16:colId xmlns:a16="http://schemas.microsoft.com/office/drawing/2014/main" val="1628956044"/>
                    </a:ext>
                  </a:extLst>
                </a:gridCol>
                <a:gridCol w="2084600">
                  <a:extLst>
                    <a:ext uri="{9D8B030D-6E8A-4147-A177-3AD203B41FA5}">
                      <a16:colId xmlns:a16="http://schemas.microsoft.com/office/drawing/2014/main" val="92290351"/>
                    </a:ext>
                  </a:extLst>
                </a:gridCol>
              </a:tblGrid>
              <a:tr h="0">
                <a:tc>
                  <a:txBody>
                    <a:bodyPr/>
                    <a:lstStyle/>
                    <a:p>
                      <a:pPr marL="0" marR="0" algn="ctr">
                        <a:buNone/>
                      </a:pPr>
                      <a:r>
                        <a:rPr lang="en-US" sz="2400">
                          <a:effectLst/>
                          <a:latin typeface="+mj-lt"/>
                        </a:rPr>
                        <a:t>CCI Level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Students with Student-Led Enterprise Data Submitted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Students with Student-Led Enterprise Data Submitted that Met the High-Quality Standard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2025 CCI</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67125119"/>
                  </a:ext>
                </a:extLst>
              </a:tr>
              <a:tr h="0">
                <a:tc>
                  <a:txBody>
                    <a:bodyPr/>
                    <a:lstStyle/>
                    <a:p>
                      <a:pPr marL="0" marR="0" algn="l">
                        <a:buNone/>
                      </a:pPr>
                      <a:r>
                        <a:rPr lang="en-US" sz="2400" b="1">
                          <a:effectLst/>
                          <a:latin typeface="+mj-lt"/>
                        </a:rPr>
                        <a:t>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5,340</a:t>
                      </a:r>
                    </a:p>
                    <a:p>
                      <a:pPr marL="0" marR="0" algn="ctr">
                        <a:buNone/>
                      </a:pPr>
                      <a:r>
                        <a:rPr lang="en-US" sz="2400">
                          <a:effectLst/>
                          <a:latin typeface="+mj-lt"/>
                        </a:rPr>
                        <a:t>(62.4%)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2,305</a:t>
                      </a:r>
                    </a:p>
                    <a:p>
                      <a:pPr marL="0" marR="0" algn="ctr">
                        <a:buNone/>
                      </a:pPr>
                      <a:r>
                        <a:rPr lang="en-US" sz="2400">
                          <a:effectLst/>
                          <a:latin typeface="+mj-lt"/>
                        </a:rPr>
                        <a:t>(70.0%)</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257,567</a:t>
                      </a:r>
                    </a:p>
                    <a:p>
                      <a:pPr marL="0" marR="0" algn="ctr">
                        <a:buNone/>
                      </a:pPr>
                      <a:r>
                        <a:rPr lang="en-US" sz="2400">
                          <a:effectLst/>
                          <a:latin typeface="+mj-lt"/>
                        </a:rPr>
                        <a:t>(51.7%)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713845545"/>
                  </a:ext>
                </a:extLst>
              </a:tr>
              <a:tr h="0">
                <a:tc>
                  <a:txBody>
                    <a:bodyPr/>
                    <a:lstStyle/>
                    <a:p>
                      <a:pPr marL="0" marR="0" algn="l">
                        <a:buNone/>
                      </a:pPr>
                      <a:r>
                        <a:rPr lang="en-US" sz="2400" b="1">
                          <a:effectLst/>
                          <a:latin typeface="+mj-lt"/>
                        </a:rPr>
                        <a:t>Approaching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1,812</a:t>
                      </a:r>
                    </a:p>
                    <a:p>
                      <a:pPr marL="0" marR="0" algn="ctr">
                        <a:buNone/>
                      </a:pPr>
                      <a:r>
                        <a:rPr lang="en-US" sz="2400">
                          <a:effectLst/>
                          <a:latin typeface="+mj-lt"/>
                        </a:rPr>
                        <a:t>(21.2%)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711</a:t>
                      </a:r>
                    </a:p>
                    <a:p>
                      <a:pPr marL="0" marR="0" algn="ctr">
                        <a:buNone/>
                      </a:pPr>
                      <a:r>
                        <a:rPr lang="en-US" sz="2400">
                          <a:effectLst/>
                          <a:latin typeface="+mj-lt"/>
                        </a:rPr>
                        <a:t>(21.6%)</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71,381</a:t>
                      </a:r>
                    </a:p>
                    <a:p>
                      <a:pPr marL="0" marR="0" algn="ctr">
                        <a:buNone/>
                      </a:pPr>
                      <a:r>
                        <a:rPr lang="en-US" sz="2400">
                          <a:effectLst/>
                          <a:latin typeface="+mj-lt"/>
                        </a:rPr>
                        <a:t>(14.3%)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92053640"/>
                  </a:ext>
                </a:extLst>
              </a:tr>
              <a:tr h="0">
                <a:tc>
                  <a:txBody>
                    <a:bodyPr/>
                    <a:lstStyle/>
                    <a:p>
                      <a:pPr marL="0" marR="0" algn="l">
                        <a:buNone/>
                      </a:pPr>
                      <a:r>
                        <a:rPr lang="en-US" sz="2400" b="1">
                          <a:effectLst/>
                          <a:latin typeface="+mj-lt"/>
                        </a:rPr>
                        <a:t>Not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1,402</a:t>
                      </a:r>
                    </a:p>
                    <a:p>
                      <a:pPr marL="0" marR="0" algn="ctr">
                        <a:buNone/>
                      </a:pPr>
                      <a:r>
                        <a:rPr lang="en-US" sz="2400">
                          <a:effectLst/>
                          <a:latin typeface="+mj-lt"/>
                        </a:rPr>
                        <a:t>(16.4%)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277</a:t>
                      </a:r>
                    </a:p>
                    <a:p>
                      <a:pPr marL="0" marR="0" algn="ctr">
                        <a:buNone/>
                      </a:pPr>
                      <a:r>
                        <a:rPr lang="en-US" sz="2400">
                          <a:effectLst/>
                          <a:latin typeface="+mj-lt"/>
                        </a:rPr>
                        <a:t>(8.4%)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dirty="0">
                          <a:effectLst/>
                          <a:latin typeface="+mj-lt"/>
                        </a:rPr>
                        <a:t>168,866</a:t>
                      </a:r>
                    </a:p>
                    <a:p>
                      <a:pPr marL="0" marR="0" algn="ctr">
                        <a:buNone/>
                      </a:pPr>
                      <a:r>
                        <a:rPr lang="en-US" sz="2400" dirty="0">
                          <a:effectLst/>
                          <a:latin typeface="+mj-lt"/>
                        </a:rPr>
                        <a:t>(33.9%)</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9091964"/>
                  </a:ext>
                </a:extLst>
              </a:tr>
            </a:tbl>
          </a:graphicData>
        </a:graphic>
      </p:graphicFrame>
    </p:spTree>
    <p:extLst>
      <p:ext uri="{BB962C8B-B14F-4D97-AF65-F5344CB8AC3E}">
        <p14:creationId xmlns:p14="http://schemas.microsoft.com/office/powerpoint/2010/main" val="553190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102A4-ADD7-5EBA-3979-C3AAEBCD16C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B1BF799-1DBB-D40A-D3CA-79A4F85623B3}"/>
              </a:ext>
            </a:extLst>
          </p:cNvPr>
          <p:cNvSpPr>
            <a:spLocks noGrp="1"/>
          </p:cNvSpPr>
          <p:nvPr>
            <p:ph type="title"/>
          </p:nvPr>
        </p:nvSpPr>
        <p:spPr/>
        <p:txBody>
          <a:bodyPr/>
          <a:lstStyle/>
          <a:p>
            <a:r>
              <a:rPr lang="en-US" sz="2800"/>
              <a:t>Number of Hours Reported by LEAs for Students Completing Student-Led Enterprises from 2020–21 through 2024–25 school years</a:t>
            </a:r>
          </a:p>
        </p:txBody>
      </p:sp>
      <p:sp>
        <p:nvSpPr>
          <p:cNvPr id="2" name="Content Placeholder 1">
            <a:extLst>
              <a:ext uri="{FF2B5EF4-FFF2-40B4-BE49-F238E27FC236}">
                <a16:creationId xmlns:a16="http://schemas.microsoft.com/office/drawing/2014/main" id="{190A22AF-2F08-494D-0EED-97183B292A40}"/>
              </a:ext>
            </a:extLst>
          </p:cNvPr>
          <p:cNvSpPr>
            <a:spLocks noGrp="1"/>
          </p:cNvSpPr>
          <p:nvPr>
            <p:ph sz="quarter" idx="11"/>
          </p:nvPr>
        </p:nvSpPr>
        <p:spPr>
          <a:xfrm>
            <a:off x="2208530" y="5791200"/>
            <a:ext cx="7487920" cy="548638"/>
          </a:xfrm>
        </p:spPr>
        <p:txBody>
          <a:bodyPr>
            <a:normAutofit/>
          </a:bodyPr>
          <a:lstStyle/>
          <a:p>
            <a:pPr marL="91440" indent="0">
              <a:buNone/>
            </a:pPr>
            <a:r>
              <a:rPr lang="en-US" sz="2400"/>
              <a:t>Reference </a:t>
            </a:r>
            <a:r>
              <a:rPr lang="en-US" sz="2400">
                <a:hlinkClick r:id="rId2" action="ppaction://hlinksldjump"/>
              </a:rPr>
              <a:t>Appendix 2</a:t>
            </a:r>
            <a:r>
              <a:rPr lang="en-US" sz="2400"/>
              <a:t> for the alternate text version.</a:t>
            </a:r>
          </a:p>
        </p:txBody>
      </p:sp>
      <p:pic>
        <p:nvPicPr>
          <p:cNvPr id="6" name="Content Placeholder 6" descr="Number of Hours Reported by LEAs for Students Completing Student-Led Enterprises from 2020–21 through 2024–25 school years.">
            <a:extLst>
              <a:ext uri="{FF2B5EF4-FFF2-40B4-BE49-F238E27FC236}">
                <a16:creationId xmlns:a16="http://schemas.microsoft.com/office/drawing/2014/main" id="{E1914B23-8D4F-96C4-78B4-C8645DC3D91D}"/>
              </a:ext>
            </a:extLst>
          </p:cNvPr>
          <p:cNvPicPr>
            <a:picLocks noGrp="1" noChangeAspect="1"/>
          </p:cNvPicPr>
          <p:nvPr>
            <p:ph sz="quarter" idx="10"/>
          </p:nvPr>
        </p:nvPicPr>
        <p:blipFill>
          <a:blip r:embed="rId3"/>
          <a:stretch>
            <a:fillRect/>
          </a:stretch>
        </p:blipFill>
        <p:spPr>
          <a:xfrm>
            <a:off x="1405890" y="1636941"/>
            <a:ext cx="9093200" cy="4157433"/>
          </a:xfrm>
          <a:prstGeom prst="rect">
            <a:avLst/>
          </a:prstGeom>
        </p:spPr>
      </p:pic>
    </p:spTree>
    <p:extLst>
      <p:ext uri="{BB962C8B-B14F-4D97-AF65-F5344CB8AC3E}">
        <p14:creationId xmlns:p14="http://schemas.microsoft.com/office/powerpoint/2010/main" val="2784461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DE13B4-A192-C3E2-1F8F-D755352AF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72FD64-D4C3-C580-D0D3-F06C4D65C933}"/>
              </a:ext>
            </a:extLst>
          </p:cNvPr>
          <p:cNvSpPr>
            <a:spLocks noGrp="1"/>
          </p:cNvSpPr>
          <p:nvPr>
            <p:ph type="title"/>
          </p:nvPr>
        </p:nvSpPr>
        <p:spPr/>
        <p:txBody>
          <a:bodyPr/>
          <a:lstStyle/>
          <a:p>
            <a:r>
              <a:rPr lang="en-US" sz="4000">
                <a:cs typeface="Aharoni"/>
              </a:rPr>
              <a:t>Work-Based Learning: </a:t>
            </a:r>
            <a:br>
              <a:rPr lang="en-US" sz="4000">
                <a:cs typeface="Aharoni"/>
              </a:rPr>
            </a:br>
            <a:r>
              <a:rPr lang="en-US" sz="4000">
                <a:cs typeface="Aharoni"/>
              </a:rPr>
              <a:t>Simulated Work-Based Learning</a:t>
            </a:r>
          </a:p>
        </p:txBody>
      </p:sp>
      <p:sp>
        <p:nvSpPr>
          <p:cNvPr id="3" name="Content Placeholder 2">
            <a:extLst>
              <a:ext uri="{FF2B5EF4-FFF2-40B4-BE49-F238E27FC236}">
                <a16:creationId xmlns:a16="http://schemas.microsoft.com/office/drawing/2014/main" id="{486768CA-D1B4-364B-1DC0-3A713A1A7399}"/>
              </a:ext>
            </a:extLst>
          </p:cNvPr>
          <p:cNvSpPr>
            <a:spLocks noGrp="1"/>
          </p:cNvSpPr>
          <p:nvPr>
            <p:ph sz="quarter" idx="10"/>
          </p:nvPr>
        </p:nvSpPr>
        <p:spPr>
          <a:xfrm>
            <a:off x="647700" y="1752601"/>
            <a:ext cx="5448300" cy="4800598"/>
          </a:xfrm>
        </p:spPr>
        <p:txBody>
          <a:bodyPr vert="horz" lIns="91440" tIns="45720" rIns="91440" bIns="45720" rtlCol="0" anchor="t">
            <a:noAutofit/>
          </a:bodyPr>
          <a:lstStyle/>
          <a:p>
            <a:pPr marL="91440" indent="0">
              <a:spcBef>
                <a:spcPts val="0"/>
              </a:spcBef>
              <a:spcAft>
                <a:spcPts val="0"/>
              </a:spcAft>
              <a:buNone/>
            </a:pPr>
            <a:r>
              <a:rPr lang="en-US" sz="2400">
                <a:latin typeface="Arial"/>
                <a:cs typeface="Arial"/>
              </a:rPr>
              <a:t>Simulated Work-Based Learning (SWBL) is where students gain career experience while at school through an emulated workplace environment that is aligned to the classroom curriculum. </a:t>
            </a:r>
          </a:p>
          <a:p>
            <a:pPr marL="91440" indent="0">
              <a:spcBef>
                <a:spcPts val="0"/>
              </a:spcBef>
              <a:spcAft>
                <a:spcPts val="0"/>
              </a:spcAft>
              <a:buNone/>
            </a:pPr>
            <a:r>
              <a:rPr lang="en-US" sz="2400">
                <a:latin typeface="Arial"/>
                <a:cs typeface="Arial"/>
              </a:rPr>
              <a:t>It must be:</a:t>
            </a:r>
          </a:p>
          <a:p>
            <a:pPr>
              <a:spcBef>
                <a:spcPts val="0"/>
              </a:spcBef>
              <a:spcAft>
                <a:spcPts val="0"/>
              </a:spcAft>
            </a:pPr>
            <a:r>
              <a:rPr lang="en-US" sz="2400">
                <a:latin typeface="Arial"/>
                <a:cs typeface="Arial"/>
              </a:rPr>
              <a:t>tied to both a course and instructor</a:t>
            </a:r>
            <a:endParaRPr lang="en-US" sz="2400"/>
          </a:p>
          <a:p>
            <a:pPr>
              <a:spcBef>
                <a:spcPts val="0"/>
              </a:spcBef>
              <a:spcAft>
                <a:spcPts val="0"/>
              </a:spcAft>
            </a:pPr>
            <a:r>
              <a:rPr lang="en-US" sz="2400">
                <a:latin typeface="Arial"/>
                <a:cs typeface="Arial"/>
              </a:rPr>
              <a:t>be a workplace experience within a school environment in conjunction with business or industry, and</a:t>
            </a:r>
            <a:endParaRPr lang="en-US" sz="2400"/>
          </a:p>
          <a:p>
            <a:pPr>
              <a:spcBef>
                <a:spcPts val="0"/>
              </a:spcBef>
              <a:spcAft>
                <a:spcPts val="0"/>
              </a:spcAft>
            </a:pPr>
            <a:r>
              <a:rPr lang="en-US" sz="2400">
                <a:latin typeface="Arial"/>
                <a:cs typeface="Arial"/>
              </a:rPr>
              <a:t>needs to involve work-related and/or technical skill development.</a:t>
            </a:r>
            <a:endParaRPr lang="en-US" sz="2400"/>
          </a:p>
        </p:txBody>
      </p:sp>
      <p:sp>
        <p:nvSpPr>
          <p:cNvPr id="4" name="Content Placeholder 3">
            <a:extLst>
              <a:ext uri="{FF2B5EF4-FFF2-40B4-BE49-F238E27FC236}">
                <a16:creationId xmlns:a16="http://schemas.microsoft.com/office/drawing/2014/main" id="{2D1834AA-AEC1-F53E-A920-17EF03A8566D}"/>
              </a:ext>
            </a:extLst>
          </p:cNvPr>
          <p:cNvSpPr>
            <a:spLocks noGrp="1"/>
          </p:cNvSpPr>
          <p:nvPr>
            <p:ph sz="quarter" idx="11"/>
          </p:nvPr>
        </p:nvSpPr>
        <p:spPr/>
        <p:txBody>
          <a:bodyPr vert="horz" lIns="91440" tIns="45720" rIns="91440" bIns="45720" rtlCol="0" anchor="t">
            <a:normAutofit/>
          </a:bodyPr>
          <a:lstStyle/>
          <a:p>
            <a:pPr marL="91440" indent="0">
              <a:buNone/>
            </a:pPr>
            <a:r>
              <a:rPr lang="en-US" sz="2800" b="1">
                <a:latin typeface="Arial"/>
                <a:cs typeface="Arial"/>
              </a:rPr>
              <a:t>High-Quality Criteria</a:t>
            </a:r>
            <a:r>
              <a:rPr lang="en-US" sz="2800">
                <a:latin typeface="Arial"/>
                <a:cs typeface="Arial"/>
              </a:rPr>
              <a:t>:</a:t>
            </a:r>
          </a:p>
          <a:p>
            <a:pPr lvl="0"/>
            <a:r>
              <a:rPr lang="en-US" sz="2800">
                <a:latin typeface="Arial"/>
                <a:cs typeface="Arial"/>
              </a:rPr>
              <a:t>50 hours or more</a:t>
            </a:r>
          </a:p>
          <a:p>
            <a:pPr lvl="0"/>
            <a:r>
              <a:rPr lang="en-US" sz="2800">
                <a:latin typeface="Arial"/>
                <a:cs typeface="Arial"/>
              </a:rPr>
              <a:t>Completed as part of a CTE Concentrator or Capstone Course</a:t>
            </a:r>
          </a:p>
        </p:txBody>
      </p:sp>
    </p:spTree>
    <p:extLst>
      <p:ext uri="{BB962C8B-B14F-4D97-AF65-F5344CB8AC3E}">
        <p14:creationId xmlns:p14="http://schemas.microsoft.com/office/powerpoint/2010/main" val="1242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9461D-E3EC-8F7C-C4CB-96E08C8DB7E5}"/>
              </a:ext>
            </a:extLst>
          </p:cNvPr>
          <p:cNvSpPr>
            <a:spLocks noGrp="1"/>
          </p:cNvSpPr>
          <p:nvPr>
            <p:ph type="title"/>
          </p:nvPr>
        </p:nvSpPr>
        <p:spPr/>
        <p:txBody>
          <a:bodyPr/>
          <a:lstStyle/>
          <a:p>
            <a:r>
              <a:rPr lang="en-US" sz="3600"/>
              <a:t>How did the 33,211 students in the 2025 cohort who completed SWBL place on the established 2025 CCI criteria?</a:t>
            </a:r>
          </a:p>
        </p:txBody>
      </p:sp>
      <p:graphicFrame>
        <p:nvGraphicFramePr>
          <p:cNvPr id="4" name="Content Placeholder 3" descr="A table displaying the 2025 Dashboard CCI Work-Based Learning Level (Prepared, Approaching Prepared, Not Prepared) for: Students with Internship Data Submitted; Students with Internship Data Submitted that Met the High-Quality Standard; 2025 CCI Dashboard student numbers and percentages.">
            <a:extLst>
              <a:ext uri="{FF2B5EF4-FFF2-40B4-BE49-F238E27FC236}">
                <a16:creationId xmlns:a16="http://schemas.microsoft.com/office/drawing/2014/main" id="{838E9483-5392-E810-71A9-0136B8EF704D}"/>
              </a:ext>
            </a:extLst>
          </p:cNvPr>
          <p:cNvGraphicFramePr>
            <a:graphicFrameLocks noGrp="1"/>
          </p:cNvGraphicFramePr>
          <p:nvPr>
            <p:ph sz="quarter" idx="10"/>
            <p:extLst>
              <p:ext uri="{D42A27DB-BD31-4B8C-83A1-F6EECF244321}">
                <p14:modId xmlns:p14="http://schemas.microsoft.com/office/powerpoint/2010/main" val="1562258234"/>
              </p:ext>
            </p:extLst>
          </p:nvPr>
        </p:nvGraphicFramePr>
        <p:xfrm>
          <a:off x="647700" y="2136058"/>
          <a:ext cx="10858498" cy="3456432"/>
        </p:xfrm>
        <a:graphic>
          <a:graphicData uri="http://schemas.openxmlformats.org/drawingml/2006/table">
            <a:tbl>
              <a:tblPr firstRow="1">
                <a:tableStyleId>{5C22544A-7EE6-4342-B048-85BDC9FD1C3A}</a:tableStyleId>
              </a:tblPr>
              <a:tblGrid>
                <a:gridCol w="2084599">
                  <a:extLst>
                    <a:ext uri="{9D8B030D-6E8A-4147-A177-3AD203B41FA5}">
                      <a16:colId xmlns:a16="http://schemas.microsoft.com/office/drawing/2014/main" val="10720440"/>
                    </a:ext>
                  </a:extLst>
                </a:gridCol>
                <a:gridCol w="2717527">
                  <a:extLst>
                    <a:ext uri="{9D8B030D-6E8A-4147-A177-3AD203B41FA5}">
                      <a16:colId xmlns:a16="http://schemas.microsoft.com/office/drawing/2014/main" val="3056920219"/>
                    </a:ext>
                  </a:extLst>
                </a:gridCol>
                <a:gridCol w="3971773">
                  <a:extLst>
                    <a:ext uri="{9D8B030D-6E8A-4147-A177-3AD203B41FA5}">
                      <a16:colId xmlns:a16="http://schemas.microsoft.com/office/drawing/2014/main" val="3341193265"/>
                    </a:ext>
                  </a:extLst>
                </a:gridCol>
                <a:gridCol w="2084599">
                  <a:extLst>
                    <a:ext uri="{9D8B030D-6E8A-4147-A177-3AD203B41FA5}">
                      <a16:colId xmlns:a16="http://schemas.microsoft.com/office/drawing/2014/main" val="3056039837"/>
                    </a:ext>
                  </a:extLst>
                </a:gridCol>
              </a:tblGrid>
              <a:tr h="0">
                <a:tc>
                  <a:txBody>
                    <a:bodyPr/>
                    <a:lstStyle/>
                    <a:p>
                      <a:pPr marL="0" marR="0" algn="ctr">
                        <a:buNone/>
                      </a:pPr>
                      <a:r>
                        <a:rPr lang="en-US" sz="2400">
                          <a:effectLst/>
                          <a:latin typeface="+mj-lt"/>
                        </a:rPr>
                        <a:t>CCI Level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Students with SWBL Data Submitted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Students with SWBL Data Submitted that Met the High-Quality Standard</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2025 CCI</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93331958"/>
                  </a:ext>
                </a:extLst>
              </a:tr>
              <a:tr h="0">
                <a:tc>
                  <a:txBody>
                    <a:bodyPr/>
                    <a:lstStyle/>
                    <a:p>
                      <a:pPr marL="0" marR="0" algn="l">
                        <a:buNone/>
                      </a:pPr>
                      <a:r>
                        <a:rPr lang="en-US" sz="2400" b="1">
                          <a:effectLst/>
                          <a:latin typeface="+mj-lt"/>
                        </a:rPr>
                        <a:t>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20,987</a:t>
                      </a:r>
                    </a:p>
                    <a:p>
                      <a:pPr marL="0" marR="0" algn="ctr">
                        <a:buNone/>
                      </a:pPr>
                      <a:r>
                        <a:rPr lang="en-US" sz="2400">
                          <a:effectLst/>
                          <a:latin typeface="+mj-lt"/>
                        </a:rPr>
                        <a:t>(63.2%)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5,947</a:t>
                      </a:r>
                    </a:p>
                    <a:p>
                      <a:pPr marL="0" marR="0" algn="ctr">
                        <a:buNone/>
                      </a:pPr>
                      <a:r>
                        <a:rPr lang="en-US" sz="2400">
                          <a:effectLst/>
                          <a:latin typeface="+mj-lt"/>
                        </a:rPr>
                        <a:t>(69.1%)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257,567</a:t>
                      </a:r>
                    </a:p>
                    <a:p>
                      <a:pPr marL="0" marR="0" algn="ctr">
                        <a:buNone/>
                      </a:pPr>
                      <a:r>
                        <a:rPr lang="en-US" sz="2400">
                          <a:effectLst/>
                          <a:latin typeface="+mj-lt"/>
                        </a:rPr>
                        <a:t>(51.7%)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37948437"/>
                  </a:ext>
                </a:extLst>
              </a:tr>
              <a:tr h="0">
                <a:tc>
                  <a:txBody>
                    <a:bodyPr/>
                    <a:lstStyle/>
                    <a:p>
                      <a:pPr marL="0" marR="0" algn="l">
                        <a:buNone/>
                      </a:pPr>
                      <a:r>
                        <a:rPr lang="en-US" sz="2400" b="1">
                          <a:effectLst/>
                          <a:latin typeface="+mj-lt"/>
                        </a:rPr>
                        <a:t>Approaching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6,381</a:t>
                      </a:r>
                    </a:p>
                    <a:p>
                      <a:pPr marL="0" marR="0" algn="ctr">
                        <a:buNone/>
                      </a:pPr>
                      <a:r>
                        <a:rPr lang="en-US" sz="2400">
                          <a:effectLst/>
                          <a:latin typeface="+mj-lt"/>
                        </a:rPr>
                        <a:t>(19.2%)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1,653</a:t>
                      </a:r>
                    </a:p>
                    <a:p>
                      <a:pPr marL="0" marR="0" algn="ctr">
                        <a:buNone/>
                      </a:pPr>
                      <a:r>
                        <a:rPr lang="en-US" sz="2400">
                          <a:effectLst/>
                          <a:latin typeface="+mj-lt"/>
                        </a:rPr>
                        <a:t>(19.2%)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71,381</a:t>
                      </a:r>
                    </a:p>
                    <a:p>
                      <a:pPr marL="0" marR="0" algn="ctr">
                        <a:buNone/>
                      </a:pPr>
                      <a:r>
                        <a:rPr lang="en-US" sz="2400">
                          <a:effectLst/>
                          <a:latin typeface="+mj-lt"/>
                        </a:rPr>
                        <a:t>(14.3%)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45972016"/>
                  </a:ext>
                </a:extLst>
              </a:tr>
              <a:tr h="0">
                <a:tc>
                  <a:txBody>
                    <a:bodyPr/>
                    <a:lstStyle/>
                    <a:p>
                      <a:pPr marL="0" marR="0" algn="l">
                        <a:buNone/>
                      </a:pPr>
                      <a:r>
                        <a:rPr lang="en-US" sz="2400" b="1">
                          <a:effectLst/>
                          <a:latin typeface="+mj-lt"/>
                        </a:rPr>
                        <a:t>Not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5,843</a:t>
                      </a:r>
                    </a:p>
                    <a:p>
                      <a:pPr marL="0" marR="0" algn="ctr">
                        <a:buNone/>
                      </a:pPr>
                      <a:r>
                        <a:rPr lang="en-US" sz="2400">
                          <a:effectLst/>
                          <a:latin typeface="+mj-lt"/>
                        </a:rPr>
                        <a:t>(17.6%)</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buNone/>
                      </a:pPr>
                      <a:r>
                        <a:rPr lang="en-US" sz="2400">
                          <a:effectLst/>
                          <a:latin typeface="+mj-lt"/>
                        </a:rPr>
                        <a:t>1,001</a:t>
                      </a:r>
                    </a:p>
                    <a:p>
                      <a:pPr marL="0" marR="0" algn="ctr">
                        <a:buNone/>
                      </a:pPr>
                      <a:r>
                        <a:rPr lang="en-US" sz="2400">
                          <a:effectLst/>
                          <a:latin typeface="+mj-lt"/>
                        </a:rPr>
                        <a:t>(11.6%)</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dirty="0">
                          <a:effectLst/>
                          <a:latin typeface="+mj-lt"/>
                        </a:rPr>
                        <a:t>168,866</a:t>
                      </a:r>
                    </a:p>
                    <a:p>
                      <a:pPr marL="0" marR="0" algn="ctr">
                        <a:buNone/>
                      </a:pPr>
                      <a:r>
                        <a:rPr lang="en-US" sz="2400" dirty="0">
                          <a:effectLst/>
                          <a:latin typeface="+mj-lt"/>
                        </a:rPr>
                        <a:t>(33.9%)</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67234064"/>
                  </a:ext>
                </a:extLst>
              </a:tr>
            </a:tbl>
          </a:graphicData>
        </a:graphic>
      </p:graphicFrame>
    </p:spTree>
    <p:extLst>
      <p:ext uri="{BB962C8B-B14F-4D97-AF65-F5344CB8AC3E}">
        <p14:creationId xmlns:p14="http://schemas.microsoft.com/office/powerpoint/2010/main" val="291785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48A7A-42D1-9716-19D4-70C0BB945A7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1F3EE33-8B82-20D5-4340-D5BDFD17C14C}"/>
              </a:ext>
            </a:extLst>
          </p:cNvPr>
          <p:cNvSpPr>
            <a:spLocks noGrp="1"/>
          </p:cNvSpPr>
          <p:nvPr>
            <p:ph type="title"/>
          </p:nvPr>
        </p:nvSpPr>
        <p:spPr/>
        <p:txBody>
          <a:bodyPr/>
          <a:lstStyle/>
          <a:p>
            <a:r>
              <a:rPr lang="en-US" sz="2800"/>
              <a:t>Number of Hours Reported by LEAs for Students Completing SWBL Experiences from 2020–21 through 2024–25</a:t>
            </a:r>
          </a:p>
        </p:txBody>
      </p:sp>
      <p:sp>
        <p:nvSpPr>
          <p:cNvPr id="2" name="Content Placeholder 1">
            <a:extLst>
              <a:ext uri="{FF2B5EF4-FFF2-40B4-BE49-F238E27FC236}">
                <a16:creationId xmlns:a16="http://schemas.microsoft.com/office/drawing/2014/main" id="{81B25A1F-E970-D6C9-C551-F34008F2531B}"/>
              </a:ext>
            </a:extLst>
          </p:cNvPr>
          <p:cNvSpPr>
            <a:spLocks noGrp="1"/>
          </p:cNvSpPr>
          <p:nvPr>
            <p:ph sz="quarter" idx="11"/>
          </p:nvPr>
        </p:nvSpPr>
        <p:spPr>
          <a:xfrm>
            <a:off x="2208530" y="5791200"/>
            <a:ext cx="7487920" cy="548638"/>
          </a:xfrm>
        </p:spPr>
        <p:txBody>
          <a:bodyPr>
            <a:normAutofit/>
          </a:bodyPr>
          <a:lstStyle/>
          <a:p>
            <a:pPr marL="91440" indent="0">
              <a:buNone/>
            </a:pPr>
            <a:r>
              <a:rPr lang="en-US" sz="2400"/>
              <a:t>Reference </a:t>
            </a:r>
            <a:r>
              <a:rPr lang="en-US" sz="2400">
                <a:hlinkClick r:id="rId2" action="ppaction://hlinksldjump"/>
              </a:rPr>
              <a:t>Appendix 3</a:t>
            </a:r>
            <a:r>
              <a:rPr lang="en-US" sz="2400"/>
              <a:t> for the alternate text version.</a:t>
            </a:r>
          </a:p>
        </p:txBody>
      </p:sp>
      <p:pic>
        <p:nvPicPr>
          <p:cNvPr id="8" name="Content Placeholder 3" descr="Number of Hours Reported by LEAs for Students Completing Simulated Work-Based Learning Experiences from 2020–21 through 2024–25.">
            <a:extLst>
              <a:ext uri="{FF2B5EF4-FFF2-40B4-BE49-F238E27FC236}">
                <a16:creationId xmlns:a16="http://schemas.microsoft.com/office/drawing/2014/main" id="{72808BB6-6272-C0B0-FE72-B1124E3B016D}"/>
              </a:ext>
            </a:extLst>
          </p:cNvPr>
          <p:cNvPicPr>
            <a:picLocks noGrp="1" noChangeAspect="1"/>
          </p:cNvPicPr>
          <p:nvPr>
            <p:ph sz="quarter" idx="10"/>
          </p:nvPr>
        </p:nvPicPr>
        <p:blipFill>
          <a:blip r:embed="rId3"/>
          <a:stretch>
            <a:fillRect/>
          </a:stretch>
        </p:blipFill>
        <p:spPr>
          <a:xfrm>
            <a:off x="1191260" y="1640115"/>
            <a:ext cx="9522460" cy="4098022"/>
          </a:xfrm>
          <a:prstGeom prst="rect">
            <a:avLst/>
          </a:prstGeom>
        </p:spPr>
      </p:pic>
    </p:spTree>
    <p:extLst>
      <p:ext uri="{BB962C8B-B14F-4D97-AF65-F5344CB8AC3E}">
        <p14:creationId xmlns:p14="http://schemas.microsoft.com/office/powerpoint/2010/main" val="3995082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804-EFA3-8AE4-2AD3-CFFCB848989F}"/>
              </a:ext>
            </a:extLst>
          </p:cNvPr>
          <p:cNvSpPr>
            <a:spLocks noGrp="1"/>
          </p:cNvSpPr>
          <p:nvPr>
            <p:ph type="title"/>
          </p:nvPr>
        </p:nvSpPr>
        <p:spPr/>
        <p:txBody>
          <a:bodyPr/>
          <a:lstStyle/>
          <a:p>
            <a:r>
              <a:rPr lang="en-US" sz="4400">
                <a:cs typeface="Aharoni"/>
              </a:rPr>
              <a:t>Summary of WBL Impact on 2025 CCI</a:t>
            </a:r>
            <a:endParaRPr lang="en-US" sz="4400"/>
          </a:p>
        </p:txBody>
      </p:sp>
      <p:sp>
        <p:nvSpPr>
          <p:cNvPr id="3" name="Content Placeholder 2">
            <a:extLst>
              <a:ext uri="{FF2B5EF4-FFF2-40B4-BE49-F238E27FC236}">
                <a16:creationId xmlns:a16="http://schemas.microsoft.com/office/drawing/2014/main" id="{2E9462FE-885C-3B9F-7278-0DB39C2234D0}"/>
              </a:ext>
            </a:extLst>
          </p:cNvPr>
          <p:cNvSpPr>
            <a:spLocks noGrp="1"/>
          </p:cNvSpPr>
          <p:nvPr>
            <p:ph sz="quarter" idx="10"/>
          </p:nvPr>
        </p:nvSpPr>
        <p:spPr>
          <a:xfrm>
            <a:off x="647700" y="1555954"/>
            <a:ext cx="10858499" cy="5088685"/>
          </a:xfrm>
        </p:spPr>
        <p:txBody>
          <a:bodyPr vert="horz" lIns="91440" tIns="45720" rIns="91440" bIns="45720" rtlCol="0" anchor="t">
            <a:noAutofit/>
          </a:bodyPr>
          <a:lstStyle/>
          <a:p>
            <a:pPr marL="91440" indent="0">
              <a:buNone/>
            </a:pPr>
            <a:r>
              <a:rPr lang="en-US" sz="2400">
                <a:latin typeface="Arial"/>
                <a:cs typeface="Arial"/>
              </a:rPr>
              <a:t>Based on the proposed “Prepared” criteria from CDE for the three new career measures: </a:t>
            </a:r>
          </a:p>
          <a:p>
            <a:pPr lvl="0"/>
            <a:r>
              <a:rPr lang="en-US" sz="2400">
                <a:latin typeface="Arial"/>
                <a:cs typeface="Arial"/>
              </a:rPr>
              <a:t>796 additional students (0.16 percent) would be prepared by completing a CTE Pathway plus a High-Quality Internship</a:t>
            </a:r>
          </a:p>
          <a:p>
            <a:pPr lvl="0"/>
            <a:r>
              <a:rPr lang="en-US" sz="2400">
                <a:latin typeface="Arial"/>
                <a:cs typeface="Arial"/>
              </a:rPr>
              <a:t>586 additional students (0.12 percent) would be prepared by completing a CTE Pathway plus a High-Quality Student-Led Enterprise</a:t>
            </a:r>
          </a:p>
          <a:p>
            <a:pPr lvl="0"/>
            <a:r>
              <a:rPr lang="en-US" sz="2400">
                <a:latin typeface="Arial"/>
                <a:cs typeface="Arial"/>
              </a:rPr>
              <a:t>1,158 additional students (0.23 percent) would be prepared by completing a CTE Pathway plus a High-Quality Simulated Work-Based Learning Experience</a:t>
            </a:r>
          </a:p>
          <a:p>
            <a:pPr marL="91440" indent="0">
              <a:buNone/>
            </a:pPr>
            <a:r>
              <a:rPr lang="en-US" sz="2400"/>
              <a:t>If all three career measures are included on the CCI, the percentage of students who were prepared by their LEA/school would increase to 52.2 percent from 51.7 percent.</a:t>
            </a:r>
          </a:p>
        </p:txBody>
      </p:sp>
    </p:spTree>
    <p:extLst>
      <p:ext uri="{BB962C8B-B14F-4D97-AF65-F5344CB8AC3E}">
        <p14:creationId xmlns:p14="http://schemas.microsoft.com/office/powerpoint/2010/main" val="19913863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F7278BC-7C24-492A-EC5B-7CC12ECECD82}"/>
              </a:ext>
            </a:extLst>
          </p:cNvPr>
          <p:cNvSpPr>
            <a:spLocks noGrp="1"/>
          </p:cNvSpPr>
          <p:nvPr>
            <p:ph type="title"/>
          </p:nvPr>
        </p:nvSpPr>
        <p:spPr/>
        <p:txBody>
          <a:bodyPr/>
          <a:lstStyle/>
          <a:p>
            <a:r>
              <a:rPr lang="en-US" sz="4000">
                <a:cs typeface="Arial"/>
              </a:rPr>
              <a:t>SBE March Meeting: Work-Based Learning</a:t>
            </a:r>
            <a:endParaRPr lang="en-US"/>
          </a:p>
        </p:txBody>
      </p:sp>
      <p:sp>
        <p:nvSpPr>
          <p:cNvPr id="6" name="Content Placeholder 5">
            <a:extLst>
              <a:ext uri="{FF2B5EF4-FFF2-40B4-BE49-F238E27FC236}">
                <a16:creationId xmlns:a16="http://schemas.microsoft.com/office/drawing/2014/main" id="{45A80D1F-4A2D-753F-6F4A-27DA9219B1E9}"/>
              </a:ext>
            </a:extLst>
          </p:cNvPr>
          <p:cNvSpPr>
            <a:spLocks noGrp="1"/>
          </p:cNvSpPr>
          <p:nvPr>
            <p:ph sz="quarter" idx="10"/>
          </p:nvPr>
        </p:nvSpPr>
        <p:spPr/>
        <p:txBody>
          <a:bodyPr vert="horz" lIns="91440" tIns="45720" rIns="91440" bIns="45720" rtlCol="0" anchor="t">
            <a:normAutofit/>
          </a:bodyPr>
          <a:lstStyle/>
          <a:p>
            <a:r>
              <a:rPr lang="en-US" sz="2800">
                <a:latin typeface="Arial"/>
                <a:cs typeface="Arial"/>
              </a:rPr>
              <a:t>At the March SBE meeting, the SBE reviewed the proposed criteria and provided feedback that Work-Based Learning opportunities in non-CTE courses were not appropriately recognized within the criteria. </a:t>
            </a:r>
          </a:p>
          <a:p>
            <a:r>
              <a:rPr lang="en-US" sz="2800">
                <a:latin typeface="Arial"/>
                <a:cs typeface="Arial"/>
              </a:rPr>
              <a:t>No action was taken on the high quality definitions, or to incorporate "CTE Pathway Plus High Quality WBL“ in the CCI</a:t>
            </a:r>
            <a:endParaRPr lang="en-US" sz="2800"/>
          </a:p>
          <a:p>
            <a:r>
              <a:rPr lang="en-US" sz="2800">
                <a:latin typeface="Arial"/>
                <a:cs typeface="Arial"/>
              </a:rPr>
              <a:t>SBE indicated an interest in revisiting the options for how to add/incorporate work-based learning in non-CTE courses at their May 2026 meeting.</a:t>
            </a:r>
            <a:endParaRPr lang="en-US" sz="2800"/>
          </a:p>
        </p:txBody>
      </p:sp>
    </p:spTree>
    <p:extLst>
      <p:ext uri="{BB962C8B-B14F-4D97-AF65-F5344CB8AC3E}">
        <p14:creationId xmlns:p14="http://schemas.microsoft.com/office/powerpoint/2010/main" val="1407498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67CBA-14A7-CFBB-37A0-CE0CCD190F97}"/>
              </a:ext>
            </a:extLst>
          </p:cNvPr>
          <p:cNvSpPr>
            <a:spLocks noGrp="1"/>
          </p:cNvSpPr>
          <p:nvPr>
            <p:ph type="title"/>
          </p:nvPr>
        </p:nvSpPr>
        <p:spPr/>
        <p:txBody>
          <a:bodyPr/>
          <a:lstStyle/>
          <a:p>
            <a:r>
              <a:rPr lang="en-US" sz="4400">
                <a:cs typeface="Aharoni"/>
              </a:rPr>
              <a:t>Completion of WBL + ?</a:t>
            </a:r>
            <a:endParaRPr lang="en-US" sz="4400"/>
          </a:p>
        </p:txBody>
      </p:sp>
      <p:sp>
        <p:nvSpPr>
          <p:cNvPr id="7" name="Content Placeholder 6">
            <a:extLst>
              <a:ext uri="{FF2B5EF4-FFF2-40B4-BE49-F238E27FC236}">
                <a16:creationId xmlns:a16="http://schemas.microsoft.com/office/drawing/2014/main" id="{C58CB301-AE0F-8883-6D1C-1203D87F5DB3}"/>
              </a:ext>
            </a:extLst>
          </p:cNvPr>
          <p:cNvSpPr>
            <a:spLocks noGrp="1"/>
          </p:cNvSpPr>
          <p:nvPr>
            <p:ph sz="quarter" idx="10"/>
          </p:nvPr>
        </p:nvSpPr>
        <p:spPr>
          <a:xfrm>
            <a:off x="647700" y="1752601"/>
            <a:ext cx="3523608" cy="4305300"/>
          </a:xfrm>
        </p:spPr>
        <p:txBody>
          <a:bodyPr vert="horz" lIns="91440" tIns="45720" rIns="91440" bIns="45720" rtlCol="0" anchor="t">
            <a:normAutofit fontScale="92500" lnSpcReduction="10000"/>
          </a:bodyPr>
          <a:lstStyle/>
          <a:p>
            <a:pPr marL="91440" indent="0">
              <a:buNone/>
            </a:pPr>
            <a:r>
              <a:rPr lang="en-US" sz="2800" b="1">
                <a:solidFill>
                  <a:schemeClr val="tx2"/>
                </a:solidFill>
                <a:latin typeface="Arial"/>
                <a:cs typeface="Arial"/>
              </a:rPr>
              <a:t>Completion of High-Quality WBL Internship</a:t>
            </a:r>
          </a:p>
          <a:p>
            <a:pPr marL="91440" indent="0">
              <a:buNone/>
            </a:pPr>
            <a:r>
              <a:rPr lang="en-US" sz="2800" b="1">
                <a:solidFill>
                  <a:schemeClr val="tx2"/>
                </a:solidFill>
                <a:latin typeface="Arial"/>
                <a:cs typeface="Arial"/>
              </a:rPr>
              <a:t>Completion of High-Quality Student-Led Enterprise</a:t>
            </a:r>
          </a:p>
          <a:p>
            <a:pPr marL="91440" indent="0">
              <a:buNone/>
            </a:pPr>
            <a:r>
              <a:rPr lang="en-US" sz="2800" b="1">
                <a:solidFill>
                  <a:schemeClr val="tx2"/>
                </a:solidFill>
                <a:latin typeface="Arial"/>
                <a:cs typeface="Arial"/>
              </a:rPr>
              <a:t>Completion of High-Quality Simulated Work-Based Learning</a:t>
            </a:r>
          </a:p>
        </p:txBody>
      </p:sp>
      <p:sp>
        <p:nvSpPr>
          <p:cNvPr id="5" name="Content Placeholder 4">
            <a:extLst>
              <a:ext uri="{FF2B5EF4-FFF2-40B4-BE49-F238E27FC236}">
                <a16:creationId xmlns:a16="http://schemas.microsoft.com/office/drawing/2014/main" id="{5740B14C-3090-66B7-1AC0-61CBAFAC521B}"/>
              </a:ext>
            </a:extLst>
          </p:cNvPr>
          <p:cNvSpPr>
            <a:spLocks noGrp="1"/>
          </p:cNvSpPr>
          <p:nvPr>
            <p:ph sz="quarter" idx="11"/>
          </p:nvPr>
        </p:nvSpPr>
        <p:spPr>
          <a:xfrm>
            <a:off x="4397340" y="1752601"/>
            <a:ext cx="7108860" cy="4305299"/>
          </a:xfrm>
        </p:spPr>
        <p:txBody>
          <a:bodyPr vert="horz" lIns="91440" tIns="45720" rIns="91440" bIns="45720" rtlCol="0" anchor="t">
            <a:noAutofit/>
          </a:bodyPr>
          <a:lstStyle/>
          <a:p>
            <a:pPr marL="91440" indent="0">
              <a:buNone/>
            </a:pPr>
            <a:r>
              <a:rPr lang="en-US" sz="2800" b="1">
                <a:solidFill>
                  <a:schemeClr val="accent2">
                    <a:lumMod val="76000"/>
                  </a:schemeClr>
                </a:solidFill>
                <a:latin typeface="Arial"/>
                <a:cs typeface="Arial"/>
              </a:rPr>
              <a:t>CCI Plus Measures</a:t>
            </a:r>
            <a:endParaRPr lang="en-US" sz="2800">
              <a:solidFill>
                <a:schemeClr val="accent2">
                  <a:lumMod val="76000"/>
                </a:schemeClr>
              </a:solidFill>
              <a:latin typeface="Arial"/>
              <a:cs typeface="Arial"/>
            </a:endParaRPr>
          </a:p>
          <a:p>
            <a:pPr>
              <a:spcBef>
                <a:spcPts val="0"/>
              </a:spcBef>
              <a:spcAft>
                <a:spcPts val="0"/>
              </a:spcAft>
            </a:pPr>
            <a:r>
              <a:rPr lang="en-US" sz="2800">
                <a:solidFill>
                  <a:schemeClr val="accent2">
                    <a:lumMod val="76000"/>
                  </a:schemeClr>
                </a:solidFill>
                <a:latin typeface="Arial"/>
                <a:cs typeface="Arial"/>
              </a:rPr>
              <a:t>CTE Pathway</a:t>
            </a:r>
          </a:p>
          <a:p>
            <a:pPr>
              <a:spcBef>
                <a:spcPts val="0"/>
              </a:spcBef>
              <a:spcAft>
                <a:spcPts val="0"/>
              </a:spcAft>
            </a:pPr>
            <a:r>
              <a:rPr lang="en-US" sz="2800">
                <a:solidFill>
                  <a:schemeClr val="accent2">
                    <a:lumMod val="76000"/>
                  </a:schemeClr>
                </a:solidFill>
                <a:latin typeface="Arial"/>
                <a:cs typeface="Arial"/>
              </a:rPr>
              <a:t>Met UC/CSU Requirements</a:t>
            </a:r>
          </a:p>
          <a:p>
            <a:pPr>
              <a:spcBef>
                <a:spcPts val="0"/>
              </a:spcBef>
              <a:spcAft>
                <a:spcPts val="0"/>
              </a:spcAft>
            </a:pPr>
            <a:r>
              <a:rPr lang="en-US" sz="2800">
                <a:solidFill>
                  <a:schemeClr val="accent2">
                    <a:lumMod val="76000"/>
                  </a:schemeClr>
                </a:solidFill>
                <a:latin typeface="Arial"/>
                <a:cs typeface="Arial"/>
              </a:rPr>
              <a:t>1 College Credit Course</a:t>
            </a:r>
          </a:p>
          <a:p>
            <a:pPr>
              <a:spcBef>
                <a:spcPts val="0"/>
              </a:spcBef>
              <a:spcAft>
                <a:spcPts val="0"/>
              </a:spcAft>
            </a:pPr>
            <a:r>
              <a:rPr lang="en-US" sz="2800">
                <a:solidFill>
                  <a:schemeClr val="accent2">
                    <a:lumMod val="76000"/>
                  </a:schemeClr>
                </a:solidFill>
                <a:latin typeface="Arial"/>
                <a:cs typeface="Arial"/>
              </a:rPr>
              <a:t>1 AP Course/Exam</a:t>
            </a:r>
            <a:endParaRPr lang="en-US" sz="2800">
              <a:solidFill>
                <a:schemeClr val="accent2">
                  <a:lumMod val="76000"/>
                </a:schemeClr>
              </a:solidFill>
            </a:endParaRPr>
          </a:p>
          <a:p>
            <a:pPr>
              <a:spcBef>
                <a:spcPts val="0"/>
              </a:spcBef>
              <a:spcAft>
                <a:spcPts val="0"/>
              </a:spcAft>
            </a:pPr>
            <a:r>
              <a:rPr lang="en-US" sz="2800">
                <a:solidFill>
                  <a:schemeClr val="accent2">
                    <a:lumMod val="76000"/>
                  </a:schemeClr>
                </a:solidFill>
                <a:latin typeface="Arial"/>
                <a:cs typeface="Arial"/>
              </a:rPr>
              <a:t>1 IB Course/Exam</a:t>
            </a:r>
            <a:endParaRPr lang="en-US" sz="2800">
              <a:solidFill>
                <a:schemeClr val="accent2">
                  <a:lumMod val="76000"/>
                </a:schemeClr>
              </a:solidFill>
            </a:endParaRPr>
          </a:p>
          <a:p>
            <a:pPr>
              <a:spcBef>
                <a:spcPts val="0"/>
              </a:spcBef>
              <a:spcAft>
                <a:spcPts val="0"/>
              </a:spcAft>
            </a:pPr>
            <a:r>
              <a:rPr lang="en-US" sz="2800">
                <a:solidFill>
                  <a:schemeClr val="accent2">
                    <a:lumMod val="76000"/>
                  </a:schemeClr>
                </a:solidFill>
                <a:latin typeface="Arial"/>
                <a:cs typeface="Arial"/>
              </a:rPr>
              <a:t>SBAC score of Level 3 or higher in one subject area (ELA or mathematics) and a score of Level 2 in the other area</a:t>
            </a:r>
          </a:p>
          <a:p>
            <a:pPr>
              <a:spcBef>
                <a:spcPts val="0"/>
              </a:spcBef>
              <a:spcAft>
                <a:spcPts val="0"/>
              </a:spcAft>
            </a:pPr>
            <a:r>
              <a:rPr lang="en-US" sz="2800">
                <a:solidFill>
                  <a:schemeClr val="accent2">
                    <a:lumMod val="76000"/>
                  </a:schemeClr>
                </a:solidFill>
                <a:latin typeface="Arial"/>
                <a:cs typeface="Arial"/>
              </a:rPr>
              <a:t>Leadership/Military Science</a:t>
            </a:r>
            <a:endParaRPr lang="en-US" sz="2800"/>
          </a:p>
          <a:p>
            <a:pPr marL="91440" indent="0">
              <a:spcBef>
                <a:spcPts val="0"/>
              </a:spcBef>
              <a:spcAft>
                <a:spcPts val="0"/>
              </a:spcAft>
              <a:buNone/>
            </a:pPr>
            <a:endParaRPr lang="en-US" sz="2000">
              <a:solidFill>
                <a:schemeClr val="accent2">
                  <a:lumMod val="76000"/>
                </a:schemeClr>
              </a:solidFill>
            </a:endParaRPr>
          </a:p>
        </p:txBody>
      </p:sp>
    </p:spTree>
    <p:extLst>
      <p:ext uri="{BB962C8B-B14F-4D97-AF65-F5344CB8AC3E}">
        <p14:creationId xmlns:p14="http://schemas.microsoft.com/office/powerpoint/2010/main" val="3997840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F0DCB-18B4-F9D3-453A-7CA41D9A15BE}"/>
              </a:ext>
            </a:extLst>
          </p:cNvPr>
          <p:cNvSpPr>
            <a:spLocks noGrp="1"/>
          </p:cNvSpPr>
          <p:nvPr>
            <p:ph type="title"/>
          </p:nvPr>
        </p:nvSpPr>
        <p:spPr/>
        <p:txBody>
          <a:bodyPr/>
          <a:lstStyle/>
          <a:p>
            <a:r>
              <a:rPr lang="en-US" sz="5400">
                <a:cs typeface="Aharoni"/>
              </a:rPr>
              <a:t>CPAG Feedback on WBL</a:t>
            </a:r>
            <a:endParaRPr lang="en-US" sz="5400"/>
          </a:p>
        </p:txBody>
      </p:sp>
      <p:sp>
        <p:nvSpPr>
          <p:cNvPr id="3" name="Content Placeholder 2">
            <a:extLst>
              <a:ext uri="{FF2B5EF4-FFF2-40B4-BE49-F238E27FC236}">
                <a16:creationId xmlns:a16="http://schemas.microsoft.com/office/drawing/2014/main" id="{73E59CD2-6FA3-8232-FCA4-1C83C67BE3EB}"/>
              </a:ext>
            </a:extLst>
          </p:cNvPr>
          <p:cNvSpPr>
            <a:spLocks noGrp="1"/>
          </p:cNvSpPr>
          <p:nvPr>
            <p:ph sz="quarter" idx="10"/>
          </p:nvPr>
        </p:nvSpPr>
        <p:spPr/>
        <p:txBody>
          <a:bodyPr vert="horz" lIns="91440" tIns="45720" rIns="91440" bIns="45720" rtlCol="0" anchor="t">
            <a:normAutofit/>
          </a:bodyPr>
          <a:lstStyle/>
          <a:p>
            <a:r>
              <a:rPr lang="en-US">
                <a:latin typeface="Arial"/>
                <a:cs typeface="Arial"/>
              </a:rPr>
              <a:t>Turn &amp; Talk (15 minutes and Share)</a:t>
            </a:r>
          </a:p>
          <a:p>
            <a:pPr lvl="1"/>
            <a:r>
              <a:rPr lang="en-US" sz="3200">
                <a:latin typeface="Arial"/>
                <a:cs typeface="Arial"/>
              </a:rPr>
              <a:t>Which combinations of existing CCI metrics would you combine with High-Quality WBL to signal that an LEA/school has prepared a student for college/career?</a:t>
            </a:r>
            <a:endParaRPr lang="en-US"/>
          </a:p>
        </p:txBody>
      </p:sp>
    </p:spTree>
    <p:extLst>
      <p:ext uri="{BB962C8B-B14F-4D97-AF65-F5344CB8AC3E}">
        <p14:creationId xmlns:p14="http://schemas.microsoft.com/office/powerpoint/2010/main" val="244396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1F5FF-45A8-8103-AEF9-968EC182D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286D04-DA88-67A8-91BE-19503870AD9E}"/>
              </a:ext>
            </a:extLst>
          </p:cNvPr>
          <p:cNvSpPr>
            <a:spLocks noGrp="1"/>
          </p:cNvSpPr>
          <p:nvPr>
            <p:ph type="title"/>
          </p:nvPr>
        </p:nvSpPr>
        <p:spPr/>
        <p:txBody>
          <a:bodyPr/>
          <a:lstStyle/>
          <a:p>
            <a:r>
              <a:rPr lang="en-US" sz="4800">
                <a:cs typeface="Aharoni"/>
              </a:rPr>
              <a:t>March 2026 Meeting Agenda (2)</a:t>
            </a:r>
          </a:p>
        </p:txBody>
      </p:sp>
      <p:sp>
        <p:nvSpPr>
          <p:cNvPr id="3" name="Content Placeholder 2">
            <a:extLst>
              <a:ext uri="{FF2B5EF4-FFF2-40B4-BE49-F238E27FC236}">
                <a16:creationId xmlns:a16="http://schemas.microsoft.com/office/drawing/2014/main" id="{663E0303-8C7D-7413-8112-9EE5B1CF394D}"/>
              </a:ext>
            </a:extLst>
          </p:cNvPr>
          <p:cNvSpPr>
            <a:spLocks noGrp="1"/>
          </p:cNvSpPr>
          <p:nvPr>
            <p:ph sz="quarter" idx="10"/>
          </p:nvPr>
        </p:nvSpPr>
        <p:spPr/>
        <p:txBody>
          <a:bodyPr vert="horz" lIns="91440" tIns="45720" rIns="91440" bIns="45720" rtlCol="0" anchor="t">
            <a:noAutofit/>
          </a:bodyPr>
          <a:lstStyle/>
          <a:p>
            <a:pPr>
              <a:spcBef>
                <a:spcPts val="0"/>
              </a:spcBef>
              <a:spcAft>
                <a:spcPts val="0"/>
              </a:spcAft>
            </a:pPr>
            <a:r>
              <a:rPr lang="en-US" sz="2400">
                <a:latin typeface="Arial"/>
                <a:cs typeface="Arial"/>
              </a:rPr>
              <a:t>Long-Term English Learners (LTELs)</a:t>
            </a:r>
            <a:endParaRPr lang="en-US"/>
          </a:p>
          <a:p>
            <a:pPr lvl="1">
              <a:spcBef>
                <a:spcPts val="0"/>
              </a:spcBef>
              <a:spcAft>
                <a:spcPts val="0"/>
              </a:spcAft>
            </a:pPr>
            <a:r>
              <a:rPr lang="en-US" sz="2200">
                <a:latin typeface="Arial"/>
                <a:cs typeface="Arial"/>
              </a:rPr>
              <a:t>Adding Reclassified Fluent English Proficient (RFEP) LTELs to the English Learner Progress Indicator (ELPI)</a:t>
            </a:r>
            <a:endParaRPr lang="en-US" sz="2200"/>
          </a:p>
          <a:p>
            <a:pPr>
              <a:spcBef>
                <a:spcPts val="0"/>
              </a:spcBef>
              <a:spcAft>
                <a:spcPts val="0"/>
              </a:spcAft>
            </a:pPr>
            <a:r>
              <a:rPr lang="en-US" sz="2400">
                <a:latin typeface="Arial"/>
                <a:cs typeface="Arial"/>
              </a:rPr>
              <a:t>Priority 1: Teacher Data</a:t>
            </a:r>
          </a:p>
          <a:p>
            <a:pPr>
              <a:spcBef>
                <a:spcPts val="0"/>
              </a:spcBef>
              <a:spcAft>
                <a:spcPts val="0"/>
              </a:spcAft>
            </a:pPr>
            <a:r>
              <a:rPr lang="en-US" sz="2400">
                <a:latin typeface="Arial"/>
                <a:cs typeface="Arial"/>
              </a:rPr>
              <a:t>Growth Data Dashboard Display Card</a:t>
            </a:r>
          </a:p>
          <a:p>
            <a:pPr>
              <a:spcBef>
                <a:spcPts val="0"/>
              </a:spcBef>
              <a:spcAft>
                <a:spcPts val="0"/>
              </a:spcAft>
            </a:pPr>
            <a:r>
              <a:rPr lang="en-US" sz="2400">
                <a:latin typeface="Arial"/>
                <a:cs typeface="Arial"/>
              </a:rPr>
              <a:t>Growth as a Full State Indicator</a:t>
            </a:r>
          </a:p>
          <a:p>
            <a:pPr>
              <a:spcBef>
                <a:spcPts val="0"/>
              </a:spcBef>
              <a:spcAft>
                <a:spcPts val="0"/>
              </a:spcAft>
            </a:pPr>
            <a:r>
              <a:rPr lang="en-US" sz="2400">
                <a:latin typeface="Arial"/>
                <a:cs typeface="Arial"/>
              </a:rPr>
              <a:t>Science as a Full State Indicator</a:t>
            </a:r>
          </a:p>
          <a:p>
            <a:pPr>
              <a:spcBef>
                <a:spcPts val="0"/>
              </a:spcBef>
              <a:spcAft>
                <a:spcPts val="0"/>
              </a:spcAft>
            </a:pPr>
            <a:r>
              <a:rPr lang="en-US" sz="2400">
                <a:latin typeface="Arial"/>
                <a:cs typeface="Arial"/>
              </a:rPr>
              <a:t>Modification of English Language Arts (ELA) and Mathematics Indicator Display and Information</a:t>
            </a:r>
          </a:p>
          <a:p>
            <a:pPr lvl="1">
              <a:spcBef>
                <a:spcPts val="0"/>
              </a:spcBef>
              <a:spcAft>
                <a:spcPts val="0"/>
              </a:spcAft>
            </a:pPr>
            <a:r>
              <a:rPr lang="en-US" sz="2400">
                <a:latin typeface="Arial"/>
                <a:cs typeface="Arial"/>
              </a:rPr>
              <a:t>California Assessment of Student Performance and Progress (CAASPP) Performance Levels on the Dashboard</a:t>
            </a:r>
          </a:p>
          <a:p>
            <a:pPr>
              <a:spcBef>
                <a:spcPts val="0"/>
              </a:spcBef>
              <a:spcAft>
                <a:spcPts val="0"/>
              </a:spcAft>
            </a:pPr>
            <a:r>
              <a:rPr lang="en-US" sz="2400">
                <a:latin typeface="Arial"/>
                <a:cs typeface="Arial"/>
              </a:rPr>
              <a:t>Public Comment</a:t>
            </a:r>
          </a:p>
        </p:txBody>
      </p:sp>
    </p:spTree>
    <p:extLst>
      <p:ext uri="{BB962C8B-B14F-4D97-AF65-F5344CB8AC3E}">
        <p14:creationId xmlns:p14="http://schemas.microsoft.com/office/powerpoint/2010/main" val="13853752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F9C6C-1A9E-C2AE-8AF3-9A791ED8C6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EAD2F8-F9F2-EA04-C1D4-A37119E20CC3}"/>
              </a:ext>
            </a:extLst>
          </p:cNvPr>
          <p:cNvSpPr>
            <a:spLocks noGrp="1"/>
          </p:cNvSpPr>
          <p:nvPr>
            <p:ph type="title"/>
          </p:nvPr>
        </p:nvSpPr>
        <p:spPr/>
        <p:txBody>
          <a:bodyPr/>
          <a:lstStyle/>
          <a:p>
            <a:r>
              <a:rPr lang="en-US" sz="6000"/>
              <a:t>State Seal of Civic Engagement</a:t>
            </a:r>
          </a:p>
        </p:txBody>
      </p:sp>
    </p:spTree>
    <p:extLst>
      <p:ext uri="{BB962C8B-B14F-4D97-AF65-F5344CB8AC3E}">
        <p14:creationId xmlns:p14="http://schemas.microsoft.com/office/powerpoint/2010/main" val="3935964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4E185B-F7E4-DA53-F3CB-DB0E90F3ACD7}"/>
              </a:ext>
            </a:extLst>
          </p:cNvPr>
          <p:cNvSpPr>
            <a:spLocks noGrp="1"/>
          </p:cNvSpPr>
          <p:nvPr>
            <p:ph type="title"/>
          </p:nvPr>
        </p:nvSpPr>
        <p:spPr/>
        <p:txBody>
          <a:bodyPr/>
          <a:lstStyle/>
          <a:p>
            <a:r>
              <a:rPr lang="en-US" sz="5400"/>
              <a:t>SSCE Overview</a:t>
            </a:r>
          </a:p>
        </p:txBody>
      </p:sp>
      <p:sp>
        <p:nvSpPr>
          <p:cNvPr id="4" name="Content Placeholder 3">
            <a:extLst>
              <a:ext uri="{FF2B5EF4-FFF2-40B4-BE49-F238E27FC236}">
                <a16:creationId xmlns:a16="http://schemas.microsoft.com/office/drawing/2014/main" id="{816C2146-39FD-17AC-629B-01030A10E189}"/>
              </a:ext>
            </a:extLst>
          </p:cNvPr>
          <p:cNvSpPr>
            <a:spLocks noGrp="1"/>
          </p:cNvSpPr>
          <p:nvPr>
            <p:ph sz="quarter" idx="10"/>
          </p:nvPr>
        </p:nvSpPr>
        <p:spPr/>
        <p:txBody>
          <a:bodyPr>
            <a:normAutofit fontScale="92500" lnSpcReduction="20000"/>
          </a:bodyPr>
          <a:lstStyle/>
          <a:p>
            <a:pPr marL="91440" indent="0">
              <a:buNone/>
            </a:pPr>
            <a:r>
              <a:rPr lang="en-US"/>
              <a:t>In September 2020, the SBE adopted criteria and guidance to award a SSCE to California public school students who demonstrate excellence in civics education and participation, and an understanding of the United States Constitution, the California Constitution, and the democratic system of government. </a:t>
            </a:r>
          </a:p>
          <a:p>
            <a:r>
              <a:rPr lang="en-US"/>
              <a:t>Each LEA should develop local requirements, procedures, and optional local criteria considering its own local context for the SSCE based on the adopted criteria and guidance. </a:t>
            </a:r>
          </a:p>
        </p:txBody>
      </p:sp>
    </p:spTree>
    <p:extLst>
      <p:ext uri="{BB962C8B-B14F-4D97-AF65-F5344CB8AC3E}">
        <p14:creationId xmlns:p14="http://schemas.microsoft.com/office/powerpoint/2010/main" val="19891126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89AFF-36BF-0D3C-DC1C-6BF173E5CB29}"/>
              </a:ext>
            </a:extLst>
          </p:cNvPr>
          <p:cNvSpPr>
            <a:spLocks noGrp="1"/>
          </p:cNvSpPr>
          <p:nvPr>
            <p:ph type="title"/>
          </p:nvPr>
        </p:nvSpPr>
        <p:spPr>
          <a:xfrm>
            <a:off x="647699" y="546008"/>
            <a:ext cx="10867359" cy="1229075"/>
          </a:xfrm>
        </p:spPr>
        <p:txBody>
          <a:bodyPr/>
          <a:lstStyle/>
          <a:p>
            <a:r>
              <a:rPr lang="en-US" sz="4800"/>
              <a:t>SSCE Completers on the 2025 CCI</a:t>
            </a:r>
          </a:p>
        </p:txBody>
      </p:sp>
      <p:graphicFrame>
        <p:nvGraphicFramePr>
          <p:cNvPr id="4" name="Content Placeholder 3" descr="The CCI Levels for Prepared, Approaching Prepared and Not Prepared for State Seal of Civic Engagement Recipients in 2025.">
            <a:extLst>
              <a:ext uri="{FF2B5EF4-FFF2-40B4-BE49-F238E27FC236}">
                <a16:creationId xmlns:a16="http://schemas.microsoft.com/office/drawing/2014/main" id="{C9FDFCB4-3419-F4AF-2913-5FB372C29DB5}"/>
              </a:ext>
            </a:extLst>
          </p:cNvPr>
          <p:cNvGraphicFramePr>
            <a:graphicFrameLocks noGrp="1"/>
          </p:cNvGraphicFramePr>
          <p:nvPr>
            <p:ph idx="1"/>
            <p:extLst>
              <p:ext uri="{D42A27DB-BD31-4B8C-83A1-F6EECF244321}">
                <p14:modId xmlns:p14="http://schemas.microsoft.com/office/powerpoint/2010/main" val="730566361"/>
              </p:ext>
            </p:extLst>
          </p:nvPr>
        </p:nvGraphicFramePr>
        <p:xfrm>
          <a:off x="647698" y="2063959"/>
          <a:ext cx="10867360" cy="3413760"/>
        </p:xfrm>
        <a:graphic>
          <a:graphicData uri="http://schemas.openxmlformats.org/drawingml/2006/table">
            <a:tbl>
              <a:tblPr firstRow="1">
                <a:tableStyleId>{5C22544A-7EE6-4342-B048-85BDC9FD1C3A}</a:tableStyleId>
              </a:tblPr>
              <a:tblGrid>
                <a:gridCol w="3126858">
                  <a:extLst>
                    <a:ext uri="{9D8B030D-6E8A-4147-A177-3AD203B41FA5}">
                      <a16:colId xmlns:a16="http://schemas.microsoft.com/office/drawing/2014/main" val="3263803863"/>
                    </a:ext>
                  </a:extLst>
                </a:gridCol>
                <a:gridCol w="4667693">
                  <a:extLst>
                    <a:ext uri="{9D8B030D-6E8A-4147-A177-3AD203B41FA5}">
                      <a16:colId xmlns:a16="http://schemas.microsoft.com/office/drawing/2014/main" val="932771395"/>
                    </a:ext>
                  </a:extLst>
                </a:gridCol>
                <a:gridCol w="3072809">
                  <a:extLst>
                    <a:ext uri="{9D8B030D-6E8A-4147-A177-3AD203B41FA5}">
                      <a16:colId xmlns:a16="http://schemas.microsoft.com/office/drawing/2014/main" val="1490883408"/>
                    </a:ext>
                  </a:extLst>
                </a:gridCol>
              </a:tblGrid>
              <a:tr h="0">
                <a:tc>
                  <a:txBody>
                    <a:bodyPr/>
                    <a:lstStyle/>
                    <a:p>
                      <a:pPr marL="0" marR="0" algn="ctr">
                        <a:buNone/>
                      </a:pPr>
                      <a:r>
                        <a:rPr lang="en-US" sz="2800">
                          <a:effectLst/>
                          <a:latin typeface="Arial"/>
                        </a:rPr>
                        <a:t>CCI Level</a:t>
                      </a:r>
                      <a:endParaRPr lang="en-US" sz="2800">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800">
                          <a:effectLst/>
                          <a:latin typeface="Arial"/>
                        </a:rPr>
                        <a:t>State Seal of Civic Engagement Recipients</a:t>
                      </a:r>
                      <a:endParaRPr lang="en-US" sz="2800">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800">
                          <a:effectLst/>
                          <a:latin typeface="Arial"/>
                        </a:rPr>
                        <a:t>2025 CCI</a:t>
                      </a:r>
                      <a:endParaRPr lang="en-US" sz="2800">
                        <a:effectLst/>
                        <a:latin typeface="Arial"/>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2654085452"/>
                  </a:ext>
                </a:extLst>
              </a:tr>
              <a:tr h="0">
                <a:tc>
                  <a:txBody>
                    <a:bodyPr/>
                    <a:lstStyle/>
                    <a:p>
                      <a:pPr marL="0" marR="0" algn="l">
                        <a:buNone/>
                      </a:pPr>
                      <a:r>
                        <a:rPr lang="en-US" sz="2800" b="1">
                          <a:solidFill>
                            <a:schemeClr val="tx1"/>
                          </a:solidFill>
                          <a:effectLst/>
                          <a:latin typeface="Arial"/>
                        </a:rPr>
                        <a:t>Prepared</a:t>
                      </a:r>
                      <a:endParaRPr lang="en-US" sz="2800" b="1">
                        <a:solidFill>
                          <a:schemeClr val="tx1"/>
                        </a:solidFill>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400">
                          <a:solidFill>
                            <a:schemeClr val="tx1"/>
                          </a:solidFill>
                          <a:effectLst/>
                          <a:latin typeface="Arial"/>
                        </a:rPr>
                        <a:t>16,445</a:t>
                      </a:r>
                    </a:p>
                    <a:p>
                      <a:pPr marL="0" marR="0" algn="ctr">
                        <a:buNone/>
                      </a:pPr>
                      <a:r>
                        <a:rPr lang="en-US" sz="2400">
                          <a:solidFill>
                            <a:schemeClr val="tx1"/>
                          </a:solidFill>
                          <a:effectLst/>
                          <a:latin typeface="Arial"/>
                        </a:rPr>
                        <a:t>(80.5%)</a:t>
                      </a:r>
                      <a:endParaRPr lang="en-US" sz="2400">
                        <a:solidFill>
                          <a:schemeClr val="tx1"/>
                        </a:solidFill>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800">
                          <a:solidFill>
                            <a:schemeClr val="tx1"/>
                          </a:solidFill>
                          <a:effectLst/>
                          <a:latin typeface="Arial"/>
                        </a:rPr>
                        <a:t>257,567</a:t>
                      </a:r>
                    </a:p>
                    <a:p>
                      <a:pPr marL="0" marR="0" algn="ctr">
                        <a:buNone/>
                      </a:pPr>
                      <a:r>
                        <a:rPr lang="en-US" sz="2800">
                          <a:solidFill>
                            <a:schemeClr val="tx1"/>
                          </a:solidFill>
                          <a:effectLst/>
                          <a:latin typeface="Arial"/>
                        </a:rPr>
                        <a:t>(51.7%)</a:t>
                      </a:r>
                      <a:endParaRPr lang="en-US" sz="2800">
                        <a:solidFill>
                          <a:schemeClr val="tx1"/>
                        </a:solidFill>
                        <a:effectLst/>
                        <a:latin typeface="Arial"/>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2803932734"/>
                  </a:ext>
                </a:extLst>
              </a:tr>
              <a:tr h="0">
                <a:tc>
                  <a:txBody>
                    <a:bodyPr/>
                    <a:lstStyle/>
                    <a:p>
                      <a:pPr marL="0" marR="0" algn="l">
                        <a:buNone/>
                      </a:pPr>
                      <a:r>
                        <a:rPr lang="en-US" sz="2800" b="1">
                          <a:solidFill>
                            <a:schemeClr val="tx1"/>
                          </a:solidFill>
                          <a:effectLst/>
                          <a:latin typeface="Arial"/>
                        </a:rPr>
                        <a:t>Approaching Prepared</a:t>
                      </a:r>
                      <a:endParaRPr lang="en-US" sz="2800" b="1">
                        <a:solidFill>
                          <a:schemeClr val="tx1"/>
                        </a:solidFill>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400">
                          <a:solidFill>
                            <a:schemeClr val="tx1"/>
                          </a:solidFill>
                          <a:effectLst/>
                          <a:latin typeface="Arial"/>
                        </a:rPr>
                        <a:t>2,140</a:t>
                      </a:r>
                    </a:p>
                    <a:p>
                      <a:pPr marL="0" marR="0" algn="ctr">
                        <a:buNone/>
                      </a:pPr>
                      <a:r>
                        <a:rPr lang="en-US" sz="2400">
                          <a:solidFill>
                            <a:schemeClr val="tx1"/>
                          </a:solidFill>
                          <a:effectLst/>
                          <a:latin typeface="Arial"/>
                        </a:rPr>
                        <a:t>(10.5%)</a:t>
                      </a:r>
                      <a:endParaRPr lang="en-US" sz="2400">
                        <a:solidFill>
                          <a:schemeClr val="tx1"/>
                        </a:solidFill>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800">
                          <a:solidFill>
                            <a:schemeClr val="tx1"/>
                          </a:solidFill>
                          <a:effectLst/>
                          <a:latin typeface="Arial"/>
                        </a:rPr>
                        <a:t>71,381</a:t>
                      </a:r>
                    </a:p>
                    <a:p>
                      <a:pPr marL="0" marR="0" algn="ctr">
                        <a:buNone/>
                      </a:pPr>
                      <a:r>
                        <a:rPr lang="en-US" sz="2800">
                          <a:solidFill>
                            <a:schemeClr val="tx1"/>
                          </a:solidFill>
                          <a:effectLst/>
                          <a:latin typeface="Arial"/>
                        </a:rPr>
                        <a:t>(14.3%)</a:t>
                      </a:r>
                      <a:endParaRPr lang="en-US" sz="2800">
                        <a:solidFill>
                          <a:schemeClr val="tx1"/>
                        </a:solidFill>
                        <a:effectLst/>
                        <a:latin typeface="Arial"/>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4179172931"/>
                  </a:ext>
                </a:extLst>
              </a:tr>
              <a:tr h="0">
                <a:tc>
                  <a:txBody>
                    <a:bodyPr/>
                    <a:lstStyle/>
                    <a:p>
                      <a:pPr marL="0" marR="0" algn="l">
                        <a:buNone/>
                      </a:pPr>
                      <a:r>
                        <a:rPr lang="en-US" sz="2800" b="1">
                          <a:solidFill>
                            <a:schemeClr val="tx1"/>
                          </a:solidFill>
                          <a:effectLst/>
                          <a:latin typeface="Arial"/>
                        </a:rPr>
                        <a:t>Not Prepared</a:t>
                      </a:r>
                      <a:endParaRPr lang="en-US" sz="2800" b="1">
                        <a:solidFill>
                          <a:schemeClr val="tx1"/>
                        </a:solidFill>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400">
                          <a:solidFill>
                            <a:schemeClr val="tx1"/>
                          </a:solidFill>
                          <a:effectLst/>
                          <a:latin typeface="Arial"/>
                        </a:rPr>
                        <a:t>1,840</a:t>
                      </a:r>
                    </a:p>
                    <a:p>
                      <a:pPr marL="0" marR="0" algn="ctr">
                        <a:buNone/>
                      </a:pPr>
                      <a:r>
                        <a:rPr lang="en-US" sz="2400">
                          <a:solidFill>
                            <a:schemeClr val="tx1"/>
                          </a:solidFill>
                          <a:effectLst/>
                          <a:latin typeface="Arial"/>
                        </a:rPr>
                        <a:t>(9.0%)</a:t>
                      </a:r>
                      <a:endParaRPr lang="en-US" sz="2400">
                        <a:solidFill>
                          <a:schemeClr val="tx1"/>
                        </a:solidFill>
                        <a:effectLst/>
                        <a:latin typeface="Arial"/>
                        <a:ea typeface="Times New Roman" panose="02020603050405020304" pitchFamily="18" charset="0"/>
                        <a:cs typeface="Times New Roman"/>
                      </a:endParaRPr>
                    </a:p>
                  </a:txBody>
                  <a:tcPr marL="68580" marR="68580" marT="0" marB="0" anchor="ctr"/>
                </a:tc>
                <a:tc>
                  <a:txBody>
                    <a:bodyPr/>
                    <a:lstStyle/>
                    <a:p>
                      <a:pPr marL="0" marR="0" algn="ctr">
                        <a:buNone/>
                      </a:pPr>
                      <a:r>
                        <a:rPr lang="en-US" sz="2800" dirty="0">
                          <a:solidFill>
                            <a:schemeClr val="tx1"/>
                          </a:solidFill>
                          <a:effectLst/>
                          <a:latin typeface="Arial"/>
                        </a:rPr>
                        <a:t>168,866</a:t>
                      </a:r>
                    </a:p>
                    <a:p>
                      <a:pPr marL="0" marR="0" algn="ctr">
                        <a:buNone/>
                      </a:pPr>
                      <a:r>
                        <a:rPr lang="en-US" sz="2800" dirty="0">
                          <a:solidFill>
                            <a:schemeClr val="tx1"/>
                          </a:solidFill>
                          <a:effectLst/>
                          <a:latin typeface="Arial"/>
                        </a:rPr>
                        <a:t>(33.9%)</a:t>
                      </a:r>
                      <a:endParaRPr lang="en-US" sz="2800" dirty="0">
                        <a:solidFill>
                          <a:schemeClr val="tx1"/>
                        </a:solidFill>
                        <a:effectLst/>
                        <a:latin typeface="Arial"/>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3469987552"/>
                  </a:ext>
                </a:extLst>
              </a:tr>
            </a:tbl>
          </a:graphicData>
        </a:graphic>
      </p:graphicFrame>
    </p:spTree>
    <p:extLst>
      <p:ext uri="{BB962C8B-B14F-4D97-AF65-F5344CB8AC3E}">
        <p14:creationId xmlns:p14="http://schemas.microsoft.com/office/powerpoint/2010/main" val="18651464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7306A-25CA-5B2C-33F1-BE590E6E8A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F0DFA9-9CB6-F579-06CE-C5EB0FBA5B96}"/>
              </a:ext>
            </a:extLst>
          </p:cNvPr>
          <p:cNvSpPr>
            <a:spLocks noGrp="1"/>
          </p:cNvSpPr>
          <p:nvPr>
            <p:ph type="title"/>
          </p:nvPr>
        </p:nvSpPr>
        <p:spPr/>
        <p:txBody>
          <a:bodyPr/>
          <a:lstStyle/>
          <a:p>
            <a:r>
              <a:rPr lang="en-US" sz="4400">
                <a:cs typeface="Aharoni"/>
              </a:rPr>
              <a:t>Completion of SSCE + ?</a:t>
            </a:r>
            <a:endParaRPr lang="en-US" sz="4400"/>
          </a:p>
        </p:txBody>
      </p:sp>
      <p:sp>
        <p:nvSpPr>
          <p:cNvPr id="7" name="Content Placeholder 6">
            <a:extLst>
              <a:ext uri="{FF2B5EF4-FFF2-40B4-BE49-F238E27FC236}">
                <a16:creationId xmlns:a16="http://schemas.microsoft.com/office/drawing/2014/main" id="{29FB558B-0722-F1BD-886A-24AF40E94367}"/>
              </a:ext>
            </a:extLst>
          </p:cNvPr>
          <p:cNvSpPr>
            <a:spLocks noGrp="1"/>
          </p:cNvSpPr>
          <p:nvPr>
            <p:ph sz="quarter" idx="10"/>
          </p:nvPr>
        </p:nvSpPr>
        <p:spPr>
          <a:xfrm>
            <a:off x="647700" y="1752601"/>
            <a:ext cx="3420866" cy="4305300"/>
          </a:xfrm>
        </p:spPr>
        <p:txBody>
          <a:bodyPr vert="horz" lIns="91440" tIns="45720" rIns="91440" bIns="45720" rtlCol="0" anchor="t">
            <a:normAutofit/>
          </a:bodyPr>
          <a:lstStyle/>
          <a:p>
            <a:pPr marL="91440" indent="0">
              <a:buNone/>
            </a:pPr>
            <a:r>
              <a:rPr lang="en-US" sz="2800" b="1">
                <a:solidFill>
                  <a:schemeClr val="tx2"/>
                </a:solidFill>
                <a:latin typeface="Arial"/>
                <a:cs typeface="Arial"/>
              </a:rPr>
              <a:t>Completion of SSCE</a:t>
            </a:r>
            <a:endParaRPr lang="en-US" sz="4000"/>
          </a:p>
        </p:txBody>
      </p:sp>
      <p:sp>
        <p:nvSpPr>
          <p:cNvPr id="5" name="Content Placeholder 4">
            <a:extLst>
              <a:ext uri="{FF2B5EF4-FFF2-40B4-BE49-F238E27FC236}">
                <a16:creationId xmlns:a16="http://schemas.microsoft.com/office/drawing/2014/main" id="{A0B17DB6-3D25-0274-E68D-E5A17849FA5F}"/>
              </a:ext>
            </a:extLst>
          </p:cNvPr>
          <p:cNvSpPr>
            <a:spLocks noGrp="1"/>
          </p:cNvSpPr>
          <p:nvPr>
            <p:ph sz="quarter" idx="11"/>
          </p:nvPr>
        </p:nvSpPr>
        <p:spPr>
          <a:xfrm>
            <a:off x="4068566" y="1752601"/>
            <a:ext cx="7437633" cy="4305299"/>
          </a:xfrm>
        </p:spPr>
        <p:txBody>
          <a:bodyPr vert="horz" lIns="91440" tIns="45720" rIns="91440" bIns="45720" rtlCol="0" anchor="t">
            <a:noAutofit/>
          </a:bodyPr>
          <a:lstStyle/>
          <a:p>
            <a:pPr marL="91440" indent="0">
              <a:buNone/>
            </a:pPr>
            <a:r>
              <a:rPr lang="en-US" sz="2800" b="1">
                <a:solidFill>
                  <a:schemeClr val="accent2">
                    <a:lumMod val="76000"/>
                  </a:schemeClr>
                </a:solidFill>
                <a:latin typeface="Arial"/>
                <a:cs typeface="Arial"/>
              </a:rPr>
              <a:t>CCI Plus Measures</a:t>
            </a:r>
            <a:endParaRPr lang="en-US" sz="2800">
              <a:solidFill>
                <a:schemeClr val="accent2">
                  <a:lumMod val="76000"/>
                </a:schemeClr>
              </a:solidFill>
              <a:latin typeface="Arial"/>
              <a:cs typeface="Arial"/>
            </a:endParaRPr>
          </a:p>
          <a:p>
            <a:pPr>
              <a:spcBef>
                <a:spcPts val="0"/>
              </a:spcBef>
              <a:spcAft>
                <a:spcPts val="0"/>
              </a:spcAft>
            </a:pPr>
            <a:r>
              <a:rPr lang="en-US" sz="2800">
                <a:solidFill>
                  <a:schemeClr val="accent2">
                    <a:lumMod val="76000"/>
                  </a:schemeClr>
                </a:solidFill>
                <a:latin typeface="Arial"/>
                <a:cs typeface="Arial"/>
              </a:rPr>
              <a:t>CTE Pathway</a:t>
            </a:r>
          </a:p>
          <a:p>
            <a:pPr>
              <a:spcBef>
                <a:spcPts val="0"/>
              </a:spcBef>
              <a:spcAft>
                <a:spcPts val="0"/>
              </a:spcAft>
            </a:pPr>
            <a:r>
              <a:rPr lang="en-US" sz="2800">
                <a:solidFill>
                  <a:schemeClr val="accent2">
                    <a:lumMod val="76000"/>
                  </a:schemeClr>
                </a:solidFill>
                <a:latin typeface="Arial"/>
                <a:cs typeface="Arial"/>
              </a:rPr>
              <a:t>Met UC/CSU Requirements</a:t>
            </a:r>
          </a:p>
          <a:p>
            <a:pPr>
              <a:spcBef>
                <a:spcPts val="0"/>
              </a:spcBef>
              <a:spcAft>
                <a:spcPts val="0"/>
              </a:spcAft>
            </a:pPr>
            <a:r>
              <a:rPr lang="en-US" sz="2800">
                <a:solidFill>
                  <a:schemeClr val="accent2">
                    <a:lumMod val="76000"/>
                  </a:schemeClr>
                </a:solidFill>
                <a:latin typeface="Arial"/>
                <a:cs typeface="Arial"/>
              </a:rPr>
              <a:t>1 College Credit Course</a:t>
            </a:r>
          </a:p>
          <a:p>
            <a:pPr>
              <a:spcBef>
                <a:spcPts val="0"/>
              </a:spcBef>
              <a:spcAft>
                <a:spcPts val="0"/>
              </a:spcAft>
            </a:pPr>
            <a:r>
              <a:rPr lang="en-US" sz="2800">
                <a:solidFill>
                  <a:schemeClr val="accent2">
                    <a:lumMod val="76000"/>
                  </a:schemeClr>
                </a:solidFill>
                <a:latin typeface="Arial"/>
                <a:cs typeface="Arial"/>
              </a:rPr>
              <a:t>1 AP Course/Exam</a:t>
            </a:r>
            <a:endParaRPr lang="en-US" sz="2800">
              <a:solidFill>
                <a:schemeClr val="accent2">
                  <a:lumMod val="76000"/>
                </a:schemeClr>
              </a:solidFill>
            </a:endParaRPr>
          </a:p>
          <a:p>
            <a:pPr>
              <a:spcBef>
                <a:spcPts val="0"/>
              </a:spcBef>
              <a:spcAft>
                <a:spcPts val="0"/>
              </a:spcAft>
            </a:pPr>
            <a:r>
              <a:rPr lang="en-US" sz="2800">
                <a:solidFill>
                  <a:schemeClr val="accent2">
                    <a:lumMod val="76000"/>
                  </a:schemeClr>
                </a:solidFill>
                <a:latin typeface="Arial"/>
                <a:cs typeface="Arial"/>
              </a:rPr>
              <a:t>1 IB Course/Exam</a:t>
            </a:r>
            <a:endParaRPr lang="en-US" sz="2800">
              <a:solidFill>
                <a:schemeClr val="accent2">
                  <a:lumMod val="76000"/>
                </a:schemeClr>
              </a:solidFill>
            </a:endParaRPr>
          </a:p>
          <a:p>
            <a:pPr>
              <a:spcBef>
                <a:spcPts val="0"/>
              </a:spcBef>
              <a:spcAft>
                <a:spcPts val="0"/>
              </a:spcAft>
            </a:pPr>
            <a:r>
              <a:rPr lang="en-US" sz="2800">
                <a:solidFill>
                  <a:schemeClr val="accent2">
                    <a:lumMod val="76000"/>
                  </a:schemeClr>
                </a:solidFill>
                <a:latin typeface="Arial"/>
                <a:cs typeface="Arial"/>
              </a:rPr>
              <a:t>SBAC score of Level 3 or higher in one subject area (ELA or mathematics) and a score of Level 2 in the other area</a:t>
            </a:r>
          </a:p>
          <a:p>
            <a:pPr>
              <a:spcBef>
                <a:spcPts val="0"/>
              </a:spcBef>
              <a:spcAft>
                <a:spcPts val="0"/>
              </a:spcAft>
            </a:pPr>
            <a:r>
              <a:rPr lang="en-US" sz="2800">
                <a:solidFill>
                  <a:schemeClr val="accent2">
                    <a:lumMod val="76000"/>
                  </a:schemeClr>
                </a:solidFill>
                <a:latin typeface="Arial"/>
                <a:cs typeface="Arial"/>
              </a:rPr>
              <a:t>Leadership/Military Science</a:t>
            </a:r>
            <a:endParaRPr lang="en-US" sz="2800"/>
          </a:p>
        </p:txBody>
      </p:sp>
    </p:spTree>
    <p:extLst>
      <p:ext uri="{BB962C8B-B14F-4D97-AF65-F5344CB8AC3E}">
        <p14:creationId xmlns:p14="http://schemas.microsoft.com/office/powerpoint/2010/main" val="19857362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BEC9-F245-F96C-B46A-041DBA054B49}"/>
              </a:ext>
            </a:extLst>
          </p:cNvPr>
          <p:cNvSpPr>
            <a:spLocks noGrp="1"/>
          </p:cNvSpPr>
          <p:nvPr>
            <p:ph type="title"/>
          </p:nvPr>
        </p:nvSpPr>
        <p:spPr/>
        <p:txBody>
          <a:bodyPr/>
          <a:lstStyle/>
          <a:p>
            <a:r>
              <a:rPr lang="en-US" sz="4800">
                <a:cs typeface="Aharoni"/>
              </a:rPr>
              <a:t>CPAG Feedback on SSCE</a:t>
            </a:r>
            <a:endParaRPr lang="en-US" sz="4800"/>
          </a:p>
        </p:txBody>
      </p:sp>
      <p:sp>
        <p:nvSpPr>
          <p:cNvPr id="3" name="Content Placeholder 2">
            <a:extLst>
              <a:ext uri="{FF2B5EF4-FFF2-40B4-BE49-F238E27FC236}">
                <a16:creationId xmlns:a16="http://schemas.microsoft.com/office/drawing/2014/main" id="{0385CE59-D0B0-F289-996D-49BED8B83AFF}"/>
              </a:ext>
            </a:extLst>
          </p:cNvPr>
          <p:cNvSpPr>
            <a:spLocks noGrp="1"/>
          </p:cNvSpPr>
          <p:nvPr>
            <p:ph sz="quarter" idx="10"/>
          </p:nvPr>
        </p:nvSpPr>
        <p:spPr/>
        <p:txBody>
          <a:bodyPr vert="horz" lIns="91440" tIns="45720" rIns="91440" bIns="45720" rtlCol="0" anchor="t">
            <a:normAutofit lnSpcReduction="10000"/>
          </a:bodyPr>
          <a:lstStyle/>
          <a:p>
            <a:r>
              <a:rPr lang="en-US">
                <a:latin typeface="Arial"/>
                <a:cs typeface="Arial"/>
              </a:rPr>
              <a:t>Turn &amp; Talk (7 minutes and Share)</a:t>
            </a:r>
          </a:p>
          <a:p>
            <a:pPr lvl="1">
              <a:buFont typeface="Courier New" panose="020B0604020202020204" pitchFamily="34" charset="0"/>
              <a:buChar char="o"/>
            </a:pPr>
            <a:r>
              <a:rPr lang="en-US" sz="3200">
                <a:latin typeface="Arial"/>
                <a:cs typeface="Arial"/>
              </a:rPr>
              <a:t>Do you agree with adding the State Seal of Civic Engagement into the CCI?</a:t>
            </a:r>
          </a:p>
          <a:p>
            <a:pPr marL="1029970" lvl="2">
              <a:buFont typeface="Wingdings" panose="020B0604020202020204" pitchFamily="34" charset="0"/>
              <a:buChar char="§"/>
            </a:pPr>
            <a:r>
              <a:rPr lang="en-US">
                <a:latin typeface="Arial"/>
                <a:cs typeface="Arial"/>
              </a:rPr>
              <a:t>If so, which combinations of existing CCI metrics would you combine with SSCE to signal that an LEA/school has prepared a student for college/career?</a:t>
            </a:r>
          </a:p>
          <a:p>
            <a:pPr marL="1029970" lvl="2">
              <a:buFont typeface="Wingdings" panose="020B0604020202020204" pitchFamily="34" charset="0"/>
              <a:buChar char="§"/>
            </a:pPr>
            <a:r>
              <a:rPr lang="en-US">
                <a:latin typeface="Arial"/>
                <a:cs typeface="Arial"/>
              </a:rPr>
              <a:t>If not, why?</a:t>
            </a:r>
          </a:p>
        </p:txBody>
      </p:sp>
    </p:spTree>
    <p:extLst>
      <p:ext uri="{BB962C8B-B14F-4D97-AF65-F5344CB8AC3E}">
        <p14:creationId xmlns:p14="http://schemas.microsoft.com/office/powerpoint/2010/main" val="2290909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727F-5F1D-3D36-3798-8F04EA2EC942}"/>
              </a:ext>
            </a:extLst>
          </p:cNvPr>
          <p:cNvSpPr>
            <a:spLocks noGrp="1"/>
          </p:cNvSpPr>
          <p:nvPr>
            <p:ph type="title"/>
          </p:nvPr>
        </p:nvSpPr>
        <p:spPr/>
        <p:txBody>
          <a:bodyPr/>
          <a:lstStyle/>
          <a:p>
            <a:r>
              <a:rPr lang="en-US" sz="5400">
                <a:cs typeface="Arial"/>
              </a:rPr>
              <a:t>International Baccalaureate Courses</a:t>
            </a:r>
            <a:endParaRPr lang="en-US" sz="13800"/>
          </a:p>
        </p:txBody>
      </p:sp>
    </p:spTree>
    <p:extLst>
      <p:ext uri="{BB962C8B-B14F-4D97-AF65-F5344CB8AC3E}">
        <p14:creationId xmlns:p14="http://schemas.microsoft.com/office/powerpoint/2010/main" val="35906386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D37E47F-CA7F-C3F2-ADAC-FD63BAD7FEBE}"/>
              </a:ext>
            </a:extLst>
          </p:cNvPr>
          <p:cNvSpPr>
            <a:spLocks noGrp="1"/>
          </p:cNvSpPr>
          <p:nvPr>
            <p:ph type="title"/>
          </p:nvPr>
        </p:nvSpPr>
        <p:spPr/>
        <p:txBody>
          <a:bodyPr/>
          <a:lstStyle/>
          <a:p>
            <a:r>
              <a:rPr lang="en-US" sz="5400">
                <a:cs typeface="Aharoni"/>
              </a:rPr>
              <a:t>International Baccalaureate</a:t>
            </a:r>
            <a:endParaRPr lang="en-US" sz="5400"/>
          </a:p>
        </p:txBody>
      </p:sp>
      <p:sp>
        <p:nvSpPr>
          <p:cNvPr id="6" name="Content Placeholder 5">
            <a:extLst>
              <a:ext uri="{FF2B5EF4-FFF2-40B4-BE49-F238E27FC236}">
                <a16:creationId xmlns:a16="http://schemas.microsoft.com/office/drawing/2014/main" id="{B304B1B2-EE86-F296-7936-677F509FBAF0}"/>
              </a:ext>
            </a:extLst>
          </p:cNvPr>
          <p:cNvSpPr>
            <a:spLocks noGrp="1"/>
          </p:cNvSpPr>
          <p:nvPr>
            <p:ph sz="quarter" idx="10"/>
          </p:nvPr>
        </p:nvSpPr>
        <p:spPr/>
        <p:txBody>
          <a:bodyPr/>
          <a:lstStyle/>
          <a:p>
            <a:r>
              <a:rPr lang="en-US" sz="2800">
                <a:latin typeface="Arial"/>
                <a:cs typeface="Arial"/>
              </a:rPr>
              <a:t>The International Baccalaureate (IB) curriculum sets out the requirements for study that is composed of three core elements that aim to broaden students' educational experience and challenge them to apply their knowledge and skills.</a:t>
            </a:r>
          </a:p>
          <a:p>
            <a:pPr lvl="1"/>
            <a:r>
              <a:rPr lang="en-US" sz="2600">
                <a:latin typeface="Arial"/>
                <a:cs typeface="Arial"/>
              </a:rPr>
              <a:t>There is an application process for schools wishing to become an authorized IB school.</a:t>
            </a:r>
          </a:p>
          <a:p>
            <a:pPr lvl="1"/>
            <a:r>
              <a:rPr lang="en-US" sz="2600">
                <a:latin typeface="Arial"/>
                <a:cs typeface="Arial"/>
              </a:rPr>
              <a:t>In 2025, there were 97 high schools (~4 percent of high schools) in the State of California that offered IB coursework.</a:t>
            </a:r>
            <a:endParaRPr lang="en-US"/>
          </a:p>
        </p:txBody>
      </p:sp>
    </p:spTree>
    <p:extLst>
      <p:ext uri="{BB962C8B-B14F-4D97-AF65-F5344CB8AC3E}">
        <p14:creationId xmlns:p14="http://schemas.microsoft.com/office/powerpoint/2010/main" val="39551430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E02C-7297-5FA4-E647-78EF494179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5156F9-1994-1C00-545E-3759C281387C}"/>
              </a:ext>
            </a:extLst>
          </p:cNvPr>
          <p:cNvSpPr>
            <a:spLocks noGrp="1"/>
          </p:cNvSpPr>
          <p:nvPr>
            <p:ph type="title"/>
          </p:nvPr>
        </p:nvSpPr>
        <p:spPr/>
        <p:txBody>
          <a:bodyPr/>
          <a:lstStyle/>
          <a:p>
            <a:r>
              <a:rPr lang="en-US" sz="5400">
                <a:cs typeface="Aharoni"/>
              </a:rPr>
              <a:t>Adding Courses to IB Measure</a:t>
            </a:r>
            <a:endParaRPr lang="en-US" sz="5400"/>
          </a:p>
        </p:txBody>
      </p:sp>
      <p:sp>
        <p:nvSpPr>
          <p:cNvPr id="3" name="Content Placeholder 2">
            <a:extLst>
              <a:ext uri="{FF2B5EF4-FFF2-40B4-BE49-F238E27FC236}">
                <a16:creationId xmlns:a16="http://schemas.microsoft.com/office/drawing/2014/main" id="{BA83E423-E6A0-2AE8-700E-E2ABF648BB84}"/>
              </a:ext>
            </a:extLst>
          </p:cNvPr>
          <p:cNvSpPr>
            <a:spLocks noGrp="1"/>
          </p:cNvSpPr>
          <p:nvPr>
            <p:ph sz="quarter" idx="10"/>
          </p:nvPr>
        </p:nvSpPr>
        <p:spPr/>
        <p:txBody>
          <a:bodyPr>
            <a:normAutofit/>
          </a:bodyPr>
          <a:lstStyle/>
          <a:p>
            <a:r>
              <a:rPr lang="en-US" sz="2800">
                <a:latin typeface="Arial"/>
                <a:cs typeface="Arial"/>
              </a:rPr>
              <a:t>For the 2026 workplan, the SBE would like to consider including IB courses on the CCI:</a:t>
            </a:r>
            <a:endParaRPr lang="en-US" sz="4000"/>
          </a:p>
          <a:p>
            <a:r>
              <a:rPr lang="en-US" sz="2800">
                <a:latin typeface="Arial"/>
                <a:cs typeface="Arial"/>
              </a:rPr>
              <a:t>For a student to earn prepared via the IB measure they must:</a:t>
            </a:r>
            <a:endParaRPr lang="en-US" sz="2800"/>
          </a:p>
          <a:p>
            <a:pPr marL="866775" lvl="1" indent="-457200">
              <a:buFont typeface="+mj-lt"/>
              <a:buAutoNum type="arabicPeriod"/>
            </a:pPr>
            <a:r>
              <a:rPr lang="en-US" sz="2800">
                <a:latin typeface="Arial"/>
                <a:cs typeface="Arial"/>
              </a:rPr>
              <a:t>Score 4 or higher on at least two IB Exams, or</a:t>
            </a:r>
          </a:p>
          <a:p>
            <a:pPr marL="866775" lvl="1" indent="-457200">
              <a:buFont typeface="+mj-lt"/>
              <a:buAutoNum type="arabicPeriod"/>
            </a:pPr>
            <a:r>
              <a:rPr lang="en-US" sz="2800">
                <a:latin typeface="Arial"/>
                <a:cs typeface="Arial"/>
              </a:rPr>
              <a:t>Successfully complete at least two IB courses with a grade of C- or better, or</a:t>
            </a:r>
          </a:p>
          <a:p>
            <a:pPr marL="866775" lvl="1" indent="-457200">
              <a:buFont typeface="+mj-lt"/>
              <a:buAutoNum type="arabicPeriod"/>
            </a:pPr>
            <a:r>
              <a:rPr lang="en-US" sz="2800">
                <a:latin typeface="Arial"/>
                <a:cs typeface="Arial"/>
              </a:rPr>
              <a:t>Achieve a combined total of two or more qualifying IB course completions and IB examinations.</a:t>
            </a:r>
          </a:p>
        </p:txBody>
      </p:sp>
    </p:spTree>
    <p:extLst>
      <p:ext uri="{BB962C8B-B14F-4D97-AF65-F5344CB8AC3E}">
        <p14:creationId xmlns:p14="http://schemas.microsoft.com/office/powerpoint/2010/main" val="256419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D36FB-AE86-E625-5084-B6B25D7564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223C7F-2490-1E66-2CE3-E0168E1325B3}"/>
              </a:ext>
            </a:extLst>
          </p:cNvPr>
          <p:cNvSpPr>
            <a:spLocks noGrp="1"/>
          </p:cNvSpPr>
          <p:nvPr>
            <p:ph type="title"/>
          </p:nvPr>
        </p:nvSpPr>
        <p:spPr/>
        <p:txBody>
          <a:bodyPr/>
          <a:lstStyle/>
          <a:p>
            <a:r>
              <a:rPr lang="en-US" sz="5400">
                <a:cs typeface="Aharoni"/>
              </a:rPr>
              <a:t>IB Schools and Districts</a:t>
            </a:r>
          </a:p>
        </p:txBody>
      </p:sp>
      <p:sp>
        <p:nvSpPr>
          <p:cNvPr id="8" name="Content Placeholder 7">
            <a:extLst>
              <a:ext uri="{FF2B5EF4-FFF2-40B4-BE49-F238E27FC236}">
                <a16:creationId xmlns:a16="http://schemas.microsoft.com/office/drawing/2014/main" id="{E87B0FEE-8216-B2B9-44DB-D78112A4D207}"/>
              </a:ext>
            </a:extLst>
          </p:cNvPr>
          <p:cNvSpPr>
            <a:spLocks noGrp="1"/>
          </p:cNvSpPr>
          <p:nvPr>
            <p:ph sz="quarter" idx="10"/>
          </p:nvPr>
        </p:nvSpPr>
        <p:spPr/>
        <p:txBody>
          <a:bodyPr vert="horz" lIns="91440" tIns="45720" rIns="91440" bIns="45720" rtlCol="0" anchor="t">
            <a:normAutofit/>
          </a:bodyPr>
          <a:lstStyle/>
          <a:p>
            <a:r>
              <a:rPr lang="en-US" sz="3200">
                <a:latin typeface="Arial"/>
                <a:cs typeface="Arial"/>
              </a:rPr>
              <a:t>Number of Students:</a:t>
            </a:r>
            <a:endParaRPr lang="en-US" sz="3200"/>
          </a:p>
          <a:p>
            <a:pPr lvl="1">
              <a:buFont typeface="Courier New" panose="020B0604020202020204" pitchFamily="34" charset="0"/>
              <a:buChar char="o"/>
            </a:pPr>
            <a:r>
              <a:rPr lang="en-US" sz="3200">
                <a:latin typeface="Arial"/>
                <a:cs typeface="Arial"/>
              </a:rPr>
              <a:t>CCI IB Prepared students via Exams Only (2 Exams or UC/CSU Requirements Met+1 Exam) vs. CCI IB Prepared students via Courses (2 Courses/1 Course+1 Exam/UC-CSU Requirements Met+1 Course)</a:t>
            </a:r>
          </a:p>
        </p:txBody>
      </p:sp>
    </p:spTree>
    <p:extLst>
      <p:ext uri="{BB962C8B-B14F-4D97-AF65-F5344CB8AC3E}">
        <p14:creationId xmlns:p14="http://schemas.microsoft.com/office/powerpoint/2010/main" val="11643724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4435A-2157-8613-8C44-6C2EC9CD31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57F1AB-524A-B577-9737-0FB57E1CB364}"/>
              </a:ext>
            </a:extLst>
          </p:cNvPr>
          <p:cNvSpPr>
            <a:spLocks noGrp="1"/>
          </p:cNvSpPr>
          <p:nvPr>
            <p:ph type="title"/>
          </p:nvPr>
        </p:nvSpPr>
        <p:spPr/>
        <p:txBody>
          <a:bodyPr/>
          <a:lstStyle/>
          <a:p>
            <a:r>
              <a:rPr lang="en-US" sz="4800"/>
              <a:t>How Would The 2024 and 2025 CCI Look?</a:t>
            </a:r>
          </a:p>
        </p:txBody>
      </p:sp>
      <p:graphicFrame>
        <p:nvGraphicFramePr>
          <p:cNvPr id="6" name="Content Placeholder 5" descr="A table displaying the Simulation Results when including IB courses comparing the 2024 and 2025 CCI data. ">
            <a:extLst>
              <a:ext uri="{FF2B5EF4-FFF2-40B4-BE49-F238E27FC236}">
                <a16:creationId xmlns:a16="http://schemas.microsoft.com/office/drawing/2014/main" id="{5F4AB53C-78FA-67DF-B17E-880D882107A5}"/>
              </a:ext>
            </a:extLst>
          </p:cNvPr>
          <p:cNvGraphicFramePr>
            <a:graphicFrameLocks noGrp="1"/>
          </p:cNvGraphicFramePr>
          <p:nvPr>
            <p:ph sz="quarter" idx="10"/>
            <p:extLst>
              <p:ext uri="{D42A27DB-BD31-4B8C-83A1-F6EECF244321}">
                <p14:modId xmlns:p14="http://schemas.microsoft.com/office/powerpoint/2010/main" val="2890199785"/>
              </p:ext>
            </p:extLst>
          </p:nvPr>
        </p:nvGraphicFramePr>
        <p:xfrm>
          <a:off x="647700" y="1952623"/>
          <a:ext cx="10858500" cy="2952753"/>
        </p:xfrm>
        <a:graphic>
          <a:graphicData uri="http://schemas.openxmlformats.org/drawingml/2006/table">
            <a:tbl>
              <a:tblPr firstRow="1" bandRow="1">
                <a:tableStyleId>{5C22544A-7EE6-4342-B048-85BDC9FD1C3A}</a:tableStyleId>
              </a:tblPr>
              <a:tblGrid>
                <a:gridCol w="1683045">
                  <a:extLst>
                    <a:ext uri="{9D8B030D-6E8A-4147-A177-3AD203B41FA5}">
                      <a16:colId xmlns:a16="http://schemas.microsoft.com/office/drawing/2014/main" val="4036677536"/>
                    </a:ext>
                  </a:extLst>
                </a:gridCol>
                <a:gridCol w="1936455">
                  <a:extLst>
                    <a:ext uri="{9D8B030D-6E8A-4147-A177-3AD203B41FA5}">
                      <a16:colId xmlns:a16="http://schemas.microsoft.com/office/drawing/2014/main" val="2664634112"/>
                    </a:ext>
                  </a:extLst>
                </a:gridCol>
                <a:gridCol w="1809750">
                  <a:extLst>
                    <a:ext uri="{9D8B030D-6E8A-4147-A177-3AD203B41FA5}">
                      <a16:colId xmlns:a16="http://schemas.microsoft.com/office/drawing/2014/main" val="3789658120"/>
                    </a:ext>
                  </a:extLst>
                </a:gridCol>
                <a:gridCol w="1809750">
                  <a:extLst>
                    <a:ext uri="{9D8B030D-6E8A-4147-A177-3AD203B41FA5}">
                      <a16:colId xmlns:a16="http://schemas.microsoft.com/office/drawing/2014/main" val="3325299916"/>
                    </a:ext>
                  </a:extLst>
                </a:gridCol>
                <a:gridCol w="1809750">
                  <a:extLst>
                    <a:ext uri="{9D8B030D-6E8A-4147-A177-3AD203B41FA5}">
                      <a16:colId xmlns:a16="http://schemas.microsoft.com/office/drawing/2014/main" val="45834172"/>
                    </a:ext>
                  </a:extLst>
                </a:gridCol>
                <a:gridCol w="1809750">
                  <a:extLst>
                    <a:ext uri="{9D8B030D-6E8A-4147-A177-3AD203B41FA5}">
                      <a16:colId xmlns:a16="http://schemas.microsoft.com/office/drawing/2014/main" val="1610572952"/>
                    </a:ext>
                  </a:extLst>
                </a:gridCol>
              </a:tblGrid>
              <a:tr h="415492">
                <a:tc>
                  <a:txBody>
                    <a:bodyPr/>
                    <a:lstStyle/>
                    <a:p>
                      <a:pPr marL="0" algn="ctr" defTabSz="914400" rtl="0" eaLnBrk="1" fontAlgn="b" latinLnBrk="0" hangingPunct="1"/>
                      <a:r>
                        <a:rPr lang="en-US" sz="2400" b="1" i="0" u="none" strike="noStrike" kern="1200">
                          <a:solidFill>
                            <a:schemeClr val="bg1"/>
                          </a:solidFill>
                          <a:effectLst/>
                          <a:latin typeface="+mj-lt"/>
                          <a:ea typeface="+mn-ea"/>
                          <a:cs typeface="+mn-cs"/>
                        </a:rPr>
                        <a:t>Dashboard Year</a:t>
                      </a:r>
                    </a:p>
                  </a:txBody>
                  <a:tcPr marL="8891" marR="8891" marT="8891" marB="0" anchor="ctr"/>
                </a:tc>
                <a:tc>
                  <a:txBody>
                    <a:bodyPr/>
                    <a:lstStyle/>
                    <a:p>
                      <a:pPr marL="0" algn="ctr" defTabSz="914400" rtl="0" eaLnBrk="1" fontAlgn="b" latinLnBrk="0" hangingPunct="1"/>
                      <a:r>
                        <a:rPr lang="en-US" sz="2400" b="1" i="0" u="none" strike="noStrike" kern="1200">
                          <a:solidFill>
                            <a:schemeClr val="bg1"/>
                          </a:solidFill>
                          <a:effectLst/>
                          <a:latin typeface="+mj-lt"/>
                          <a:ea typeface="+mn-ea"/>
                          <a:cs typeface="+mn-cs"/>
                        </a:rPr>
                        <a:t>Total Students in CCI Denominator</a:t>
                      </a:r>
                    </a:p>
                  </a:txBody>
                  <a:tcPr marL="8891" marR="8891" marT="8891" marB="0" anchor="ctr"/>
                </a:tc>
                <a:tc>
                  <a:txBody>
                    <a:bodyPr/>
                    <a:lstStyle/>
                    <a:p>
                      <a:pPr marL="0" lvl="0" algn="ctr">
                        <a:buNone/>
                      </a:pPr>
                      <a:r>
                        <a:rPr lang="en-US" sz="2400" b="1" i="0" u="none" strike="noStrike" kern="1200" noProof="0">
                          <a:solidFill>
                            <a:schemeClr val="bg1"/>
                          </a:solidFill>
                          <a:effectLst/>
                          <a:latin typeface="+mj-lt"/>
                          <a:ea typeface="+mn-ea"/>
                          <a:cs typeface="+mn-cs"/>
                        </a:rPr>
                        <a:t>Passed Two IB Exams</a:t>
                      </a:r>
                      <a:endParaRPr lang="en-US" sz="2400" b="1" i="0" u="none" strike="noStrike" kern="1200">
                        <a:solidFill>
                          <a:schemeClr val="bg1"/>
                        </a:solidFill>
                        <a:effectLst/>
                        <a:latin typeface="+mj-lt"/>
                        <a:ea typeface="+mn-ea"/>
                        <a:cs typeface="+mn-cs"/>
                      </a:endParaRPr>
                    </a:p>
                  </a:txBody>
                  <a:tcPr marL="8891" marR="8891" marT="8891" marB="0" anchor="ctr"/>
                </a:tc>
                <a:tc>
                  <a:txBody>
                    <a:bodyPr/>
                    <a:lstStyle/>
                    <a:p>
                      <a:pPr algn="ctr" fontAlgn="b"/>
                      <a:r>
                        <a:rPr lang="en-US" sz="2400" b="1" i="0" u="none" strike="noStrike" kern="1200">
                          <a:solidFill>
                            <a:schemeClr val="bg1"/>
                          </a:solidFill>
                          <a:effectLst/>
                          <a:latin typeface="+mj-lt"/>
                          <a:ea typeface="+mn-ea"/>
                          <a:cs typeface="+mn-cs"/>
                        </a:rPr>
                        <a:t>Passed Two IB Courses</a:t>
                      </a:r>
                    </a:p>
                  </a:txBody>
                  <a:tcPr marL="8891" marR="8891" marT="889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kern="1200">
                          <a:solidFill>
                            <a:schemeClr val="bg1"/>
                          </a:solidFill>
                          <a:effectLst/>
                          <a:latin typeface="+mj-lt"/>
                          <a:ea typeface="+mn-ea"/>
                          <a:cs typeface="+mn-cs"/>
                        </a:rPr>
                        <a:t>Passed One IB Course and One IB Exam</a:t>
                      </a:r>
                    </a:p>
                  </a:txBody>
                  <a:tcPr marL="8891" marR="8891" marT="889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b="1" i="0" u="none" strike="noStrike" kern="1200">
                          <a:solidFill>
                            <a:schemeClr val="bg1"/>
                          </a:solidFill>
                          <a:effectLst/>
                          <a:latin typeface="+mj-lt"/>
                          <a:ea typeface="+mn-ea"/>
                          <a:cs typeface="+mn-cs"/>
                        </a:rPr>
                        <a:t>Total IB Prepared</a:t>
                      </a:r>
                    </a:p>
                  </a:txBody>
                  <a:tcPr marL="8891" marR="8891" marT="8891" marB="0" anchor="ctr"/>
                </a:tc>
                <a:extLst>
                  <a:ext uri="{0D108BD9-81ED-4DB2-BD59-A6C34878D82A}">
                    <a16:rowId xmlns:a16="http://schemas.microsoft.com/office/drawing/2014/main" val="3059154334"/>
                  </a:ext>
                </a:extLst>
              </a:tr>
              <a:tr h="370840">
                <a:tc>
                  <a:txBody>
                    <a:bodyPr/>
                    <a:lstStyle/>
                    <a:p>
                      <a:pPr marL="0" algn="ctr" defTabSz="914400" rtl="0" eaLnBrk="1" fontAlgn="b" latinLnBrk="0" hangingPunct="1"/>
                      <a:r>
                        <a:rPr lang="en-US" sz="2400" b="1" u="none" strike="noStrike" kern="1200">
                          <a:solidFill>
                            <a:schemeClr val="dk1"/>
                          </a:solidFill>
                          <a:effectLst/>
                          <a:latin typeface="+mj-lt"/>
                          <a:ea typeface="+mn-ea"/>
                          <a:cs typeface="+mn-cs"/>
                        </a:rPr>
                        <a:t>  2024</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mj-lt"/>
                          <a:ea typeface="+mn-ea"/>
                          <a:cs typeface="+mn-cs"/>
                        </a:rPr>
                        <a:t>507,621</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3,610</a:t>
                      </a:r>
                    </a:p>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(0.7%)</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N/A</a:t>
                      </a:r>
                    </a:p>
                  </a:txBody>
                  <a:tcPr marL="8891" marR="8891" marT="889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kern="1200">
                          <a:solidFill>
                            <a:schemeClr val="dk1"/>
                          </a:solidFill>
                          <a:effectLst/>
                          <a:latin typeface="+mj-lt"/>
                          <a:ea typeface="+mn-ea"/>
                          <a:cs typeface="+mn-cs"/>
                        </a:rPr>
                        <a:t>N/A</a:t>
                      </a:r>
                    </a:p>
                  </a:txBody>
                  <a:tcPr marL="8891" marR="8891" marT="8891"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kern="1200">
                          <a:solidFill>
                            <a:schemeClr val="dk1"/>
                          </a:solidFill>
                          <a:effectLst/>
                          <a:latin typeface="+mj-lt"/>
                          <a:ea typeface="+mn-ea"/>
                          <a:cs typeface="+mn-cs"/>
                        </a:rPr>
                        <a:t>3,610</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kern="1200">
                          <a:solidFill>
                            <a:schemeClr val="dk1"/>
                          </a:solidFill>
                          <a:effectLst/>
                          <a:latin typeface="+mj-lt"/>
                          <a:ea typeface="+mn-ea"/>
                          <a:cs typeface="+mn-cs"/>
                        </a:rPr>
                        <a:t>(0.7%)</a:t>
                      </a:r>
                    </a:p>
                  </a:txBody>
                  <a:tcPr marL="8891" marR="8891" marT="8891" marB="0" anchor="ctr"/>
                </a:tc>
                <a:extLst>
                  <a:ext uri="{0D108BD9-81ED-4DB2-BD59-A6C34878D82A}">
                    <a16:rowId xmlns:a16="http://schemas.microsoft.com/office/drawing/2014/main" val="85986350"/>
                  </a:ext>
                </a:extLst>
              </a:tr>
              <a:tr h="370840">
                <a:tc>
                  <a:txBody>
                    <a:bodyPr/>
                    <a:lstStyle/>
                    <a:p>
                      <a:pPr marL="0" algn="ctr" defTabSz="914400" rtl="0" eaLnBrk="1" fontAlgn="b" latinLnBrk="0" hangingPunct="1"/>
                      <a:r>
                        <a:rPr lang="en-US" sz="2400" b="1" u="none" strike="noStrike" kern="1200">
                          <a:solidFill>
                            <a:schemeClr val="dk1"/>
                          </a:solidFill>
                          <a:effectLst/>
                          <a:latin typeface="+mj-lt"/>
                          <a:ea typeface="+mn-ea"/>
                          <a:cs typeface="+mn-cs"/>
                        </a:rPr>
                        <a:t>  2025</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mj-lt"/>
                          <a:ea typeface="+mn-ea"/>
                          <a:cs typeface="+mn-cs"/>
                        </a:rPr>
                        <a:t>497,816</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3,719</a:t>
                      </a:r>
                    </a:p>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(0.75%)</a:t>
                      </a:r>
                    </a:p>
                  </a:txBody>
                  <a:tcPr marL="8891" marR="8891" marT="8891" marB="0" anchor="b"/>
                </a:tc>
                <a:tc>
                  <a:txBody>
                    <a:bodyPr/>
                    <a:lstStyle/>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4,626</a:t>
                      </a:r>
                    </a:p>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(0.9%)</a:t>
                      </a:r>
                    </a:p>
                  </a:txBody>
                  <a:tcPr marL="8891" marR="8891" marT="8891" marB="0" anchor="b"/>
                </a:tc>
                <a:tc>
                  <a:txBody>
                    <a:bodyPr/>
                    <a:lstStyle/>
                    <a:p>
                      <a:pPr marL="0" marR="0" lvl="0" indent="0" algn="ctr" defTabSz="914400">
                        <a:lnSpc>
                          <a:spcPct val="100000"/>
                        </a:lnSpc>
                        <a:spcBef>
                          <a:spcPts val="0"/>
                        </a:spcBef>
                        <a:spcAft>
                          <a:spcPts val="0"/>
                        </a:spcAft>
                        <a:buNone/>
                        <a:tabLst/>
                        <a:defRPr/>
                      </a:pPr>
                      <a:r>
                        <a:rPr lang="en-US" sz="2400" b="0" i="0" u="none" strike="noStrike" kern="1200" noProof="0">
                          <a:solidFill>
                            <a:schemeClr val="dk1"/>
                          </a:solidFill>
                          <a:effectLst/>
                          <a:latin typeface="Arial"/>
                        </a:rPr>
                        <a:t>4,471</a:t>
                      </a:r>
                    </a:p>
                    <a:p>
                      <a:pPr marL="0" marR="0" lvl="0" indent="0" algn="ctr" defTabSz="914400">
                        <a:lnSpc>
                          <a:spcPct val="100000"/>
                        </a:lnSpc>
                        <a:spcBef>
                          <a:spcPts val="0"/>
                        </a:spcBef>
                        <a:spcAft>
                          <a:spcPts val="0"/>
                        </a:spcAft>
                        <a:buNone/>
                        <a:tabLst/>
                        <a:defRPr/>
                      </a:pPr>
                      <a:r>
                        <a:rPr lang="en-US" sz="2400" b="0" i="0" u="none" strike="noStrike" kern="1200" noProof="0">
                          <a:solidFill>
                            <a:schemeClr val="dk1"/>
                          </a:solidFill>
                          <a:effectLst/>
                          <a:latin typeface="Arial"/>
                        </a:rPr>
                        <a:t>(0.9%)</a:t>
                      </a:r>
                      <a:endParaRPr lang="en-US"/>
                    </a:p>
                  </a:txBody>
                  <a:tcPr marL="8891" marR="8891" marT="8891" marB="0" anchor="b"/>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j-lt"/>
                          <a:ea typeface="+mn-ea"/>
                          <a:cs typeface="+mn-cs"/>
                        </a:rPr>
                        <a:t>7,472</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j-lt"/>
                          <a:ea typeface="+mn-ea"/>
                          <a:cs typeface="+mn-cs"/>
                        </a:rPr>
                        <a:t>(1.5%)</a:t>
                      </a:r>
                    </a:p>
                  </a:txBody>
                  <a:tcPr marL="8891" marR="8891" marT="8891" marB="0" anchor="b"/>
                </a:tc>
                <a:extLst>
                  <a:ext uri="{0D108BD9-81ED-4DB2-BD59-A6C34878D82A}">
                    <a16:rowId xmlns:a16="http://schemas.microsoft.com/office/drawing/2014/main" val="258227624"/>
                  </a:ext>
                </a:extLst>
              </a:tr>
            </a:tbl>
          </a:graphicData>
        </a:graphic>
      </p:graphicFrame>
    </p:spTree>
    <p:extLst>
      <p:ext uri="{BB962C8B-B14F-4D97-AF65-F5344CB8AC3E}">
        <p14:creationId xmlns:p14="http://schemas.microsoft.com/office/powerpoint/2010/main" val="3431715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A7E88-1FCE-8FFB-F297-9937002D41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70B4FE-3F85-8273-A161-1061478883EF}"/>
              </a:ext>
            </a:extLst>
          </p:cNvPr>
          <p:cNvSpPr>
            <a:spLocks noGrp="1"/>
          </p:cNvSpPr>
          <p:nvPr>
            <p:ph type="title"/>
          </p:nvPr>
        </p:nvSpPr>
        <p:spPr/>
        <p:txBody>
          <a:bodyPr/>
          <a:lstStyle/>
          <a:p>
            <a:r>
              <a:rPr lang="en-US" sz="6000">
                <a:cs typeface="Arial"/>
              </a:rPr>
              <a:t>2026 Accountability Workplan</a:t>
            </a:r>
            <a:endParaRPr lang="en-US"/>
          </a:p>
        </p:txBody>
      </p:sp>
    </p:spTree>
    <p:extLst>
      <p:ext uri="{BB962C8B-B14F-4D97-AF65-F5344CB8AC3E}">
        <p14:creationId xmlns:p14="http://schemas.microsoft.com/office/powerpoint/2010/main" val="779232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FA71C-D415-A94B-E43F-AABEBAA6D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CB2528-6CBA-779F-B2B2-BCA138AF0A28}"/>
              </a:ext>
            </a:extLst>
          </p:cNvPr>
          <p:cNvSpPr>
            <a:spLocks noGrp="1"/>
          </p:cNvSpPr>
          <p:nvPr>
            <p:ph type="title"/>
          </p:nvPr>
        </p:nvSpPr>
        <p:spPr/>
        <p:txBody>
          <a:bodyPr/>
          <a:lstStyle/>
          <a:p>
            <a:r>
              <a:rPr lang="en-US" sz="4000"/>
              <a:t>Simulation of 2024 and 2025 CCI Results for Met UC/CSU Requirements + IB Course </a:t>
            </a:r>
          </a:p>
        </p:txBody>
      </p:sp>
      <p:graphicFrame>
        <p:nvGraphicFramePr>
          <p:cNvPr id="11" name="Content Placeholder 5" descr="A table displaying the Simulation Results when including UC/CSU and IB courses for the 2024 and 2025 CCI data. ">
            <a:extLst>
              <a:ext uri="{FF2B5EF4-FFF2-40B4-BE49-F238E27FC236}">
                <a16:creationId xmlns:a16="http://schemas.microsoft.com/office/drawing/2014/main" id="{8C7F9A2E-3B46-E2E5-3929-C1CD47B0D3B9}"/>
              </a:ext>
            </a:extLst>
          </p:cNvPr>
          <p:cNvGraphicFramePr>
            <a:graphicFrameLocks noGrp="1"/>
          </p:cNvGraphicFramePr>
          <p:nvPr>
            <p:ph sz="quarter" idx="10"/>
            <p:extLst>
              <p:ext uri="{D42A27DB-BD31-4B8C-83A1-F6EECF244321}">
                <p14:modId xmlns:p14="http://schemas.microsoft.com/office/powerpoint/2010/main" val="1181837385"/>
              </p:ext>
            </p:extLst>
          </p:nvPr>
        </p:nvGraphicFramePr>
        <p:xfrm>
          <a:off x="209406" y="2021273"/>
          <a:ext cx="11789476" cy="2976515"/>
        </p:xfrm>
        <a:graphic>
          <a:graphicData uri="http://schemas.openxmlformats.org/drawingml/2006/table">
            <a:tbl>
              <a:tblPr firstRow="1" bandRow="1">
                <a:tableStyleId>{5C22544A-7EE6-4342-B048-85BDC9FD1C3A}</a:tableStyleId>
              </a:tblPr>
              <a:tblGrid>
                <a:gridCol w="1626374">
                  <a:extLst>
                    <a:ext uri="{9D8B030D-6E8A-4147-A177-3AD203B41FA5}">
                      <a16:colId xmlns:a16="http://schemas.microsoft.com/office/drawing/2014/main" val="4036677536"/>
                    </a:ext>
                  </a:extLst>
                </a:gridCol>
                <a:gridCol w="1975383">
                  <a:extLst>
                    <a:ext uri="{9D8B030D-6E8A-4147-A177-3AD203B41FA5}">
                      <a16:colId xmlns:a16="http://schemas.microsoft.com/office/drawing/2014/main" val="2664634112"/>
                    </a:ext>
                  </a:extLst>
                </a:gridCol>
                <a:gridCol w="2087066">
                  <a:extLst>
                    <a:ext uri="{9D8B030D-6E8A-4147-A177-3AD203B41FA5}">
                      <a16:colId xmlns:a16="http://schemas.microsoft.com/office/drawing/2014/main" val="2672131747"/>
                    </a:ext>
                  </a:extLst>
                </a:gridCol>
                <a:gridCol w="1058211">
                  <a:extLst>
                    <a:ext uri="{9D8B030D-6E8A-4147-A177-3AD203B41FA5}">
                      <a16:colId xmlns:a16="http://schemas.microsoft.com/office/drawing/2014/main" val="3789658120"/>
                    </a:ext>
                  </a:extLst>
                </a:gridCol>
                <a:gridCol w="1258067">
                  <a:extLst>
                    <a:ext uri="{9D8B030D-6E8A-4147-A177-3AD203B41FA5}">
                      <a16:colId xmlns:a16="http://schemas.microsoft.com/office/drawing/2014/main" val="3325299916"/>
                    </a:ext>
                  </a:extLst>
                </a:gridCol>
                <a:gridCol w="1504030">
                  <a:extLst>
                    <a:ext uri="{9D8B030D-6E8A-4147-A177-3AD203B41FA5}">
                      <a16:colId xmlns:a16="http://schemas.microsoft.com/office/drawing/2014/main" val="3453722710"/>
                    </a:ext>
                  </a:extLst>
                </a:gridCol>
                <a:gridCol w="2280345">
                  <a:extLst>
                    <a:ext uri="{9D8B030D-6E8A-4147-A177-3AD203B41FA5}">
                      <a16:colId xmlns:a16="http://schemas.microsoft.com/office/drawing/2014/main" val="56463990"/>
                    </a:ext>
                  </a:extLst>
                </a:gridCol>
              </a:tblGrid>
              <a:tr h="1410981">
                <a:tc>
                  <a:txBody>
                    <a:bodyPr/>
                    <a:lstStyle/>
                    <a:p>
                      <a:pPr marL="0" algn="ctr" defTabSz="914400" rtl="0" eaLnBrk="1" fontAlgn="b" latinLnBrk="0" hangingPunct="1"/>
                      <a:r>
                        <a:rPr lang="en-US" sz="2400" b="1" i="0" u="none" strike="noStrike" kern="1200">
                          <a:solidFill>
                            <a:schemeClr val="bg1"/>
                          </a:solidFill>
                          <a:effectLst/>
                          <a:latin typeface="+mj-lt"/>
                          <a:ea typeface="+mn-ea"/>
                          <a:cs typeface="+mn-cs"/>
                        </a:rPr>
                        <a:t>Dashboard Year</a:t>
                      </a:r>
                    </a:p>
                  </a:txBody>
                  <a:tcPr marL="8891" marR="8891" marT="8891" marB="0" anchor="ctr"/>
                </a:tc>
                <a:tc>
                  <a:txBody>
                    <a:bodyPr/>
                    <a:lstStyle/>
                    <a:p>
                      <a:pPr marL="0" algn="ctr" defTabSz="914400" rtl="0" eaLnBrk="1" fontAlgn="b" latinLnBrk="0" hangingPunct="1"/>
                      <a:r>
                        <a:rPr lang="en-US" sz="2400" b="1" i="0" u="none" strike="noStrike" kern="1200">
                          <a:solidFill>
                            <a:schemeClr val="bg1"/>
                          </a:solidFill>
                          <a:effectLst/>
                          <a:latin typeface="+mj-lt"/>
                          <a:ea typeface="+mn-ea"/>
                          <a:cs typeface="+mn-cs"/>
                        </a:rPr>
                        <a:t>Total Students in Denominator</a:t>
                      </a:r>
                    </a:p>
                  </a:txBody>
                  <a:tcPr marL="8891" marR="8891" marT="8891" marB="0" anchor="ctr"/>
                </a:tc>
                <a:tc>
                  <a:txBody>
                    <a:bodyPr/>
                    <a:lstStyle/>
                    <a:p>
                      <a:pPr marL="0" lvl="0" algn="ctr">
                        <a:buNone/>
                      </a:pPr>
                      <a:r>
                        <a:rPr lang="en-US" sz="2400" b="1" i="0" u="none" strike="noStrike" kern="1200">
                          <a:solidFill>
                            <a:schemeClr val="bg1"/>
                          </a:solidFill>
                          <a:effectLst/>
                          <a:latin typeface="+mj-lt"/>
                          <a:ea typeface="+mn-ea"/>
                          <a:cs typeface="+mn-cs"/>
                        </a:rPr>
                        <a:t>Met UC/CSU Requirements</a:t>
                      </a:r>
                    </a:p>
                  </a:txBody>
                  <a:tcPr marL="8891" marR="8891" marT="8891" marB="0" anchor="ctr"/>
                </a:tc>
                <a:tc>
                  <a:txBody>
                    <a:bodyPr/>
                    <a:lstStyle/>
                    <a:p>
                      <a:pPr marL="0" lvl="0" algn="ctr">
                        <a:buNone/>
                      </a:pPr>
                      <a:r>
                        <a:rPr lang="en-US" sz="2400" b="1" i="0" u="none" strike="noStrike" kern="1200" noProof="0">
                          <a:solidFill>
                            <a:schemeClr val="bg1"/>
                          </a:solidFill>
                          <a:effectLst/>
                          <a:latin typeface="+mj-lt"/>
                          <a:ea typeface="+mn-ea"/>
                          <a:cs typeface="+mn-cs"/>
                        </a:rPr>
                        <a:t>One IB Exam</a:t>
                      </a:r>
                      <a:endParaRPr lang="en-US" sz="2400" b="1" i="0" u="none" strike="noStrike" kern="1200">
                        <a:solidFill>
                          <a:schemeClr val="bg1"/>
                        </a:solidFill>
                        <a:effectLst/>
                        <a:latin typeface="+mj-lt"/>
                        <a:ea typeface="+mn-ea"/>
                        <a:cs typeface="+mn-cs"/>
                      </a:endParaRPr>
                    </a:p>
                  </a:txBody>
                  <a:tcPr marL="8891" marR="8891" marT="8891" marB="0" anchor="ctr"/>
                </a:tc>
                <a:tc>
                  <a:txBody>
                    <a:bodyPr/>
                    <a:lstStyle/>
                    <a:p>
                      <a:pPr algn="ctr" fontAlgn="b"/>
                      <a:r>
                        <a:rPr lang="en-US" sz="2400" b="1" i="0" u="none" strike="noStrike" kern="1200">
                          <a:solidFill>
                            <a:schemeClr val="bg1"/>
                          </a:solidFill>
                          <a:effectLst/>
                          <a:latin typeface="+mj-lt"/>
                          <a:ea typeface="+mn-ea"/>
                          <a:cs typeface="+mn-cs"/>
                        </a:rPr>
                        <a:t>One IB Course</a:t>
                      </a:r>
                    </a:p>
                  </a:txBody>
                  <a:tcPr marL="8891" marR="8891" marT="8891" marB="0" anchor="ctr"/>
                </a:tc>
                <a:tc>
                  <a:txBody>
                    <a:bodyPr/>
                    <a:lstStyle/>
                    <a:p>
                      <a:pPr algn="ctr" fontAlgn="b"/>
                      <a:r>
                        <a:rPr lang="en-US" sz="2400" b="1" i="0" u="none" strike="noStrike" kern="1200">
                          <a:solidFill>
                            <a:schemeClr val="bg1"/>
                          </a:solidFill>
                          <a:effectLst/>
                          <a:latin typeface="+mj-lt"/>
                          <a:ea typeface="+mn-ea"/>
                          <a:cs typeface="+mn-cs"/>
                        </a:rPr>
                        <a:t>Total UC/CSU with IB</a:t>
                      </a:r>
                    </a:p>
                  </a:txBody>
                  <a:tcPr marL="8891" marR="8891" marT="8891" marB="0" anchor="ctr"/>
                </a:tc>
                <a:tc>
                  <a:txBody>
                    <a:bodyPr/>
                    <a:lstStyle/>
                    <a:p>
                      <a:pPr algn="ctr" fontAlgn="b"/>
                      <a:r>
                        <a:rPr lang="en-US" sz="2400" b="1" i="0" u="none" strike="noStrike" kern="1200">
                          <a:solidFill>
                            <a:schemeClr val="bg1"/>
                          </a:solidFill>
                          <a:effectLst/>
                          <a:latin typeface="+mj-lt"/>
                          <a:ea typeface="+mn-ea"/>
                          <a:cs typeface="+mn-cs"/>
                        </a:rPr>
                        <a:t>Total UC/CSU Requirements Plus</a:t>
                      </a:r>
                    </a:p>
                  </a:txBody>
                  <a:tcPr marL="8891" marR="8891" marT="8891" marB="0" anchor="ctr"/>
                </a:tc>
                <a:extLst>
                  <a:ext uri="{0D108BD9-81ED-4DB2-BD59-A6C34878D82A}">
                    <a16:rowId xmlns:a16="http://schemas.microsoft.com/office/drawing/2014/main" val="3059154334"/>
                  </a:ext>
                </a:extLst>
              </a:tr>
              <a:tr h="782767">
                <a:tc>
                  <a:txBody>
                    <a:bodyPr/>
                    <a:lstStyle/>
                    <a:p>
                      <a:pPr marL="0" algn="ctr" defTabSz="914400" rtl="0" eaLnBrk="1" fontAlgn="b" latinLnBrk="0" hangingPunct="1"/>
                      <a:r>
                        <a:rPr lang="en-US" sz="2400" b="1" u="none" strike="noStrike" kern="1200">
                          <a:solidFill>
                            <a:schemeClr val="dk1"/>
                          </a:solidFill>
                          <a:effectLst/>
                          <a:latin typeface="+mj-lt"/>
                          <a:ea typeface="+mn-ea"/>
                          <a:cs typeface="+mn-cs"/>
                        </a:rPr>
                        <a:t>2024</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mj-lt"/>
                          <a:ea typeface="+mn-ea"/>
                          <a:cs typeface="+mn-cs"/>
                        </a:rPr>
                        <a:t>507,621</a:t>
                      </a:r>
                    </a:p>
                  </a:txBody>
                  <a:tcPr marL="8891" marR="8891" marT="8891" marB="0" anchor="ctr"/>
                </a:tc>
                <a:tc>
                  <a:txBody>
                    <a:bodyPr/>
                    <a:lstStyle/>
                    <a:p>
                      <a:pPr marL="0" lvl="0" algn="ctr" defTabSz="914400">
                        <a:buNone/>
                      </a:pPr>
                      <a:r>
                        <a:rPr kumimoji="0" lang="en-US" sz="2400" b="0" i="0" u="none" strike="noStrike" kern="1200" cap="none" spc="0" normalizeH="0" baseline="0" noProof="0">
                          <a:ln>
                            <a:noFill/>
                          </a:ln>
                          <a:solidFill>
                            <a:srgbClr val="354052"/>
                          </a:solidFill>
                          <a:effectLst/>
                          <a:uLnTx/>
                          <a:uFillTx/>
                          <a:latin typeface="Arial"/>
                          <a:ea typeface="+mn-ea"/>
                          <a:cs typeface="+mn-cs"/>
                        </a:rPr>
                        <a:t>228,029</a:t>
                      </a:r>
                    </a:p>
                    <a:p>
                      <a:pPr marL="0" lvl="0" algn="ctr" defTabSz="914400">
                        <a:buNone/>
                      </a:pPr>
                      <a:r>
                        <a:rPr kumimoji="0" lang="en-US" sz="2400" b="0" i="0" u="none" strike="noStrike" kern="1200" cap="none" spc="0" normalizeH="0" baseline="0" noProof="0">
                          <a:ln>
                            <a:noFill/>
                          </a:ln>
                          <a:solidFill>
                            <a:srgbClr val="354052"/>
                          </a:solidFill>
                          <a:effectLst/>
                          <a:uLnTx/>
                          <a:uFillTx/>
                          <a:latin typeface="Arial"/>
                          <a:ea typeface="+mn-ea"/>
                          <a:cs typeface="+mn-cs"/>
                        </a:rPr>
                        <a:t>(44.9%)</a:t>
                      </a:r>
                      <a:endParaRPr lang="en-US"/>
                    </a:p>
                  </a:txBody>
                  <a:tcPr marL="8891" marR="8891" marT="8891"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6,229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(1.2%)</a:t>
                      </a:r>
                      <a:endParaRPr kumimoji="0" lang="en-US" sz="1800" b="0" i="0" u="none" strike="noStrike" kern="1200" cap="none" spc="0" normalizeH="0" baseline="0" noProof="0">
                        <a:ln>
                          <a:noFill/>
                        </a:ln>
                        <a:solidFill>
                          <a:srgbClr val="354052"/>
                        </a:solidFill>
                        <a:effectLst/>
                        <a:uLnTx/>
                        <a:uFillTx/>
                        <a:latin typeface="Open Sans"/>
                        <a:cs typeface="+mn-cs"/>
                      </a:endParaRPr>
                    </a:p>
                  </a:txBody>
                  <a:tcPr marL="8891" marR="8891" marT="8891" marB="0" anchor="b"/>
                </a:tc>
                <a:tc>
                  <a:txBody>
                    <a:bodyPr/>
                    <a:lstStyle/>
                    <a:p>
                      <a:pPr marL="0" marR="0" lvl="0" indent="0" algn="ctr" defTabSz="914400">
                        <a:lnSpc>
                          <a:spcPct val="100000"/>
                        </a:lnSpc>
                        <a:spcBef>
                          <a:spcPts val="0"/>
                        </a:spcBef>
                        <a:spcAft>
                          <a:spcPts val="0"/>
                        </a:spcAft>
                        <a:buNone/>
                        <a:tabLst/>
                        <a:defRPr/>
                      </a:pPr>
                      <a:r>
                        <a:rPr lang="en-US" sz="2400" b="0" i="0" u="none" strike="noStrike" kern="1200" cap="none" spc="0" normalizeH="0" baseline="0" noProof="0">
                          <a:ln>
                            <a:noFill/>
                          </a:ln>
                          <a:solidFill>
                            <a:schemeClr val="dk1"/>
                          </a:solidFill>
                          <a:effectLst/>
                          <a:uLnTx/>
                          <a:uFillTx/>
                          <a:latin typeface="Arial"/>
                          <a:ea typeface="+mn-ea"/>
                          <a:cs typeface="Arial"/>
                        </a:rPr>
                        <a:t>N/A</a:t>
                      </a:r>
                      <a:endParaRPr kumimoji="0" lang="en-US" sz="2400" b="0" i="0" u="none" strike="noStrike" kern="1200" cap="none" spc="0" normalizeH="0" baseline="0" noProof="0">
                        <a:ln>
                          <a:noFill/>
                        </a:ln>
                        <a:solidFill>
                          <a:srgbClr val="354052"/>
                        </a:solidFill>
                        <a:effectLst/>
                        <a:uLnTx/>
                        <a:uFillTx/>
                        <a:latin typeface="Arial"/>
                        <a:ea typeface="+mn-ea"/>
                        <a:cs typeface="+mn-cs"/>
                      </a:endParaRPr>
                    </a:p>
                  </a:txBody>
                  <a:tcPr marL="8891" marR="8891" marT="8891" marB="0" anchor="ctr"/>
                </a:tc>
                <a:tc>
                  <a:txBody>
                    <a:bodyPr/>
                    <a:lstStyle/>
                    <a:p>
                      <a:pPr marL="0" marR="0" lvl="0" indent="0" algn="ctr" defTabSz="914400">
                        <a:lnSpc>
                          <a:spcPct val="100000"/>
                        </a:lnSpc>
                        <a:spcBef>
                          <a:spcPts val="0"/>
                        </a:spcBef>
                        <a:spcAft>
                          <a:spcPts val="0"/>
                        </a:spcAft>
                        <a:buNone/>
                        <a:tabLst/>
                        <a:defRPr/>
                      </a:pPr>
                      <a:r>
                        <a:rPr lang="en-US" sz="2400" b="0" i="0" u="none" strike="noStrike" kern="1200" cap="none" spc="0" normalizeH="0" baseline="0" noProof="0">
                          <a:ln>
                            <a:noFill/>
                          </a:ln>
                          <a:solidFill>
                            <a:srgbClr val="354052"/>
                          </a:solidFill>
                          <a:effectLst/>
                          <a:uLnTx/>
                          <a:uFillTx/>
                          <a:latin typeface="Arial"/>
                          <a:ea typeface="+mn-ea"/>
                          <a:cs typeface="Arial"/>
                        </a:rPr>
                        <a:t>6,229</a:t>
                      </a:r>
                      <a:endParaRPr kumimoji="0" lang="en-US" sz="2400" b="0" i="0" u="none" strike="noStrike" kern="1200" cap="none" spc="0" normalizeH="0" baseline="0" noProof="0">
                        <a:ln>
                          <a:noFill/>
                        </a:ln>
                        <a:solidFill>
                          <a:srgbClr val="354052"/>
                        </a:solidFill>
                        <a:effectLst/>
                        <a:uLnTx/>
                        <a:uFillTx/>
                        <a:latin typeface="Arial"/>
                        <a:ea typeface="+mn-ea"/>
                        <a:cs typeface="Arial"/>
                      </a:endParaRPr>
                    </a:p>
                    <a:p>
                      <a:pPr marL="0" marR="0" lvl="0" indent="0" algn="ctr">
                        <a:lnSpc>
                          <a:spcPct val="100000"/>
                        </a:lnSpc>
                        <a:spcBef>
                          <a:spcPts val="0"/>
                        </a:spcBef>
                        <a:spcAft>
                          <a:spcPts val="0"/>
                        </a:spcAft>
                        <a:buNone/>
                      </a:pPr>
                      <a:r>
                        <a:rPr kumimoji="0" lang="en-US" sz="2400" b="0" i="0" u="none" strike="noStrike" kern="1200" cap="none" spc="0" normalizeH="0" baseline="0" noProof="0">
                          <a:ln>
                            <a:noFill/>
                          </a:ln>
                          <a:solidFill>
                            <a:srgbClr val="354052"/>
                          </a:solidFill>
                          <a:effectLst/>
                          <a:uLnTx/>
                          <a:uFillTx/>
                          <a:latin typeface="Arial"/>
                          <a:ea typeface="+mn-ea"/>
                          <a:cs typeface="Arial"/>
                        </a:rPr>
                        <a:t>(</a:t>
                      </a:r>
                      <a:r>
                        <a:rPr lang="en-US" sz="2400" b="0" i="0" u="none" strike="noStrike" kern="1200" cap="none" spc="0" normalizeH="0" baseline="0" noProof="0">
                          <a:ln>
                            <a:noFill/>
                          </a:ln>
                          <a:solidFill>
                            <a:srgbClr val="354052"/>
                          </a:solidFill>
                          <a:effectLst/>
                          <a:uLnTx/>
                          <a:uFillTx/>
                          <a:latin typeface="Arial"/>
                          <a:ea typeface="+mn-ea"/>
                          <a:cs typeface="Arial"/>
                        </a:rPr>
                        <a:t>1.2</a:t>
                      </a:r>
                      <a:r>
                        <a:rPr kumimoji="0" lang="en-US" sz="2400" b="0" i="0" u="none" strike="noStrike" kern="1200" cap="none" spc="0" normalizeH="0" baseline="0" noProof="0">
                          <a:ln>
                            <a:noFill/>
                          </a:ln>
                          <a:solidFill>
                            <a:srgbClr val="354052"/>
                          </a:solidFill>
                          <a:effectLst/>
                          <a:uLnTx/>
                          <a:uFillTx/>
                          <a:latin typeface="Arial"/>
                          <a:ea typeface="+mn-ea"/>
                          <a:cs typeface="Arial"/>
                        </a:rPr>
                        <a:t>%)</a:t>
                      </a:r>
                      <a:endParaRPr lang="en-US" sz="2400" b="0" i="0" u="none" strike="noStrike" kern="1200" cap="none" spc="0" normalizeH="0" baseline="0" noProof="0">
                        <a:ln>
                          <a:noFill/>
                        </a:ln>
                        <a:solidFill>
                          <a:srgbClr val="354052"/>
                        </a:solidFill>
                        <a:effectLst/>
                        <a:uLnTx/>
                        <a:uFillTx/>
                        <a:latin typeface="Arial"/>
                        <a:ea typeface="+mn-ea"/>
                        <a:cs typeface="Arial"/>
                      </a:endParaRPr>
                    </a:p>
                  </a:txBody>
                  <a:tcPr marL="8891" marR="8891" marT="8891" marB="0" anchor="b"/>
                </a:tc>
                <a:tc>
                  <a:txBody>
                    <a:bodyPr/>
                    <a:lstStyle/>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190,799</a:t>
                      </a:r>
                    </a:p>
                    <a:p>
                      <a:pPr marL="0" algn="ctr" defTabSz="914400" rtl="0" eaLnBrk="1" fontAlgn="b" latinLnBrk="0" hangingPunct="1"/>
                      <a:r>
                        <a:rPr lang="en-US" sz="2400" u="none" strike="noStrike" kern="1200">
                          <a:solidFill>
                            <a:schemeClr val="dk1"/>
                          </a:solidFill>
                          <a:effectLst/>
                          <a:latin typeface="Arial" panose="020B0604020202020204" pitchFamily="34" charset="0"/>
                          <a:ea typeface="+mn-ea"/>
                          <a:cs typeface="Arial" panose="020B0604020202020204" pitchFamily="34" charset="0"/>
                        </a:rPr>
                        <a:t>(37.6%)</a:t>
                      </a:r>
                    </a:p>
                  </a:txBody>
                  <a:tcPr marL="8891" marR="8891" marT="8891" marB="0" anchor="b"/>
                </a:tc>
                <a:extLst>
                  <a:ext uri="{0D108BD9-81ED-4DB2-BD59-A6C34878D82A}">
                    <a16:rowId xmlns:a16="http://schemas.microsoft.com/office/drawing/2014/main" val="85986350"/>
                  </a:ext>
                </a:extLst>
              </a:tr>
              <a:tr h="782767">
                <a:tc>
                  <a:txBody>
                    <a:bodyPr/>
                    <a:lstStyle/>
                    <a:p>
                      <a:pPr marL="0" algn="ctr" defTabSz="914400" rtl="0" eaLnBrk="1" fontAlgn="b" latinLnBrk="0" hangingPunct="1"/>
                      <a:r>
                        <a:rPr lang="en-US" sz="2400" b="1" u="none" strike="noStrike" kern="1200">
                          <a:solidFill>
                            <a:schemeClr val="dk1"/>
                          </a:solidFill>
                          <a:effectLst/>
                          <a:latin typeface="+mj-lt"/>
                          <a:ea typeface="+mn-ea"/>
                          <a:cs typeface="+mn-cs"/>
                        </a:rPr>
                        <a:t>2025</a:t>
                      </a:r>
                    </a:p>
                  </a:txBody>
                  <a:tcPr marL="8891" marR="8891" marT="8891" marB="0" anchor="ctr"/>
                </a:tc>
                <a:tc>
                  <a:txBody>
                    <a:bodyPr/>
                    <a:lstStyle/>
                    <a:p>
                      <a:pPr marL="0" algn="ctr" defTabSz="914400" rtl="0" eaLnBrk="1" fontAlgn="b" latinLnBrk="0" hangingPunct="1"/>
                      <a:r>
                        <a:rPr lang="en-US" sz="2400" u="none" strike="noStrike" kern="1200">
                          <a:solidFill>
                            <a:schemeClr val="dk1"/>
                          </a:solidFill>
                          <a:effectLst/>
                          <a:latin typeface="+mj-lt"/>
                          <a:ea typeface="+mn-ea"/>
                          <a:cs typeface="+mn-cs"/>
                        </a:rPr>
                        <a:t>497,816</a:t>
                      </a:r>
                    </a:p>
                  </a:txBody>
                  <a:tcPr marL="8891" marR="8891" marT="8891" marB="0" anchor="ctr"/>
                </a:tc>
                <a:tc>
                  <a:txBody>
                    <a:bodyPr/>
                    <a:lstStyle/>
                    <a:p>
                      <a:pPr marL="0" lvl="0" algn="ctr" defTabSz="914400">
                        <a:buNone/>
                      </a:pPr>
                      <a:r>
                        <a:rPr kumimoji="0" lang="en-US" sz="2400" b="0" i="0" u="none" strike="noStrike" kern="1200" cap="none" spc="0" normalizeH="0" baseline="0" noProof="0">
                          <a:ln>
                            <a:noFill/>
                          </a:ln>
                          <a:solidFill>
                            <a:srgbClr val="354052"/>
                          </a:solidFill>
                          <a:effectLst/>
                          <a:uLnTx/>
                          <a:uFillTx/>
                          <a:latin typeface="Arial"/>
                          <a:ea typeface="+mn-ea"/>
                          <a:cs typeface="+mn-cs"/>
                        </a:rPr>
                        <a:t>235,028</a:t>
                      </a:r>
                    </a:p>
                    <a:p>
                      <a:pPr marL="0" lvl="0" algn="ctr" defTabSz="914400">
                        <a:buNone/>
                      </a:pPr>
                      <a:r>
                        <a:rPr kumimoji="0" lang="en-US" sz="2400" b="0" i="0" u="none" strike="noStrike" kern="1200" cap="none" spc="0" normalizeH="0" baseline="0" noProof="0">
                          <a:ln>
                            <a:noFill/>
                          </a:ln>
                          <a:solidFill>
                            <a:srgbClr val="354052"/>
                          </a:solidFill>
                          <a:effectLst/>
                          <a:uLnTx/>
                          <a:uFillTx/>
                          <a:latin typeface="Arial"/>
                          <a:ea typeface="+mn-ea"/>
                          <a:cs typeface="+mn-cs"/>
                        </a:rPr>
                        <a:t>(47.3%)</a:t>
                      </a:r>
                      <a:endParaRPr lang="en-US"/>
                    </a:p>
                  </a:txBody>
                  <a:tcPr marL="8891" marR="8891" marT="8891"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6,420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(1.3%)</a:t>
                      </a:r>
                      <a:endParaRPr kumimoji="0" lang="en-US" sz="1800" b="0" i="0" u="none" strike="noStrike" kern="1200" cap="none" spc="0" normalizeH="0" baseline="0" noProof="0">
                        <a:ln>
                          <a:noFill/>
                        </a:ln>
                        <a:solidFill>
                          <a:srgbClr val="354052"/>
                        </a:solidFill>
                        <a:effectLst/>
                        <a:uLnTx/>
                        <a:uFillTx/>
                        <a:latin typeface="Open Sans"/>
                        <a:cs typeface="+mn-cs"/>
                      </a:endParaRPr>
                    </a:p>
                  </a:txBody>
                  <a:tcPr marL="8891" marR="8891" marT="8891"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10,682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(2.1%)</a:t>
                      </a:r>
                      <a:endParaRPr kumimoji="0" lang="en-US" sz="1800" b="0" i="0" u="none" strike="noStrike" kern="1200" cap="none" spc="0" normalizeH="0" baseline="0" noProof="0">
                        <a:ln>
                          <a:noFill/>
                        </a:ln>
                        <a:solidFill>
                          <a:srgbClr val="354052"/>
                        </a:solidFill>
                        <a:effectLst/>
                        <a:uLnTx/>
                        <a:uFillTx/>
                        <a:latin typeface="Open Sans"/>
                        <a:cs typeface="+mn-cs"/>
                      </a:endParaRPr>
                    </a:p>
                  </a:txBody>
                  <a:tcPr marL="8891" marR="8891" marT="8891" marB="0" anchor="b"/>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10,543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354052"/>
                          </a:solidFill>
                          <a:effectLst/>
                          <a:uLnTx/>
                          <a:uFillTx/>
                          <a:latin typeface="Arial"/>
                          <a:ea typeface="+mn-ea"/>
                          <a:cs typeface="+mn-cs"/>
                        </a:rPr>
                        <a:t>(2.1%)</a:t>
                      </a:r>
                      <a:endParaRPr kumimoji="0" lang="en-US" sz="1800" b="0" i="0" u="none" strike="noStrike" kern="1200" cap="none" spc="0" normalizeH="0" baseline="0" noProof="0">
                        <a:ln>
                          <a:noFill/>
                        </a:ln>
                        <a:solidFill>
                          <a:srgbClr val="354052"/>
                        </a:solidFill>
                        <a:effectLst/>
                        <a:uLnTx/>
                        <a:uFillTx/>
                        <a:latin typeface="Open Sans"/>
                        <a:cs typeface="+mn-cs"/>
                      </a:endParaRPr>
                    </a:p>
                  </a:txBody>
                  <a:tcPr marL="8891" marR="8891" marT="8891" marB="0" anchor="b"/>
                </a:tc>
                <a:tc>
                  <a:txBody>
                    <a:bodyPr/>
                    <a:lstStyle/>
                    <a:p>
                      <a:pPr marL="0" algn="ctr" defTabSz="914400" rtl="0" eaLnBrk="1" fontAlgn="b" latinLnBrk="0" hangingPunct="1"/>
                      <a:r>
                        <a:rPr lang="en-US" sz="2400" u="none" strike="noStrike" kern="1200" dirty="0">
                          <a:solidFill>
                            <a:schemeClr val="dk1"/>
                          </a:solidFill>
                          <a:effectLst/>
                          <a:latin typeface="Arial" panose="020B0604020202020204" pitchFamily="34" charset="0"/>
                          <a:ea typeface="+mn-ea"/>
                          <a:cs typeface="Arial" panose="020B0604020202020204" pitchFamily="34" charset="0"/>
                        </a:rPr>
                        <a:t>212,396</a:t>
                      </a:r>
                    </a:p>
                    <a:p>
                      <a:pPr marL="0" algn="ctr" defTabSz="914400" rtl="0" eaLnBrk="1" fontAlgn="b" latinLnBrk="0" hangingPunct="1"/>
                      <a:r>
                        <a:rPr lang="en-US" sz="2400" u="none" strike="noStrike" kern="1200" dirty="0">
                          <a:solidFill>
                            <a:schemeClr val="dk1"/>
                          </a:solidFill>
                          <a:effectLst/>
                          <a:latin typeface="Arial" panose="020B0604020202020204" pitchFamily="34" charset="0"/>
                          <a:ea typeface="+mn-ea"/>
                          <a:cs typeface="Arial" panose="020B0604020202020204" pitchFamily="34" charset="0"/>
                        </a:rPr>
                        <a:t>(42.6%)</a:t>
                      </a:r>
                      <a:endParaRPr lang="en-US" sz="2400" u="none" strike="noStrike" kern="1200" dirty="0">
                        <a:solidFill>
                          <a:schemeClr val="dk1"/>
                        </a:solidFill>
                        <a:effectLst/>
                        <a:latin typeface="Arial"/>
                        <a:ea typeface="+mn-ea"/>
                        <a:cs typeface="Arial"/>
                      </a:endParaRPr>
                    </a:p>
                  </a:txBody>
                  <a:tcPr marL="8891" marR="8891" marT="8891" marB="0" anchor="b"/>
                </a:tc>
                <a:extLst>
                  <a:ext uri="{0D108BD9-81ED-4DB2-BD59-A6C34878D82A}">
                    <a16:rowId xmlns:a16="http://schemas.microsoft.com/office/drawing/2014/main" val="258227624"/>
                  </a:ext>
                </a:extLst>
              </a:tr>
            </a:tbl>
          </a:graphicData>
        </a:graphic>
      </p:graphicFrame>
    </p:spTree>
    <p:extLst>
      <p:ext uri="{BB962C8B-B14F-4D97-AF65-F5344CB8AC3E}">
        <p14:creationId xmlns:p14="http://schemas.microsoft.com/office/powerpoint/2010/main" val="41025513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2B94F-F58D-1A53-7779-FF370E052D9E}"/>
              </a:ext>
            </a:extLst>
          </p:cNvPr>
          <p:cNvSpPr>
            <a:spLocks noGrp="1"/>
          </p:cNvSpPr>
          <p:nvPr>
            <p:ph type="title"/>
          </p:nvPr>
        </p:nvSpPr>
        <p:spPr/>
        <p:txBody>
          <a:bodyPr/>
          <a:lstStyle/>
          <a:p>
            <a:r>
              <a:rPr lang="en-US" sz="3600"/>
              <a:t>How did the students in the 2025 cohort who completed the modified IB Course Measure place within established 2025 criteria?</a:t>
            </a:r>
          </a:p>
        </p:txBody>
      </p:sp>
      <p:graphicFrame>
        <p:nvGraphicFramePr>
          <p:cNvPr id="4" name="Content Placeholder 4" descr="The CCI Level of students that completed the IB Course Measure in the 2025 cohort established within 2025 criteria.">
            <a:extLst>
              <a:ext uri="{FF2B5EF4-FFF2-40B4-BE49-F238E27FC236}">
                <a16:creationId xmlns:a16="http://schemas.microsoft.com/office/drawing/2014/main" id="{125C63D8-C17A-88FD-387B-6F4296536A9B}"/>
              </a:ext>
            </a:extLst>
          </p:cNvPr>
          <p:cNvGraphicFramePr>
            <a:graphicFrameLocks noGrp="1"/>
          </p:cNvGraphicFramePr>
          <p:nvPr>
            <p:ph sz="quarter" idx="10"/>
            <p:extLst>
              <p:ext uri="{D42A27DB-BD31-4B8C-83A1-F6EECF244321}">
                <p14:modId xmlns:p14="http://schemas.microsoft.com/office/powerpoint/2010/main" val="2555082310"/>
              </p:ext>
            </p:extLst>
          </p:nvPr>
        </p:nvGraphicFramePr>
        <p:xfrm>
          <a:off x="647700" y="2138191"/>
          <a:ext cx="10858498" cy="3657600"/>
        </p:xfrm>
        <a:graphic>
          <a:graphicData uri="http://schemas.openxmlformats.org/drawingml/2006/table">
            <a:tbl>
              <a:tblPr firstRow="1">
                <a:tableStyleId>{5C22544A-7EE6-4342-B048-85BDC9FD1C3A}</a:tableStyleId>
              </a:tblPr>
              <a:tblGrid>
                <a:gridCol w="2427885">
                  <a:extLst>
                    <a:ext uri="{9D8B030D-6E8A-4147-A177-3AD203B41FA5}">
                      <a16:colId xmlns:a16="http://schemas.microsoft.com/office/drawing/2014/main" val="2891898385"/>
                    </a:ext>
                  </a:extLst>
                </a:gridCol>
                <a:gridCol w="2756990">
                  <a:extLst>
                    <a:ext uri="{9D8B030D-6E8A-4147-A177-3AD203B41FA5}">
                      <a16:colId xmlns:a16="http://schemas.microsoft.com/office/drawing/2014/main" val="419233916"/>
                    </a:ext>
                  </a:extLst>
                </a:gridCol>
                <a:gridCol w="3267333">
                  <a:extLst>
                    <a:ext uri="{9D8B030D-6E8A-4147-A177-3AD203B41FA5}">
                      <a16:colId xmlns:a16="http://schemas.microsoft.com/office/drawing/2014/main" val="2813633826"/>
                    </a:ext>
                  </a:extLst>
                </a:gridCol>
                <a:gridCol w="2406290">
                  <a:extLst>
                    <a:ext uri="{9D8B030D-6E8A-4147-A177-3AD203B41FA5}">
                      <a16:colId xmlns:a16="http://schemas.microsoft.com/office/drawing/2014/main" val="1080245727"/>
                    </a:ext>
                  </a:extLst>
                </a:gridCol>
              </a:tblGrid>
              <a:tr h="0">
                <a:tc>
                  <a:txBody>
                    <a:bodyPr/>
                    <a:lstStyle/>
                    <a:p>
                      <a:pPr marL="0" marR="0" algn="ctr">
                        <a:buNone/>
                      </a:pPr>
                      <a:r>
                        <a:rPr lang="en-US" sz="2400">
                          <a:effectLst/>
                          <a:latin typeface="+mj-lt"/>
                        </a:rPr>
                        <a:t>CCI Level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algn="ctr">
                        <a:buNone/>
                      </a:pPr>
                      <a:r>
                        <a:rPr lang="en-US" sz="2400" b="1">
                          <a:effectLst/>
                          <a:latin typeface="+mj-lt"/>
                        </a:rPr>
                        <a:t>Students That Completed the IB Measure </a:t>
                      </a:r>
                    </a:p>
                    <a:p>
                      <a:pPr marL="0" marR="0" lvl="0" algn="ctr">
                        <a:buNone/>
                      </a:pPr>
                      <a:r>
                        <a:rPr lang="en-US" sz="2400" b="1">
                          <a:effectLst/>
                          <a:latin typeface="+mj-lt"/>
                        </a:rPr>
                        <a:t>(n=3,753)</a:t>
                      </a:r>
                    </a:p>
                  </a:txBody>
                  <a:tcPr marL="68580" marR="68580" marT="0" marB="0" anchor="ctr"/>
                </a:tc>
                <a:tc>
                  <a:txBody>
                    <a:bodyPr/>
                    <a:lstStyle/>
                    <a:p>
                      <a:pPr marL="0" marR="0" algn="ctr">
                        <a:buNone/>
                      </a:pPr>
                      <a:r>
                        <a:rPr lang="en-US" sz="2400" b="1">
                          <a:effectLst/>
                          <a:latin typeface="+mj-lt"/>
                        </a:rPr>
                        <a:t>Students That Completed </a:t>
                      </a:r>
                      <a:r>
                        <a:rPr lang="en-US" sz="2400" b="1" i="0" u="none" strike="noStrike" kern="1200">
                          <a:solidFill>
                            <a:schemeClr val="bg1"/>
                          </a:solidFill>
                          <a:effectLst/>
                          <a:latin typeface="+mj-lt"/>
                          <a:ea typeface="+mn-ea"/>
                          <a:cs typeface="+mn-cs"/>
                        </a:rPr>
                        <a:t>UC/CSU with IB </a:t>
                      </a:r>
                    </a:p>
                    <a:p>
                      <a:pPr marL="0" marR="0" algn="ctr">
                        <a:buNone/>
                      </a:pPr>
                      <a:r>
                        <a:rPr lang="en-US" sz="2400" b="1">
                          <a:effectLst/>
                          <a:latin typeface="+mj-lt"/>
                        </a:rPr>
                        <a:t>(n =</a:t>
                      </a:r>
                      <a:r>
                        <a:rPr lang="en-US" sz="2400" b="1" kern="1200">
                          <a:solidFill>
                            <a:schemeClr val="lt1"/>
                          </a:solidFill>
                          <a:effectLst/>
                          <a:latin typeface="+mj-lt"/>
                          <a:ea typeface="+mn-ea"/>
                          <a:cs typeface="+mn-cs"/>
                        </a:rPr>
                        <a:t>414</a:t>
                      </a:r>
                      <a:r>
                        <a:rPr lang="en-US" sz="2400" b="1">
                          <a:effectLst/>
                          <a:latin typeface="+mj-lt"/>
                        </a:rPr>
                        <a:t>)</a:t>
                      </a:r>
                    </a:p>
                  </a:txBody>
                  <a:tcPr marL="68580" marR="68580" marT="0" marB="0" anchor="ctr"/>
                </a:tc>
                <a:tc>
                  <a:txBody>
                    <a:bodyPr/>
                    <a:lstStyle/>
                    <a:p>
                      <a:pPr marL="0" marR="0" algn="ctr">
                        <a:buNone/>
                      </a:pPr>
                      <a:r>
                        <a:rPr lang="en-US" sz="2400" b="1">
                          <a:effectLst/>
                          <a:latin typeface="+mj-lt"/>
                        </a:rPr>
                        <a:t>2025 CCI</a:t>
                      </a:r>
                    </a:p>
                    <a:p>
                      <a:pPr marL="0" marR="0" lvl="0" algn="ctr">
                        <a:buNone/>
                      </a:pPr>
                      <a:endParaRPr lang="en-US" sz="2400" b="1">
                        <a:effectLst/>
                        <a:latin typeface="+mj-lt"/>
                      </a:endParaRPr>
                    </a:p>
                    <a:p>
                      <a:pPr marL="0" marR="0" lvl="0" algn="ctr">
                        <a:buNone/>
                      </a:pPr>
                      <a:r>
                        <a:rPr lang="en-US" sz="2400" b="1">
                          <a:effectLst/>
                          <a:latin typeface="+mj-lt"/>
                        </a:rPr>
                        <a:t>(n=</a:t>
                      </a:r>
                      <a:r>
                        <a:rPr lang="en-US" sz="2400" b="1" kern="1200">
                          <a:solidFill>
                            <a:schemeClr val="lt1"/>
                          </a:solidFill>
                          <a:effectLst/>
                          <a:latin typeface="+mj-lt"/>
                          <a:ea typeface="+mn-ea"/>
                          <a:cs typeface="+mn-cs"/>
                        </a:rPr>
                        <a:t>497,814</a:t>
                      </a:r>
                      <a:r>
                        <a:rPr lang="en-US" sz="2400" b="1">
                          <a:effectLst/>
                          <a:latin typeface="+mj-lt"/>
                        </a:rPr>
                        <a:t>)</a:t>
                      </a:r>
                    </a:p>
                  </a:txBody>
                  <a:tcPr marL="68580" marR="68580" marT="0" marB="0" anchor="ctr"/>
                </a:tc>
                <a:extLst>
                  <a:ext uri="{0D108BD9-81ED-4DB2-BD59-A6C34878D82A}">
                    <a16:rowId xmlns:a16="http://schemas.microsoft.com/office/drawing/2014/main" val="1015434500"/>
                  </a:ext>
                </a:extLst>
              </a:tr>
              <a:tr h="0">
                <a:tc>
                  <a:txBody>
                    <a:bodyPr/>
                    <a:lstStyle/>
                    <a:p>
                      <a:pPr marL="0" marR="0" algn="l">
                        <a:buNone/>
                      </a:pPr>
                      <a:r>
                        <a:rPr lang="en-US" sz="2400" b="1">
                          <a:effectLst/>
                          <a:latin typeface="+mj-lt"/>
                        </a:rPr>
                        <a:t>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3,272</a:t>
                      </a:r>
                    </a:p>
                    <a:p>
                      <a:pPr marL="0" marR="0" algn="ctr">
                        <a:buNone/>
                      </a:pPr>
                      <a:r>
                        <a:rPr lang="en-US" sz="2400">
                          <a:effectLst/>
                          <a:latin typeface="+mj-lt"/>
                          <a:ea typeface="Times New Roman" panose="02020603050405020304" pitchFamily="18" charset="0"/>
                          <a:cs typeface="Times New Roman" panose="02020603050405020304" pitchFamily="18" charset="0"/>
                        </a:rPr>
                        <a:t>(87.2%)</a:t>
                      </a: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a:rPr>
                        <a:t>29</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(7.0%)</a:t>
                      </a:r>
                      <a:endParaRPr lang="en-US" sz="2400">
                        <a:effectLst/>
                        <a:latin typeface="+mj-lt"/>
                        <a:ea typeface="Times New Roman" panose="02020603050405020304" pitchFamily="18" charset="0"/>
                        <a:cs typeface="Times New Roman"/>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257,567</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(51.8%)</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66348783"/>
                  </a:ext>
                </a:extLst>
              </a:tr>
              <a:tr h="0">
                <a:tc>
                  <a:txBody>
                    <a:bodyPr/>
                    <a:lstStyle/>
                    <a:p>
                      <a:pPr marL="0" marR="0" algn="l">
                        <a:buNone/>
                      </a:pPr>
                      <a:r>
                        <a:rPr lang="en-US" sz="2400" b="1">
                          <a:effectLst/>
                          <a:latin typeface="+mj-lt"/>
                        </a:rPr>
                        <a:t>Approaching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289</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(7.7%)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a:rPr>
                        <a:t>385</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(93.0%)</a:t>
                      </a:r>
                      <a:endParaRPr lang="en-US" sz="2400">
                        <a:effectLst/>
                        <a:latin typeface="+mj-lt"/>
                        <a:ea typeface="Times New Roman" panose="02020603050405020304" pitchFamily="18" charset="0"/>
                        <a:cs typeface="Times New Roman"/>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71,381</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(14.3%)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73947451"/>
                  </a:ext>
                </a:extLst>
              </a:tr>
              <a:tr h="0">
                <a:tc>
                  <a:txBody>
                    <a:bodyPr/>
                    <a:lstStyle/>
                    <a:p>
                      <a:pPr marL="0" marR="0" algn="l">
                        <a:buNone/>
                      </a:pPr>
                      <a:r>
                        <a:rPr lang="en-US" sz="2400" b="1">
                          <a:effectLst/>
                          <a:latin typeface="+mj-lt"/>
                        </a:rPr>
                        <a:t>Not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192</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(5.1%)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a:rPr>
                        <a:t>0</a:t>
                      </a:r>
                      <a:endParaRPr lang="en-US" sz="24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a:solidFill>
                            <a:schemeClr val="dk1"/>
                          </a:solidFill>
                          <a:effectLst/>
                          <a:latin typeface="+mn-lt"/>
                          <a:ea typeface="Times New Roman" panose="02020603050405020304" pitchFamily="18" charset="0"/>
                          <a:cs typeface="Times New Roman" panose="02020603050405020304" pitchFamily="18" charset="0"/>
                        </a:rPr>
                        <a:t>(0.0%)</a:t>
                      </a:r>
                      <a:endParaRPr lang="en-US" sz="2400">
                        <a:effectLst/>
                        <a:latin typeface="+mj-lt"/>
                        <a:ea typeface="Times New Roman" panose="02020603050405020304" pitchFamily="18" charset="0"/>
                        <a:cs typeface="Times New Roman"/>
                      </a:endParaRPr>
                    </a:p>
                  </a:txBody>
                  <a:tcPr marL="68580" marR="68580" marT="0" marB="0" anchor="ctr"/>
                </a:tc>
                <a:tc>
                  <a:txBody>
                    <a:bodyPr/>
                    <a:lstStyle/>
                    <a:p>
                      <a:pPr marL="0" marR="0" algn="ctr">
                        <a:buNone/>
                      </a:pPr>
                      <a:r>
                        <a:rPr lang="en-US" sz="2400" dirty="0">
                          <a:effectLst/>
                          <a:latin typeface="+mj-lt"/>
                          <a:ea typeface="Times New Roman" panose="02020603050405020304" pitchFamily="18" charset="0"/>
                          <a:cs typeface="Times New Roman" panose="02020603050405020304" pitchFamily="18" charset="0"/>
                        </a:rPr>
                        <a:t>168,866</a:t>
                      </a:r>
                      <a:endParaRPr lang="en-US" sz="2400" kern="1200" dirty="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400" kern="1200" dirty="0">
                          <a:solidFill>
                            <a:schemeClr val="dk1"/>
                          </a:solidFill>
                          <a:effectLst/>
                          <a:latin typeface="+mn-lt"/>
                          <a:ea typeface="Times New Roman" panose="02020603050405020304" pitchFamily="18" charset="0"/>
                          <a:cs typeface="Times New Roman" panose="02020603050405020304" pitchFamily="18" charset="0"/>
                        </a:rPr>
                        <a:t>(33.9%)</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286707"/>
                  </a:ext>
                </a:extLst>
              </a:tr>
            </a:tbl>
          </a:graphicData>
        </a:graphic>
      </p:graphicFrame>
    </p:spTree>
    <p:extLst>
      <p:ext uri="{BB962C8B-B14F-4D97-AF65-F5344CB8AC3E}">
        <p14:creationId xmlns:p14="http://schemas.microsoft.com/office/powerpoint/2010/main" val="454975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C0ED1-D823-5721-03B0-40ACABB25D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B6F4E-C712-8235-8316-81716C36FF3D}"/>
              </a:ext>
            </a:extLst>
          </p:cNvPr>
          <p:cNvSpPr>
            <a:spLocks noGrp="1"/>
          </p:cNvSpPr>
          <p:nvPr>
            <p:ph type="title"/>
          </p:nvPr>
        </p:nvSpPr>
        <p:spPr>
          <a:xfrm>
            <a:off x="647700" y="501446"/>
            <a:ext cx="10858500" cy="1335314"/>
          </a:xfrm>
        </p:spPr>
        <p:txBody>
          <a:bodyPr/>
          <a:lstStyle/>
          <a:p>
            <a:r>
              <a:rPr lang="en-US" sz="3200">
                <a:cs typeface="Aharoni"/>
              </a:rPr>
              <a:t>Students Approaching Prepared/Not Prepared by their School/LEA on the 2025 Dashboard that Completed a Combination of IB Courses, IB Exams, or UC/CSU with IB</a:t>
            </a:r>
            <a:endParaRPr lang="en-US" sz="3200"/>
          </a:p>
        </p:txBody>
      </p:sp>
      <p:graphicFrame>
        <p:nvGraphicFramePr>
          <p:cNvPr id="4" name="Content Placeholder 3" descr="The total number of students, schools, districts and counties who are approaching prepared/not prepared that completed a combination of IB courses, IB exams, or UC/CSU with IB">
            <a:extLst>
              <a:ext uri="{FF2B5EF4-FFF2-40B4-BE49-F238E27FC236}">
                <a16:creationId xmlns:a16="http://schemas.microsoft.com/office/drawing/2014/main" id="{E33F8240-D136-DCE9-DC40-44709C450FD8}"/>
              </a:ext>
            </a:extLst>
          </p:cNvPr>
          <p:cNvGraphicFramePr>
            <a:graphicFrameLocks noGrp="1"/>
          </p:cNvGraphicFramePr>
          <p:nvPr>
            <p:ph sz="quarter" idx="10"/>
            <p:extLst>
              <p:ext uri="{D42A27DB-BD31-4B8C-83A1-F6EECF244321}">
                <p14:modId xmlns:p14="http://schemas.microsoft.com/office/powerpoint/2010/main" val="3421092652"/>
              </p:ext>
            </p:extLst>
          </p:nvPr>
        </p:nvGraphicFramePr>
        <p:xfrm>
          <a:off x="647700" y="2206915"/>
          <a:ext cx="10858500" cy="3642121"/>
        </p:xfrm>
        <a:graphic>
          <a:graphicData uri="http://schemas.openxmlformats.org/drawingml/2006/table">
            <a:tbl>
              <a:tblPr firstRow="1">
                <a:tableStyleId>{5C22544A-7EE6-4342-B048-85BDC9FD1C3A}</a:tableStyleId>
              </a:tblPr>
              <a:tblGrid>
                <a:gridCol w="3545988">
                  <a:extLst>
                    <a:ext uri="{9D8B030D-6E8A-4147-A177-3AD203B41FA5}">
                      <a16:colId xmlns:a16="http://schemas.microsoft.com/office/drawing/2014/main" val="424231402"/>
                    </a:ext>
                  </a:extLst>
                </a:gridCol>
                <a:gridCol w="2089290">
                  <a:extLst>
                    <a:ext uri="{9D8B030D-6E8A-4147-A177-3AD203B41FA5}">
                      <a16:colId xmlns:a16="http://schemas.microsoft.com/office/drawing/2014/main" val="1833282767"/>
                    </a:ext>
                  </a:extLst>
                </a:gridCol>
                <a:gridCol w="2611611">
                  <a:extLst>
                    <a:ext uri="{9D8B030D-6E8A-4147-A177-3AD203B41FA5}">
                      <a16:colId xmlns:a16="http://schemas.microsoft.com/office/drawing/2014/main" val="2825136581"/>
                    </a:ext>
                  </a:extLst>
                </a:gridCol>
                <a:gridCol w="2611611">
                  <a:extLst>
                    <a:ext uri="{9D8B030D-6E8A-4147-A177-3AD203B41FA5}">
                      <a16:colId xmlns:a16="http://schemas.microsoft.com/office/drawing/2014/main" val="1092519301"/>
                    </a:ext>
                  </a:extLst>
                </a:gridCol>
              </a:tblGrid>
              <a:tr h="951704">
                <a:tc>
                  <a:txBody>
                    <a:bodyPr/>
                    <a:lstStyle/>
                    <a:p>
                      <a:pPr marL="0" marR="0" algn="ctr">
                        <a:buNone/>
                      </a:pPr>
                      <a:r>
                        <a:rPr lang="en-US" sz="2400">
                          <a:effectLst/>
                          <a:latin typeface="+mj-lt"/>
                        </a:rPr>
                        <a:t>Total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Total IB Prepared</a:t>
                      </a: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a:solidFill>
                            <a:schemeClr val="bg1"/>
                          </a:solidFill>
                          <a:effectLst/>
                          <a:latin typeface="+mj-lt"/>
                          <a:ea typeface="+mn-ea"/>
                          <a:cs typeface="+mn-cs"/>
                        </a:rPr>
                        <a:t>Total UC/CSU with IB</a:t>
                      </a: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Total Prepared with Either Method</a:t>
                      </a:r>
                    </a:p>
                  </a:txBody>
                  <a:tcPr marL="68580" marR="68580" marT="0" marB="0" anchor="ctr"/>
                </a:tc>
                <a:extLst>
                  <a:ext uri="{0D108BD9-81ED-4DB2-BD59-A6C34878D82A}">
                    <a16:rowId xmlns:a16="http://schemas.microsoft.com/office/drawing/2014/main" val="622394468"/>
                  </a:ext>
                </a:extLst>
              </a:tr>
              <a:tr h="636211">
                <a:tc>
                  <a:txBody>
                    <a:bodyPr/>
                    <a:lstStyle/>
                    <a:p>
                      <a:pPr marL="0" marR="0">
                        <a:buNone/>
                      </a:pPr>
                      <a:r>
                        <a:rPr lang="en-US" sz="2400" b="1">
                          <a:effectLst/>
                          <a:latin typeface="+mj-lt"/>
                        </a:rPr>
                        <a:t>Number of Students</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algn="ctr">
                        <a:buNone/>
                      </a:pPr>
                      <a:r>
                        <a:rPr lang="en-US" sz="2400">
                          <a:effectLst/>
                          <a:latin typeface="+mj-lt"/>
                        </a:rPr>
                        <a:t>414</a:t>
                      </a:r>
                    </a:p>
                  </a:txBody>
                  <a:tcPr marL="68580" marR="68580" marT="0" marB="0" anchor="ctr"/>
                </a:tc>
                <a:tc>
                  <a:txBody>
                    <a:bodyPr/>
                    <a:lstStyle/>
                    <a:p>
                      <a:pPr marL="0" marR="0" lvl="0" algn="ctr">
                        <a:buNone/>
                      </a:pPr>
                      <a:r>
                        <a:rPr lang="en-US" sz="2400">
                          <a:effectLst/>
                          <a:latin typeface="+mj-lt"/>
                        </a:rPr>
                        <a:t>385</a:t>
                      </a:r>
                    </a:p>
                  </a:txBody>
                  <a:tcPr marL="68580" marR="68580" marT="0" marB="0" anchor="ctr"/>
                </a:tc>
                <a:tc>
                  <a:txBody>
                    <a:bodyPr/>
                    <a:lstStyle/>
                    <a:p>
                      <a:pPr marL="0" marR="0" lvl="0" algn="ctr">
                        <a:buNone/>
                      </a:pPr>
                      <a:r>
                        <a:rPr lang="en-US" sz="2400">
                          <a:effectLst/>
                          <a:latin typeface="+mj-lt"/>
                        </a:rPr>
                        <a:t>735</a:t>
                      </a:r>
                    </a:p>
                  </a:txBody>
                  <a:tcPr marL="68580" marR="68580" marT="0" marB="0" anchor="ctr"/>
                </a:tc>
                <a:extLst>
                  <a:ext uri="{0D108BD9-81ED-4DB2-BD59-A6C34878D82A}">
                    <a16:rowId xmlns:a16="http://schemas.microsoft.com/office/drawing/2014/main" val="2940103433"/>
                  </a:ext>
                </a:extLst>
              </a:tr>
              <a:tr h="636210">
                <a:tc>
                  <a:txBody>
                    <a:bodyPr/>
                    <a:lstStyle/>
                    <a:p>
                      <a:pPr marL="0" lvl="0">
                        <a:buNone/>
                      </a:pPr>
                      <a:r>
                        <a:rPr lang="en-US" sz="2400" b="1" kern="1200">
                          <a:solidFill>
                            <a:schemeClr val="dk1"/>
                          </a:solidFill>
                          <a:effectLst/>
                          <a:latin typeface="+mj-lt"/>
                          <a:ea typeface="+mn-ea"/>
                          <a:cs typeface="+mn-cs"/>
                        </a:rPr>
                        <a:t>Number</a:t>
                      </a:r>
                      <a:r>
                        <a:rPr lang="en-US" sz="2400" b="1">
                          <a:effectLst/>
                          <a:latin typeface="+mj-lt"/>
                        </a:rPr>
                        <a:t> of Schools</a:t>
                      </a:r>
                    </a:p>
                  </a:txBody>
                  <a:tcPr marL="68580" marR="68580" marT="0" marB="0" anchor="ctr"/>
                </a:tc>
                <a:tc>
                  <a:txBody>
                    <a:bodyPr/>
                    <a:lstStyle/>
                    <a:p>
                      <a:pPr marL="0" lvl="0" algn="ctr">
                        <a:buNone/>
                      </a:pPr>
                      <a:r>
                        <a:rPr lang="en-US" sz="2400" b="0" i="0" u="none" strike="noStrike" noProof="0">
                          <a:solidFill>
                            <a:srgbClr val="354052"/>
                          </a:solidFill>
                          <a:effectLst/>
                          <a:latin typeface="+mj-lt"/>
                        </a:rPr>
                        <a:t>74</a:t>
                      </a:r>
                    </a:p>
                  </a:txBody>
                  <a:tcPr marL="68580" marR="68580" marT="0" marB="0" anchor="ctr"/>
                </a:tc>
                <a:tc>
                  <a:txBody>
                    <a:bodyPr/>
                    <a:lstStyle/>
                    <a:p>
                      <a:pPr marL="0" lvl="0" algn="ctr">
                        <a:buNone/>
                      </a:pPr>
                      <a:r>
                        <a:rPr lang="en-US" sz="2400" b="0" i="0" u="none" strike="noStrike" noProof="0">
                          <a:solidFill>
                            <a:srgbClr val="354052"/>
                          </a:solidFill>
                          <a:effectLst/>
                          <a:latin typeface="+mj-lt"/>
                        </a:rPr>
                        <a:t>78</a:t>
                      </a:r>
                    </a:p>
                  </a:txBody>
                  <a:tcPr marL="68580" marR="68580" marT="0" marB="0" anchor="ctr"/>
                </a:tc>
                <a:tc>
                  <a:txBody>
                    <a:bodyPr/>
                    <a:lstStyle/>
                    <a:p>
                      <a:pPr marL="0" lvl="0" algn="ctr">
                        <a:buNone/>
                      </a:pPr>
                      <a:r>
                        <a:rPr lang="en-US" sz="2400" b="0" i="0" u="none" strike="noStrike" noProof="0">
                          <a:solidFill>
                            <a:srgbClr val="354052"/>
                          </a:solidFill>
                          <a:effectLst/>
                          <a:latin typeface="+mj-lt"/>
                        </a:rPr>
                        <a:t>104</a:t>
                      </a:r>
                    </a:p>
                  </a:txBody>
                  <a:tcPr marL="68580" marR="68580" marT="0" marB="0" anchor="ctr"/>
                </a:tc>
                <a:extLst>
                  <a:ext uri="{0D108BD9-81ED-4DB2-BD59-A6C34878D82A}">
                    <a16:rowId xmlns:a16="http://schemas.microsoft.com/office/drawing/2014/main" val="794981805"/>
                  </a:ext>
                </a:extLst>
              </a:tr>
              <a:tr h="636210">
                <a:tc>
                  <a:txBody>
                    <a:bodyPr/>
                    <a:lstStyle/>
                    <a:p>
                      <a:pPr marL="0" lvl="0">
                        <a:buNone/>
                      </a:pPr>
                      <a:r>
                        <a:rPr lang="en-US" sz="2400" b="1" kern="1200">
                          <a:solidFill>
                            <a:schemeClr val="dk1"/>
                          </a:solidFill>
                          <a:effectLst/>
                          <a:latin typeface="+mj-lt"/>
                          <a:ea typeface="+mn-ea"/>
                          <a:cs typeface="+mn-cs"/>
                        </a:rPr>
                        <a:t>Number</a:t>
                      </a:r>
                      <a:r>
                        <a:rPr lang="en-US" sz="2400" b="1">
                          <a:effectLst/>
                          <a:latin typeface="+mj-lt"/>
                        </a:rPr>
                        <a:t> of Districts</a:t>
                      </a:r>
                    </a:p>
                  </a:txBody>
                  <a:tcPr marL="68580" marR="68580" marT="0" marB="0" anchor="ctr"/>
                </a:tc>
                <a:tc>
                  <a:txBody>
                    <a:bodyPr/>
                    <a:lstStyle/>
                    <a:p>
                      <a:pPr marL="0" lvl="0" algn="ctr">
                        <a:buNone/>
                      </a:pPr>
                      <a:r>
                        <a:rPr lang="en-US" sz="2400" b="0" i="0" u="none" strike="noStrike" noProof="0">
                          <a:solidFill>
                            <a:srgbClr val="354052"/>
                          </a:solidFill>
                          <a:effectLst/>
                          <a:latin typeface="+mj-lt"/>
                        </a:rPr>
                        <a:t>57</a:t>
                      </a:r>
                    </a:p>
                  </a:txBody>
                  <a:tcPr marL="68580" marR="68580" marT="0" marB="0" anchor="ctr"/>
                </a:tc>
                <a:tc>
                  <a:txBody>
                    <a:bodyPr/>
                    <a:lstStyle/>
                    <a:p>
                      <a:pPr marL="0" lvl="0" algn="ctr">
                        <a:buNone/>
                      </a:pPr>
                      <a:r>
                        <a:rPr lang="en-US" sz="2400" b="0" i="0" u="none" strike="noStrike" noProof="0">
                          <a:solidFill>
                            <a:srgbClr val="354052"/>
                          </a:solidFill>
                          <a:effectLst/>
                          <a:latin typeface="+mj-lt"/>
                        </a:rPr>
                        <a:t>62</a:t>
                      </a:r>
                    </a:p>
                  </a:txBody>
                  <a:tcPr marL="68580" marR="68580" marT="0" marB="0" anchor="ctr"/>
                </a:tc>
                <a:tc>
                  <a:txBody>
                    <a:bodyPr/>
                    <a:lstStyle/>
                    <a:p>
                      <a:pPr marL="0" lvl="0" algn="ctr">
                        <a:buNone/>
                      </a:pPr>
                      <a:r>
                        <a:rPr lang="en-US" sz="2400" b="0" i="0" u="none" strike="noStrike" noProof="0">
                          <a:solidFill>
                            <a:srgbClr val="354052"/>
                          </a:solidFill>
                          <a:effectLst/>
                          <a:latin typeface="+mj-lt"/>
                        </a:rPr>
                        <a:t>74</a:t>
                      </a:r>
                    </a:p>
                  </a:txBody>
                  <a:tcPr marL="68580" marR="68580" marT="0" marB="0" anchor="ctr"/>
                </a:tc>
                <a:extLst>
                  <a:ext uri="{0D108BD9-81ED-4DB2-BD59-A6C34878D82A}">
                    <a16:rowId xmlns:a16="http://schemas.microsoft.com/office/drawing/2014/main" val="588803646"/>
                  </a:ext>
                </a:extLst>
              </a:tr>
              <a:tr h="636210">
                <a:tc>
                  <a:txBody>
                    <a:bodyPr/>
                    <a:lstStyle/>
                    <a:p>
                      <a:pPr marL="0" lvl="0">
                        <a:buNone/>
                      </a:pPr>
                      <a:r>
                        <a:rPr lang="en-US" sz="2400" b="1">
                          <a:effectLst/>
                          <a:latin typeface="+mj-lt"/>
                        </a:rPr>
                        <a:t>Number of Counties</a:t>
                      </a:r>
                    </a:p>
                  </a:txBody>
                  <a:tcPr marL="68580" marR="68580" marT="0" marB="0" anchor="ctr"/>
                </a:tc>
                <a:tc>
                  <a:txBody>
                    <a:bodyPr/>
                    <a:lstStyle/>
                    <a:p>
                      <a:pPr marL="0" lvl="0" algn="ctr">
                        <a:buNone/>
                      </a:pPr>
                      <a:r>
                        <a:rPr lang="en-US" sz="2400" b="0" i="0" u="none" strike="noStrike" noProof="0">
                          <a:solidFill>
                            <a:srgbClr val="354052"/>
                          </a:solidFill>
                          <a:effectLst/>
                          <a:latin typeface="+mj-lt"/>
                        </a:rPr>
                        <a:t>22</a:t>
                      </a:r>
                    </a:p>
                  </a:txBody>
                  <a:tcPr marL="68580" marR="68580" marT="0" marB="0" anchor="ctr"/>
                </a:tc>
                <a:tc>
                  <a:txBody>
                    <a:bodyPr/>
                    <a:lstStyle/>
                    <a:p>
                      <a:pPr marL="0" lvl="0" algn="ctr">
                        <a:buNone/>
                      </a:pPr>
                      <a:r>
                        <a:rPr lang="en-US" sz="2400" b="0" i="0" u="none" strike="noStrike" noProof="0">
                          <a:solidFill>
                            <a:srgbClr val="354052"/>
                          </a:solidFill>
                          <a:effectLst/>
                          <a:latin typeface="+mj-lt"/>
                        </a:rPr>
                        <a:t>22</a:t>
                      </a:r>
                    </a:p>
                  </a:txBody>
                  <a:tcPr marL="68580" marR="68580" marT="0" marB="0" anchor="ctr"/>
                </a:tc>
                <a:tc>
                  <a:txBody>
                    <a:bodyPr/>
                    <a:lstStyle/>
                    <a:p>
                      <a:pPr marL="0" lvl="0" algn="ctr">
                        <a:buNone/>
                      </a:pPr>
                      <a:r>
                        <a:rPr lang="en-US" sz="2400" b="0" i="0" u="none" strike="noStrike" noProof="0" dirty="0">
                          <a:solidFill>
                            <a:srgbClr val="354052"/>
                          </a:solidFill>
                          <a:effectLst/>
                          <a:latin typeface="+mj-lt"/>
                        </a:rPr>
                        <a:t>23</a:t>
                      </a:r>
                    </a:p>
                  </a:txBody>
                  <a:tcPr marL="68580" marR="68580" marT="0" marB="0" anchor="ctr"/>
                </a:tc>
                <a:extLst>
                  <a:ext uri="{0D108BD9-81ED-4DB2-BD59-A6C34878D82A}">
                    <a16:rowId xmlns:a16="http://schemas.microsoft.com/office/drawing/2014/main" val="3997691964"/>
                  </a:ext>
                </a:extLst>
              </a:tr>
            </a:tbl>
          </a:graphicData>
        </a:graphic>
      </p:graphicFrame>
    </p:spTree>
    <p:extLst>
      <p:ext uri="{BB962C8B-B14F-4D97-AF65-F5344CB8AC3E}">
        <p14:creationId xmlns:p14="http://schemas.microsoft.com/office/powerpoint/2010/main" val="22717922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0662F6-4F7B-D39B-BB91-140B16CCFF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F1B90F-4105-657C-666C-EF33D3A95367}"/>
              </a:ext>
            </a:extLst>
          </p:cNvPr>
          <p:cNvSpPr>
            <a:spLocks noGrp="1"/>
          </p:cNvSpPr>
          <p:nvPr>
            <p:ph type="title"/>
          </p:nvPr>
        </p:nvSpPr>
        <p:spPr/>
        <p:txBody>
          <a:bodyPr/>
          <a:lstStyle/>
          <a:p>
            <a:r>
              <a:rPr lang="en-US" sz="4800">
                <a:cs typeface="Aharoni"/>
              </a:rPr>
              <a:t>Cambridge</a:t>
            </a:r>
            <a:br>
              <a:rPr lang="en-US" sz="4800"/>
            </a:br>
            <a:r>
              <a:rPr lang="en-US" sz="4800">
                <a:cs typeface="Aharoni"/>
              </a:rPr>
              <a:t>International</a:t>
            </a:r>
            <a:br>
              <a:rPr lang="en-US" sz="4800"/>
            </a:br>
            <a:r>
              <a:rPr lang="en-US" sz="4800">
                <a:cs typeface="Aharoni"/>
              </a:rPr>
              <a:t>Courses and Exams</a:t>
            </a:r>
            <a:endParaRPr lang="en-US" sz="11500"/>
          </a:p>
        </p:txBody>
      </p:sp>
    </p:spTree>
    <p:extLst>
      <p:ext uri="{BB962C8B-B14F-4D97-AF65-F5344CB8AC3E}">
        <p14:creationId xmlns:p14="http://schemas.microsoft.com/office/powerpoint/2010/main" val="18249702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8A12AE-0594-327F-5C4B-F971647FA96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BAD4637-4885-809A-B1BF-06D3B7E9845A}"/>
              </a:ext>
            </a:extLst>
          </p:cNvPr>
          <p:cNvSpPr>
            <a:spLocks noGrp="1"/>
          </p:cNvSpPr>
          <p:nvPr>
            <p:ph type="title"/>
          </p:nvPr>
        </p:nvSpPr>
        <p:spPr/>
        <p:txBody>
          <a:bodyPr/>
          <a:lstStyle/>
          <a:p>
            <a:r>
              <a:rPr lang="en-US" sz="5400">
                <a:cs typeface="Aharoni"/>
              </a:rPr>
              <a:t>Cambridge International</a:t>
            </a:r>
            <a:endParaRPr lang="en-US" sz="5400"/>
          </a:p>
        </p:txBody>
      </p:sp>
      <p:sp>
        <p:nvSpPr>
          <p:cNvPr id="6" name="Content Placeholder 5">
            <a:extLst>
              <a:ext uri="{FF2B5EF4-FFF2-40B4-BE49-F238E27FC236}">
                <a16:creationId xmlns:a16="http://schemas.microsoft.com/office/drawing/2014/main" id="{74F66800-4567-358C-3800-8F5777C7DE64}"/>
              </a:ext>
            </a:extLst>
          </p:cNvPr>
          <p:cNvSpPr>
            <a:spLocks noGrp="1"/>
          </p:cNvSpPr>
          <p:nvPr>
            <p:ph sz="quarter" idx="10"/>
          </p:nvPr>
        </p:nvSpPr>
        <p:spPr/>
        <p:txBody>
          <a:bodyPr/>
          <a:lstStyle/>
          <a:p>
            <a:r>
              <a:rPr lang="en-US" sz="2800"/>
              <a:t>Cambridge International Education is a global provider educational programs. It is part of Cambridge University Press and Assessment. </a:t>
            </a:r>
          </a:p>
          <a:p>
            <a:r>
              <a:rPr lang="en-US" sz="2800"/>
              <a:t>Cambridge has a strong international recognition for their “Advanced Level” (A-courses), which are known for their rigor and allow students to specialize deeply in a few subjects.</a:t>
            </a:r>
          </a:p>
        </p:txBody>
      </p:sp>
    </p:spTree>
    <p:extLst>
      <p:ext uri="{BB962C8B-B14F-4D97-AF65-F5344CB8AC3E}">
        <p14:creationId xmlns:p14="http://schemas.microsoft.com/office/powerpoint/2010/main" val="31438629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651E6D-7146-8899-A968-31665E4FB526}"/>
              </a:ext>
            </a:extLst>
          </p:cNvPr>
          <p:cNvSpPr>
            <a:spLocks noGrp="1"/>
          </p:cNvSpPr>
          <p:nvPr>
            <p:ph type="title"/>
          </p:nvPr>
        </p:nvSpPr>
        <p:spPr/>
        <p:txBody>
          <a:bodyPr/>
          <a:lstStyle/>
          <a:p>
            <a:r>
              <a:rPr lang="en-US" sz="4800">
                <a:cs typeface="Aharoni"/>
              </a:rPr>
              <a:t>Cambridge Advanced Course Information</a:t>
            </a:r>
            <a:endParaRPr lang="en-US" sz="4800"/>
          </a:p>
        </p:txBody>
      </p:sp>
      <p:sp>
        <p:nvSpPr>
          <p:cNvPr id="5" name="Content Placeholder 4">
            <a:extLst>
              <a:ext uri="{FF2B5EF4-FFF2-40B4-BE49-F238E27FC236}">
                <a16:creationId xmlns:a16="http://schemas.microsoft.com/office/drawing/2014/main" id="{76889E19-1D77-0511-C375-3C061310E8AD}"/>
              </a:ext>
            </a:extLst>
          </p:cNvPr>
          <p:cNvSpPr>
            <a:spLocks noGrp="1"/>
          </p:cNvSpPr>
          <p:nvPr>
            <p:ph sz="quarter" idx="10"/>
          </p:nvPr>
        </p:nvSpPr>
        <p:spPr>
          <a:xfrm>
            <a:off x="647699" y="1848464"/>
            <a:ext cx="10858499" cy="4209435"/>
          </a:xfrm>
        </p:spPr>
        <p:txBody>
          <a:bodyPr vert="horz" lIns="91440" tIns="45720" rIns="91440" bIns="45720" rtlCol="0" anchor="t">
            <a:noAutofit/>
          </a:bodyPr>
          <a:lstStyle/>
          <a:p>
            <a:r>
              <a:rPr lang="en-US" sz="2800">
                <a:latin typeface="Arial"/>
                <a:cs typeface="Arial"/>
              </a:rPr>
              <a:t>Cambridge International offers 55 Course Subjects</a:t>
            </a:r>
          </a:p>
          <a:p>
            <a:pPr>
              <a:spcBef>
                <a:spcPts val="0"/>
              </a:spcBef>
              <a:spcAft>
                <a:spcPts val="0"/>
              </a:spcAft>
            </a:pPr>
            <a:r>
              <a:rPr lang="en-US" sz="2800" b="1">
                <a:latin typeface="Arial"/>
                <a:cs typeface="Arial"/>
              </a:rPr>
              <a:t>Two Types of Courses:</a:t>
            </a:r>
          </a:p>
          <a:p>
            <a:pPr lvl="1">
              <a:spcBef>
                <a:spcPts val="0"/>
              </a:spcBef>
              <a:spcAft>
                <a:spcPts val="0"/>
              </a:spcAft>
            </a:pPr>
            <a:r>
              <a:rPr lang="en-US" sz="2800" b="1">
                <a:latin typeface="Arial"/>
                <a:cs typeface="Arial"/>
              </a:rPr>
              <a:t>AS Level (1 year):</a:t>
            </a:r>
            <a:r>
              <a:rPr lang="en-US" sz="2800">
                <a:latin typeface="Arial"/>
                <a:cs typeface="Arial"/>
              </a:rPr>
              <a:t> course with exam (graded A to E) is equivalent to 3-4 college credits</a:t>
            </a:r>
            <a:endParaRPr lang="en-US" sz="2800"/>
          </a:p>
          <a:p>
            <a:pPr lvl="1">
              <a:spcBef>
                <a:spcPts val="0"/>
              </a:spcBef>
              <a:spcAft>
                <a:spcPts val="0"/>
              </a:spcAft>
              <a:buFont typeface="Courier New" panose="020B0604020202020204" pitchFamily="34" charset="0"/>
              <a:buChar char="o"/>
            </a:pPr>
            <a:r>
              <a:rPr lang="en-US" sz="2800" b="1">
                <a:latin typeface="Arial"/>
                <a:cs typeface="Arial"/>
              </a:rPr>
              <a:t>A Level (2 years):</a:t>
            </a:r>
            <a:r>
              <a:rPr lang="en-US" sz="2800">
                <a:latin typeface="Arial"/>
                <a:cs typeface="Arial"/>
              </a:rPr>
              <a:t> course with exam (graded A* to E) is equivalent to 6-8 college credits-</a:t>
            </a:r>
            <a:r>
              <a:rPr lang="en-US" sz="2800" b="1" i="1">
                <a:latin typeface="Arial"/>
                <a:cs typeface="Arial"/>
              </a:rPr>
              <a:t>recommended for use in the CCI by Cambridge</a:t>
            </a:r>
          </a:p>
          <a:p>
            <a:pPr>
              <a:spcBef>
                <a:spcPts val="0"/>
              </a:spcBef>
              <a:spcAft>
                <a:spcPts val="0"/>
              </a:spcAft>
            </a:pPr>
            <a:r>
              <a:rPr lang="en-US" sz="2800" b="1">
                <a:latin typeface="Arial"/>
                <a:cs typeface="Arial"/>
              </a:rPr>
              <a:t>College Credit</a:t>
            </a:r>
          </a:p>
          <a:p>
            <a:pPr lvl="1">
              <a:spcBef>
                <a:spcPts val="0"/>
              </a:spcBef>
              <a:spcAft>
                <a:spcPts val="0"/>
              </a:spcAft>
              <a:buFont typeface="Courier New" panose="020B0604020202020204" pitchFamily="34" charset="0"/>
              <a:buChar char="o"/>
            </a:pPr>
            <a:r>
              <a:rPr lang="en-US" sz="2800">
                <a:latin typeface="Arial"/>
                <a:cs typeface="Arial"/>
              </a:rPr>
              <a:t>UC grants credit for Cambridge A Level exams on which a student earns a grade of A, B, or C.</a:t>
            </a:r>
            <a:endParaRPr lang="en-US" sz="2800"/>
          </a:p>
        </p:txBody>
      </p:sp>
    </p:spTree>
    <p:extLst>
      <p:ext uri="{BB962C8B-B14F-4D97-AF65-F5344CB8AC3E}">
        <p14:creationId xmlns:p14="http://schemas.microsoft.com/office/powerpoint/2010/main" val="809893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C08A73-A67D-FB8B-2867-60D9E908E50B}"/>
              </a:ext>
            </a:extLst>
          </p:cNvPr>
          <p:cNvSpPr>
            <a:spLocks noGrp="1"/>
          </p:cNvSpPr>
          <p:nvPr>
            <p:ph type="title"/>
          </p:nvPr>
        </p:nvSpPr>
        <p:spPr>
          <a:xfrm>
            <a:off x="666750" y="176981"/>
            <a:ext cx="10858500" cy="1335314"/>
          </a:xfrm>
        </p:spPr>
        <p:txBody>
          <a:bodyPr/>
          <a:lstStyle/>
          <a:p>
            <a:r>
              <a:rPr lang="en-US" sz="4800"/>
              <a:t>Prevalence of Cambridge International Programs in California</a:t>
            </a:r>
            <a:endParaRPr lang="en-US" sz="4800">
              <a:highlight>
                <a:srgbClr val="FFFF00"/>
              </a:highlight>
            </a:endParaRPr>
          </a:p>
        </p:txBody>
      </p:sp>
      <p:graphicFrame>
        <p:nvGraphicFramePr>
          <p:cNvPr id="9" name="Content Placeholder 8" descr="A table displaying the Prevalence of Cambridge Internation Programs in California. Includes LEA name, School Name, number of students enrolled in Cambridge courses, number of Cambridge Courses that have been completed, and if the schools are Cambridge Authorized schools. ">
            <a:extLst>
              <a:ext uri="{FF2B5EF4-FFF2-40B4-BE49-F238E27FC236}">
                <a16:creationId xmlns:a16="http://schemas.microsoft.com/office/drawing/2014/main" id="{8014A6D8-6BA6-74B5-0A60-2E5CDAA88B01}"/>
              </a:ext>
            </a:extLst>
          </p:cNvPr>
          <p:cNvGraphicFramePr>
            <a:graphicFrameLocks noGrp="1"/>
          </p:cNvGraphicFramePr>
          <p:nvPr>
            <p:ph sz="quarter" idx="10"/>
            <p:extLst>
              <p:ext uri="{D42A27DB-BD31-4B8C-83A1-F6EECF244321}">
                <p14:modId xmlns:p14="http://schemas.microsoft.com/office/powerpoint/2010/main" val="1999524430"/>
              </p:ext>
            </p:extLst>
          </p:nvPr>
        </p:nvGraphicFramePr>
        <p:xfrm>
          <a:off x="124420" y="1974113"/>
          <a:ext cx="11745500" cy="2945130"/>
        </p:xfrm>
        <a:graphic>
          <a:graphicData uri="http://schemas.openxmlformats.org/drawingml/2006/table">
            <a:tbl>
              <a:tblPr firstRow="1"/>
              <a:tblGrid>
                <a:gridCol w="2707048">
                  <a:extLst>
                    <a:ext uri="{9D8B030D-6E8A-4147-A177-3AD203B41FA5}">
                      <a16:colId xmlns:a16="http://schemas.microsoft.com/office/drawing/2014/main" val="3086501555"/>
                    </a:ext>
                  </a:extLst>
                </a:gridCol>
                <a:gridCol w="2470205">
                  <a:extLst>
                    <a:ext uri="{9D8B030D-6E8A-4147-A177-3AD203B41FA5}">
                      <a16:colId xmlns:a16="http://schemas.microsoft.com/office/drawing/2014/main" val="1333334019"/>
                    </a:ext>
                  </a:extLst>
                </a:gridCol>
                <a:gridCol w="2244437">
                  <a:extLst>
                    <a:ext uri="{9D8B030D-6E8A-4147-A177-3AD203B41FA5}">
                      <a16:colId xmlns:a16="http://schemas.microsoft.com/office/drawing/2014/main" val="1548202412"/>
                    </a:ext>
                  </a:extLst>
                </a:gridCol>
                <a:gridCol w="2524772">
                  <a:extLst>
                    <a:ext uri="{9D8B030D-6E8A-4147-A177-3AD203B41FA5}">
                      <a16:colId xmlns:a16="http://schemas.microsoft.com/office/drawing/2014/main" val="4108679184"/>
                    </a:ext>
                  </a:extLst>
                </a:gridCol>
                <a:gridCol w="1799038">
                  <a:extLst>
                    <a:ext uri="{9D8B030D-6E8A-4147-A177-3AD203B41FA5}">
                      <a16:colId xmlns:a16="http://schemas.microsoft.com/office/drawing/2014/main" val="2122080437"/>
                    </a:ext>
                  </a:extLst>
                </a:gridCol>
              </a:tblGrid>
              <a:tr h="1189913">
                <a:tc>
                  <a:txBody>
                    <a:bodyPr/>
                    <a:lstStyle/>
                    <a:p>
                      <a:pPr algn="ctr" rtl="0" fontAlgn="ctr">
                        <a:buNone/>
                      </a:pPr>
                      <a:r>
                        <a:rPr lang="en-US" sz="2400" b="1" i="0" u="none" strike="noStrike">
                          <a:solidFill>
                            <a:srgbClr val="FFFFFF"/>
                          </a:solidFill>
                          <a:effectLst/>
                          <a:latin typeface="Arial" panose="020B0604020202020204" pitchFamily="34" charset="0"/>
                        </a:rPr>
                        <a:t>LEA Name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School Name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Number of Students with Cambridge Courses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Number of Cambridge Course Sections Completed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Cambridge Authorized School?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extLst>
                  <a:ext uri="{0D108BD9-81ED-4DB2-BD59-A6C34878D82A}">
                    <a16:rowId xmlns:a16="http://schemas.microsoft.com/office/drawing/2014/main" val="1894449706"/>
                  </a:ext>
                </a:extLst>
              </a:tr>
              <a:tr h="737870">
                <a:tc>
                  <a:txBody>
                    <a:bodyPr/>
                    <a:lstStyle/>
                    <a:p>
                      <a:pPr algn="ctr" rtl="0" fontAlgn="ctr">
                        <a:buNone/>
                      </a:pPr>
                      <a:r>
                        <a:rPr lang="en-US" sz="2400" b="0" i="0" u="none" strike="noStrike">
                          <a:solidFill>
                            <a:srgbClr val="354052"/>
                          </a:solidFill>
                          <a:effectLst/>
                          <a:latin typeface="Arial" panose="020B0604020202020204" pitchFamily="34" charset="0"/>
                        </a:rPr>
                        <a:t>Placentia-Yorba Linda Unified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Valencia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42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130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Yes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extLst>
                  <a:ext uri="{0D108BD9-81ED-4DB2-BD59-A6C34878D82A}">
                    <a16:rowId xmlns:a16="http://schemas.microsoft.com/office/drawing/2014/main" val="3837563026"/>
                  </a:ext>
                </a:extLst>
              </a:tr>
              <a:tr h="737870">
                <a:tc>
                  <a:txBody>
                    <a:bodyPr/>
                    <a:lstStyle/>
                    <a:p>
                      <a:pPr algn="ctr" rtl="0" fontAlgn="ctr">
                        <a:buNone/>
                      </a:pPr>
                      <a:r>
                        <a:rPr lang="en-US" sz="2400" b="0" i="0" u="none" strike="noStrike">
                          <a:solidFill>
                            <a:srgbClr val="354052"/>
                          </a:solidFill>
                          <a:effectLst/>
                          <a:latin typeface="Arial" panose="020B0604020202020204" pitchFamily="34" charset="0"/>
                        </a:rPr>
                        <a:t>Fullerton Joint Union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Troy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187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480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dirty="0">
                          <a:solidFill>
                            <a:srgbClr val="354052"/>
                          </a:solidFill>
                          <a:effectLst/>
                          <a:latin typeface="Arial" panose="020B0604020202020204" pitchFamily="34" charset="0"/>
                        </a:rPr>
                        <a:t>Yes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extLst>
                  <a:ext uri="{0D108BD9-81ED-4DB2-BD59-A6C34878D82A}">
                    <a16:rowId xmlns:a16="http://schemas.microsoft.com/office/drawing/2014/main" val="3708535815"/>
                  </a:ext>
                </a:extLst>
              </a:tr>
            </a:tbl>
          </a:graphicData>
        </a:graphic>
      </p:graphicFrame>
    </p:spTree>
    <p:extLst>
      <p:ext uri="{BB962C8B-B14F-4D97-AF65-F5344CB8AC3E}">
        <p14:creationId xmlns:p14="http://schemas.microsoft.com/office/powerpoint/2010/main" val="2663199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63E2-5769-5FB9-C77D-070CA17E6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68D31-D464-D63D-15FE-CB8DD641F919}"/>
              </a:ext>
            </a:extLst>
          </p:cNvPr>
          <p:cNvSpPr>
            <a:spLocks noGrp="1"/>
          </p:cNvSpPr>
          <p:nvPr>
            <p:ph type="title"/>
          </p:nvPr>
        </p:nvSpPr>
        <p:spPr/>
        <p:txBody>
          <a:bodyPr/>
          <a:lstStyle/>
          <a:p>
            <a:r>
              <a:rPr lang="en-US" sz="3600"/>
              <a:t>How did the students in the 2025 cohort who completed two Cambridge International A Level Courses place within established 2025 criteria?</a:t>
            </a:r>
          </a:p>
        </p:txBody>
      </p:sp>
      <p:graphicFrame>
        <p:nvGraphicFramePr>
          <p:cNvPr id="4" name="Content Placeholder 4" descr="The CCI Level of Prepared, Approaching Prepared and Not Prepared for students in the 2025 cohort who completed two Cambridge International A-Level courses within established 2025 criteria.">
            <a:extLst>
              <a:ext uri="{FF2B5EF4-FFF2-40B4-BE49-F238E27FC236}">
                <a16:creationId xmlns:a16="http://schemas.microsoft.com/office/drawing/2014/main" id="{57B569C9-89CD-EB2B-B2A1-B465640C13BE}"/>
              </a:ext>
            </a:extLst>
          </p:cNvPr>
          <p:cNvGraphicFramePr>
            <a:graphicFrameLocks noGrp="1"/>
          </p:cNvGraphicFramePr>
          <p:nvPr>
            <p:ph sz="quarter" idx="10"/>
            <p:extLst>
              <p:ext uri="{D42A27DB-BD31-4B8C-83A1-F6EECF244321}">
                <p14:modId xmlns:p14="http://schemas.microsoft.com/office/powerpoint/2010/main" val="2938956615"/>
              </p:ext>
            </p:extLst>
          </p:nvPr>
        </p:nvGraphicFramePr>
        <p:xfrm>
          <a:off x="647698" y="2002855"/>
          <a:ext cx="10858498" cy="4397944"/>
        </p:xfrm>
        <a:graphic>
          <a:graphicData uri="http://schemas.openxmlformats.org/drawingml/2006/table">
            <a:tbl>
              <a:tblPr firstRow="1">
                <a:tableStyleId>{5C22544A-7EE6-4342-B048-85BDC9FD1C3A}</a:tableStyleId>
              </a:tblPr>
              <a:tblGrid>
                <a:gridCol w="2788519">
                  <a:extLst>
                    <a:ext uri="{9D8B030D-6E8A-4147-A177-3AD203B41FA5}">
                      <a16:colId xmlns:a16="http://schemas.microsoft.com/office/drawing/2014/main" val="2891898385"/>
                    </a:ext>
                  </a:extLst>
                </a:gridCol>
                <a:gridCol w="5496025">
                  <a:extLst>
                    <a:ext uri="{9D8B030D-6E8A-4147-A177-3AD203B41FA5}">
                      <a16:colId xmlns:a16="http://schemas.microsoft.com/office/drawing/2014/main" val="419233916"/>
                    </a:ext>
                  </a:extLst>
                </a:gridCol>
                <a:gridCol w="2573954">
                  <a:extLst>
                    <a:ext uri="{9D8B030D-6E8A-4147-A177-3AD203B41FA5}">
                      <a16:colId xmlns:a16="http://schemas.microsoft.com/office/drawing/2014/main" val="1080245727"/>
                    </a:ext>
                  </a:extLst>
                </a:gridCol>
              </a:tblGrid>
              <a:tr h="1759177">
                <a:tc>
                  <a:txBody>
                    <a:bodyPr/>
                    <a:lstStyle/>
                    <a:p>
                      <a:pPr marL="0" marR="0" algn="ctr">
                        <a:buNone/>
                      </a:pPr>
                      <a:r>
                        <a:rPr lang="en-US" sz="2800">
                          <a:effectLst/>
                          <a:latin typeface="+mj-lt"/>
                        </a:rPr>
                        <a:t>CCI Level</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algn="ctr">
                        <a:buNone/>
                      </a:pPr>
                      <a:r>
                        <a:rPr lang="en-US" sz="2800" b="1">
                          <a:effectLst/>
                          <a:latin typeface="+mj-lt"/>
                        </a:rPr>
                        <a:t>Students That Completed Two Cambridge International A Level Courses</a:t>
                      </a:r>
                    </a:p>
                    <a:p>
                      <a:pPr marL="0" marR="0" lvl="0" algn="ctr">
                        <a:buNone/>
                      </a:pPr>
                      <a:r>
                        <a:rPr lang="en-US" sz="2800" b="1">
                          <a:effectLst/>
                          <a:latin typeface="+mj-lt"/>
                        </a:rPr>
                        <a:t>(n=68)</a:t>
                      </a:r>
                    </a:p>
                  </a:txBody>
                  <a:tcPr marL="68580" marR="68580" marT="0" marB="0" anchor="ctr"/>
                </a:tc>
                <a:tc>
                  <a:txBody>
                    <a:bodyPr/>
                    <a:lstStyle/>
                    <a:p>
                      <a:pPr marL="0" marR="0" algn="ctr">
                        <a:buNone/>
                      </a:pPr>
                      <a:r>
                        <a:rPr lang="en-US" sz="2800">
                          <a:effectLst/>
                          <a:latin typeface="+mj-lt"/>
                        </a:rPr>
                        <a:t>2025 CCI</a:t>
                      </a:r>
                    </a:p>
                    <a:p>
                      <a:pPr marL="0" marR="0" lvl="0" algn="ctr">
                        <a:buNone/>
                      </a:pPr>
                      <a:r>
                        <a:rPr lang="en-US" sz="2800" b="1">
                          <a:effectLst/>
                          <a:latin typeface="+mj-lt"/>
                        </a:rPr>
                        <a:t>(n=</a:t>
                      </a:r>
                      <a:r>
                        <a:rPr lang="en-US" sz="2800" b="1" kern="1200">
                          <a:solidFill>
                            <a:schemeClr val="lt1"/>
                          </a:solidFill>
                          <a:effectLst/>
                          <a:latin typeface="+mj-lt"/>
                          <a:ea typeface="+mn-ea"/>
                          <a:cs typeface="+mn-cs"/>
                        </a:rPr>
                        <a:t>497,814</a:t>
                      </a:r>
                      <a:r>
                        <a:rPr lang="en-US" sz="2800" b="1">
                          <a:effectLst/>
                          <a:latin typeface="+mj-lt"/>
                        </a:rPr>
                        <a:t>)</a:t>
                      </a:r>
                    </a:p>
                  </a:txBody>
                  <a:tcPr marL="68580" marR="68580" marT="0" marB="0" anchor="ctr"/>
                </a:tc>
                <a:extLst>
                  <a:ext uri="{0D108BD9-81ED-4DB2-BD59-A6C34878D82A}">
                    <a16:rowId xmlns:a16="http://schemas.microsoft.com/office/drawing/2014/main" val="1015434500"/>
                  </a:ext>
                </a:extLst>
              </a:tr>
              <a:tr h="879589">
                <a:tc>
                  <a:txBody>
                    <a:bodyPr/>
                    <a:lstStyle/>
                    <a:p>
                      <a:pPr marL="0" marR="0" algn="l">
                        <a:buNone/>
                      </a:pPr>
                      <a:r>
                        <a:rPr lang="en-US" sz="2800" b="1">
                          <a:effectLst/>
                          <a:latin typeface="+mj-lt"/>
                        </a:rPr>
                        <a:t>Prepared</a:t>
                      </a:r>
                      <a:endParaRPr lang="en-US" sz="28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68</a:t>
                      </a:r>
                    </a:p>
                    <a:p>
                      <a:pPr marL="0" marR="0" algn="ctr">
                        <a:buNone/>
                      </a:pPr>
                      <a:r>
                        <a:rPr lang="en-US" sz="2800">
                          <a:effectLst/>
                          <a:latin typeface="+mj-lt"/>
                          <a:ea typeface="Times New Roman" panose="02020603050405020304" pitchFamily="18" charset="0"/>
                          <a:cs typeface="Times New Roman" panose="02020603050405020304" pitchFamily="18" charset="0"/>
                        </a:rPr>
                        <a:t>(100%)</a:t>
                      </a:r>
                    </a:p>
                  </a:txBody>
                  <a:tcPr marL="68580" marR="68580" marT="0" marB="0" anchor="ctr"/>
                </a:tc>
                <a:tc>
                  <a:txBody>
                    <a:bodyPr/>
                    <a:lstStyle/>
                    <a:p>
                      <a:pPr marL="0" marR="0" algn="ctr">
                        <a:buNone/>
                      </a:pPr>
                      <a:r>
                        <a:rPr lang="en-US" sz="2800">
                          <a:effectLst/>
                          <a:latin typeface="+mj-lt"/>
                        </a:rPr>
                        <a:t>257,567</a:t>
                      </a:r>
                    </a:p>
                    <a:p>
                      <a:pPr marL="0" marR="0" algn="ctr">
                        <a:buNone/>
                      </a:pPr>
                      <a:r>
                        <a:rPr lang="en-US" sz="2800">
                          <a:effectLst/>
                          <a:latin typeface="+mj-lt"/>
                        </a:rPr>
                        <a:t>(51.7%)</a:t>
                      </a:r>
                      <a:endParaRPr lang="en-US" sz="2800">
                        <a:effectLst/>
                        <a:latin typeface="+mj-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866348783"/>
                  </a:ext>
                </a:extLst>
              </a:tr>
              <a:tr h="879589">
                <a:tc>
                  <a:txBody>
                    <a:bodyPr/>
                    <a:lstStyle/>
                    <a:p>
                      <a:pPr marL="0" marR="0" algn="l">
                        <a:buNone/>
                      </a:pPr>
                      <a:r>
                        <a:rPr lang="en-US" sz="2800" b="1">
                          <a:effectLst/>
                          <a:latin typeface="+mj-lt"/>
                        </a:rPr>
                        <a:t>Approaching Prepared</a:t>
                      </a:r>
                      <a:endParaRPr lang="en-US" sz="28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0</a:t>
                      </a:r>
                      <a:endParaRPr lang="en-US" sz="28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800" kern="1200">
                          <a:solidFill>
                            <a:schemeClr val="dk1"/>
                          </a:solidFill>
                          <a:effectLst/>
                          <a:latin typeface="+mn-lt"/>
                          <a:ea typeface="Times New Roman" panose="02020603050405020304" pitchFamily="18" charset="0"/>
                          <a:cs typeface="Times New Roman" panose="02020603050405020304" pitchFamily="18" charset="0"/>
                        </a:rPr>
                        <a:t>(0.0%)</a:t>
                      </a:r>
                    </a:p>
                  </a:txBody>
                  <a:tcPr marL="68580" marR="68580" marT="0" marB="0" anchor="ctr"/>
                </a:tc>
                <a:tc>
                  <a:txBody>
                    <a:bodyPr/>
                    <a:lstStyle/>
                    <a:p>
                      <a:pPr marL="0" marR="0" algn="ctr">
                        <a:buNone/>
                      </a:pPr>
                      <a:r>
                        <a:rPr lang="en-US" sz="2800">
                          <a:effectLst/>
                          <a:latin typeface="+mj-lt"/>
                        </a:rPr>
                        <a:t>71,381</a:t>
                      </a:r>
                    </a:p>
                    <a:p>
                      <a:pPr marL="0" marR="0" algn="ctr">
                        <a:buNone/>
                      </a:pPr>
                      <a:r>
                        <a:rPr lang="en-US" sz="2800">
                          <a:effectLst/>
                          <a:latin typeface="+mj-lt"/>
                        </a:rPr>
                        <a:t>(14.3%)</a:t>
                      </a:r>
                      <a:endParaRPr lang="en-US" sz="2800">
                        <a:effectLst/>
                        <a:latin typeface="+mj-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3873947451"/>
                  </a:ext>
                </a:extLst>
              </a:tr>
              <a:tr h="879589">
                <a:tc>
                  <a:txBody>
                    <a:bodyPr/>
                    <a:lstStyle/>
                    <a:p>
                      <a:pPr marL="0" marR="0" algn="l">
                        <a:buNone/>
                      </a:pPr>
                      <a:r>
                        <a:rPr lang="en-US" sz="2800" b="1">
                          <a:effectLst/>
                          <a:latin typeface="+mj-lt"/>
                        </a:rPr>
                        <a:t>Not Prepared</a:t>
                      </a:r>
                      <a:endParaRPr lang="en-US" sz="28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0</a:t>
                      </a:r>
                      <a:endParaRPr lang="en-US" sz="2800" kern="1200">
                        <a:solidFill>
                          <a:schemeClr val="dk1"/>
                        </a:solidFill>
                        <a:effectLst/>
                        <a:latin typeface="+mn-lt"/>
                        <a:ea typeface="Times New Roman" panose="02020603050405020304" pitchFamily="18" charset="0"/>
                        <a:cs typeface="Times New Roman" panose="02020603050405020304" pitchFamily="18" charset="0"/>
                      </a:endParaRPr>
                    </a:p>
                    <a:p>
                      <a:pPr marL="0" marR="0" algn="ctr">
                        <a:buNone/>
                      </a:pPr>
                      <a:r>
                        <a:rPr lang="en-US" sz="2800" kern="1200">
                          <a:solidFill>
                            <a:schemeClr val="dk1"/>
                          </a:solidFill>
                          <a:effectLst/>
                          <a:latin typeface="+mn-lt"/>
                          <a:ea typeface="Times New Roman" panose="02020603050405020304" pitchFamily="18" charset="0"/>
                          <a:cs typeface="Times New Roman" panose="02020603050405020304" pitchFamily="18" charset="0"/>
                        </a:rPr>
                        <a:t>(0.0%)</a:t>
                      </a:r>
                    </a:p>
                  </a:txBody>
                  <a:tcPr marL="68580" marR="68580" marT="0" marB="0" anchor="ctr"/>
                </a:tc>
                <a:tc>
                  <a:txBody>
                    <a:bodyPr/>
                    <a:lstStyle/>
                    <a:p>
                      <a:pPr marL="0" marR="0" algn="ctr">
                        <a:buNone/>
                      </a:pPr>
                      <a:r>
                        <a:rPr lang="en-US" sz="2800" dirty="0">
                          <a:effectLst/>
                          <a:latin typeface="+mj-lt"/>
                        </a:rPr>
                        <a:t>168,866</a:t>
                      </a:r>
                    </a:p>
                    <a:p>
                      <a:pPr marL="0" marR="0" algn="ctr">
                        <a:buNone/>
                      </a:pPr>
                      <a:r>
                        <a:rPr lang="en-US" sz="2800" dirty="0">
                          <a:effectLst/>
                          <a:latin typeface="+mj-lt"/>
                        </a:rPr>
                        <a:t>(33.9%)</a:t>
                      </a:r>
                      <a:endParaRPr lang="en-US" sz="2800" dirty="0">
                        <a:effectLst/>
                        <a:latin typeface="+mj-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1784286707"/>
                  </a:ext>
                </a:extLst>
              </a:tr>
            </a:tbl>
          </a:graphicData>
        </a:graphic>
      </p:graphicFrame>
    </p:spTree>
    <p:extLst>
      <p:ext uri="{BB962C8B-B14F-4D97-AF65-F5344CB8AC3E}">
        <p14:creationId xmlns:p14="http://schemas.microsoft.com/office/powerpoint/2010/main" val="41498827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C08A73-A67D-FB8B-2867-60D9E908E50B}"/>
              </a:ext>
            </a:extLst>
          </p:cNvPr>
          <p:cNvSpPr>
            <a:spLocks noGrp="1"/>
          </p:cNvSpPr>
          <p:nvPr>
            <p:ph type="title"/>
          </p:nvPr>
        </p:nvSpPr>
        <p:spPr>
          <a:xfrm>
            <a:off x="666750" y="176981"/>
            <a:ext cx="10858500" cy="1335314"/>
          </a:xfrm>
        </p:spPr>
        <p:txBody>
          <a:bodyPr/>
          <a:lstStyle/>
          <a:p>
            <a:r>
              <a:rPr lang="en-US" sz="4400"/>
              <a:t>Prevalence of Cambridge International A Level Exams in California</a:t>
            </a:r>
            <a:endParaRPr lang="en-US" sz="4400">
              <a:highlight>
                <a:srgbClr val="FFFF00"/>
              </a:highlight>
            </a:endParaRPr>
          </a:p>
        </p:txBody>
      </p:sp>
      <p:graphicFrame>
        <p:nvGraphicFramePr>
          <p:cNvPr id="9" name="Content Placeholder 8" descr="A table displaying the Prevalence of Cambridge Internation Programs in California. Includes LEA name, School Name, number of students enrolled in Cambridge courses, number of Cambridge Courses that have been completed, and if the schools are Cambridge Authorized schools. ">
            <a:extLst>
              <a:ext uri="{FF2B5EF4-FFF2-40B4-BE49-F238E27FC236}">
                <a16:creationId xmlns:a16="http://schemas.microsoft.com/office/drawing/2014/main" id="{8014A6D8-6BA6-74B5-0A60-2E5CDAA88B01}"/>
              </a:ext>
            </a:extLst>
          </p:cNvPr>
          <p:cNvGraphicFramePr>
            <a:graphicFrameLocks noGrp="1"/>
          </p:cNvGraphicFramePr>
          <p:nvPr>
            <p:ph sz="quarter" idx="10"/>
            <p:extLst>
              <p:ext uri="{D42A27DB-BD31-4B8C-83A1-F6EECF244321}">
                <p14:modId xmlns:p14="http://schemas.microsoft.com/office/powerpoint/2010/main" val="2934618912"/>
              </p:ext>
            </p:extLst>
          </p:nvPr>
        </p:nvGraphicFramePr>
        <p:xfrm>
          <a:off x="124420" y="1974113"/>
          <a:ext cx="11745501" cy="3310890"/>
        </p:xfrm>
        <a:graphic>
          <a:graphicData uri="http://schemas.openxmlformats.org/drawingml/2006/table">
            <a:tbl>
              <a:tblPr firstRow="1"/>
              <a:tblGrid>
                <a:gridCol w="2347487">
                  <a:extLst>
                    <a:ext uri="{9D8B030D-6E8A-4147-A177-3AD203B41FA5}">
                      <a16:colId xmlns:a16="http://schemas.microsoft.com/office/drawing/2014/main" val="3086501555"/>
                    </a:ext>
                  </a:extLst>
                </a:gridCol>
                <a:gridCol w="1998493">
                  <a:extLst>
                    <a:ext uri="{9D8B030D-6E8A-4147-A177-3AD203B41FA5}">
                      <a16:colId xmlns:a16="http://schemas.microsoft.com/office/drawing/2014/main" val="1333334019"/>
                    </a:ext>
                  </a:extLst>
                </a:gridCol>
                <a:gridCol w="1973801">
                  <a:extLst>
                    <a:ext uri="{9D8B030D-6E8A-4147-A177-3AD203B41FA5}">
                      <a16:colId xmlns:a16="http://schemas.microsoft.com/office/drawing/2014/main" val="1548202412"/>
                    </a:ext>
                  </a:extLst>
                </a:gridCol>
                <a:gridCol w="1830191">
                  <a:extLst>
                    <a:ext uri="{9D8B030D-6E8A-4147-A177-3AD203B41FA5}">
                      <a16:colId xmlns:a16="http://schemas.microsoft.com/office/drawing/2014/main" val="4108679184"/>
                    </a:ext>
                  </a:extLst>
                </a:gridCol>
                <a:gridCol w="1830191">
                  <a:extLst>
                    <a:ext uri="{9D8B030D-6E8A-4147-A177-3AD203B41FA5}">
                      <a16:colId xmlns:a16="http://schemas.microsoft.com/office/drawing/2014/main" val="3387487371"/>
                    </a:ext>
                  </a:extLst>
                </a:gridCol>
                <a:gridCol w="1765338">
                  <a:extLst>
                    <a:ext uri="{9D8B030D-6E8A-4147-A177-3AD203B41FA5}">
                      <a16:colId xmlns:a16="http://schemas.microsoft.com/office/drawing/2014/main" val="2122080437"/>
                    </a:ext>
                  </a:extLst>
                </a:gridCol>
              </a:tblGrid>
              <a:tr h="1189913">
                <a:tc>
                  <a:txBody>
                    <a:bodyPr/>
                    <a:lstStyle/>
                    <a:p>
                      <a:pPr algn="ctr" rtl="0" fontAlgn="ctr">
                        <a:buNone/>
                      </a:pPr>
                      <a:r>
                        <a:rPr lang="en-US" sz="2400" b="1" i="0" u="none" strike="noStrike">
                          <a:solidFill>
                            <a:srgbClr val="FFFFFF"/>
                          </a:solidFill>
                          <a:effectLst/>
                          <a:latin typeface="Arial" panose="020B0604020202020204" pitchFamily="34" charset="0"/>
                        </a:rPr>
                        <a:t>LEA Name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School Name</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Number of Students with A Level  Cambridge Exams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Number of Cambridge A Level Exams Taken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Number of Cambridge A Level Exams Passed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tc>
                  <a:txBody>
                    <a:bodyPr/>
                    <a:lstStyle/>
                    <a:p>
                      <a:pPr algn="ctr" rtl="0" fontAlgn="ctr">
                        <a:buNone/>
                      </a:pPr>
                      <a:r>
                        <a:rPr lang="en-US" sz="2400" b="1" i="0" u="none" strike="noStrike">
                          <a:solidFill>
                            <a:srgbClr val="FFFFFF"/>
                          </a:solidFill>
                          <a:effectLst/>
                          <a:latin typeface="Arial" panose="020B0604020202020204" pitchFamily="34" charset="0"/>
                        </a:rPr>
                        <a:t>Cambridge Authorized School?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426BD0"/>
                    </a:solidFill>
                  </a:tcPr>
                </a:tc>
                <a:extLst>
                  <a:ext uri="{0D108BD9-81ED-4DB2-BD59-A6C34878D82A}">
                    <a16:rowId xmlns:a16="http://schemas.microsoft.com/office/drawing/2014/main" val="1894449706"/>
                  </a:ext>
                </a:extLst>
              </a:tr>
              <a:tr h="737870">
                <a:tc>
                  <a:txBody>
                    <a:bodyPr/>
                    <a:lstStyle/>
                    <a:p>
                      <a:pPr algn="ctr" rtl="0" fontAlgn="ctr">
                        <a:buNone/>
                      </a:pPr>
                      <a:r>
                        <a:rPr lang="en-US" sz="2400" b="0" i="0" u="none" strike="noStrike">
                          <a:solidFill>
                            <a:srgbClr val="354052"/>
                          </a:solidFill>
                          <a:effectLst/>
                          <a:latin typeface="Arial" panose="020B0604020202020204" pitchFamily="34" charset="0"/>
                        </a:rPr>
                        <a:t>Placentia-Yorba Linda Unified</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Valencia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9</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12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6</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tc>
                  <a:txBody>
                    <a:bodyPr/>
                    <a:lstStyle/>
                    <a:p>
                      <a:pPr algn="ctr" rtl="0" fontAlgn="ctr">
                        <a:buNone/>
                      </a:pPr>
                      <a:r>
                        <a:rPr lang="en-US" sz="2400" b="0" i="0" u="none" strike="noStrike">
                          <a:solidFill>
                            <a:srgbClr val="354052"/>
                          </a:solidFill>
                          <a:effectLst/>
                          <a:latin typeface="Arial" panose="020B0604020202020204" pitchFamily="34" charset="0"/>
                        </a:rPr>
                        <a:t>Yes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7"/>
                    </a:solidFill>
                  </a:tcPr>
                </a:tc>
                <a:extLst>
                  <a:ext uri="{0D108BD9-81ED-4DB2-BD59-A6C34878D82A}">
                    <a16:rowId xmlns:a16="http://schemas.microsoft.com/office/drawing/2014/main" val="3837563026"/>
                  </a:ext>
                </a:extLst>
              </a:tr>
              <a:tr h="737870">
                <a:tc>
                  <a:txBody>
                    <a:bodyPr/>
                    <a:lstStyle/>
                    <a:p>
                      <a:pPr algn="ctr" rtl="0" fontAlgn="ctr">
                        <a:buNone/>
                      </a:pPr>
                      <a:r>
                        <a:rPr lang="en-US" sz="2400" b="0" i="0" u="none" strike="noStrike">
                          <a:solidFill>
                            <a:srgbClr val="354052"/>
                          </a:solidFill>
                          <a:effectLst/>
                          <a:latin typeface="Arial" panose="020B0604020202020204" pitchFamily="34" charset="0"/>
                        </a:rPr>
                        <a:t>Fullerton Joint Union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Troy High</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143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298</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a:solidFill>
                            <a:srgbClr val="354052"/>
                          </a:solidFill>
                          <a:effectLst/>
                          <a:latin typeface="Arial" panose="020B0604020202020204" pitchFamily="34" charset="0"/>
                        </a:rPr>
                        <a:t>167</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tc>
                  <a:txBody>
                    <a:bodyPr/>
                    <a:lstStyle/>
                    <a:p>
                      <a:pPr algn="ctr" rtl="0" fontAlgn="ctr">
                        <a:buNone/>
                      </a:pPr>
                      <a:r>
                        <a:rPr lang="en-US" sz="2400" b="0" i="0" u="none" strike="noStrike" dirty="0">
                          <a:solidFill>
                            <a:srgbClr val="354052"/>
                          </a:solidFill>
                          <a:effectLst/>
                          <a:latin typeface="Arial" panose="020B0604020202020204" pitchFamily="34" charset="0"/>
                        </a:rPr>
                        <a:t>Yes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E"/>
                    </a:solidFill>
                  </a:tcPr>
                </a:tc>
                <a:extLst>
                  <a:ext uri="{0D108BD9-81ED-4DB2-BD59-A6C34878D82A}">
                    <a16:rowId xmlns:a16="http://schemas.microsoft.com/office/drawing/2014/main" val="3708535815"/>
                  </a:ext>
                </a:extLst>
              </a:tr>
            </a:tbl>
          </a:graphicData>
        </a:graphic>
      </p:graphicFrame>
    </p:spTree>
    <p:extLst>
      <p:ext uri="{BB962C8B-B14F-4D97-AF65-F5344CB8AC3E}">
        <p14:creationId xmlns:p14="http://schemas.microsoft.com/office/powerpoint/2010/main" val="33109060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E63E2-5769-5FB9-C77D-070CA17E66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68D31-D464-D63D-15FE-CB8DD641F919}"/>
              </a:ext>
            </a:extLst>
          </p:cNvPr>
          <p:cNvSpPr>
            <a:spLocks noGrp="1"/>
          </p:cNvSpPr>
          <p:nvPr>
            <p:ph type="title"/>
          </p:nvPr>
        </p:nvSpPr>
        <p:spPr/>
        <p:txBody>
          <a:bodyPr/>
          <a:lstStyle/>
          <a:p>
            <a:r>
              <a:rPr lang="en-US" sz="3600"/>
              <a:t>How did the students in the 2025 cohort who completed two Cambridge International A Level exams place within established 2025 criteria?</a:t>
            </a:r>
          </a:p>
        </p:txBody>
      </p:sp>
      <p:graphicFrame>
        <p:nvGraphicFramePr>
          <p:cNvPr id="4" name="Content Placeholder 4" descr="Students with CCI Level of Prepared, Approaching Prepared and Not Prepared who completed two Cambridge International A-Level exams.">
            <a:extLst>
              <a:ext uri="{FF2B5EF4-FFF2-40B4-BE49-F238E27FC236}">
                <a16:creationId xmlns:a16="http://schemas.microsoft.com/office/drawing/2014/main" id="{57B569C9-89CD-EB2B-B2A1-B465640C13BE}"/>
              </a:ext>
            </a:extLst>
          </p:cNvPr>
          <p:cNvGraphicFramePr>
            <a:graphicFrameLocks noGrp="1"/>
          </p:cNvGraphicFramePr>
          <p:nvPr>
            <p:ph sz="quarter" idx="10"/>
            <p:extLst>
              <p:ext uri="{D42A27DB-BD31-4B8C-83A1-F6EECF244321}">
                <p14:modId xmlns:p14="http://schemas.microsoft.com/office/powerpoint/2010/main" val="4170404326"/>
              </p:ext>
            </p:extLst>
          </p:nvPr>
        </p:nvGraphicFramePr>
        <p:xfrm>
          <a:off x="647698" y="2002855"/>
          <a:ext cx="10858498" cy="4397944"/>
        </p:xfrm>
        <a:graphic>
          <a:graphicData uri="http://schemas.openxmlformats.org/drawingml/2006/table">
            <a:tbl>
              <a:tblPr firstRow="1">
                <a:tableStyleId>{5C22544A-7EE6-4342-B048-85BDC9FD1C3A}</a:tableStyleId>
              </a:tblPr>
              <a:tblGrid>
                <a:gridCol w="2788519">
                  <a:extLst>
                    <a:ext uri="{9D8B030D-6E8A-4147-A177-3AD203B41FA5}">
                      <a16:colId xmlns:a16="http://schemas.microsoft.com/office/drawing/2014/main" val="2891898385"/>
                    </a:ext>
                  </a:extLst>
                </a:gridCol>
                <a:gridCol w="5496025">
                  <a:extLst>
                    <a:ext uri="{9D8B030D-6E8A-4147-A177-3AD203B41FA5}">
                      <a16:colId xmlns:a16="http://schemas.microsoft.com/office/drawing/2014/main" val="419233916"/>
                    </a:ext>
                  </a:extLst>
                </a:gridCol>
                <a:gridCol w="2573954">
                  <a:extLst>
                    <a:ext uri="{9D8B030D-6E8A-4147-A177-3AD203B41FA5}">
                      <a16:colId xmlns:a16="http://schemas.microsoft.com/office/drawing/2014/main" val="1080245727"/>
                    </a:ext>
                  </a:extLst>
                </a:gridCol>
              </a:tblGrid>
              <a:tr h="1759177">
                <a:tc>
                  <a:txBody>
                    <a:bodyPr/>
                    <a:lstStyle/>
                    <a:p>
                      <a:pPr marL="0" marR="0" algn="ctr">
                        <a:buNone/>
                      </a:pPr>
                      <a:r>
                        <a:rPr lang="en-US" sz="2800">
                          <a:effectLst/>
                          <a:latin typeface="+mj-lt"/>
                        </a:rPr>
                        <a:t>CCI Level</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algn="ctr">
                        <a:buNone/>
                      </a:pPr>
                      <a:r>
                        <a:rPr lang="en-US" sz="2800" b="1">
                          <a:effectLst/>
                          <a:latin typeface="+mj-lt"/>
                        </a:rPr>
                        <a:t>Students That Completed Two Cambridge International </a:t>
                      </a:r>
                      <a:br>
                        <a:rPr lang="en-US" sz="2800" b="1">
                          <a:effectLst/>
                          <a:latin typeface="+mj-lt"/>
                        </a:rPr>
                      </a:br>
                      <a:r>
                        <a:rPr lang="en-US" sz="2800" b="1">
                          <a:effectLst/>
                          <a:latin typeface="+mj-lt"/>
                        </a:rPr>
                        <a:t>A Level exams</a:t>
                      </a:r>
                    </a:p>
                    <a:p>
                      <a:pPr marL="0" marR="0" lvl="0" algn="ctr">
                        <a:buNone/>
                      </a:pPr>
                      <a:r>
                        <a:rPr lang="en-US" sz="2800" b="1">
                          <a:effectLst/>
                          <a:latin typeface="+mj-lt"/>
                        </a:rPr>
                        <a:t>(n=18)</a:t>
                      </a:r>
                    </a:p>
                  </a:txBody>
                  <a:tcPr marL="68580" marR="68580" marT="0" marB="0" anchor="ctr"/>
                </a:tc>
                <a:tc>
                  <a:txBody>
                    <a:bodyPr/>
                    <a:lstStyle/>
                    <a:p>
                      <a:pPr marL="0" marR="0" algn="ctr">
                        <a:buNone/>
                      </a:pPr>
                      <a:r>
                        <a:rPr lang="en-US" sz="2800">
                          <a:effectLst/>
                          <a:latin typeface="+mj-lt"/>
                        </a:rPr>
                        <a:t>2025 CCI</a:t>
                      </a:r>
                    </a:p>
                    <a:p>
                      <a:pPr marL="0" marR="0" lvl="0" algn="ctr">
                        <a:buNone/>
                      </a:pPr>
                      <a:r>
                        <a:rPr lang="en-US" sz="2800" b="1">
                          <a:effectLst/>
                          <a:latin typeface="+mj-lt"/>
                        </a:rPr>
                        <a:t>(n=</a:t>
                      </a:r>
                      <a:r>
                        <a:rPr lang="en-US" sz="2800" b="1" kern="1200">
                          <a:solidFill>
                            <a:schemeClr val="lt1"/>
                          </a:solidFill>
                          <a:effectLst/>
                          <a:latin typeface="+mj-lt"/>
                          <a:ea typeface="+mn-ea"/>
                          <a:cs typeface="+mn-cs"/>
                        </a:rPr>
                        <a:t>497,814</a:t>
                      </a:r>
                      <a:r>
                        <a:rPr lang="en-US" sz="2800" b="1">
                          <a:effectLst/>
                          <a:latin typeface="+mj-lt"/>
                        </a:rPr>
                        <a:t>)</a:t>
                      </a:r>
                    </a:p>
                  </a:txBody>
                  <a:tcPr marL="68580" marR="68580" marT="0" marB="0" anchor="ctr"/>
                </a:tc>
                <a:extLst>
                  <a:ext uri="{0D108BD9-81ED-4DB2-BD59-A6C34878D82A}">
                    <a16:rowId xmlns:a16="http://schemas.microsoft.com/office/drawing/2014/main" val="1015434500"/>
                  </a:ext>
                </a:extLst>
              </a:tr>
              <a:tr h="879589">
                <a:tc>
                  <a:txBody>
                    <a:bodyPr/>
                    <a:lstStyle/>
                    <a:p>
                      <a:pPr marL="0" marR="0" algn="l">
                        <a:buNone/>
                      </a:pPr>
                      <a:r>
                        <a:rPr lang="en-US" sz="2800" b="1">
                          <a:effectLst/>
                          <a:latin typeface="+mj-lt"/>
                        </a:rPr>
                        <a:t>Prepared</a:t>
                      </a:r>
                      <a:endParaRPr lang="en-US" sz="28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17</a:t>
                      </a:r>
                    </a:p>
                    <a:p>
                      <a:pPr marL="0" marR="0" algn="ctr">
                        <a:buNone/>
                      </a:pPr>
                      <a:r>
                        <a:rPr lang="en-US" sz="2800">
                          <a:effectLst/>
                          <a:latin typeface="+mj-lt"/>
                          <a:ea typeface="Times New Roman" panose="02020603050405020304" pitchFamily="18" charset="0"/>
                          <a:cs typeface="Times New Roman" panose="02020603050405020304" pitchFamily="18" charset="0"/>
                        </a:rPr>
                        <a:t>(94.4%)</a:t>
                      </a:r>
                    </a:p>
                  </a:txBody>
                  <a:tcPr marL="68580" marR="68580" marT="0" marB="0" anchor="ctr"/>
                </a:tc>
                <a:tc>
                  <a:txBody>
                    <a:bodyPr/>
                    <a:lstStyle/>
                    <a:p>
                      <a:pPr marL="0" marR="0" algn="ctr">
                        <a:buNone/>
                      </a:pPr>
                      <a:r>
                        <a:rPr lang="en-US" sz="2800">
                          <a:effectLst/>
                          <a:latin typeface="+mj-lt"/>
                        </a:rPr>
                        <a:t>257,567</a:t>
                      </a:r>
                    </a:p>
                    <a:p>
                      <a:pPr marL="0" marR="0" algn="ctr">
                        <a:buNone/>
                      </a:pPr>
                      <a:r>
                        <a:rPr lang="en-US" sz="2800">
                          <a:effectLst/>
                          <a:latin typeface="+mj-lt"/>
                        </a:rPr>
                        <a:t>(51.7%)</a:t>
                      </a:r>
                      <a:endParaRPr lang="en-US" sz="2800">
                        <a:effectLst/>
                        <a:latin typeface="+mj-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866348783"/>
                  </a:ext>
                </a:extLst>
              </a:tr>
              <a:tr h="879589">
                <a:tc>
                  <a:txBody>
                    <a:bodyPr/>
                    <a:lstStyle/>
                    <a:p>
                      <a:pPr marL="0" marR="0" algn="l">
                        <a:buNone/>
                      </a:pPr>
                      <a:r>
                        <a:rPr lang="en-US" sz="2800" b="1">
                          <a:effectLst/>
                          <a:latin typeface="+mj-lt"/>
                        </a:rPr>
                        <a:t>Approaching Prepared</a:t>
                      </a:r>
                      <a:endParaRPr lang="en-US" sz="28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0</a:t>
                      </a:r>
                    </a:p>
                    <a:p>
                      <a:pPr marL="0" marR="0" algn="ctr">
                        <a:buNone/>
                      </a:pPr>
                      <a:r>
                        <a:rPr lang="en-US" sz="2800">
                          <a:effectLst/>
                          <a:latin typeface="+mj-lt"/>
                          <a:ea typeface="Times New Roman" panose="02020603050405020304" pitchFamily="18" charset="0"/>
                          <a:cs typeface="Times New Roman" panose="02020603050405020304" pitchFamily="18" charset="0"/>
                        </a:rPr>
                        <a:t>(0.0%)</a:t>
                      </a:r>
                    </a:p>
                  </a:txBody>
                  <a:tcPr marL="68580" marR="68580" marT="0" marB="0" anchor="ctr"/>
                </a:tc>
                <a:tc>
                  <a:txBody>
                    <a:bodyPr/>
                    <a:lstStyle/>
                    <a:p>
                      <a:pPr marL="0" marR="0" algn="ctr">
                        <a:buNone/>
                      </a:pPr>
                      <a:r>
                        <a:rPr lang="en-US" sz="2800">
                          <a:effectLst/>
                          <a:latin typeface="+mj-lt"/>
                        </a:rPr>
                        <a:t>71,381</a:t>
                      </a:r>
                    </a:p>
                    <a:p>
                      <a:pPr marL="0" marR="0" algn="ctr">
                        <a:buNone/>
                      </a:pPr>
                      <a:r>
                        <a:rPr lang="en-US" sz="2800">
                          <a:effectLst/>
                          <a:latin typeface="+mj-lt"/>
                        </a:rPr>
                        <a:t>(14.3%)</a:t>
                      </a:r>
                      <a:endParaRPr lang="en-US" sz="2800">
                        <a:effectLst/>
                        <a:latin typeface="+mj-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3873947451"/>
                  </a:ext>
                </a:extLst>
              </a:tr>
              <a:tr h="879589">
                <a:tc>
                  <a:txBody>
                    <a:bodyPr/>
                    <a:lstStyle/>
                    <a:p>
                      <a:pPr marL="0" marR="0" algn="l">
                        <a:buNone/>
                      </a:pPr>
                      <a:r>
                        <a:rPr lang="en-US" sz="2800" b="1">
                          <a:effectLst/>
                          <a:latin typeface="+mj-lt"/>
                        </a:rPr>
                        <a:t>Not Prepared</a:t>
                      </a:r>
                      <a:endParaRPr lang="en-US" sz="28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1</a:t>
                      </a:r>
                    </a:p>
                    <a:p>
                      <a:pPr marL="0" marR="0" algn="ctr">
                        <a:buNone/>
                      </a:pPr>
                      <a:r>
                        <a:rPr lang="en-US" sz="2800">
                          <a:effectLst/>
                          <a:latin typeface="+mj-lt"/>
                          <a:ea typeface="Times New Roman" panose="02020603050405020304" pitchFamily="18" charset="0"/>
                          <a:cs typeface="Times New Roman" panose="02020603050405020304" pitchFamily="18" charset="0"/>
                        </a:rPr>
                        <a:t>(6.6%)</a:t>
                      </a:r>
                    </a:p>
                  </a:txBody>
                  <a:tcPr marL="68580" marR="68580" marT="0" marB="0" anchor="ctr"/>
                </a:tc>
                <a:tc>
                  <a:txBody>
                    <a:bodyPr/>
                    <a:lstStyle/>
                    <a:p>
                      <a:pPr marL="0" marR="0" algn="ctr">
                        <a:buNone/>
                      </a:pPr>
                      <a:r>
                        <a:rPr lang="en-US" sz="2800" dirty="0">
                          <a:effectLst/>
                          <a:latin typeface="+mj-lt"/>
                        </a:rPr>
                        <a:t>168,866</a:t>
                      </a:r>
                    </a:p>
                    <a:p>
                      <a:pPr marL="0" marR="0" algn="ctr">
                        <a:buNone/>
                      </a:pPr>
                      <a:r>
                        <a:rPr lang="en-US" sz="2800" dirty="0">
                          <a:effectLst/>
                          <a:latin typeface="+mj-lt"/>
                        </a:rPr>
                        <a:t>(33.9%)</a:t>
                      </a:r>
                      <a:endParaRPr lang="en-US" sz="2800" dirty="0">
                        <a:effectLst/>
                        <a:latin typeface="+mj-lt"/>
                        <a:ea typeface="Times New Roman" panose="02020603050405020304" pitchFamily="18" charset="0"/>
                        <a:cs typeface="Times New Roman"/>
                      </a:endParaRPr>
                    </a:p>
                  </a:txBody>
                  <a:tcPr marL="68580" marR="68580" marT="0" marB="0" anchor="ctr"/>
                </a:tc>
                <a:extLst>
                  <a:ext uri="{0D108BD9-81ED-4DB2-BD59-A6C34878D82A}">
                    <a16:rowId xmlns:a16="http://schemas.microsoft.com/office/drawing/2014/main" val="1784286707"/>
                  </a:ext>
                </a:extLst>
              </a:tr>
            </a:tbl>
          </a:graphicData>
        </a:graphic>
      </p:graphicFrame>
    </p:spTree>
    <p:extLst>
      <p:ext uri="{BB962C8B-B14F-4D97-AF65-F5344CB8AC3E}">
        <p14:creationId xmlns:p14="http://schemas.microsoft.com/office/powerpoint/2010/main" val="275471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7E6D1-67FA-D854-3A8C-AF8E58B065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AEBDA-C26D-B1CD-3DAA-9B4573324693}"/>
              </a:ext>
            </a:extLst>
          </p:cNvPr>
          <p:cNvSpPr>
            <a:spLocks noGrp="1"/>
          </p:cNvSpPr>
          <p:nvPr>
            <p:ph type="title"/>
          </p:nvPr>
        </p:nvSpPr>
        <p:spPr/>
        <p:txBody>
          <a:bodyPr/>
          <a:lstStyle/>
          <a:p>
            <a:r>
              <a:rPr lang="en-US" sz="4800"/>
              <a:t>2026 Workplan Items</a:t>
            </a:r>
          </a:p>
        </p:txBody>
      </p:sp>
      <p:sp>
        <p:nvSpPr>
          <p:cNvPr id="3" name="Content Placeholder 2">
            <a:extLst>
              <a:ext uri="{FF2B5EF4-FFF2-40B4-BE49-F238E27FC236}">
                <a16:creationId xmlns:a16="http://schemas.microsoft.com/office/drawing/2014/main" id="{16CC9914-5E5D-E16F-D6EC-A396D1078FF3}"/>
              </a:ext>
            </a:extLst>
          </p:cNvPr>
          <p:cNvSpPr>
            <a:spLocks noGrp="1"/>
          </p:cNvSpPr>
          <p:nvPr>
            <p:ph sz="quarter" idx="10"/>
          </p:nvPr>
        </p:nvSpPr>
        <p:spPr/>
        <p:txBody>
          <a:bodyPr vert="horz" lIns="91440" tIns="45720" rIns="91440" bIns="45720" rtlCol="0" anchor="t">
            <a:normAutofit fontScale="92500" lnSpcReduction="10000"/>
          </a:bodyPr>
          <a:lstStyle/>
          <a:p>
            <a:pPr marL="605790" indent="-514350">
              <a:spcBef>
                <a:spcPts val="0"/>
              </a:spcBef>
              <a:spcAft>
                <a:spcPts val="0"/>
              </a:spcAft>
              <a:buFont typeface="+mj-lt"/>
              <a:buAutoNum type="arabicPeriod"/>
            </a:pPr>
            <a:r>
              <a:rPr lang="en-US" sz="2800">
                <a:latin typeface="Arial"/>
                <a:cs typeface="Arial"/>
              </a:rPr>
              <a:t>Student-Level Growth Model for Grades 4 through 8 in ELA and Mathematics as full indicators</a:t>
            </a:r>
          </a:p>
          <a:p>
            <a:pPr marL="605790" indent="-514350">
              <a:spcBef>
                <a:spcPts val="0"/>
              </a:spcBef>
              <a:spcAft>
                <a:spcPts val="0"/>
              </a:spcAft>
              <a:buFont typeface="+mj-lt"/>
              <a:buAutoNum type="arabicPeriod"/>
            </a:pPr>
            <a:r>
              <a:rPr lang="en-US" sz="2800">
                <a:latin typeface="Arial"/>
                <a:cs typeface="Arial"/>
              </a:rPr>
              <a:t>Science Indicator as full indicator</a:t>
            </a:r>
            <a:endParaRPr lang="en-US" sz="2800"/>
          </a:p>
          <a:p>
            <a:pPr marL="605790" indent="-514350">
              <a:spcBef>
                <a:spcPts val="0"/>
              </a:spcBef>
              <a:spcAft>
                <a:spcPts val="0"/>
              </a:spcAft>
              <a:buFont typeface="+mj-lt"/>
              <a:buAutoNum type="arabicPeriod"/>
            </a:pPr>
            <a:r>
              <a:rPr lang="en-US" sz="2800">
                <a:latin typeface="Arial"/>
                <a:cs typeface="Arial"/>
              </a:rPr>
              <a:t>College/Career Indicator</a:t>
            </a:r>
          </a:p>
          <a:p>
            <a:pPr marL="605790" indent="-514350">
              <a:spcBef>
                <a:spcPts val="0"/>
              </a:spcBef>
              <a:spcAft>
                <a:spcPts val="0"/>
              </a:spcAft>
              <a:buFont typeface="+mj-lt"/>
              <a:buAutoNum type="arabicPeriod"/>
            </a:pPr>
            <a:r>
              <a:rPr lang="en-US" sz="2800">
                <a:latin typeface="Arial"/>
                <a:cs typeface="Arial"/>
              </a:rPr>
              <a:t>Application Based Dashboard Alternative School Status</a:t>
            </a:r>
            <a:endParaRPr lang="en-US" sz="2800" i="1">
              <a:latin typeface="Arial"/>
              <a:cs typeface="Arial"/>
            </a:endParaRPr>
          </a:p>
          <a:p>
            <a:pPr marL="605790" indent="-514350">
              <a:spcBef>
                <a:spcPts val="0"/>
              </a:spcBef>
              <a:spcAft>
                <a:spcPts val="0"/>
              </a:spcAft>
              <a:buFont typeface="+mj-lt"/>
              <a:buAutoNum type="arabicPeriod"/>
            </a:pPr>
            <a:r>
              <a:rPr lang="en-US" sz="2800">
                <a:latin typeface="Arial"/>
                <a:cs typeface="Arial"/>
              </a:rPr>
              <a:t>Priority 1 Teacher Assignment Data</a:t>
            </a:r>
          </a:p>
        </p:txBody>
      </p:sp>
      <p:sp>
        <p:nvSpPr>
          <p:cNvPr id="4" name="Content Placeholder 3">
            <a:extLst>
              <a:ext uri="{FF2B5EF4-FFF2-40B4-BE49-F238E27FC236}">
                <a16:creationId xmlns:a16="http://schemas.microsoft.com/office/drawing/2014/main" id="{641CA957-0778-32F0-4D3A-8514D0EAA17C}"/>
              </a:ext>
            </a:extLst>
          </p:cNvPr>
          <p:cNvSpPr>
            <a:spLocks noGrp="1"/>
          </p:cNvSpPr>
          <p:nvPr>
            <p:ph sz="quarter" idx="11"/>
          </p:nvPr>
        </p:nvSpPr>
        <p:spPr/>
        <p:txBody>
          <a:bodyPr vert="horz" lIns="91440" tIns="45720" rIns="91440" bIns="45720" rtlCol="0" anchor="t">
            <a:normAutofit fontScale="70000" lnSpcReduction="20000"/>
          </a:bodyPr>
          <a:lstStyle/>
          <a:p>
            <a:pPr marL="605790" indent="-514350">
              <a:spcBef>
                <a:spcPts val="0"/>
              </a:spcBef>
              <a:spcAft>
                <a:spcPts val="0"/>
              </a:spcAft>
              <a:buFont typeface="+mj-lt"/>
              <a:buAutoNum type="arabicPeriod" startAt="6"/>
            </a:pPr>
            <a:r>
              <a:rPr lang="en-US">
                <a:latin typeface="Arial"/>
                <a:cs typeface="Arial"/>
              </a:rPr>
              <a:t>Long-Term English Learner Student Group</a:t>
            </a:r>
          </a:p>
          <a:p>
            <a:pPr marL="605790" indent="-514350">
              <a:spcBef>
                <a:spcPts val="0"/>
              </a:spcBef>
              <a:spcAft>
                <a:spcPts val="0"/>
              </a:spcAft>
              <a:buFont typeface="+mj-lt"/>
              <a:buAutoNum type="arabicPeriod" startAt="6"/>
            </a:pPr>
            <a:r>
              <a:rPr lang="en-US">
                <a:latin typeface="Arial"/>
                <a:cs typeface="Arial"/>
              </a:rPr>
              <a:t>Participation Rate for ELA, Mathematics and Science Indicators-</a:t>
            </a:r>
            <a:r>
              <a:rPr lang="en-US" i="1">
                <a:latin typeface="Arial"/>
                <a:cs typeface="Arial"/>
              </a:rPr>
              <a:t>March SBE Meeting</a:t>
            </a:r>
          </a:p>
          <a:p>
            <a:pPr marL="605790" indent="-514350">
              <a:spcBef>
                <a:spcPts val="0"/>
              </a:spcBef>
              <a:spcAft>
                <a:spcPts val="0"/>
              </a:spcAft>
              <a:buFont typeface="+mj-lt"/>
              <a:buAutoNum type="arabicPeriod" startAt="6"/>
            </a:pPr>
            <a:r>
              <a:rPr lang="en-US">
                <a:latin typeface="Arial"/>
                <a:cs typeface="Arial"/>
              </a:rPr>
              <a:t>Modification of ELA and Mathematics Indicator language and information</a:t>
            </a:r>
            <a:r>
              <a:rPr lang="en-US" i="1">
                <a:latin typeface="Arial"/>
                <a:cs typeface="Arial"/>
              </a:rPr>
              <a:t>-</a:t>
            </a:r>
            <a:r>
              <a:rPr lang="en-US" b="1" i="1">
                <a:latin typeface="Arial"/>
                <a:cs typeface="Arial"/>
              </a:rPr>
              <a:t>New Work Added During January SBE Meeting</a:t>
            </a:r>
          </a:p>
          <a:p>
            <a:pPr marL="605790" indent="-514350">
              <a:spcBef>
                <a:spcPts val="0"/>
              </a:spcBef>
              <a:spcAft>
                <a:spcPts val="0"/>
              </a:spcAft>
              <a:buFont typeface="+mj-lt"/>
              <a:buAutoNum type="arabicPeriod" startAt="6"/>
            </a:pPr>
            <a:r>
              <a:rPr lang="en-US">
                <a:latin typeface="Arial"/>
                <a:cs typeface="Arial"/>
              </a:rPr>
              <a:t>Release Plan for the 2026 Dashboard-Information only</a:t>
            </a:r>
          </a:p>
        </p:txBody>
      </p:sp>
    </p:spTree>
    <p:extLst>
      <p:ext uri="{BB962C8B-B14F-4D97-AF65-F5344CB8AC3E}">
        <p14:creationId xmlns:p14="http://schemas.microsoft.com/office/powerpoint/2010/main" val="22396302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912F9-C224-10D0-3795-828ABEA6193D}"/>
              </a:ext>
            </a:extLst>
          </p:cNvPr>
          <p:cNvSpPr>
            <a:spLocks noGrp="1"/>
          </p:cNvSpPr>
          <p:nvPr>
            <p:ph type="title"/>
          </p:nvPr>
        </p:nvSpPr>
        <p:spPr/>
        <p:txBody>
          <a:bodyPr/>
          <a:lstStyle/>
          <a:p>
            <a:r>
              <a:rPr lang="en-US" sz="4800">
                <a:cs typeface="Aharoni"/>
              </a:rPr>
              <a:t>CPAG Feedback on IB/Cambridge</a:t>
            </a:r>
            <a:endParaRPr lang="en-US" sz="4800"/>
          </a:p>
        </p:txBody>
      </p:sp>
      <p:sp>
        <p:nvSpPr>
          <p:cNvPr id="3" name="Content Placeholder 2">
            <a:extLst>
              <a:ext uri="{FF2B5EF4-FFF2-40B4-BE49-F238E27FC236}">
                <a16:creationId xmlns:a16="http://schemas.microsoft.com/office/drawing/2014/main" id="{2F2AAFB3-E8CA-B866-7DE7-AB89CCCBDCDD}"/>
              </a:ext>
            </a:extLst>
          </p:cNvPr>
          <p:cNvSpPr>
            <a:spLocks noGrp="1"/>
          </p:cNvSpPr>
          <p:nvPr>
            <p:ph sz="quarter" idx="10"/>
          </p:nvPr>
        </p:nvSpPr>
        <p:spPr/>
        <p:txBody>
          <a:bodyPr vert="horz" lIns="91440" tIns="45720" rIns="91440" bIns="45720" rtlCol="0" anchor="t">
            <a:normAutofit/>
          </a:bodyPr>
          <a:lstStyle/>
          <a:p>
            <a:r>
              <a:rPr lang="en-US">
                <a:latin typeface="Arial"/>
                <a:cs typeface="Arial"/>
              </a:rPr>
              <a:t>Turn &amp; Talk (5 minutes and Share)</a:t>
            </a:r>
            <a:endParaRPr lang="en-US"/>
          </a:p>
          <a:p>
            <a:pPr lvl="1">
              <a:buFont typeface="Courier New" panose="020B0604020202020204" pitchFamily="34" charset="0"/>
              <a:buChar char="o"/>
            </a:pPr>
            <a:r>
              <a:rPr lang="en-US">
                <a:latin typeface="Arial"/>
                <a:cs typeface="Arial"/>
              </a:rPr>
              <a:t>Do you agree with adding IB Courses to the CCI?</a:t>
            </a:r>
            <a:endParaRPr lang="en-US"/>
          </a:p>
          <a:p>
            <a:pPr lvl="1">
              <a:buFont typeface="Courier New" panose="020B0604020202020204" pitchFamily="34" charset="0"/>
              <a:buChar char="o"/>
            </a:pPr>
            <a:r>
              <a:rPr lang="en-US">
                <a:latin typeface="Arial"/>
                <a:cs typeface="Arial"/>
              </a:rPr>
              <a:t>Do you agree with adding Cambridge International courses/exams to the CCI?</a:t>
            </a:r>
          </a:p>
          <a:p>
            <a:pPr lvl="1">
              <a:buFont typeface="Courier New" panose="020B0604020202020204" pitchFamily="34" charset="0"/>
              <a:buChar char="o"/>
            </a:pPr>
            <a:r>
              <a:rPr lang="en-US">
                <a:latin typeface="Arial"/>
                <a:cs typeface="Arial"/>
              </a:rPr>
              <a:t>Are there any additional questions/information that CDE needs to share with SBE?</a:t>
            </a:r>
            <a:endParaRPr lang="en-US"/>
          </a:p>
        </p:txBody>
      </p:sp>
    </p:spTree>
    <p:extLst>
      <p:ext uri="{BB962C8B-B14F-4D97-AF65-F5344CB8AC3E}">
        <p14:creationId xmlns:p14="http://schemas.microsoft.com/office/powerpoint/2010/main" val="42880559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A66C0-DA93-753E-2C60-9A5BFACB126F}"/>
              </a:ext>
            </a:extLst>
          </p:cNvPr>
          <p:cNvSpPr>
            <a:spLocks noGrp="1"/>
          </p:cNvSpPr>
          <p:nvPr>
            <p:ph type="title"/>
          </p:nvPr>
        </p:nvSpPr>
        <p:spPr/>
        <p:txBody>
          <a:bodyPr/>
          <a:lstStyle/>
          <a:p>
            <a:r>
              <a:rPr lang="en-US" sz="5400"/>
              <a:t>Armed Services Vocational Aptitude Battery Armed Forces Qualification Test </a:t>
            </a:r>
            <a:r>
              <a:rPr lang="en-US" sz="5400">
                <a:cs typeface="Aharoni"/>
              </a:rPr>
              <a:t>Scores</a:t>
            </a:r>
            <a:endParaRPr lang="en-US" sz="5400"/>
          </a:p>
        </p:txBody>
      </p:sp>
    </p:spTree>
    <p:extLst>
      <p:ext uri="{BB962C8B-B14F-4D97-AF65-F5344CB8AC3E}">
        <p14:creationId xmlns:p14="http://schemas.microsoft.com/office/powerpoint/2010/main" val="38959787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07D60-3E33-D7BD-2F27-40DCEA999CE0}"/>
              </a:ext>
            </a:extLst>
          </p:cNvPr>
          <p:cNvSpPr>
            <a:spLocks noGrp="1"/>
          </p:cNvSpPr>
          <p:nvPr>
            <p:ph type="title"/>
          </p:nvPr>
        </p:nvSpPr>
        <p:spPr/>
        <p:txBody>
          <a:bodyPr/>
          <a:lstStyle/>
          <a:p>
            <a:r>
              <a:rPr lang="en-US"/>
              <a:t>ASVAB AFQT Background</a:t>
            </a:r>
          </a:p>
        </p:txBody>
      </p:sp>
      <p:sp>
        <p:nvSpPr>
          <p:cNvPr id="3" name="Content Placeholder 2">
            <a:extLst>
              <a:ext uri="{FF2B5EF4-FFF2-40B4-BE49-F238E27FC236}">
                <a16:creationId xmlns:a16="http://schemas.microsoft.com/office/drawing/2014/main" id="{45E802CB-2E07-47B8-82A6-47C3FEDADB80}"/>
              </a:ext>
            </a:extLst>
          </p:cNvPr>
          <p:cNvSpPr>
            <a:spLocks noGrp="1"/>
          </p:cNvSpPr>
          <p:nvPr>
            <p:ph sz="quarter" idx="10"/>
          </p:nvPr>
        </p:nvSpPr>
        <p:spPr>
          <a:xfrm>
            <a:off x="666750" y="1640115"/>
            <a:ext cx="10858499" cy="4965192"/>
          </a:xfrm>
        </p:spPr>
        <p:txBody>
          <a:bodyPr>
            <a:noAutofit/>
          </a:bodyPr>
          <a:lstStyle/>
          <a:p>
            <a:r>
              <a:rPr lang="en-US" sz="2400"/>
              <a:t>ASVAB Armed Forces Qualification Test (AFQT) is used to determine qualification for enlistment into the US military.</a:t>
            </a:r>
          </a:p>
          <a:p>
            <a:r>
              <a:rPr lang="en-US" sz="2400"/>
              <a:t>The AFQT score consists of 4 of the 10 subtests on the ASVAB: </a:t>
            </a:r>
          </a:p>
          <a:p>
            <a:pPr lvl="1">
              <a:spcBef>
                <a:spcPts val="0"/>
              </a:spcBef>
              <a:spcAft>
                <a:spcPts val="0"/>
              </a:spcAft>
            </a:pPr>
            <a:r>
              <a:rPr lang="en-US" sz="2400"/>
              <a:t>Arithmetic Reasoning</a:t>
            </a:r>
          </a:p>
          <a:p>
            <a:pPr lvl="1">
              <a:spcBef>
                <a:spcPts val="0"/>
              </a:spcBef>
              <a:spcAft>
                <a:spcPts val="0"/>
              </a:spcAft>
            </a:pPr>
            <a:r>
              <a:rPr lang="en-US" sz="2400"/>
              <a:t>Mathematics Knowledge</a:t>
            </a:r>
          </a:p>
          <a:p>
            <a:pPr lvl="1">
              <a:spcBef>
                <a:spcPts val="0"/>
              </a:spcBef>
              <a:spcAft>
                <a:spcPts val="0"/>
              </a:spcAft>
            </a:pPr>
            <a:r>
              <a:rPr lang="en-US" sz="2400"/>
              <a:t>Paragraph Comprehension</a:t>
            </a:r>
          </a:p>
          <a:p>
            <a:pPr lvl="1">
              <a:spcBef>
                <a:spcPts val="0"/>
              </a:spcBef>
              <a:spcAft>
                <a:spcPts val="0"/>
              </a:spcAft>
            </a:pPr>
            <a:r>
              <a:rPr lang="en-US" sz="2400"/>
              <a:t>Word Knowledge</a:t>
            </a:r>
          </a:p>
          <a:p>
            <a:r>
              <a:rPr lang="en-US" sz="2400"/>
              <a:t>The AFQT is measured by the percentile of a tested student total score to other tested students. For example, a score of 31 means that this student scored in the 31</a:t>
            </a:r>
            <a:r>
              <a:rPr lang="en-US" sz="2400" baseline="30000"/>
              <a:t>st</a:t>
            </a:r>
            <a:r>
              <a:rPr lang="en-US" sz="2400"/>
              <a:t> percentile.</a:t>
            </a:r>
          </a:p>
          <a:p>
            <a:r>
              <a:rPr lang="en-US" sz="2400"/>
              <a:t>The SBE has asked the CDE to review the ASVAB for inclusion in the CCI for multiple years.</a:t>
            </a:r>
          </a:p>
        </p:txBody>
      </p:sp>
    </p:spTree>
    <p:extLst>
      <p:ext uri="{BB962C8B-B14F-4D97-AF65-F5344CB8AC3E}">
        <p14:creationId xmlns:p14="http://schemas.microsoft.com/office/powerpoint/2010/main" val="608176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12F0FF7-F56E-0B7F-4840-83AB315D3B44}"/>
              </a:ext>
            </a:extLst>
          </p:cNvPr>
          <p:cNvSpPr>
            <a:spLocks noGrp="1"/>
          </p:cNvSpPr>
          <p:nvPr>
            <p:ph type="title"/>
          </p:nvPr>
        </p:nvSpPr>
        <p:spPr/>
        <p:txBody>
          <a:bodyPr/>
          <a:lstStyle/>
          <a:p>
            <a:r>
              <a:rPr lang="en-US" sz="5400"/>
              <a:t>AFQT Categories</a:t>
            </a:r>
          </a:p>
        </p:txBody>
      </p:sp>
      <p:graphicFrame>
        <p:nvGraphicFramePr>
          <p:cNvPr id="8" name="Content Placeholder 7" descr="A table displaying the AFQT Categories. The categories are listed, followed by the percentile score required to meet each category.">
            <a:extLst>
              <a:ext uri="{FF2B5EF4-FFF2-40B4-BE49-F238E27FC236}">
                <a16:creationId xmlns:a16="http://schemas.microsoft.com/office/drawing/2014/main" id="{C299417B-1B5B-0D4B-C8AA-622616D45B4E}"/>
              </a:ext>
            </a:extLst>
          </p:cNvPr>
          <p:cNvGraphicFramePr>
            <a:graphicFrameLocks noGrp="1"/>
          </p:cNvGraphicFramePr>
          <p:nvPr>
            <p:ph sz="quarter" idx="10"/>
            <p:extLst>
              <p:ext uri="{D42A27DB-BD31-4B8C-83A1-F6EECF244321}">
                <p14:modId xmlns:p14="http://schemas.microsoft.com/office/powerpoint/2010/main" val="4220789092"/>
              </p:ext>
            </p:extLst>
          </p:nvPr>
        </p:nvGraphicFramePr>
        <p:xfrm>
          <a:off x="647700" y="1752600"/>
          <a:ext cx="10858500" cy="4114800"/>
        </p:xfrm>
        <a:graphic>
          <a:graphicData uri="http://schemas.openxmlformats.org/drawingml/2006/table">
            <a:tbl>
              <a:tblPr firstRow="1" bandRow="1">
                <a:tableStyleId>{5C22544A-7EE6-4342-B048-85BDC9FD1C3A}</a:tableStyleId>
              </a:tblPr>
              <a:tblGrid>
                <a:gridCol w="5429250">
                  <a:extLst>
                    <a:ext uri="{9D8B030D-6E8A-4147-A177-3AD203B41FA5}">
                      <a16:colId xmlns:a16="http://schemas.microsoft.com/office/drawing/2014/main" val="1245668176"/>
                    </a:ext>
                  </a:extLst>
                </a:gridCol>
                <a:gridCol w="5429250">
                  <a:extLst>
                    <a:ext uri="{9D8B030D-6E8A-4147-A177-3AD203B41FA5}">
                      <a16:colId xmlns:a16="http://schemas.microsoft.com/office/drawing/2014/main" val="2074283547"/>
                    </a:ext>
                  </a:extLst>
                </a:gridCol>
              </a:tblGrid>
              <a:tr h="370840">
                <a:tc>
                  <a:txBody>
                    <a:bodyPr/>
                    <a:lstStyle/>
                    <a:p>
                      <a:r>
                        <a:rPr lang="en-US" sz="2400">
                          <a:latin typeface="+mj-lt"/>
                        </a:rPr>
                        <a:t>Category</a:t>
                      </a:r>
                    </a:p>
                  </a:txBody>
                  <a:tcPr/>
                </a:tc>
                <a:tc>
                  <a:txBody>
                    <a:bodyPr/>
                    <a:lstStyle/>
                    <a:p>
                      <a:pPr algn="ctr"/>
                      <a:r>
                        <a:rPr lang="en-US" sz="2400">
                          <a:latin typeface="+mj-lt"/>
                        </a:rPr>
                        <a:t>Percentile</a:t>
                      </a:r>
                    </a:p>
                  </a:txBody>
                  <a:tcPr/>
                </a:tc>
                <a:extLst>
                  <a:ext uri="{0D108BD9-81ED-4DB2-BD59-A6C34878D82A}">
                    <a16:rowId xmlns:a16="http://schemas.microsoft.com/office/drawing/2014/main" val="3614362267"/>
                  </a:ext>
                </a:extLst>
              </a:tr>
              <a:tr h="370840">
                <a:tc>
                  <a:txBody>
                    <a:bodyPr/>
                    <a:lstStyle/>
                    <a:p>
                      <a:r>
                        <a:rPr lang="en-US" sz="2400" b="0" i="0" kern="1200">
                          <a:solidFill>
                            <a:schemeClr val="dk1"/>
                          </a:solidFill>
                          <a:effectLst/>
                          <a:latin typeface="+mj-lt"/>
                          <a:ea typeface="+mn-ea"/>
                          <a:cs typeface="+mn-cs"/>
                        </a:rPr>
                        <a:t>Category I</a:t>
                      </a:r>
                      <a:endParaRPr lang="en-US" sz="2400">
                        <a:latin typeface="+mj-lt"/>
                      </a:endParaRPr>
                    </a:p>
                  </a:txBody>
                  <a:tcPr/>
                </a:tc>
                <a:tc>
                  <a:txBody>
                    <a:bodyPr/>
                    <a:lstStyle/>
                    <a:p>
                      <a:pPr algn="ctr"/>
                      <a:r>
                        <a:rPr lang="en-US" sz="2400">
                          <a:latin typeface="+mj-lt"/>
                        </a:rPr>
                        <a:t>93-99</a:t>
                      </a:r>
                    </a:p>
                  </a:txBody>
                  <a:tcPr/>
                </a:tc>
                <a:extLst>
                  <a:ext uri="{0D108BD9-81ED-4DB2-BD59-A6C34878D82A}">
                    <a16:rowId xmlns:a16="http://schemas.microsoft.com/office/drawing/2014/main" val="4033156355"/>
                  </a:ext>
                </a:extLst>
              </a:tr>
              <a:tr h="370840">
                <a:tc>
                  <a:txBody>
                    <a:bodyPr/>
                    <a:lstStyle/>
                    <a:p>
                      <a:r>
                        <a:rPr lang="en-US" sz="2400" b="0" i="0" kern="1200">
                          <a:solidFill>
                            <a:schemeClr val="dk1"/>
                          </a:solidFill>
                          <a:effectLst/>
                          <a:latin typeface="+mj-lt"/>
                          <a:ea typeface="+mn-ea"/>
                          <a:cs typeface="+mn-cs"/>
                        </a:rPr>
                        <a:t>Category II</a:t>
                      </a:r>
                      <a:endParaRPr lang="en-US" sz="2400">
                        <a:latin typeface="+mj-lt"/>
                      </a:endParaRPr>
                    </a:p>
                  </a:txBody>
                  <a:tcPr/>
                </a:tc>
                <a:tc>
                  <a:txBody>
                    <a:bodyPr/>
                    <a:lstStyle/>
                    <a:p>
                      <a:pPr algn="ctr"/>
                      <a:r>
                        <a:rPr lang="en-US" sz="2400">
                          <a:latin typeface="+mj-lt"/>
                        </a:rPr>
                        <a:t>65-92</a:t>
                      </a:r>
                    </a:p>
                  </a:txBody>
                  <a:tcPr/>
                </a:tc>
                <a:extLst>
                  <a:ext uri="{0D108BD9-81ED-4DB2-BD59-A6C34878D82A}">
                    <a16:rowId xmlns:a16="http://schemas.microsoft.com/office/drawing/2014/main" val="4131806011"/>
                  </a:ext>
                </a:extLst>
              </a:tr>
              <a:tr h="370840">
                <a:tc>
                  <a:txBody>
                    <a:bodyPr/>
                    <a:lstStyle/>
                    <a:p>
                      <a:r>
                        <a:rPr lang="en-US" sz="2400" b="0" i="0" kern="1200">
                          <a:solidFill>
                            <a:schemeClr val="dk1"/>
                          </a:solidFill>
                          <a:effectLst/>
                          <a:latin typeface="+mj-lt"/>
                          <a:ea typeface="+mn-ea"/>
                          <a:cs typeface="+mn-cs"/>
                        </a:rPr>
                        <a:t>Category III A</a:t>
                      </a:r>
                      <a:endParaRPr lang="en-US" sz="2400">
                        <a:latin typeface="+mj-lt"/>
                      </a:endParaRPr>
                    </a:p>
                  </a:txBody>
                  <a:tcPr/>
                </a:tc>
                <a:tc>
                  <a:txBody>
                    <a:bodyPr/>
                    <a:lstStyle/>
                    <a:p>
                      <a:pPr algn="ctr"/>
                      <a:r>
                        <a:rPr lang="en-US" sz="2400">
                          <a:latin typeface="+mj-lt"/>
                        </a:rPr>
                        <a:t>50-64</a:t>
                      </a:r>
                    </a:p>
                  </a:txBody>
                  <a:tcPr/>
                </a:tc>
                <a:extLst>
                  <a:ext uri="{0D108BD9-81ED-4DB2-BD59-A6C34878D82A}">
                    <a16:rowId xmlns:a16="http://schemas.microsoft.com/office/drawing/2014/main" val="506522277"/>
                  </a:ext>
                </a:extLst>
              </a:tr>
              <a:tr h="370840">
                <a:tc>
                  <a:txBody>
                    <a:bodyPr/>
                    <a:lstStyle/>
                    <a:p>
                      <a:r>
                        <a:rPr lang="en-US" sz="2400" b="0" i="0" kern="1200">
                          <a:solidFill>
                            <a:schemeClr val="dk1"/>
                          </a:solidFill>
                          <a:effectLst/>
                          <a:latin typeface="+mj-lt"/>
                          <a:ea typeface="+mn-ea"/>
                          <a:cs typeface="+mn-cs"/>
                        </a:rPr>
                        <a:t>Category III B</a:t>
                      </a:r>
                      <a:endParaRPr lang="en-US" sz="2400">
                        <a:latin typeface="+mj-lt"/>
                      </a:endParaRPr>
                    </a:p>
                  </a:txBody>
                  <a:tcPr/>
                </a:tc>
                <a:tc>
                  <a:txBody>
                    <a:bodyPr/>
                    <a:lstStyle/>
                    <a:p>
                      <a:pPr algn="ctr"/>
                      <a:r>
                        <a:rPr lang="en-US" sz="2400">
                          <a:latin typeface="+mj-lt"/>
                        </a:rPr>
                        <a:t>31-49</a:t>
                      </a:r>
                    </a:p>
                  </a:txBody>
                  <a:tcPr/>
                </a:tc>
                <a:extLst>
                  <a:ext uri="{0D108BD9-81ED-4DB2-BD59-A6C34878D82A}">
                    <a16:rowId xmlns:a16="http://schemas.microsoft.com/office/drawing/2014/main" val="4226448285"/>
                  </a:ext>
                </a:extLst>
              </a:tr>
              <a:tr h="370840">
                <a:tc>
                  <a:txBody>
                    <a:bodyPr/>
                    <a:lstStyle/>
                    <a:p>
                      <a:r>
                        <a:rPr lang="en-US" sz="2400" b="0" i="0" kern="1200">
                          <a:solidFill>
                            <a:schemeClr val="dk1"/>
                          </a:solidFill>
                          <a:effectLst/>
                          <a:latin typeface="+mj-lt"/>
                          <a:ea typeface="+mn-ea"/>
                          <a:cs typeface="+mn-cs"/>
                        </a:rPr>
                        <a:t>Category IV A</a:t>
                      </a:r>
                      <a:endParaRPr lang="en-US" sz="2400">
                        <a:latin typeface="+mj-lt"/>
                      </a:endParaRPr>
                    </a:p>
                  </a:txBody>
                  <a:tcPr/>
                </a:tc>
                <a:tc>
                  <a:txBody>
                    <a:bodyPr/>
                    <a:lstStyle/>
                    <a:p>
                      <a:pPr algn="ctr"/>
                      <a:r>
                        <a:rPr lang="en-US" sz="2400">
                          <a:latin typeface="+mj-lt"/>
                        </a:rPr>
                        <a:t>21-30</a:t>
                      </a:r>
                    </a:p>
                  </a:txBody>
                  <a:tcPr/>
                </a:tc>
                <a:extLst>
                  <a:ext uri="{0D108BD9-81ED-4DB2-BD59-A6C34878D82A}">
                    <a16:rowId xmlns:a16="http://schemas.microsoft.com/office/drawing/2014/main" val="1458777115"/>
                  </a:ext>
                </a:extLst>
              </a:tr>
              <a:tr h="370840">
                <a:tc>
                  <a:txBody>
                    <a:bodyPr/>
                    <a:lstStyle/>
                    <a:p>
                      <a:r>
                        <a:rPr lang="en-US" sz="2400" b="0" i="0" kern="1200">
                          <a:solidFill>
                            <a:schemeClr val="dk1"/>
                          </a:solidFill>
                          <a:effectLst/>
                          <a:latin typeface="+mj-lt"/>
                          <a:ea typeface="+mn-ea"/>
                          <a:cs typeface="+mn-cs"/>
                        </a:rPr>
                        <a:t>Category IV B</a:t>
                      </a:r>
                      <a:endParaRPr lang="en-US" sz="2400">
                        <a:latin typeface="+mj-lt"/>
                      </a:endParaRPr>
                    </a:p>
                  </a:txBody>
                  <a:tcPr/>
                </a:tc>
                <a:tc>
                  <a:txBody>
                    <a:bodyPr/>
                    <a:lstStyle/>
                    <a:p>
                      <a:pPr algn="ctr"/>
                      <a:r>
                        <a:rPr lang="en-US" sz="2400">
                          <a:latin typeface="+mj-lt"/>
                        </a:rPr>
                        <a:t>16-20</a:t>
                      </a:r>
                    </a:p>
                  </a:txBody>
                  <a:tcPr/>
                </a:tc>
                <a:extLst>
                  <a:ext uri="{0D108BD9-81ED-4DB2-BD59-A6C34878D82A}">
                    <a16:rowId xmlns:a16="http://schemas.microsoft.com/office/drawing/2014/main" val="1049985729"/>
                  </a:ext>
                </a:extLst>
              </a:tr>
              <a:tr h="370840">
                <a:tc>
                  <a:txBody>
                    <a:bodyPr/>
                    <a:lstStyle/>
                    <a:p>
                      <a:r>
                        <a:rPr lang="en-US" sz="2400" b="0" i="0" kern="1200">
                          <a:solidFill>
                            <a:schemeClr val="dk1"/>
                          </a:solidFill>
                          <a:effectLst/>
                          <a:latin typeface="+mj-lt"/>
                          <a:ea typeface="+mn-ea"/>
                          <a:cs typeface="+mn-cs"/>
                        </a:rPr>
                        <a:t>Category IV C</a:t>
                      </a:r>
                      <a:endParaRPr lang="en-US" sz="2400">
                        <a:latin typeface="+mj-lt"/>
                      </a:endParaRPr>
                    </a:p>
                  </a:txBody>
                  <a:tcPr/>
                </a:tc>
                <a:tc>
                  <a:txBody>
                    <a:bodyPr/>
                    <a:lstStyle/>
                    <a:p>
                      <a:pPr algn="ctr"/>
                      <a:r>
                        <a:rPr lang="en-US" sz="2400">
                          <a:latin typeface="+mj-lt"/>
                        </a:rPr>
                        <a:t>10-15</a:t>
                      </a:r>
                    </a:p>
                  </a:txBody>
                  <a:tcPr/>
                </a:tc>
                <a:extLst>
                  <a:ext uri="{0D108BD9-81ED-4DB2-BD59-A6C34878D82A}">
                    <a16:rowId xmlns:a16="http://schemas.microsoft.com/office/drawing/2014/main" val="2359252856"/>
                  </a:ext>
                </a:extLst>
              </a:tr>
              <a:tr h="370840">
                <a:tc>
                  <a:txBody>
                    <a:bodyPr/>
                    <a:lstStyle/>
                    <a:p>
                      <a:r>
                        <a:rPr lang="en-US" sz="2400" b="0" i="0" kern="1200">
                          <a:solidFill>
                            <a:schemeClr val="dk1"/>
                          </a:solidFill>
                          <a:effectLst/>
                          <a:latin typeface="+mj-lt"/>
                          <a:ea typeface="+mn-ea"/>
                          <a:cs typeface="+mn-cs"/>
                        </a:rPr>
                        <a:t>Category V</a:t>
                      </a:r>
                      <a:endParaRPr lang="en-US" sz="2400">
                        <a:latin typeface="+mj-lt"/>
                      </a:endParaRPr>
                    </a:p>
                  </a:txBody>
                  <a:tcPr/>
                </a:tc>
                <a:tc>
                  <a:txBody>
                    <a:bodyPr/>
                    <a:lstStyle/>
                    <a:p>
                      <a:pPr algn="ctr"/>
                      <a:r>
                        <a:rPr lang="en-US" sz="2400" dirty="0">
                          <a:latin typeface="+mj-lt"/>
                        </a:rPr>
                        <a:t>0-9</a:t>
                      </a:r>
                    </a:p>
                  </a:txBody>
                  <a:tcPr/>
                </a:tc>
                <a:extLst>
                  <a:ext uri="{0D108BD9-81ED-4DB2-BD59-A6C34878D82A}">
                    <a16:rowId xmlns:a16="http://schemas.microsoft.com/office/drawing/2014/main" val="3936025424"/>
                  </a:ext>
                </a:extLst>
              </a:tr>
            </a:tbl>
          </a:graphicData>
        </a:graphic>
      </p:graphicFrame>
    </p:spTree>
    <p:extLst>
      <p:ext uri="{BB962C8B-B14F-4D97-AF65-F5344CB8AC3E}">
        <p14:creationId xmlns:p14="http://schemas.microsoft.com/office/powerpoint/2010/main" val="37843310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88D3-B7FB-8C2E-991E-4DA1A5BDEA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EE4A65-DA2F-03B0-7353-5C5F66661593}"/>
              </a:ext>
            </a:extLst>
          </p:cNvPr>
          <p:cNvSpPr>
            <a:spLocks noGrp="1"/>
          </p:cNvSpPr>
          <p:nvPr>
            <p:ph type="title"/>
          </p:nvPr>
        </p:nvSpPr>
        <p:spPr/>
        <p:txBody>
          <a:bodyPr/>
          <a:lstStyle/>
          <a:p>
            <a:r>
              <a:rPr lang="en-US" sz="5400"/>
              <a:t>ASVAB AFQT in Other States </a:t>
            </a:r>
          </a:p>
        </p:txBody>
      </p:sp>
      <p:graphicFrame>
        <p:nvGraphicFramePr>
          <p:cNvPr id="5" name="Content Placeholder 3" descr="A table displaying the State and AFQT score by state.">
            <a:extLst>
              <a:ext uri="{FF2B5EF4-FFF2-40B4-BE49-F238E27FC236}">
                <a16:creationId xmlns:a16="http://schemas.microsoft.com/office/drawing/2014/main" id="{C7B62F43-9A9A-6A52-3FDF-DE58B82E7F70}"/>
              </a:ext>
            </a:extLst>
          </p:cNvPr>
          <p:cNvGraphicFramePr>
            <a:graphicFrameLocks noGrp="1"/>
          </p:cNvGraphicFramePr>
          <p:nvPr>
            <p:ph sz="quarter" idx="10"/>
            <p:extLst>
              <p:ext uri="{D42A27DB-BD31-4B8C-83A1-F6EECF244321}">
                <p14:modId xmlns:p14="http://schemas.microsoft.com/office/powerpoint/2010/main" val="876252923"/>
              </p:ext>
            </p:extLst>
          </p:nvPr>
        </p:nvGraphicFramePr>
        <p:xfrm>
          <a:off x="647700" y="1752600"/>
          <a:ext cx="5448299" cy="3977149"/>
        </p:xfrm>
        <a:graphic>
          <a:graphicData uri="http://schemas.openxmlformats.org/drawingml/2006/table">
            <a:tbl>
              <a:tblPr firstRow="1" bandRow="1">
                <a:tableStyleId>{5C22544A-7EE6-4342-B048-85BDC9FD1C3A}</a:tableStyleId>
              </a:tblPr>
              <a:tblGrid>
                <a:gridCol w="2719762">
                  <a:extLst>
                    <a:ext uri="{9D8B030D-6E8A-4147-A177-3AD203B41FA5}">
                      <a16:colId xmlns:a16="http://schemas.microsoft.com/office/drawing/2014/main" val="2163798281"/>
                    </a:ext>
                  </a:extLst>
                </a:gridCol>
                <a:gridCol w="2728537">
                  <a:extLst>
                    <a:ext uri="{9D8B030D-6E8A-4147-A177-3AD203B41FA5}">
                      <a16:colId xmlns:a16="http://schemas.microsoft.com/office/drawing/2014/main" val="517740971"/>
                    </a:ext>
                  </a:extLst>
                </a:gridCol>
              </a:tblGrid>
              <a:tr h="454354">
                <a:tc>
                  <a:txBody>
                    <a:bodyPr/>
                    <a:lstStyle/>
                    <a:p>
                      <a:r>
                        <a:rPr lang="en-US" sz="2400">
                          <a:latin typeface="+mj-lt"/>
                        </a:rPr>
                        <a:t>State</a:t>
                      </a:r>
                    </a:p>
                  </a:txBody>
                  <a:tcPr/>
                </a:tc>
                <a:tc>
                  <a:txBody>
                    <a:bodyPr/>
                    <a:lstStyle/>
                    <a:p>
                      <a:pPr algn="ctr"/>
                      <a:r>
                        <a:rPr lang="en-US" sz="2400">
                          <a:latin typeface="+mj-lt"/>
                        </a:rPr>
                        <a:t>AFQT Score</a:t>
                      </a:r>
                    </a:p>
                  </a:txBody>
                  <a:tcPr/>
                </a:tc>
                <a:extLst>
                  <a:ext uri="{0D108BD9-81ED-4DB2-BD59-A6C34878D82A}">
                    <a16:rowId xmlns:a16="http://schemas.microsoft.com/office/drawing/2014/main" val="1298006595"/>
                  </a:ext>
                </a:extLst>
              </a:tr>
              <a:tr h="50715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Arizona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927094996"/>
                  </a:ext>
                </a:extLst>
              </a:tr>
              <a:tr h="50715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Delaware</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50</a:t>
                      </a:r>
                    </a:p>
                  </a:txBody>
                  <a:tcPr marL="68580" marR="68580" marT="0" marB="0"/>
                </a:tc>
                <a:extLst>
                  <a:ext uri="{0D108BD9-81ED-4DB2-BD59-A6C34878D82A}">
                    <a16:rowId xmlns:a16="http://schemas.microsoft.com/office/drawing/2014/main" val="3748156252"/>
                  </a:ext>
                </a:extLst>
              </a:tr>
              <a:tr h="50715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Florida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65</a:t>
                      </a:r>
                    </a:p>
                  </a:txBody>
                  <a:tcPr marL="68580" marR="68580" marT="0" marB="0"/>
                </a:tc>
                <a:extLst>
                  <a:ext uri="{0D108BD9-81ED-4DB2-BD59-A6C34878D82A}">
                    <a16:rowId xmlns:a16="http://schemas.microsoft.com/office/drawing/2014/main" val="98024292"/>
                  </a:ext>
                </a:extLst>
              </a:tr>
              <a:tr h="50715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Georgia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2278325385"/>
                  </a:ext>
                </a:extLst>
              </a:tr>
              <a:tr h="50715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Maryland</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2422284066"/>
                  </a:ext>
                </a:extLst>
              </a:tr>
              <a:tr h="477043">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Montana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Attempt-88 (index)</a:t>
                      </a:r>
                    </a:p>
                  </a:txBody>
                  <a:tcPr marL="68580" marR="68580" marT="0" marB="0"/>
                </a:tc>
                <a:extLst>
                  <a:ext uri="{0D108BD9-81ED-4DB2-BD59-A6C34878D82A}">
                    <a16:rowId xmlns:a16="http://schemas.microsoft.com/office/drawing/2014/main" val="2363909175"/>
                  </a:ext>
                </a:extLst>
              </a:tr>
              <a:tr h="50715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New Hampshire</a:t>
                      </a:r>
                    </a:p>
                  </a:txBody>
                  <a:tcPr marL="68580" marR="68580" marT="0" marB="0"/>
                </a:tc>
                <a:tc>
                  <a:txBody>
                    <a:bodyPr/>
                    <a:lstStyle/>
                    <a:p>
                      <a:pPr marL="0" marR="0" algn="ctr">
                        <a:lnSpc>
                          <a:spcPct val="115000"/>
                        </a:lnSpc>
                        <a:spcAft>
                          <a:spcPts val="800"/>
                        </a:spcAft>
                        <a:buNone/>
                      </a:pPr>
                      <a:r>
                        <a:rPr lang="en-US" sz="2400" kern="100" dirty="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1151466271"/>
                  </a:ext>
                </a:extLst>
              </a:tr>
            </a:tbl>
          </a:graphicData>
        </a:graphic>
      </p:graphicFrame>
      <p:graphicFrame>
        <p:nvGraphicFramePr>
          <p:cNvPr id="6" name="Content Placeholder 3" descr="A table displaying the State and AFQT score by state continued.">
            <a:extLst>
              <a:ext uri="{FF2B5EF4-FFF2-40B4-BE49-F238E27FC236}">
                <a16:creationId xmlns:a16="http://schemas.microsoft.com/office/drawing/2014/main" id="{DB000C3A-A2EE-847B-047C-DE2CE5EB42F5}"/>
              </a:ext>
            </a:extLst>
          </p:cNvPr>
          <p:cNvGraphicFramePr>
            <a:graphicFrameLocks noGrp="1"/>
          </p:cNvGraphicFramePr>
          <p:nvPr>
            <p:ph sz="quarter" idx="11"/>
            <p:extLst>
              <p:ext uri="{D42A27DB-BD31-4B8C-83A1-F6EECF244321}">
                <p14:modId xmlns:p14="http://schemas.microsoft.com/office/powerpoint/2010/main" val="453283178"/>
              </p:ext>
            </p:extLst>
          </p:nvPr>
        </p:nvGraphicFramePr>
        <p:xfrm>
          <a:off x="6357938" y="1752600"/>
          <a:ext cx="5148261" cy="3061564"/>
        </p:xfrm>
        <a:graphic>
          <a:graphicData uri="http://schemas.openxmlformats.org/drawingml/2006/table">
            <a:tbl>
              <a:tblPr firstRow="1" bandRow="1">
                <a:tableStyleId>{5C22544A-7EE6-4342-B048-85BDC9FD1C3A}</a:tableStyleId>
              </a:tblPr>
              <a:tblGrid>
                <a:gridCol w="2585900">
                  <a:extLst>
                    <a:ext uri="{9D8B030D-6E8A-4147-A177-3AD203B41FA5}">
                      <a16:colId xmlns:a16="http://schemas.microsoft.com/office/drawing/2014/main" val="2163798281"/>
                    </a:ext>
                  </a:extLst>
                </a:gridCol>
                <a:gridCol w="2562361">
                  <a:extLst>
                    <a:ext uri="{9D8B030D-6E8A-4147-A177-3AD203B41FA5}">
                      <a16:colId xmlns:a16="http://schemas.microsoft.com/office/drawing/2014/main" val="517740971"/>
                    </a:ext>
                  </a:extLst>
                </a:gridCol>
              </a:tblGrid>
              <a:tr h="444626">
                <a:tc>
                  <a:txBody>
                    <a:bodyPr/>
                    <a:lstStyle/>
                    <a:p>
                      <a:r>
                        <a:rPr lang="en-US" sz="2400">
                          <a:latin typeface="+mj-lt"/>
                        </a:rPr>
                        <a:t>State</a:t>
                      </a:r>
                    </a:p>
                  </a:txBody>
                  <a:tcPr/>
                </a:tc>
                <a:tc>
                  <a:txBody>
                    <a:bodyPr/>
                    <a:lstStyle/>
                    <a:p>
                      <a:pPr algn="ctr"/>
                      <a:r>
                        <a:rPr lang="en-US" sz="2400">
                          <a:latin typeface="+mj-lt"/>
                        </a:rPr>
                        <a:t>AFQT Score</a:t>
                      </a:r>
                    </a:p>
                  </a:txBody>
                  <a:tcPr/>
                </a:tc>
                <a:extLst>
                  <a:ext uri="{0D108BD9-81ED-4DB2-BD59-A6C34878D82A}">
                    <a16:rowId xmlns:a16="http://schemas.microsoft.com/office/drawing/2014/main" val="1298006595"/>
                  </a:ext>
                </a:extLst>
              </a:tr>
              <a:tr h="43282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New Mexico</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927094996"/>
                  </a:ext>
                </a:extLst>
              </a:tr>
              <a:tr h="43282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Nevada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3748156252"/>
                  </a:ext>
                </a:extLst>
              </a:tr>
              <a:tr h="43282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South Carolina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98024292"/>
                  </a:ext>
                </a:extLst>
              </a:tr>
              <a:tr h="43282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Tennessee</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a:t>
                      </a:r>
                    </a:p>
                  </a:txBody>
                  <a:tcPr marL="68580" marR="68580" marT="0" marB="0"/>
                </a:tc>
                <a:extLst>
                  <a:ext uri="{0D108BD9-81ED-4DB2-BD59-A6C34878D82A}">
                    <a16:rowId xmlns:a16="http://schemas.microsoft.com/office/drawing/2014/main" val="2278325385"/>
                  </a:ext>
                </a:extLst>
              </a:tr>
              <a:tr h="432821">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Virginia</a:t>
                      </a:r>
                    </a:p>
                  </a:txBody>
                  <a:tcPr marL="68580" marR="68580" marT="0" marB="0"/>
                </a:tc>
                <a:tc>
                  <a:txBody>
                    <a:bodyPr/>
                    <a:lstStyle/>
                    <a:p>
                      <a:pPr marL="0" marR="0" algn="ctr">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31-65 (index)</a:t>
                      </a:r>
                    </a:p>
                  </a:txBody>
                  <a:tcPr marL="68580" marR="68580" marT="0" marB="0"/>
                </a:tc>
                <a:extLst>
                  <a:ext uri="{0D108BD9-81ED-4DB2-BD59-A6C34878D82A}">
                    <a16:rowId xmlns:a16="http://schemas.microsoft.com/office/drawing/2014/main" val="2422284066"/>
                  </a:ext>
                </a:extLst>
              </a:tr>
              <a:tr h="440259">
                <a:tc>
                  <a:txBody>
                    <a:bodyPr/>
                    <a:lstStyle/>
                    <a:p>
                      <a:pPr marL="0" marR="0">
                        <a:lnSpc>
                          <a:spcPct val="115000"/>
                        </a:lnSpc>
                        <a:spcAft>
                          <a:spcPts val="800"/>
                        </a:spcAft>
                        <a:buNone/>
                      </a:pPr>
                      <a:r>
                        <a:rPr lang="en-US" sz="2400" kern="100">
                          <a:effectLst/>
                          <a:latin typeface="+mj-lt"/>
                          <a:ea typeface="Aptos" panose="020B0004020202020204" pitchFamily="34" charset="0"/>
                          <a:cs typeface="Times New Roman" panose="02020603050405020304" pitchFamily="18" charset="0"/>
                        </a:rPr>
                        <a:t>Wyoming</a:t>
                      </a:r>
                    </a:p>
                  </a:txBody>
                  <a:tcPr marL="68580" marR="68580" marT="0" marB="0"/>
                </a:tc>
                <a:tc>
                  <a:txBody>
                    <a:bodyPr/>
                    <a:lstStyle/>
                    <a:p>
                      <a:pPr marL="0" marR="0" algn="ctr">
                        <a:lnSpc>
                          <a:spcPct val="115000"/>
                        </a:lnSpc>
                        <a:spcAft>
                          <a:spcPts val="800"/>
                        </a:spcAft>
                        <a:buNone/>
                      </a:pPr>
                      <a:r>
                        <a:rPr lang="en-US" sz="2400" kern="100" dirty="0">
                          <a:effectLst/>
                          <a:latin typeface="+mj-lt"/>
                          <a:ea typeface="Aptos" panose="020B0004020202020204" pitchFamily="34" charset="0"/>
                          <a:cs typeface="Times New Roman" panose="02020603050405020304" pitchFamily="18" charset="0"/>
                        </a:rPr>
                        <a:t>45</a:t>
                      </a:r>
                    </a:p>
                  </a:txBody>
                  <a:tcPr marL="68580" marR="68580" marT="0" marB="0"/>
                </a:tc>
                <a:extLst>
                  <a:ext uri="{0D108BD9-81ED-4DB2-BD59-A6C34878D82A}">
                    <a16:rowId xmlns:a16="http://schemas.microsoft.com/office/drawing/2014/main" val="2363909175"/>
                  </a:ext>
                </a:extLst>
              </a:tr>
            </a:tbl>
          </a:graphicData>
        </a:graphic>
      </p:graphicFrame>
      <p:sp>
        <p:nvSpPr>
          <p:cNvPr id="7" name="Content Placeholder 6">
            <a:extLst>
              <a:ext uri="{FF2B5EF4-FFF2-40B4-BE49-F238E27FC236}">
                <a16:creationId xmlns:a16="http://schemas.microsoft.com/office/drawing/2014/main" id="{547672C7-38D1-AA6F-1C7B-03269E3C6FFA}"/>
              </a:ext>
            </a:extLst>
          </p:cNvPr>
          <p:cNvSpPr>
            <a:spLocks noGrp="1"/>
          </p:cNvSpPr>
          <p:nvPr>
            <p:ph sz="quarter" idx="4294967295"/>
          </p:nvPr>
        </p:nvSpPr>
        <p:spPr>
          <a:xfrm>
            <a:off x="647701" y="5975350"/>
            <a:ext cx="10858498" cy="747713"/>
          </a:xfrm>
        </p:spPr>
        <p:txBody>
          <a:bodyPr>
            <a:normAutofit fontScale="92500" lnSpcReduction="10000"/>
          </a:bodyPr>
          <a:lstStyle/>
          <a:p>
            <a:pPr marL="91440" indent="0">
              <a:buNone/>
            </a:pPr>
            <a:r>
              <a:rPr lang="en-US" sz="2400"/>
              <a:t>* Students in Montana and Virginia receive a weighted score based on their AFQT score.</a:t>
            </a:r>
          </a:p>
        </p:txBody>
      </p:sp>
    </p:spTree>
    <p:extLst>
      <p:ext uri="{BB962C8B-B14F-4D97-AF65-F5344CB8AC3E}">
        <p14:creationId xmlns:p14="http://schemas.microsoft.com/office/powerpoint/2010/main" val="38823438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F6C5-8F6A-39AC-81E2-E8936942E310}"/>
              </a:ext>
            </a:extLst>
          </p:cNvPr>
          <p:cNvSpPr>
            <a:spLocks noGrp="1"/>
          </p:cNvSpPr>
          <p:nvPr>
            <p:ph type="title"/>
          </p:nvPr>
        </p:nvSpPr>
        <p:spPr/>
        <p:txBody>
          <a:bodyPr/>
          <a:lstStyle/>
          <a:p>
            <a:r>
              <a:rPr lang="en-US" sz="4400"/>
              <a:t>Number of Students who </a:t>
            </a:r>
            <a:br>
              <a:rPr lang="en-US" sz="4400"/>
            </a:br>
            <a:r>
              <a:rPr lang="en-US" sz="4400"/>
              <a:t>Participated in the ASVAB by Year</a:t>
            </a:r>
            <a:endParaRPr lang="en-US" sz="4800"/>
          </a:p>
        </p:txBody>
      </p:sp>
      <p:graphicFrame>
        <p:nvGraphicFramePr>
          <p:cNvPr id="4" name="Content Placeholder 3" descr="Number of students whose LEA submitted ASVAB anytime during high school in cohort years 202-21, 2021-22, 2022-23, 2023-24 and 2024-25.">
            <a:extLst>
              <a:ext uri="{FF2B5EF4-FFF2-40B4-BE49-F238E27FC236}">
                <a16:creationId xmlns:a16="http://schemas.microsoft.com/office/drawing/2014/main" id="{F978467E-9694-80DC-36F2-26C3A1E1E7AB}"/>
              </a:ext>
            </a:extLst>
          </p:cNvPr>
          <p:cNvGraphicFramePr>
            <a:graphicFrameLocks noGrp="1"/>
          </p:cNvGraphicFramePr>
          <p:nvPr>
            <p:ph sz="quarter" idx="10"/>
            <p:extLst>
              <p:ext uri="{D42A27DB-BD31-4B8C-83A1-F6EECF244321}">
                <p14:modId xmlns:p14="http://schemas.microsoft.com/office/powerpoint/2010/main" val="40241068"/>
              </p:ext>
            </p:extLst>
          </p:nvPr>
        </p:nvGraphicFramePr>
        <p:xfrm>
          <a:off x="647700" y="1752600"/>
          <a:ext cx="10858499" cy="3975220"/>
        </p:xfrm>
        <a:graphic>
          <a:graphicData uri="http://schemas.openxmlformats.org/drawingml/2006/table">
            <a:tbl>
              <a:tblPr firstRow="1" firstCol="1">
                <a:tableStyleId>{5C22544A-7EE6-4342-B048-85BDC9FD1C3A}</a:tableStyleId>
              </a:tblPr>
              <a:tblGrid>
                <a:gridCol w="2094881">
                  <a:extLst>
                    <a:ext uri="{9D8B030D-6E8A-4147-A177-3AD203B41FA5}">
                      <a16:colId xmlns:a16="http://schemas.microsoft.com/office/drawing/2014/main" val="3167613489"/>
                    </a:ext>
                  </a:extLst>
                </a:gridCol>
                <a:gridCol w="8763618">
                  <a:extLst>
                    <a:ext uri="{9D8B030D-6E8A-4147-A177-3AD203B41FA5}">
                      <a16:colId xmlns:a16="http://schemas.microsoft.com/office/drawing/2014/main" val="3432361152"/>
                    </a:ext>
                  </a:extLst>
                </a:gridCol>
              </a:tblGrid>
              <a:tr h="648740">
                <a:tc>
                  <a:txBody>
                    <a:bodyPr/>
                    <a:lstStyle/>
                    <a:p>
                      <a:pPr marL="0" marR="0" algn="ctr">
                        <a:buNone/>
                      </a:pPr>
                      <a:r>
                        <a:rPr lang="en-US" sz="2400">
                          <a:effectLst/>
                          <a:latin typeface="+mj-lt"/>
                        </a:rPr>
                        <a:t>Cohort Year</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Number of students in the cohort whose LEA submitted ASVAB anytime during high school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24118026"/>
                  </a:ext>
                </a:extLst>
              </a:tr>
              <a:tr h="648740">
                <a:tc>
                  <a:txBody>
                    <a:bodyPr/>
                    <a:lstStyle/>
                    <a:p>
                      <a:pPr marL="0" marR="0" algn="ctr">
                        <a:buNone/>
                      </a:pPr>
                      <a:r>
                        <a:rPr lang="en-US" sz="2400">
                          <a:effectLst/>
                          <a:latin typeface="+mj-lt"/>
                        </a:rPr>
                        <a:t>2020–21</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192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5346464"/>
                  </a:ext>
                </a:extLst>
              </a:tr>
              <a:tr h="648740">
                <a:tc>
                  <a:txBody>
                    <a:bodyPr/>
                    <a:lstStyle/>
                    <a:p>
                      <a:pPr marL="0" marR="0" algn="ctr">
                        <a:buNone/>
                      </a:pPr>
                      <a:r>
                        <a:rPr lang="en-US" sz="2400">
                          <a:effectLst/>
                          <a:latin typeface="+mj-lt"/>
                        </a:rPr>
                        <a:t>2021–22</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1,877</a:t>
                      </a:r>
                    </a:p>
                  </a:txBody>
                  <a:tcPr marL="68580" marR="68580" marT="0" marB="0" anchor="ctr"/>
                </a:tc>
                <a:extLst>
                  <a:ext uri="{0D108BD9-81ED-4DB2-BD59-A6C34878D82A}">
                    <a16:rowId xmlns:a16="http://schemas.microsoft.com/office/drawing/2014/main" val="1513879835"/>
                  </a:ext>
                </a:extLst>
              </a:tr>
              <a:tr h="648740">
                <a:tc>
                  <a:txBody>
                    <a:bodyPr/>
                    <a:lstStyle/>
                    <a:p>
                      <a:pPr marL="0" marR="0" algn="ctr">
                        <a:buNone/>
                      </a:pPr>
                      <a:r>
                        <a:rPr lang="en-US" sz="2400">
                          <a:effectLst/>
                          <a:latin typeface="+mj-lt"/>
                        </a:rPr>
                        <a:t>2022–23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7,967</a:t>
                      </a:r>
                    </a:p>
                  </a:txBody>
                  <a:tcPr marL="68580" marR="68580" marT="0" marB="0" anchor="ctr"/>
                </a:tc>
                <a:extLst>
                  <a:ext uri="{0D108BD9-81ED-4DB2-BD59-A6C34878D82A}">
                    <a16:rowId xmlns:a16="http://schemas.microsoft.com/office/drawing/2014/main" val="619730359"/>
                  </a:ext>
                </a:extLst>
              </a:tr>
              <a:tr h="648740">
                <a:tc>
                  <a:txBody>
                    <a:bodyPr/>
                    <a:lstStyle/>
                    <a:p>
                      <a:pPr marL="0" marR="0" algn="ctr">
                        <a:buNone/>
                      </a:pPr>
                      <a:r>
                        <a:rPr lang="en-US" sz="2400">
                          <a:effectLst/>
                          <a:latin typeface="+mj-lt"/>
                        </a:rPr>
                        <a:t>2023</a:t>
                      </a:r>
                      <a:r>
                        <a:rPr lang="en-US" sz="2400" b="1" kern="1200">
                          <a:solidFill>
                            <a:schemeClr val="lt1"/>
                          </a:solidFill>
                          <a:effectLst/>
                          <a:latin typeface="+mn-lt"/>
                          <a:ea typeface="+mn-ea"/>
                          <a:cs typeface="+mn-cs"/>
                        </a:rPr>
                        <a:t>–</a:t>
                      </a:r>
                      <a:r>
                        <a:rPr lang="en-US" sz="2400">
                          <a:effectLst/>
                          <a:latin typeface="+mj-lt"/>
                        </a:rPr>
                        <a:t>24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10,750</a:t>
                      </a:r>
                    </a:p>
                  </a:txBody>
                  <a:tcPr marL="68580" marR="68580" marT="0" marB="0" anchor="ctr"/>
                </a:tc>
                <a:extLst>
                  <a:ext uri="{0D108BD9-81ED-4DB2-BD59-A6C34878D82A}">
                    <a16:rowId xmlns:a16="http://schemas.microsoft.com/office/drawing/2014/main" val="2193143174"/>
                  </a:ext>
                </a:extLst>
              </a:tr>
              <a:tr h="648740">
                <a:tc>
                  <a:txBody>
                    <a:bodyPr/>
                    <a:lstStyle/>
                    <a:p>
                      <a:pPr marL="0" marR="0" algn="ctr">
                        <a:buNone/>
                      </a:pPr>
                      <a:r>
                        <a:rPr lang="en-US" sz="2400">
                          <a:effectLst/>
                          <a:latin typeface="+mj-lt"/>
                        </a:rPr>
                        <a:t>2024–25</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dirty="0">
                          <a:effectLst/>
                          <a:latin typeface="+mj-lt"/>
                          <a:ea typeface="Times New Roman" panose="02020603050405020304" pitchFamily="18" charset="0"/>
                          <a:cs typeface="Times New Roman" panose="02020603050405020304" pitchFamily="18" charset="0"/>
                        </a:rPr>
                        <a:t>11,878</a:t>
                      </a:r>
                    </a:p>
                  </a:txBody>
                  <a:tcPr marL="68580" marR="68580" marT="0" marB="0" anchor="ctr"/>
                </a:tc>
                <a:extLst>
                  <a:ext uri="{0D108BD9-81ED-4DB2-BD59-A6C34878D82A}">
                    <a16:rowId xmlns:a16="http://schemas.microsoft.com/office/drawing/2014/main" val="4021232445"/>
                  </a:ext>
                </a:extLst>
              </a:tr>
            </a:tbl>
          </a:graphicData>
        </a:graphic>
      </p:graphicFrame>
    </p:spTree>
    <p:extLst>
      <p:ext uri="{BB962C8B-B14F-4D97-AF65-F5344CB8AC3E}">
        <p14:creationId xmlns:p14="http://schemas.microsoft.com/office/powerpoint/2010/main" val="31474410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332CF-B299-0DB5-66AE-C60A5163BD8B}"/>
            </a:ext>
          </a:extLst>
        </p:cNvPr>
        <p:cNvGrpSpPr/>
        <p:nvPr/>
      </p:nvGrpSpPr>
      <p:grpSpPr>
        <a:xfrm>
          <a:off x="0" y="0"/>
          <a:ext cx="0" cy="0"/>
          <a:chOff x="0" y="0"/>
          <a:chExt cx="0" cy="0"/>
        </a:xfrm>
      </p:grpSpPr>
      <p:pic>
        <p:nvPicPr>
          <p:cNvPr id="2" name="Picture 1" descr="Armed Services Vocational Aptitude Battery (ASVAB) Career Exploration Program Logo.">
            <a:extLst>
              <a:ext uri="{FF2B5EF4-FFF2-40B4-BE49-F238E27FC236}">
                <a16:creationId xmlns:a16="http://schemas.microsoft.com/office/drawing/2014/main" id="{73E75D25-FC9B-6CF9-6343-1078877D87CC}"/>
              </a:ext>
            </a:extLst>
          </p:cNvPr>
          <p:cNvPicPr>
            <a:picLocks noChangeAspect="1"/>
          </p:cNvPicPr>
          <p:nvPr/>
        </p:nvPicPr>
        <p:blipFill>
          <a:blip r:embed="rId3"/>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71144631-ACB0-7916-157B-FA1AE6F52279}"/>
              </a:ext>
              <a:ext uri="{C183D7F6-B498-43B3-948B-1728B52AA6E4}">
                <adec:decorative xmlns:adec="http://schemas.microsoft.com/office/drawing/2017/decorative" val="0"/>
              </a:ext>
            </a:extLst>
          </p:cNvPr>
          <p:cNvSpPr>
            <a:spLocks noGrp="1"/>
          </p:cNvSpPr>
          <p:nvPr>
            <p:ph type="ctrTitle"/>
          </p:nvPr>
        </p:nvSpPr>
        <p:spPr>
          <a:xfrm>
            <a:off x="1623943" y="314960"/>
            <a:ext cx="8917308" cy="4490721"/>
          </a:xfrm>
        </p:spPr>
        <p:txBody>
          <a:bodyPr anchor="t">
            <a:noAutofit/>
          </a:bodyPr>
          <a:lstStyle/>
          <a:p>
            <a:pPr algn="ctr"/>
            <a:r>
              <a:rPr lang="en-US" sz="8800" b="1"/>
              <a:t>ASVAB CEP</a:t>
            </a:r>
            <a:br>
              <a:rPr lang="en-US" sz="4000" b="1"/>
            </a:br>
            <a:r>
              <a:rPr lang="en-US" sz="4000" i="1">
                <a:solidFill>
                  <a:srgbClr val="FFFF00"/>
                </a:solidFill>
              </a:rPr>
              <a:t>Testing Data</a:t>
            </a:r>
            <a:br>
              <a:rPr lang="en-US" sz="4000" i="1">
                <a:solidFill>
                  <a:srgbClr val="FFFF00"/>
                </a:solidFill>
              </a:rPr>
            </a:br>
            <a:r>
              <a:rPr lang="en-US" sz="2700" i="1">
                <a:solidFill>
                  <a:schemeClr val="bg1"/>
                </a:solidFill>
              </a:rPr>
              <a:t>2021-2026</a:t>
            </a:r>
            <a:br>
              <a:rPr lang="en-US" sz="2700" i="1">
                <a:solidFill>
                  <a:schemeClr val="bg1"/>
                </a:solidFill>
              </a:rPr>
            </a:br>
            <a:br>
              <a:rPr lang="en-US" sz="2700" i="1">
                <a:solidFill>
                  <a:schemeClr val="bg1"/>
                </a:solidFill>
              </a:rPr>
            </a:br>
            <a:br>
              <a:rPr lang="en-US" sz="4000" i="1">
                <a:solidFill>
                  <a:srgbClr val="FFFF00"/>
                </a:solidFill>
              </a:rPr>
            </a:br>
            <a:r>
              <a:rPr lang="en-US" sz="3200" b="1" i="1">
                <a:solidFill>
                  <a:schemeClr val="bg1">
                    <a:lumMod val="50000"/>
                  </a:schemeClr>
                </a:solidFill>
              </a:rPr>
              <a:t>Prepared by: Tim Westley, Ph.D.</a:t>
            </a:r>
            <a:br>
              <a:rPr lang="en-US" sz="4800" b="1" i="1">
                <a:solidFill>
                  <a:schemeClr val="bg1">
                    <a:lumMod val="50000"/>
                  </a:schemeClr>
                </a:solidFill>
              </a:rPr>
            </a:br>
            <a:r>
              <a:rPr lang="en-US" sz="3200" b="1" i="1">
                <a:solidFill>
                  <a:srgbClr val="0070C0"/>
                </a:solidFill>
              </a:rPr>
              <a:t>Western Sector Education Services Specialist</a:t>
            </a:r>
            <a:endParaRPr lang="en-US" sz="4000" i="1">
              <a:solidFill>
                <a:srgbClr val="FFFF00"/>
              </a:solidFill>
            </a:endParaRPr>
          </a:p>
        </p:txBody>
      </p:sp>
      <p:cxnSp>
        <p:nvCxnSpPr>
          <p:cNvPr id="16" name="Straight Connector 15">
            <a:extLst>
              <a:ext uri="{FF2B5EF4-FFF2-40B4-BE49-F238E27FC236}">
                <a16:creationId xmlns:a16="http://schemas.microsoft.com/office/drawing/2014/main" id="{9866F390-A004-ED90-801A-88CC33142CCC}"/>
              </a:ext>
              <a:ext uri="{C183D7F6-B498-43B3-948B-1728B52AA6E4}">
                <adec:decorative xmlns:adec="http://schemas.microsoft.com/office/drawing/2017/decorative" val="1"/>
              </a:ext>
            </a:extLst>
          </p:cNvPr>
          <p:cNvCxnSpPr/>
          <p:nvPr/>
        </p:nvCxnSpPr>
        <p:spPr>
          <a:xfrm>
            <a:off x="3923168" y="2798627"/>
            <a:ext cx="4345663"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Subtitle 1" descr="#STUDENTS | #PLANNING | #OPTIONS | #FUTURE | #CHOICES | #KNOWLEDGE | #TOOLS">
            <a:extLst>
              <a:ext uri="{FF2B5EF4-FFF2-40B4-BE49-F238E27FC236}">
                <a16:creationId xmlns:a16="http://schemas.microsoft.com/office/drawing/2014/main" id="{65FEC6FC-5522-ADB6-FCE2-C87425E48BA5}"/>
              </a:ext>
              <a:ext uri="{C183D7F6-B498-43B3-948B-1728B52AA6E4}">
                <adec:decorative xmlns:adec="http://schemas.microsoft.com/office/drawing/2017/decorative" val="0"/>
              </a:ext>
            </a:extLst>
          </p:cNvPr>
          <p:cNvSpPr txBox="1">
            <a:spLocks noGrp="1"/>
          </p:cNvSpPr>
          <p:nvPr>
            <p:ph type="subTitle" idx="1"/>
          </p:nvPr>
        </p:nvSpPr>
        <p:spPr>
          <a:xfrm>
            <a:off x="1087119" y="2917428"/>
            <a:ext cx="10017760" cy="369332"/>
          </a:xfrm>
          <a:prstGeom prst="rect">
            <a:avLst/>
          </a:prstGeom>
          <a:noFill/>
          <a:ln>
            <a:solidFill>
              <a:schemeClr val="accent1"/>
            </a:solidFill>
          </a:ln>
        </p:spPr>
        <p:txBody>
          <a:bodyPr vert="horz" wrap="square" lIns="91440" tIns="45720" rIns="91440" bIns="45720" rtlCol="0">
            <a:spAutoFit/>
          </a:bodyPr>
          <a:lstStyle>
            <a:lvl1pPr marL="0" indent="0" algn="l" defTabSz="457200" rtl="0" eaLnBrk="1" latinLnBrk="0" hangingPunct="1">
              <a:spcBef>
                <a:spcPct val="20000"/>
              </a:spcBef>
              <a:buClr>
                <a:srgbClr val="25ACAC"/>
              </a:buClr>
              <a:buFont typeface="Arial"/>
              <a:buNone/>
              <a:defRPr sz="2400" kern="1200">
                <a:solidFill>
                  <a:schemeClr val="tx1">
                    <a:tint val="75000"/>
                  </a:schemeClr>
                </a:solidFill>
                <a:latin typeface="Futuru"/>
                <a:ea typeface="+mn-ea"/>
                <a:cs typeface="Futuru"/>
              </a:defRPr>
            </a:lvl1pPr>
            <a:lvl2pPr marL="457200" indent="0" algn="ctr" defTabSz="457200" rtl="0" eaLnBrk="1" latinLnBrk="0" hangingPunct="1">
              <a:spcBef>
                <a:spcPct val="20000"/>
              </a:spcBef>
              <a:buClr>
                <a:srgbClr val="25ACAC"/>
              </a:buClr>
              <a:buFont typeface="Arial"/>
              <a:buNone/>
              <a:defRPr sz="2200" kern="1200">
                <a:solidFill>
                  <a:schemeClr val="tx1">
                    <a:tint val="75000"/>
                  </a:schemeClr>
                </a:solidFill>
                <a:latin typeface="Futuru"/>
                <a:ea typeface="+mn-ea"/>
                <a:cs typeface="Futuru"/>
              </a:defRPr>
            </a:lvl2pPr>
            <a:lvl3pPr marL="914400" indent="0" algn="ctr" defTabSz="457200" rtl="0" eaLnBrk="1" latinLnBrk="0" hangingPunct="1">
              <a:spcBef>
                <a:spcPct val="20000"/>
              </a:spcBef>
              <a:buClr>
                <a:srgbClr val="25ACAC"/>
              </a:buClr>
              <a:buFont typeface="Arial"/>
              <a:buNone/>
              <a:defRPr sz="1800" kern="1200">
                <a:solidFill>
                  <a:schemeClr val="tx1">
                    <a:tint val="75000"/>
                  </a:schemeClr>
                </a:solidFill>
                <a:latin typeface="Futuru"/>
                <a:ea typeface="+mn-ea"/>
                <a:cs typeface="Futuru"/>
              </a:defRPr>
            </a:lvl3pPr>
            <a:lvl4pPr marL="1371600" indent="0" algn="ctr" defTabSz="457200" rtl="0" eaLnBrk="1" latinLnBrk="0" hangingPunct="1">
              <a:spcBef>
                <a:spcPct val="20000"/>
              </a:spcBef>
              <a:buClr>
                <a:srgbClr val="25ACAC"/>
              </a:buClr>
              <a:buFont typeface="Arial"/>
              <a:buNone/>
              <a:defRPr sz="1800" kern="1200">
                <a:solidFill>
                  <a:schemeClr val="tx1">
                    <a:tint val="75000"/>
                  </a:schemeClr>
                </a:solidFill>
                <a:latin typeface="Futuru"/>
                <a:ea typeface="+mn-ea"/>
                <a:cs typeface="Futuru"/>
              </a:defRPr>
            </a:lvl4pPr>
            <a:lvl5pPr marL="1828800" indent="0" algn="ctr" defTabSz="457200" rtl="0" eaLnBrk="1" latinLnBrk="0" hangingPunct="1">
              <a:spcBef>
                <a:spcPct val="20000"/>
              </a:spcBef>
              <a:buClr>
                <a:srgbClr val="25ACAC"/>
              </a:buClr>
              <a:buFont typeface="Arial"/>
              <a:buNone/>
              <a:defRPr sz="1800" kern="1200">
                <a:solidFill>
                  <a:schemeClr val="tx1">
                    <a:tint val="75000"/>
                  </a:schemeClr>
                </a:solidFill>
                <a:latin typeface="Futuru"/>
                <a:ea typeface="+mn-ea"/>
                <a:cs typeface="Futuru"/>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en-US" sz="1800" b="1" dirty="0">
                <a:solidFill>
                  <a:schemeClr val="bg1"/>
                </a:solidFill>
              </a:rPr>
              <a:t>#STUDENTS | #PLANNING | #OPTIONS | #FUTURE | #CHOICES | #KNOWLEDGE | #TOOLS </a:t>
            </a:r>
          </a:p>
        </p:txBody>
      </p:sp>
    </p:spTree>
    <p:extLst>
      <p:ext uri="{BB962C8B-B14F-4D97-AF65-F5344CB8AC3E}">
        <p14:creationId xmlns:p14="http://schemas.microsoft.com/office/powerpoint/2010/main" val="2678070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ED7312-4EB8-0994-C126-E340714EC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A307A0-2B97-E40D-F8BA-1BBC709F66BB}"/>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Los Angeles &amp; Regional Schools (1)</a:t>
            </a:r>
          </a:p>
        </p:txBody>
      </p:sp>
      <p:sp>
        <p:nvSpPr>
          <p:cNvPr id="5" name="Content Placeholder 4">
            <a:extLst>
              <a:ext uri="{FF2B5EF4-FFF2-40B4-BE49-F238E27FC236}">
                <a16:creationId xmlns:a16="http://schemas.microsoft.com/office/drawing/2014/main" id="{94AF1DC0-9BA7-907C-6321-F5132B8AA55E}"/>
              </a:ext>
            </a:extLst>
          </p:cNvPr>
          <p:cNvSpPr>
            <a:spLocks noGrp="1"/>
          </p:cNvSpPr>
          <p:nvPr>
            <p:ph sz="half" idx="2"/>
          </p:nvPr>
        </p:nvSpPr>
        <p:spPr>
          <a:xfrm>
            <a:off x="7528560" y="231967"/>
            <a:ext cx="3352800" cy="1249364"/>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endParaRPr lang="en-US"/>
          </a:p>
        </p:txBody>
      </p:sp>
      <p:graphicFrame>
        <p:nvGraphicFramePr>
          <p:cNvPr id="10" name="Content Placeholder 6">
            <a:extLst>
              <a:ext uri="{FF2B5EF4-FFF2-40B4-BE49-F238E27FC236}">
                <a16:creationId xmlns:a16="http://schemas.microsoft.com/office/drawing/2014/main" id="{10066FB8-0B61-6C4D-8A65-092AA5D951D5}"/>
              </a:ext>
            </a:extLst>
          </p:cNvPr>
          <p:cNvGraphicFramePr>
            <a:graphicFrameLocks noGrp="1"/>
          </p:cNvGraphicFramePr>
          <p:nvPr>
            <p:ph sz="half" idx="1"/>
            <p:extLst>
              <p:ext uri="{D42A27DB-BD31-4B8C-83A1-F6EECF244321}">
                <p14:modId xmlns:p14="http://schemas.microsoft.com/office/powerpoint/2010/main" val="1940997270"/>
              </p:ext>
            </p:extLst>
          </p:nvPr>
        </p:nvGraphicFramePr>
        <p:xfrm>
          <a:off x="609600" y="1600200"/>
          <a:ext cx="10972801" cy="356616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OCT</a:t>
                      </a:r>
                    </a:p>
                  </a:txBody>
                  <a:tcPr/>
                </a:tc>
                <a:tc>
                  <a:txBody>
                    <a:bodyPr/>
                    <a:lstStyle/>
                    <a:p>
                      <a:pPr algn="ctr"/>
                      <a:r>
                        <a:rPr lang="en-US" sz="2400">
                          <a:latin typeface="Arial" panose="020B0604020202020204" pitchFamily="34" charset="0"/>
                          <a:cs typeface="Arial" panose="020B0604020202020204" pitchFamily="34" charset="0"/>
                        </a:rPr>
                        <a:t>3,278</a:t>
                      </a:r>
                    </a:p>
                  </a:txBody>
                  <a:tcPr/>
                </a:tc>
                <a:tc>
                  <a:txBody>
                    <a:bodyPr/>
                    <a:lstStyle/>
                    <a:p>
                      <a:pPr algn="ctr"/>
                      <a:r>
                        <a:rPr lang="en-US" sz="2400">
                          <a:latin typeface="Arial" panose="020B0604020202020204" pitchFamily="34" charset="0"/>
                          <a:cs typeface="Arial" panose="020B0604020202020204" pitchFamily="34" charset="0"/>
                        </a:rPr>
                        <a:t>5,085</a:t>
                      </a:r>
                    </a:p>
                  </a:txBody>
                  <a:tcPr/>
                </a:tc>
                <a:tc>
                  <a:txBody>
                    <a:bodyPr/>
                    <a:lstStyle/>
                    <a:p>
                      <a:pPr algn="ctr"/>
                      <a:r>
                        <a:rPr lang="en-US" sz="2400">
                          <a:latin typeface="Arial" panose="020B0604020202020204" pitchFamily="34" charset="0"/>
                          <a:cs typeface="Arial" panose="020B0604020202020204" pitchFamily="34" charset="0"/>
                        </a:rPr>
                        <a:t>8,363</a:t>
                      </a:r>
                    </a:p>
                  </a:txBody>
                  <a:tcPr/>
                </a:tc>
                <a:tc>
                  <a:txBody>
                    <a:bodyPr/>
                    <a:lstStyle/>
                    <a:p>
                      <a:pPr algn="ctr"/>
                      <a:r>
                        <a:rPr lang="en-US" sz="2400">
                          <a:latin typeface="Arial" panose="020B0604020202020204" pitchFamily="34" charset="0"/>
                          <a:cs typeface="Arial" panose="020B0604020202020204" pitchFamily="34" charset="0"/>
                        </a:rPr>
                        <a:t>9,342</a:t>
                      </a:r>
                    </a:p>
                  </a:txBody>
                  <a:tcPr/>
                </a:tc>
                <a:tc>
                  <a:txBody>
                    <a:bodyPr/>
                    <a:lstStyle/>
                    <a:p>
                      <a:pPr algn="ctr"/>
                      <a:r>
                        <a:rPr lang="en-US" sz="2400">
                          <a:latin typeface="Arial" panose="020B0604020202020204" pitchFamily="34" charset="0"/>
                          <a:cs typeface="Arial" panose="020B0604020202020204" pitchFamily="34" charset="0"/>
                        </a:rPr>
                        <a:t>262</a:t>
                      </a:r>
                    </a:p>
                  </a:txBody>
                  <a:tcPr/>
                </a:tc>
                <a:tc>
                  <a:txBody>
                    <a:bodyPr/>
                    <a:lstStyle/>
                    <a:p>
                      <a:pPr algn="ctr"/>
                      <a:r>
                        <a:rPr lang="en-US" sz="2400">
                          <a:latin typeface="Arial" panose="020B0604020202020204" pitchFamily="34" charset="0"/>
                          <a:cs typeface="Arial" panose="020B0604020202020204" pitchFamily="34" charset="0"/>
                        </a:rPr>
                        <a:t>282</a:t>
                      </a:r>
                    </a:p>
                  </a:txBody>
                  <a:tcPr/>
                </a:tc>
                <a:extLst>
                  <a:ext uri="{0D108BD9-81ED-4DB2-BD59-A6C34878D82A}">
                    <a16:rowId xmlns:a16="http://schemas.microsoft.com/office/drawing/2014/main" val="1648983723"/>
                  </a:ext>
                </a:extLst>
              </a:tr>
              <a:tr h="370840">
                <a:tc>
                  <a:txBody>
                    <a:bodyPr/>
                    <a:lstStyle/>
                    <a:p>
                      <a:r>
                        <a:rPr lang="en-US" sz="2400">
                          <a:latin typeface="Arial" panose="020B0604020202020204" pitchFamily="34" charset="0"/>
                          <a:cs typeface="Arial" panose="020B0604020202020204" pitchFamily="34" charset="0"/>
                        </a:rPr>
                        <a:t>NOV</a:t>
                      </a:r>
                    </a:p>
                  </a:txBody>
                  <a:tcPr/>
                </a:tc>
                <a:tc>
                  <a:txBody>
                    <a:bodyPr/>
                    <a:lstStyle/>
                    <a:p>
                      <a:pPr algn="ctr"/>
                      <a:r>
                        <a:rPr lang="en-US" sz="2400">
                          <a:latin typeface="Arial" panose="020B0604020202020204" pitchFamily="34" charset="0"/>
                          <a:cs typeface="Arial" panose="020B0604020202020204" pitchFamily="34" charset="0"/>
                        </a:rPr>
                        <a:t>2,524</a:t>
                      </a:r>
                    </a:p>
                  </a:txBody>
                  <a:tcPr/>
                </a:tc>
                <a:tc>
                  <a:txBody>
                    <a:bodyPr/>
                    <a:lstStyle/>
                    <a:p>
                      <a:pPr algn="ctr"/>
                      <a:r>
                        <a:rPr lang="en-US" sz="2400">
                          <a:latin typeface="Arial" panose="020B0604020202020204" pitchFamily="34" charset="0"/>
                          <a:cs typeface="Arial" panose="020B0604020202020204" pitchFamily="34" charset="0"/>
                        </a:rPr>
                        <a:t>3,196</a:t>
                      </a:r>
                    </a:p>
                  </a:txBody>
                  <a:tcPr/>
                </a:tc>
                <a:tc>
                  <a:txBody>
                    <a:bodyPr/>
                    <a:lstStyle/>
                    <a:p>
                      <a:pPr algn="ctr"/>
                      <a:r>
                        <a:rPr lang="en-US" sz="2400">
                          <a:latin typeface="Arial" panose="020B0604020202020204" pitchFamily="34" charset="0"/>
                          <a:cs typeface="Arial" panose="020B0604020202020204" pitchFamily="34" charset="0"/>
                        </a:rPr>
                        <a:t>5,270</a:t>
                      </a:r>
                    </a:p>
                  </a:txBody>
                  <a:tcPr/>
                </a:tc>
                <a:tc>
                  <a:txBody>
                    <a:bodyPr/>
                    <a:lstStyle/>
                    <a:p>
                      <a:pPr algn="ctr"/>
                      <a:r>
                        <a:rPr lang="en-US" sz="2400">
                          <a:latin typeface="Arial" panose="020B0604020202020204" pitchFamily="34" charset="0"/>
                          <a:cs typeface="Arial" panose="020B0604020202020204" pitchFamily="34" charset="0"/>
                        </a:rPr>
                        <a:t>7,210</a:t>
                      </a:r>
                    </a:p>
                  </a:txBody>
                  <a:tcPr/>
                </a:tc>
                <a:tc>
                  <a:txBody>
                    <a:bodyPr/>
                    <a:lstStyle/>
                    <a:p>
                      <a:pPr algn="ctr"/>
                      <a:r>
                        <a:rPr lang="en-US" sz="2400">
                          <a:latin typeface="Arial" panose="020B0604020202020204" pitchFamily="34" charset="0"/>
                          <a:cs typeface="Arial" panose="020B0604020202020204" pitchFamily="34" charset="0"/>
                        </a:rPr>
                        <a:t>245</a:t>
                      </a:r>
                    </a:p>
                  </a:txBody>
                  <a:tcPr/>
                </a:tc>
                <a:tc>
                  <a:txBody>
                    <a:bodyPr/>
                    <a:lstStyle/>
                    <a:p>
                      <a:pPr algn="ctr"/>
                      <a:r>
                        <a:rPr lang="en-US" sz="2400">
                          <a:latin typeface="Arial" panose="020B0604020202020204" pitchFamily="34" charset="0"/>
                          <a:cs typeface="Arial" panose="020B0604020202020204" pitchFamily="34" charset="0"/>
                        </a:rPr>
                        <a:t>259</a:t>
                      </a:r>
                    </a:p>
                  </a:txBody>
                  <a:tcPr/>
                </a:tc>
                <a:extLst>
                  <a:ext uri="{0D108BD9-81ED-4DB2-BD59-A6C34878D82A}">
                    <a16:rowId xmlns:a16="http://schemas.microsoft.com/office/drawing/2014/main" val="3443385516"/>
                  </a:ext>
                </a:extLst>
              </a:tr>
              <a:tr h="370840">
                <a:tc>
                  <a:txBody>
                    <a:bodyPr/>
                    <a:lstStyle/>
                    <a:p>
                      <a:r>
                        <a:rPr lang="en-US" sz="2400">
                          <a:latin typeface="Arial" panose="020B0604020202020204" pitchFamily="34" charset="0"/>
                          <a:cs typeface="Arial" panose="020B0604020202020204" pitchFamily="34" charset="0"/>
                        </a:rPr>
                        <a:t>MAR</a:t>
                      </a:r>
                    </a:p>
                  </a:txBody>
                  <a:tcPr/>
                </a:tc>
                <a:tc>
                  <a:txBody>
                    <a:bodyPr/>
                    <a:lstStyle/>
                    <a:p>
                      <a:pPr algn="ctr"/>
                      <a:r>
                        <a:rPr lang="en-US" sz="2400">
                          <a:latin typeface="Arial" panose="020B0604020202020204" pitchFamily="34" charset="0"/>
                          <a:cs typeface="Arial" panose="020B0604020202020204" pitchFamily="34" charset="0"/>
                        </a:rPr>
                        <a:t>1,777</a:t>
                      </a:r>
                    </a:p>
                  </a:txBody>
                  <a:tcPr/>
                </a:tc>
                <a:tc>
                  <a:txBody>
                    <a:bodyPr/>
                    <a:lstStyle/>
                    <a:p>
                      <a:pPr algn="ctr"/>
                      <a:r>
                        <a:rPr lang="en-US" sz="2400">
                          <a:latin typeface="Arial" panose="020B0604020202020204" pitchFamily="34" charset="0"/>
                          <a:cs typeface="Arial" panose="020B0604020202020204" pitchFamily="34" charset="0"/>
                        </a:rPr>
                        <a:t>1,726</a:t>
                      </a:r>
                    </a:p>
                  </a:txBody>
                  <a:tcPr/>
                </a:tc>
                <a:tc>
                  <a:txBody>
                    <a:bodyPr/>
                    <a:lstStyle/>
                    <a:p>
                      <a:pPr algn="ctr"/>
                      <a:r>
                        <a:rPr lang="en-US" sz="2400">
                          <a:latin typeface="Arial" panose="020B0604020202020204" pitchFamily="34" charset="0"/>
                          <a:cs typeface="Arial" panose="020B0604020202020204" pitchFamily="34" charset="0"/>
                        </a:rPr>
                        <a:t>3,503</a:t>
                      </a:r>
                    </a:p>
                  </a:txBody>
                  <a:tcPr/>
                </a:tc>
                <a:tc>
                  <a:txBody>
                    <a:bodyPr/>
                    <a:lstStyle/>
                    <a:p>
                      <a:pPr algn="ctr"/>
                      <a:r>
                        <a:rPr lang="en-US" sz="2400">
                          <a:latin typeface="Arial" panose="020B0604020202020204" pitchFamily="34" charset="0"/>
                          <a:cs typeface="Arial" panose="020B0604020202020204" pitchFamily="34" charset="0"/>
                        </a:rPr>
                        <a:t>4,240</a:t>
                      </a:r>
                    </a:p>
                  </a:txBody>
                  <a:tcPr/>
                </a:tc>
                <a:tc>
                  <a:txBody>
                    <a:bodyPr/>
                    <a:lstStyle/>
                    <a:p>
                      <a:pPr algn="ctr"/>
                      <a:r>
                        <a:rPr lang="en-US" sz="2400">
                          <a:latin typeface="Arial" panose="020B0604020202020204" pitchFamily="34" charset="0"/>
                          <a:cs typeface="Arial" panose="020B0604020202020204" pitchFamily="34" charset="0"/>
                        </a:rPr>
                        <a:t>197</a:t>
                      </a:r>
                    </a:p>
                  </a:txBody>
                  <a:tcPr/>
                </a:tc>
                <a:tc>
                  <a:txBody>
                    <a:bodyPr/>
                    <a:lstStyle/>
                    <a:p>
                      <a:pPr algn="ctr"/>
                      <a:r>
                        <a:rPr lang="en-US" sz="2400">
                          <a:latin typeface="Arial" panose="020B0604020202020204" pitchFamily="34" charset="0"/>
                          <a:cs typeface="Arial" panose="020B0604020202020204" pitchFamily="34" charset="0"/>
                        </a:rPr>
                        <a:t>210</a:t>
                      </a:r>
                    </a:p>
                  </a:txBody>
                  <a:tcPr/>
                </a:tc>
                <a:extLst>
                  <a:ext uri="{0D108BD9-81ED-4DB2-BD59-A6C34878D82A}">
                    <a16:rowId xmlns:a16="http://schemas.microsoft.com/office/drawing/2014/main" val="1263709400"/>
                  </a:ext>
                </a:extLst>
              </a:tr>
              <a:tr h="370840">
                <a:tc>
                  <a:txBody>
                    <a:bodyPr/>
                    <a:lstStyle/>
                    <a:p>
                      <a:r>
                        <a:rPr lang="en-US" sz="2400">
                          <a:latin typeface="Arial" panose="020B0604020202020204" pitchFamily="34" charset="0"/>
                          <a:cs typeface="Arial" panose="020B0604020202020204" pitchFamily="34" charset="0"/>
                        </a:rPr>
                        <a:t>FEB</a:t>
                      </a:r>
                    </a:p>
                  </a:txBody>
                  <a:tcPr/>
                </a:tc>
                <a:tc>
                  <a:txBody>
                    <a:bodyPr/>
                    <a:lstStyle/>
                    <a:p>
                      <a:pPr algn="ctr"/>
                      <a:r>
                        <a:rPr lang="en-US" sz="2400">
                          <a:latin typeface="Arial" panose="020B0604020202020204" pitchFamily="34" charset="0"/>
                          <a:cs typeface="Arial" panose="020B0604020202020204" pitchFamily="34" charset="0"/>
                        </a:rPr>
                        <a:t>1,398</a:t>
                      </a:r>
                    </a:p>
                  </a:txBody>
                  <a:tcPr/>
                </a:tc>
                <a:tc>
                  <a:txBody>
                    <a:bodyPr/>
                    <a:lstStyle/>
                    <a:p>
                      <a:pPr algn="ctr"/>
                      <a:r>
                        <a:rPr lang="en-US" sz="2400">
                          <a:latin typeface="Arial" panose="020B0604020202020204" pitchFamily="34" charset="0"/>
                          <a:cs typeface="Arial" panose="020B0604020202020204" pitchFamily="34" charset="0"/>
                        </a:rPr>
                        <a:t>1,364</a:t>
                      </a:r>
                    </a:p>
                  </a:txBody>
                  <a:tcPr/>
                </a:tc>
                <a:tc>
                  <a:txBody>
                    <a:bodyPr/>
                    <a:lstStyle/>
                    <a:p>
                      <a:pPr algn="ctr"/>
                      <a:r>
                        <a:rPr lang="en-US" sz="2400">
                          <a:latin typeface="Arial" panose="020B0604020202020204" pitchFamily="34" charset="0"/>
                          <a:cs typeface="Arial" panose="020B0604020202020204" pitchFamily="34" charset="0"/>
                        </a:rPr>
                        <a:t>2,762</a:t>
                      </a:r>
                    </a:p>
                  </a:txBody>
                  <a:tcPr/>
                </a:tc>
                <a:tc>
                  <a:txBody>
                    <a:bodyPr/>
                    <a:lstStyle/>
                    <a:p>
                      <a:pPr algn="ctr"/>
                      <a:r>
                        <a:rPr lang="en-US" sz="2400">
                          <a:latin typeface="Arial" panose="020B0604020202020204" pitchFamily="34" charset="0"/>
                          <a:cs typeface="Arial" panose="020B0604020202020204" pitchFamily="34" charset="0"/>
                        </a:rPr>
                        <a:t>3,733</a:t>
                      </a:r>
                    </a:p>
                  </a:txBody>
                  <a:tcPr/>
                </a:tc>
                <a:tc>
                  <a:txBody>
                    <a:bodyPr/>
                    <a:lstStyle/>
                    <a:p>
                      <a:pPr algn="ctr"/>
                      <a:r>
                        <a:rPr lang="en-US" sz="2400">
                          <a:latin typeface="Arial" panose="020B0604020202020204" pitchFamily="34" charset="0"/>
                          <a:cs typeface="Arial" panose="020B0604020202020204" pitchFamily="34" charset="0"/>
                        </a:rPr>
                        <a:t>178</a:t>
                      </a:r>
                    </a:p>
                  </a:txBody>
                  <a:tcPr/>
                </a:tc>
                <a:tc>
                  <a:txBody>
                    <a:bodyPr/>
                    <a:lstStyle/>
                    <a:p>
                      <a:pPr algn="ctr"/>
                      <a:r>
                        <a:rPr lang="en-US" sz="2400">
                          <a:latin typeface="Arial" panose="020B0604020202020204" pitchFamily="34" charset="0"/>
                          <a:cs typeface="Arial" panose="020B0604020202020204" pitchFamily="34" charset="0"/>
                        </a:rPr>
                        <a:t>185</a:t>
                      </a:r>
                    </a:p>
                  </a:txBody>
                  <a:tcPr/>
                </a:tc>
                <a:extLst>
                  <a:ext uri="{0D108BD9-81ED-4DB2-BD59-A6C34878D82A}">
                    <a16:rowId xmlns:a16="http://schemas.microsoft.com/office/drawing/2014/main" val="1161397963"/>
                  </a:ext>
                </a:extLst>
              </a:tr>
              <a:tr h="370840">
                <a:tc>
                  <a:txBody>
                    <a:bodyPr/>
                    <a:lstStyle/>
                    <a:p>
                      <a:r>
                        <a:rPr lang="en-US" sz="2400">
                          <a:latin typeface="Arial" panose="020B0604020202020204" pitchFamily="34" charset="0"/>
                          <a:cs typeface="Arial" panose="020B0604020202020204" pitchFamily="34" charset="0"/>
                        </a:rPr>
                        <a:t>DEC</a:t>
                      </a:r>
                    </a:p>
                  </a:txBody>
                  <a:tcPr/>
                </a:tc>
                <a:tc>
                  <a:txBody>
                    <a:bodyPr/>
                    <a:lstStyle/>
                    <a:p>
                      <a:pPr algn="ctr"/>
                      <a:r>
                        <a:rPr lang="en-US" sz="2400">
                          <a:latin typeface="Arial" panose="020B0604020202020204" pitchFamily="34" charset="0"/>
                          <a:cs typeface="Arial" panose="020B0604020202020204" pitchFamily="34" charset="0"/>
                        </a:rPr>
                        <a:t>1,152</a:t>
                      </a:r>
                    </a:p>
                  </a:txBody>
                  <a:tcPr/>
                </a:tc>
                <a:tc>
                  <a:txBody>
                    <a:bodyPr/>
                    <a:lstStyle/>
                    <a:p>
                      <a:pPr algn="ctr"/>
                      <a:r>
                        <a:rPr lang="en-US" sz="2400">
                          <a:latin typeface="Arial" panose="020B0604020202020204" pitchFamily="34" charset="0"/>
                          <a:cs typeface="Arial" panose="020B0604020202020204" pitchFamily="34" charset="0"/>
                        </a:rPr>
                        <a:t>1,298</a:t>
                      </a:r>
                    </a:p>
                  </a:txBody>
                  <a:tcPr/>
                </a:tc>
                <a:tc>
                  <a:txBody>
                    <a:bodyPr/>
                    <a:lstStyle/>
                    <a:p>
                      <a:pPr algn="ctr"/>
                      <a:r>
                        <a:rPr lang="en-US" sz="2400">
                          <a:latin typeface="Arial" panose="020B0604020202020204" pitchFamily="34" charset="0"/>
                          <a:cs typeface="Arial" panose="020B0604020202020204" pitchFamily="34" charset="0"/>
                        </a:rPr>
                        <a:t>2,450</a:t>
                      </a:r>
                    </a:p>
                  </a:txBody>
                  <a:tcPr/>
                </a:tc>
                <a:tc>
                  <a:txBody>
                    <a:bodyPr/>
                    <a:lstStyle/>
                    <a:p>
                      <a:pPr algn="ctr"/>
                      <a:r>
                        <a:rPr lang="en-US" sz="2400">
                          <a:latin typeface="Arial" panose="020B0604020202020204" pitchFamily="34" charset="0"/>
                          <a:cs typeface="Arial" panose="020B0604020202020204" pitchFamily="34" charset="0"/>
                        </a:rPr>
                        <a:t>2,727</a:t>
                      </a:r>
                    </a:p>
                  </a:txBody>
                  <a:tcPr/>
                </a:tc>
                <a:tc>
                  <a:txBody>
                    <a:bodyPr/>
                    <a:lstStyle/>
                    <a:p>
                      <a:pPr algn="ctr"/>
                      <a:r>
                        <a:rPr lang="en-US" sz="2400">
                          <a:latin typeface="Arial" panose="020B0604020202020204" pitchFamily="34" charset="0"/>
                          <a:cs typeface="Arial" panose="020B0604020202020204" pitchFamily="34" charset="0"/>
                        </a:rPr>
                        <a:t>125</a:t>
                      </a:r>
                    </a:p>
                  </a:txBody>
                  <a:tcPr/>
                </a:tc>
                <a:tc>
                  <a:txBody>
                    <a:bodyPr/>
                    <a:lstStyle/>
                    <a:p>
                      <a:pPr algn="ctr"/>
                      <a:r>
                        <a:rPr lang="en-US" sz="2400">
                          <a:latin typeface="Arial" panose="020B0604020202020204" pitchFamily="34" charset="0"/>
                          <a:cs typeface="Arial" panose="020B0604020202020204" pitchFamily="34" charset="0"/>
                        </a:rPr>
                        <a:t>132</a:t>
                      </a:r>
                    </a:p>
                  </a:txBody>
                  <a:tcPr/>
                </a:tc>
                <a:extLst>
                  <a:ext uri="{0D108BD9-81ED-4DB2-BD59-A6C34878D82A}">
                    <a16:rowId xmlns:a16="http://schemas.microsoft.com/office/drawing/2014/main" val="462878173"/>
                  </a:ext>
                </a:extLst>
              </a:tr>
              <a:tr h="370840">
                <a:tc>
                  <a:txBody>
                    <a:bodyPr/>
                    <a:lstStyle/>
                    <a:p>
                      <a:r>
                        <a:rPr lang="en-US" sz="2400">
                          <a:latin typeface="Arial" panose="020B0604020202020204" pitchFamily="34" charset="0"/>
                          <a:cs typeface="Arial" panose="020B0604020202020204" pitchFamily="34" charset="0"/>
                        </a:rPr>
                        <a:t>SEP</a:t>
                      </a:r>
                    </a:p>
                  </a:txBody>
                  <a:tcPr/>
                </a:tc>
                <a:tc>
                  <a:txBody>
                    <a:bodyPr/>
                    <a:lstStyle/>
                    <a:p>
                      <a:pPr algn="ctr"/>
                      <a:r>
                        <a:rPr lang="en-US" sz="2400">
                          <a:latin typeface="Arial" panose="020B0604020202020204" pitchFamily="34" charset="0"/>
                          <a:cs typeface="Arial" panose="020B0604020202020204" pitchFamily="34" charset="0"/>
                        </a:rPr>
                        <a:t>1,308</a:t>
                      </a:r>
                    </a:p>
                  </a:txBody>
                  <a:tcPr/>
                </a:tc>
                <a:tc>
                  <a:txBody>
                    <a:bodyPr/>
                    <a:lstStyle/>
                    <a:p>
                      <a:pPr algn="ctr"/>
                      <a:r>
                        <a:rPr lang="en-US" sz="2400">
                          <a:latin typeface="Arial" panose="020B0604020202020204" pitchFamily="34" charset="0"/>
                          <a:cs typeface="Arial" panose="020B0604020202020204" pitchFamily="34" charset="0"/>
                        </a:rPr>
                        <a:t>1,284</a:t>
                      </a:r>
                    </a:p>
                  </a:txBody>
                  <a:tcPr/>
                </a:tc>
                <a:tc>
                  <a:txBody>
                    <a:bodyPr/>
                    <a:lstStyle/>
                    <a:p>
                      <a:pPr algn="ctr"/>
                      <a:r>
                        <a:rPr lang="en-US" sz="2400">
                          <a:latin typeface="Arial" panose="020B0604020202020204" pitchFamily="34" charset="0"/>
                          <a:cs typeface="Arial" panose="020B0604020202020204" pitchFamily="34" charset="0"/>
                        </a:rPr>
                        <a:t>2,592</a:t>
                      </a:r>
                    </a:p>
                  </a:txBody>
                  <a:tcPr/>
                </a:tc>
                <a:tc>
                  <a:txBody>
                    <a:bodyPr/>
                    <a:lstStyle/>
                    <a:p>
                      <a:pPr algn="ctr"/>
                      <a:r>
                        <a:rPr lang="en-US" sz="2400">
                          <a:latin typeface="Arial" panose="020B0604020202020204" pitchFamily="34" charset="0"/>
                          <a:cs typeface="Arial" panose="020B0604020202020204" pitchFamily="34" charset="0"/>
                        </a:rPr>
                        <a:t>2,830</a:t>
                      </a:r>
                    </a:p>
                  </a:txBody>
                  <a:tcPr/>
                </a:tc>
                <a:tc>
                  <a:txBody>
                    <a:bodyPr/>
                    <a:lstStyle/>
                    <a:p>
                      <a:pPr algn="ctr"/>
                      <a:r>
                        <a:rPr lang="en-US" sz="2400">
                          <a:latin typeface="Arial" panose="020B0604020202020204" pitchFamily="34" charset="0"/>
                          <a:cs typeface="Arial" panose="020B0604020202020204" pitchFamily="34" charset="0"/>
                        </a:rPr>
                        <a:t>78</a:t>
                      </a:r>
                    </a:p>
                  </a:txBody>
                  <a:tcPr/>
                </a:tc>
                <a:tc>
                  <a:txBody>
                    <a:bodyPr/>
                    <a:lstStyle/>
                    <a:p>
                      <a:pPr algn="ctr"/>
                      <a:r>
                        <a:rPr lang="en-US" sz="2400" dirty="0">
                          <a:latin typeface="Arial" panose="020B0604020202020204" pitchFamily="34" charset="0"/>
                          <a:cs typeface="Arial" panose="020B0604020202020204" pitchFamily="34" charset="0"/>
                        </a:rPr>
                        <a:t>89</a:t>
                      </a:r>
                    </a:p>
                  </a:txBody>
                  <a:tcPr/>
                </a:tc>
                <a:extLst>
                  <a:ext uri="{0D108BD9-81ED-4DB2-BD59-A6C34878D82A}">
                    <a16:rowId xmlns:a16="http://schemas.microsoft.com/office/drawing/2014/main" val="989523287"/>
                  </a:ext>
                </a:extLst>
              </a:tr>
            </a:tbl>
          </a:graphicData>
        </a:graphic>
      </p:graphicFrame>
    </p:spTree>
    <p:extLst>
      <p:ext uri="{BB962C8B-B14F-4D97-AF65-F5344CB8AC3E}">
        <p14:creationId xmlns:p14="http://schemas.microsoft.com/office/powerpoint/2010/main" val="3398984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5F0CD7-9FB9-5B2F-34B0-4BEAA7ECE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6FAB8B-783A-23BA-1361-D1D6CE53ADF7}"/>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Los Angeles &amp; Regional Schools (2)</a:t>
            </a:r>
          </a:p>
        </p:txBody>
      </p:sp>
      <p:sp>
        <p:nvSpPr>
          <p:cNvPr id="5" name="Content Placeholder 4">
            <a:extLst>
              <a:ext uri="{FF2B5EF4-FFF2-40B4-BE49-F238E27FC236}">
                <a16:creationId xmlns:a16="http://schemas.microsoft.com/office/drawing/2014/main" id="{CE40D2BD-354D-16EC-8CD2-080C3E342E81}"/>
              </a:ext>
            </a:extLst>
          </p:cNvPr>
          <p:cNvSpPr>
            <a:spLocks noGrp="1"/>
          </p:cNvSpPr>
          <p:nvPr>
            <p:ph sz="half" idx="2"/>
          </p:nvPr>
        </p:nvSpPr>
        <p:spPr>
          <a:xfrm>
            <a:off x="7528560" y="231967"/>
            <a:ext cx="3352800" cy="1249364"/>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endParaRPr lang="en-US"/>
          </a:p>
        </p:txBody>
      </p:sp>
      <p:graphicFrame>
        <p:nvGraphicFramePr>
          <p:cNvPr id="6" name="Content Placeholder 6">
            <a:extLst>
              <a:ext uri="{FF2B5EF4-FFF2-40B4-BE49-F238E27FC236}">
                <a16:creationId xmlns:a16="http://schemas.microsoft.com/office/drawing/2014/main" id="{2810252B-65AD-E1E3-843D-99D960EC8793}"/>
              </a:ext>
            </a:extLst>
          </p:cNvPr>
          <p:cNvGraphicFramePr>
            <a:graphicFrameLocks noGrp="1"/>
          </p:cNvGraphicFramePr>
          <p:nvPr>
            <p:ph sz="half" idx="1"/>
            <p:extLst>
              <p:ext uri="{D42A27DB-BD31-4B8C-83A1-F6EECF244321}">
                <p14:modId xmlns:p14="http://schemas.microsoft.com/office/powerpoint/2010/main" val="1234256207"/>
              </p:ext>
            </p:extLst>
          </p:nvPr>
        </p:nvGraphicFramePr>
        <p:xfrm>
          <a:off x="609600" y="1600200"/>
          <a:ext cx="10972801" cy="4480560"/>
        </p:xfrm>
        <a:graphic>
          <a:graphicData uri="http://schemas.openxmlformats.org/drawingml/2006/table">
            <a:tbl>
              <a:tblPr firstRow="1" la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SEP</a:t>
                      </a:r>
                    </a:p>
                  </a:txBody>
                  <a:tcPr/>
                </a:tc>
                <a:tc>
                  <a:txBody>
                    <a:bodyPr/>
                    <a:lstStyle/>
                    <a:p>
                      <a:pPr algn="ctr"/>
                      <a:r>
                        <a:rPr lang="en-US" sz="2400">
                          <a:latin typeface="Arial" panose="020B0604020202020204" pitchFamily="34" charset="0"/>
                          <a:cs typeface="Arial" panose="020B0604020202020204" pitchFamily="34" charset="0"/>
                        </a:rPr>
                        <a:t>1,308</a:t>
                      </a:r>
                    </a:p>
                  </a:txBody>
                  <a:tcPr/>
                </a:tc>
                <a:tc>
                  <a:txBody>
                    <a:bodyPr/>
                    <a:lstStyle/>
                    <a:p>
                      <a:pPr algn="ctr"/>
                      <a:r>
                        <a:rPr lang="en-US" sz="2400">
                          <a:latin typeface="Arial" panose="020B0604020202020204" pitchFamily="34" charset="0"/>
                          <a:cs typeface="Arial" panose="020B0604020202020204" pitchFamily="34" charset="0"/>
                        </a:rPr>
                        <a:t>1,284</a:t>
                      </a:r>
                    </a:p>
                  </a:txBody>
                  <a:tcPr/>
                </a:tc>
                <a:tc>
                  <a:txBody>
                    <a:bodyPr/>
                    <a:lstStyle/>
                    <a:p>
                      <a:pPr algn="ctr"/>
                      <a:r>
                        <a:rPr lang="en-US" sz="2400">
                          <a:latin typeface="Arial" panose="020B0604020202020204" pitchFamily="34" charset="0"/>
                          <a:cs typeface="Arial" panose="020B0604020202020204" pitchFamily="34" charset="0"/>
                        </a:rPr>
                        <a:t>2,592</a:t>
                      </a:r>
                    </a:p>
                  </a:txBody>
                  <a:tcPr/>
                </a:tc>
                <a:tc>
                  <a:txBody>
                    <a:bodyPr/>
                    <a:lstStyle/>
                    <a:p>
                      <a:pPr algn="ctr"/>
                      <a:r>
                        <a:rPr lang="en-US" sz="2400">
                          <a:latin typeface="Arial" panose="020B0604020202020204" pitchFamily="34" charset="0"/>
                          <a:cs typeface="Arial" panose="020B0604020202020204" pitchFamily="34" charset="0"/>
                        </a:rPr>
                        <a:t>2,830</a:t>
                      </a:r>
                    </a:p>
                  </a:txBody>
                  <a:tcPr/>
                </a:tc>
                <a:tc>
                  <a:txBody>
                    <a:bodyPr/>
                    <a:lstStyle/>
                    <a:p>
                      <a:pPr algn="ctr"/>
                      <a:r>
                        <a:rPr lang="en-US" sz="2400">
                          <a:latin typeface="Arial" panose="020B0604020202020204" pitchFamily="34" charset="0"/>
                          <a:cs typeface="Arial" panose="020B0604020202020204" pitchFamily="34" charset="0"/>
                        </a:rPr>
                        <a:t>78</a:t>
                      </a:r>
                    </a:p>
                  </a:txBody>
                  <a:tcPr/>
                </a:tc>
                <a:tc>
                  <a:txBody>
                    <a:bodyPr/>
                    <a:lstStyle/>
                    <a:p>
                      <a:pPr algn="ctr"/>
                      <a:r>
                        <a:rPr lang="en-US" sz="2400">
                          <a:latin typeface="Arial" panose="020B0604020202020204" pitchFamily="34" charset="0"/>
                          <a:cs typeface="Arial" panose="020B0604020202020204" pitchFamily="34" charset="0"/>
                        </a:rPr>
                        <a:t>89</a:t>
                      </a:r>
                    </a:p>
                  </a:txBody>
                  <a:tcPr/>
                </a:tc>
                <a:extLst>
                  <a:ext uri="{0D108BD9-81ED-4DB2-BD59-A6C34878D82A}">
                    <a16:rowId xmlns:a16="http://schemas.microsoft.com/office/drawing/2014/main" val="989523287"/>
                  </a:ext>
                </a:extLst>
              </a:tr>
              <a:tr h="370840">
                <a:tc>
                  <a:txBody>
                    <a:bodyPr/>
                    <a:lstStyle/>
                    <a:p>
                      <a:r>
                        <a:rPr lang="en-US" sz="2400">
                          <a:latin typeface="Arial" panose="020B0604020202020204" pitchFamily="34" charset="0"/>
                          <a:cs typeface="Arial" panose="020B0604020202020204" pitchFamily="34" charset="0"/>
                        </a:rPr>
                        <a:t>JAN</a:t>
                      </a:r>
                    </a:p>
                  </a:txBody>
                  <a:tcPr/>
                </a:tc>
                <a:tc>
                  <a:txBody>
                    <a:bodyPr/>
                    <a:lstStyle/>
                    <a:p>
                      <a:pPr algn="ctr"/>
                      <a:r>
                        <a:rPr lang="en-US" sz="2400">
                          <a:latin typeface="Arial" panose="020B0604020202020204" pitchFamily="34" charset="0"/>
                          <a:cs typeface="Arial" panose="020B0604020202020204" pitchFamily="34" charset="0"/>
                        </a:rPr>
                        <a:t>962</a:t>
                      </a:r>
                    </a:p>
                  </a:txBody>
                  <a:tcPr/>
                </a:tc>
                <a:tc>
                  <a:txBody>
                    <a:bodyPr/>
                    <a:lstStyle/>
                    <a:p>
                      <a:pPr algn="ctr"/>
                      <a:r>
                        <a:rPr lang="en-US" sz="2400">
                          <a:latin typeface="Arial" panose="020B0604020202020204" pitchFamily="34" charset="0"/>
                          <a:cs typeface="Arial" panose="020B0604020202020204" pitchFamily="34" charset="0"/>
                        </a:rPr>
                        <a:t>1,177</a:t>
                      </a:r>
                    </a:p>
                  </a:txBody>
                  <a:tcPr/>
                </a:tc>
                <a:tc>
                  <a:txBody>
                    <a:bodyPr/>
                    <a:lstStyle/>
                    <a:p>
                      <a:pPr algn="ctr"/>
                      <a:r>
                        <a:rPr lang="en-US" sz="2400">
                          <a:latin typeface="Arial" panose="020B0604020202020204" pitchFamily="34" charset="0"/>
                          <a:cs typeface="Arial" panose="020B0604020202020204" pitchFamily="34" charset="0"/>
                        </a:rPr>
                        <a:t>2,139</a:t>
                      </a:r>
                    </a:p>
                  </a:txBody>
                  <a:tcPr/>
                </a:tc>
                <a:tc>
                  <a:txBody>
                    <a:bodyPr/>
                    <a:lstStyle/>
                    <a:p>
                      <a:pPr algn="ctr"/>
                      <a:r>
                        <a:rPr lang="en-US" sz="2400">
                          <a:latin typeface="Arial" panose="020B0604020202020204" pitchFamily="34" charset="0"/>
                          <a:cs typeface="Arial" panose="020B0604020202020204" pitchFamily="34" charset="0"/>
                        </a:rPr>
                        <a:t>2,827</a:t>
                      </a:r>
                    </a:p>
                  </a:txBody>
                  <a:tcPr/>
                </a:tc>
                <a:tc>
                  <a:txBody>
                    <a:bodyPr/>
                    <a:lstStyle/>
                    <a:p>
                      <a:pPr algn="ctr"/>
                      <a:r>
                        <a:rPr lang="en-US" sz="2400">
                          <a:latin typeface="Arial" panose="020B0604020202020204" pitchFamily="34" charset="0"/>
                          <a:cs typeface="Arial" panose="020B0604020202020204" pitchFamily="34" charset="0"/>
                        </a:rPr>
                        <a:t>97</a:t>
                      </a:r>
                    </a:p>
                  </a:txBody>
                  <a:tcPr/>
                </a:tc>
                <a:tc>
                  <a:txBody>
                    <a:bodyPr/>
                    <a:lstStyle/>
                    <a:p>
                      <a:pPr algn="ctr"/>
                      <a:r>
                        <a:rPr lang="en-US" sz="2400">
                          <a:latin typeface="Arial" panose="020B0604020202020204" pitchFamily="34" charset="0"/>
                          <a:cs typeface="Arial" panose="020B0604020202020204" pitchFamily="34" charset="0"/>
                        </a:rPr>
                        <a:t>105</a:t>
                      </a:r>
                    </a:p>
                  </a:txBody>
                  <a:tcPr/>
                </a:tc>
                <a:extLst>
                  <a:ext uri="{0D108BD9-81ED-4DB2-BD59-A6C34878D82A}">
                    <a16:rowId xmlns:a16="http://schemas.microsoft.com/office/drawing/2014/main" val="2041383040"/>
                  </a:ext>
                </a:extLst>
              </a:tr>
              <a:tr h="370840">
                <a:tc>
                  <a:txBody>
                    <a:bodyPr/>
                    <a:lstStyle/>
                    <a:p>
                      <a:r>
                        <a:rPr lang="en-US" sz="2400">
                          <a:latin typeface="Arial" panose="020B0604020202020204" pitchFamily="34" charset="0"/>
                          <a:cs typeface="Arial" panose="020B0604020202020204" pitchFamily="34" charset="0"/>
                        </a:rPr>
                        <a:t>AUG</a:t>
                      </a:r>
                    </a:p>
                  </a:txBody>
                  <a:tcPr/>
                </a:tc>
                <a:tc>
                  <a:txBody>
                    <a:bodyPr/>
                    <a:lstStyle/>
                    <a:p>
                      <a:pPr algn="ctr"/>
                      <a:r>
                        <a:rPr lang="en-US" sz="2400">
                          <a:latin typeface="Arial" panose="020B0604020202020204" pitchFamily="34" charset="0"/>
                          <a:cs typeface="Arial" panose="020B0604020202020204" pitchFamily="34" charset="0"/>
                        </a:rPr>
                        <a:t>189</a:t>
                      </a:r>
                    </a:p>
                  </a:txBody>
                  <a:tcPr/>
                </a:tc>
                <a:tc>
                  <a:txBody>
                    <a:bodyPr/>
                    <a:lstStyle/>
                    <a:p>
                      <a:pPr algn="ctr"/>
                      <a:r>
                        <a:rPr lang="en-US" sz="2400">
                          <a:latin typeface="Arial" panose="020B0604020202020204" pitchFamily="34" charset="0"/>
                          <a:cs typeface="Arial" panose="020B0604020202020204" pitchFamily="34" charset="0"/>
                        </a:rPr>
                        <a:t>1,066</a:t>
                      </a:r>
                    </a:p>
                  </a:txBody>
                  <a:tcPr/>
                </a:tc>
                <a:tc>
                  <a:txBody>
                    <a:bodyPr/>
                    <a:lstStyle/>
                    <a:p>
                      <a:pPr algn="ctr"/>
                      <a:r>
                        <a:rPr lang="en-US" sz="2400">
                          <a:latin typeface="Arial" panose="020B0604020202020204" pitchFamily="34" charset="0"/>
                          <a:cs typeface="Arial" panose="020B0604020202020204" pitchFamily="34" charset="0"/>
                        </a:rPr>
                        <a:t>1,255</a:t>
                      </a:r>
                    </a:p>
                  </a:txBody>
                  <a:tcPr/>
                </a:tc>
                <a:tc>
                  <a:txBody>
                    <a:bodyPr/>
                    <a:lstStyle/>
                    <a:p>
                      <a:pPr algn="ctr"/>
                      <a:r>
                        <a:rPr lang="en-US" sz="2400">
                          <a:latin typeface="Arial" panose="020B0604020202020204" pitchFamily="34" charset="0"/>
                          <a:cs typeface="Arial" panose="020B0604020202020204" pitchFamily="34" charset="0"/>
                        </a:rPr>
                        <a:t>1,285</a:t>
                      </a:r>
                    </a:p>
                  </a:txBody>
                  <a:tcPr/>
                </a:tc>
                <a:tc>
                  <a:txBody>
                    <a:bodyPr/>
                    <a:lstStyle/>
                    <a:p>
                      <a:pPr algn="ctr"/>
                      <a:r>
                        <a:rPr lang="en-US" sz="2400">
                          <a:latin typeface="Arial" panose="020B0604020202020204" pitchFamily="34" charset="0"/>
                          <a:cs typeface="Arial" panose="020B0604020202020204" pitchFamily="34" charset="0"/>
                        </a:rPr>
                        <a:t>11</a:t>
                      </a:r>
                    </a:p>
                  </a:txBody>
                  <a:tcPr/>
                </a:tc>
                <a:tc>
                  <a:txBody>
                    <a:bodyPr/>
                    <a:lstStyle/>
                    <a:p>
                      <a:pPr algn="ctr"/>
                      <a:r>
                        <a:rPr lang="en-US" sz="2400">
                          <a:latin typeface="Arial" panose="020B0604020202020204" pitchFamily="34" charset="0"/>
                          <a:cs typeface="Arial" panose="020B0604020202020204" pitchFamily="34" charset="0"/>
                        </a:rPr>
                        <a:t>14</a:t>
                      </a:r>
                    </a:p>
                  </a:txBody>
                  <a:tcPr/>
                </a:tc>
                <a:extLst>
                  <a:ext uri="{0D108BD9-81ED-4DB2-BD59-A6C34878D82A}">
                    <a16:rowId xmlns:a16="http://schemas.microsoft.com/office/drawing/2014/main" val="2121924526"/>
                  </a:ext>
                </a:extLst>
              </a:tr>
              <a:tr h="370840">
                <a:tc>
                  <a:txBody>
                    <a:bodyPr/>
                    <a:lstStyle/>
                    <a:p>
                      <a:r>
                        <a:rPr lang="en-US" sz="2400">
                          <a:latin typeface="Arial" panose="020B0604020202020204" pitchFamily="34" charset="0"/>
                          <a:cs typeface="Arial" panose="020B0604020202020204" pitchFamily="34" charset="0"/>
                        </a:rPr>
                        <a:t>APR</a:t>
                      </a:r>
                    </a:p>
                  </a:txBody>
                  <a:tcPr/>
                </a:tc>
                <a:tc>
                  <a:txBody>
                    <a:bodyPr/>
                    <a:lstStyle/>
                    <a:p>
                      <a:pPr algn="ctr"/>
                      <a:r>
                        <a:rPr lang="en-US" sz="2400">
                          <a:latin typeface="Arial" panose="020B0604020202020204" pitchFamily="34" charset="0"/>
                          <a:cs typeface="Arial" panose="020B0604020202020204" pitchFamily="34" charset="0"/>
                        </a:rPr>
                        <a:t>1,500</a:t>
                      </a:r>
                    </a:p>
                  </a:txBody>
                  <a:tcPr/>
                </a:tc>
                <a:tc>
                  <a:txBody>
                    <a:bodyPr/>
                    <a:lstStyle/>
                    <a:p>
                      <a:pPr algn="ctr"/>
                      <a:r>
                        <a:rPr lang="en-US" sz="2400">
                          <a:latin typeface="Arial" panose="020B0604020202020204" pitchFamily="34" charset="0"/>
                          <a:cs typeface="Arial" panose="020B0604020202020204" pitchFamily="34" charset="0"/>
                        </a:rPr>
                        <a:t>1,059</a:t>
                      </a:r>
                    </a:p>
                  </a:txBody>
                  <a:tcPr/>
                </a:tc>
                <a:tc>
                  <a:txBody>
                    <a:bodyPr/>
                    <a:lstStyle/>
                    <a:p>
                      <a:pPr algn="ctr"/>
                      <a:r>
                        <a:rPr lang="en-US" sz="2400">
                          <a:latin typeface="Arial" panose="020B0604020202020204" pitchFamily="34" charset="0"/>
                          <a:cs typeface="Arial" panose="020B0604020202020204" pitchFamily="34" charset="0"/>
                        </a:rPr>
                        <a:t>2,559</a:t>
                      </a:r>
                    </a:p>
                  </a:txBody>
                  <a:tcPr/>
                </a:tc>
                <a:tc>
                  <a:txBody>
                    <a:bodyPr/>
                    <a:lstStyle/>
                    <a:p>
                      <a:pPr algn="ctr"/>
                      <a:r>
                        <a:rPr lang="en-US" sz="2400">
                          <a:latin typeface="Arial" panose="020B0604020202020204" pitchFamily="34" charset="0"/>
                          <a:cs typeface="Arial" panose="020B0604020202020204" pitchFamily="34" charset="0"/>
                        </a:rPr>
                        <a:t>3,002</a:t>
                      </a:r>
                    </a:p>
                  </a:txBody>
                  <a:tcPr/>
                </a:tc>
                <a:tc>
                  <a:txBody>
                    <a:bodyPr/>
                    <a:lstStyle/>
                    <a:p>
                      <a:pPr algn="ctr"/>
                      <a:r>
                        <a:rPr lang="en-US" sz="2400">
                          <a:latin typeface="Arial" panose="020B0604020202020204" pitchFamily="34" charset="0"/>
                          <a:cs typeface="Arial" panose="020B0604020202020204" pitchFamily="34" charset="0"/>
                        </a:rPr>
                        <a:t>163</a:t>
                      </a:r>
                    </a:p>
                  </a:txBody>
                  <a:tcPr/>
                </a:tc>
                <a:tc>
                  <a:txBody>
                    <a:bodyPr/>
                    <a:lstStyle/>
                    <a:p>
                      <a:pPr algn="ctr"/>
                      <a:r>
                        <a:rPr lang="en-US" sz="2400">
                          <a:latin typeface="Arial" panose="020B0604020202020204" pitchFamily="34" charset="0"/>
                          <a:cs typeface="Arial" panose="020B0604020202020204" pitchFamily="34" charset="0"/>
                        </a:rPr>
                        <a:t>176</a:t>
                      </a:r>
                    </a:p>
                  </a:txBody>
                  <a:tcPr/>
                </a:tc>
                <a:extLst>
                  <a:ext uri="{0D108BD9-81ED-4DB2-BD59-A6C34878D82A}">
                    <a16:rowId xmlns:a16="http://schemas.microsoft.com/office/drawing/2014/main" val="3529504526"/>
                  </a:ext>
                </a:extLst>
              </a:tr>
              <a:tr h="370840">
                <a:tc>
                  <a:txBody>
                    <a:bodyPr/>
                    <a:lstStyle/>
                    <a:p>
                      <a:r>
                        <a:rPr lang="en-US" sz="2400">
                          <a:latin typeface="Arial" panose="020B0604020202020204" pitchFamily="34" charset="0"/>
                          <a:cs typeface="Arial" panose="020B0604020202020204" pitchFamily="34" charset="0"/>
                        </a:rPr>
                        <a:t>MAY</a:t>
                      </a:r>
                    </a:p>
                  </a:txBody>
                  <a:tcPr/>
                </a:tc>
                <a:tc>
                  <a:txBody>
                    <a:bodyPr/>
                    <a:lstStyle/>
                    <a:p>
                      <a:pPr algn="ctr"/>
                      <a:r>
                        <a:rPr lang="en-US" sz="2400">
                          <a:latin typeface="Arial" panose="020B0604020202020204" pitchFamily="34" charset="0"/>
                          <a:cs typeface="Arial" panose="020B0604020202020204" pitchFamily="34" charset="0"/>
                        </a:rPr>
                        <a:t>521</a:t>
                      </a:r>
                    </a:p>
                  </a:txBody>
                  <a:tcPr/>
                </a:tc>
                <a:tc>
                  <a:txBody>
                    <a:bodyPr/>
                    <a:lstStyle/>
                    <a:p>
                      <a:pPr algn="ctr"/>
                      <a:r>
                        <a:rPr lang="en-US" sz="2400">
                          <a:latin typeface="Arial" panose="020B0604020202020204" pitchFamily="34" charset="0"/>
                          <a:cs typeface="Arial" panose="020B0604020202020204" pitchFamily="34" charset="0"/>
                        </a:rPr>
                        <a:t>285</a:t>
                      </a:r>
                    </a:p>
                  </a:txBody>
                  <a:tcPr/>
                </a:tc>
                <a:tc>
                  <a:txBody>
                    <a:bodyPr/>
                    <a:lstStyle/>
                    <a:p>
                      <a:pPr algn="ctr"/>
                      <a:r>
                        <a:rPr lang="en-US" sz="2400">
                          <a:latin typeface="Arial" panose="020B0604020202020204" pitchFamily="34" charset="0"/>
                          <a:cs typeface="Arial" panose="020B0604020202020204" pitchFamily="34" charset="0"/>
                        </a:rPr>
                        <a:t>806</a:t>
                      </a:r>
                    </a:p>
                  </a:txBody>
                  <a:tcPr/>
                </a:tc>
                <a:tc>
                  <a:txBody>
                    <a:bodyPr/>
                    <a:lstStyle/>
                    <a:p>
                      <a:pPr algn="ctr"/>
                      <a:r>
                        <a:rPr lang="en-US" sz="2400">
                          <a:latin typeface="Arial" panose="020B0604020202020204" pitchFamily="34" charset="0"/>
                          <a:cs typeface="Arial" panose="020B0604020202020204" pitchFamily="34" charset="0"/>
                        </a:rPr>
                        <a:t>1,092</a:t>
                      </a:r>
                    </a:p>
                  </a:txBody>
                  <a:tcPr/>
                </a:tc>
                <a:tc>
                  <a:txBody>
                    <a:bodyPr/>
                    <a:lstStyle/>
                    <a:p>
                      <a:pPr algn="ctr"/>
                      <a:r>
                        <a:rPr lang="en-US" sz="2400">
                          <a:latin typeface="Arial" panose="020B0604020202020204" pitchFamily="34" charset="0"/>
                          <a:cs typeface="Arial" panose="020B0604020202020204" pitchFamily="34" charset="0"/>
                        </a:rPr>
                        <a:t>66</a:t>
                      </a:r>
                    </a:p>
                  </a:txBody>
                  <a:tcPr/>
                </a:tc>
                <a:tc>
                  <a:txBody>
                    <a:bodyPr/>
                    <a:lstStyle/>
                    <a:p>
                      <a:pPr algn="ctr"/>
                      <a:r>
                        <a:rPr lang="en-US" sz="2400">
                          <a:latin typeface="Arial" panose="020B0604020202020204" pitchFamily="34" charset="0"/>
                          <a:cs typeface="Arial" panose="020B0604020202020204" pitchFamily="34" charset="0"/>
                        </a:rPr>
                        <a:t>71</a:t>
                      </a:r>
                    </a:p>
                  </a:txBody>
                  <a:tcPr/>
                </a:tc>
                <a:extLst>
                  <a:ext uri="{0D108BD9-81ED-4DB2-BD59-A6C34878D82A}">
                    <a16:rowId xmlns:a16="http://schemas.microsoft.com/office/drawing/2014/main" val="1062946985"/>
                  </a:ext>
                </a:extLst>
              </a:tr>
              <a:tr h="370840">
                <a:tc>
                  <a:txBody>
                    <a:bodyPr/>
                    <a:lstStyle/>
                    <a:p>
                      <a:r>
                        <a:rPr lang="en-US" sz="2400">
                          <a:latin typeface="Arial" panose="020B0604020202020204" pitchFamily="34" charset="0"/>
                          <a:cs typeface="Arial" panose="020B0604020202020204" pitchFamily="34" charset="0"/>
                        </a:rPr>
                        <a:t>JUL</a:t>
                      </a:r>
                    </a:p>
                  </a:txBody>
                  <a:tcPr/>
                </a:tc>
                <a:tc>
                  <a:txBody>
                    <a:bodyPr/>
                    <a:lstStyle/>
                    <a:p>
                      <a:pPr algn="ctr"/>
                      <a:r>
                        <a:rPr lang="en-US" sz="2400">
                          <a:latin typeface="Arial" panose="020B0604020202020204" pitchFamily="34" charset="0"/>
                          <a:cs typeface="Arial" panose="020B0604020202020204" pitchFamily="34" charset="0"/>
                        </a:rPr>
                        <a:t>8</a:t>
                      </a:r>
                    </a:p>
                  </a:txBody>
                  <a:tcPr/>
                </a:tc>
                <a:tc>
                  <a:txBody>
                    <a:bodyPr/>
                    <a:lstStyle/>
                    <a:p>
                      <a:pPr algn="ctr"/>
                      <a:r>
                        <a:rPr lang="en-US" sz="2400">
                          <a:latin typeface="Arial" panose="020B0604020202020204" pitchFamily="34" charset="0"/>
                          <a:cs typeface="Arial" panose="020B0604020202020204" pitchFamily="34" charset="0"/>
                        </a:rPr>
                        <a:t>24</a:t>
                      </a:r>
                    </a:p>
                  </a:txBody>
                  <a:tcPr/>
                </a:tc>
                <a:tc>
                  <a:txBody>
                    <a:bodyPr/>
                    <a:lstStyle/>
                    <a:p>
                      <a:pPr algn="ctr"/>
                      <a:r>
                        <a:rPr lang="en-US" sz="2400">
                          <a:latin typeface="Arial" panose="020B0604020202020204" pitchFamily="34" charset="0"/>
                          <a:cs typeface="Arial" panose="020B0604020202020204" pitchFamily="34" charset="0"/>
                        </a:rPr>
                        <a:t>32</a:t>
                      </a:r>
                    </a:p>
                  </a:txBody>
                  <a:tcPr/>
                </a:tc>
                <a:tc>
                  <a:txBody>
                    <a:bodyPr/>
                    <a:lstStyle/>
                    <a:p>
                      <a:pPr algn="ctr"/>
                      <a:r>
                        <a:rPr lang="en-US" sz="2400">
                          <a:latin typeface="Arial" panose="020B0604020202020204" pitchFamily="34" charset="0"/>
                          <a:cs typeface="Arial" panose="020B0604020202020204" pitchFamily="34" charset="0"/>
                        </a:rPr>
                        <a:t>52</a:t>
                      </a:r>
                    </a:p>
                  </a:txBody>
                  <a:tcPr/>
                </a:tc>
                <a:tc>
                  <a:txBody>
                    <a:bodyPr/>
                    <a:lstStyle/>
                    <a:p>
                      <a:pPr algn="ctr"/>
                      <a:r>
                        <a:rPr lang="en-US" sz="2400">
                          <a:latin typeface="Arial" panose="020B0604020202020204" pitchFamily="34" charset="0"/>
                          <a:cs typeface="Arial" panose="020B0604020202020204" pitchFamily="34" charset="0"/>
                        </a:rPr>
                        <a:t>4</a:t>
                      </a:r>
                    </a:p>
                  </a:txBody>
                  <a:tcPr/>
                </a:tc>
                <a:tc>
                  <a:txBody>
                    <a:bodyPr/>
                    <a:lstStyle/>
                    <a:p>
                      <a:pPr algn="ctr"/>
                      <a:r>
                        <a:rPr lang="en-US" sz="240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679645782"/>
                  </a:ext>
                </a:extLst>
              </a:tr>
              <a:tr h="370840">
                <a:tc>
                  <a:txBody>
                    <a:bodyPr/>
                    <a:lstStyle/>
                    <a:p>
                      <a:r>
                        <a:rPr lang="en-US" sz="2400">
                          <a:latin typeface="Arial" panose="020B0604020202020204" pitchFamily="34" charset="0"/>
                          <a:cs typeface="Arial" panose="020B0604020202020204" pitchFamily="34" charset="0"/>
                        </a:rPr>
                        <a:t>JUN</a:t>
                      </a:r>
                    </a:p>
                  </a:txBody>
                  <a:tcPr/>
                </a:tc>
                <a:tc>
                  <a:txBody>
                    <a:bodyPr/>
                    <a:lstStyle/>
                    <a:p>
                      <a:pPr algn="ctr"/>
                      <a:r>
                        <a:rPr lang="en-US" sz="2400">
                          <a:latin typeface="Arial" panose="020B0604020202020204" pitchFamily="34" charset="0"/>
                          <a:cs typeface="Arial" panose="020B0604020202020204" pitchFamily="34" charset="0"/>
                        </a:rPr>
                        <a:t>76</a:t>
                      </a:r>
                    </a:p>
                  </a:txBody>
                  <a:tcPr/>
                </a:tc>
                <a:tc>
                  <a:txBody>
                    <a:bodyPr/>
                    <a:lstStyle/>
                    <a:p>
                      <a:pPr algn="ctr"/>
                      <a:r>
                        <a:rPr lang="en-US" sz="2400">
                          <a:latin typeface="Arial" panose="020B0604020202020204" pitchFamily="34" charset="0"/>
                          <a:cs typeface="Arial" panose="020B0604020202020204" pitchFamily="34" charset="0"/>
                        </a:rPr>
                        <a:t>6</a:t>
                      </a:r>
                    </a:p>
                  </a:txBody>
                  <a:tcPr/>
                </a:tc>
                <a:tc>
                  <a:txBody>
                    <a:bodyPr/>
                    <a:lstStyle/>
                    <a:p>
                      <a:pPr algn="ctr"/>
                      <a:r>
                        <a:rPr lang="en-US" sz="2400">
                          <a:latin typeface="Arial" panose="020B0604020202020204" pitchFamily="34" charset="0"/>
                          <a:cs typeface="Arial" panose="020B0604020202020204" pitchFamily="34" charset="0"/>
                        </a:rPr>
                        <a:t>82</a:t>
                      </a:r>
                    </a:p>
                  </a:txBody>
                  <a:tcPr/>
                </a:tc>
                <a:tc>
                  <a:txBody>
                    <a:bodyPr/>
                    <a:lstStyle/>
                    <a:p>
                      <a:pPr algn="ctr"/>
                      <a:r>
                        <a:rPr lang="en-US" sz="2400">
                          <a:latin typeface="Arial" panose="020B0604020202020204" pitchFamily="34" charset="0"/>
                          <a:cs typeface="Arial" panose="020B0604020202020204" pitchFamily="34" charset="0"/>
                        </a:rPr>
                        <a:t>83</a:t>
                      </a:r>
                    </a:p>
                  </a:txBody>
                  <a:tcPr/>
                </a:tc>
                <a:tc>
                  <a:txBody>
                    <a:bodyPr/>
                    <a:lstStyle/>
                    <a:p>
                      <a:pPr algn="ctr"/>
                      <a:r>
                        <a:rPr lang="en-US" sz="2400">
                          <a:latin typeface="Arial" panose="020B0604020202020204" pitchFamily="34" charset="0"/>
                          <a:cs typeface="Arial" panose="020B0604020202020204" pitchFamily="34" charset="0"/>
                        </a:rPr>
                        <a:t>3</a:t>
                      </a:r>
                    </a:p>
                  </a:txBody>
                  <a:tcPr/>
                </a:tc>
                <a:tc>
                  <a:txBody>
                    <a:bodyPr/>
                    <a:lstStyle/>
                    <a:p>
                      <a:pPr algn="ctr"/>
                      <a:r>
                        <a:rPr lang="en-US" sz="2400">
                          <a:latin typeface="Arial" panose="020B0604020202020204" pitchFamily="34" charset="0"/>
                          <a:cs typeface="Arial" panose="020B0604020202020204" pitchFamily="34" charset="0"/>
                        </a:rPr>
                        <a:t>4</a:t>
                      </a:r>
                    </a:p>
                  </a:txBody>
                  <a:tcPr/>
                </a:tc>
                <a:extLst>
                  <a:ext uri="{0D108BD9-81ED-4DB2-BD59-A6C34878D82A}">
                    <a16:rowId xmlns:a16="http://schemas.microsoft.com/office/drawing/2014/main" val="3114281702"/>
                  </a:ext>
                </a:extLst>
              </a:tr>
              <a:tr h="370840">
                <a:tc>
                  <a:txBody>
                    <a:bodyPr/>
                    <a:lstStyle/>
                    <a:p>
                      <a:r>
                        <a:rPr lang="en-US" sz="2400">
                          <a:latin typeface="Arial" panose="020B0604020202020204" pitchFamily="34" charset="0"/>
                          <a:cs typeface="Arial" panose="020B0604020202020204" pitchFamily="34" charset="0"/>
                        </a:rPr>
                        <a:t>Total</a:t>
                      </a:r>
                    </a:p>
                  </a:txBody>
                  <a:tcPr/>
                </a:tc>
                <a:tc>
                  <a:txBody>
                    <a:bodyPr/>
                    <a:lstStyle/>
                    <a:p>
                      <a:pPr algn="ctr"/>
                      <a:r>
                        <a:rPr lang="en-US" sz="2400">
                          <a:latin typeface="Arial" panose="020B0604020202020204" pitchFamily="34" charset="0"/>
                          <a:cs typeface="Arial" panose="020B0604020202020204" pitchFamily="34" charset="0"/>
                        </a:rPr>
                        <a:t>14,693</a:t>
                      </a:r>
                    </a:p>
                  </a:txBody>
                  <a:tcPr/>
                </a:tc>
                <a:tc>
                  <a:txBody>
                    <a:bodyPr/>
                    <a:lstStyle/>
                    <a:p>
                      <a:pPr algn="ctr"/>
                      <a:r>
                        <a:rPr lang="en-US" sz="2400">
                          <a:latin typeface="Arial" panose="020B0604020202020204" pitchFamily="34" charset="0"/>
                          <a:cs typeface="Arial" panose="020B0604020202020204" pitchFamily="34" charset="0"/>
                        </a:rPr>
                        <a:t>17,570</a:t>
                      </a:r>
                    </a:p>
                  </a:txBody>
                  <a:tcPr/>
                </a:tc>
                <a:tc>
                  <a:txBody>
                    <a:bodyPr/>
                    <a:lstStyle/>
                    <a:p>
                      <a:pPr algn="ctr"/>
                      <a:r>
                        <a:rPr lang="en-US" sz="2400">
                          <a:latin typeface="Arial" panose="020B0604020202020204" pitchFamily="34" charset="0"/>
                          <a:cs typeface="Arial" panose="020B0604020202020204" pitchFamily="34" charset="0"/>
                        </a:rPr>
                        <a:t>32,263</a:t>
                      </a:r>
                    </a:p>
                  </a:txBody>
                  <a:tcPr/>
                </a:tc>
                <a:tc>
                  <a:txBody>
                    <a:bodyPr/>
                    <a:lstStyle/>
                    <a:p>
                      <a:pPr algn="ctr"/>
                      <a:r>
                        <a:rPr lang="en-US" sz="2400">
                          <a:latin typeface="Arial" panose="020B0604020202020204" pitchFamily="34" charset="0"/>
                          <a:cs typeface="Arial" panose="020B0604020202020204" pitchFamily="34" charset="0"/>
                        </a:rPr>
                        <a:t>38,423</a:t>
                      </a:r>
                    </a:p>
                  </a:txBody>
                  <a:tcPr/>
                </a:tc>
                <a:tc>
                  <a:txBody>
                    <a:bodyPr/>
                    <a:lstStyle/>
                    <a:p>
                      <a:pPr algn="ctr"/>
                      <a:r>
                        <a:rPr lang="en-US" sz="2400">
                          <a:latin typeface="Arial" panose="020B0604020202020204" pitchFamily="34" charset="0"/>
                          <a:cs typeface="Arial" panose="020B0604020202020204" pitchFamily="34" charset="0"/>
                        </a:rPr>
                        <a:t>1,429</a:t>
                      </a:r>
                    </a:p>
                  </a:txBody>
                  <a:tcPr/>
                </a:tc>
                <a:tc>
                  <a:txBody>
                    <a:bodyPr/>
                    <a:lstStyle/>
                    <a:p>
                      <a:pPr algn="ctr"/>
                      <a:r>
                        <a:rPr lang="en-US" sz="2400" dirty="0">
                          <a:latin typeface="Arial" panose="020B0604020202020204" pitchFamily="34" charset="0"/>
                          <a:cs typeface="Arial" panose="020B0604020202020204" pitchFamily="34" charset="0"/>
                        </a:rPr>
                        <a:t>1,531</a:t>
                      </a:r>
                    </a:p>
                  </a:txBody>
                  <a:tcPr/>
                </a:tc>
                <a:extLst>
                  <a:ext uri="{0D108BD9-81ED-4DB2-BD59-A6C34878D82A}">
                    <a16:rowId xmlns:a16="http://schemas.microsoft.com/office/drawing/2014/main" val="182185051"/>
                  </a:ext>
                </a:extLst>
              </a:tr>
            </a:tbl>
          </a:graphicData>
        </a:graphic>
      </p:graphicFrame>
    </p:spTree>
    <p:extLst>
      <p:ext uri="{BB962C8B-B14F-4D97-AF65-F5344CB8AC3E}">
        <p14:creationId xmlns:p14="http://schemas.microsoft.com/office/powerpoint/2010/main" val="34879029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FF79BC0-4A01-6F0D-96A2-73A8BA56C7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A66AC4-C0D6-8FE1-11BB-7EC708BD1B09}"/>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Sacramento &amp; Regional Schools (1)</a:t>
            </a:r>
          </a:p>
        </p:txBody>
      </p:sp>
      <p:sp>
        <p:nvSpPr>
          <p:cNvPr id="7" name="Content Placeholder 6">
            <a:extLst>
              <a:ext uri="{FF2B5EF4-FFF2-40B4-BE49-F238E27FC236}">
                <a16:creationId xmlns:a16="http://schemas.microsoft.com/office/drawing/2014/main" id="{D4E1C757-DCDA-09BA-5C24-F190F635E167}"/>
              </a:ext>
            </a:extLst>
          </p:cNvPr>
          <p:cNvSpPr>
            <a:spLocks noGrp="1"/>
          </p:cNvSpPr>
          <p:nvPr>
            <p:ph sz="half" idx="2"/>
          </p:nvPr>
        </p:nvSpPr>
        <p:spPr>
          <a:xfrm>
            <a:off x="7467600" y="237047"/>
            <a:ext cx="3474720" cy="1239204"/>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endParaRPr lang="en-US"/>
          </a:p>
        </p:txBody>
      </p:sp>
      <p:graphicFrame>
        <p:nvGraphicFramePr>
          <p:cNvPr id="8" name="Content Placeholder 6">
            <a:extLst>
              <a:ext uri="{FF2B5EF4-FFF2-40B4-BE49-F238E27FC236}">
                <a16:creationId xmlns:a16="http://schemas.microsoft.com/office/drawing/2014/main" id="{CC6D2235-A067-4D65-F301-7027140810FE}"/>
              </a:ext>
            </a:extLst>
          </p:cNvPr>
          <p:cNvGraphicFramePr>
            <a:graphicFrameLocks noGrp="1"/>
          </p:cNvGraphicFramePr>
          <p:nvPr>
            <p:ph sz="half" idx="1"/>
            <p:extLst>
              <p:ext uri="{D42A27DB-BD31-4B8C-83A1-F6EECF244321}">
                <p14:modId xmlns:p14="http://schemas.microsoft.com/office/powerpoint/2010/main" val="2872097610"/>
              </p:ext>
            </p:extLst>
          </p:nvPr>
        </p:nvGraphicFramePr>
        <p:xfrm>
          <a:off x="609600" y="1600200"/>
          <a:ext cx="10972801" cy="356616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OCT</a:t>
                      </a:r>
                    </a:p>
                  </a:txBody>
                  <a:tcPr/>
                </a:tc>
                <a:tc>
                  <a:txBody>
                    <a:bodyPr/>
                    <a:lstStyle/>
                    <a:p>
                      <a:pPr algn="ctr"/>
                      <a:r>
                        <a:rPr lang="en-US" sz="2400">
                          <a:latin typeface="Arial" panose="020B0604020202020204" pitchFamily="34" charset="0"/>
                          <a:cs typeface="Arial" panose="020B0604020202020204" pitchFamily="34" charset="0"/>
                        </a:rPr>
                        <a:t>3,789</a:t>
                      </a:r>
                    </a:p>
                  </a:txBody>
                  <a:tcPr/>
                </a:tc>
                <a:tc>
                  <a:txBody>
                    <a:bodyPr/>
                    <a:lstStyle/>
                    <a:p>
                      <a:pPr algn="ctr"/>
                      <a:r>
                        <a:rPr lang="en-US" sz="2400">
                          <a:latin typeface="Arial" panose="020B0604020202020204" pitchFamily="34" charset="0"/>
                          <a:cs typeface="Arial" panose="020B0604020202020204" pitchFamily="34" charset="0"/>
                        </a:rPr>
                        <a:t>3,871</a:t>
                      </a:r>
                    </a:p>
                  </a:txBody>
                  <a:tcPr/>
                </a:tc>
                <a:tc>
                  <a:txBody>
                    <a:bodyPr/>
                    <a:lstStyle/>
                    <a:p>
                      <a:pPr algn="ctr"/>
                      <a:r>
                        <a:rPr lang="en-US" sz="2400">
                          <a:latin typeface="Arial" panose="020B0604020202020204" pitchFamily="34" charset="0"/>
                          <a:cs typeface="Arial" panose="020B0604020202020204" pitchFamily="34" charset="0"/>
                        </a:rPr>
                        <a:t>7,660</a:t>
                      </a:r>
                    </a:p>
                  </a:txBody>
                  <a:tcPr/>
                </a:tc>
                <a:tc>
                  <a:txBody>
                    <a:bodyPr/>
                    <a:lstStyle/>
                    <a:p>
                      <a:pPr algn="ctr"/>
                      <a:r>
                        <a:rPr lang="en-US" sz="2400">
                          <a:latin typeface="Arial" panose="020B0604020202020204" pitchFamily="34" charset="0"/>
                          <a:cs typeface="Arial" panose="020B0604020202020204" pitchFamily="34" charset="0"/>
                        </a:rPr>
                        <a:t>9,128</a:t>
                      </a:r>
                    </a:p>
                  </a:txBody>
                  <a:tcPr/>
                </a:tc>
                <a:tc>
                  <a:txBody>
                    <a:bodyPr/>
                    <a:lstStyle/>
                    <a:p>
                      <a:pPr algn="ctr"/>
                      <a:r>
                        <a:rPr lang="en-US" sz="2400">
                          <a:latin typeface="Arial" panose="020B0604020202020204" pitchFamily="34" charset="0"/>
                          <a:cs typeface="Arial" panose="020B0604020202020204" pitchFamily="34" charset="0"/>
                        </a:rPr>
                        <a:t>339</a:t>
                      </a:r>
                    </a:p>
                  </a:txBody>
                  <a:tcPr/>
                </a:tc>
                <a:tc>
                  <a:txBody>
                    <a:bodyPr/>
                    <a:lstStyle/>
                    <a:p>
                      <a:pPr algn="ctr"/>
                      <a:r>
                        <a:rPr lang="en-US" sz="2400">
                          <a:latin typeface="Arial" panose="020B0604020202020204" pitchFamily="34" charset="0"/>
                          <a:cs typeface="Arial" panose="020B0604020202020204" pitchFamily="34" charset="0"/>
                        </a:rPr>
                        <a:t>375</a:t>
                      </a:r>
                    </a:p>
                  </a:txBody>
                  <a:tcPr/>
                </a:tc>
                <a:extLst>
                  <a:ext uri="{0D108BD9-81ED-4DB2-BD59-A6C34878D82A}">
                    <a16:rowId xmlns:a16="http://schemas.microsoft.com/office/drawing/2014/main" val="1648983723"/>
                  </a:ext>
                </a:extLst>
              </a:tr>
              <a:tr h="370840">
                <a:tc>
                  <a:txBody>
                    <a:bodyPr/>
                    <a:lstStyle/>
                    <a:p>
                      <a:r>
                        <a:rPr lang="en-US" sz="2400">
                          <a:latin typeface="Arial" panose="020B0604020202020204" pitchFamily="34" charset="0"/>
                          <a:cs typeface="Arial" panose="020B0604020202020204" pitchFamily="34" charset="0"/>
                        </a:rPr>
                        <a:t>NOV</a:t>
                      </a:r>
                    </a:p>
                  </a:txBody>
                  <a:tcPr/>
                </a:tc>
                <a:tc>
                  <a:txBody>
                    <a:bodyPr/>
                    <a:lstStyle/>
                    <a:p>
                      <a:pPr algn="ctr"/>
                      <a:r>
                        <a:rPr lang="en-US" sz="2400">
                          <a:latin typeface="Arial" panose="020B0604020202020204" pitchFamily="34" charset="0"/>
                          <a:cs typeface="Arial" panose="020B0604020202020204" pitchFamily="34" charset="0"/>
                        </a:rPr>
                        <a:t>3,739</a:t>
                      </a:r>
                    </a:p>
                  </a:txBody>
                  <a:tcPr/>
                </a:tc>
                <a:tc>
                  <a:txBody>
                    <a:bodyPr/>
                    <a:lstStyle/>
                    <a:p>
                      <a:pPr algn="ctr"/>
                      <a:r>
                        <a:rPr lang="en-US" sz="2400">
                          <a:latin typeface="Arial" panose="020B0604020202020204" pitchFamily="34" charset="0"/>
                          <a:cs typeface="Arial" panose="020B0604020202020204" pitchFamily="34" charset="0"/>
                        </a:rPr>
                        <a:t>2,934</a:t>
                      </a:r>
                    </a:p>
                  </a:txBody>
                  <a:tcPr/>
                </a:tc>
                <a:tc>
                  <a:txBody>
                    <a:bodyPr/>
                    <a:lstStyle/>
                    <a:p>
                      <a:pPr algn="ctr"/>
                      <a:r>
                        <a:rPr lang="en-US" sz="2400">
                          <a:latin typeface="Arial" panose="020B0604020202020204" pitchFamily="34" charset="0"/>
                          <a:cs typeface="Arial" panose="020B0604020202020204" pitchFamily="34" charset="0"/>
                        </a:rPr>
                        <a:t>6,673</a:t>
                      </a:r>
                    </a:p>
                  </a:txBody>
                  <a:tcPr/>
                </a:tc>
                <a:tc>
                  <a:txBody>
                    <a:bodyPr/>
                    <a:lstStyle/>
                    <a:p>
                      <a:pPr algn="ctr"/>
                      <a:r>
                        <a:rPr lang="en-US" sz="2400">
                          <a:latin typeface="Arial" panose="020B0604020202020204" pitchFamily="34" charset="0"/>
                          <a:cs typeface="Arial" panose="020B0604020202020204" pitchFamily="34" charset="0"/>
                        </a:rPr>
                        <a:t>8,124</a:t>
                      </a:r>
                    </a:p>
                  </a:txBody>
                  <a:tcPr/>
                </a:tc>
                <a:tc>
                  <a:txBody>
                    <a:bodyPr/>
                    <a:lstStyle/>
                    <a:p>
                      <a:pPr algn="ctr"/>
                      <a:r>
                        <a:rPr lang="en-US" sz="2400">
                          <a:latin typeface="Arial" panose="020B0604020202020204" pitchFamily="34" charset="0"/>
                          <a:cs typeface="Arial" panose="020B0604020202020204" pitchFamily="34" charset="0"/>
                        </a:rPr>
                        <a:t>316</a:t>
                      </a:r>
                    </a:p>
                  </a:txBody>
                  <a:tcPr/>
                </a:tc>
                <a:tc>
                  <a:txBody>
                    <a:bodyPr/>
                    <a:lstStyle/>
                    <a:p>
                      <a:pPr algn="ctr"/>
                      <a:r>
                        <a:rPr lang="en-US" sz="2400">
                          <a:latin typeface="Arial" panose="020B0604020202020204" pitchFamily="34" charset="0"/>
                          <a:cs typeface="Arial" panose="020B0604020202020204" pitchFamily="34" charset="0"/>
                        </a:rPr>
                        <a:t>342</a:t>
                      </a:r>
                    </a:p>
                  </a:txBody>
                  <a:tcPr/>
                </a:tc>
                <a:extLst>
                  <a:ext uri="{0D108BD9-81ED-4DB2-BD59-A6C34878D82A}">
                    <a16:rowId xmlns:a16="http://schemas.microsoft.com/office/drawing/2014/main" val="3443385516"/>
                  </a:ext>
                </a:extLst>
              </a:tr>
              <a:tr h="370840">
                <a:tc>
                  <a:txBody>
                    <a:bodyPr/>
                    <a:lstStyle/>
                    <a:p>
                      <a:r>
                        <a:rPr lang="en-US" sz="2400">
                          <a:latin typeface="Arial" panose="020B0604020202020204" pitchFamily="34" charset="0"/>
                          <a:cs typeface="Arial" panose="020B0604020202020204" pitchFamily="34" charset="0"/>
                        </a:rPr>
                        <a:t>DEC</a:t>
                      </a:r>
                    </a:p>
                  </a:txBody>
                  <a:tcPr/>
                </a:tc>
                <a:tc>
                  <a:txBody>
                    <a:bodyPr/>
                    <a:lstStyle/>
                    <a:p>
                      <a:pPr algn="ctr"/>
                      <a:r>
                        <a:rPr lang="en-US" sz="2400">
                          <a:latin typeface="Arial" panose="020B0604020202020204" pitchFamily="34" charset="0"/>
                          <a:cs typeface="Arial" panose="020B0604020202020204" pitchFamily="34" charset="0"/>
                        </a:rPr>
                        <a:t>1,947</a:t>
                      </a:r>
                    </a:p>
                  </a:txBody>
                  <a:tcPr/>
                </a:tc>
                <a:tc>
                  <a:txBody>
                    <a:bodyPr/>
                    <a:lstStyle/>
                    <a:p>
                      <a:pPr algn="ctr"/>
                      <a:r>
                        <a:rPr lang="en-US" sz="2400">
                          <a:latin typeface="Arial" panose="020B0604020202020204" pitchFamily="34" charset="0"/>
                          <a:cs typeface="Arial" panose="020B0604020202020204" pitchFamily="34" charset="0"/>
                        </a:rPr>
                        <a:t>1,635</a:t>
                      </a:r>
                    </a:p>
                  </a:txBody>
                  <a:tcPr/>
                </a:tc>
                <a:tc>
                  <a:txBody>
                    <a:bodyPr/>
                    <a:lstStyle/>
                    <a:p>
                      <a:pPr algn="ctr"/>
                      <a:r>
                        <a:rPr lang="en-US" sz="2400">
                          <a:latin typeface="Arial" panose="020B0604020202020204" pitchFamily="34" charset="0"/>
                          <a:cs typeface="Arial" panose="020B0604020202020204" pitchFamily="34" charset="0"/>
                        </a:rPr>
                        <a:t>3,582</a:t>
                      </a:r>
                    </a:p>
                  </a:txBody>
                  <a:tcPr/>
                </a:tc>
                <a:tc>
                  <a:txBody>
                    <a:bodyPr/>
                    <a:lstStyle/>
                    <a:p>
                      <a:pPr algn="ctr"/>
                      <a:r>
                        <a:rPr lang="en-US" sz="2400">
                          <a:latin typeface="Arial" panose="020B0604020202020204" pitchFamily="34" charset="0"/>
                          <a:cs typeface="Arial" panose="020B0604020202020204" pitchFamily="34" charset="0"/>
                        </a:rPr>
                        <a:t>4,602</a:t>
                      </a:r>
                    </a:p>
                  </a:txBody>
                  <a:tcPr/>
                </a:tc>
                <a:tc>
                  <a:txBody>
                    <a:bodyPr/>
                    <a:lstStyle/>
                    <a:p>
                      <a:pPr algn="ctr"/>
                      <a:r>
                        <a:rPr lang="en-US" sz="2400">
                          <a:latin typeface="Arial" panose="020B0604020202020204" pitchFamily="34" charset="0"/>
                          <a:cs typeface="Arial" panose="020B0604020202020204" pitchFamily="34" charset="0"/>
                        </a:rPr>
                        <a:t>200</a:t>
                      </a:r>
                    </a:p>
                  </a:txBody>
                  <a:tcPr/>
                </a:tc>
                <a:tc>
                  <a:txBody>
                    <a:bodyPr/>
                    <a:lstStyle/>
                    <a:p>
                      <a:pPr algn="ctr"/>
                      <a:r>
                        <a:rPr lang="en-US" sz="2400">
                          <a:latin typeface="Arial" panose="020B0604020202020204" pitchFamily="34" charset="0"/>
                          <a:cs typeface="Arial" panose="020B0604020202020204" pitchFamily="34" charset="0"/>
                        </a:rPr>
                        <a:t>216</a:t>
                      </a:r>
                    </a:p>
                  </a:txBody>
                  <a:tcPr/>
                </a:tc>
                <a:extLst>
                  <a:ext uri="{0D108BD9-81ED-4DB2-BD59-A6C34878D82A}">
                    <a16:rowId xmlns:a16="http://schemas.microsoft.com/office/drawing/2014/main" val="1263709400"/>
                  </a:ext>
                </a:extLst>
              </a:tr>
              <a:tr h="370840">
                <a:tc>
                  <a:txBody>
                    <a:bodyPr/>
                    <a:lstStyle/>
                    <a:p>
                      <a:r>
                        <a:rPr lang="en-US" sz="2400">
                          <a:latin typeface="Arial" panose="020B0604020202020204" pitchFamily="34" charset="0"/>
                          <a:cs typeface="Arial" panose="020B0604020202020204" pitchFamily="34" charset="0"/>
                        </a:rPr>
                        <a:t>SEP</a:t>
                      </a:r>
                    </a:p>
                  </a:txBody>
                  <a:tcPr/>
                </a:tc>
                <a:tc>
                  <a:txBody>
                    <a:bodyPr/>
                    <a:lstStyle/>
                    <a:p>
                      <a:pPr algn="ctr"/>
                      <a:r>
                        <a:rPr lang="en-US" sz="2400">
                          <a:latin typeface="Arial" panose="020B0604020202020204" pitchFamily="34" charset="0"/>
                          <a:cs typeface="Arial" panose="020B0604020202020204" pitchFamily="34" charset="0"/>
                        </a:rPr>
                        <a:t>1,431</a:t>
                      </a:r>
                    </a:p>
                  </a:txBody>
                  <a:tcPr/>
                </a:tc>
                <a:tc>
                  <a:txBody>
                    <a:bodyPr/>
                    <a:lstStyle/>
                    <a:p>
                      <a:pPr algn="ctr"/>
                      <a:r>
                        <a:rPr lang="en-US" sz="2400">
                          <a:latin typeface="Arial" panose="020B0604020202020204" pitchFamily="34" charset="0"/>
                          <a:cs typeface="Arial" panose="020B0604020202020204" pitchFamily="34" charset="0"/>
                        </a:rPr>
                        <a:t>1,449</a:t>
                      </a:r>
                    </a:p>
                  </a:txBody>
                  <a:tcPr/>
                </a:tc>
                <a:tc>
                  <a:txBody>
                    <a:bodyPr/>
                    <a:lstStyle/>
                    <a:p>
                      <a:pPr algn="ctr"/>
                      <a:r>
                        <a:rPr lang="en-US" sz="2400">
                          <a:latin typeface="Arial" panose="020B0604020202020204" pitchFamily="34" charset="0"/>
                          <a:cs typeface="Arial" panose="020B0604020202020204" pitchFamily="34" charset="0"/>
                        </a:rPr>
                        <a:t>2,880</a:t>
                      </a:r>
                    </a:p>
                  </a:txBody>
                  <a:tcPr/>
                </a:tc>
                <a:tc>
                  <a:txBody>
                    <a:bodyPr/>
                    <a:lstStyle/>
                    <a:p>
                      <a:pPr algn="ctr"/>
                      <a:r>
                        <a:rPr lang="en-US" sz="2400">
                          <a:latin typeface="Arial" panose="020B0604020202020204" pitchFamily="34" charset="0"/>
                          <a:cs typeface="Arial" panose="020B0604020202020204" pitchFamily="34" charset="0"/>
                        </a:rPr>
                        <a:t>3,657</a:t>
                      </a:r>
                    </a:p>
                  </a:txBody>
                  <a:tcPr/>
                </a:tc>
                <a:tc>
                  <a:txBody>
                    <a:bodyPr/>
                    <a:lstStyle/>
                    <a:p>
                      <a:pPr algn="ctr"/>
                      <a:r>
                        <a:rPr lang="en-US" sz="2400">
                          <a:latin typeface="Arial" panose="020B0604020202020204" pitchFamily="34" charset="0"/>
                          <a:cs typeface="Arial" panose="020B0604020202020204" pitchFamily="34" charset="0"/>
                        </a:rPr>
                        <a:t>122</a:t>
                      </a:r>
                    </a:p>
                  </a:txBody>
                  <a:tcPr/>
                </a:tc>
                <a:tc>
                  <a:txBody>
                    <a:bodyPr/>
                    <a:lstStyle/>
                    <a:p>
                      <a:pPr algn="ctr"/>
                      <a:r>
                        <a:rPr lang="en-US" sz="2400">
                          <a:latin typeface="Arial" panose="020B0604020202020204" pitchFamily="34" charset="0"/>
                          <a:cs typeface="Arial" panose="020B0604020202020204" pitchFamily="34" charset="0"/>
                        </a:rPr>
                        <a:t>155</a:t>
                      </a:r>
                    </a:p>
                  </a:txBody>
                  <a:tcPr/>
                </a:tc>
                <a:extLst>
                  <a:ext uri="{0D108BD9-81ED-4DB2-BD59-A6C34878D82A}">
                    <a16:rowId xmlns:a16="http://schemas.microsoft.com/office/drawing/2014/main" val="1161397963"/>
                  </a:ext>
                </a:extLst>
              </a:tr>
              <a:tr h="370840">
                <a:tc>
                  <a:txBody>
                    <a:bodyPr/>
                    <a:lstStyle/>
                    <a:p>
                      <a:r>
                        <a:rPr lang="en-US" sz="2400">
                          <a:latin typeface="Arial" panose="020B0604020202020204" pitchFamily="34" charset="0"/>
                          <a:cs typeface="Arial" panose="020B0604020202020204" pitchFamily="34" charset="0"/>
                        </a:rPr>
                        <a:t>MAR</a:t>
                      </a:r>
                    </a:p>
                  </a:txBody>
                  <a:tcPr/>
                </a:tc>
                <a:tc>
                  <a:txBody>
                    <a:bodyPr/>
                    <a:lstStyle/>
                    <a:p>
                      <a:pPr algn="ctr"/>
                      <a:r>
                        <a:rPr lang="en-US" sz="2400">
                          <a:latin typeface="Arial" panose="020B0604020202020204" pitchFamily="34" charset="0"/>
                          <a:cs typeface="Arial" panose="020B0604020202020204" pitchFamily="34" charset="0"/>
                        </a:rPr>
                        <a:t>2,059</a:t>
                      </a:r>
                    </a:p>
                  </a:txBody>
                  <a:tcPr/>
                </a:tc>
                <a:tc>
                  <a:txBody>
                    <a:bodyPr/>
                    <a:lstStyle/>
                    <a:p>
                      <a:pPr algn="ctr"/>
                      <a:r>
                        <a:rPr lang="en-US" sz="2400">
                          <a:latin typeface="Arial" panose="020B0604020202020204" pitchFamily="34" charset="0"/>
                          <a:cs typeface="Arial" panose="020B0604020202020204" pitchFamily="34" charset="0"/>
                        </a:rPr>
                        <a:t>1,412</a:t>
                      </a:r>
                    </a:p>
                  </a:txBody>
                  <a:tcPr/>
                </a:tc>
                <a:tc>
                  <a:txBody>
                    <a:bodyPr/>
                    <a:lstStyle/>
                    <a:p>
                      <a:pPr algn="ctr"/>
                      <a:r>
                        <a:rPr lang="en-US" sz="2400">
                          <a:latin typeface="Arial" panose="020B0604020202020204" pitchFamily="34" charset="0"/>
                          <a:cs typeface="Arial" panose="020B0604020202020204" pitchFamily="34" charset="0"/>
                        </a:rPr>
                        <a:t>3,471</a:t>
                      </a:r>
                    </a:p>
                  </a:txBody>
                  <a:tcPr/>
                </a:tc>
                <a:tc>
                  <a:txBody>
                    <a:bodyPr/>
                    <a:lstStyle/>
                    <a:p>
                      <a:pPr algn="ctr"/>
                      <a:r>
                        <a:rPr lang="en-US" sz="2400">
                          <a:latin typeface="Arial" panose="020B0604020202020204" pitchFamily="34" charset="0"/>
                          <a:cs typeface="Arial" panose="020B0604020202020204" pitchFamily="34" charset="0"/>
                        </a:rPr>
                        <a:t>4,896</a:t>
                      </a:r>
                    </a:p>
                  </a:txBody>
                  <a:tcPr/>
                </a:tc>
                <a:tc>
                  <a:txBody>
                    <a:bodyPr/>
                    <a:lstStyle/>
                    <a:p>
                      <a:pPr algn="ctr"/>
                      <a:r>
                        <a:rPr lang="en-US" sz="2400">
                          <a:latin typeface="Arial" panose="020B0604020202020204" pitchFamily="34" charset="0"/>
                          <a:cs typeface="Arial" panose="020B0604020202020204" pitchFamily="34" charset="0"/>
                        </a:rPr>
                        <a:t>290</a:t>
                      </a:r>
                    </a:p>
                  </a:txBody>
                  <a:tcPr/>
                </a:tc>
                <a:tc>
                  <a:txBody>
                    <a:bodyPr/>
                    <a:lstStyle/>
                    <a:p>
                      <a:pPr algn="ctr"/>
                      <a:r>
                        <a:rPr lang="en-US" sz="2400">
                          <a:latin typeface="Arial" panose="020B0604020202020204" pitchFamily="34" charset="0"/>
                          <a:cs typeface="Arial" panose="020B0604020202020204" pitchFamily="34" charset="0"/>
                        </a:rPr>
                        <a:t>317</a:t>
                      </a:r>
                    </a:p>
                  </a:txBody>
                  <a:tcPr/>
                </a:tc>
                <a:extLst>
                  <a:ext uri="{0D108BD9-81ED-4DB2-BD59-A6C34878D82A}">
                    <a16:rowId xmlns:a16="http://schemas.microsoft.com/office/drawing/2014/main" val="462878173"/>
                  </a:ext>
                </a:extLst>
              </a:tr>
              <a:tr h="370840">
                <a:tc>
                  <a:txBody>
                    <a:bodyPr/>
                    <a:lstStyle/>
                    <a:p>
                      <a:r>
                        <a:rPr lang="en-US" sz="2400">
                          <a:latin typeface="Arial" panose="020B0604020202020204" pitchFamily="34" charset="0"/>
                          <a:cs typeface="Arial" panose="020B0604020202020204" pitchFamily="34" charset="0"/>
                        </a:rPr>
                        <a:t>FEB</a:t>
                      </a:r>
                    </a:p>
                  </a:txBody>
                  <a:tcPr/>
                </a:tc>
                <a:tc>
                  <a:txBody>
                    <a:bodyPr/>
                    <a:lstStyle/>
                    <a:p>
                      <a:pPr algn="ctr"/>
                      <a:r>
                        <a:rPr lang="en-US" sz="2400">
                          <a:latin typeface="Arial" panose="020B0604020202020204" pitchFamily="34" charset="0"/>
                          <a:cs typeface="Arial" panose="020B0604020202020204" pitchFamily="34" charset="0"/>
                        </a:rPr>
                        <a:t>2,230</a:t>
                      </a:r>
                    </a:p>
                  </a:txBody>
                  <a:tcPr/>
                </a:tc>
                <a:tc>
                  <a:txBody>
                    <a:bodyPr/>
                    <a:lstStyle/>
                    <a:p>
                      <a:pPr algn="ctr"/>
                      <a:r>
                        <a:rPr lang="en-US" sz="2400">
                          <a:latin typeface="Arial" panose="020B0604020202020204" pitchFamily="34" charset="0"/>
                          <a:cs typeface="Arial" panose="020B0604020202020204" pitchFamily="34" charset="0"/>
                        </a:rPr>
                        <a:t>1,251</a:t>
                      </a:r>
                    </a:p>
                  </a:txBody>
                  <a:tcPr/>
                </a:tc>
                <a:tc>
                  <a:txBody>
                    <a:bodyPr/>
                    <a:lstStyle/>
                    <a:p>
                      <a:pPr algn="ctr"/>
                      <a:r>
                        <a:rPr lang="en-US" sz="2400">
                          <a:latin typeface="Arial" panose="020B0604020202020204" pitchFamily="34" charset="0"/>
                          <a:cs typeface="Arial" panose="020B0604020202020204" pitchFamily="34" charset="0"/>
                        </a:rPr>
                        <a:t>3,481</a:t>
                      </a:r>
                    </a:p>
                  </a:txBody>
                  <a:tcPr/>
                </a:tc>
                <a:tc>
                  <a:txBody>
                    <a:bodyPr/>
                    <a:lstStyle/>
                    <a:p>
                      <a:pPr algn="ctr"/>
                      <a:r>
                        <a:rPr lang="en-US" sz="2400">
                          <a:latin typeface="Arial" panose="020B0604020202020204" pitchFamily="34" charset="0"/>
                          <a:cs typeface="Arial" panose="020B0604020202020204" pitchFamily="34" charset="0"/>
                        </a:rPr>
                        <a:t>4,885</a:t>
                      </a:r>
                    </a:p>
                  </a:txBody>
                  <a:tcPr/>
                </a:tc>
                <a:tc>
                  <a:txBody>
                    <a:bodyPr/>
                    <a:lstStyle/>
                    <a:p>
                      <a:pPr algn="ctr"/>
                      <a:r>
                        <a:rPr lang="en-US" sz="2400">
                          <a:latin typeface="Arial" panose="020B0604020202020204" pitchFamily="34" charset="0"/>
                          <a:cs typeface="Arial" panose="020B0604020202020204" pitchFamily="34" charset="0"/>
                        </a:rPr>
                        <a:t>239</a:t>
                      </a:r>
                    </a:p>
                  </a:txBody>
                  <a:tcPr/>
                </a:tc>
                <a:tc>
                  <a:txBody>
                    <a:bodyPr/>
                    <a:lstStyle/>
                    <a:p>
                      <a:pPr algn="ctr"/>
                      <a:r>
                        <a:rPr lang="en-US" sz="2400" dirty="0">
                          <a:latin typeface="Arial" panose="020B0604020202020204" pitchFamily="34" charset="0"/>
                          <a:cs typeface="Arial" panose="020B0604020202020204" pitchFamily="34" charset="0"/>
                        </a:rPr>
                        <a:t>261</a:t>
                      </a:r>
                    </a:p>
                  </a:txBody>
                  <a:tcPr/>
                </a:tc>
                <a:extLst>
                  <a:ext uri="{0D108BD9-81ED-4DB2-BD59-A6C34878D82A}">
                    <a16:rowId xmlns:a16="http://schemas.microsoft.com/office/drawing/2014/main" val="989523287"/>
                  </a:ext>
                </a:extLst>
              </a:tr>
            </a:tbl>
          </a:graphicData>
        </a:graphic>
      </p:graphicFrame>
    </p:spTree>
    <p:extLst>
      <p:ext uri="{BB962C8B-B14F-4D97-AF65-F5344CB8AC3E}">
        <p14:creationId xmlns:p14="http://schemas.microsoft.com/office/powerpoint/2010/main" val="408955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79ABA-B06E-77B9-548D-F76EB0AAF6B4}"/>
              </a:ext>
            </a:extLst>
          </p:cNvPr>
          <p:cNvSpPr>
            <a:spLocks noGrp="1"/>
          </p:cNvSpPr>
          <p:nvPr>
            <p:ph type="title"/>
          </p:nvPr>
        </p:nvSpPr>
        <p:spPr/>
        <p:txBody>
          <a:bodyPr/>
          <a:lstStyle/>
          <a:p>
            <a:r>
              <a:rPr lang="en-US" sz="4800">
                <a:cs typeface="Aharoni"/>
              </a:rPr>
              <a:t>2026 Workplan: CCI </a:t>
            </a:r>
          </a:p>
        </p:txBody>
      </p:sp>
      <p:sp>
        <p:nvSpPr>
          <p:cNvPr id="5" name="Content Placeholder 4">
            <a:extLst>
              <a:ext uri="{FF2B5EF4-FFF2-40B4-BE49-F238E27FC236}">
                <a16:creationId xmlns:a16="http://schemas.microsoft.com/office/drawing/2014/main" id="{A4F19E63-5E2A-ED84-4175-1EE980BE5848}"/>
              </a:ext>
            </a:extLst>
          </p:cNvPr>
          <p:cNvSpPr>
            <a:spLocks noGrp="1"/>
          </p:cNvSpPr>
          <p:nvPr>
            <p:ph sz="quarter" idx="10"/>
          </p:nvPr>
        </p:nvSpPr>
        <p:spPr/>
        <p:txBody>
          <a:bodyPr vert="horz" lIns="91440" tIns="45720" rIns="91440" bIns="45720" rtlCol="0" anchor="t">
            <a:normAutofit/>
          </a:bodyPr>
          <a:lstStyle/>
          <a:p>
            <a:pPr>
              <a:spcBef>
                <a:spcPts val="0"/>
              </a:spcBef>
              <a:spcAft>
                <a:spcPts val="0"/>
              </a:spcAft>
            </a:pPr>
            <a:r>
              <a:rPr lang="en-US" sz="2800" b="1">
                <a:latin typeface="Arial"/>
                <a:cs typeface="Arial"/>
              </a:rPr>
              <a:t>Work-Based Learning Measures</a:t>
            </a:r>
            <a:r>
              <a:rPr lang="en-US" sz="2800">
                <a:latin typeface="Arial"/>
                <a:cs typeface="Arial"/>
              </a:rPr>
              <a:t>: </a:t>
            </a:r>
          </a:p>
          <a:p>
            <a:pPr lvl="1">
              <a:spcBef>
                <a:spcPts val="0"/>
              </a:spcBef>
              <a:spcAft>
                <a:spcPts val="0"/>
              </a:spcAft>
            </a:pPr>
            <a:r>
              <a:rPr lang="en-US" sz="2600">
                <a:latin typeface="Arial"/>
                <a:cs typeface="Arial"/>
              </a:rPr>
              <a:t>Internships</a:t>
            </a:r>
          </a:p>
          <a:p>
            <a:pPr lvl="1">
              <a:spcBef>
                <a:spcPts val="0"/>
              </a:spcBef>
              <a:spcAft>
                <a:spcPts val="0"/>
              </a:spcAft>
            </a:pPr>
            <a:r>
              <a:rPr lang="en-US" sz="2600">
                <a:latin typeface="Arial"/>
                <a:cs typeface="Arial"/>
              </a:rPr>
              <a:t>Student-Led Enterprise</a:t>
            </a:r>
          </a:p>
          <a:p>
            <a:pPr lvl="1">
              <a:spcBef>
                <a:spcPts val="0"/>
              </a:spcBef>
              <a:spcAft>
                <a:spcPts val="0"/>
              </a:spcAft>
            </a:pPr>
            <a:r>
              <a:rPr lang="en-US" sz="2600">
                <a:latin typeface="Arial"/>
                <a:cs typeface="Arial"/>
              </a:rPr>
              <a:t>Simulated Work-Based Learning</a:t>
            </a:r>
            <a:endParaRPr lang="en-US" sz="2600"/>
          </a:p>
          <a:p>
            <a:pPr>
              <a:spcBef>
                <a:spcPts val="0"/>
              </a:spcBef>
              <a:spcAft>
                <a:spcPts val="0"/>
              </a:spcAft>
            </a:pPr>
            <a:r>
              <a:rPr lang="en-US" sz="2800" b="1">
                <a:latin typeface="Arial"/>
                <a:cs typeface="Arial"/>
              </a:rPr>
              <a:t>State Seal of Civic Engagement</a:t>
            </a:r>
          </a:p>
          <a:p>
            <a:r>
              <a:rPr lang="en-US" sz="2800" b="1">
                <a:latin typeface="Arial"/>
                <a:cs typeface="Arial"/>
              </a:rPr>
              <a:t>International Baccalaureate (IB) Courses</a:t>
            </a:r>
            <a:endParaRPr lang="en-US" sz="2800" i="1"/>
          </a:p>
          <a:p>
            <a:r>
              <a:rPr lang="en-US" sz="2800" b="1">
                <a:latin typeface="Arial"/>
                <a:cs typeface="Arial"/>
              </a:rPr>
              <a:t>Cambridge International Courses &amp; Exams</a:t>
            </a:r>
            <a:endParaRPr lang="en-US" sz="2800"/>
          </a:p>
          <a:p>
            <a:r>
              <a:rPr lang="en-US" sz="2800" b="1">
                <a:latin typeface="Arial"/>
                <a:cs typeface="Arial"/>
              </a:rPr>
              <a:t>Armed Services Vocational Aptitude Battery (ASVAB)</a:t>
            </a:r>
            <a:endParaRPr lang="en-US" sz="2800" b="1"/>
          </a:p>
        </p:txBody>
      </p:sp>
    </p:spTree>
    <p:extLst>
      <p:ext uri="{BB962C8B-B14F-4D97-AF65-F5344CB8AC3E}">
        <p14:creationId xmlns:p14="http://schemas.microsoft.com/office/powerpoint/2010/main" val="1311197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4734ABB-41FE-D727-2600-A0C2B34264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284D8F-560D-ED00-BEEB-02474332090F}"/>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Sacramento &amp; Regional Schools (2)</a:t>
            </a:r>
          </a:p>
        </p:txBody>
      </p:sp>
      <p:sp>
        <p:nvSpPr>
          <p:cNvPr id="7" name="Content Placeholder 6">
            <a:extLst>
              <a:ext uri="{FF2B5EF4-FFF2-40B4-BE49-F238E27FC236}">
                <a16:creationId xmlns:a16="http://schemas.microsoft.com/office/drawing/2014/main" id="{C97DC2A9-5B23-12BB-C128-09AF7F797F31}"/>
              </a:ext>
            </a:extLst>
          </p:cNvPr>
          <p:cNvSpPr>
            <a:spLocks noGrp="1"/>
          </p:cNvSpPr>
          <p:nvPr>
            <p:ph sz="half" idx="2"/>
          </p:nvPr>
        </p:nvSpPr>
        <p:spPr>
          <a:xfrm>
            <a:off x="7467600" y="237047"/>
            <a:ext cx="3474720" cy="1239204"/>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endParaRPr lang="en-US"/>
          </a:p>
        </p:txBody>
      </p:sp>
      <p:graphicFrame>
        <p:nvGraphicFramePr>
          <p:cNvPr id="3" name="Content Placeholder 6">
            <a:extLst>
              <a:ext uri="{FF2B5EF4-FFF2-40B4-BE49-F238E27FC236}">
                <a16:creationId xmlns:a16="http://schemas.microsoft.com/office/drawing/2014/main" id="{369F8724-8FE4-AB0E-8278-90B7AFA4E76A}"/>
              </a:ext>
            </a:extLst>
          </p:cNvPr>
          <p:cNvGraphicFramePr>
            <a:graphicFrameLocks noGrp="1"/>
          </p:cNvGraphicFramePr>
          <p:nvPr>
            <p:ph sz="half" idx="1"/>
            <p:extLst>
              <p:ext uri="{D42A27DB-BD31-4B8C-83A1-F6EECF244321}">
                <p14:modId xmlns:p14="http://schemas.microsoft.com/office/powerpoint/2010/main" val="2918917012"/>
              </p:ext>
            </p:extLst>
          </p:nvPr>
        </p:nvGraphicFramePr>
        <p:xfrm>
          <a:off x="609600" y="1600200"/>
          <a:ext cx="10972801" cy="4023360"/>
        </p:xfrm>
        <a:graphic>
          <a:graphicData uri="http://schemas.openxmlformats.org/drawingml/2006/table">
            <a:tbl>
              <a:tblPr firstRow="1" la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JAN</a:t>
                      </a:r>
                    </a:p>
                  </a:txBody>
                  <a:tcPr/>
                </a:tc>
                <a:tc>
                  <a:txBody>
                    <a:bodyPr/>
                    <a:lstStyle/>
                    <a:p>
                      <a:pPr algn="ctr"/>
                      <a:r>
                        <a:rPr lang="en-US" sz="2400">
                          <a:latin typeface="Arial" panose="020B0604020202020204" pitchFamily="34" charset="0"/>
                          <a:cs typeface="Arial" panose="020B0604020202020204" pitchFamily="34" charset="0"/>
                        </a:rPr>
                        <a:t>1,612</a:t>
                      </a:r>
                    </a:p>
                  </a:txBody>
                  <a:tcPr/>
                </a:tc>
                <a:tc>
                  <a:txBody>
                    <a:bodyPr/>
                    <a:lstStyle/>
                    <a:p>
                      <a:pPr algn="ctr"/>
                      <a:r>
                        <a:rPr lang="en-US" sz="2400">
                          <a:latin typeface="Arial" panose="020B0604020202020204" pitchFamily="34" charset="0"/>
                          <a:cs typeface="Arial" panose="020B0604020202020204" pitchFamily="34" charset="0"/>
                        </a:rPr>
                        <a:t>1,060</a:t>
                      </a:r>
                    </a:p>
                  </a:txBody>
                  <a:tcPr/>
                </a:tc>
                <a:tc>
                  <a:txBody>
                    <a:bodyPr/>
                    <a:lstStyle/>
                    <a:p>
                      <a:pPr algn="ctr"/>
                      <a:r>
                        <a:rPr lang="en-US" sz="2400">
                          <a:latin typeface="Arial" panose="020B0604020202020204" pitchFamily="34" charset="0"/>
                          <a:cs typeface="Arial" panose="020B0604020202020204" pitchFamily="34" charset="0"/>
                        </a:rPr>
                        <a:t>2,672</a:t>
                      </a:r>
                    </a:p>
                  </a:txBody>
                  <a:tcPr/>
                </a:tc>
                <a:tc>
                  <a:txBody>
                    <a:bodyPr/>
                    <a:lstStyle/>
                    <a:p>
                      <a:pPr algn="ctr"/>
                      <a:r>
                        <a:rPr lang="en-US" sz="2400">
                          <a:latin typeface="Arial" panose="020B0604020202020204" pitchFamily="34" charset="0"/>
                          <a:cs typeface="Arial" panose="020B0604020202020204" pitchFamily="34" charset="0"/>
                        </a:rPr>
                        <a:t>4,080</a:t>
                      </a:r>
                    </a:p>
                  </a:txBody>
                  <a:tcPr/>
                </a:tc>
                <a:tc>
                  <a:txBody>
                    <a:bodyPr/>
                    <a:lstStyle/>
                    <a:p>
                      <a:pPr algn="ctr"/>
                      <a:r>
                        <a:rPr lang="en-US" sz="2400">
                          <a:latin typeface="Arial" panose="020B0604020202020204" pitchFamily="34" charset="0"/>
                          <a:cs typeface="Arial" panose="020B0604020202020204" pitchFamily="34" charset="0"/>
                        </a:rPr>
                        <a:t>170</a:t>
                      </a:r>
                    </a:p>
                  </a:txBody>
                  <a:tcPr/>
                </a:tc>
                <a:tc>
                  <a:txBody>
                    <a:bodyPr/>
                    <a:lstStyle/>
                    <a:p>
                      <a:pPr algn="ctr"/>
                      <a:r>
                        <a:rPr lang="en-US" sz="2400">
                          <a:latin typeface="Arial" panose="020B0604020202020204" pitchFamily="34" charset="0"/>
                          <a:cs typeface="Arial" panose="020B0604020202020204" pitchFamily="34" charset="0"/>
                        </a:rPr>
                        <a:t>196</a:t>
                      </a:r>
                    </a:p>
                  </a:txBody>
                  <a:tcPr/>
                </a:tc>
                <a:extLst>
                  <a:ext uri="{0D108BD9-81ED-4DB2-BD59-A6C34878D82A}">
                    <a16:rowId xmlns:a16="http://schemas.microsoft.com/office/drawing/2014/main" val="2041383040"/>
                  </a:ext>
                </a:extLst>
              </a:tr>
              <a:tr h="370840">
                <a:tc>
                  <a:txBody>
                    <a:bodyPr/>
                    <a:lstStyle/>
                    <a:p>
                      <a:r>
                        <a:rPr lang="en-US" sz="2400">
                          <a:latin typeface="Arial" panose="020B0604020202020204" pitchFamily="34" charset="0"/>
                          <a:cs typeface="Arial" panose="020B0604020202020204" pitchFamily="34" charset="0"/>
                        </a:rPr>
                        <a:t>APR</a:t>
                      </a:r>
                    </a:p>
                  </a:txBody>
                  <a:tcPr/>
                </a:tc>
                <a:tc>
                  <a:txBody>
                    <a:bodyPr/>
                    <a:lstStyle/>
                    <a:p>
                      <a:pPr algn="ctr"/>
                      <a:r>
                        <a:rPr lang="en-US" sz="2400">
                          <a:latin typeface="Arial" panose="020B0604020202020204" pitchFamily="34" charset="0"/>
                          <a:cs typeface="Arial" panose="020B0604020202020204" pitchFamily="34" charset="0"/>
                        </a:rPr>
                        <a:t>1,485</a:t>
                      </a:r>
                    </a:p>
                  </a:txBody>
                  <a:tcPr/>
                </a:tc>
                <a:tc>
                  <a:txBody>
                    <a:bodyPr/>
                    <a:lstStyle/>
                    <a:p>
                      <a:pPr algn="ctr"/>
                      <a:r>
                        <a:rPr lang="en-US" sz="2400">
                          <a:latin typeface="Arial" panose="020B0604020202020204" pitchFamily="34" charset="0"/>
                          <a:cs typeface="Arial" panose="020B0604020202020204" pitchFamily="34" charset="0"/>
                        </a:rPr>
                        <a:t>928</a:t>
                      </a:r>
                    </a:p>
                  </a:txBody>
                  <a:tcPr/>
                </a:tc>
                <a:tc>
                  <a:txBody>
                    <a:bodyPr/>
                    <a:lstStyle/>
                    <a:p>
                      <a:pPr algn="ctr"/>
                      <a:r>
                        <a:rPr lang="en-US" sz="2400">
                          <a:latin typeface="Arial" panose="020B0604020202020204" pitchFamily="34" charset="0"/>
                          <a:cs typeface="Arial" panose="020B0604020202020204" pitchFamily="34" charset="0"/>
                        </a:rPr>
                        <a:t>2,413</a:t>
                      </a:r>
                    </a:p>
                  </a:txBody>
                  <a:tcPr/>
                </a:tc>
                <a:tc>
                  <a:txBody>
                    <a:bodyPr/>
                    <a:lstStyle/>
                    <a:p>
                      <a:pPr algn="ctr"/>
                      <a:r>
                        <a:rPr lang="en-US" sz="2400">
                          <a:latin typeface="Arial" panose="020B0604020202020204" pitchFamily="34" charset="0"/>
                          <a:cs typeface="Arial" panose="020B0604020202020204" pitchFamily="34" charset="0"/>
                        </a:rPr>
                        <a:t>3,604</a:t>
                      </a:r>
                    </a:p>
                  </a:txBody>
                  <a:tcPr/>
                </a:tc>
                <a:tc>
                  <a:txBody>
                    <a:bodyPr/>
                    <a:lstStyle/>
                    <a:p>
                      <a:pPr algn="ctr"/>
                      <a:r>
                        <a:rPr lang="en-US" sz="2400">
                          <a:latin typeface="Arial" panose="020B0604020202020204" pitchFamily="34" charset="0"/>
                          <a:cs typeface="Arial" panose="020B0604020202020204" pitchFamily="34" charset="0"/>
                        </a:rPr>
                        <a:t>207</a:t>
                      </a:r>
                    </a:p>
                  </a:txBody>
                  <a:tcPr/>
                </a:tc>
                <a:tc>
                  <a:txBody>
                    <a:bodyPr/>
                    <a:lstStyle/>
                    <a:p>
                      <a:pPr algn="ctr"/>
                      <a:r>
                        <a:rPr lang="en-US" sz="2400">
                          <a:latin typeface="Arial" panose="020B0604020202020204" pitchFamily="34" charset="0"/>
                          <a:cs typeface="Arial" panose="020B0604020202020204" pitchFamily="34" charset="0"/>
                        </a:rPr>
                        <a:t>234</a:t>
                      </a:r>
                    </a:p>
                  </a:txBody>
                  <a:tcPr/>
                </a:tc>
                <a:extLst>
                  <a:ext uri="{0D108BD9-81ED-4DB2-BD59-A6C34878D82A}">
                    <a16:rowId xmlns:a16="http://schemas.microsoft.com/office/drawing/2014/main" val="2121924526"/>
                  </a:ext>
                </a:extLst>
              </a:tr>
              <a:tr h="370840">
                <a:tc>
                  <a:txBody>
                    <a:bodyPr/>
                    <a:lstStyle/>
                    <a:p>
                      <a:r>
                        <a:rPr lang="en-US" sz="2400">
                          <a:latin typeface="Arial" panose="020B0604020202020204" pitchFamily="34" charset="0"/>
                          <a:cs typeface="Arial" panose="020B0604020202020204" pitchFamily="34" charset="0"/>
                        </a:rPr>
                        <a:t>MAY</a:t>
                      </a:r>
                    </a:p>
                  </a:txBody>
                  <a:tcPr/>
                </a:tc>
                <a:tc>
                  <a:txBody>
                    <a:bodyPr/>
                    <a:lstStyle/>
                    <a:p>
                      <a:pPr algn="ctr"/>
                      <a:r>
                        <a:rPr lang="en-US" sz="2400">
                          <a:latin typeface="Arial" panose="020B0604020202020204" pitchFamily="34" charset="0"/>
                          <a:cs typeface="Arial" panose="020B0604020202020204" pitchFamily="34" charset="0"/>
                        </a:rPr>
                        <a:t>749</a:t>
                      </a:r>
                    </a:p>
                  </a:txBody>
                  <a:tcPr/>
                </a:tc>
                <a:tc>
                  <a:txBody>
                    <a:bodyPr/>
                    <a:lstStyle/>
                    <a:p>
                      <a:pPr algn="ctr"/>
                      <a:r>
                        <a:rPr lang="en-US" sz="2400">
                          <a:latin typeface="Arial" panose="020B0604020202020204" pitchFamily="34" charset="0"/>
                          <a:cs typeface="Arial" panose="020B0604020202020204" pitchFamily="34" charset="0"/>
                        </a:rPr>
                        <a:t>375</a:t>
                      </a:r>
                    </a:p>
                  </a:txBody>
                  <a:tcPr/>
                </a:tc>
                <a:tc>
                  <a:txBody>
                    <a:bodyPr/>
                    <a:lstStyle/>
                    <a:p>
                      <a:pPr algn="ctr"/>
                      <a:r>
                        <a:rPr lang="en-US" sz="2400">
                          <a:latin typeface="Arial" panose="020B0604020202020204" pitchFamily="34" charset="0"/>
                          <a:cs typeface="Arial" panose="020B0604020202020204" pitchFamily="34" charset="0"/>
                        </a:rPr>
                        <a:t>1,124</a:t>
                      </a:r>
                    </a:p>
                  </a:txBody>
                  <a:tcPr/>
                </a:tc>
                <a:tc>
                  <a:txBody>
                    <a:bodyPr/>
                    <a:lstStyle/>
                    <a:p>
                      <a:pPr algn="ctr"/>
                      <a:r>
                        <a:rPr lang="en-US" sz="2400">
                          <a:latin typeface="Arial" panose="020B0604020202020204" pitchFamily="34" charset="0"/>
                          <a:cs typeface="Arial" panose="020B0604020202020204" pitchFamily="34" charset="0"/>
                        </a:rPr>
                        <a:t>1,897</a:t>
                      </a:r>
                    </a:p>
                  </a:txBody>
                  <a:tcPr/>
                </a:tc>
                <a:tc>
                  <a:txBody>
                    <a:bodyPr/>
                    <a:lstStyle/>
                    <a:p>
                      <a:pPr algn="ctr"/>
                      <a:r>
                        <a:rPr lang="en-US" sz="2400">
                          <a:latin typeface="Arial" panose="020B0604020202020204" pitchFamily="34" charset="0"/>
                          <a:cs typeface="Arial" panose="020B0604020202020204" pitchFamily="34" charset="0"/>
                        </a:rPr>
                        <a:t>81</a:t>
                      </a:r>
                    </a:p>
                  </a:txBody>
                  <a:tcPr/>
                </a:tc>
                <a:tc>
                  <a:txBody>
                    <a:bodyPr/>
                    <a:lstStyle/>
                    <a:p>
                      <a:pPr algn="ctr"/>
                      <a:r>
                        <a:rPr lang="en-US" sz="2400">
                          <a:latin typeface="Arial" panose="020B0604020202020204" pitchFamily="34" charset="0"/>
                          <a:cs typeface="Arial" panose="020B0604020202020204" pitchFamily="34" charset="0"/>
                        </a:rPr>
                        <a:t>106</a:t>
                      </a:r>
                    </a:p>
                  </a:txBody>
                  <a:tcPr/>
                </a:tc>
                <a:extLst>
                  <a:ext uri="{0D108BD9-81ED-4DB2-BD59-A6C34878D82A}">
                    <a16:rowId xmlns:a16="http://schemas.microsoft.com/office/drawing/2014/main" val="3529504526"/>
                  </a:ext>
                </a:extLst>
              </a:tr>
              <a:tr h="370840">
                <a:tc>
                  <a:txBody>
                    <a:bodyPr/>
                    <a:lstStyle/>
                    <a:p>
                      <a:r>
                        <a:rPr lang="en-US" sz="2400">
                          <a:latin typeface="Arial" panose="020B0604020202020204" pitchFamily="34" charset="0"/>
                          <a:cs typeface="Arial" panose="020B0604020202020204" pitchFamily="34" charset="0"/>
                        </a:rPr>
                        <a:t>AUG</a:t>
                      </a:r>
                    </a:p>
                  </a:txBody>
                  <a:tcPr/>
                </a:tc>
                <a:tc>
                  <a:txBody>
                    <a:bodyPr/>
                    <a:lstStyle/>
                    <a:p>
                      <a:pPr algn="ctr"/>
                      <a:r>
                        <a:rPr lang="en-US" sz="2400">
                          <a:latin typeface="Arial" panose="020B0604020202020204" pitchFamily="34" charset="0"/>
                          <a:cs typeface="Arial" panose="020B0604020202020204" pitchFamily="34" charset="0"/>
                        </a:rPr>
                        <a:t>481</a:t>
                      </a:r>
                    </a:p>
                  </a:txBody>
                  <a:tcPr/>
                </a:tc>
                <a:tc>
                  <a:txBody>
                    <a:bodyPr/>
                    <a:lstStyle/>
                    <a:p>
                      <a:pPr algn="ctr"/>
                      <a:r>
                        <a:rPr lang="en-US" sz="2400">
                          <a:latin typeface="Arial" panose="020B0604020202020204" pitchFamily="34" charset="0"/>
                          <a:cs typeface="Arial" panose="020B0604020202020204" pitchFamily="34" charset="0"/>
                        </a:rPr>
                        <a:t>87</a:t>
                      </a:r>
                    </a:p>
                  </a:txBody>
                  <a:tcPr/>
                </a:tc>
                <a:tc>
                  <a:txBody>
                    <a:bodyPr/>
                    <a:lstStyle/>
                    <a:p>
                      <a:pPr algn="ctr"/>
                      <a:r>
                        <a:rPr lang="en-US" sz="2400">
                          <a:latin typeface="Arial" panose="020B0604020202020204" pitchFamily="34" charset="0"/>
                          <a:cs typeface="Arial" panose="020B0604020202020204" pitchFamily="34" charset="0"/>
                        </a:rPr>
                        <a:t>568</a:t>
                      </a:r>
                    </a:p>
                  </a:txBody>
                  <a:tcPr/>
                </a:tc>
                <a:tc>
                  <a:txBody>
                    <a:bodyPr/>
                    <a:lstStyle/>
                    <a:p>
                      <a:pPr algn="ctr"/>
                      <a:r>
                        <a:rPr lang="en-US" sz="2400">
                          <a:latin typeface="Arial" panose="020B0604020202020204" pitchFamily="34" charset="0"/>
                          <a:cs typeface="Arial" panose="020B0604020202020204" pitchFamily="34" charset="0"/>
                        </a:rPr>
                        <a:t>1,059</a:t>
                      </a:r>
                    </a:p>
                  </a:txBody>
                  <a:tcPr/>
                </a:tc>
                <a:tc>
                  <a:txBody>
                    <a:bodyPr/>
                    <a:lstStyle/>
                    <a:p>
                      <a:pPr algn="ctr"/>
                      <a:r>
                        <a:rPr lang="en-US" sz="2400">
                          <a:latin typeface="Arial" panose="020B0604020202020204" pitchFamily="34" charset="0"/>
                          <a:cs typeface="Arial" panose="020B0604020202020204" pitchFamily="34" charset="0"/>
                        </a:rPr>
                        <a:t>23</a:t>
                      </a:r>
                    </a:p>
                  </a:txBody>
                  <a:tcPr/>
                </a:tc>
                <a:tc>
                  <a:txBody>
                    <a:bodyPr/>
                    <a:lstStyle/>
                    <a:p>
                      <a:pPr algn="ctr"/>
                      <a:r>
                        <a:rPr lang="en-US" sz="2400">
                          <a:latin typeface="Arial" panose="020B0604020202020204" pitchFamily="34" charset="0"/>
                          <a:cs typeface="Arial" panose="020B0604020202020204" pitchFamily="34" charset="0"/>
                        </a:rPr>
                        <a:t>41</a:t>
                      </a:r>
                    </a:p>
                  </a:txBody>
                  <a:tcPr/>
                </a:tc>
                <a:extLst>
                  <a:ext uri="{0D108BD9-81ED-4DB2-BD59-A6C34878D82A}">
                    <a16:rowId xmlns:a16="http://schemas.microsoft.com/office/drawing/2014/main" val="1062946985"/>
                  </a:ext>
                </a:extLst>
              </a:tr>
              <a:tr h="370840">
                <a:tc>
                  <a:txBody>
                    <a:bodyPr/>
                    <a:lstStyle/>
                    <a:p>
                      <a:r>
                        <a:rPr lang="en-US" sz="2400">
                          <a:latin typeface="Arial" panose="020B0604020202020204" pitchFamily="34" charset="0"/>
                          <a:cs typeface="Arial" panose="020B0604020202020204" pitchFamily="34" charset="0"/>
                        </a:rPr>
                        <a:t>JUN</a:t>
                      </a:r>
                    </a:p>
                  </a:txBody>
                  <a:tcPr/>
                </a:tc>
                <a:tc>
                  <a:txBody>
                    <a:bodyPr/>
                    <a:lstStyle/>
                    <a:p>
                      <a:pPr algn="ctr"/>
                      <a:r>
                        <a:rPr lang="en-US" sz="2400">
                          <a:latin typeface="Arial" panose="020B0604020202020204" pitchFamily="34" charset="0"/>
                          <a:cs typeface="Arial" panose="020B0604020202020204" pitchFamily="34" charset="0"/>
                        </a:rPr>
                        <a:t>50</a:t>
                      </a:r>
                    </a:p>
                  </a:txBody>
                  <a:tcPr/>
                </a:tc>
                <a:tc>
                  <a:txBody>
                    <a:bodyPr/>
                    <a:lstStyle/>
                    <a:p>
                      <a:pPr algn="ctr"/>
                      <a:r>
                        <a:rPr lang="en-US" sz="2400">
                          <a:latin typeface="Arial" panose="020B0604020202020204" pitchFamily="34" charset="0"/>
                          <a:cs typeface="Arial" panose="020B0604020202020204" pitchFamily="34" charset="0"/>
                        </a:rPr>
                        <a:t>56</a:t>
                      </a:r>
                    </a:p>
                  </a:txBody>
                  <a:tcPr/>
                </a:tc>
                <a:tc>
                  <a:txBody>
                    <a:bodyPr/>
                    <a:lstStyle/>
                    <a:p>
                      <a:pPr algn="ctr"/>
                      <a:r>
                        <a:rPr lang="en-US" sz="2400">
                          <a:latin typeface="Arial" panose="020B0604020202020204" pitchFamily="34" charset="0"/>
                          <a:cs typeface="Arial" panose="020B0604020202020204" pitchFamily="34" charset="0"/>
                        </a:rPr>
                        <a:t>106</a:t>
                      </a:r>
                    </a:p>
                  </a:txBody>
                  <a:tcPr/>
                </a:tc>
                <a:tc>
                  <a:txBody>
                    <a:bodyPr/>
                    <a:lstStyle/>
                    <a:p>
                      <a:pPr algn="ctr"/>
                      <a:r>
                        <a:rPr lang="en-US" sz="2400">
                          <a:latin typeface="Arial" panose="020B0604020202020204" pitchFamily="34" charset="0"/>
                          <a:cs typeface="Arial" panose="020B0604020202020204" pitchFamily="34" charset="0"/>
                        </a:rPr>
                        <a:t>616</a:t>
                      </a:r>
                    </a:p>
                  </a:txBody>
                  <a:tcPr/>
                </a:tc>
                <a:tc>
                  <a:txBody>
                    <a:bodyPr/>
                    <a:lstStyle/>
                    <a:p>
                      <a:pPr algn="ctr"/>
                      <a:r>
                        <a:rPr lang="en-US" sz="2400">
                          <a:latin typeface="Arial" panose="020B0604020202020204" pitchFamily="34" charset="0"/>
                          <a:cs typeface="Arial" panose="020B0604020202020204" pitchFamily="34" charset="0"/>
                        </a:rPr>
                        <a:t>17</a:t>
                      </a:r>
                    </a:p>
                  </a:txBody>
                  <a:tcPr/>
                </a:tc>
                <a:tc>
                  <a:txBody>
                    <a:bodyPr/>
                    <a:lstStyle/>
                    <a:p>
                      <a:pPr algn="ctr"/>
                      <a:r>
                        <a:rPr lang="en-US" sz="2400">
                          <a:latin typeface="Arial" panose="020B0604020202020204" pitchFamily="34" charset="0"/>
                          <a:cs typeface="Arial" panose="020B0604020202020204" pitchFamily="34" charset="0"/>
                        </a:rPr>
                        <a:t>42</a:t>
                      </a:r>
                    </a:p>
                  </a:txBody>
                  <a:tcPr/>
                </a:tc>
                <a:extLst>
                  <a:ext uri="{0D108BD9-81ED-4DB2-BD59-A6C34878D82A}">
                    <a16:rowId xmlns:a16="http://schemas.microsoft.com/office/drawing/2014/main" val="679645782"/>
                  </a:ext>
                </a:extLst>
              </a:tr>
              <a:tr h="370840">
                <a:tc>
                  <a:txBody>
                    <a:bodyPr/>
                    <a:lstStyle/>
                    <a:p>
                      <a:r>
                        <a:rPr lang="en-US" sz="2400">
                          <a:latin typeface="Arial" panose="020B0604020202020204" pitchFamily="34" charset="0"/>
                          <a:cs typeface="Arial" panose="020B0604020202020204" pitchFamily="34" charset="0"/>
                        </a:rPr>
                        <a:t>JUL</a:t>
                      </a:r>
                    </a:p>
                  </a:txBody>
                  <a:tcPr/>
                </a:tc>
                <a:tc>
                  <a:txBody>
                    <a:bodyPr/>
                    <a:lstStyle/>
                    <a:p>
                      <a:pPr algn="ctr"/>
                      <a:r>
                        <a:rPr lang="en-US" sz="2400">
                          <a:latin typeface="Arial" panose="020B0604020202020204" pitchFamily="34" charset="0"/>
                          <a:cs typeface="Arial" panose="020B0604020202020204" pitchFamily="34" charset="0"/>
                        </a:rPr>
                        <a:t>16</a:t>
                      </a:r>
                    </a:p>
                  </a:txBody>
                  <a:tcPr/>
                </a:tc>
                <a:tc>
                  <a:txBody>
                    <a:bodyPr/>
                    <a:lstStyle/>
                    <a:p>
                      <a:pPr algn="ctr"/>
                      <a:r>
                        <a:rPr lang="en-US" sz="2400">
                          <a:latin typeface="Arial" panose="020B0604020202020204" pitchFamily="34" charset="0"/>
                          <a:cs typeface="Arial" panose="020B0604020202020204" pitchFamily="34" charset="0"/>
                        </a:rPr>
                        <a:t>42</a:t>
                      </a:r>
                    </a:p>
                  </a:txBody>
                  <a:tcPr/>
                </a:tc>
                <a:tc>
                  <a:txBody>
                    <a:bodyPr/>
                    <a:lstStyle/>
                    <a:p>
                      <a:pPr algn="ctr"/>
                      <a:r>
                        <a:rPr lang="en-US" sz="2400">
                          <a:latin typeface="Arial" panose="020B0604020202020204" pitchFamily="34" charset="0"/>
                          <a:cs typeface="Arial" panose="020B0604020202020204" pitchFamily="34" charset="0"/>
                        </a:rPr>
                        <a:t>58</a:t>
                      </a:r>
                    </a:p>
                  </a:txBody>
                  <a:tcPr/>
                </a:tc>
                <a:tc>
                  <a:txBody>
                    <a:bodyPr/>
                    <a:lstStyle/>
                    <a:p>
                      <a:pPr algn="ctr"/>
                      <a:r>
                        <a:rPr lang="en-US" sz="2400">
                          <a:latin typeface="Arial" panose="020B0604020202020204" pitchFamily="34" charset="0"/>
                          <a:cs typeface="Arial" panose="020B0604020202020204" pitchFamily="34" charset="0"/>
                        </a:rPr>
                        <a:t>539</a:t>
                      </a:r>
                    </a:p>
                  </a:txBody>
                  <a:tcPr/>
                </a:tc>
                <a:tc>
                  <a:txBody>
                    <a:bodyPr/>
                    <a:lstStyle/>
                    <a:p>
                      <a:pPr algn="ctr"/>
                      <a:r>
                        <a:rPr lang="en-US" sz="2400">
                          <a:latin typeface="Arial" panose="020B0604020202020204" pitchFamily="34" charset="0"/>
                          <a:cs typeface="Arial" panose="020B0604020202020204" pitchFamily="34" charset="0"/>
                        </a:rPr>
                        <a:t>18</a:t>
                      </a:r>
                    </a:p>
                  </a:txBody>
                  <a:tcPr/>
                </a:tc>
                <a:tc>
                  <a:txBody>
                    <a:bodyPr/>
                    <a:lstStyle/>
                    <a:p>
                      <a:pPr algn="ctr"/>
                      <a:r>
                        <a:rPr lang="en-US" sz="2400">
                          <a:latin typeface="Arial" panose="020B0604020202020204" pitchFamily="34" charset="0"/>
                          <a:cs typeface="Arial" panose="020B0604020202020204" pitchFamily="34" charset="0"/>
                        </a:rPr>
                        <a:t>40</a:t>
                      </a:r>
                    </a:p>
                  </a:txBody>
                  <a:tcPr/>
                </a:tc>
                <a:extLst>
                  <a:ext uri="{0D108BD9-81ED-4DB2-BD59-A6C34878D82A}">
                    <a16:rowId xmlns:a16="http://schemas.microsoft.com/office/drawing/2014/main" val="3114281702"/>
                  </a:ext>
                </a:extLst>
              </a:tr>
              <a:tr h="370840">
                <a:tc>
                  <a:txBody>
                    <a:bodyPr/>
                    <a:lstStyle/>
                    <a:p>
                      <a:r>
                        <a:rPr lang="en-US" sz="2400">
                          <a:latin typeface="Arial" panose="020B0604020202020204" pitchFamily="34" charset="0"/>
                          <a:cs typeface="Arial" panose="020B0604020202020204" pitchFamily="34" charset="0"/>
                        </a:rPr>
                        <a:t>Total</a:t>
                      </a:r>
                    </a:p>
                  </a:txBody>
                  <a:tcPr/>
                </a:tc>
                <a:tc>
                  <a:txBody>
                    <a:bodyPr/>
                    <a:lstStyle/>
                    <a:p>
                      <a:pPr algn="ctr"/>
                      <a:r>
                        <a:rPr lang="en-US" sz="2400">
                          <a:latin typeface="Arial" panose="020B0604020202020204" pitchFamily="34" charset="0"/>
                          <a:cs typeface="Arial" panose="020B0604020202020204" pitchFamily="34" charset="0"/>
                        </a:rPr>
                        <a:t>19,588</a:t>
                      </a:r>
                    </a:p>
                  </a:txBody>
                  <a:tcPr/>
                </a:tc>
                <a:tc>
                  <a:txBody>
                    <a:bodyPr/>
                    <a:lstStyle/>
                    <a:p>
                      <a:pPr algn="ctr"/>
                      <a:r>
                        <a:rPr lang="en-US" sz="2400">
                          <a:latin typeface="Arial" panose="020B0604020202020204" pitchFamily="34" charset="0"/>
                          <a:cs typeface="Arial" panose="020B0604020202020204" pitchFamily="34" charset="0"/>
                        </a:rPr>
                        <a:t>15,100</a:t>
                      </a:r>
                    </a:p>
                  </a:txBody>
                  <a:tcPr/>
                </a:tc>
                <a:tc>
                  <a:txBody>
                    <a:bodyPr/>
                    <a:lstStyle/>
                    <a:p>
                      <a:pPr algn="ctr"/>
                      <a:r>
                        <a:rPr lang="en-US" sz="2400">
                          <a:latin typeface="Arial" panose="020B0604020202020204" pitchFamily="34" charset="0"/>
                          <a:cs typeface="Arial" panose="020B0604020202020204" pitchFamily="34" charset="0"/>
                        </a:rPr>
                        <a:t>34,688</a:t>
                      </a:r>
                    </a:p>
                  </a:txBody>
                  <a:tcPr/>
                </a:tc>
                <a:tc>
                  <a:txBody>
                    <a:bodyPr/>
                    <a:lstStyle/>
                    <a:p>
                      <a:pPr algn="ctr"/>
                      <a:r>
                        <a:rPr lang="en-US" sz="2400">
                          <a:latin typeface="Arial" panose="020B0604020202020204" pitchFamily="34" charset="0"/>
                          <a:cs typeface="Arial" panose="020B0604020202020204" pitchFamily="34" charset="0"/>
                        </a:rPr>
                        <a:t>47,087</a:t>
                      </a:r>
                    </a:p>
                  </a:txBody>
                  <a:tcPr/>
                </a:tc>
                <a:tc>
                  <a:txBody>
                    <a:bodyPr/>
                    <a:lstStyle/>
                    <a:p>
                      <a:pPr algn="ctr"/>
                      <a:r>
                        <a:rPr lang="en-US" sz="2400">
                          <a:latin typeface="Arial" panose="020B0604020202020204" pitchFamily="34" charset="0"/>
                          <a:cs typeface="Arial" panose="020B0604020202020204" pitchFamily="34" charset="0"/>
                        </a:rPr>
                        <a:t>2,022</a:t>
                      </a:r>
                    </a:p>
                  </a:txBody>
                  <a:tcPr/>
                </a:tc>
                <a:tc>
                  <a:txBody>
                    <a:bodyPr/>
                    <a:lstStyle/>
                    <a:p>
                      <a:pPr algn="ctr"/>
                      <a:r>
                        <a:rPr lang="en-US" sz="2400" dirty="0">
                          <a:latin typeface="Arial" panose="020B0604020202020204" pitchFamily="34" charset="0"/>
                          <a:cs typeface="Arial" panose="020B0604020202020204" pitchFamily="34" charset="0"/>
                        </a:rPr>
                        <a:t>2,325</a:t>
                      </a:r>
                    </a:p>
                  </a:txBody>
                  <a:tcPr/>
                </a:tc>
                <a:extLst>
                  <a:ext uri="{0D108BD9-81ED-4DB2-BD59-A6C34878D82A}">
                    <a16:rowId xmlns:a16="http://schemas.microsoft.com/office/drawing/2014/main" val="182185051"/>
                  </a:ext>
                </a:extLst>
              </a:tr>
            </a:tbl>
          </a:graphicData>
        </a:graphic>
      </p:graphicFrame>
    </p:spTree>
    <p:extLst>
      <p:ext uri="{BB962C8B-B14F-4D97-AF65-F5344CB8AC3E}">
        <p14:creationId xmlns:p14="http://schemas.microsoft.com/office/powerpoint/2010/main" val="34808410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4529BBD-7790-E4CB-010A-199A672B0B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BF362C-FF48-B8D0-1B29-A6E631036A5B}"/>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San Jose &amp; Regional Schools (1)</a:t>
            </a:r>
          </a:p>
        </p:txBody>
      </p:sp>
      <p:sp>
        <p:nvSpPr>
          <p:cNvPr id="5" name="Content Placeholder 4">
            <a:extLst>
              <a:ext uri="{FF2B5EF4-FFF2-40B4-BE49-F238E27FC236}">
                <a16:creationId xmlns:a16="http://schemas.microsoft.com/office/drawing/2014/main" id="{A4643A3B-539A-9342-C757-634CC7B331DC}"/>
              </a:ext>
            </a:extLst>
          </p:cNvPr>
          <p:cNvSpPr>
            <a:spLocks noGrp="1"/>
          </p:cNvSpPr>
          <p:nvPr>
            <p:ph sz="half" idx="2"/>
          </p:nvPr>
        </p:nvSpPr>
        <p:spPr>
          <a:xfrm>
            <a:off x="7518400" y="282098"/>
            <a:ext cx="3596640" cy="1340804"/>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p>
        </p:txBody>
      </p:sp>
      <p:graphicFrame>
        <p:nvGraphicFramePr>
          <p:cNvPr id="3" name="Content Placeholder 6">
            <a:extLst>
              <a:ext uri="{FF2B5EF4-FFF2-40B4-BE49-F238E27FC236}">
                <a16:creationId xmlns:a16="http://schemas.microsoft.com/office/drawing/2014/main" id="{3C1DC295-9BD7-AF5B-CBB9-3E4C105A537F}"/>
              </a:ext>
            </a:extLst>
          </p:cNvPr>
          <p:cNvGraphicFramePr>
            <a:graphicFrameLocks noGrp="1"/>
          </p:cNvGraphicFramePr>
          <p:nvPr>
            <p:ph sz="half" idx="1"/>
            <p:extLst>
              <p:ext uri="{D42A27DB-BD31-4B8C-83A1-F6EECF244321}">
                <p14:modId xmlns:p14="http://schemas.microsoft.com/office/powerpoint/2010/main" val="3193931890"/>
              </p:ext>
            </p:extLst>
          </p:nvPr>
        </p:nvGraphicFramePr>
        <p:xfrm>
          <a:off x="609600" y="1600200"/>
          <a:ext cx="10972801" cy="356616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OCT</a:t>
                      </a:r>
                    </a:p>
                  </a:txBody>
                  <a:tcPr/>
                </a:tc>
                <a:tc>
                  <a:txBody>
                    <a:bodyPr/>
                    <a:lstStyle/>
                    <a:p>
                      <a:pPr algn="ctr"/>
                      <a:r>
                        <a:rPr lang="en-US" sz="2400">
                          <a:latin typeface="Arial" panose="020B0604020202020204" pitchFamily="34" charset="0"/>
                          <a:cs typeface="Arial" panose="020B0604020202020204" pitchFamily="34" charset="0"/>
                        </a:rPr>
                        <a:t>1,665</a:t>
                      </a:r>
                    </a:p>
                  </a:txBody>
                  <a:tcPr/>
                </a:tc>
                <a:tc>
                  <a:txBody>
                    <a:bodyPr/>
                    <a:lstStyle/>
                    <a:p>
                      <a:pPr algn="ctr"/>
                      <a:r>
                        <a:rPr lang="en-US" sz="2400">
                          <a:latin typeface="Arial" panose="020B0604020202020204" pitchFamily="34" charset="0"/>
                          <a:cs typeface="Arial" panose="020B0604020202020204" pitchFamily="34" charset="0"/>
                        </a:rPr>
                        <a:t>1,966</a:t>
                      </a:r>
                    </a:p>
                  </a:txBody>
                  <a:tcPr/>
                </a:tc>
                <a:tc>
                  <a:txBody>
                    <a:bodyPr/>
                    <a:lstStyle/>
                    <a:p>
                      <a:pPr algn="ctr"/>
                      <a:r>
                        <a:rPr lang="en-US" sz="2400">
                          <a:latin typeface="Arial" panose="020B0604020202020204" pitchFamily="34" charset="0"/>
                          <a:cs typeface="Arial" panose="020B0604020202020204" pitchFamily="34" charset="0"/>
                        </a:rPr>
                        <a:t>3,631</a:t>
                      </a:r>
                    </a:p>
                  </a:txBody>
                  <a:tcPr/>
                </a:tc>
                <a:tc>
                  <a:txBody>
                    <a:bodyPr/>
                    <a:lstStyle/>
                    <a:p>
                      <a:pPr algn="ctr"/>
                      <a:r>
                        <a:rPr lang="en-US" sz="2400">
                          <a:latin typeface="Arial" panose="020B0604020202020204" pitchFamily="34" charset="0"/>
                          <a:cs typeface="Arial" panose="020B0604020202020204" pitchFamily="34" charset="0"/>
                        </a:rPr>
                        <a:t>4,128</a:t>
                      </a:r>
                    </a:p>
                  </a:txBody>
                  <a:tcPr/>
                </a:tc>
                <a:tc>
                  <a:txBody>
                    <a:bodyPr/>
                    <a:lstStyle/>
                    <a:p>
                      <a:pPr algn="ctr"/>
                      <a:r>
                        <a:rPr lang="en-US" sz="2400">
                          <a:latin typeface="Arial" panose="020B0604020202020204" pitchFamily="34" charset="0"/>
                          <a:cs typeface="Arial" panose="020B0604020202020204" pitchFamily="34" charset="0"/>
                        </a:rPr>
                        <a:t>160</a:t>
                      </a:r>
                    </a:p>
                  </a:txBody>
                  <a:tcPr/>
                </a:tc>
                <a:tc>
                  <a:txBody>
                    <a:bodyPr/>
                    <a:lstStyle/>
                    <a:p>
                      <a:pPr algn="ctr"/>
                      <a:r>
                        <a:rPr lang="en-US" sz="2400">
                          <a:latin typeface="Arial" panose="020B0604020202020204" pitchFamily="34" charset="0"/>
                          <a:cs typeface="Arial" panose="020B0604020202020204" pitchFamily="34" charset="0"/>
                        </a:rPr>
                        <a:t>169</a:t>
                      </a:r>
                    </a:p>
                  </a:txBody>
                  <a:tcPr/>
                </a:tc>
                <a:extLst>
                  <a:ext uri="{0D108BD9-81ED-4DB2-BD59-A6C34878D82A}">
                    <a16:rowId xmlns:a16="http://schemas.microsoft.com/office/drawing/2014/main" val="1648983723"/>
                  </a:ext>
                </a:extLst>
              </a:tr>
              <a:tr h="370840">
                <a:tc>
                  <a:txBody>
                    <a:bodyPr/>
                    <a:lstStyle/>
                    <a:p>
                      <a:r>
                        <a:rPr lang="en-US" sz="2400">
                          <a:latin typeface="Arial" panose="020B0604020202020204" pitchFamily="34" charset="0"/>
                          <a:cs typeface="Arial" panose="020B0604020202020204" pitchFamily="34" charset="0"/>
                        </a:rPr>
                        <a:t>NOV</a:t>
                      </a:r>
                    </a:p>
                  </a:txBody>
                  <a:tcPr/>
                </a:tc>
                <a:tc>
                  <a:txBody>
                    <a:bodyPr/>
                    <a:lstStyle/>
                    <a:p>
                      <a:pPr algn="ctr"/>
                      <a:r>
                        <a:rPr lang="en-US" sz="2400">
                          <a:latin typeface="Arial" panose="020B0604020202020204" pitchFamily="34" charset="0"/>
                          <a:cs typeface="Arial" panose="020B0604020202020204" pitchFamily="34" charset="0"/>
                        </a:rPr>
                        <a:t>1,532</a:t>
                      </a:r>
                    </a:p>
                  </a:txBody>
                  <a:tcPr/>
                </a:tc>
                <a:tc>
                  <a:txBody>
                    <a:bodyPr/>
                    <a:lstStyle/>
                    <a:p>
                      <a:pPr algn="ctr"/>
                      <a:r>
                        <a:rPr lang="en-US" sz="2400">
                          <a:latin typeface="Arial" panose="020B0604020202020204" pitchFamily="34" charset="0"/>
                          <a:cs typeface="Arial" panose="020B0604020202020204" pitchFamily="34" charset="0"/>
                        </a:rPr>
                        <a:t>1,907</a:t>
                      </a:r>
                    </a:p>
                  </a:txBody>
                  <a:tcPr/>
                </a:tc>
                <a:tc>
                  <a:txBody>
                    <a:bodyPr/>
                    <a:lstStyle/>
                    <a:p>
                      <a:pPr algn="ctr"/>
                      <a:r>
                        <a:rPr lang="en-US" sz="2400">
                          <a:latin typeface="Arial" panose="020B0604020202020204" pitchFamily="34" charset="0"/>
                          <a:cs typeface="Arial" panose="020B0604020202020204" pitchFamily="34" charset="0"/>
                        </a:rPr>
                        <a:t>3,439</a:t>
                      </a:r>
                    </a:p>
                  </a:txBody>
                  <a:tcPr/>
                </a:tc>
                <a:tc>
                  <a:txBody>
                    <a:bodyPr/>
                    <a:lstStyle/>
                    <a:p>
                      <a:pPr algn="ctr"/>
                      <a:r>
                        <a:rPr lang="en-US" sz="2400">
                          <a:latin typeface="Arial" panose="020B0604020202020204" pitchFamily="34" charset="0"/>
                          <a:cs typeface="Arial" panose="020B0604020202020204" pitchFamily="34" charset="0"/>
                        </a:rPr>
                        <a:t>4,378</a:t>
                      </a:r>
                    </a:p>
                  </a:txBody>
                  <a:tcPr/>
                </a:tc>
                <a:tc>
                  <a:txBody>
                    <a:bodyPr/>
                    <a:lstStyle/>
                    <a:p>
                      <a:pPr algn="ctr"/>
                      <a:r>
                        <a:rPr lang="en-US" sz="2400">
                          <a:latin typeface="Arial" panose="020B0604020202020204" pitchFamily="34" charset="0"/>
                          <a:cs typeface="Arial" panose="020B0604020202020204" pitchFamily="34" charset="0"/>
                        </a:rPr>
                        <a:t>170</a:t>
                      </a:r>
                    </a:p>
                  </a:txBody>
                  <a:tcPr/>
                </a:tc>
                <a:tc>
                  <a:txBody>
                    <a:bodyPr/>
                    <a:lstStyle/>
                    <a:p>
                      <a:pPr algn="ctr"/>
                      <a:r>
                        <a:rPr lang="en-US" sz="2400">
                          <a:latin typeface="Arial" panose="020B0604020202020204" pitchFamily="34" charset="0"/>
                          <a:cs typeface="Arial" panose="020B0604020202020204" pitchFamily="34" charset="0"/>
                        </a:rPr>
                        <a:t>186</a:t>
                      </a:r>
                    </a:p>
                  </a:txBody>
                  <a:tcPr/>
                </a:tc>
                <a:extLst>
                  <a:ext uri="{0D108BD9-81ED-4DB2-BD59-A6C34878D82A}">
                    <a16:rowId xmlns:a16="http://schemas.microsoft.com/office/drawing/2014/main" val="3443385516"/>
                  </a:ext>
                </a:extLst>
              </a:tr>
              <a:tr h="370840">
                <a:tc>
                  <a:txBody>
                    <a:bodyPr/>
                    <a:lstStyle/>
                    <a:p>
                      <a:r>
                        <a:rPr lang="en-US" sz="2400">
                          <a:latin typeface="Arial" panose="020B0604020202020204" pitchFamily="34" charset="0"/>
                          <a:cs typeface="Arial" panose="020B0604020202020204" pitchFamily="34" charset="0"/>
                        </a:rPr>
                        <a:t>FEB</a:t>
                      </a:r>
                    </a:p>
                  </a:txBody>
                  <a:tcPr/>
                </a:tc>
                <a:tc>
                  <a:txBody>
                    <a:bodyPr/>
                    <a:lstStyle/>
                    <a:p>
                      <a:pPr algn="ctr"/>
                      <a:r>
                        <a:rPr lang="en-US" sz="2400">
                          <a:latin typeface="Arial" panose="020B0604020202020204" pitchFamily="34" charset="0"/>
                          <a:cs typeface="Arial" panose="020B0604020202020204" pitchFamily="34" charset="0"/>
                        </a:rPr>
                        <a:t>1,562</a:t>
                      </a:r>
                    </a:p>
                  </a:txBody>
                  <a:tcPr/>
                </a:tc>
                <a:tc>
                  <a:txBody>
                    <a:bodyPr/>
                    <a:lstStyle/>
                    <a:p>
                      <a:pPr algn="ctr"/>
                      <a:r>
                        <a:rPr lang="en-US" sz="2400">
                          <a:latin typeface="Arial" panose="020B0604020202020204" pitchFamily="34" charset="0"/>
                          <a:cs typeface="Arial" panose="020B0604020202020204" pitchFamily="34" charset="0"/>
                        </a:rPr>
                        <a:t>1,227</a:t>
                      </a:r>
                    </a:p>
                  </a:txBody>
                  <a:tcPr/>
                </a:tc>
                <a:tc>
                  <a:txBody>
                    <a:bodyPr/>
                    <a:lstStyle/>
                    <a:p>
                      <a:pPr algn="ctr"/>
                      <a:r>
                        <a:rPr lang="en-US" sz="2400">
                          <a:latin typeface="Arial" panose="020B0604020202020204" pitchFamily="34" charset="0"/>
                          <a:cs typeface="Arial" panose="020B0604020202020204" pitchFamily="34" charset="0"/>
                        </a:rPr>
                        <a:t>2,789</a:t>
                      </a:r>
                    </a:p>
                  </a:txBody>
                  <a:tcPr/>
                </a:tc>
                <a:tc>
                  <a:txBody>
                    <a:bodyPr/>
                    <a:lstStyle/>
                    <a:p>
                      <a:pPr algn="ctr"/>
                      <a:r>
                        <a:rPr lang="en-US" sz="2400">
                          <a:latin typeface="Arial" panose="020B0604020202020204" pitchFamily="34" charset="0"/>
                          <a:cs typeface="Arial" panose="020B0604020202020204" pitchFamily="34" charset="0"/>
                        </a:rPr>
                        <a:t>3,260</a:t>
                      </a:r>
                    </a:p>
                  </a:txBody>
                  <a:tcPr/>
                </a:tc>
                <a:tc>
                  <a:txBody>
                    <a:bodyPr/>
                    <a:lstStyle/>
                    <a:p>
                      <a:pPr algn="ctr"/>
                      <a:r>
                        <a:rPr lang="en-US" sz="2400">
                          <a:latin typeface="Arial" panose="020B0604020202020204" pitchFamily="34" charset="0"/>
                          <a:cs typeface="Arial" panose="020B0604020202020204" pitchFamily="34" charset="0"/>
                        </a:rPr>
                        <a:t>138</a:t>
                      </a:r>
                    </a:p>
                  </a:txBody>
                  <a:tcPr/>
                </a:tc>
                <a:tc>
                  <a:txBody>
                    <a:bodyPr/>
                    <a:lstStyle/>
                    <a:p>
                      <a:pPr algn="ctr"/>
                      <a:r>
                        <a:rPr lang="en-US" sz="2400">
                          <a:latin typeface="Arial" panose="020B0604020202020204" pitchFamily="34" charset="0"/>
                          <a:cs typeface="Arial" panose="020B0604020202020204" pitchFamily="34" charset="0"/>
                        </a:rPr>
                        <a:t>141</a:t>
                      </a:r>
                    </a:p>
                  </a:txBody>
                  <a:tcPr/>
                </a:tc>
                <a:extLst>
                  <a:ext uri="{0D108BD9-81ED-4DB2-BD59-A6C34878D82A}">
                    <a16:rowId xmlns:a16="http://schemas.microsoft.com/office/drawing/2014/main" val="1263709400"/>
                  </a:ext>
                </a:extLst>
              </a:tr>
              <a:tr h="370840">
                <a:tc>
                  <a:txBody>
                    <a:bodyPr/>
                    <a:lstStyle/>
                    <a:p>
                      <a:r>
                        <a:rPr lang="en-US" sz="2400">
                          <a:latin typeface="Arial" panose="020B0604020202020204" pitchFamily="34" charset="0"/>
                          <a:cs typeface="Arial" panose="020B0604020202020204" pitchFamily="34" charset="0"/>
                        </a:rPr>
                        <a:t>SEP</a:t>
                      </a:r>
                    </a:p>
                  </a:txBody>
                  <a:tcPr/>
                </a:tc>
                <a:tc>
                  <a:txBody>
                    <a:bodyPr/>
                    <a:lstStyle/>
                    <a:p>
                      <a:pPr algn="ctr"/>
                      <a:r>
                        <a:rPr lang="en-US" sz="2400">
                          <a:latin typeface="Arial" panose="020B0604020202020204" pitchFamily="34" charset="0"/>
                          <a:cs typeface="Arial" panose="020B0604020202020204" pitchFamily="34" charset="0"/>
                        </a:rPr>
                        <a:t>789</a:t>
                      </a:r>
                    </a:p>
                  </a:txBody>
                  <a:tcPr/>
                </a:tc>
                <a:tc>
                  <a:txBody>
                    <a:bodyPr/>
                    <a:lstStyle/>
                    <a:p>
                      <a:pPr algn="ctr"/>
                      <a:r>
                        <a:rPr lang="en-US" sz="2400">
                          <a:latin typeface="Arial" panose="020B0604020202020204" pitchFamily="34" charset="0"/>
                          <a:cs typeface="Arial" panose="020B0604020202020204" pitchFamily="34" charset="0"/>
                        </a:rPr>
                        <a:t>1,189</a:t>
                      </a:r>
                    </a:p>
                  </a:txBody>
                  <a:tcPr/>
                </a:tc>
                <a:tc>
                  <a:txBody>
                    <a:bodyPr/>
                    <a:lstStyle/>
                    <a:p>
                      <a:pPr algn="ctr"/>
                      <a:r>
                        <a:rPr lang="en-US" sz="2400">
                          <a:latin typeface="Arial" panose="020B0604020202020204" pitchFamily="34" charset="0"/>
                          <a:cs typeface="Arial" panose="020B0604020202020204" pitchFamily="34" charset="0"/>
                        </a:rPr>
                        <a:t>1,978</a:t>
                      </a:r>
                    </a:p>
                  </a:txBody>
                  <a:tcPr/>
                </a:tc>
                <a:tc>
                  <a:txBody>
                    <a:bodyPr/>
                    <a:lstStyle/>
                    <a:p>
                      <a:pPr algn="ctr"/>
                      <a:r>
                        <a:rPr lang="en-US" sz="2400">
                          <a:latin typeface="Arial" panose="020B0604020202020204" pitchFamily="34" charset="0"/>
                          <a:cs typeface="Arial" panose="020B0604020202020204" pitchFamily="34" charset="0"/>
                        </a:rPr>
                        <a:t>2,139</a:t>
                      </a:r>
                    </a:p>
                  </a:txBody>
                  <a:tcPr/>
                </a:tc>
                <a:tc>
                  <a:txBody>
                    <a:bodyPr/>
                    <a:lstStyle/>
                    <a:p>
                      <a:pPr algn="ctr"/>
                      <a:r>
                        <a:rPr lang="en-US" sz="2400">
                          <a:latin typeface="Arial" panose="020B0604020202020204" pitchFamily="34" charset="0"/>
                          <a:cs typeface="Arial" panose="020B0604020202020204" pitchFamily="34" charset="0"/>
                        </a:rPr>
                        <a:t>60</a:t>
                      </a:r>
                    </a:p>
                  </a:txBody>
                  <a:tcPr/>
                </a:tc>
                <a:tc>
                  <a:txBody>
                    <a:bodyPr/>
                    <a:lstStyle/>
                    <a:p>
                      <a:pPr algn="ctr"/>
                      <a:r>
                        <a:rPr lang="en-US" sz="2400">
                          <a:latin typeface="Arial" panose="020B0604020202020204" pitchFamily="34" charset="0"/>
                          <a:cs typeface="Arial" panose="020B0604020202020204" pitchFamily="34" charset="0"/>
                        </a:rPr>
                        <a:t>72</a:t>
                      </a:r>
                    </a:p>
                  </a:txBody>
                  <a:tcPr/>
                </a:tc>
                <a:extLst>
                  <a:ext uri="{0D108BD9-81ED-4DB2-BD59-A6C34878D82A}">
                    <a16:rowId xmlns:a16="http://schemas.microsoft.com/office/drawing/2014/main" val="1161397963"/>
                  </a:ext>
                </a:extLst>
              </a:tr>
              <a:tr h="370840">
                <a:tc>
                  <a:txBody>
                    <a:bodyPr/>
                    <a:lstStyle/>
                    <a:p>
                      <a:r>
                        <a:rPr lang="en-US" sz="2400">
                          <a:latin typeface="Arial" panose="020B0604020202020204" pitchFamily="34" charset="0"/>
                          <a:cs typeface="Arial" panose="020B0604020202020204" pitchFamily="34" charset="0"/>
                        </a:rPr>
                        <a:t>MAR</a:t>
                      </a:r>
                    </a:p>
                  </a:txBody>
                  <a:tcPr/>
                </a:tc>
                <a:tc>
                  <a:txBody>
                    <a:bodyPr/>
                    <a:lstStyle/>
                    <a:p>
                      <a:pPr algn="ctr"/>
                      <a:r>
                        <a:rPr lang="en-US" sz="2400">
                          <a:latin typeface="Arial" panose="020B0604020202020204" pitchFamily="34" charset="0"/>
                          <a:cs typeface="Arial" panose="020B0604020202020204" pitchFamily="34" charset="0"/>
                        </a:rPr>
                        <a:t>1,625</a:t>
                      </a:r>
                    </a:p>
                  </a:txBody>
                  <a:tcPr/>
                </a:tc>
                <a:tc>
                  <a:txBody>
                    <a:bodyPr/>
                    <a:lstStyle/>
                    <a:p>
                      <a:pPr algn="ctr"/>
                      <a:r>
                        <a:rPr lang="en-US" sz="2400">
                          <a:latin typeface="Arial" panose="020B0604020202020204" pitchFamily="34" charset="0"/>
                          <a:cs typeface="Arial" panose="020B0604020202020204" pitchFamily="34" charset="0"/>
                        </a:rPr>
                        <a:t>1,094</a:t>
                      </a:r>
                    </a:p>
                  </a:txBody>
                  <a:tcPr/>
                </a:tc>
                <a:tc>
                  <a:txBody>
                    <a:bodyPr/>
                    <a:lstStyle/>
                    <a:p>
                      <a:pPr algn="ctr"/>
                      <a:r>
                        <a:rPr lang="en-US" sz="2400">
                          <a:latin typeface="Arial" panose="020B0604020202020204" pitchFamily="34" charset="0"/>
                          <a:cs typeface="Arial" panose="020B0604020202020204" pitchFamily="34" charset="0"/>
                        </a:rPr>
                        <a:t>2,719</a:t>
                      </a:r>
                    </a:p>
                  </a:txBody>
                  <a:tcPr/>
                </a:tc>
                <a:tc>
                  <a:txBody>
                    <a:bodyPr/>
                    <a:lstStyle/>
                    <a:p>
                      <a:pPr algn="ctr"/>
                      <a:r>
                        <a:rPr lang="en-US" sz="2400">
                          <a:latin typeface="Arial" panose="020B0604020202020204" pitchFamily="34" charset="0"/>
                          <a:cs typeface="Arial" panose="020B0604020202020204" pitchFamily="34" charset="0"/>
                        </a:rPr>
                        <a:t>3,175</a:t>
                      </a:r>
                    </a:p>
                  </a:txBody>
                  <a:tcPr/>
                </a:tc>
                <a:tc>
                  <a:txBody>
                    <a:bodyPr/>
                    <a:lstStyle/>
                    <a:p>
                      <a:pPr algn="ctr"/>
                      <a:r>
                        <a:rPr lang="en-US" sz="2400">
                          <a:latin typeface="Arial" panose="020B0604020202020204" pitchFamily="34" charset="0"/>
                          <a:cs typeface="Arial" panose="020B0604020202020204" pitchFamily="34" charset="0"/>
                        </a:rPr>
                        <a:t>154</a:t>
                      </a:r>
                    </a:p>
                  </a:txBody>
                  <a:tcPr/>
                </a:tc>
                <a:tc>
                  <a:txBody>
                    <a:bodyPr/>
                    <a:lstStyle/>
                    <a:p>
                      <a:pPr algn="ctr"/>
                      <a:r>
                        <a:rPr lang="en-US" sz="2400">
                          <a:latin typeface="Arial" panose="020B0604020202020204" pitchFamily="34" charset="0"/>
                          <a:cs typeface="Arial" panose="020B0604020202020204" pitchFamily="34" charset="0"/>
                        </a:rPr>
                        <a:t>160</a:t>
                      </a:r>
                    </a:p>
                  </a:txBody>
                  <a:tcPr/>
                </a:tc>
                <a:extLst>
                  <a:ext uri="{0D108BD9-81ED-4DB2-BD59-A6C34878D82A}">
                    <a16:rowId xmlns:a16="http://schemas.microsoft.com/office/drawing/2014/main" val="462878173"/>
                  </a:ext>
                </a:extLst>
              </a:tr>
              <a:tr h="370840">
                <a:tc>
                  <a:txBody>
                    <a:bodyPr/>
                    <a:lstStyle/>
                    <a:p>
                      <a:r>
                        <a:rPr lang="en-US" sz="2400">
                          <a:latin typeface="Arial" panose="020B0604020202020204" pitchFamily="34" charset="0"/>
                          <a:cs typeface="Arial" panose="020B0604020202020204" pitchFamily="34" charset="0"/>
                        </a:rPr>
                        <a:t>DEC</a:t>
                      </a:r>
                    </a:p>
                  </a:txBody>
                  <a:tcPr/>
                </a:tc>
                <a:tc>
                  <a:txBody>
                    <a:bodyPr/>
                    <a:lstStyle/>
                    <a:p>
                      <a:pPr algn="ctr"/>
                      <a:r>
                        <a:rPr lang="en-US" sz="2400">
                          <a:latin typeface="Arial" panose="020B0604020202020204" pitchFamily="34" charset="0"/>
                          <a:cs typeface="Arial" panose="020B0604020202020204" pitchFamily="34" charset="0"/>
                        </a:rPr>
                        <a:t>487</a:t>
                      </a:r>
                    </a:p>
                  </a:txBody>
                  <a:tcPr/>
                </a:tc>
                <a:tc>
                  <a:txBody>
                    <a:bodyPr/>
                    <a:lstStyle/>
                    <a:p>
                      <a:pPr algn="ctr"/>
                      <a:r>
                        <a:rPr lang="en-US" sz="2400">
                          <a:latin typeface="Arial" panose="020B0604020202020204" pitchFamily="34" charset="0"/>
                          <a:cs typeface="Arial" panose="020B0604020202020204" pitchFamily="34" charset="0"/>
                        </a:rPr>
                        <a:t>615</a:t>
                      </a:r>
                    </a:p>
                  </a:txBody>
                  <a:tcPr/>
                </a:tc>
                <a:tc>
                  <a:txBody>
                    <a:bodyPr/>
                    <a:lstStyle/>
                    <a:p>
                      <a:pPr algn="ctr"/>
                      <a:r>
                        <a:rPr lang="en-US" sz="2400">
                          <a:latin typeface="Arial" panose="020B0604020202020204" pitchFamily="34" charset="0"/>
                          <a:cs typeface="Arial" panose="020B0604020202020204" pitchFamily="34" charset="0"/>
                        </a:rPr>
                        <a:t>1,102</a:t>
                      </a:r>
                    </a:p>
                  </a:txBody>
                  <a:tcPr/>
                </a:tc>
                <a:tc>
                  <a:txBody>
                    <a:bodyPr/>
                    <a:lstStyle/>
                    <a:p>
                      <a:pPr algn="ctr"/>
                      <a:r>
                        <a:rPr lang="en-US" sz="2400">
                          <a:latin typeface="Arial" panose="020B0604020202020204" pitchFamily="34" charset="0"/>
                          <a:cs typeface="Arial" panose="020B0604020202020204" pitchFamily="34" charset="0"/>
                        </a:rPr>
                        <a:t>1,420</a:t>
                      </a:r>
                    </a:p>
                  </a:txBody>
                  <a:tcPr/>
                </a:tc>
                <a:tc>
                  <a:txBody>
                    <a:bodyPr/>
                    <a:lstStyle/>
                    <a:p>
                      <a:pPr algn="ctr"/>
                      <a:r>
                        <a:rPr lang="en-US" sz="2400">
                          <a:latin typeface="Arial" panose="020B0604020202020204" pitchFamily="34" charset="0"/>
                          <a:cs typeface="Arial" panose="020B0604020202020204" pitchFamily="34" charset="0"/>
                        </a:rPr>
                        <a:t>72</a:t>
                      </a:r>
                    </a:p>
                  </a:txBody>
                  <a:tcPr/>
                </a:tc>
                <a:tc>
                  <a:txBody>
                    <a:bodyPr/>
                    <a:lstStyle/>
                    <a:p>
                      <a:pPr algn="ctr"/>
                      <a:r>
                        <a:rPr lang="en-US" sz="2400" dirty="0">
                          <a:latin typeface="Arial" panose="020B0604020202020204" pitchFamily="34" charset="0"/>
                          <a:cs typeface="Arial" panose="020B0604020202020204" pitchFamily="34" charset="0"/>
                        </a:rPr>
                        <a:t>78</a:t>
                      </a:r>
                    </a:p>
                  </a:txBody>
                  <a:tcPr/>
                </a:tc>
                <a:extLst>
                  <a:ext uri="{0D108BD9-81ED-4DB2-BD59-A6C34878D82A}">
                    <a16:rowId xmlns:a16="http://schemas.microsoft.com/office/drawing/2014/main" val="989523287"/>
                  </a:ext>
                </a:extLst>
              </a:tr>
            </a:tbl>
          </a:graphicData>
        </a:graphic>
      </p:graphicFrame>
    </p:spTree>
    <p:extLst>
      <p:ext uri="{BB962C8B-B14F-4D97-AF65-F5344CB8AC3E}">
        <p14:creationId xmlns:p14="http://schemas.microsoft.com/office/powerpoint/2010/main" val="1711468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9D4B2-E7DD-D211-911B-6B408E49E5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1C7A16-061C-7FE1-9F7A-0C9A605C8087}"/>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San Jose &amp; Regional Schools (2)</a:t>
            </a:r>
          </a:p>
        </p:txBody>
      </p:sp>
      <p:sp>
        <p:nvSpPr>
          <p:cNvPr id="5" name="Content Placeholder 4">
            <a:extLst>
              <a:ext uri="{FF2B5EF4-FFF2-40B4-BE49-F238E27FC236}">
                <a16:creationId xmlns:a16="http://schemas.microsoft.com/office/drawing/2014/main" id="{7A6042C6-C2E3-8973-688C-4E257D0FEF94}"/>
              </a:ext>
            </a:extLst>
          </p:cNvPr>
          <p:cNvSpPr>
            <a:spLocks noGrp="1"/>
          </p:cNvSpPr>
          <p:nvPr>
            <p:ph sz="half" idx="2"/>
          </p:nvPr>
        </p:nvSpPr>
        <p:spPr>
          <a:xfrm>
            <a:off x="7518400" y="282098"/>
            <a:ext cx="3596640" cy="1340804"/>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p>
        </p:txBody>
      </p:sp>
      <p:graphicFrame>
        <p:nvGraphicFramePr>
          <p:cNvPr id="8" name="Content Placeholder 6">
            <a:extLst>
              <a:ext uri="{FF2B5EF4-FFF2-40B4-BE49-F238E27FC236}">
                <a16:creationId xmlns:a16="http://schemas.microsoft.com/office/drawing/2014/main" id="{BAAF2EFD-4C1E-976B-F5D3-F2EB2ED043DE}"/>
              </a:ext>
            </a:extLst>
          </p:cNvPr>
          <p:cNvGraphicFramePr>
            <a:graphicFrameLocks noGrp="1"/>
          </p:cNvGraphicFramePr>
          <p:nvPr>
            <p:ph sz="half" idx="1"/>
            <p:extLst>
              <p:ext uri="{D42A27DB-BD31-4B8C-83A1-F6EECF244321}">
                <p14:modId xmlns:p14="http://schemas.microsoft.com/office/powerpoint/2010/main" val="3851859939"/>
              </p:ext>
            </p:extLst>
          </p:nvPr>
        </p:nvGraphicFramePr>
        <p:xfrm>
          <a:off x="609600" y="1600200"/>
          <a:ext cx="10972801" cy="4023360"/>
        </p:xfrm>
        <a:graphic>
          <a:graphicData uri="http://schemas.openxmlformats.org/drawingml/2006/table">
            <a:tbl>
              <a:tblPr firstRow="1" la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APR</a:t>
                      </a:r>
                    </a:p>
                  </a:txBody>
                  <a:tcPr/>
                </a:tc>
                <a:tc>
                  <a:txBody>
                    <a:bodyPr/>
                    <a:lstStyle/>
                    <a:p>
                      <a:pPr algn="ctr"/>
                      <a:r>
                        <a:rPr lang="en-US" sz="2400">
                          <a:latin typeface="Arial" panose="020B0604020202020204" pitchFamily="34" charset="0"/>
                          <a:cs typeface="Arial" panose="020B0604020202020204" pitchFamily="34" charset="0"/>
                        </a:rPr>
                        <a:t>1,552</a:t>
                      </a:r>
                    </a:p>
                  </a:txBody>
                  <a:tcPr/>
                </a:tc>
                <a:tc>
                  <a:txBody>
                    <a:bodyPr/>
                    <a:lstStyle/>
                    <a:p>
                      <a:pPr algn="ctr"/>
                      <a:r>
                        <a:rPr lang="en-US" sz="2400">
                          <a:latin typeface="Arial" panose="020B0604020202020204" pitchFamily="34" charset="0"/>
                          <a:cs typeface="Arial" panose="020B0604020202020204" pitchFamily="34" charset="0"/>
                        </a:rPr>
                        <a:t>531</a:t>
                      </a:r>
                    </a:p>
                  </a:txBody>
                  <a:tcPr/>
                </a:tc>
                <a:tc>
                  <a:txBody>
                    <a:bodyPr/>
                    <a:lstStyle/>
                    <a:p>
                      <a:pPr algn="ctr"/>
                      <a:r>
                        <a:rPr lang="en-US" sz="2400">
                          <a:latin typeface="Arial" panose="020B0604020202020204" pitchFamily="34" charset="0"/>
                          <a:cs typeface="Arial" panose="020B0604020202020204" pitchFamily="34" charset="0"/>
                        </a:rPr>
                        <a:t>2,083</a:t>
                      </a:r>
                    </a:p>
                  </a:txBody>
                  <a:tcPr/>
                </a:tc>
                <a:tc>
                  <a:txBody>
                    <a:bodyPr/>
                    <a:lstStyle/>
                    <a:p>
                      <a:pPr algn="ctr"/>
                      <a:r>
                        <a:rPr lang="en-US" sz="2400">
                          <a:latin typeface="Arial" panose="020B0604020202020204" pitchFamily="34" charset="0"/>
                          <a:cs typeface="Arial" panose="020B0604020202020204" pitchFamily="34" charset="0"/>
                        </a:rPr>
                        <a:t>2,581</a:t>
                      </a:r>
                    </a:p>
                  </a:txBody>
                  <a:tcPr/>
                </a:tc>
                <a:tc>
                  <a:txBody>
                    <a:bodyPr/>
                    <a:lstStyle/>
                    <a:p>
                      <a:pPr algn="ctr"/>
                      <a:r>
                        <a:rPr lang="en-US" sz="2400">
                          <a:latin typeface="Arial" panose="020B0604020202020204" pitchFamily="34" charset="0"/>
                          <a:cs typeface="Arial" panose="020B0604020202020204" pitchFamily="34" charset="0"/>
                        </a:rPr>
                        <a:t>82</a:t>
                      </a:r>
                    </a:p>
                  </a:txBody>
                  <a:tcPr/>
                </a:tc>
                <a:tc>
                  <a:txBody>
                    <a:bodyPr/>
                    <a:lstStyle/>
                    <a:p>
                      <a:pPr algn="ctr"/>
                      <a:r>
                        <a:rPr lang="en-US" sz="2400">
                          <a:latin typeface="Arial" panose="020B0604020202020204" pitchFamily="34" charset="0"/>
                          <a:cs typeface="Arial" panose="020B0604020202020204" pitchFamily="34" charset="0"/>
                        </a:rPr>
                        <a:t>113</a:t>
                      </a:r>
                    </a:p>
                  </a:txBody>
                  <a:tcPr/>
                </a:tc>
                <a:extLst>
                  <a:ext uri="{0D108BD9-81ED-4DB2-BD59-A6C34878D82A}">
                    <a16:rowId xmlns:a16="http://schemas.microsoft.com/office/drawing/2014/main" val="2041383040"/>
                  </a:ext>
                </a:extLst>
              </a:tr>
              <a:tr h="370840">
                <a:tc>
                  <a:txBody>
                    <a:bodyPr/>
                    <a:lstStyle/>
                    <a:p>
                      <a:r>
                        <a:rPr lang="en-US" sz="2400">
                          <a:latin typeface="Arial" panose="020B0604020202020204" pitchFamily="34" charset="0"/>
                          <a:cs typeface="Arial" panose="020B0604020202020204" pitchFamily="34" charset="0"/>
                        </a:rPr>
                        <a:t>JAN</a:t>
                      </a:r>
                    </a:p>
                  </a:txBody>
                  <a:tcPr/>
                </a:tc>
                <a:tc>
                  <a:txBody>
                    <a:bodyPr/>
                    <a:lstStyle/>
                    <a:p>
                      <a:pPr algn="ctr"/>
                      <a:r>
                        <a:rPr lang="en-US" sz="2400">
                          <a:latin typeface="Arial" panose="020B0604020202020204" pitchFamily="34" charset="0"/>
                          <a:cs typeface="Arial" panose="020B0604020202020204" pitchFamily="34" charset="0"/>
                        </a:rPr>
                        <a:t>989</a:t>
                      </a:r>
                    </a:p>
                  </a:txBody>
                  <a:tcPr/>
                </a:tc>
                <a:tc>
                  <a:txBody>
                    <a:bodyPr/>
                    <a:lstStyle/>
                    <a:p>
                      <a:pPr algn="ctr"/>
                      <a:r>
                        <a:rPr lang="en-US" sz="2400">
                          <a:latin typeface="Arial" panose="020B0604020202020204" pitchFamily="34" charset="0"/>
                          <a:cs typeface="Arial" panose="020B0604020202020204" pitchFamily="34" charset="0"/>
                        </a:rPr>
                        <a:t>400</a:t>
                      </a:r>
                    </a:p>
                  </a:txBody>
                  <a:tcPr/>
                </a:tc>
                <a:tc>
                  <a:txBody>
                    <a:bodyPr/>
                    <a:lstStyle/>
                    <a:p>
                      <a:pPr algn="ctr"/>
                      <a:r>
                        <a:rPr lang="en-US" sz="2400">
                          <a:latin typeface="Arial" panose="020B0604020202020204" pitchFamily="34" charset="0"/>
                          <a:cs typeface="Arial" panose="020B0604020202020204" pitchFamily="34" charset="0"/>
                        </a:rPr>
                        <a:t>1,389</a:t>
                      </a:r>
                    </a:p>
                  </a:txBody>
                  <a:tcPr/>
                </a:tc>
                <a:tc>
                  <a:txBody>
                    <a:bodyPr/>
                    <a:lstStyle/>
                    <a:p>
                      <a:pPr algn="ctr"/>
                      <a:r>
                        <a:rPr lang="en-US" sz="2400">
                          <a:latin typeface="Arial" panose="020B0604020202020204" pitchFamily="34" charset="0"/>
                          <a:cs typeface="Arial" panose="020B0604020202020204" pitchFamily="34" charset="0"/>
                        </a:rPr>
                        <a:t>1,982</a:t>
                      </a:r>
                    </a:p>
                  </a:txBody>
                  <a:tcPr/>
                </a:tc>
                <a:tc>
                  <a:txBody>
                    <a:bodyPr/>
                    <a:lstStyle/>
                    <a:p>
                      <a:pPr algn="ctr"/>
                      <a:r>
                        <a:rPr lang="en-US" sz="2400">
                          <a:latin typeface="Arial" panose="020B0604020202020204" pitchFamily="34" charset="0"/>
                          <a:cs typeface="Arial" panose="020B0604020202020204" pitchFamily="34" charset="0"/>
                        </a:rPr>
                        <a:t>60</a:t>
                      </a:r>
                    </a:p>
                  </a:txBody>
                  <a:tcPr/>
                </a:tc>
                <a:tc>
                  <a:txBody>
                    <a:bodyPr/>
                    <a:lstStyle/>
                    <a:p>
                      <a:pPr algn="ctr"/>
                      <a:r>
                        <a:rPr lang="en-US" sz="2400">
                          <a:latin typeface="Arial" panose="020B0604020202020204" pitchFamily="34" charset="0"/>
                          <a:cs typeface="Arial" panose="020B0604020202020204" pitchFamily="34" charset="0"/>
                        </a:rPr>
                        <a:t>74</a:t>
                      </a:r>
                    </a:p>
                  </a:txBody>
                  <a:tcPr/>
                </a:tc>
                <a:extLst>
                  <a:ext uri="{0D108BD9-81ED-4DB2-BD59-A6C34878D82A}">
                    <a16:rowId xmlns:a16="http://schemas.microsoft.com/office/drawing/2014/main" val="2121924526"/>
                  </a:ext>
                </a:extLst>
              </a:tr>
              <a:tr h="370840">
                <a:tc>
                  <a:txBody>
                    <a:bodyPr/>
                    <a:lstStyle/>
                    <a:p>
                      <a:r>
                        <a:rPr lang="en-US" sz="2400">
                          <a:latin typeface="Arial" panose="020B0604020202020204" pitchFamily="34" charset="0"/>
                          <a:cs typeface="Arial" panose="020B0604020202020204" pitchFamily="34" charset="0"/>
                        </a:rPr>
                        <a:t>JUL</a:t>
                      </a:r>
                    </a:p>
                  </a:txBody>
                  <a:tcPr/>
                </a:tc>
                <a:tc>
                  <a:txBody>
                    <a:bodyPr/>
                    <a:lstStyle/>
                    <a:p>
                      <a:pPr algn="ctr"/>
                      <a:r>
                        <a:rPr lang="en-US" sz="2400">
                          <a:latin typeface="Arial" panose="020B0604020202020204" pitchFamily="34" charset="0"/>
                          <a:cs typeface="Arial" panose="020B0604020202020204" pitchFamily="34" charset="0"/>
                        </a:rPr>
                        <a:t>128</a:t>
                      </a:r>
                    </a:p>
                  </a:txBody>
                  <a:tcPr/>
                </a:tc>
                <a:tc>
                  <a:txBody>
                    <a:bodyPr/>
                    <a:lstStyle/>
                    <a:p>
                      <a:pPr algn="ctr"/>
                      <a:r>
                        <a:rPr lang="en-US" sz="2400">
                          <a:latin typeface="Arial" panose="020B0604020202020204" pitchFamily="34" charset="0"/>
                          <a:cs typeface="Arial" panose="020B0604020202020204" pitchFamily="34" charset="0"/>
                        </a:rPr>
                        <a:t>214</a:t>
                      </a:r>
                    </a:p>
                  </a:txBody>
                  <a:tcPr/>
                </a:tc>
                <a:tc>
                  <a:txBody>
                    <a:bodyPr/>
                    <a:lstStyle/>
                    <a:p>
                      <a:pPr algn="ctr"/>
                      <a:r>
                        <a:rPr lang="en-US" sz="2400">
                          <a:latin typeface="Arial" panose="020B0604020202020204" pitchFamily="34" charset="0"/>
                          <a:cs typeface="Arial" panose="020B0604020202020204" pitchFamily="34" charset="0"/>
                        </a:rPr>
                        <a:t>342</a:t>
                      </a:r>
                    </a:p>
                  </a:txBody>
                  <a:tcPr/>
                </a:tc>
                <a:tc>
                  <a:txBody>
                    <a:bodyPr/>
                    <a:lstStyle/>
                    <a:p>
                      <a:pPr algn="ctr"/>
                      <a:r>
                        <a:rPr lang="en-US" sz="2400">
                          <a:latin typeface="Arial" panose="020B0604020202020204" pitchFamily="34" charset="0"/>
                          <a:cs typeface="Arial" panose="020B0604020202020204" pitchFamily="34" charset="0"/>
                        </a:rPr>
                        <a:t>496</a:t>
                      </a:r>
                    </a:p>
                  </a:txBody>
                  <a:tcPr/>
                </a:tc>
                <a:tc>
                  <a:txBody>
                    <a:bodyPr/>
                    <a:lstStyle/>
                    <a:p>
                      <a:pPr algn="ctr"/>
                      <a:r>
                        <a:rPr lang="en-US" sz="2400">
                          <a:latin typeface="Arial" panose="020B0604020202020204" pitchFamily="34" charset="0"/>
                          <a:cs typeface="Arial" panose="020B0604020202020204" pitchFamily="34" charset="0"/>
                        </a:rPr>
                        <a:t>7</a:t>
                      </a:r>
                    </a:p>
                  </a:txBody>
                  <a:tcPr/>
                </a:tc>
                <a:tc>
                  <a:txBody>
                    <a:bodyPr/>
                    <a:lstStyle/>
                    <a:p>
                      <a:pPr algn="ctr"/>
                      <a:r>
                        <a:rPr lang="en-US" sz="2400">
                          <a:latin typeface="Arial" panose="020B0604020202020204" pitchFamily="34" charset="0"/>
                          <a:cs typeface="Arial" panose="020B0604020202020204" pitchFamily="34" charset="0"/>
                        </a:rPr>
                        <a:t>24</a:t>
                      </a:r>
                    </a:p>
                  </a:txBody>
                  <a:tcPr/>
                </a:tc>
                <a:extLst>
                  <a:ext uri="{0D108BD9-81ED-4DB2-BD59-A6C34878D82A}">
                    <a16:rowId xmlns:a16="http://schemas.microsoft.com/office/drawing/2014/main" val="3529504526"/>
                  </a:ext>
                </a:extLst>
              </a:tr>
              <a:tr h="370840">
                <a:tc>
                  <a:txBody>
                    <a:bodyPr/>
                    <a:lstStyle/>
                    <a:p>
                      <a:r>
                        <a:rPr lang="en-US" sz="2400">
                          <a:latin typeface="Arial" panose="020B0604020202020204" pitchFamily="34" charset="0"/>
                          <a:cs typeface="Arial" panose="020B0604020202020204" pitchFamily="34" charset="0"/>
                        </a:rPr>
                        <a:t>MAY</a:t>
                      </a:r>
                    </a:p>
                  </a:txBody>
                  <a:tcPr/>
                </a:tc>
                <a:tc>
                  <a:txBody>
                    <a:bodyPr/>
                    <a:lstStyle/>
                    <a:p>
                      <a:pPr algn="ctr"/>
                      <a:r>
                        <a:rPr lang="en-US" sz="2400">
                          <a:latin typeface="Arial" panose="020B0604020202020204" pitchFamily="34" charset="0"/>
                          <a:cs typeface="Arial" panose="020B0604020202020204" pitchFamily="34" charset="0"/>
                        </a:rPr>
                        <a:t>192</a:t>
                      </a:r>
                    </a:p>
                  </a:txBody>
                  <a:tcPr/>
                </a:tc>
                <a:tc>
                  <a:txBody>
                    <a:bodyPr/>
                    <a:lstStyle/>
                    <a:p>
                      <a:pPr algn="ctr"/>
                      <a:r>
                        <a:rPr lang="en-US" sz="2400">
                          <a:latin typeface="Arial" panose="020B0604020202020204" pitchFamily="34" charset="0"/>
                          <a:cs typeface="Arial" panose="020B0604020202020204" pitchFamily="34" charset="0"/>
                        </a:rPr>
                        <a:t>136</a:t>
                      </a:r>
                    </a:p>
                  </a:txBody>
                  <a:tcPr/>
                </a:tc>
                <a:tc>
                  <a:txBody>
                    <a:bodyPr/>
                    <a:lstStyle/>
                    <a:p>
                      <a:pPr algn="ctr"/>
                      <a:r>
                        <a:rPr lang="en-US" sz="2400">
                          <a:latin typeface="Arial" panose="020B0604020202020204" pitchFamily="34" charset="0"/>
                          <a:cs typeface="Arial" panose="020B0604020202020204" pitchFamily="34" charset="0"/>
                        </a:rPr>
                        <a:t>328</a:t>
                      </a:r>
                    </a:p>
                  </a:txBody>
                  <a:tcPr/>
                </a:tc>
                <a:tc>
                  <a:txBody>
                    <a:bodyPr/>
                    <a:lstStyle/>
                    <a:p>
                      <a:pPr algn="ctr"/>
                      <a:r>
                        <a:rPr lang="en-US" sz="2400">
                          <a:latin typeface="Arial" panose="020B0604020202020204" pitchFamily="34" charset="0"/>
                          <a:cs typeface="Arial" panose="020B0604020202020204" pitchFamily="34" charset="0"/>
                        </a:rPr>
                        <a:t>404</a:t>
                      </a:r>
                    </a:p>
                  </a:txBody>
                  <a:tcPr/>
                </a:tc>
                <a:tc>
                  <a:txBody>
                    <a:bodyPr/>
                    <a:lstStyle/>
                    <a:p>
                      <a:pPr algn="ctr"/>
                      <a:r>
                        <a:rPr lang="en-US" sz="2400">
                          <a:latin typeface="Arial" panose="020B0604020202020204" pitchFamily="34" charset="0"/>
                          <a:cs typeface="Arial" panose="020B0604020202020204" pitchFamily="34" charset="0"/>
                        </a:rPr>
                        <a:t>31</a:t>
                      </a:r>
                    </a:p>
                  </a:txBody>
                  <a:tcPr/>
                </a:tc>
                <a:tc>
                  <a:txBody>
                    <a:bodyPr/>
                    <a:lstStyle/>
                    <a:p>
                      <a:pPr algn="ctr"/>
                      <a:r>
                        <a:rPr lang="en-US" sz="2400">
                          <a:latin typeface="Arial" panose="020B0604020202020204" pitchFamily="34" charset="0"/>
                          <a:cs typeface="Arial" panose="020B0604020202020204" pitchFamily="34" charset="0"/>
                        </a:rPr>
                        <a:t>37</a:t>
                      </a:r>
                    </a:p>
                  </a:txBody>
                  <a:tcPr/>
                </a:tc>
                <a:extLst>
                  <a:ext uri="{0D108BD9-81ED-4DB2-BD59-A6C34878D82A}">
                    <a16:rowId xmlns:a16="http://schemas.microsoft.com/office/drawing/2014/main" val="1062946985"/>
                  </a:ext>
                </a:extLst>
              </a:tr>
              <a:tr h="370840">
                <a:tc>
                  <a:txBody>
                    <a:bodyPr/>
                    <a:lstStyle/>
                    <a:p>
                      <a:r>
                        <a:rPr lang="en-US" sz="2400">
                          <a:latin typeface="Arial" panose="020B0604020202020204" pitchFamily="34" charset="0"/>
                          <a:cs typeface="Arial" panose="020B0604020202020204" pitchFamily="34" charset="0"/>
                        </a:rPr>
                        <a:t>JUN</a:t>
                      </a:r>
                    </a:p>
                  </a:txBody>
                  <a:tcPr/>
                </a:tc>
                <a:tc>
                  <a:txBody>
                    <a:bodyPr/>
                    <a:lstStyle/>
                    <a:p>
                      <a:pPr algn="ctr"/>
                      <a:r>
                        <a:rPr lang="en-US" sz="2400">
                          <a:latin typeface="Arial" panose="020B0604020202020204" pitchFamily="34" charset="0"/>
                          <a:cs typeface="Arial" panose="020B0604020202020204" pitchFamily="34" charset="0"/>
                        </a:rPr>
                        <a:t>12</a:t>
                      </a:r>
                    </a:p>
                  </a:txBody>
                  <a:tcPr/>
                </a:tc>
                <a:tc>
                  <a:txBody>
                    <a:bodyPr/>
                    <a:lstStyle/>
                    <a:p>
                      <a:pPr algn="ctr"/>
                      <a:r>
                        <a:rPr lang="en-US" sz="2400">
                          <a:latin typeface="Arial" panose="020B0604020202020204" pitchFamily="34" charset="0"/>
                          <a:cs typeface="Arial" panose="020B0604020202020204" pitchFamily="34" charset="0"/>
                        </a:rPr>
                        <a:t>88</a:t>
                      </a:r>
                    </a:p>
                  </a:txBody>
                  <a:tcPr/>
                </a:tc>
                <a:tc>
                  <a:txBody>
                    <a:bodyPr/>
                    <a:lstStyle/>
                    <a:p>
                      <a:pPr algn="ctr"/>
                      <a:r>
                        <a:rPr lang="en-US" sz="2400">
                          <a:latin typeface="Arial" panose="020B0604020202020204" pitchFamily="34" charset="0"/>
                          <a:cs typeface="Arial" panose="020B0604020202020204" pitchFamily="34" charset="0"/>
                        </a:rPr>
                        <a:t>100</a:t>
                      </a:r>
                    </a:p>
                  </a:txBody>
                  <a:tcPr/>
                </a:tc>
                <a:tc>
                  <a:txBody>
                    <a:bodyPr/>
                    <a:lstStyle/>
                    <a:p>
                      <a:pPr algn="ctr"/>
                      <a:r>
                        <a:rPr lang="en-US" sz="2400">
                          <a:latin typeface="Arial" panose="020B0604020202020204" pitchFamily="34" charset="0"/>
                          <a:cs typeface="Arial" panose="020B0604020202020204" pitchFamily="34" charset="0"/>
                        </a:rPr>
                        <a:t>167</a:t>
                      </a:r>
                    </a:p>
                  </a:txBody>
                  <a:tcPr/>
                </a:tc>
                <a:tc>
                  <a:txBody>
                    <a:bodyPr/>
                    <a:lstStyle/>
                    <a:p>
                      <a:pPr algn="ctr"/>
                      <a:r>
                        <a:rPr lang="en-US" sz="2400">
                          <a:latin typeface="Arial" panose="020B0604020202020204" pitchFamily="34" charset="0"/>
                          <a:cs typeface="Arial" panose="020B0604020202020204" pitchFamily="34" charset="0"/>
                        </a:rPr>
                        <a:t>9</a:t>
                      </a:r>
                    </a:p>
                  </a:txBody>
                  <a:tcPr/>
                </a:tc>
                <a:tc>
                  <a:txBody>
                    <a:bodyPr/>
                    <a:lstStyle/>
                    <a:p>
                      <a:pPr algn="ctr"/>
                      <a:r>
                        <a:rPr lang="en-US" sz="2400">
                          <a:latin typeface="Arial" panose="020B0604020202020204" pitchFamily="34" charset="0"/>
                          <a:cs typeface="Arial" panose="020B0604020202020204" pitchFamily="34" charset="0"/>
                        </a:rPr>
                        <a:t>12</a:t>
                      </a:r>
                    </a:p>
                  </a:txBody>
                  <a:tcPr/>
                </a:tc>
                <a:extLst>
                  <a:ext uri="{0D108BD9-81ED-4DB2-BD59-A6C34878D82A}">
                    <a16:rowId xmlns:a16="http://schemas.microsoft.com/office/drawing/2014/main" val="679645782"/>
                  </a:ext>
                </a:extLst>
              </a:tr>
              <a:tr h="370840">
                <a:tc>
                  <a:txBody>
                    <a:bodyPr/>
                    <a:lstStyle/>
                    <a:p>
                      <a:r>
                        <a:rPr lang="en-US" sz="2400">
                          <a:latin typeface="Arial" panose="020B0604020202020204" pitchFamily="34" charset="0"/>
                          <a:cs typeface="Arial" panose="020B0604020202020204" pitchFamily="34" charset="0"/>
                        </a:rPr>
                        <a:t>AUG</a:t>
                      </a:r>
                    </a:p>
                  </a:txBody>
                  <a:tcPr/>
                </a:tc>
                <a:tc>
                  <a:txBody>
                    <a:bodyPr/>
                    <a:lstStyle/>
                    <a:p>
                      <a:pPr algn="ctr"/>
                      <a:r>
                        <a:rPr lang="en-US" sz="2400">
                          <a:latin typeface="Arial" panose="020B0604020202020204" pitchFamily="34" charset="0"/>
                          <a:cs typeface="Arial" panose="020B0604020202020204" pitchFamily="34" charset="0"/>
                        </a:rPr>
                        <a:t>9</a:t>
                      </a:r>
                    </a:p>
                  </a:txBody>
                  <a:tcPr/>
                </a:tc>
                <a:tc>
                  <a:txBody>
                    <a:bodyPr/>
                    <a:lstStyle/>
                    <a:p>
                      <a:pPr algn="ctr"/>
                      <a:r>
                        <a:rPr lang="en-US" sz="2400">
                          <a:latin typeface="Arial" panose="020B0604020202020204" pitchFamily="34" charset="0"/>
                          <a:cs typeface="Arial" panose="020B0604020202020204" pitchFamily="34" charset="0"/>
                        </a:rPr>
                        <a:t>61</a:t>
                      </a:r>
                    </a:p>
                  </a:txBody>
                  <a:tcPr/>
                </a:tc>
                <a:tc>
                  <a:txBody>
                    <a:bodyPr/>
                    <a:lstStyle/>
                    <a:p>
                      <a:pPr algn="ctr"/>
                      <a:r>
                        <a:rPr lang="en-US" sz="2400">
                          <a:latin typeface="Arial" panose="020B0604020202020204" pitchFamily="34" charset="0"/>
                          <a:cs typeface="Arial" panose="020B0604020202020204" pitchFamily="34" charset="0"/>
                        </a:rPr>
                        <a:t>70</a:t>
                      </a:r>
                    </a:p>
                  </a:txBody>
                  <a:tcPr/>
                </a:tc>
                <a:tc>
                  <a:txBody>
                    <a:bodyPr/>
                    <a:lstStyle/>
                    <a:p>
                      <a:pPr algn="ctr"/>
                      <a:r>
                        <a:rPr lang="en-US" sz="2400">
                          <a:latin typeface="Arial" panose="020B0604020202020204" pitchFamily="34" charset="0"/>
                          <a:cs typeface="Arial" panose="020B0604020202020204" pitchFamily="34" charset="0"/>
                        </a:rPr>
                        <a:t>101</a:t>
                      </a:r>
                    </a:p>
                  </a:txBody>
                  <a:tcPr/>
                </a:tc>
                <a:tc>
                  <a:txBody>
                    <a:bodyPr/>
                    <a:lstStyle/>
                    <a:p>
                      <a:pPr algn="ctr"/>
                      <a:r>
                        <a:rPr lang="en-US" sz="2400">
                          <a:latin typeface="Arial" panose="020B0604020202020204" pitchFamily="34" charset="0"/>
                          <a:cs typeface="Arial" panose="020B0604020202020204" pitchFamily="34" charset="0"/>
                        </a:rPr>
                        <a:t>5</a:t>
                      </a:r>
                    </a:p>
                  </a:txBody>
                  <a:tcPr/>
                </a:tc>
                <a:tc>
                  <a:txBody>
                    <a:bodyPr/>
                    <a:lstStyle/>
                    <a:p>
                      <a:pPr algn="ctr"/>
                      <a:r>
                        <a:rPr lang="en-US" sz="240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114281702"/>
                  </a:ext>
                </a:extLst>
              </a:tr>
              <a:tr h="370840">
                <a:tc>
                  <a:txBody>
                    <a:bodyPr/>
                    <a:lstStyle/>
                    <a:p>
                      <a:r>
                        <a:rPr lang="en-US" sz="2400">
                          <a:latin typeface="Arial" panose="020B0604020202020204" pitchFamily="34" charset="0"/>
                          <a:cs typeface="Arial" panose="020B0604020202020204" pitchFamily="34" charset="0"/>
                        </a:rPr>
                        <a:t>Total</a:t>
                      </a:r>
                    </a:p>
                  </a:txBody>
                  <a:tcPr/>
                </a:tc>
                <a:tc>
                  <a:txBody>
                    <a:bodyPr/>
                    <a:lstStyle/>
                    <a:p>
                      <a:pPr algn="ctr"/>
                      <a:r>
                        <a:rPr lang="en-US" sz="2400">
                          <a:latin typeface="Arial" panose="020B0604020202020204" pitchFamily="34" charset="0"/>
                          <a:cs typeface="Arial" panose="020B0604020202020204" pitchFamily="34" charset="0"/>
                        </a:rPr>
                        <a:t>10,542</a:t>
                      </a:r>
                    </a:p>
                  </a:txBody>
                  <a:tcPr/>
                </a:tc>
                <a:tc>
                  <a:txBody>
                    <a:bodyPr/>
                    <a:lstStyle/>
                    <a:p>
                      <a:pPr algn="ctr"/>
                      <a:r>
                        <a:rPr lang="en-US" sz="2400">
                          <a:latin typeface="Arial" panose="020B0604020202020204" pitchFamily="34" charset="0"/>
                          <a:cs typeface="Arial" panose="020B0604020202020204" pitchFamily="34" charset="0"/>
                        </a:rPr>
                        <a:t>9,428</a:t>
                      </a:r>
                    </a:p>
                  </a:txBody>
                  <a:tcPr/>
                </a:tc>
                <a:tc>
                  <a:txBody>
                    <a:bodyPr/>
                    <a:lstStyle/>
                    <a:p>
                      <a:pPr algn="ctr"/>
                      <a:r>
                        <a:rPr lang="en-US" sz="2400">
                          <a:latin typeface="Arial" panose="020B0604020202020204" pitchFamily="34" charset="0"/>
                          <a:cs typeface="Arial" panose="020B0604020202020204" pitchFamily="34" charset="0"/>
                        </a:rPr>
                        <a:t>19,970</a:t>
                      </a:r>
                    </a:p>
                  </a:txBody>
                  <a:tcPr/>
                </a:tc>
                <a:tc>
                  <a:txBody>
                    <a:bodyPr/>
                    <a:lstStyle/>
                    <a:p>
                      <a:pPr algn="ctr"/>
                      <a:r>
                        <a:rPr lang="en-US" sz="2400">
                          <a:latin typeface="Arial" panose="020B0604020202020204" pitchFamily="34" charset="0"/>
                          <a:cs typeface="Arial" panose="020B0604020202020204" pitchFamily="34" charset="0"/>
                        </a:rPr>
                        <a:t>24,231</a:t>
                      </a:r>
                    </a:p>
                  </a:txBody>
                  <a:tcPr/>
                </a:tc>
                <a:tc>
                  <a:txBody>
                    <a:bodyPr/>
                    <a:lstStyle/>
                    <a:p>
                      <a:pPr algn="ctr"/>
                      <a:r>
                        <a:rPr lang="en-US" sz="2400">
                          <a:latin typeface="Arial" panose="020B0604020202020204" pitchFamily="34" charset="0"/>
                          <a:cs typeface="Arial" panose="020B0604020202020204" pitchFamily="34" charset="0"/>
                        </a:rPr>
                        <a:t>948</a:t>
                      </a:r>
                    </a:p>
                  </a:txBody>
                  <a:tcPr/>
                </a:tc>
                <a:tc>
                  <a:txBody>
                    <a:bodyPr/>
                    <a:lstStyle/>
                    <a:p>
                      <a:pPr algn="ctr"/>
                      <a:r>
                        <a:rPr lang="en-US" sz="2400" dirty="0">
                          <a:latin typeface="Arial" panose="020B0604020202020204" pitchFamily="34" charset="0"/>
                          <a:cs typeface="Arial" panose="020B0604020202020204" pitchFamily="34" charset="0"/>
                        </a:rPr>
                        <a:t>1,074</a:t>
                      </a:r>
                    </a:p>
                  </a:txBody>
                  <a:tcPr/>
                </a:tc>
                <a:extLst>
                  <a:ext uri="{0D108BD9-81ED-4DB2-BD59-A6C34878D82A}">
                    <a16:rowId xmlns:a16="http://schemas.microsoft.com/office/drawing/2014/main" val="182185051"/>
                  </a:ext>
                </a:extLst>
              </a:tr>
            </a:tbl>
          </a:graphicData>
        </a:graphic>
      </p:graphicFrame>
    </p:spTree>
    <p:extLst>
      <p:ext uri="{BB962C8B-B14F-4D97-AF65-F5344CB8AC3E}">
        <p14:creationId xmlns:p14="http://schemas.microsoft.com/office/powerpoint/2010/main" val="26117780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B1D899-ACFA-538F-C681-790373101C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D10625-29F2-AA0C-D866-2C8C64367E74}"/>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San Diego &amp; Regional Schools (1)</a:t>
            </a:r>
          </a:p>
        </p:txBody>
      </p:sp>
      <p:sp>
        <p:nvSpPr>
          <p:cNvPr id="5" name="Content Placeholder 4">
            <a:extLst>
              <a:ext uri="{FF2B5EF4-FFF2-40B4-BE49-F238E27FC236}">
                <a16:creationId xmlns:a16="http://schemas.microsoft.com/office/drawing/2014/main" id="{B86CF5D3-8E59-E146-3509-D9227B4B7CB6}"/>
              </a:ext>
            </a:extLst>
          </p:cNvPr>
          <p:cNvSpPr>
            <a:spLocks noGrp="1"/>
          </p:cNvSpPr>
          <p:nvPr>
            <p:ph sz="half" idx="2"/>
          </p:nvPr>
        </p:nvSpPr>
        <p:spPr>
          <a:xfrm>
            <a:off x="8290560" y="280069"/>
            <a:ext cx="2631440" cy="1153159"/>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p>
        </p:txBody>
      </p:sp>
      <p:graphicFrame>
        <p:nvGraphicFramePr>
          <p:cNvPr id="8" name="Content Placeholder 6">
            <a:extLst>
              <a:ext uri="{FF2B5EF4-FFF2-40B4-BE49-F238E27FC236}">
                <a16:creationId xmlns:a16="http://schemas.microsoft.com/office/drawing/2014/main" id="{E817C2A5-F0ED-BBB6-1352-5DAB9FCC8B04}"/>
              </a:ext>
            </a:extLst>
          </p:cNvPr>
          <p:cNvGraphicFramePr>
            <a:graphicFrameLocks noGrp="1"/>
          </p:cNvGraphicFramePr>
          <p:nvPr>
            <p:ph sz="half" idx="1"/>
            <p:extLst>
              <p:ext uri="{D42A27DB-BD31-4B8C-83A1-F6EECF244321}">
                <p14:modId xmlns:p14="http://schemas.microsoft.com/office/powerpoint/2010/main" val="3617953983"/>
              </p:ext>
            </p:extLst>
          </p:nvPr>
        </p:nvGraphicFramePr>
        <p:xfrm>
          <a:off x="609600" y="1600200"/>
          <a:ext cx="10972801" cy="3566160"/>
        </p:xfrm>
        <a:graphic>
          <a:graphicData uri="http://schemas.openxmlformats.org/drawingml/2006/table">
            <a:tbl>
              <a:tblPr fir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OCT</a:t>
                      </a:r>
                    </a:p>
                  </a:txBody>
                  <a:tcPr/>
                </a:tc>
                <a:tc>
                  <a:txBody>
                    <a:bodyPr/>
                    <a:lstStyle/>
                    <a:p>
                      <a:pPr algn="ctr"/>
                      <a:r>
                        <a:rPr lang="en-US" sz="2400">
                          <a:latin typeface="Arial" panose="020B0604020202020204" pitchFamily="34" charset="0"/>
                          <a:cs typeface="Arial" panose="020B0604020202020204" pitchFamily="34" charset="0"/>
                        </a:rPr>
                        <a:t>6,891</a:t>
                      </a:r>
                    </a:p>
                  </a:txBody>
                  <a:tcPr/>
                </a:tc>
                <a:tc>
                  <a:txBody>
                    <a:bodyPr/>
                    <a:lstStyle/>
                    <a:p>
                      <a:pPr algn="ctr"/>
                      <a:r>
                        <a:rPr lang="en-US" sz="2400">
                          <a:latin typeface="Arial" panose="020B0604020202020204" pitchFamily="34" charset="0"/>
                          <a:cs typeface="Arial" panose="020B0604020202020204" pitchFamily="34" charset="0"/>
                        </a:rPr>
                        <a:t>5,060</a:t>
                      </a:r>
                    </a:p>
                  </a:txBody>
                  <a:tcPr/>
                </a:tc>
                <a:tc>
                  <a:txBody>
                    <a:bodyPr/>
                    <a:lstStyle/>
                    <a:p>
                      <a:pPr algn="ctr"/>
                      <a:r>
                        <a:rPr lang="en-US" sz="2400">
                          <a:latin typeface="Arial" panose="020B0604020202020204" pitchFamily="34" charset="0"/>
                          <a:cs typeface="Arial" panose="020B0604020202020204" pitchFamily="34" charset="0"/>
                        </a:rPr>
                        <a:t>11,951</a:t>
                      </a:r>
                    </a:p>
                  </a:txBody>
                  <a:tcPr/>
                </a:tc>
                <a:tc>
                  <a:txBody>
                    <a:bodyPr/>
                    <a:lstStyle/>
                    <a:p>
                      <a:pPr algn="ctr"/>
                      <a:r>
                        <a:rPr lang="en-US" sz="2400">
                          <a:latin typeface="Arial" panose="020B0604020202020204" pitchFamily="34" charset="0"/>
                          <a:cs typeface="Arial" panose="020B0604020202020204" pitchFamily="34" charset="0"/>
                        </a:rPr>
                        <a:t>15,066</a:t>
                      </a:r>
                    </a:p>
                  </a:txBody>
                  <a:tcPr/>
                </a:tc>
                <a:tc>
                  <a:txBody>
                    <a:bodyPr/>
                    <a:lstStyle/>
                    <a:p>
                      <a:pPr algn="ctr"/>
                      <a:r>
                        <a:rPr lang="en-US" sz="2400">
                          <a:latin typeface="Arial" panose="020B0604020202020204" pitchFamily="34" charset="0"/>
                          <a:cs typeface="Arial" panose="020B0604020202020204" pitchFamily="34" charset="0"/>
                        </a:rPr>
                        <a:t>227</a:t>
                      </a:r>
                    </a:p>
                  </a:txBody>
                  <a:tcPr/>
                </a:tc>
                <a:tc>
                  <a:txBody>
                    <a:bodyPr/>
                    <a:lstStyle/>
                    <a:p>
                      <a:pPr algn="ctr"/>
                      <a:r>
                        <a:rPr lang="en-US" sz="2400">
                          <a:latin typeface="Arial" panose="020B0604020202020204" pitchFamily="34" charset="0"/>
                          <a:cs typeface="Arial" panose="020B0604020202020204" pitchFamily="34" charset="0"/>
                        </a:rPr>
                        <a:t>234</a:t>
                      </a:r>
                    </a:p>
                  </a:txBody>
                  <a:tcPr/>
                </a:tc>
                <a:extLst>
                  <a:ext uri="{0D108BD9-81ED-4DB2-BD59-A6C34878D82A}">
                    <a16:rowId xmlns:a16="http://schemas.microsoft.com/office/drawing/2014/main" val="1648983723"/>
                  </a:ext>
                </a:extLst>
              </a:tr>
              <a:tr h="370840">
                <a:tc>
                  <a:txBody>
                    <a:bodyPr/>
                    <a:lstStyle/>
                    <a:p>
                      <a:r>
                        <a:rPr lang="en-US" sz="2400">
                          <a:latin typeface="Arial" panose="020B0604020202020204" pitchFamily="34" charset="0"/>
                          <a:cs typeface="Arial" panose="020B0604020202020204" pitchFamily="34" charset="0"/>
                        </a:rPr>
                        <a:t>NOV</a:t>
                      </a:r>
                    </a:p>
                  </a:txBody>
                  <a:tcPr/>
                </a:tc>
                <a:tc>
                  <a:txBody>
                    <a:bodyPr/>
                    <a:lstStyle/>
                    <a:p>
                      <a:pPr algn="ctr"/>
                      <a:r>
                        <a:rPr lang="en-US" sz="2400">
                          <a:latin typeface="Arial" panose="020B0604020202020204" pitchFamily="34" charset="0"/>
                          <a:cs typeface="Arial" panose="020B0604020202020204" pitchFamily="34" charset="0"/>
                        </a:rPr>
                        <a:t>5,635</a:t>
                      </a:r>
                    </a:p>
                  </a:txBody>
                  <a:tcPr/>
                </a:tc>
                <a:tc>
                  <a:txBody>
                    <a:bodyPr/>
                    <a:lstStyle/>
                    <a:p>
                      <a:pPr algn="ctr"/>
                      <a:r>
                        <a:rPr lang="en-US" sz="2400">
                          <a:latin typeface="Arial" panose="020B0604020202020204" pitchFamily="34" charset="0"/>
                          <a:cs typeface="Arial" panose="020B0604020202020204" pitchFamily="34" charset="0"/>
                        </a:rPr>
                        <a:t>3,552</a:t>
                      </a:r>
                    </a:p>
                  </a:txBody>
                  <a:tcPr/>
                </a:tc>
                <a:tc>
                  <a:txBody>
                    <a:bodyPr/>
                    <a:lstStyle/>
                    <a:p>
                      <a:pPr algn="ctr"/>
                      <a:r>
                        <a:rPr lang="en-US" sz="2400">
                          <a:latin typeface="Arial" panose="020B0604020202020204" pitchFamily="34" charset="0"/>
                          <a:cs typeface="Arial" panose="020B0604020202020204" pitchFamily="34" charset="0"/>
                        </a:rPr>
                        <a:t>9,187</a:t>
                      </a:r>
                    </a:p>
                  </a:txBody>
                  <a:tcPr/>
                </a:tc>
                <a:tc>
                  <a:txBody>
                    <a:bodyPr/>
                    <a:lstStyle/>
                    <a:p>
                      <a:pPr algn="ctr"/>
                      <a:r>
                        <a:rPr lang="en-US" sz="2400">
                          <a:latin typeface="Arial" panose="020B0604020202020204" pitchFamily="34" charset="0"/>
                          <a:cs typeface="Arial" panose="020B0604020202020204" pitchFamily="34" charset="0"/>
                        </a:rPr>
                        <a:t>11,197</a:t>
                      </a:r>
                    </a:p>
                  </a:txBody>
                  <a:tcPr/>
                </a:tc>
                <a:tc>
                  <a:txBody>
                    <a:bodyPr/>
                    <a:lstStyle/>
                    <a:p>
                      <a:pPr algn="ctr"/>
                      <a:r>
                        <a:rPr lang="en-US" sz="2400">
                          <a:latin typeface="Arial" panose="020B0604020202020204" pitchFamily="34" charset="0"/>
                          <a:cs typeface="Arial" panose="020B0604020202020204" pitchFamily="34" charset="0"/>
                        </a:rPr>
                        <a:t>196</a:t>
                      </a:r>
                    </a:p>
                  </a:txBody>
                  <a:tcPr/>
                </a:tc>
                <a:tc>
                  <a:txBody>
                    <a:bodyPr/>
                    <a:lstStyle/>
                    <a:p>
                      <a:pPr algn="ctr"/>
                      <a:r>
                        <a:rPr lang="en-US" sz="2400">
                          <a:latin typeface="Arial" panose="020B0604020202020204" pitchFamily="34" charset="0"/>
                          <a:cs typeface="Arial" panose="020B0604020202020204" pitchFamily="34" charset="0"/>
                        </a:rPr>
                        <a:t>211</a:t>
                      </a:r>
                    </a:p>
                  </a:txBody>
                  <a:tcPr/>
                </a:tc>
                <a:extLst>
                  <a:ext uri="{0D108BD9-81ED-4DB2-BD59-A6C34878D82A}">
                    <a16:rowId xmlns:a16="http://schemas.microsoft.com/office/drawing/2014/main" val="3443385516"/>
                  </a:ext>
                </a:extLst>
              </a:tr>
              <a:tr h="370840">
                <a:tc>
                  <a:txBody>
                    <a:bodyPr/>
                    <a:lstStyle/>
                    <a:p>
                      <a:r>
                        <a:rPr lang="en-US" sz="2400">
                          <a:latin typeface="Arial" panose="020B0604020202020204" pitchFamily="34" charset="0"/>
                          <a:cs typeface="Arial" panose="020B0604020202020204" pitchFamily="34" charset="0"/>
                        </a:rPr>
                        <a:t>SEP</a:t>
                      </a:r>
                    </a:p>
                  </a:txBody>
                  <a:tcPr/>
                </a:tc>
                <a:tc>
                  <a:txBody>
                    <a:bodyPr/>
                    <a:lstStyle/>
                    <a:p>
                      <a:pPr algn="ctr"/>
                      <a:r>
                        <a:rPr lang="en-US" sz="2400">
                          <a:latin typeface="Arial" panose="020B0604020202020204" pitchFamily="34" charset="0"/>
                          <a:cs typeface="Arial" panose="020B0604020202020204" pitchFamily="34" charset="0"/>
                        </a:rPr>
                        <a:t>615</a:t>
                      </a:r>
                    </a:p>
                  </a:txBody>
                  <a:tcPr/>
                </a:tc>
                <a:tc>
                  <a:txBody>
                    <a:bodyPr/>
                    <a:lstStyle/>
                    <a:p>
                      <a:pPr algn="ctr"/>
                      <a:r>
                        <a:rPr lang="en-US" sz="2400">
                          <a:latin typeface="Arial" panose="020B0604020202020204" pitchFamily="34" charset="0"/>
                          <a:cs typeface="Arial" panose="020B0604020202020204" pitchFamily="34" charset="0"/>
                        </a:rPr>
                        <a:t>1,875</a:t>
                      </a:r>
                    </a:p>
                  </a:txBody>
                  <a:tcPr/>
                </a:tc>
                <a:tc>
                  <a:txBody>
                    <a:bodyPr/>
                    <a:lstStyle/>
                    <a:p>
                      <a:pPr algn="ctr"/>
                      <a:r>
                        <a:rPr lang="en-US" sz="2400">
                          <a:latin typeface="Arial" panose="020B0604020202020204" pitchFamily="34" charset="0"/>
                          <a:cs typeface="Arial" panose="020B0604020202020204" pitchFamily="34" charset="0"/>
                        </a:rPr>
                        <a:t>2,490</a:t>
                      </a:r>
                    </a:p>
                  </a:txBody>
                  <a:tcPr/>
                </a:tc>
                <a:tc>
                  <a:txBody>
                    <a:bodyPr/>
                    <a:lstStyle/>
                    <a:p>
                      <a:pPr algn="ctr"/>
                      <a:r>
                        <a:rPr lang="en-US" sz="2400">
                          <a:latin typeface="Arial" panose="020B0604020202020204" pitchFamily="34" charset="0"/>
                          <a:cs typeface="Arial" panose="020B0604020202020204" pitchFamily="34" charset="0"/>
                        </a:rPr>
                        <a:t>3,161</a:t>
                      </a:r>
                    </a:p>
                  </a:txBody>
                  <a:tcPr/>
                </a:tc>
                <a:tc>
                  <a:txBody>
                    <a:bodyPr/>
                    <a:lstStyle/>
                    <a:p>
                      <a:pPr algn="ctr"/>
                      <a:r>
                        <a:rPr lang="en-US" sz="2400">
                          <a:latin typeface="Arial" panose="020B0604020202020204" pitchFamily="34" charset="0"/>
                          <a:cs typeface="Arial" panose="020B0604020202020204" pitchFamily="34" charset="0"/>
                        </a:rPr>
                        <a:t>83</a:t>
                      </a:r>
                    </a:p>
                  </a:txBody>
                  <a:tcPr/>
                </a:tc>
                <a:tc>
                  <a:txBody>
                    <a:bodyPr/>
                    <a:lstStyle/>
                    <a:p>
                      <a:pPr algn="ctr"/>
                      <a:r>
                        <a:rPr lang="en-US" sz="2400">
                          <a:latin typeface="Arial" panose="020B0604020202020204" pitchFamily="34" charset="0"/>
                          <a:cs typeface="Arial" panose="020B0604020202020204" pitchFamily="34" charset="0"/>
                        </a:rPr>
                        <a:t>90</a:t>
                      </a:r>
                    </a:p>
                  </a:txBody>
                  <a:tcPr/>
                </a:tc>
                <a:extLst>
                  <a:ext uri="{0D108BD9-81ED-4DB2-BD59-A6C34878D82A}">
                    <a16:rowId xmlns:a16="http://schemas.microsoft.com/office/drawing/2014/main" val="1263709400"/>
                  </a:ext>
                </a:extLst>
              </a:tr>
              <a:tr h="370840">
                <a:tc>
                  <a:txBody>
                    <a:bodyPr/>
                    <a:lstStyle/>
                    <a:p>
                      <a:r>
                        <a:rPr lang="en-US" sz="2400">
                          <a:latin typeface="Arial" panose="020B0604020202020204" pitchFamily="34" charset="0"/>
                          <a:cs typeface="Arial" panose="020B0604020202020204" pitchFamily="34" charset="0"/>
                        </a:rPr>
                        <a:t>MAR</a:t>
                      </a:r>
                    </a:p>
                  </a:txBody>
                  <a:tcPr/>
                </a:tc>
                <a:tc>
                  <a:txBody>
                    <a:bodyPr/>
                    <a:lstStyle/>
                    <a:p>
                      <a:pPr algn="ctr"/>
                      <a:r>
                        <a:rPr lang="en-US" sz="2400">
                          <a:latin typeface="Arial" panose="020B0604020202020204" pitchFamily="34" charset="0"/>
                          <a:cs typeface="Arial" panose="020B0604020202020204" pitchFamily="34" charset="0"/>
                        </a:rPr>
                        <a:t>1,987</a:t>
                      </a:r>
                    </a:p>
                  </a:txBody>
                  <a:tcPr/>
                </a:tc>
                <a:tc>
                  <a:txBody>
                    <a:bodyPr/>
                    <a:lstStyle/>
                    <a:p>
                      <a:pPr algn="ctr"/>
                      <a:r>
                        <a:rPr lang="en-US" sz="2400">
                          <a:latin typeface="Arial" panose="020B0604020202020204" pitchFamily="34" charset="0"/>
                          <a:cs typeface="Arial" panose="020B0604020202020204" pitchFamily="34" charset="0"/>
                        </a:rPr>
                        <a:t>1,720</a:t>
                      </a:r>
                    </a:p>
                  </a:txBody>
                  <a:tcPr/>
                </a:tc>
                <a:tc>
                  <a:txBody>
                    <a:bodyPr/>
                    <a:lstStyle/>
                    <a:p>
                      <a:pPr algn="ctr"/>
                      <a:r>
                        <a:rPr lang="en-US" sz="2400">
                          <a:latin typeface="Arial" panose="020B0604020202020204" pitchFamily="34" charset="0"/>
                          <a:cs typeface="Arial" panose="020B0604020202020204" pitchFamily="34" charset="0"/>
                        </a:rPr>
                        <a:t>3,707</a:t>
                      </a:r>
                    </a:p>
                  </a:txBody>
                  <a:tcPr/>
                </a:tc>
                <a:tc>
                  <a:txBody>
                    <a:bodyPr/>
                    <a:lstStyle/>
                    <a:p>
                      <a:pPr algn="ctr"/>
                      <a:r>
                        <a:rPr lang="en-US" sz="2400">
                          <a:latin typeface="Arial" panose="020B0604020202020204" pitchFamily="34" charset="0"/>
                          <a:cs typeface="Arial" panose="020B0604020202020204" pitchFamily="34" charset="0"/>
                        </a:rPr>
                        <a:t>4,698</a:t>
                      </a:r>
                    </a:p>
                  </a:txBody>
                  <a:tcPr/>
                </a:tc>
                <a:tc>
                  <a:txBody>
                    <a:bodyPr/>
                    <a:lstStyle/>
                    <a:p>
                      <a:pPr algn="ctr"/>
                      <a:r>
                        <a:rPr lang="en-US" sz="2400">
                          <a:latin typeface="Arial" panose="020B0604020202020204" pitchFamily="34" charset="0"/>
                          <a:cs typeface="Arial" panose="020B0604020202020204" pitchFamily="34" charset="0"/>
                        </a:rPr>
                        <a:t>169</a:t>
                      </a:r>
                    </a:p>
                  </a:txBody>
                  <a:tcPr/>
                </a:tc>
                <a:tc>
                  <a:txBody>
                    <a:bodyPr/>
                    <a:lstStyle/>
                    <a:p>
                      <a:pPr algn="ctr"/>
                      <a:r>
                        <a:rPr lang="en-US" sz="2400">
                          <a:latin typeface="Arial" panose="020B0604020202020204" pitchFamily="34" charset="0"/>
                          <a:cs typeface="Arial" panose="020B0604020202020204" pitchFamily="34" charset="0"/>
                        </a:rPr>
                        <a:t>175</a:t>
                      </a:r>
                    </a:p>
                  </a:txBody>
                  <a:tcPr/>
                </a:tc>
                <a:extLst>
                  <a:ext uri="{0D108BD9-81ED-4DB2-BD59-A6C34878D82A}">
                    <a16:rowId xmlns:a16="http://schemas.microsoft.com/office/drawing/2014/main" val="1161397963"/>
                  </a:ext>
                </a:extLst>
              </a:tr>
              <a:tr h="370840">
                <a:tc>
                  <a:txBody>
                    <a:bodyPr/>
                    <a:lstStyle/>
                    <a:p>
                      <a:r>
                        <a:rPr lang="en-US" sz="2400">
                          <a:latin typeface="Arial" panose="020B0604020202020204" pitchFamily="34" charset="0"/>
                          <a:cs typeface="Arial" panose="020B0604020202020204" pitchFamily="34" charset="0"/>
                        </a:rPr>
                        <a:t>JAN</a:t>
                      </a:r>
                    </a:p>
                  </a:txBody>
                  <a:tcPr/>
                </a:tc>
                <a:tc>
                  <a:txBody>
                    <a:bodyPr/>
                    <a:lstStyle/>
                    <a:p>
                      <a:pPr algn="ctr"/>
                      <a:r>
                        <a:rPr lang="en-US" sz="2400">
                          <a:latin typeface="Arial" panose="020B0604020202020204" pitchFamily="34" charset="0"/>
                          <a:cs typeface="Arial" panose="020B0604020202020204" pitchFamily="34" charset="0"/>
                        </a:rPr>
                        <a:t>955</a:t>
                      </a:r>
                    </a:p>
                  </a:txBody>
                  <a:tcPr/>
                </a:tc>
                <a:tc>
                  <a:txBody>
                    <a:bodyPr/>
                    <a:lstStyle/>
                    <a:p>
                      <a:pPr algn="ctr"/>
                      <a:r>
                        <a:rPr lang="en-US" sz="2400">
                          <a:latin typeface="Arial" panose="020B0604020202020204" pitchFamily="34" charset="0"/>
                          <a:cs typeface="Arial" panose="020B0604020202020204" pitchFamily="34" charset="0"/>
                        </a:rPr>
                        <a:t>1,314</a:t>
                      </a:r>
                    </a:p>
                  </a:txBody>
                  <a:tcPr/>
                </a:tc>
                <a:tc>
                  <a:txBody>
                    <a:bodyPr/>
                    <a:lstStyle/>
                    <a:p>
                      <a:pPr algn="ctr"/>
                      <a:r>
                        <a:rPr lang="en-US" sz="2400">
                          <a:latin typeface="Arial" panose="020B0604020202020204" pitchFamily="34" charset="0"/>
                          <a:cs typeface="Arial" panose="020B0604020202020204" pitchFamily="34" charset="0"/>
                        </a:rPr>
                        <a:t>2,269</a:t>
                      </a:r>
                    </a:p>
                  </a:txBody>
                  <a:tcPr/>
                </a:tc>
                <a:tc>
                  <a:txBody>
                    <a:bodyPr/>
                    <a:lstStyle/>
                    <a:p>
                      <a:pPr algn="ctr"/>
                      <a:r>
                        <a:rPr lang="en-US" sz="2400">
                          <a:latin typeface="Arial" panose="020B0604020202020204" pitchFamily="34" charset="0"/>
                          <a:cs typeface="Arial" panose="020B0604020202020204" pitchFamily="34" charset="0"/>
                        </a:rPr>
                        <a:t>3,498</a:t>
                      </a:r>
                    </a:p>
                  </a:txBody>
                  <a:tcPr/>
                </a:tc>
                <a:tc>
                  <a:txBody>
                    <a:bodyPr/>
                    <a:lstStyle/>
                    <a:p>
                      <a:pPr algn="ctr"/>
                      <a:r>
                        <a:rPr lang="en-US" sz="2400">
                          <a:latin typeface="Arial" panose="020B0604020202020204" pitchFamily="34" charset="0"/>
                          <a:cs typeface="Arial" panose="020B0604020202020204" pitchFamily="34" charset="0"/>
                        </a:rPr>
                        <a:t>82</a:t>
                      </a:r>
                    </a:p>
                  </a:txBody>
                  <a:tcPr/>
                </a:tc>
                <a:tc>
                  <a:txBody>
                    <a:bodyPr/>
                    <a:lstStyle/>
                    <a:p>
                      <a:pPr algn="ctr"/>
                      <a:r>
                        <a:rPr lang="en-US" sz="2400">
                          <a:latin typeface="Arial" panose="020B0604020202020204" pitchFamily="34" charset="0"/>
                          <a:cs typeface="Arial" panose="020B0604020202020204" pitchFamily="34" charset="0"/>
                        </a:rPr>
                        <a:t>88</a:t>
                      </a:r>
                    </a:p>
                  </a:txBody>
                  <a:tcPr/>
                </a:tc>
                <a:extLst>
                  <a:ext uri="{0D108BD9-81ED-4DB2-BD59-A6C34878D82A}">
                    <a16:rowId xmlns:a16="http://schemas.microsoft.com/office/drawing/2014/main" val="462878173"/>
                  </a:ext>
                </a:extLst>
              </a:tr>
              <a:tr h="370840">
                <a:tc>
                  <a:txBody>
                    <a:bodyPr/>
                    <a:lstStyle/>
                    <a:p>
                      <a:r>
                        <a:rPr lang="en-US" sz="2400">
                          <a:latin typeface="Arial" panose="020B0604020202020204" pitchFamily="34" charset="0"/>
                          <a:cs typeface="Arial" panose="020B0604020202020204" pitchFamily="34" charset="0"/>
                        </a:rPr>
                        <a:t>DEC</a:t>
                      </a:r>
                    </a:p>
                  </a:txBody>
                  <a:tcPr/>
                </a:tc>
                <a:tc>
                  <a:txBody>
                    <a:bodyPr/>
                    <a:lstStyle/>
                    <a:p>
                      <a:pPr algn="ctr"/>
                      <a:r>
                        <a:rPr lang="en-US" sz="2400">
                          <a:latin typeface="Arial" panose="020B0604020202020204" pitchFamily="34" charset="0"/>
                          <a:cs typeface="Arial" panose="020B0604020202020204" pitchFamily="34" charset="0"/>
                        </a:rPr>
                        <a:t>1,453</a:t>
                      </a:r>
                    </a:p>
                  </a:txBody>
                  <a:tcPr/>
                </a:tc>
                <a:tc>
                  <a:txBody>
                    <a:bodyPr/>
                    <a:lstStyle/>
                    <a:p>
                      <a:pPr algn="ctr"/>
                      <a:r>
                        <a:rPr lang="en-US" sz="2400">
                          <a:latin typeface="Arial" panose="020B0604020202020204" pitchFamily="34" charset="0"/>
                          <a:cs typeface="Arial" panose="020B0604020202020204" pitchFamily="34" charset="0"/>
                        </a:rPr>
                        <a:t>1,197</a:t>
                      </a:r>
                    </a:p>
                  </a:txBody>
                  <a:tcPr/>
                </a:tc>
                <a:tc>
                  <a:txBody>
                    <a:bodyPr/>
                    <a:lstStyle/>
                    <a:p>
                      <a:pPr algn="ctr"/>
                      <a:r>
                        <a:rPr lang="en-US" sz="2400">
                          <a:latin typeface="Arial" panose="020B0604020202020204" pitchFamily="34" charset="0"/>
                          <a:cs typeface="Arial" panose="020B0604020202020204" pitchFamily="34" charset="0"/>
                        </a:rPr>
                        <a:t>2,650</a:t>
                      </a:r>
                    </a:p>
                  </a:txBody>
                  <a:tcPr/>
                </a:tc>
                <a:tc>
                  <a:txBody>
                    <a:bodyPr/>
                    <a:lstStyle/>
                    <a:p>
                      <a:pPr algn="ctr"/>
                      <a:r>
                        <a:rPr lang="en-US" sz="2400">
                          <a:latin typeface="Arial" panose="020B0604020202020204" pitchFamily="34" charset="0"/>
                          <a:cs typeface="Arial" panose="020B0604020202020204" pitchFamily="34" charset="0"/>
                        </a:rPr>
                        <a:t>3,509</a:t>
                      </a:r>
                    </a:p>
                  </a:txBody>
                  <a:tcPr/>
                </a:tc>
                <a:tc>
                  <a:txBody>
                    <a:bodyPr/>
                    <a:lstStyle/>
                    <a:p>
                      <a:pPr algn="ctr"/>
                      <a:r>
                        <a:rPr lang="en-US" sz="2400">
                          <a:latin typeface="Arial" panose="020B0604020202020204" pitchFamily="34" charset="0"/>
                          <a:cs typeface="Arial" panose="020B0604020202020204" pitchFamily="34" charset="0"/>
                        </a:rPr>
                        <a:t>91</a:t>
                      </a:r>
                    </a:p>
                  </a:txBody>
                  <a:tcPr/>
                </a:tc>
                <a:tc>
                  <a:txBody>
                    <a:bodyPr/>
                    <a:lstStyle/>
                    <a:p>
                      <a:pPr algn="ctr"/>
                      <a:r>
                        <a:rPr lang="en-US" sz="2400" dirty="0">
                          <a:latin typeface="Arial" panose="020B0604020202020204" pitchFamily="34" charset="0"/>
                          <a:cs typeface="Arial" panose="020B0604020202020204" pitchFamily="34" charset="0"/>
                        </a:rPr>
                        <a:t>96</a:t>
                      </a:r>
                    </a:p>
                  </a:txBody>
                  <a:tcPr/>
                </a:tc>
                <a:extLst>
                  <a:ext uri="{0D108BD9-81ED-4DB2-BD59-A6C34878D82A}">
                    <a16:rowId xmlns:a16="http://schemas.microsoft.com/office/drawing/2014/main" val="989523287"/>
                  </a:ext>
                </a:extLst>
              </a:tr>
            </a:tbl>
          </a:graphicData>
        </a:graphic>
      </p:graphicFrame>
    </p:spTree>
    <p:extLst>
      <p:ext uri="{BB962C8B-B14F-4D97-AF65-F5344CB8AC3E}">
        <p14:creationId xmlns:p14="http://schemas.microsoft.com/office/powerpoint/2010/main" val="30651393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0F4AD9-0862-0738-BEAE-1157E0BBE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FF66C7-C21A-A08A-6D7D-A9B234AD16FE}"/>
              </a:ext>
            </a:extLst>
          </p:cNvPr>
          <p:cNvSpPr>
            <a:spLocks noGrp="1"/>
          </p:cNvSpPr>
          <p:nvPr>
            <p:ph type="title"/>
          </p:nvPr>
        </p:nvSpPr>
        <p:spPr/>
        <p:txBody>
          <a:bodyPr vert="horz" lIns="91440" tIns="45720" rIns="91440" bIns="45720" rtlCol="0" anchor="ctr">
            <a:normAutofit/>
          </a:bodyPr>
          <a:lstStyle/>
          <a:p>
            <a:pPr defTabSz="914400">
              <a:lnSpc>
                <a:spcPct val="90000"/>
              </a:lnSpc>
            </a:pPr>
            <a:r>
              <a:rPr lang="en-US" sz="3500" b="1" kern="1200">
                <a:latin typeface="+mj-lt"/>
                <a:ea typeface="+mj-ea"/>
                <a:cs typeface="+mj-cs"/>
              </a:rPr>
              <a:t>San Diego &amp; Regional Schools</a:t>
            </a:r>
          </a:p>
        </p:txBody>
      </p:sp>
      <p:sp>
        <p:nvSpPr>
          <p:cNvPr id="5" name="Content Placeholder 4">
            <a:extLst>
              <a:ext uri="{FF2B5EF4-FFF2-40B4-BE49-F238E27FC236}">
                <a16:creationId xmlns:a16="http://schemas.microsoft.com/office/drawing/2014/main" id="{65E1DCAC-6678-E164-7E58-9D753B1D482E}"/>
              </a:ext>
            </a:extLst>
          </p:cNvPr>
          <p:cNvSpPr>
            <a:spLocks noGrp="1"/>
          </p:cNvSpPr>
          <p:nvPr>
            <p:ph sz="half" idx="2"/>
          </p:nvPr>
        </p:nvSpPr>
        <p:spPr>
          <a:xfrm>
            <a:off x="8290560" y="280069"/>
            <a:ext cx="2631440" cy="1153159"/>
          </a:xfrm>
        </p:spPr>
        <p:txBody>
          <a:bodyPr/>
          <a:lstStyle/>
          <a:p>
            <a:pPr marL="0" indent="0" algn="ctr">
              <a:buNone/>
            </a:pPr>
            <a:r>
              <a:rPr lang="en-US">
                <a:solidFill>
                  <a:srgbClr val="FFFF00"/>
                </a:solidFill>
              </a:rPr>
              <a:t>Student Testing</a:t>
            </a:r>
          </a:p>
          <a:p>
            <a:pPr marL="0" indent="0" algn="ctr">
              <a:buNone/>
            </a:pPr>
            <a:r>
              <a:rPr lang="en-US">
                <a:solidFill>
                  <a:srgbClr val="FFFF00"/>
                </a:solidFill>
              </a:rPr>
              <a:t>2021 - 2026</a:t>
            </a:r>
          </a:p>
        </p:txBody>
      </p:sp>
      <p:graphicFrame>
        <p:nvGraphicFramePr>
          <p:cNvPr id="3" name="Content Placeholder 6">
            <a:extLst>
              <a:ext uri="{FF2B5EF4-FFF2-40B4-BE49-F238E27FC236}">
                <a16:creationId xmlns:a16="http://schemas.microsoft.com/office/drawing/2014/main" id="{62B15E16-C725-3BB7-0D72-7FADD4DDCC50}"/>
              </a:ext>
            </a:extLst>
          </p:cNvPr>
          <p:cNvGraphicFramePr>
            <a:graphicFrameLocks noGrp="1"/>
          </p:cNvGraphicFramePr>
          <p:nvPr>
            <p:ph sz="half" idx="1"/>
            <p:extLst>
              <p:ext uri="{D42A27DB-BD31-4B8C-83A1-F6EECF244321}">
                <p14:modId xmlns:p14="http://schemas.microsoft.com/office/powerpoint/2010/main" val="1399929985"/>
              </p:ext>
            </p:extLst>
          </p:nvPr>
        </p:nvGraphicFramePr>
        <p:xfrm>
          <a:off x="609600" y="1600200"/>
          <a:ext cx="10972801" cy="4023360"/>
        </p:xfrm>
        <a:graphic>
          <a:graphicData uri="http://schemas.openxmlformats.org/drawingml/2006/table">
            <a:tbl>
              <a:tblPr firstRow="1" lastRow="1" bandRow="1">
                <a:tableStyleId>{5C22544A-7EE6-4342-B048-85BDC9FD1C3A}</a:tableStyleId>
              </a:tblPr>
              <a:tblGrid>
                <a:gridCol w="1567543">
                  <a:extLst>
                    <a:ext uri="{9D8B030D-6E8A-4147-A177-3AD203B41FA5}">
                      <a16:colId xmlns:a16="http://schemas.microsoft.com/office/drawing/2014/main" val="716012387"/>
                    </a:ext>
                  </a:extLst>
                </a:gridCol>
                <a:gridCol w="1567543">
                  <a:extLst>
                    <a:ext uri="{9D8B030D-6E8A-4147-A177-3AD203B41FA5}">
                      <a16:colId xmlns:a16="http://schemas.microsoft.com/office/drawing/2014/main" val="1757473499"/>
                    </a:ext>
                  </a:extLst>
                </a:gridCol>
                <a:gridCol w="1567543">
                  <a:extLst>
                    <a:ext uri="{9D8B030D-6E8A-4147-A177-3AD203B41FA5}">
                      <a16:colId xmlns:a16="http://schemas.microsoft.com/office/drawing/2014/main" val="3610677552"/>
                    </a:ext>
                  </a:extLst>
                </a:gridCol>
                <a:gridCol w="1567543">
                  <a:extLst>
                    <a:ext uri="{9D8B030D-6E8A-4147-A177-3AD203B41FA5}">
                      <a16:colId xmlns:a16="http://schemas.microsoft.com/office/drawing/2014/main" val="1758727984"/>
                    </a:ext>
                  </a:extLst>
                </a:gridCol>
                <a:gridCol w="1567543">
                  <a:extLst>
                    <a:ext uri="{9D8B030D-6E8A-4147-A177-3AD203B41FA5}">
                      <a16:colId xmlns:a16="http://schemas.microsoft.com/office/drawing/2014/main" val="3004095387"/>
                    </a:ext>
                  </a:extLst>
                </a:gridCol>
                <a:gridCol w="1567543">
                  <a:extLst>
                    <a:ext uri="{9D8B030D-6E8A-4147-A177-3AD203B41FA5}">
                      <a16:colId xmlns:a16="http://schemas.microsoft.com/office/drawing/2014/main" val="121884098"/>
                    </a:ext>
                  </a:extLst>
                </a:gridCol>
                <a:gridCol w="1567543">
                  <a:extLst>
                    <a:ext uri="{9D8B030D-6E8A-4147-A177-3AD203B41FA5}">
                      <a16:colId xmlns:a16="http://schemas.microsoft.com/office/drawing/2014/main" val="2685793931"/>
                    </a:ext>
                  </a:extLst>
                </a:gridCol>
              </a:tblGrid>
              <a:tr h="370840">
                <a:tc>
                  <a:txBody>
                    <a:bodyPr/>
                    <a:lstStyle/>
                    <a:p>
                      <a:pPr algn="ctr"/>
                      <a:r>
                        <a:rPr lang="en-US" sz="2400">
                          <a:latin typeface="Arial" panose="020B0604020202020204" pitchFamily="34" charset="0"/>
                          <a:cs typeface="Arial" panose="020B0604020202020204" pitchFamily="34" charset="0"/>
                        </a:rPr>
                        <a:t>Month</a:t>
                      </a:r>
                    </a:p>
                  </a:txBody>
                  <a:tcPr anchor="ctr"/>
                </a:tc>
                <a:tc>
                  <a:txBody>
                    <a:bodyPr/>
                    <a:lstStyle/>
                    <a:p>
                      <a:pPr algn="ctr"/>
                      <a:r>
                        <a:rPr lang="en-US" sz="2400">
                          <a:latin typeface="Arial" panose="020B0604020202020204" pitchFamily="34" charset="0"/>
                          <a:cs typeface="Arial" panose="020B0604020202020204" pitchFamily="34" charset="0"/>
                        </a:rPr>
                        <a:t>Total 11</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12</a:t>
                      </a:r>
                      <a:r>
                        <a:rPr lang="en-US" sz="2400" baseline="30000">
                          <a:latin typeface="Arial" panose="020B0604020202020204" pitchFamily="34" charset="0"/>
                          <a:cs typeface="Arial" panose="020B0604020202020204" pitchFamily="34" charset="0"/>
                        </a:rPr>
                        <a:t>th</a:t>
                      </a:r>
                      <a:endParaRPr lang="en-US" sz="2400">
                        <a:latin typeface="Arial" panose="020B0604020202020204" pitchFamily="34" charset="0"/>
                        <a:cs typeface="Arial" panose="020B0604020202020204" pitchFamily="34" charset="0"/>
                      </a:endParaRPr>
                    </a:p>
                  </a:txBody>
                  <a:tcPr anchor="ctr"/>
                </a:tc>
                <a:tc>
                  <a:txBody>
                    <a:bodyPr/>
                    <a:lstStyle/>
                    <a:p>
                      <a:pPr algn="ctr"/>
                      <a:r>
                        <a:rPr lang="en-US" sz="2400">
                          <a:latin typeface="Arial" panose="020B0604020202020204" pitchFamily="34" charset="0"/>
                          <a:cs typeface="Arial" panose="020B0604020202020204" pitchFamily="34" charset="0"/>
                        </a:rPr>
                        <a:t>Total Jr/Sr</a:t>
                      </a:r>
                    </a:p>
                  </a:txBody>
                  <a:tcPr anchor="ctr"/>
                </a:tc>
                <a:tc>
                  <a:txBody>
                    <a:bodyPr/>
                    <a:lstStyle/>
                    <a:p>
                      <a:pPr algn="ctr"/>
                      <a:r>
                        <a:rPr lang="en-US" sz="2400">
                          <a:latin typeface="Arial" panose="020B0604020202020204" pitchFamily="34" charset="0"/>
                          <a:cs typeface="Arial" panose="020B0604020202020204" pitchFamily="34" charset="0"/>
                        </a:rPr>
                        <a:t>Total Students</a:t>
                      </a:r>
                    </a:p>
                  </a:txBody>
                  <a:tcPr anchor="ctr"/>
                </a:tc>
                <a:tc>
                  <a:txBody>
                    <a:bodyPr/>
                    <a:lstStyle/>
                    <a:p>
                      <a:pPr algn="ctr"/>
                      <a:r>
                        <a:rPr lang="en-US" sz="2400">
                          <a:latin typeface="Arial" panose="020B0604020202020204" pitchFamily="34" charset="0"/>
                          <a:cs typeface="Arial" panose="020B0604020202020204" pitchFamily="34" charset="0"/>
                        </a:rPr>
                        <a:t>Total Schools</a:t>
                      </a:r>
                    </a:p>
                  </a:txBody>
                  <a:tcPr anchor="ctr"/>
                </a:tc>
                <a:tc>
                  <a:txBody>
                    <a:bodyPr/>
                    <a:lstStyle/>
                    <a:p>
                      <a:pPr algn="ctr"/>
                      <a:r>
                        <a:rPr lang="en-US" sz="2400">
                          <a:latin typeface="Arial" panose="020B0604020202020204" pitchFamily="34" charset="0"/>
                          <a:cs typeface="Arial" panose="020B0604020202020204" pitchFamily="34" charset="0"/>
                        </a:rPr>
                        <a:t>Total Sessions</a:t>
                      </a:r>
                    </a:p>
                  </a:txBody>
                  <a:tcPr anchor="ctr"/>
                </a:tc>
                <a:extLst>
                  <a:ext uri="{0D108BD9-81ED-4DB2-BD59-A6C34878D82A}">
                    <a16:rowId xmlns:a16="http://schemas.microsoft.com/office/drawing/2014/main" val="1915071390"/>
                  </a:ext>
                </a:extLst>
              </a:tr>
              <a:tr h="370840">
                <a:tc>
                  <a:txBody>
                    <a:bodyPr/>
                    <a:lstStyle/>
                    <a:p>
                      <a:r>
                        <a:rPr lang="en-US" sz="2400">
                          <a:latin typeface="Arial" panose="020B0604020202020204" pitchFamily="34" charset="0"/>
                          <a:cs typeface="Arial" panose="020B0604020202020204" pitchFamily="34" charset="0"/>
                        </a:rPr>
                        <a:t>FEB</a:t>
                      </a:r>
                    </a:p>
                  </a:txBody>
                  <a:tcPr/>
                </a:tc>
                <a:tc>
                  <a:txBody>
                    <a:bodyPr/>
                    <a:lstStyle/>
                    <a:p>
                      <a:pPr algn="ctr"/>
                      <a:r>
                        <a:rPr lang="en-US" sz="2400">
                          <a:latin typeface="Arial" panose="020B0604020202020204" pitchFamily="34" charset="0"/>
                          <a:cs typeface="Arial" panose="020B0604020202020204" pitchFamily="34" charset="0"/>
                        </a:rPr>
                        <a:t>1,612</a:t>
                      </a:r>
                    </a:p>
                  </a:txBody>
                  <a:tcPr/>
                </a:tc>
                <a:tc>
                  <a:txBody>
                    <a:bodyPr/>
                    <a:lstStyle/>
                    <a:p>
                      <a:pPr algn="ctr"/>
                      <a:r>
                        <a:rPr lang="en-US" sz="2400">
                          <a:latin typeface="Arial" panose="020B0604020202020204" pitchFamily="34" charset="0"/>
                          <a:cs typeface="Arial" panose="020B0604020202020204" pitchFamily="34" charset="0"/>
                        </a:rPr>
                        <a:t>1,002</a:t>
                      </a:r>
                    </a:p>
                  </a:txBody>
                  <a:tcPr/>
                </a:tc>
                <a:tc>
                  <a:txBody>
                    <a:bodyPr/>
                    <a:lstStyle/>
                    <a:p>
                      <a:pPr algn="ctr"/>
                      <a:r>
                        <a:rPr lang="en-US" sz="2400">
                          <a:latin typeface="Arial" panose="020B0604020202020204" pitchFamily="34" charset="0"/>
                          <a:cs typeface="Arial" panose="020B0604020202020204" pitchFamily="34" charset="0"/>
                        </a:rPr>
                        <a:t>2,614</a:t>
                      </a:r>
                    </a:p>
                  </a:txBody>
                  <a:tcPr/>
                </a:tc>
                <a:tc>
                  <a:txBody>
                    <a:bodyPr/>
                    <a:lstStyle/>
                    <a:p>
                      <a:pPr algn="ctr"/>
                      <a:r>
                        <a:rPr lang="en-US" sz="2400">
                          <a:latin typeface="Arial" panose="020B0604020202020204" pitchFamily="34" charset="0"/>
                          <a:cs typeface="Arial" panose="020B0604020202020204" pitchFamily="34" charset="0"/>
                        </a:rPr>
                        <a:t>2,996</a:t>
                      </a:r>
                    </a:p>
                  </a:txBody>
                  <a:tcPr/>
                </a:tc>
                <a:tc>
                  <a:txBody>
                    <a:bodyPr/>
                    <a:lstStyle/>
                    <a:p>
                      <a:pPr algn="ctr"/>
                      <a:r>
                        <a:rPr lang="en-US" sz="2400">
                          <a:latin typeface="Arial" panose="020B0604020202020204" pitchFamily="34" charset="0"/>
                          <a:cs typeface="Arial" panose="020B0604020202020204" pitchFamily="34" charset="0"/>
                        </a:rPr>
                        <a:t>120</a:t>
                      </a:r>
                    </a:p>
                  </a:txBody>
                  <a:tcPr/>
                </a:tc>
                <a:tc>
                  <a:txBody>
                    <a:bodyPr/>
                    <a:lstStyle/>
                    <a:p>
                      <a:pPr algn="ctr"/>
                      <a:r>
                        <a:rPr lang="en-US" sz="2400">
                          <a:latin typeface="Arial" panose="020B0604020202020204" pitchFamily="34" charset="0"/>
                          <a:cs typeface="Arial" panose="020B0604020202020204" pitchFamily="34" charset="0"/>
                        </a:rPr>
                        <a:t>121</a:t>
                      </a:r>
                    </a:p>
                  </a:txBody>
                  <a:tcPr/>
                </a:tc>
                <a:extLst>
                  <a:ext uri="{0D108BD9-81ED-4DB2-BD59-A6C34878D82A}">
                    <a16:rowId xmlns:a16="http://schemas.microsoft.com/office/drawing/2014/main" val="2041383040"/>
                  </a:ext>
                </a:extLst>
              </a:tr>
              <a:tr h="370840">
                <a:tc>
                  <a:txBody>
                    <a:bodyPr/>
                    <a:lstStyle/>
                    <a:p>
                      <a:r>
                        <a:rPr lang="en-US" sz="2400">
                          <a:latin typeface="Arial" panose="020B0604020202020204" pitchFamily="34" charset="0"/>
                          <a:cs typeface="Arial" panose="020B0604020202020204" pitchFamily="34" charset="0"/>
                        </a:rPr>
                        <a:t>APR</a:t>
                      </a:r>
                    </a:p>
                  </a:txBody>
                  <a:tcPr/>
                </a:tc>
                <a:tc>
                  <a:txBody>
                    <a:bodyPr/>
                    <a:lstStyle/>
                    <a:p>
                      <a:pPr algn="ctr"/>
                      <a:r>
                        <a:rPr lang="en-US" sz="2400">
                          <a:latin typeface="Arial" panose="020B0604020202020204" pitchFamily="34" charset="0"/>
                          <a:cs typeface="Arial" panose="020B0604020202020204" pitchFamily="34" charset="0"/>
                        </a:rPr>
                        <a:t>1,039</a:t>
                      </a:r>
                    </a:p>
                  </a:txBody>
                  <a:tcPr/>
                </a:tc>
                <a:tc>
                  <a:txBody>
                    <a:bodyPr/>
                    <a:lstStyle/>
                    <a:p>
                      <a:pPr algn="ctr"/>
                      <a:r>
                        <a:rPr lang="en-US" sz="2400">
                          <a:latin typeface="Arial" panose="020B0604020202020204" pitchFamily="34" charset="0"/>
                          <a:cs typeface="Arial" panose="020B0604020202020204" pitchFamily="34" charset="0"/>
                        </a:rPr>
                        <a:t>772</a:t>
                      </a:r>
                    </a:p>
                  </a:txBody>
                  <a:tcPr/>
                </a:tc>
                <a:tc>
                  <a:txBody>
                    <a:bodyPr/>
                    <a:lstStyle/>
                    <a:p>
                      <a:pPr algn="ctr"/>
                      <a:r>
                        <a:rPr lang="en-US" sz="2400">
                          <a:latin typeface="Arial" panose="020B0604020202020204" pitchFamily="34" charset="0"/>
                          <a:cs typeface="Arial" panose="020B0604020202020204" pitchFamily="34" charset="0"/>
                        </a:rPr>
                        <a:t>1,811</a:t>
                      </a:r>
                    </a:p>
                  </a:txBody>
                  <a:tcPr/>
                </a:tc>
                <a:tc>
                  <a:txBody>
                    <a:bodyPr/>
                    <a:lstStyle/>
                    <a:p>
                      <a:pPr algn="ctr"/>
                      <a:r>
                        <a:rPr lang="en-US" sz="2400">
                          <a:latin typeface="Arial" panose="020B0604020202020204" pitchFamily="34" charset="0"/>
                          <a:cs typeface="Arial" panose="020B0604020202020204" pitchFamily="34" charset="0"/>
                        </a:rPr>
                        <a:t>2,314</a:t>
                      </a:r>
                    </a:p>
                  </a:txBody>
                  <a:tcPr/>
                </a:tc>
                <a:tc>
                  <a:txBody>
                    <a:bodyPr/>
                    <a:lstStyle/>
                    <a:p>
                      <a:pPr algn="ctr"/>
                      <a:r>
                        <a:rPr lang="en-US" sz="2400">
                          <a:latin typeface="Arial" panose="020B0604020202020204" pitchFamily="34" charset="0"/>
                          <a:cs typeface="Arial" panose="020B0604020202020204" pitchFamily="34" charset="0"/>
                        </a:rPr>
                        <a:t>130</a:t>
                      </a:r>
                    </a:p>
                  </a:txBody>
                  <a:tcPr/>
                </a:tc>
                <a:tc>
                  <a:txBody>
                    <a:bodyPr/>
                    <a:lstStyle/>
                    <a:p>
                      <a:pPr algn="ctr"/>
                      <a:r>
                        <a:rPr lang="en-US" sz="2400">
                          <a:latin typeface="Arial" panose="020B0604020202020204" pitchFamily="34" charset="0"/>
                          <a:cs typeface="Arial" panose="020B0604020202020204" pitchFamily="34" charset="0"/>
                        </a:rPr>
                        <a:t>131</a:t>
                      </a:r>
                    </a:p>
                  </a:txBody>
                  <a:tcPr/>
                </a:tc>
                <a:extLst>
                  <a:ext uri="{0D108BD9-81ED-4DB2-BD59-A6C34878D82A}">
                    <a16:rowId xmlns:a16="http://schemas.microsoft.com/office/drawing/2014/main" val="2121924526"/>
                  </a:ext>
                </a:extLst>
              </a:tr>
              <a:tr h="370840">
                <a:tc>
                  <a:txBody>
                    <a:bodyPr/>
                    <a:lstStyle/>
                    <a:p>
                      <a:r>
                        <a:rPr lang="en-US" sz="2400">
                          <a:latin typeface="Arial" panose="020B0604020202020204" pitchFamily="34" charset="0"/>
                          <a:cs typeface="Arial" panose="020B0604020202020204" pitchFamily="34" charset="0"/>
                        </a:rPr>
                        <a:t>AUG</a:t>
                      </a:r>
                    </a:p>
                  </a:txBody>
                  <a:tcPr/>
                </a:tc>
                <a:tc>
                  <a:txBody>
                    <a:bodyPr/>
                    <a:lstStyle/>
                    <a:p>
                      <a:pPr algn="ctr"/>
                      <a:r>
                        <a:rPr lang="en-US" sz="2400">
                          <a:latin typeface="Arial" panose="020B0604020202020204" pitchFamily="34" charset="0"/>
                          <a:cs typeface="Arial" panose="020B0604020202020204" pitchFamily="34" charset="0"/>
                        </a:rPr>
                        <a:t>21</a:t>
                      </a:r>
                    </a:p>
                  </a:txBody>
                  <a:tcPr/>
                </a:tc>
                <a:tc>
                  <a:txBody>
                    <a:bodyPr/>
                    <a:lstStyle/>
                    <a:p>
                      <a:pPr algn="ctr"/>
                      <a:r>
                        <a:rPr lang="en-US" sz="2400">
                          <a:latin typeface="Arial" panose="020B0604020202020204" pitchFamily="34" charset="0"/>
                          <a:cs typeface="Arial" panose="020B0604020202020204" pitchFamily="34" charset="0"/>
                        </a:rPr>
                        <a:t>426</a:t>
                      </a:r>
                    </a:p>
                  </a:txBody>
                  <a:tcPr/>
                </a:tc>
                <a:tc>
                  <a:txBody>
                    <a:bodyPr/>
                    <a:lstStyle/>
                    <a:p>
                      <a:pPr algn="ctr"/>
                      <a:r>
                        <a:rPr lang="en-US" sz="2400">
                          <a:latin typeface="Arial" panose="020B0604020202020204" pitchFamily="34" charset="0"/>
                          <a:cs typeface="Arial" panose="020B0604020202020204" pitchFamily="34" charset="0"/>
                        </a:rPr>
                        <a:t>447</a:t>
                      </a:r>
                    </a:p>
                  </a:txBody>
                  <a:tcPr/>
                </a:tc>
                <a:tc>
                  <a:txBody>
                    <a:bodyPr/>
                    <a:lstStyle/>
                    <a:p>
                      <a:pPr algn="ctr"/>
                      <a:r>
                        <a:rPr lang="en-US" sz="2400">
                          <a:latin typeface="Arial" panose="020B0604020202020204" pitchFamily="34" charset="0"/>
                          <a:cs typeface="Arial" panose="020B0604020202020204" pitchFamily="34" charset="0"/>
                        </a:rPr>
                        <a:t>458</a:t>
                      </a:r>
                    </a:p>
                  </a:txBody>
                  <a:tcPr/>
                </a:tc>
                <a:tc>
                  <a:txBody>
                    <a:bodyPr/>
                    <a:lstStyle/>
                    <a:p>
                      <a:pPr algn="ctr"/>
                      <a:r>
                        <a:rPr lang="en-US" sz="2400">
                          <a:latin typeface="Arial" panose="020B0604020202020204" pitchFamily="34" charset="0"/>
                          <a:cs typeface="Arial" panose="020B0604020202020204" pitchFamily="34" charset="0"/>
                        </a:rPr>
                        <a:t>6</a:t>
                      </a:r>
                    </a:p>
                  </a:txBody>
                  <a:tcPr/>
                </a:tc>
                <a:tc>
                  <a:txBody>
                    <a:bodyPr/>
                    <a:lstStyle/>
                    <a:p>
                      <a:pPr algn="ctr"/>
                      <a:r>
                        <a:rPr lang="en-US" sz="240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529504526"/>
                  </a:ext>
                </a:extLst>
              </a:tr>
              <a:tr h="370840">
                <a:tc>
                  <a:txBody>
                    <a:bodyPr/>
                    <a:lstStyle/>
                    <a:p>
                      <a:r>
                        <a:rPr lang="en-US" sz="2400">
                          <a:latin typeface="Arial" panose="020B0604020202020204" pitchFamily="34" charset="0"/>
                          <a:cs typeface="Arial" panose="020B0604020202020204" pitchFamily="34" charset="0"/>
                        </a:rPr>
                        <a:t>MAY</a:t>
                      </a:r>
                    </a:p>
                  </a:txBody>
                  <a:tcPr/>
                </a:tc>
                <a:tc>
                  <a:txBody>
                    <a:bodyPr/>
                    <a:lstStyle/>
                    <a:p>
                      <a:pPr algn="ctr"/>
                      <a:r>
                        <a:rPr lang="en-US" sz="2400">
                          <a:latin typeface="Arial" panose="020B0604020202020204" pitchFamily="34" charset="0"/>
                          <a:cs typeface="Arial" panose="020B0604020202020204" pitchFamily="34" charset="0"/>
                        </a:rPr>
                        <a:t>417</a:t>
                      </a:r>
                    </a:p>
                  </a:txBody>
                  <a:tcPr/>
                </a:tc>
                <a:tc>
                  <a:txBody>
                    <a:bodyPr/>
                    <a:lstStyle/>
                    <a:p>
                      <a:pPr algn="ctr"/>
                      <a:r>
                        <a:rPr lang="en-US" sz="2400">
                          <a:latin typeface="Arial" panose="020B0604020202020204" pitchFamily="34" charset="0"/>
                          <a:cs typeface="Arial" panose="020B0604020202020204" pitchFamily="34" charset="0"/>
                        </a:rPr>
                        <a:t>399</a:t>
                      </a:r>
                    </a:p>
                  </a:txBody>
                  <a:tcPr/>
                </a:tc>
                <a:tc>
                  <a:txBody>
                    <a:bodyPr/>
                    <a:lstStyle/>
                    <a:p>
                      <a:pPr algn="ctr"/>
                      <a:r>
                        <a:rPr lang="en-US" sz="2400">
                          <a:latin typeface="Arial" panose="020B0604020202020204" pitchFamily="34" charset="0"/>
                          <a:cs typeface="Arial" panose="020B0604020202020204" pitchFamily="34" charset="0"/>
                        </a:rPr>
                        <a:t>816</a:t>
                      </a:r>
                    </a:p>
                  </a:txBody>
                  <a:tcPr/>
                </a:tc>
                <a:tc>
                  <a:txBody>
                    <a:bodyPr/>
                    <a:lstStyle/>
                    <a:p>
                      <a:pPr algn="ctr"/>
                      <a:r>
                        <a:rPr lang="en-US" sz="2400">
                          <a:latin typeface="Arial" panose="020B0604020202020204" pitchFamily="34" charset="0"/>
                          <a:cs typeface="Arial" panose="020B0604020202020204" pitchFamily="34" charset="0"/>
                        </a:rPr>
                        <a:t>947</a:t>
                      </a:r>
                    </a:p>
                  </a:txBody>
                  <a:tcPr/>
                </a:tc>
                <a:tc>
                  <a:txBody>
                    <a:bodyPr/>
                    <a:lstStyle/>
                    <a:p>
                      <a:pPr algn="ctr"/>
                      <a:r>
                        <a:rPr lang="en-US" sz="2400">
                          <a:latin typeface="Arial" panose="020B0604020202020204" pitchFamily="34" charset="0"/>
                          <a:cs typeface="Arial" panose="020B0604020202020204" pitchFamily="34" charset="0"/>
                        </a:rPr>
                        <a:t>63</a:t>
                      </a:r>
                    </a:p>
                  </a:txBody>
                  <a:tcPr/>
                </a:tc>
                <a:tc>
                  <a:txBody>
                    <a:bodyPr/>
                    <a:lstStyle/>
                    <a:p>
                      <a:pPr algn="ctr"/>
                      <a:r>
                        <a:rPr lang="en-US" sz="2400">
                          <a:latin typeface="Arial" panose="020B0604020202020204" pitchFamily="34" charset="0"/>
                          <a:cs typeface="Arial" panose="020B0604020202020204" pitchFamily="34" charset="0"/>
                        </a:rPr>
                        <a:t>68</a:t>
                      </a:r>
                    </a:p>
                  </a:txBody>
                  <a:tcPr/>
                </a:tc>
                <a:extLst>
                  <a:ext uri="{0D108BD9-81ED-4DB2-BD59-A6C34878D82A}">
                    <a16:rowId xmlns:a16="http://schemas.microsoft.com/office/drawing/2014/main" val="1062946985"/>
                  </a:ext>
                </a:extLst>
              </a:tr>
              <a:tr h="370840">
                <a:tc>
                  <a:txBody>
                    <a:bodyPr/>
                    <a:lstStyle/>
                    <a:p>
                      <a:r>
                        <a:rPr lang="en-US" sz="2400">
                          <a:latin typeface="Arial" panose="020B0604020202020204" pitchFamily="34" charset="0"/>
                          <a:cs typeface="Arial" panose="020B0604020202020204" pitchFamily="34" charset="0"/>
                        </a:rPr>
                        <a:t>JUL</a:t>
                      </a:r>
                    </a:p>
                  </a:txBody>
                  <a:tcPr/>
                </a:tc>
                <a:tc>
                  <a:txBody>
                    <a:bodyPr/>
                    <a:lstStyle/>
                    <a:p>
                      <a:pPr algn="ctr"/>
                      <a:r>
                        <a:rPr lang="en-US" sz="2400">
                          <a:latin typeface="Arial" panose="020B0604020202020204" pitchFamily="34" charset="0"/>
                          <a:cs typeface="Arial" panose="020B0604020202020204" pitchFamily="34" charset="0"/>
                        </a:rPr>
                        <a:t>6</a:t>
                      </a:r>
                    </a:p>
                  </a:txBody>
                  <a:tcPr/>
                </a:tc>
                <a:tc>
                  <a:txBody>
                    <a:bodyPr/>
                    <a:lstStyle/>
                    <a:p>
                      <a:pPr algn="ctr"/>
                      <a:r>
                        <a:rPr lang="en-US" sz="2400">
                          <a:latin typeface="Arial" panose="020B0604020202020204" pitchFamily="34" charset="0"/>
                          <a:cs typeface="Arial" panose="020B0604020202020204" pitchFamily="34" charset="0"/>
                        </a:rPr>
                        <a:t>35</a:t>
                      </a:r>
                    </a:p>
                  </a:txBody>
                  <a:tcPr/>
                </a:tc>
                <a:tc>
                  <a:txBody>
                    <a:bodyPr/>
                    <a:lstStyle/>
                    <a:p>
                      <a:pPr algn="ctr"/>
                      <a:r>
                        <a:rPr lang="en-US" sz="2400">
                          <a:latin typeface="Arial" panose="020B0604020202020204" pitchFamily="34" charset="0"/>
                          <a:cs typeface="Arial" panose="020B0604020202020204" pitchFamily="34" charset="0"/>
                        </a:rPr>
                        <a:t>41</a:t>
                      </a:r>
                    </a:p>
                  </a:txBody>
                  <a:tcPr/>
                </a:tc>
                <a:tc>
                  <a:txBody>
                    <a:bodyPr/>
                    <a:lstStyle/>
                    <a:p>
                      <a:pPr algn="ctr"/>
                      <a:r>
                        <a:rPr lang="en-US" sz="2400">
                          <a:latin typeface="Arial" panose="020B0604020202020204" pitchFamily="34" charset="0"/>
                          <a:cs typeface="Arial" panose="020B0604020202020204" pitchFamily="34" charset="0"/>
                        </a:rPr>
                        <a:t>48</a:t>
                      </a:r>
                    </a:p>
                  </a:txBody>
                  <a:tcPr/>
                </a:tc>
                <a:tc>
                  <a:txBody>
                    <a:bodyPr/>
                    <a:lstStyle/>
                    <a:p>
                      <a:pPr algn="ctr"/>
                      <a:r>
                        <a:rPr lang="en-US" sz="2400">
                          <a:latin typeface="Arial" panose="020B0604020202020204" pitchFamily="34" charset="0"/>
                          <a:cs typeface="Arial" panose="020B0604020202020204" pitchFamily="34" charset="0"/>
                        </a:rPr>
                        <a:t>5</a:t>
                      </a:r>
                    </a:p>
                  </a:txBody>
                  <a:tcPr/>
                </a:tc>
                <a:tc>
                  <a:txBody>
                    <a:bodyPr/>
                    <a:lstStyle/>
                    <a:p>
                      <a:pPr algn="ctr"/>
                      <a:r>
                        <a:rPr lang="en-US" sz="2400">
                          <a:latin typeface="Arial" panose="020B0604020202020204" pitchFamily="34" charset="0"/>
                          <a:cs typeface="Arial" panose="020B0604020202020204" pitchFamily="34" charset="0"/>
                        </a:rPr>
                        <a:t>6</a:t>
                      </a:r>
                    </a:p>
                  </a:txBody>
                  <a:tcPr/>
                </a:tc>
                <a:extLst>
                  <a:ext uri="{0D108BD9-81ED-4DB2-BD59-A6C34878D82A}">
                    <a16:rowId xmlns:a16="http://schemas.microsoft.com/office/drawing/2014/main" val="679645782"/>
                  </a:ext>
                </a:extLst>
              </a:tr>
              <a:tr h="370840">
                <a:tc>
                  <a:txBody>
                    <a:bodyPr/>
                    <a:lstStyle/>
                    <a:p>
                      <a:r>
                        <a:rPr lang="en-US" sz="2400">
                          <a:latin typeface="Arial" panose="020B0604020202020204" pitchFamily="34" charset="0"/>
                          <a:cs typeface="Arial" panose="020B0604020202020204" pitchFamily="34" charset="0"/>
                        </a:rPr>
                        <a:t>JUN</a:t>
                      </a:r>
                    </a:p>
                  </a:txBody>
                  <a:tcPr/>
                </a:tc>
                <a:tc>
                  <a:txBody>
                    <a:bodyPr/>
                    <a:lstStyle/>
                    <a:p>
                      <a:pPr algn="ctr"/>
                      <a:r>
                        <a:rPr lang="en-US" sz="2400">
                          <a:latin typeface="Arial" panose="020B0604020202020204" pitchFamily="34" charset="0"/>
                          <a:cs typeface="Arial" panose="020B0604020202020204" pitchFamily="34" charset="0"/>
                        </a:rPr>
                        <a:t>19</a:t>
                      </a:r>
                    </a:p>
                  </a:txBody>
                  <a:tcPr/>
                </a:tc>
                <a:tc>
                  <a:txBody>
                    <a:bodyPr/>
                    <a:lstStyle/>
                    <a:p>
                      <a:pPr algn="ctr"/>
                      <a:r>
                        <a:rPr lang="en-US" sz="2400">
                          <a:latin typeface="Arial" panose="020B0604020202020204" pitchFamily="34" charset="0"/>
                          <a:cs typeface="Arial" panose="020B0604020202020204" pitchFamily="34" charset="0"/>
                        </a:rPr>
                        <a:t>34</a:t>
                      </a:r>
                    </a:p>
                  </a:txBody>
                  <a:tcPr/>
                </a:tc>
                <a:tc>
                  <a:txBody>
                    <a:bodyPr/>
                    <a:lstStyle/>
                    <a:p>
                      <a:pPr algn="ctr"/>
                      <a:r>
                        <a:rPr lang="en-US" sz="2400">
                          <a:latin typeface="Arial" panose="020B0604020202020204" pitchFamily="34" charset="0"/>
                          <a:cs typeface="Arial" panose="020B0604020202020204" pitchFamily="34" charset="0"/>
                        </a:rPr>
                        <a:t>53</a:t>
                      </a:r>
                    </a:p>
                  </a:txBody>
                  <a:tcPr/>
                </a:tc>
                <a:tc>
                  <a:txBody>
                    <a:bodyPr/>
                    <a:lstStyle/>
                    <a:p>
                      <a:pPr algn="ctr"/>
                      <a:r>
                        <a:rPr lang="en-US" sz="2400">
                          <a:latin typeface="Arial" panose="020B0604020202020204" pitchFamily="34" charset="0"/>
                          <a:cs typeface="Arial" panose="020B0604020202020204" pitchFamily="34" charset="0"/>
                        </a:rPr>
                        <a:t>73</a:t>
                      </a:r>
                    </a:p>
                  </a:txBody>
                  <a:tcPr/>
                </a:tc>
                <a:tc>
                  <a:txBody>
                    <a:bodyPr/>
                    <a:lstStyle/>
                    <a:p>
                      <a:pPr algn="ctr"/>
                      <a:r>
                        <a:rPr lang="en-US" sz="2400">
                          <a:latin typeface="Arial" panose="020B0604020202020204" pitchFamily="34" charset="0"/>
                          <a:cs typeface="Arial" panose="020B0604020202020204" pitchFamily="34" charset="0"/>
                        </a:rPr>
                        <a:t>7</a:t>
                      </a:r>
                    </a:p>
                  </a:txBody>
                  <a:tcPr/>
                </a:tc>
                <a:tc>
                  <a:txBody>
                    <a:bodyPr/>
                    <a:lstStyle/>
                    <a:p>
                      <a:pPr algn="ctr"/>
                      <a:r>
                        <a:rPr lang="en-US" sz="2400">
                          <a:latin typeface="Arial" panose="020B0604020202020204" pitchFamily="34" charset="0"/>
                          <a:cs typeface="Arial" panose="020B0604020202020204" pitchFamily="34" charset="0"/>
                        </a:rPr>
                        <a:t>8</a:t>
                      </a:r>
                    </a:p>
                  </a:txBody>
                  <a:tcPr/>
                </a:tc>
                <a:extLst>
                  <a:ext uri="{0D108BD9-81ED-4DB2-BD59-A6C34878D82A}">
                    <a16:rowId xmlns:a16="http://schemas.microsoft.com/office/drawing/2014/main" val="3114281702"/>
                  </a:ext>
                </a:extLst>
              </a:tr>
              <a:tr h="370840">
                <a:tc>
                  <a:txBody>
                    <a:bodyPr/>
                    <a:lstStyle/>
                    <a:p>
                      <a:r>
                        <a:rPr lang="en-US" sz="2400">
                          <a:latin typeface="Arial" panose="020B0604020202020204" pitchFamily="34" charset="0"/>
                          <a:cs typeface="Arial" panose="020B0604020202020204" pitchFamily="34" charset="0"/>
                        </a:rPr>
                        <a:t>Total</a:t>
                      </a:r>
                    </a:p>
                  </a:txBody>
                  <a:tcPr/>
                </a:tc>
                <a:tc>
                  <a:txBody>
                    <a:bodyPr/>
                    <a:lstStyle/>
                    <a:p>
                      <a:pPr algn="ctr"/>
                      <a:r>
                        <a:rPr lang="en-US" sz="2400">
                          <a:latin typeface="Arial" panose="020B0604020202020204" pitchFamily="34" charset="0"/>
                          <a:cs typeface="Arial" panose="020B0604020202020204" pitchFamily="34" charset="0"/>
                        </a:rPr>
                        <a:t>20,650</a:t>
                      </a:r>
                    </a:p>
                  </a:txBody>
                  <a:tcPr/>
                </a:tc>
                <a:tc>
                  <a:txBody>
                    <a:bodyPr/>
                    <a:lstStyle/>
                    <a:p>
                      <a:pPr algn="ctr"/>
                      <a:r>
                        <a:rPr lang="en-US" sz="2400">
                          <a:latin typeface="Arial" panose="020B0604020202020204" pitchFamily="34" charset="0"/>
                          <a:cs typeface="Arial" panose="020B0604020202020204" pitchFamily="34" charset="0"/>
                        </a:rPr>
                        <a:t>17,386</a:t>
                      </a:r>
                    </a:p>
                  </a:txBody>
                  <a:tcPr/>
                </a:tc>
                <a:tc>
                  <a:txBody>
                    <a:bodyPr/>
                    <a:lstStyle/>
                    <a:p>
                      <a:pPr algn="ctr"/>
                      <a:r>
                        <a:rPr lang="en-US" sz="2400">
                          <a:latin typeface="Arial" panose="020B0604020202020204" pitchFamily="34" charset="0"/>
                          <a:cs typeface="Arial" panose="020B0604020202020204" pitchFamily="34" charset="0"/>
                        </a:rPr>
                        <a:t>38,036</a:t>
                      </a:r>
                    </a:p>
                  </a:txBody>
                  <a:tcPr/>
                </a:tc>
                <a:tc>
                  <a:txBody>
                    <a:bodyPr/>
                    <a:lstStyle/>
                    <a:p>
                      <a:pPr algn="ctr"/>
                      <a:r>
                        <a:rPr lang="en-US" sz="2400">
                          <a:latin typeface="Arial" panose="020B0604020202020204" pitchFamily="34" charset="0"/>
                          <a:cs typeface="Arial" panose="020B0604020202020204" pitchFamily="34" charset="0"/>
                        </a:rPr>
                        <a:t>47,965</a:t>
                      </a:r>
                    </a:p>
                  </a:txBody>
                  <a:tcPr/>
                </a:tc>
                <a:tc>
                  <a:txBody>
                    <a:bodyPr/>
                    <a:lstStyle/>
                    <a:p>
                      <a:pPr algn="ctr"/>
                      <a:r>
                        <a:rPr lang="en-US" sz="2400">
                          <a:latin typeface="Arial" panose="020B0604020202020204" pitchFamily="34" charset="0"/>
                          <a:cs typeface="Arial" panose="020B0604020202020204" pitchFamily="34" charset="0"/>
                        </a:rPr>
                        <a:t>1,179</a:t>
                      </a:r>
                    </a:p>
                  </a:txBody>
                  <a:tcPr/>
                </a:tc>
                <a:tc>
                  <a:txBody>
                    <a:bodyPr/>
                    <a:lstStyle/>
                    <a:p>
                      <a:pPr algn="ctr"/>
                      <a:r>
                        <a:rPr lang="en-US" sz="2400" dirty="0">
                          <a:latin typeface="Arial" panose="020B0604020202020204" pitchFamily="34" charset="0"/>
                          <a:cs typeface="Arial" panose="020B0604020202020204" pitchFamily="34" charset="0"/>
                        </a:rPr>
                        <a:t>1,236</a:t>
                      </a:r>
                    </a:p>
                  </a:txBody>
                  <a:tcPr/>
                </a:tc>
                <a:extLst>
                  <a:ext uri="{0D108BD9-81ED-4DB2-BD59-A6C34878D82A}">
                    <a16:rowId xmlns:a16="http://schemas.microsoft.com/office/drawing/2014/main" val="182185051"/>
                  </a:ext>
                </a:extLst>
              </a:tr>
            </a:tbl>
          </a:graphicData>
        </a:graphic>
      </p:graphicFrame>
    </p:spTree>
    <p:extLst>
      <p:ext uri="{BB962C8B-B14F-4D97-AF65-F5344CB8AC3E}">
        <p14:creationId xmlns:p14="http://schemas.microsoft.com/office/powerpoint/2010/main" val="16833556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A65C-E99C-4C8E-2EE5-5336A08FA2DA}"/>
              </a:ext>
            </a:extLst>
          </p:cNvPr>
          <p:cNvSpPr>
            <a:spLocks noGrp="1"/>
          </p:cNvSpPr>
          <p:nvPr>
            <p:ph type="title"/>
          </p:nvPr>
        </p:nvSpPr>
        <p:spPr/>
        <p:txBody>
          <a:bodyPr/>
          <a:lstStyle/>
          <a:p>
            <a:r>
              <a:rPr lang="en-US" sz="4800"/>
              <a:t>How do students who take the ASVAB place on the CCI?</a:t>
            </a:r>
          </a:p>
        </p:txBody>
      </p:sp>
      <p:graphicFrame>
        <p:nvGraphicFramePr>
          <p:cNvPr id="4" name="Content Placeholder 3" descr="CCI Level of Prepared, Approaching Prepared and Not Prepared for ASVAB Testers and students with an ASVAB AFQT score of 31 or higher.">
            <a:extLst>
              <a:ext uri="{FF2B5EF4-FFF2-40B4-BE49-F238E27FC236}">
                <a16:creationId xmlns:a16="http://schemas.microsoft.com/office/drawing/2014/main" id="{E0E3E1D0-5C4D-0599-52D2-14ABD369912A}"/>
              </a:ext>
            </a:extLst>
          </p:cNvPr>
          <p:cNvGraphicFramePr>
            <a:graphicFrameLocks noGrp="1"/>
          </p:cNvGraphicFramePr>
          <p:nvPr>
            <p:ph sz="quarter" idx="10"/>
            <p:extLst>
              <p:ext uri="{D42A27DB-BD31-4B8C-83A1-F6EECF244321}">
                <p14:modId xmlns:p14="http://schemas.microsoft.com/office/powerpoint/2010/main" val="3845805139"/>
              </p:ext>
            </p:extLst>
          </p:nvPr>
        </p:nvGraphicFramePr>
        <p:xfrm>
          <a:off x="647700" y="1990725"/>
          <a:ext cx="10858498" cy="3767040"/>
        </p:xfrm>
        <a:graphic>
          <a:graphicData uri="http://schemas.openxmlformats.org/drawingml/2006/table">
            <a:tbl>
              <a:tblPr firstRow="1">
                <a:tableStyleId>{5C22544A-7EE6-4342-B048-85BDC9FD1C3A}</a:tableStyleId>
              </a:tblPr>
              <a:tblGrid>
                <a:gridCol w="3156406">
                  <a:extLst>
                    <a:ext uri="{9D8B030D-6E8A-4147-A177-3AD203B41FA5}">
                      <a16:colId xmlns:a16="http://schemas.microsoft.com/office/drawing/2014/main" val="1252731067"/>
                    </a:ext>
                  </a:extLst>
                </a:gridCol>
                <a:gridCol w="2820420">
                  <a:extLst>
                    <a:ext uri="{9D8B030D-6E8A-4147-A177-3AD203B41FA5}">
                      <a16:colId xmlns:a16="http://schemas.microsoft.com/office/drawing/2014/main" val="1949109992"/>
                    </a:ext>
                  </a:extLst>
                </a:gridCol>
                <a:gridCol w="2274006">
                  <a:extLst>
                    <a:ext uri="{9D8B030D-6E8A-4147-A177-3AD203B41FA5}">
                      <a16:colId xmlns:a16="http://schemas.microsoft.com/office/drawing/2014/main" val="2414808300"/>
                    </a:ext>
                  </a:extLst>
                </a:gridCol>
                <a:gridCol w="2607666">
                  <a:extLst>
                    <a:ext uri="{9D8B030D-6E8A-4147-A177-3AD203B41FA5}">
                      <a16:colId xmlns:a16="http://schemas.microsoft.com/office/drawing/2014/main" val="4093154558"/>
                    </a:ext>
                  </a:extLst>
                </a:gridCol>
              </a:tblGrid>
              <a:tr h="1255680">
                <a:tc>
                  <a:txBody>
                    <a:bodyPr/>
                    <a:lstStyle/>
                    <a:p>
                      <a:pPr marL="0" marR="0" algn="ctr">
                        <a:buNone/>
                      </a:pPr>
                      <a:r>
                        <a:rPr lang="en-US" sz="2400">
                          <a:effectLst/>
                          <a:latin typeface="+mj-lt"/>
                        </a:rPr>
                        <a:t>CCI Level</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ASVAB Testers</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ASVAB AFQT Score of 31 or Higher</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 2025 CCI</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1421715"/>
                  </a:ext>
                </a:extLst>
              </a:tr>
              <a:tr h="837120">
                <a:tc>
                  <a:txBody>
                    <a:bodyPr/>
                    <a:lstStyle/>
                    <a:p>
                      <a:pPr marL="0" marR="0" algn="ctr">
                        <a:buNone/>
                      </a:pPr>
                      <a:r>
                        <a:rPr lang="en-US" sz="2400" b="1">
                          <a:effectLst/>
                          <a:latin typeface="+mj-lt"/>
                        </a:rPr>
                        <a:t>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6,697</a:t>
                      </a:r>
                    </a:p>
                    <a:p>
                      <a:pPr marL="0" marR="0" algn="ctr">
                        <a:buNone/>
                      </a:pPr>
                      <a:r>
                        <a:rPr lang="en-US" sz="2400">
                          <a:effectLst/>
                          <a:latin typeface="+mj-lt"/>
                        </a:rPr>
                        <a:t>(56.4%)</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rPr>
                        <a:t>4,725</a:t>
                      </a:r>
                    </a:p>
                    <a:p>
                      <a:pPr marL="0" marR="0" algn="ctr">
                        <a:buNone/>
                      </a:pPr>
                      <a:r>
                        <a:rPr lang="en-US" sz="2400">
                          <a:effectLst/>
                          <a:latin typeface="+mj-lt"/>
                          <a:ea typeface="Times New Roman" panose="02020603050405020304" pitchFamily="18" charset="0"/>
                          <a:cs typeface="Times New Roman" panose="02020603050405020304" pitchFamily="18" charset="0"/>
                        </a:rPr>
                        <a:t>(75.8%)</a:t>
                      </a:r>
                    </a:p>
                  </a:txBody>
                  <a:tcPr marL="68580" marR="68580" marT="0" marB="0" anchor="ctr"/>
                </a:tc>
                <a:tc>
                  <a:txBody>
                    <a:bodyPr/>
                    <a:lstStyle/>
                    <a:p>
                      <a:pPr marL="0" marR="0" algn="ctr">
                        <a:buNone/>
                      </a:pPr>
                      <a:r>
                        <a:rPr lang="en-US" sz="2400">
                          <a:effectLst/>
                          <a:latin typeface="+mj-lt"/>
                        </a:rPr>
                        <a:t>257,567</a:t>
                      </a:r>
                    </a:p>
                    <a:p>
                      <a:pPr marL="0" marR="0" algn="ctr">
                        <a:buNone/>
                      </a:pPr>
                      <a:r>
                        <a:rPr lang="en-US" sz="2400">
                          <a:effectLst/>
                          <a:latin typeface="+mj-lt"/>
                        </a:rPr>
                        <a:t>(51.7%)</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06332765"/>
                  </a:ext>
                </a:extLst>
              </a:tr>
              <a:tr h="837120">
                <a:tc>
                  <a:txBody>
                    <a:bodyPr/>
                    <a:lstStyle/>
                    <a:p>
                      <a:pPr marL="0" marR="0" algn="ctr">
                        <a:buNone/>
                      </a:pPr>
                      <a:r>
                        <a:rPr lang="en-US" sz="2400" b="1">
                          <a:effectLst/>
                          <a:latin typeface="+mj-lt"/>
                        </a:rPr>
                        <a:t>Approaching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2,292</a:t>
                      </a:r>
                    </a:p>
                    <a:p>
                      <a:pPr marL="0" marR="0" algn="ctr">
                        <a:buNone/>
                      </a:pPr>
                      <a:r>
                        <a:rPr lang="en-US" sz="2400">
                          <a:effectLst/>
                          <a:latin typeface="+mj-lt"/>
                        </a:rPr>
                        <a:t>(19.3%)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835</a:t>
                      </a:r>
                    </a:p>
                    <a:p>
                      <a:pPr marL="0" marR="0" algn="ctr">
                        <a:buNone/>
                      </a:pPr>
                      <a:r>
                        <a:rPr lang="en-US" sz="2400">
                          <a:effectLst/>
                          <a:latin typeface="+mj-lt"/>
                          <a:ea typeface="Times New Roman" panose="02020603050405020304" pitchFamily="18" charset="0"/>
                          <a:cs typeface="Times New Roman" panose="02020603050405020304" pitchFamily="18" charset="0"/>
                        </a:rPr>
                        <a:t>(13.4%)</a:t>
                      </a:r>
                    </a:p>
                  </a:txBody>
                  <a:tcPr marL="68580" marR="68580" marT="0" marB="0" anchor="ctr"/>
                </a:tc>
                <a:tc>
                  <a:txBody>
                    <a:bodyPr/>
                    <a:lstStyle/>
                    <a:p>
                      <a:pPr marL="0" marR="0" algn="ctr">
                        <a:buNone/>
                      </a:pPr>
                      <a:r>
                        <a:rPr lang="en-US" sz="2400">
                          <a:effectLst/>
                          <a:latin typeface="+mj-lt"/>
                        </a:rPr>
                        <a:t>71,381</a:t>
                      </a:r>
                    </a:p>
                    <a:p>
                      <a:pPr marL="0" marR="0" algn="ctr">
                        <a:buNone/>
                      </a:pPr>
                      <a:r>
                        <a:rPr lang="en-US" sz="2400">
                          <a:effectLst/>
                          <a:latin typeface="+mj-lt"/>
                        </a:rPr>
                        <a:t>(14.3%)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18674003"/>
                  </a:ext>
                </a:extLst>
              </a:tr>
              <a:tr h="837120">
                <a:tc>
                  <a:txBody>
                    <a:bodyPr/>
                    <a:lstStyle/>
                    <a:p>
                      <a:pPr marL="0" marR="0" algn="ctr">
                        <a:buNone/>
                      </a:pPr>
                      <a:r>
                        <a:rPr lang="en-US" sz="2400" b="1">
                          <a:effectLst/>
                          <a:latin typeface="+mj-lt"/>
                        </a:rPr>
                        <a:t>Not Prepared</a:t>
                      </a:r>
                      <a:endParaRPr lang="en-US" sz="2400" b="1">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400">
                          <a:effectLst/>
                          <a:latin typeface="+mj-lt"/>
                        </a:rPr>
                        <a:t>2,889</a:t>
                      </a:r>
                    </a:p>
                    <a:p>
                      <a:pPr marL="0" marR="0" algn="ctr">
                        <a:buNone/>
                      </a:pPr>
                      <a:r>
                        <a:rPr lang="en-US" sz="2400">
                          <a:effectLst/>
                          <a:latin typeface="+mj-lt"/>
                        </a:rPr>
                        <a:t>(24.3%)</a:t>
                      </a:r>
                      <a:endParaRPr lang="en-US" sz="240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buNone/>
                      </a:pPr>
                      <a:r>
                        <a:rPr lang="en-US" sz="2400">
                          <a:effectLst/>
                          <a:latin typeface="+mj-lt"/>
                          <a:ea typeface="Times New Roman" panose="02020603050405020304" pitchFamily="18" charset="0"/>
                          <a:cs typeface="Times New Roman" panose="02020603050405020304" pitchFamily="18" charset="0"/>
                        </a:rPr>
                        <a:t>671</a:t>
                      </a:r>
                    </a:p>
                    <a:p>
                      <a:pPr marL="0" marR="0" algn="ctr">
                        <a:buNone/>
                      </a:pPr>
                      <a:r>
                        <a:rPr lang="en-US" sz="2400">
                          <a:effectLst/>
                          <a:latin typeface="+mj-lt"/>
                          <a:ea typeface="Times New Roman" panose="02020603050405020304" pitchFamily="18" charset="0"/>
                          <a:cs typeface="Times New Roman" panose="02020603050405020304" pitchFamily="18" charset="0"/>
                        </a:rPr>
                        <a:t>(10.8%)</a:t>
                      </a:r>
                    </a:p>
                  </a:txBody>
                  <a:tcPr marL="68580" marR="68580" marT="0" marB="0" anchor="ctr"/>
                </a:tc>
                <a:tc>
                  <a:txBody>
                    <a:bodyPr/>
                    <a:lstStyle/>
                    <a:p>
                      <a:pPr marL="0" marR="0" algn="ctr">
                        <a:buNone/>
                      </a:pPr>
                      <a:r>
                        <a:rPr lang="en-US" sz="2400" dirty="0">
                          <a:effectLst/>
                          <a:latin typeface="+mj-lt"/>
                        </a:rPr>
                        <a:t>168,866</a:t>
                      </a:r>
                    </a:p>
                    <a:p>
                      <a:pPr marL="0" marR="0" algn="ctr">
                        <a:buNone/>
                      </a:pPr>
                      <a:r>
                        <a:rPr lang="en-US" sz="2400" dirty="0">
                          <a:effectLst/>
                          <a:latin typeface="+mj-lt"/>
                        </a:rPr>
                        <a:t>(33.9%)</a:t>
                      </a:r>
                      <a:endParaRPr lang="en-US" sz="24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44387119"/>
                  </a:ext>
                </a:extLst>
              </a:tr>
            </a:tbl>
          </a:graphicData>
        </a:graphic>
      </p:graphicFrame>
    </p:spTree>
    <p:extLst>
      <p:ext uri="{BB962C8B-B14F-4D97-AF65-F5344CB8AC3E}">
        <p14:creationId xmlns:p14="http://schemas.microsoft.com/office/powerpoint/2010/main" val="31619700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33D9-44F8-1D38-93EE-9A6526AD48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95BFA9-CD5E-7D5C-5E72-5B8BAF866FBE}"/>
              </a:ext>
            </a:extLst>
          </p:cNvPr>
          <p:cNvSpPr>
            <a:spLocks noGrp="1"/>
          </p:cNvSpPr>
          <p:nvPr>
            <p:ph type="title"/>
          </p:nvPr>
        </p:nvSpPr>
        <p:spPr/>
        <p:txBody>
          <a:bodyPr/>
          <a:lstStyle/>
          <a:p>
            <a:r>
              <a:rPr lang="en-US" sz="3600">
                <a:cs typeface="Aharoni"/>
              </a:rPr>
              <a:t>Students Approaching Prepared/Not Prepared by their School/LEA on the 2025 Dashboard that took the ASVAB</a:t>
            </a:r>
            <a:endParaRPr lang="en-US" sz="3600"/>
          </a:p>
        </p:txBody>
      </p:sp>
      <p:graphicFrame>
        <p:nvGraphicFramePr>
          <p:cNvPr id="4" name="Content Placeholder 3" descr="The total number of students, schools, districts and counties that took the ASVAB test and had the minimum score for the ASVAB AFQT on the 2025 Dashboard.">
            <a:extLst>
              <a:ext uri="{FF2B5EF4-FFF2-40B4-BE49-F238E27FC236}">
                <a16:creationId xmlns:a16="http://schemas.microsoft.com/office/drawing/2014/main" id="{10A4F5C7-D78F-E167-43D2-92738464654F}"/>
              </a:ext>
            </a:extLst>
          </p:cNvPr>
          <p:cNvGraphicFramePr>
            <a:graphicFrameLocks noGrp="1"/>
          </p:cNvGraphicFramePr>
          <p:nvPr>
            <p:ph sz="quarter" idx="10"/>
            <p:extLst>
              <p:ext uri="{D42A27DB-BD31-4B8C-83A1-F6EECF244321}">
                <p14:modId xmlns:p14="http://schemas.microsoft.com/office/powerpoint/2010/main" val="1110573260"/>
              </p:ext>
            </p:extLst>
          </p:nvPr>
        </p:nvGraphicFramePr>
        <p:xfrm>
          <a:off x="647700" y="1971675"/>
          <a:ext cx="10858499" cy="3825001"/>
        </p:xfrm>
        <a:graphic>
          <a:graphicData uri="http://schemas.openxmlformats.org/drawingml/2006/table">
            <a:tbl>
              <a:tblPr firstRow="1">
                <a:tableStyleId>{5C22544A-7EE6-4342-B048-85BDC9FD1C3A}</a:tableStyleId>
              </a:tblPr>
              <a:tblGrid>
                <a:gridCol w="4984629">
                  <a:extLst>
                    <a:ext uri="{9D8B030D-6E8A-4147-A177-3AD203B41FA5}">
                      <a16:colId xmlns:a16="http://schemas.microsoft.com/office/drawing/2014/main" val="424231402"/>
                    </a:ext>
                  </a:extLst>
                </a:gridCol>
                <a:gridCol w="2936935">
                  <a:extLst>
                    <a:ext uri="{9D8B030D-6E8A-4147-A177-3AD203B41FA5}">
                      <a16:colId xmlns:a16="http://schemas.microsoft.com/office/drawing/2014/main" val="1833282767"/>
                    </a:ext>
                  </a:extLst>
                </a:gridCol>
                <a:gridCol w="2936935">
                  <a:extLst>
                    <a:ext uri="{9D8B030D-6E8A-4147-A177-3AD203B41FA5}">
                      <a16:colId xmlns:a16="http://schemas.microsoft.com/office/drawing/2014/main" val="3621712249"/>
                    </a:ext>
                  </a:extLst>
                </a:gridCol>
              </a:tblGrid>
              <a:tr h="951704">
                <a:tc>
                  <a:txBody>
                    <a:bodyPr/>
                    <a:lstStyle/>
                    <a:p>
                      <a:pPr marL="0" marR="0" algn="ctr">
                        <a:buNone/>
                      </a:pPr>
                      <a:r>
                        <a:rPr lang="en-US" sz="2800">
                          <a:effectLst/>
                          <a:latin typeface="+mj-lt"/>
                        </a:rPr>
                        <a:t>Total</a:t>
                      </a:r>
                      <a:endParaRPr lang="en-US" sz="2800">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a:effectLst/>
                          <a:latin typeface="+mj-lt"/>
                          <a:ea typeface="Times New Roman" panose="02020603050405020304" pitchFamily="18" charset="0"/>
                          <a:cs typeface="Times New Roman" panose="02020603050405020304" pitchFamily="18" charset="0"/>
                        </a:rPr>
                        <a:t>Total ASVAB Testers</a:t>
                      </a:r>
                    </a:p>
                  </a:txBody>
                  <a:tcPr marL="68580" marR="68580" marT="0" marB="0" anchor="ctr"/>
                </a:tc>
                <a:tc>
                  <a:txBody>
                    <a:bodyPr/>
                    <a:lstStyle/>
                    <a:p>
                      <a:pPr marL="0" marR="0" algn="ctr">
                        <a:buNone/>
                      </a:pPr>
                      <a:r>
                        <a:rPr lang="en-US" sz="2800" b="1" kern="1200">
                          <a:solidFill>
                            <a:schemeClr val="lt1"/>
                          </a:solidFill>
                          <a:effectLst/>
                          <a:latin typeface="+mj-lt"/>
                          <a:ea typeface="+mn-ea"/>
                          <a:cs typeface="+mn-cs"/>
                        </a:rPr>
                        <a:t>ASVAB AFQT Score of 31 or Higher</a:t>
                      </a:r>
                      <a:endParaRPr lang="en-US" sz="2800" b="1" kern="1200">
                        <a:solidFill>
                          <a:schemeClr val="lt1"/>
                        </a:solidFill>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622394468"/>
                  </a:ext>
                </a:extLst>
              </a:tr>
              <a:tr h="636211">
                <a:tc>
                  <a:txBody>
                    <a:bodyPr/>
                    <a:lstStyle/>
                    <a:p>
                      <a:pPr marL="0" marR="0">
                        <a:buNone/>
                      </a:pPr>
                      <a:r>
                        <a:rPr lang="en-US" sz="2800" b="1">
                          <a:solidFill>
                            <a:schemeClr val="tx1"/>
                          </a:solidFill>
                          <a:effectLst/>
                          <a:latin typeface="+mj-lt"/>
                        </a:rPr>
                        <a:t>Number of Students</a:t>
                      </a:r>
                      <a:endParaRPr lang="en-US" sz="2800" b="1">
                        <a:solidFill>
                          <a:schemeClr val="tx1"/>
                        </a:solidFill>
                        <a:effectLst/>
                        <a:latin typeface="+mj-lt"/>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lvl="0" algn="ctr">
                        <a:buNone/>
                      </a:pPr>
                      <a:r>
                        <a:rPr lang="en-US" sz="2800">
                          <a:solidFill>
                            <a:schemeClr val="tx1"/>
                          </a:solidFill>
                          <a:effectLst/>
                          <a:latin typeface="+mj-lt"/>
                        </a:rPr>
                        <a:t>5,181</a:t>
                      </a:r>
                    </a:p>
                  </a:txBody>
                  <a:tcPr marL="68580" marR="68580" marT="0" marB="0" anchor="ctr"/>
                </a:tc>
                <a:tc>
                  <a:txBody>
                    <a:bodyPr/>
                    <a:lstStyle/>
                    <a:p>
                      <a:pPr marL="0" marR="0" lvl="0" algn="ctr">
                        <a:buNone/>
                      </a:pPr>
                      <a:r>
                        <a:rPr lang="en-US" sz="2800">
                          <a:solidFill>
                            <a:schemeClr val="tx1"/>
                          </a:solidFill>
                          <a:effectLst/>
                          <a:latin typeface="+mj-lt"/>
                        </a:rPr>
                        <a:t>1,506</a:t>
                      </a:r>
                    </a:p>
                  </a:txBody>
                  <a:tcPr marL="68580" marR="68580" marT="0" marB="0" anchor="ctr"/>
                </a:tc>
                <a:extLst>
                  <a:ext uri="{0D108BD9-81ED-4DB2-BD59-A6C34878D82A}">
                    <a16:rowId xmlns:a16="http://schemas.microsoft.com/office/drawing/2014/main" val="2940103433"/>
                  </a:ext>
                </a:extLst>
              </a:tr>
              <a:tr h="636210">
                <a:tc>
                  <a:txBody>
                    <a:bodyPr/>
                    <a:lstStyle/>
                    <a:p>
                      <a:pPr marL="0" lvl="0">
                        <a:buNone/>
                      </a:pPr>
                      <a:r>
                        <a:rPr lang="en-US" sz="2800" b="1" kern="1200">
                          <a:solidFill>
                            <a:schemeClr val="tx1"/>
                          </a:solidFill>
                          <a:effectLst/>
                          <a:latin typeface="+mj-lt"/>
                          <a:ea typeface="+mn-ea"/>
                          <a:cs typeface="+mn-cs"/>
                        </a:rPr>
                        <a:t>Number</a:t>
                      </a:r>
                      <a:r>
                        <a:rPr lang="en-US" sz="2800" b="1">
                          <a:solidFill>
                            <a:schemeClr val="tx1"/>
                          </a:solidFill>
                          <a:effectLst/>
                          <a:latin typeface="+mj-lt"/>
                        </a:rPr>
                        <a:t> of Schools</a:t>
                      </a:r>
                    </a:p>
                  </a:txBody>
                  <a:tcPr marL="68580" marR="68580" marT="0" marB="0" anchor="ctr"/>
                </a:tc>
                <a:tc>
                  <a:txBody>
                    <a:bodyPr/>
                    <a:lstStyle/>
                    <a:p>
                      <a:pPr marL="0" lvl="0" algn="ctr">
                        <a:buNone/>
                      </a:pPr>
                      <a:r>
                        <a:rPr lang="en-US" sz="2800" b="0" i="0" u="none" strike="noStrike" noProof="0">
                          <a:solidFill>
                            <a:schemeClr val="tx1"/>
                          </a:solidFill>
                          <a:effectLst/>
                          <a:latin typeface="+mj-lt"/>
                        </a:rPr>
                        <a:t>586</a:t>
                      </a:r>
                    </a:p>
                  </a:txBody>
                  <a:tcPr marL="68580" marR="68580" marT="0" marB="0" anchor="ctr"/>
                </a:tc>
                <a:tc>
                  <a:txBody>
                    <a:bodyPr/>
                    <a:lstStyle/>
                    <a:p>
                      <a:pPr marL="0" lvl="0" algn="ctr">
                        <a:buNone/>
                      </a:pPr>
                      <a:r>
                        <a:rPr lang="en-US" sz="2800" b="0" i="0" u="none" strike="noStrike" noProof="0">
                          <a:solidFill>
                            <a:schemeClr val="tx1"/>
                          </a:solidFill>
                          <a:effectLst/>
                          <a:latin typeface="+mj-lt"/>
                        </a:rPr>
                        <a:t>393</a:t>
                      </a:r>
                    </a:p>
                  </a:txBody>
                  <a:tcPr marL="68580" marR="68580" marT="0" marB="0" anchor="ctr"/>
                </a:tc>
                <a:extLst>
                  <a:ext uri="{0D108BD9-81ED-4DB2-BD59-A6C34878D82A}">
                    <a16:rowId xmlns:a16="http://schemas.microsoft.com/office/drawing/2014/main" val="794981805"/>
                  </a:ext>
                </a:extLst>
              </a:tr>
              <a:tr h="636210">
                <a:tc>
                  <a:txBody>
                    <a:bodyPr/>
                    <a:lstStyle/>
                    <a:p>
                      <a:pPr marL="0" lvl="0">
                        <a:buNone/>
                      </a:pPr>
                      <a:r>
                        <a:rPr lang="en-US" sz="2800" b="1" kern="1200">
                          <a:solidFill>
                            <a:schemeClr val="tx1"/>
                          </a:solidFill>
                          <a:effectLst/>
                          <a:latin typeface="+mj-lt"/>
                          <a:ea typeface="+mn-ea"/>
                          <a:cs typeface="+mn-cs"/>
                        </a:rPr>
                        <a:t>Number</a:t>
                      </a:r>
                      <a:r>
                        <a:rPr lang="en-US" sz="2800" b="1">
                          <a:solidFill>
                            <a:schemeClr val="tx1"/>
                          </a:solidFill>
                          <a:effectLst/>
                          <a:latin typeface="+mj-lt"/>
                        </a:rPr>
                        <a:t> of Districts</a:t>
                      </a:r>
                    </a:p>
                  </a:txBody>
                  <a:tcPr marL="68580" marR="68580" marT="0" marB="0" anchor="ctr"/>
                </a:tc>
                <a:tc>
                  <a:txBody>
                    <a:bodyPr/>
                    <a:lstStyle/>
                    <a:p>
                      <a:pPr marL="0" lvl="0" algn="ctr">
                        <a:buNone/>
                      </a:pPr>
                      <a:r>
                        <a:rPr lang="en-US" sz="2800" b="0" i="0" u="none" strike="noStrike" noProof="0">
                          <a:solidFill>
                            <a:schemeClr val="tx1"/>
                          </a:solidFill>
                          <a:effectLst/>
                          <a:latin typeface="+mj-lt"/>
                        </a:rPr>
                        <a:t>222</a:t>
                      </a:r>
                    </a:p>
                  </a:txBody>
                  <a:tcPr marL="68580" marR="68580" marT="0" marB="0" anchor="ctr"/>
                </a:tc>
                <a:tc>
                  <a:txBody>
                    <a:bodyPr/>
                    <a:lstStyle/>
                    <a:p>
                      <a:pPr marL="0" lvl="0" algn="ctr">
                        <a:buNone/>
                      </a:pPr>
                      <a:r>
                        <a:rPr lang="en-US" sz="2800" b="0" i="0" u="none" strike="noStrike" noProof="0">
                          <a:solidFill>
                            <a:schemeClr val="tx1"/>
                          </a:solidFill>
                          <a:effectLst/>
                          <a:latin typeface="+mj-lt"/>
                        </a:rPr>
                        <a:t>173</a:t>
                      </a:r>
                    </a:p>
                  </a:txBody>
                  <a:tcPr marL="68580" marR="68580" marT="0" marB="0" anchor="ctr"/>
                </a:tc>
                <a:extLst>
                  <a:ext uri="{0D108BD9-81ED-4DB2-BD59-A6C34878D82A}">
                    <a16:rowId xmlns:a16="http://schemas.microsoft.com/office/drawing/2014/main" val="588803646"/>
                  </a:ext>
                </a:extLst>
              </a:tr>
              <a:tr h="636210">
                <a:tc>
                  <a:txBody>
                    <a:bodyPr/>
                    <a:lstStyle/>
                    <a:p>
                      <a:pPr marL="0" lvl="0">
                        <a:buNone/>
                      </a:pPr>
                      <a:r>
                        <a:rPr lang="en-US" sz="2800" b="1">
                          <a:solidFill>
                            <a:schemeClr val="tx1"/>
                          </a:solidFill>
                          <a:effectLst/>
                          <a:latin typeface="+mj-lt"/>
                        </a:rPr>
                        <a:t>Number of Counties</a:t>
                      </a:r>
                    </a:p>
                  </a:txBody>
                  <a:tcPr marL="68580" marR="68580" marT="0" marB="0" anchor="ctr"/>
                </a:tc>
                <a:tc>
                  <a:txBody>
                    <a:bodyPr/>
                    <a:lstStyle/>
                    <a:p>
                      <a:pPr marL="0" lvl="0" algn="ctr">
                        <a:buNone/>
                      </a:pPr>
                      <a:r>
                        <a:rPr lang="en-US" sz="2800" b="0" i="0" u="none" strike="noStrike" noProof="0">
                          <a:solidFill>
                            <a:schemeClr val="tx1"/>
                          </a:solidFill>
                          <a:effectLst/>
                          <a:latin typeface="+mj-lt"/>
                        </a:rPr>
                        <a:t>46</a:t>
                      </a:r>
                    </a:p>
                  </a:txBody>
                  <a:tcPr marL="68580" marR="68580" marT="0" marB="0" anchor="ctr"/>
                </a:tc>
                <a:tc>
                  <a:txBody>
                    <a:bodyPr/>
                    <a:lstStyle/>
                    <a:p>
                      <a:pPr marL="0" lvl="0" algn="ctr">
                        <a:buNone/>
                      </a:pPr>
                      <a:r>
                        <a:rPr lang="en-US" sz="2800" b="0" i="0" u="none" strike="noStrike" noProof="0" dirty="0">
                          <a:solidFill>
                            <a:schemeClr val="tx1"/>
                          </a:solidFill>
                          <a:effectLst/>
                          <a:latin typeface="+mj-lt"/>
                        </a:rPr>
                        <a:t>43</a:t>
                      </a:r>
                    </a:p>
                  </a:txBody>
                  <a:tcPr marL="68580" marR="68580" marT="0" marB="0" anchor="ctr"/>
                </a:tc>
                <a:extLst>
                  <a:ext uri="{0D108BD9-81ED-4DB2-BD59-A6C34878D82A}">
                    <a16:rowId xmlns:a16="http://schemas.microsoft.com/office/drawing/2014/main" val="3997691964"/>
                  </a:ext>
                </a:extLst>
              </a:tr>
            </a:tbl>
          </a:graphicData>
        </a:graphic>
      </p:graphicFrame>
    </p:spTree>
    <p:extLst>
      <p:ext uri="{BB962C8B-B14F-4D97-AF65-F5344CB8AC3E}">
        <p14:creationId xmlns:p14="http://schemas.microsoft.com/office/powerpoint/2010/main" val="32671016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29C80-FAEA-329E-E961-6479D638E0E5}"/>
              </a:ext>
            </a:extLst>
          </p:cNvPr>
          <p:cNvSpPr>
            <a:spLocks noGrp="1"/>
          </p:cNvSpPr>
          <p:nvPr>
            <p:ph type="title"/>
          </p:nvPr>
        </p:nvSpPr>
        <p:spPr/>
        <p:txBody>
          <a:bodyPr/>
          <a:lstStyle/>
          <a:p>
            <a:r>
              <a:rPr lang="en-US" sz="4800">
                <a:cs typeface="Aharoni"/>
              </a:rPr>
              <a:t>CPAG Feedback on </a:t>
            </a:r>
            <a:r>
              <a:rPr kumimoji="0" lang="en-US" sz="4800" b="1" i="0" u="none" strike="noStrike" kern="1200" cap="none" spc="0" normalizeH="0" baseline="0" noProof="0">
                <a:ln>
                  <a:noFill/>
                </a:ln>
                <a:solidFill>
                  <a:srgbClr val="354052"/>
                </a:solidFill>
                <a:effectLst/>
                <a:uLnTx/>
                <a:uFillTx/>
                <a:latin typeface="Arial"/>
                <a:cs typeface="Aharoni"/>
              </a:rPr>
              <a:t>ASVAB</a:t>
            </a:r>
            <a:endParaRPr lang="en-US" sz="4800">
              <a:cs typeface="Aharoni"/>
            </a:endParaRPr>
          </a:p>
        </p:txBody>
      </p:sp>
      <p:sp>
        <p:nvSpPr>
          <p:cNvPr id="3" name="Content Placeholder 2">
            <a:extLst>
              <a:ext uri="{FF2B5EF4-FFF2-40B4-BE49-F238E27FC236}">
                <a16:creationId xmlns:a16="http://schemas.microsoft.com/office/drawing/2014/main" id="{65403EEB-4165-8CEB-3F09-BDC4953EA0E3}"/>
              </a:ext>
            </a:extLst>
          </p:cNvPr>
          <p:cNvSpPr>
            <a:spLocks noGrp="1"/>
          </p:cNvSpPr>
          <p:nvPr>
            <p:ph sz="quarter" idx="10"/>
          </p:nvPr>
        </p:nvSpPr>
        <p:spPr/>
        <p:txBody>
          <a:bodyPr vert="horz" lIns="91440" tIns="45720" rIns="91440" bIns="45720" rtlCol="0" anchor="t">
            <a:normAutofit fontScale="92500"/>
          </a:bodyPr>
          <a:lstStyle/>
          <a:p>
            <a:r>
              <a:rPr lang="en-US" sz="3900">
                <a:latin typeface="Arial"/>
                <a:cs typeface="Arial"/>
              </a:rPr>
              <a:t>Turn &amp; Talk (5 minutes and Share)</a:t>
            </a:r>
            <a:endParaRPr lang="en-US" sz="3900"/>
          </a:p>
          <a:p>
            <a:pPr lvl="1"/>
            <a:r>
              <a:rPr lang="en-US">
                <a:latin typeface="Arial"/>
                <a:cs typeface="Arial"/>
              </a:rPr>
              <a:t>Do you agree with adding ASVAB AFQT to the CCI?</a:t>
            </a:r>
          </a:p>
          <a:p>
            <a:pPr lvl="1"/>
            <a:r>
              <a:rPr lang="en-US">
                <a:latin typeface="Arial"/>
                <a:cs typeface="Arial"/>
              </a:rPr>
              <a:t>If so, do you agree with having a minimum score of 31?</a:t>
            </a:r>
          </a:p>
          <a:p>
            <a:pPr lvl="1"/>
            <a:r>
              <a:rPr lang="en-US">
                <a:latin typeface="Arial"/>
                <a:cs typeface="Arial"/>
              </a:rPr>
              <a:t>If so, should it be a standalone measure or a plus measure? If so, what should the plus measure be?</a:t>
            </a:r>
          </a:p>
          <a:p>
            <a:pPr lvl="1"/>
            <a:r>
              <a:rPr lang="en-US">
                <a:latin typeface="Arial"/>
                <a:cs typeface="Arial"/>
              </a:rPr>
              <a:t>Any additional data or discussion regarding the inclusion of ASVAB AFQT on the CCI?</a:t>
            </a:r>
            <a:endParaRPr lang="en-US"/>
          </a:p>
        </p:txBody>
      </p:sp>
    </p:spTree>
    <p:extLst>
      <p:ext uri="{BB962C8B-B14F-4D97-AF65-F5344CB8AC3E}">
        <p14:creationId xmlns:p14="http://schemas.microsoft.com/office/powerpoint/2010/main" val="341047638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533F1F-3F60-889A-B029-167D8F91B8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C7663F-9F61-9C7B-5976-4C1B212789F6}"/>
              </a:ext>
            </a:extLst>
          </p:cNvPr>
          <p:cNvSpPr>
            <a:spLocks noGrp="1"/>
          </p:cNvSpPr>
          <p:nvPr>
            <p:ph type="title"/>
          </p:nvPr>
        </p:nvSpPr>
        <p:spPr/>
        <p:txBody>
          <a:bodyPr/>
          <a:lstStyle/>
          <a:p>
            <a:r>
              <a:rPr lang="en-US" sz="4800">
                <a:cs typeface="Arial"/>
              </a:rPr>
              <a:t>Long Term English Learners Reclassification </a:t>
            </a:r>
            <a:br>
              <a:rPr lang="en-US" sz="4800">
                <a:cs typeface="Arial"/>
              </a:rPr>
            </a:br>
            <a:r>
              <a:rPr lang="en-US" sz="4800">
                <a:cs typeface="Arial"/>
              </a:rPr>
              <a:t>and </a:t>
            </a:r>
            <a:br>
              <a:rPr lang="en-US" sz="4800">
                <a:cs typeface="Arial"/>
              </a:rPr>
            </a:br>
            <a:r>
              <a:rPr lang="en-US" sz="4800">
                <a:cs typeface="Arial"/>
              </a:rPr>
              <a:t>English Learner Progress Indicator</a:t>
            </a:r>
          </a:p>
        </p:txBody>
      </p:sp>
    </p:spTree>
    <p:extLst>
      <p:ext uri="{BB962C8B-B14F-4D97-AF65-F5344CB8AC3E}">
        <p14:creationId xmlns:p14="http://schemas.microsoft.com/office/powerpoint/2010/main" val="29369014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65AFF-D525-E47A-23F3-284831A129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A9580A-471D-8C61-1B63-CB6E4BF84149}"/>
              </a:ext>
            </a:extLst>
          </p:cNvPr>
          <p:cNvSpPr>
            <a:spLocks noGrp="1"/>
          </p:cNvSpPr>
          <p:nvPr>
            <p:ph type="title"/>
          </p:nvPr>
        </p:nvSpPr>
        <p:spPr/>
        <p:txBody>
          <a:bodyPr/>
          <a:lstStyle/>
          <a:p>
            <a:r>
              <a:rPr lang="en-US" sz="4800">
                <a:cs typeface="Aharoni"/>
              </a:rPr>
              <a:t>Long Term English Learners  Principles</a:t>
            </a:r>
            <a:endParaRPr lang="en-US" sz="4800"/>
          </a:p>
        </p:txBody>
      </p:sp>
      <p:sp>
        <p:nvSpPr>
          <p:cNvPr id="3" name="Content Placeholder 2">
            <a:extLst>
              <a:ext uri="{FF2B5EF4-FFF2-40B4-BE49-F238E27FC236}">
                <a16:creationId xmlns:a16="http://schemas.microsoft.com/office/drawing/2014/main" id="{72DD65F5-1FCB-AFED-5C3C-F0FE25B0D3CF}"/>
              </a:ext>
            </a:extLst>
          </p:cNvPr>
          <p:cNvSpPr>
            <a:spLocks noGrp="1"/>
          </p:cNvSpPr>
          <p:nvPr>
            <p:ph sz="quarter" idx="10"/>
          </p:nvPr>
        </p:nvSpPr>
        <p:spPr/>
        <p:txBody>
          <a:bodyPr>
            <a:noAutofit/>
          </a:bodyPr>
          <a:lstStyle/>
          <a:p>
            <a:r>
              <a:rPr lang="en-US" sz="2800">
                <a:latin typeface="Arial"/>
                <a:cs typeface="Arial"/>
              </a:rPr>
              <a:t>The work on this state indicator aligns with the following Dashboard Principles:</a:t>
            </a:r>
          </a:p>
          <a:p>
            <a:pPr lvl="1">
              <a:buFont typeface="Courier New" panose="020B0604020202020204" pitchFamily="34" charset="0"/>
              <a:buChar char="o"/>
            </a:pPr>
            <a:r>
              <a:rPr lang="en-US" sz="2800" b="1">
                <a:latin typeface="Arial"/>
                <a:cs typeface="Arial"/>
              </a:rPr>
              <a:t>Principle 8: </a:t>
            </a:r>
            <a:r>
              <a:rPr lang="en-US" sz="2800">
                <a:latin typeface="Arial"/>
                <a:cs typeface="Arial"/>
              </a:rPr>
              <a:t>Reflects technical quality through measures that are valid and reliable. </a:t>
            </a:r>
          </a:p>
          <a:p>
            <a:pPr lvl="1">
              <a:buFont typeface="Courier New" panose="020B0604020202020204" pitchFamily="34" charset="0"/>
              <a:buChar char="o"/>
            </a:pPr>
            <a:r>
              <a:rPr lang="en-US" sz="2800" b="1">
                <a:latin typeface="Arial"/>
                <a:cs typeface="Arial"/>
              </a:rPr>
              <a:t>Principle 9: </a:t>
            </a:r>
            <a:r>
              <a:rPr lang="en-US" sz="2800">
                <a:latin typeface="Arial"/>
                <a:cs typeface="Arial"/>
              </a:rPr>
              <a:t>Leverages the expertise and perspectives of a broad set of educational partners and community members. </a:t>
            </a:r>
          </a:p>
          <a:p>
            <a:pPr lvl="1">
              <a:buFont typeface="Courier New" panose="020B0604020202020204" pitchFamily="34" charset="0"/>
              <a:buChar char="o"/>
            </a:pPr>
            <a:r>
              <a:rPr lang="en-US" sz="2800" b="1">
                <a:latin typeface="Arial"/>
                <a:cs typeface="Arial"/>
              </a:rPr>
              <a:t>Principle 11: </a:t>
            </a:r>
            <a:r>
              <a:rPr lang="en-US" sz="2800">
                <a:latin typeface="Arial"/>
                <a:cs typeface="Arial"/>
              </a:rPr>
              <a:t>Is subject to continuous revision and improvement. </a:t>
            </a:r>
            <a:endParaRPr lang="en-US" sz="2800"/>
          </a:p>
        </p:txBody>
      </p:sp>
    </p:spTree>
    <p:extLst>
      <p:ext uri="{BB962C8B-B14F-4D97-AF65-F5344CB8AC3E}">
        <p14:creationId xmlns:p14="http://schemas.microsoft.com/office/powerpoint/2010/main" val="3071575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A27FB-344F-99A5-1B5F-E9C7BAEE7835}"/>
              </a:ext>
            </a:extLst>
          </p:cNvPr>
          <p:cNvSpPr>
            <a:spLocks noGrp="1"/>
          </p:cNvSpPr>
          <p:nvPr>
            <p:ph type="title"/>
          </p:nvPr>
        </p:nvSpPr>
        <p:spPr/>
        <p:txBody>
          <a:bodyPr/>
          <a:lstStyle/>
          <a:p>
            <a:r>
              <a:rPr lang="en-US" sz="5400">
                <a:cs typeface="Aharoni"/>
              </a:rPr>
              <a:t>2026 Workplan: Remaining LTEL </a:t>
            </a:r>
            <a:endParaRPr lang="en-US" sz="5400"/>
          </a:p>
        </p:txBody>
      </p:sp>
      <p:sp>
        <p:nvSpPr>
          <p:cNvPr id="3" name="Content Placeholder 2">
            <a:extLst>
              <a:ext uri="{FF2B5EF4-FFF2-40B4-BE49-F238E27FC236}">
                <a16:creationId xmlns:a16="http://schemas.microsoft.com/office/drawing/2014/main" id="{F1D028DA-091F-B46B-7C46-C3EFBCE099FA}"/>
              </a:ext>
            </a:extLst>
          </p:cNvPr>
          <p:cNvSpPr>
            <a:spLocks noGrp="1"/>
          </p:cNvSpPr>
          <p:nvPr>
            <p:ph sz="quarter" idx="10"/>
          </p:nvPr>
        </p:nvSpPr>
        <p:spPr/>
        <p:txBody>
          <a:bodyPr vert="horz" lIns="91440" tIns="45720" rIns="91440" bIns="45720" rtlCol="0" anchor="t">
            <a:normAutofit/>
          </a:bodyPr>
          <a:lstStyle/>
          <a:p>
            <a:pPr marL="285750" indent="-285750">
              <a:buFont typeface="Arial"/>
              <a:buChar char="•"/>
            </a:pPr>
            <a:r>
              <a:rPr lang="en-US" sz="2800" b="1">
                <a:latin typeface="Arial"/>
                <a:cs typeface="Arial"/>
              </a:rPr>
              <a:t>RFEP in the LTEL ELPI: </a:t>
            </a:r>
            <a:endParaRPr lang="en-US" sz="2800">
              <a:latin typeface="Arial"/>
              <a:cs typeface="Arial"/>
            </a:endParaRPr>
          </a:p>
          <a:p>
            <a:pPr marL="968375" lvl="1" indent="-285750">
              <a:buFont typeface="Arial"/>
              <a:buChar char="◦"/>
            </a:pPr>
            <a:r>
              <a:rPr lang="en-US" sz="2800">
                <a:latin typeface="Arial"/>
                <a:cs typeface="Arial"/>
              </a:rPr>
              <a:t>Augment the ELPI calculation to include LTEL students who have recently reclassified to fluent English proficient status.</a:t>
            </a:r>
            <a:endParaRPr lang="en-US"/>
          </a:p>
        </p:txBody>
      </p:sp>
    </p:spTree>
    <p:extLst>
      <p:ext uri="{BB962C8B-B14F-4D97-AF65-F5344CB8AC3E}">
        <p14:creationId xmlns:p14="http://schemas.microsoft.com/office/powerpoint/2010/main" val="2680006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8C972-9578-C4A8-C1A0-C05B9E645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5F8296-A9A4-50BF-DAA4-65DEBB85C918}"/>
              </a:ext>
            </a:extLst>
          </p:cNvPr>
          <p:cNvSpPr>
            <a:spLocks noGrp="1"/>
          </p:cNvSpPr>
          <p:nvPr>
            <p:ph type="title"/>
          </p:nvPr>
        </p:nvSpPr>
        <p:spPr/>
        <p:txBody>
          <a:bodyPr/>
          <a:lstStyle/>
          <a:p>
            <a:r>
              <a:rPr lang="en-US" sz="4800">
                <a:cs typeface="Aharoni"/>
              </a:rPr>
              <a:t>2026 Workplan for Long Term English Learners</a:t>
            </a:r>
          </a:p>
        </p:txBody>
      </p:sp>
      <p:graphicFrame>
        <p:nvGraphicFramePr>
          <p:cNvPr id="5" name="Content Placeholder 4" descr="A table displaying the 2026 Science Indicator Workplan. Dates and action items are listed.">
            <a:extLst>
              <a:ext uri="{FF2B5EF4-FFF2-40B4-BE49-F238E27FC236}">
                <a16:creationId xmlns:a16="http://schemas.microsoft.com/office/drawing/2014/main" id="{3AF8E8E0-32DB-DE6A-6EB9-0C5C02A84FE2}"/>
              </a:ext>
            </a:extLst>
          </p:cNvPr>
          <p:cNvGraphicFramePr>
            <a:graphicFrameLocks noGrp="1"/>
          </p:cNvGraphicFramePr>
          <p:nvPr>
            <p:ph sz="quarter" idx="10"/>
            <p:extLst>
              <p:ext uri="{D42A27DB-BD31-4B8C-83A1-F6EECF244321}">
                <p14:modId xmlns:p14="http://schemas.microsoft.com/office/powerpoint/2010/main" val="1886451902"/>
              </p:ext>
            </p:extLst>
          </p:nvPr>
        </p:nvGraphicFramePr>
        <p:xfrm>
          <a:off x="647700" y="1752600"/>
          <a:ext cx="10858500" cy="3442526"/>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1051974465"/>
                    </a:ext>
                  </a:extLst>
                </a:gridCol>
                <a:gridCol w="2714625">
                  <a:extLst>
                    <a:ext uri="{9D8B030D-6E8A-4147-A177-3AD203B41FA5}">
                      <a16:colId xmlns:a16="http://schemas.microsoft.com/office/drawing/2014/main" val="3627241018"/>
                    </a:ext>
                  </a:extLst>
                </a:gridCol>
                <a:gridCol w="2714625">
                  <a:extLst>
                    <a:ext uri="{9D8B030D-6E8A-4147-A177-3AD203B41FA5}">
                      <a16:colId xmlns:a16="http://schemas.microsoft.com/office/drawing/2014/main" val="1189009580"/>
                    </a:ext>
                  </a:extLst>
                </a:gridCol>
                <a:gridCol w="2714625">
                  <a:extLst>
                    <a:ext uri="{9D8B030D-6E8A-4147-A177-3AD203B41FA5}">
                      <a16:colId xmlns:a16="http://schemas.microsoft.com/office/drawing/2014/main" val="2861411473"/>
                    </a:ext>
                  </a:extLst>
                </a:gridCol>
              </a:tblGrid>
              <a:tr h="370840">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Subject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buNone/>
                      </a:pPr>
                      <a:r>
                        <a:rPr lang="en-US" sz="2400" b="1">
                          <a:effectLst/>
                          <a:latin typeface="Arial"/>
                          <a:ea typeface="Calibri"/>
                          <a:cs typeface="Arial"/>
                        </a:rPr>
                        <a:t>March 2026</a:t>
                      </a:r>
                      <a:r>
                        <a:rPr lang="en-US" sz="2400" b="1">
                          <a:effectLst/>
                          <a:latin typeface="Arial"/>
                          <a:ea typeface="Calibri"/>
                          <a:cs typeface="Times New Roman"/>
                        </a:rPr>
                        <a:t> </a:t>
                      </a:r>
                    </a:p>
                    <a:p>
                      <a:pPr marL="0" marR="0" algn="ctr">
                        <a:lnSpc>
                          <a:spcPct val="100000"/>
                        </a:lnSpc>
                        <a:spcBef>
                          <a:spcPts val="0"/>
                        </a:spcBef>
                        <a:spcAft>
                          <a:spcPts val="0"/>
                        </a:spcAft>
                        <a:buNone/>
                      </a:pPr>
                      <a:r>
                        <a:rPr lang="en-US" sz="2400" b="1">
                          <a:effectLst/>
                          <a:latin typeface="Arial" panose="020B0604020202020204" pitchFamily="34" charset="0"/>
                          <a:ea typeface="Calibri" panose="020F0502020204030204" pitchFamily="34" charset="0"/>
                          <a:cs typeface="Arial" panose="020B0604020202020204" pitchFamily="34" charset="0"/>
                        </a:rPr>
                        <a:t>SBE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buNone/>
                      </a:pPr>
                      <a:r>
                        <a:rPr lang="en-US" sz="2400" b="1">
                          <a:effectLst/>
                          <a:latin typeface="Arial" panose="020B0604020202020204" pitchFamily="34" charset="0"/>
                          <a:ea typeface="Times New Roman" panose="02020603050405020304" pitchFamily="18" charset="0"/>
                          <a:cs typeface="Arial" panose="020B0604020202020204" pitchFamily="34" charset="0"/>
                        </a:rPr>
                        <a:t>May 2026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Aft>
                          <a:spcPts val="1200"/>
                        </a:spcAft>
                        <a:buNone/>
                      </a:pPr>
                      <a:r>
                        <a:rPr lang="en-US" sz="2400" b="1">
                          <a:effectLst/>
                          <a:latin typeface="Arial" panose="020B0604020202020204" pitchFamily="34" charset="0"/>
                          <a:ea typeface="Times New Roman" panose="02020603050405020304" pitchFamily="18" charset="0"/>
                          <a:cs typeface="Arial" panose="020B0604020202020204" pitchFamily="34" charset="0"/>
                        </a:rPr>
                        <a:t>CPAG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2400" b="1">
                          <a:effectLst/>
                          <a:latin typeface="Arial"/>
                          <a:ea typeface="Calibri"/>
                          <a:cs typeface="Times New Roman"/>
                        </a:rPr>
                        <a:t>May 2026</a:t>
                      </a:r>
                      <a:endParaRPr lang="en-US" sz="2400">
                        <a:effectLst/>
                        <a:latin typeface="Arial"/>
                        <a:ea typeface="Calibri"/>
                        <a:cs typeface="Times New Roman"/>
                      </a:endParaRPr>
                    </a:p>
                    <a:p>
                      <a:pPr marL="0" marR="0" algn="ctr">
                        <a:lnSpc>
                          <a:spcPct val="100000"/>
                        </a:lnSpc>
                        <a:spcAft>
                          <a:spcPts val="600"/>
                        </a:spcAft>
                        <a:buNone/>
                      </a:pPr>
                      <a:r>
                        <a:rPr lang="en-US" sz="2400" b="1">
                          <a:effectLst/>
                          <a:latin typeface="Arial" panose="020B0604020202020204" pitchFamily="34" charset="0"/>
                          <a:ea typeface="Calibri" panose="020F0502020204030204" pitchFamily="34" charset="0"/>
                          <a:cs typeface="Times New Roman" panose="02020603050405020304" pitchFamily="18" charset="0"/>
                        </a:rPr>
                        <a:t>SBE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968393"/>
                  </a:ext>
                </a:extLst>
              </a:tr>
              <a:tr h="370840">
                <a:tc>
                  <a:txBody>
                    <a:bodyPr/>
                    <a:lstStyle/>
                    <a:p>
                      <a:pPr marL="0" marR="0">
                        <a:lnSpc>
                          <a:spcPct val="107000"/>
                        </a:lnSpc>
                        <a:spcBef>
                          <a:spcPts val="1200"/>
                        </a:spcBef>
                        <a:spcAft>
                          <a:spcPts val="600"/>
                        </a:spcAft>
                        <a:buNone/>
                      </a:pPr>
                      <a:r>
                        <a:rPr lang="en-US" sz="2400">
                          <a:effectLst/>
                          <a:latin typeface="Arial" panose="020B0604020202020204" pitchFamily="34" charset="0"/>
                          <a:ea typeface="Arial" panose="020B0604020202020204" pitchFamily="34" charset="0"/>
                          <a:cs typeface="Arial" panose="020B0604020202020204" pitchFamily="34" charset="0"/>
                        </a:rPr>
                        <a:t>Continued analysis of the Long-Term English learner (LTEL) student group </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a:effectLst/>
                          <a:latin typeface="Arial"/>
                          <a:ea typeface="Times New Roman" panose="02020603050405020304" pitchFamily="18" charset="0"/>
                          <a:cs typeface="Times New Roman"/>
                        </a:rPr>
                        <a:t>SBE approved the proposed changes to the Suspension Rate five-by-fives for LTELs </a:t>
                      </a:r>
                    </a:p>
                  </a:txBody>
                  <a:tcPr marL="68580" marR="68580" marT="0" marB="0"/>
                </a:tc>
                <a:tc>
                  <a:txBody>
                    <a:bodyPr/>
                    <a:lstStyle/>
                    <a:p>
                      <a:pPr marL="0" marR="0">
                        <a:lnSpc>
                          <a:spcPct val="107000"/>
                        </a:lnSpc>
                        <a:spcBef>
                          <a:spcPts val="1200"/>
                        </a:spcBef>
                        <a:spcAft>
                          <a:spcPts val="1200"/>
                        </a:spcAft>
                        <a:buNone/>
                      </a:pPr>
                      <a:r>
                        <a:rPr lang="en-US" sz="2400">
                          <a:effectLst/>
                          <a:latin typeface="Arial"/>
                          <a:ea typeface="Times New Roman" panose="02020603050405020304" pitchFamily="18" charset="0"/>
                          <a:cs typeface="Times New Roman"/>
                        </a:rPr>
                        <a:t>CPAG will provide feedback on data around adding reclassification as an additional level to the ELPI for LTELs </a:t>
                      </a:r>
                    </a:p>
                  </a:txBody>
                  <a:tcPr marL="68580" marR="68580" marT="0" marB="0"/>
                </a:tc>
                <a:tc>
                  <a:txBody>
                    <a:bodyPr/>
                    <a:lstStyle/>
                    <a:p>
                      <a:pPr marL="0" marR="0" lvl="0">
                        <a:lnSpc>
                          <a:spcPct val="107000"/>
                        </a:lnSpc>
                        <a:spcBef>
                          <a:spcPts val="1200"/>
                        </a:spcBef>
                        <a:spcAft>
                          <a:spcPts val="1200"/>
                        </a:spcAft>
                        <a:buNone/>
                      </a:pPr>
                      <a:r>
                        <a:rPr lang="en-US" sz="2400" b="0" i="0" u="none" strike="noStrike" baseline="0" noProof="0" dirty="0">
                          <a:solidFill>
                            <a:srgbClr val="354052"/>
                          </a:solidFill>
                          <a:effectLst/>
                          <a:latin typeface="Arial"/>
                          <a:ea typeface="Times New Roman" panose="02020603050405020304" pitchFamily="18" charset="0"/>
                          <a:cs typeface="Arial"/>
                        </a:rPr>
                        <a:t>SBE will consider adding reclassified students as an additional level to the ELPI for LTELs</a:t>
                      </a:r>
                    </a:p>
                  </a:txBody>
                  <a:tcPr marL="68580" marR="68580" marT="0" marB="0"/>
                </a:tc>
                <a:extLst>
                  <a:ext uri="{0D108BD9-81ED-4DB2-BD59-A6C34878D82A}">
                    <a16:rowId xmlns:a16="http://schemas.microsoft.com/office/drawing/2014/main" val="3407474602"/>
                  </a:ext>
                </a:extLst>
              </a:tr>
            </a:tbl>
          </a:graphicData>
        </a:graphic>
      </p:graphicFrame>
    </p:spTree>
    <p:extLst>
      <p:ext uri="{BB962C8B-B14F-4D97-AF65-F5344CB8AC3E}">
        <p14:creationId xmlns:p14="http://schemas.microsoft.com/office/powerpoint/2010/main" val="40903867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50233-2FCE-E528-8775-16BD8111D7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C182EE-D797-CA27-347E-6CB813C8F02A}"/>
              </a:ext>
            </a:extLst>
          </p:cNvPr>
          <p:cNvSpPr>
            <a:spLocks noGrp="1"/>
          </p:cNvSpPr>
          <p:nvPr>
            <p:ph type="title"/>
          </p:nvPr>
        </p:nvSpPr>
        <p:spPr/>
        <p:txBody>
          <a:bodyPr vert="horz" lIns="91440" tIns="45720" rIns="91440" bIns="45720" rtlCol="0" anchor="ctr">
            <a:normAutofit/>
          </a:bodyPr>
          <a:lstStyle/>
          <a:p>
            <a:r>
              <a:rPr lang="en-US" sz="4000" b="1" kern="1200">
                <a:solidFill>
                  <a:schemeClr val="tx1"/>
                </a:solidFill>
                <a:latin typeface="Arial" panose="020B0604020202020204" pitchFamily="34" charset="0"/>
                <a:cs typeface="Arial" panose="020B0604020202020204" pitchFamily="34" charset="0"/>
              </a:rPr>
              <a:t>English Learner Progress Indicator Overview</a:t>
            </a:r>
          </a:p>
        </p:txBody>
      </p:sp>
      <p:sp>
        <p:nvSpPr>
          <p:cNvPr id="8" name="Content Placeholder 7">
            <a:extLst>
              <a:ext uri="{FF2B5EF4-FFF2-40B4-BE49-F238E27FC236}">
                <a16:creationId xmlns:a16="http://schemas.microsoft.com/office/drawing/2014/main" id="{25F2F3D6-DB42-53F8-D2AD-FDE37FC4D73D}"/>
              </a:ext>
            </a:extLst>
          </p:cNvPr>
          <p:cNvSpPr>
            <a:spLocks noGrp="1"/>
          </p:cNvSpPr>
          <p:nvPr>
            <p:ph sz="quarter" idx="10"/>
          </p:nvPr>
        </p:nvSpPr>
        <p:spPr/>
        <p:txBody>
          <a:bodyPr vert="horz" lIns="91440" tIns="45720" rIns="91440" bIns="45720" rtlCol="0" anchor="t">
            <a:normAutofit fontScale="77500" lnSpcReduction="20000"/>
          </a:bodyPr>
          <a:lstStyle/>
          <a:p>
            <a:pPr indent="-228600">
              <a:lnSpc>
                <a:spcPct val="90000"/>
              </a:lnSpc>
              <a:spcAft>
                <a:spcPts val="600"/>
              </a:spcAft>
            </a:pPr>
            <a:r>
              <a:rPr lang="en-US" sz="3400" b="1">
                <a:solidFill>
                  <a:schemeClr val="tx1"/>
                </a:solidFill>
                <a:latin typeface="Arial" panose="020B0604020202020204" pitchFamily="34" charset="0"/>
                <a:cs typeface="Arial" panose="020B0604020202020204" pitchFamily="34" charset="0"/>
              </a:rPr>
              <a:t>Grades 1-12</a:t>
            </a:r>
          </a:p>
          <a:p>
            <a:pPr lvl="1"/>
            <a:r>
              <a:rPr lang="en-US">
                <a:latin typeface="Arial"/>
                <a:cs typeface="Arial"/>
              </a:rPr>
              <a:t>The ELPI shows the percentage of current English learners making progress towards English language proficiency or maintaining the highest performance level on the Summative English Language Proficiency Assessments for California (ELPAC) or Summative Alternate ELPAC</a:t>
            </a:r>
            <a:r>
              <a:rPr lang="en-US" sz="3600">
                <a:latin typeface="Arial"/>
                <a:cs typeface="Arial"/>
              </a:rPr>
              <a:t>.</a:t>
            </a:r>
            <a:endParaRPr lang="en-US" sz="3600">
              <a:latin typeface="Arial" panose="020B0604020202020204" pitchFamily="34" charset="0"/>
              <a:cs typeface="Arial" panose="020B0604020202020204" pitchFamily="34" charset="0"/>
            </a:endParaRPr>
          </a:p>
        </p:txBody>
      </p:sp>
      <p:pic>
        <p:nvPicPr>
          <p:cNvPr id="5" name="Content Placeholder 4" descr="A dashboard card with a gauge pointing to the color Yello. with 5 boxes at the bottom that have the colors: red, orange, yellow, green and blue. ">
            <a:extLst>
              <a:ext uri="{FF2B5EF4-FFF2-40B4-BE49-F238E27FC236}">
                <a16:creationId xmlns:a16="http://schemas.microsoft.com/office/drawing/2014/main" id="{8EC9C9A9-8A13-E93B-1F87-675971D4261D}"/>
              </a:ext>
            </a:extLst>
          </p:cNvPr>
          <p:cNvPicPr>
            <a:picLocks noGrp="1" noChangeAspect="1"/>
          </p:cNvPicPr>
          <p:nvPr>
            <p:ph sz="quarter" idx="11"/>
          </p:nvPr>
        </p:nvPicPr>
        <p:blipFill>
          <a:blip r:embed="rId3"/>
          <a:stretch>
            <a:fillRect/>
          </a:stretch>
        </p:blipFill>
        <p:spPr>
          <a:xfrm>
            <a:off x="7215809" y="1109721"/>
            <a:ext cx="3329608" cy="5423430"/>
          </a:xfrm>
          <a:prstGeom prst="rect">
            <a:avLst/>
          </a:prstGeom>
        </p:spPr>
      </p:pic>
    </p:spTree>
    <p:extLst>
      <p:ext uri="{BB962C8B-B14F-4D97-AF65-F5344CB8AC3E}">
        <p14:creationId xmlns:p14="http://schemas.microsoft.com/office/powerpoint/2010/main" val="38550285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1EC-C9A2-A482-1319-8A000129B0DA}"/>
              </a:ext>
            </a:extLst>
          </p:cNvPr>
          <p:cNvSpPr>
            <a:spLocks noGrp="1"/>
          </p:cNvSpPr>
          <p:nvPr>
            <p:ph type="title"/>
          </p:nvPr>
        </p:nvSpPr>
        <p:spPr>
          <a:xfrm>
            <a:off x="318091" y="209108"/>
            <a:ext cx="10858500" cy="1335314"/>
          </a:xfrm>
        </p:spPr>
        <p:txBody>
          <a:bodyPr/>
          <a:lstStyle/>
          <a:p>
            <a:r>
              <a:rPr lang="en-US" sz="4800">
                <a:cs typeface="Aharoni"/>
              </a:rPr>
              <a:t>LTEL/ELPI Request from SBE</a:t>
            </a:r>
          </a:p>
        </p:txBody>
      </p:sp>
      <p:sp>
        <p:nvSpPr>
          <p:cNvPr id="3" name="Content Placeholder 2">
            <a:extLst>
              <a:ext uri="{FF2B5EF4-FFF2-40B4-BE49-F238E27FC236}">
                <a16:creationId xmlns:a16="http://schemas.microsoft.com/office/drawing/2014/main" id="{9979F5A4-69C8-01A0-8112-FA8021B8C4BA}"/>
              </a:ext>
            </a:extLst>
          </p:cNvPr>
          <p:cNvSpPr>
            <a:spLocks noGrp="1"/>
          </p:cNvSpPr>
          <p:nvPr>
            <p:ph sz="quarter" idx="10"/>
          </p:nvPr>
        </p:nvSpPr>
        <p:spPr>
          <a:xfrm>
            <a:off x="212651" y="1467293"/>
            <a:ext cx="11293547" cy="4590607"/>
          </a:xfrm>
        </p:spPr>
        <p:txBody>
          <a:bodyPr vert="horz" lIns="91440" tIns="45720" rIns="91440" bIns="45720" rtlCol="0" anchor="t">
            <a:noAutofit/>
          </a:bodyPr>
          <a:lstStyle/>
          <a:p>
            <a:pPr marL="365125"/>
            <a:r>
              <a:rPr lang="en-US" sz="3200">
                <a:solidFill>
                  <a:srgbClr val="354052"/>
                </a:solidFill>
                <a:latin typeface="Arial"/>
                <a:cs typeface="Arial"/>
              </a:rPr>
              <a:t>The SBE requested that schools and districts be given credit on the ELPI for LTEL students who are reclassified fluent English proficient (RFEP) during the academic year. </a:t>
            </a:r>
            <a:endParaRPr lang="en-US" sz="3200">
              <a:latin typeface="Arial"/>
              <a:cs typeface="Arial"/>
            </a:endParaRPr>
          </a:p>
          <a:p>
            <a:pPr lvl="1"/>
            <a:r>
              <a:rPr lang="en-US" sz="3200">
                <a:solidFill>
                  <a:srgbClr val="354052"/>
                </a:solidFill>
                <a:latin typeface="Arial"/>
                <a:cs typeface="Arial"/>
              </a:rPr>
              <a:t>RFEPs were included in the ELPI calculation for ELs on the first Dashboard in 2017. </a:t>
            </a:r>
          </a:p>
          <a:p>
            <a:pPr marL="1029970" lvl="2"/>
            <a:r>
              <a:rPr lang="en-US">
                <a:solidFill>
                  <a:srgbClr val="354052"/>
                </a:solidFill>
                <a:latin typeface="Arial"/>
                <a:cs typeface="Arial"/>
              </a:rPr>
              <a:t>However, on October 9, 2018, the U.S. Department of Education (ED) denied the CDE’s waiver to include the RFEPs in the ELPI.</a:t>
            </a:r>
            <a:endParaRPr lang="en-US"/>
          </a:p>
        </p:txBody>
      </p:sp>
    </p:spTree>
    <p:extLst>
      <p:ext uri="{BB962C8B-B14F-4D97-AF65-F5344CB8AC3E}">
        <p14:creationId xmlns:p14="http://schemas.microsoft.com/office/powerpoint/2010/main" val="4130344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01EC-C9A2-A482-1319-8A000129B0DA}"/>
              </a:ext>
            </a:extLst>
          </p:cNvPr>
          <p:cNvSpPr>
            <a:spLocks noGrp="1"/>
          </p:cNvSpPr>
          <p:nvPr>
            <p:ph type="title"/>
          </p:nvPr>
        </p:nvSpPr>
        <p:spPr/>
        <p:txBody>
          <a:bodyPr/>
          <a:lstStyle/>
          <a:p>
            <a:r>
              <a:rPr lang="en-US" sz="4000">
                <a:cs typeface="Aharoni"/>
              </a:rPr>
              <a:t>How LTEL RFEPs Would Be Added to ELPI</a:t>
            </a:r>
          </a:p>
        </p:txBody>
      </p:sp>
      <p:sp>
        <p:nvSpPr>
          <p:cNvPr id="3" name="Content Placeholder 2">
            <a:extLst>
              <a:ext uri="{FF2B5EF4-FFF2-40B4-BE49-F238E27FC236}">
                <a16:creationId xmlns:a16="http://schemas.microsoft.com/office/drawing/2014/main" id="{9979F5A4-69C8-01A0-8112-FA8021B8C4BA}"/>
              </a:ext>
            </a:extLst>
          </p:cNvPr>
          <p:cNvSpPr>
            <a:spLocks noGrp="1"/>
          </p:cNvSpPr>
          <p:nvPr>
            <p:ph sz="quarter" idx="10"/>
          </p:nvPr>
        </p:nvSpPr>
        <p:spPr/>
        <p:txBody>
          <a:bodyPr vert="horz" lIns="91440" tIns="45720" rIns="91440" bIns="45720" rtlCol="0" anchor="t">
            <a:noAutofit/>
          </a:bodyPr>
          <a:lstStyle/>
          <a:p>
            <a:pPr marL="433705" indent="-342900"/>
            <a:r>
              <a:rPr lang="en-US" sz="2600" b="1">
                <a:solidFill>
                  <a:srgbClr val="354052"/>
                </a:solidFill>
                <a:latin typeface="Arial"/>
                <a:cs typeface="Arial"/>
              </a:rPr>
              <a:t>Who is included: </a:t>
            </a:r>
            <a:endParaRPr lang="en-US" sz="2600" b="1">
              <a:solidFill>
                <a:srgbClr val="000000"/>
              </a:solidFill>
              <a:latin typeface="Arial"/>
              <a:cs typeface="Arial"/>
            </a:endParaRPr>
          </a:p>
          <a:p>
            <a:pPr lvl="1"/>
            <a:r>
              <a:rPr lang="en-US" sz="2600">
                <a:solidFill>
                  <a:srgbClr val="354052"/>
                </a:solidFill>
                <a:latin typeface="Arial"/>
                <a:cs typeface="Arial"/>
              </a:rPr>
              <a:t>LTEL students who reclassify during the current academic year </a:t>
            </a:r>
            <a:r>
              <a:rPr lang="en-US" sz="2600" b="1">
                <a:solidFill>
                  <a:srgbClr val="354052"/>
                </a:solidFill>
                <a:latin typeface="Arial"/>
                <a:cs typeface="Arial"/>
              </a:rPr>
              <a:t>but </a:t>
            </a:r>
            <a:r>
              <a:rPr lang="en-US" sz="2600">
                <a:solidFill>
                  <a:srgbClr val="354052"/>
                </a:solidFill>
                <a:latin typeface="Arial"/>
                <a:cs typeface="Arial"/>
              </a:rPr>
              <a:t>do not take the current year Summative ELPAC.</a:t>
            </a:r>
            <a:endParaRPr lang="en-US" sz="2600">
              <a:solidFill>
                <a:srgbClr val="000000"/>
              </a:solidFill>
              <a:latin typeface="Arial"/>
              <a:cs typeface="Arial"/>
            </a:endParaRPr>
          </a:p>
          <a:p>
            <a:pPr marL="365125"/>
            <a:r>
              <a:rPr lang="en-US" sz="2600" b="1">
                <a:solidFill>
                  <a:srgbClr val="354052"/>
                </a:solidFill>
                <a:latin typeface="Arial"/>
                <a:cs typeface="Arial"/>
              </a:rPr>
              <a:t>What is the impact:</a:t>
            </a:r>
          </a:p>
          <a:p>
            <a:pPr lvl="1"/>
            <a:r>
              <a:rPr lang="en-US" sz="2600">
                <a:solidFill>
                  <a:srgbClr val="354052"/>
                </a:solidFill>
                <a:latin typeface="Arial"/>
                <a:cs typeface="Arial"/>
              </a:rPr>
              <a:t>The number of LTEL students reclassified will be added to both the numerator and denominator of the ELPI Status calculation.</a:t>
            </a:r>
            <a:endParaRPr lang="en-US" sz="2600"/>
          </a:p>
          <a:p>
            <a:pPr marL="1029970" lvl="2"/>
            <a:r>
              <a:rPr lang="en-US" sz="2600">
                <a:solidFill>
                  <a:srgbClr val="354052"/>
                </a:solidFill>
                <a:latin typeface="Arial"/>
                <a:cs typeface="Arial"/>
              </a:rPr>
              <a:t>This methodology can only raise the school/district Status rate.</a:t>
            </a:r>
          </a:p>
          <a:p>
            <a:pPr lvl="1"/>
            <a:r>
              <a:rPr lang="en-US" sz="2600">
                <a:solidFill>
                  <a:srgbClr val="354052"/>
                </a:solidFill>
                <a:latin typeface="Arial"/>
                <a:cs typeface="Arial"/>
              </a:rPr>
              <a:t>This addition of the RFEPs to the LTEL student group </a:t>
            </a:r>
            <a:r>
              <a:rPr lang="en-US" sz="2600" b="1">
                <a:solidFill>
                  <a:srgbClr val="354052"/>
                </a:solidFill>
                <a:latin typeface="Arial"/>
                <a:cs typeface="Arial"/>
              </a:rPr>
              <a:t>will not</a:t>
            </a:r>
            <a:r>
              <a:rPr lang="en-US" sz="2600">
                <a:solidFill>
                  <a:srgbClr val="354052"/>
                </a:solidFill>
                <a:latin typeface="Arial"/>
                <a:cs typeface="Arial"/>
              </a:rPr>
              <a:t> be applied to the overall ELPI.</a:t>
            </a:r>
            <a:endParaRPr lang="en-US" sz="2600">
              <a:solidFill>
                <a:srgbClr val="354052"/>
              </a:solidFill>
            </a:endParaRPr>
          </a:p>
        </p:txBody>
      </p:sp>
    </p:spTree>
    <p:extLst>
      <p:ext uri="{BB962C8B-B14F-4D97-AF65-F5344CB8AC3E}">
        <p14:creationId xmlns:p14="http://schemas.microsoft.com/office/powerpoint/2010/main" val="3488496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9F29B-F819-E8ED-73CA-257FF0E027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D55C1D-DA3A-3AAD-C547-1206465C49E1}"/>
              </a:ext>
            </a:extLst>
          </p:cNvPr>
          <p:cNvSpPr>
            <a:spLocks noGrp="1"/>
          </p:cNvSpPr>
          <p:nvPr>
            <p:ph type="title"/>
          </p:nvPr>
        </p:nvSpPr>
        <p:spPr/>
        <p:txBody>
          <a:bodyPr/>
          <a:lstStyle/>
          <a:p>
            <a:r>
              <a:rPr lang="en-US" sz="4000">
                <a:cs typeface="Aharoni"/>
              </a:rPr>
              <a:t>Proposed ELPI Status Formula for LTELs</a:t>
            </a:r>
            <a:endParaRPr lang="en-US" sz="4000"/>
          </a:p>
        </p:txBody>
      </p:sp>
      <p:sp>
        <p:nvSpPr>
          <p:cNvPr id="3" name="Content Placeholder 2">
            <a:extLst>
              <a:ext uri="{FF2B5EF4-FFF2-40B4-BE49-F238E27FC236}">
                <a16:creationId xmlns:a16="http://schemas.microsoft.com/office/drawing/2014/main" id="{3A5B43F7-F8B2-F428-C825-717668B1A95F}"/>
              </a:ext>
            </a:extLst>
          </p:cNvPr>
          <p:cNvSpPr>
            <a:spLocks noGrp="1"/>
          </p:cNvSpPr>
          <p:nvPr>
            <p:ph sz="quarter" idx="10"/>
          </p:nvPr>
        </p:nvSpPr>
        <p:spPr/>
        <p:txBody>
          <a:bodyPr vert="horz" lIns="91440" tIns="45720" rIns="91440" bIns="45720" rtlCol="0" anchor="t">
            <a:normAutofit/>
          </a:bodyPr>
          <a:lstStyle/>
          <a:p>
            <a:pPr marL="91440" indent="0" algn="ctr">
              <a:buNone/>
            </a:pPr>
            <a:r>
              <a:rPr lang="en-US" sz="2800">
                <a:latin typeface="Arial"/>
                <a:cs typeface="Arial"/>
              </a:rPr>
              <a:t>LTEL Students that Increased an ELPI Level </a:t>
            </a:r>
            <a:r>
              <a:rPr lang="en-US" sz="2800" b="1" i="1">
                <a:latin typeface="Arial"/>
                <a:cs typeface="Arial"/>
              </a:rPr>
              <a:t>or </a:t>
            </a:r>
            <a:r>
              <a:rPr lang="en-US" sz="2800">
                <a:latin typeface="Arial"/>
                <a:cs typeface="Arial"/>
              </a:rPr>
              <a:t>maintained the Highest ELPI Level </a:t>
            </a:r>
            <a:r>
              <a:rPr lang="en-US" sz="2800" b="1" i="1">
                <a:latin typeface="Arial"/>
                <a:cs typeface="Arial"/>
              </a:rPr>
              <a:t>or </a:t>
            </a:r>
            <a:r>
              <a:rPr lang="en-US" sz="2800">
                <a:latin typeface="Arial"/>
                <a:cs typeface="Arial"/>
              </a:rPr>
              <a:t>reclassified during the current academic year (but did not taking the current year Summative ELPAC)</a:t>
            </a:r>
            <a:endParaRPr lang="en-US"/>
          </a:p>
          <a:p>
            <a:pPr marL="91440" indent="0" algn="ctr">
              <a:buNone/>
            </a:pPr>
            <a:r>
              <a:rPr lang="en-US" sz="2800" b="1"/>
              <a:t>Divided by </a:t>
            </a:r>
          </a:p>
          <a:p>
            <a:pPr marL="91440" indent="0" algn="ctr">
              <a:buNone/>
            </a:pPr>
            <a:r>
              <a:rPr lang="en-US" sz="2800"/>
              <a:t>All LTEL Students with Prior Year and Current Year Summative ELPAC Results </a:t>
            </a:r>
            <a:r>
              <a:rPr lang="en-US" sz="2800" b="1" i="1"/>
              <a:t>plus</a:t>
            </a:r>
            <a:r>
              <a:rPr lang="en-US" sz="2800"/>
              <a:t> LTEL students reclassified in the current academic year</a:t>
            </a:r>
          </a:p>
        </p:txBody>
      </p:sp>
    </p:spTree>
    <p:extLst>
      <p:ext uri="{BB962C8B-B14F-4D97-AF65-F5344CB8AC3E}">
        <p14:creationId xmlns:p14="http://schemas.microsoft.com/office/powerpoint/2010/main" val="3066649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2648-334A-7749-8821-D65885CE354B}"/>
              </a:ext>
            </a:extLst>
          </p:cNvPr>
          <p:cNvSpPr>
            <a:spLocks noGrp="1"/>
          </p:cNvSpPr>
          <p:nvPr>
            <p:ph type="title"/>
          </p:nvPr>
        </p:nvSpPr>
        <p:spPr/>
        <p:txBody>
          <a:bodyPr/>
          <a:lstStyle/>
          <a:p>
            <a:r>
              <a:rPr lang="en-US" sz="4000">
                <a:cs typeface="Aharoni"/>
              </a:rPr>
              <a:t>Example: Methodology for Reclassified Fluent English Proficient Students Inclusion</a:t>
            </a:r>
            <a:endParaRPr lang="en-US" sz="4000"/>
          </a:p>
        </p:txBody>
      </p:sp>
      <p:sp>
        <p:nvSpPr>
          <p:cNvPr id="3" name="Content Placeholder 2">
            <a:extLst>
              <a:ext uri="{FF2B5EF4-FFF2-40B4-BE49-F238E27FC236}">
                <a16:creationId xmlns:a16="http://schemas.microsoft.com/office/drawing/2014/main" id="{766919D6-9039-3FA4-768B-A95AED9EDF04}"/>
              </a:ext>
            </a:extLst>
          </p:cNvPr>
          <p:cNvSpPr>
            <a:spLocks noGrp="1"/>
          </p:cNvSpPr>
          <p:nvPr>
            <p:ph sz="quarter" idx="10"/>
          </p:nvPr>
        </p:nvSpPr>
        <p:spPr>
          <a:xfrm>
            <a:off x="647700" y="1752602"/>
            <a:ext cx="10858496" cy="1160720"/>
          </a:xfrm>
        </p:spPr>
        <p:txBody>
          <a:bodyPr>
            <a:normAutofit/>
          </a:bodyPr>
          <a:lstStyle/>
          <a:p>
            <a:r>
              <a:rPr lang="en-US" sz="2400"/>
              <a:t>Example, Gershon High School had 74 LTEL students with current year and prior year Summative ELPAC results. </a:t>
            </a:r>
          </a:p>
        </p:txBody>
      </p:sp>
      <p:graphicFrame>
        <p:nvGraphicFramePr>
          <p:cNvPr id="5" name="Table 5" descr="A table displaying the impact of adding RFEP's to the ELPI, including the current status rate, and the status rate if RFEP's are included. The current calculation equal a status rate of 60.8 percent, the updated calculation would increase to 65.9 percent.">
            <a:extLst>
              <a:ext uri="{FF2B5EF4-FFF2-40B4-BE49-F238E27FC236}">
                <a16:creationId xmlns:a16="http://schemas.microsoft.com/office/drawing/2014/main" id="{405D8535-6CE5-D04E-A0B6-90E31A04FF6E}"/>
              </a:ext>
            </a:extLst>
          </p:cNvPr>
          <p:cNvGraphicFramePr>
            <a:graphicFrameLocks noGrp="1"/>
          </p:cNvGraphicFramePr>
          <p:nvPr>
            <p:ph sz="quarter" idx="11"/>
            <p:extLst>
              <p:ext uri="{D42A27DB-BD31-4B8C-83A1-F6EECF244321}">
                <p14:modId xmlns:p14="http://schemas.microsoft.com/office/powerpoint/2010/main" val="1853148765"/>
              </p:ext>
            </p:extLst>
          </p:nvPr>
        </p:nvGraphicFramePr>
        <p:xfrm>
          <a:off x="350874" y="2913322"/>
          <a:ext cx="11493796" cy="3145875"/>
        </p:xfrm>
        <a:graphic>
          <a:graphicData uri="http://schemas.openxmlformats.org/drawingml/2006/table">
            <a:tbl>
              <a:tblPr firstRow="1" bandRow="1">
                <a:tableStyleId>{5C22544A-7EE6-4342-B048-85BDC9FD1C3A}</a:tableStyleId>
              </a:tblPr>
              <a:tblGrid>
                <a:gridCol w="2166375">
                  <a:extLst>
                    <a:ext uri="{9D8B030D-6E8A-4147-A177-3AD203B41FA5}">
                      <a16:colId xmlns:a16="http://schemas.microsoft.com/office/drawing/2014/main" val="2654635938"/>
                    </a:ext>
                  </a:extLst>
                </a:gridCol>
                <a:gridCol w="1448695">
                  <a:extLst>
                    <a:ext uri="{9D8B030D-6E8A-4147-A177-3AD203B41FA5}">
                      <a16:colId xmlns:a16="http://schemas.microsoft.com/office/drawing/2014/main" val="3148486013"/>
                    </a:ext>
                  </a:extLst>
                </a:gridCol>
                <a:gridCol w="1690577">
                  <a:extLst>
                    <a:ext uri="{9D8B030D-6E8A-4147-A177-3AD203B41FA5}">
                      <a16:colId xmlns:a16="http://schemas.microsoft.com/office/drawing/2014/main" val="570339194"/>
                    </a:ext>
                  </a:extLst>
                </a:gridCol>
                <a:gridCol w="1637414">
                  <a:extLst>
                    <a:ext uri="{9D8B030D-6E8A-4147-A177-3AD203B41FA5}">
                      <a16:colId xmlns:a16="http://schemas.microsoft.com/office/drawing/2014/main" val="2723618111"/>
                    </a:ext>
                  </a:extLst>
                </a:gridCol>
                <a:gridCol w="2190307">
                  <a:extLst>
                    <a:ext uri="{9D8B030D-6E8A-4147-A177-3AD203B41FA5}">
                      <a16:colId xmlns:a16="http://schemas.microsoft.com/office/drawing/2014/main" val="3523040143"/>
                    </a:ext>
                  </a:extLst>
                </a:gridCol>
                <a:gridCol w="1106558">
                  <a:extLst>
                    <a:ext uri="{9D8B030D-6E8A-4147-A177-3AD203B41FA5}">
                      <a16:colId xmlns:a16="http://schemas.microsoft.com/office/drawing/2014/main" val="265646124"/>
                    </a:ext>
                  </a:extLst>
                </a:gridCol>
                <a:gridCol w="1253870">
                  <a:extLst>
                    <a:ext uri="{9D8B030D-6E8A-4147-A177-3AD203B41FA5}">
                      <a16:colId xmlns:a16="http://schemas.microsoft.com/office/drawing/2014/main" val="1363784860"/>
                    </a:ext>
                  </a:extLst>
                </a:gridCol>
              </a:tblGrid>
              <a:tr h="1865715">
                <a:tc>
                  <a:txBody>
                    <a:bodyPr/>
                    <a:lstStyle/>
                    <a:p>
                      <a:pPr algn="ctr"/>
                      <a:r>
                        <a:rPr lang="en-US" sz="2400">
                          <a:latin typeface="+mj-lt"/>
                        </a:rPr>
                        <a:t>Methodology</a:t>
                      </a:r>
                    </a:p>
                  </a:txBody>
                  <a:tcPr anchor="ctr"/>
                </a:tc>
                <a:tc>
                  <a:txBody>
                    <a:bodyPr/>
                    <a:lstStyle/>
                    <a:p>
                      <a:pPr algn="ctr"/>
                      <a:r>
                        <a:rPr lang="en-US" sz="2400">
                          <a:latin typeface="+mj-lt"/>
                        </a:rPr>
                        <a:t>Increase an ELPI Level</a:t>
                      </a:r>
                    </a:p>
                  </a:txBody>
                  <a:tcPr anchor="ctr"/>
                </a:tc>
                <a:tc>
                  <a:txBody>
                    <a:bodyPr/>
                    <a:lstStyle/>
                    <a:p>
                      <a:pPr algn="ctr"/>
                      <a:r>
                        <a:rPr lang="en-US" sz="2400">
                          <a:latin typeface="+mj-lt"/>
                        </a:rPr>
                        <a:t>Maintain the Highest Level</a:t>
                      </a:r>
                    </a:p>
                  </a:txBody>
                  <a:tcPr anchor="ctr"/>
                </a:tc>
                <a:tc>
                  <a:txBody>
                    <a:bodyPr/>
                    <a:lstStyle/>
                    <a:p>
                      <a:pPr algn="ctr"/>
                      <a:r>
                        <a:rPr lang="en-US" sz="2400">
                          <a:latin typeface="+mj-lt"/>
                        </a:rPr>
                        <a:t>Decrease an ELPI Level</a:t>
                      </a:r>
                    </a:p>
                  </a:txBody>
                  <a:tcPr anchor="ctr"/>
                </a:tc>
                <a:tc>
                  <a:txBody>
                    <a:bodyPr/>
                    <a:lstStyle/>
                    <a:p>
                      <a:pPr algn="ctr"/>
                      <a:r>
                        <a:rPr lang="en-US" sz="2400">
                          <a:latin typeface="+mj-lt"/>
                        </a:rPr>
                        <a:t>Maintain a Level Other than the Highest Level</a:t>
                      </a:r>
                    </a:p>
                  </a:txBody>
                  <a:tcPr anchor="ctr"/>
                </a:tc>
                <a:tc>
                  <a:txBody>
                    <a:bodyPr/>
                    <a:lstStyle/>
                    <a:p>
                      <a:pPr algn="ctr"/>
                      <a:r>
                        <a:rPr lang="en-US" sz="2400">
                          <a:latin typeface="+mj-lt"/>
                        </a:rPr>
                        <a:t>RFEP </a:t>
                      </a:r>
                    </a:p>
                  </a:txBody>
                  <a:tcPr anchor="ctr"/>
                </a:tc>
                <a:tc>
                  <a:txBody>
                    <a:bodyPr/>
                    <a:lstStyle/>
                    <a:p>
                      <a:pPr algn="ctr"/>
                      <a:r>
                        <a:rPr lang="en-US" sz="2400">
                          <a:latin typeface="+mj-lt"/>
                        </a:rPr>
                        <a:t>ELPI Status Rate</a:t>
                      </a:r>
                    </a:p>
                  </a:txBody>
                  <a:tcPr anchor="ctr"/>
                </a:tc>
                <a:extLst>
                  <a:ext uri="{0D108BD9-81ED-4DB2-BD59-A6C34878D82A}">
                    <a16:rowId xmlns:a16="http://schemas.microsoft.com/office/drawing/2014/main" val="3057879207"/>
                  </a:ext>
                </a:extLst>
              </a:tr>
              <a:tr h="688313">
                <a:tc>
                  <a:txBody>
                    <a:bodyPr/>
                    <a:lstStyle/>
                    <a:p>
                      <a:r>
                        <a:rPr lang="en-US" sz="2400" kern="1200">
                          <a:solidFill>
                            <a:schemeClr val="tx1"/>
                          </a:solidFill>
                          <a:latin typeface="Arial" panose="020B0604020202020204" pitchFamily="34" charset="0"/>
                          <a:ea typeface="+mn-ea"/>
                          <a:cs typeface="Arial" panose="020B0604020202020204" pitchFamily="34" charset="0"/>
                        </a:rPr>
                        <a:t>RFEP included</a:t>
                      </a:r>
                    </a:p>
                  </a:txBody>
                  <a:tcP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27</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18</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13</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16</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11</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65.9%</a:t>
                      </a:r>
                    </a:p>
                  </a:txBody>
                  <a:tcPr anchor="ctr"/>
                </a:tc>
                <a:extLst>
                  <a:ext uri="{0D108BD9-81ED-4DB2-BD59-A6C34878D82A}">
                    <a16:rowId xmlns:a16="http://schemas.microsoft.com/office/drawing/2014/main" val="289317317"/>
                  </a:ext>
                </a:extLst>
              </a:tr>
              <a:tr h="443676">
                <a:tc>
                  <a:txBody>
                    <a:bodyPr/>
                    <a:lstStyle/>
                    <a:p>
                      <a:r>
                        <a:rPr lang="en-US" sz="2400" kern="1200">
                          <a:solidFill>
                            <a:schemeClr val="tx1"/>
                          </a:solidFill>
                          <a:latin typeface="Arial" panose="020B0604020202020204" pitchFamily="34" charset="0"/>
                          <a:ea typeface="+mn-ea"/>
                          <a:cs typeface="Arial" panose="020B0604020202020204" pitchFamily="34" charset="0"/>
                        </a:rPr>
                        <a:t>Current</a:t>
                      </a:r>
                    </a:p>
                  </a:txBody>
                  <a:tcP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27</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18</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13</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16</a:t>
                      </a:r>
                    </a:p>
                  </a:txBody>
                  <a:tcPr anchor="ctr"/>
                </a:tc>
                <a:tc>
                  <a:txBody>
                    <a:bodyPr/>
                    <a:lstStyle/>
                    <a:p>
                      <a:pPr algn="ctr"/>
                      <a:r>
                        <a:rPr lang="en-US" sz="2400" kern="1200">
                          <a:solidFill>
                            <a:schemeClr val="tx1"/>
                          </a:solidFill>
                          <a:latin typeface="Arial" panose="020B0604020202020204" pitchFamily="34" charset="0"/>
                          <a:ea typeface="+mn-ea"/>
                          <a:cs typeface="Arial" panose="020B0604020202020204" pitchFamily="34" charset="0"/>
                        </a:rPr>
                        <a:t>N/A</a:t>
                      </a:r>
                    </a:p>
                  </a:txBody>
                  <a:tcPr anchor="ctr"/>
                </a:tc>
                <a:tc>
                  <a:txBody>
                    <a:bodyPr/>
                    <a:lstStyle/>
                    <a:p>
                      <a:pPr algn="ctr"/>
                      <a:r>
                        <a:rPr lang="en-US" sz="2400" kern="1200" dirty="0">
                          <a:solidFill>
                            <a:schemeClr val="tx1"/>
                          </a:solidFill>
                          <a:latin typeface="Arial" panose="020B0604020202020204" pitchFamily="34" charset="0"/>
                          <a:ea typeface="+mn-ea"/>
                          <a:cs typeface="Arial" panose="020B0604020202020204" pitchFamily="34" charset="0"/>
                        </a:rPr>
                        <a:t>60.8%</a:t>
                      </a:r>
                    </a:p>
                  </a:txBody>
                  <a:tcPr anchor="ctr"/>
                </a:tc>
                <a:extLst>
                  <a:ext uri="{0D108BD9-81ED-4DB2-BD59-A6C34878D82A}">
                    <a16:rowId xmlns:a16="http://schemas.microsoft.com/office/drawing/2014/main" val="1359338381"/>
                  </a:ext>
                </a:extLst>
              </a:tr>
            </a:tbl>
          </a:graphicData>
        </a:graphic>
      </p:graphicFrame>
    </p:spTree>
    <p:extLst>
      <p:ext uri="{BB962C8B-B14F-4D97-AF65-F5344CB8AC3E}">
        <p14:creationId xmlns:p14="http://schemas.microsoft.com/office/powerpoint/2010/main" val="5416518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2648-334A-7749-8821-D65885CE354B}"/>
              </a:ext>
            </a:extLst>
          </p:cNvPr>
          <p:cNvSpPr>
            <a:spLocks noGrp="1"/>
          </p:cNvSpPr>
          <p:nvPr>
            <p:ph type="title"/>
          </p:nvPr>
        </p:nvSpPr>
        <p:spPr/>
        <p:txBody>
          <a:bodyPr/>
          <a:lstStyle/>
          <a:p>
            <a:r>
              <a:rPr lang="en-US" sz="4000">
                <a:cs typeface="Aharoni"/>
              </a:rPr>
              <a:t>Change in N-Size Criteria</a:t>
            </a:r>
            <a:endParaRPr lang="en-US" sz="4000"/>
          </a:p>
        </p:txBody>
      </p:sp>
      <p:sp>
        <p:nvSpPr>
          <p:cNvPr id="3" name="Content Placeholder 2">
            <a:extLst>
              <a:ext uri="{FF2B5EF4-FFF2-40B4-BE49-F238E27FC236}">
                <a16:creationId xmlns:a16="http://schemas.microsoft.com/office/drawing/2014/main" id="{766919D6-9039-3FA4-768B-A95AED9EDF04}"/>
              </a:ext>
            </a:extLst>
          </p:cNvPr>
          <p:cNvSpPr>
            <a:spLocks noGrp="1"/>
          </p:cNvSpPr>
          <p:nvPr>
            <p:ph sz="quarter" idx="10"/>
          </p:nvPr>
        </p:nvSpPr>
        <p:spPr>
          <a:xfrm>
            <a:off x="685801" y="1454889"/>
            <a:ext cx="10858499" cy="905540"/>
          </a:xfrm>
        </p:spPr>
        <p:txBody>
          <a:bodyPr>
            <a:normAutofit/>
          </a:bodyPr>
          <a:lstStyle/>
          <a:p>
            <a:pPr marL="91440" indent="0">
              <a:buNone/>
            </a:pPr>
            <a:r>
              <a:rPr lang="en-US" sz="2400"/>
              <a:t>Adding in RFEPs had an impact on the number of schools and districts meeting the n-size to receive a performance color. </a:t>
            </a:r>
          </a:p>
        </p:txBody>
      </p:sp>
      <p:graphicFrame>
        <p:nvGraphicFramePr>
          <p:cNvPr id="5" name="Table 5" descr="A table displaying the simulation of the impact on the number of schools that will receive a performance color for the ELPI if RFEP's are included in the ELPI. ">
            <a:extLst>
              <a:ext uri="{FF2B5EF4-FFF2-40B4-BE49-F238E27FC236}">
                <a16:creationId xmlns:a16="http://schemas.microsoft.com/office/drawing/2014/main" id="{405D8535-6CE5-D04E-A0B6-90E31A04FF6E}"/>
              </a:ext>
            </a:extLst>
          </p:cNvPr>
          <p:cNvGraphicFramePr>
            <a:graphicFrameLocks noGrp="1"/>
          </p:cNvGraphicFramePr>
          <p:nvPr>
            <p:ph sz="quarter" idx="4294967295"/>
            <p:extLst>
              <p:ext uri="{D42A27DB-BD31-4B8C-83A1-F6EECF244321}">
                <p14:modId xmlns:p14="http://schemas.microsoft.com/office/powerpoint/2010/main" val="2076503751"/>
              </p:ext>
            </p:extLst>
          </p:nvPr>
        </p:nvGraphicFramePr>
        <p:xfrm>
          <a:off x="378129" y="2558429"/>
          <a:ext cx="11166172" cy="3994770"/>
        </p:xfrm>
        <a:graphic>
          <a:graphicData uri="http://schemas.openxmlformats.org/drawingml/2006/table">
            <a:tbl>
              <a:tblPr firstRow="1" bandRow="1">
                <a:tableStyleId>{5C22544A-7EE6-4342-B048-85BDC9FD1C3A}</a:tableStyleId>
              </a:tblPr>
              <a:tblGrid>
                <a:gridCol w="2365071">
                  <a:extLst>
                    <a:ext uri="{9D8B030D-6E8A-4147-A177-3AD203B41FA5}">
                      <a16:colId xmlns:a16="http://schemas.microsoft.com/office/drawing/2014/main" val="2654635938"/>
                    </a:ext>
                  </a:extLst>
                </a:gridCol>
                <a:gridCol w="2703379">
                  <a:extLst>
                    <a:ext uri="{9D8B030D-6E8A-4147-A177-3AD203B41FA5}">
                      <a16:colId xmlns:a16="http://schemas.microsoft.com/office/drawing/2014/main" val="3148486013"/>
                    </a:ext>
                  </a:extLst>
                </a:gridCol>
                <a:gridCol w="3048861">
                  <a:extLst>
                    <a:ext uri="{9D8B030D-6E8A-4147-A177-3AD203B41FA5}">
                      <a16:colId xmlns:a16="http://schemas.microsoft.com/office/drawing/2014/main" val="570339194"/>
                    </a:ext>
                  </a:extLst>
                </a:gridCol>
                <a:gridCol w="3048861">
                  <a:extLst>
                    <a:ext uri="{9D8B030D-6E8A-4147-A177-3AD203B41FA5}">
                      <a16:colId xmlns:a16="http://schemas.microsoft.com/office/drawing/2014/main" val="1810050227"/>
                    </a:ext>
                  </a:extLst>
                </a:gridCol>
              </a:tblGrid>
              <a:tr h="515088">
                <a:tc>
                  <a:txBody>
                    <a:bodyPr/>
                    <a:lstStyle/>
                    <a:p>
                      <a:pPr algn="ctr"/>
                      <a:r>
                        <a:rPr lang="en-US" sz="2400">
                          <a:latin typeface="+mj-lt"/>
                        </a:rPr>
                        <a:t>Entity</a:t>
                      </a:r>
                    </a:p>
                  </a:txBody>
                  <a:tcPr anchor="ctr"/>
                </a:tc>
                <a:tc>
                  <a:txBody>
                    <a:bodyPr/>
                    <a:lstStyle/>
                    <a:p>
                      <a:pPr algn="ctr"/>
                      <a:r>
                        <a:rPr lang="en-US" sz="2400">
                          <a:latin typeface="+mj-lt"/>
                        </a:rPr>
                        <a:t>2025 ELPI - Entities Meeting N-Size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a:solidFill>
                            <a:schemeClr val="lt1"/>
                          </a:solidFill>
                          <a:latin typeface="+mj-lt"/>
                          <a:ea typeface="+mn-ea"/>
                          <a:cs typeface="+mn-cs"/>
                        </a:rPr>
                        <a:t>Simulation- Entities Meeting N-Size</a:t>
                      </a:r>
                    </a:p>
                    <a:p>
                      <a:pPr algn="ctr"/>
                      <a:r>
                        <a:rPr lang="en-US" sz="2400">
                          <a:latin typeface="+mj-lt"/>
                        </a:rPr>
                        <a:t>Districts </a:t>
                      </a:r>
                    </a:p>
                  </a:txBody>
                  <a:tcPr anchor="ctr"/>
                </a:tc>
                <a:tc>
                  <a:txBody>
                    <a:bodyPr/>
                    <a:lstStyle/>
                    <a:p>
                      <a:pPr lvl="0" algn="ctr">
                        <a:buNone/>
                      </a:pPr>
                      <a:r>
                        <a:rPr lang="en-US" sz="2400">
                          <a:latin typeface="+mj-lt"/>
                        </a:rPr>
                        <a:t>Difference with the Addition of RFEPs</a:t>
                      </a:r>
                    </a:p>
                  </a:txBody>
                  <a:tcPr anchor="ctr"/>
                </a:tc>
                <a:extLst>
                  <a:ext uri="{0D108BD9-81ED-4DB2-BD59-A6C34878D82A}">
                    <a16:rowId xmlns:a16="http://schemas.microsoft.com/office/drawing/2014/main" val="3057879207"/>
                  </a:ext>
                </a:extLst>
              </a:tr>
              <a:tr h="520050">
                <a:tc>
                  <a:txBody>
                    <a:bodyPr/>
                    <a:lstStyle/>
                    <a:p>
                      <a:pPr algn="l"/>
                      <a:r>
                        <a:rPr lang="en-US" sz="2400" b="1">
                          <a:latin typeface="+mj-lt"/>
                        </a:rPr>
                        <a:t>Districts</a:t>
                      </a:r>
                    </a:p>
                  </a:txBody>
                  <a:tcPr/>
                </a:tc>
                <a:tc>
                  <a:txBody>
                    <a:bodyPr/>
                    <a:lstStyle/>
                    <a:p>
                      <a:pPr marL="0" marR="0" lvl="0" algn="ctr">
                        <a:buNone/>
                      </a:pPr>
                      <a:r>
                        <a:rPr lang="en-US" sz="2400" b="0" i="0" u="none" strike="noStrike" kern="1200" noProof="0">
                          <a:solidFill>
                            <a:schemeClr val="dk1"/>
                          </a:solidFill>
                          <a:latin typeface="Arial"/>
                          <a:ea typeface="+mn-ea"/>
                          <a:cs typeface="+mn-cs"/>
                        </a:rPr>
                        <a:t>564</a:t>
                      </a:r>
                      <a:endParaRPr lang="en-US" sz="2400" b="0" i="0" u="none" strike="noStrike" kern="1200">
                        <a:solidFill>
                          <a:schemeClr val="dk1"/>
                        </a:solidFill>
                        <a:latin typeface="Arial"/>
                        <a:ea typeface="+mn-ea"/>
                        <a:cs typeface="+mn-cs"/>
                      </a:endParaRPr>
                    </a:p>
                  </a:txBody>
                  <a:tcPr marL="68580" marR="68580" marT="0" marB="0" anchor="ctr"/>
                </a:tc>
                <a:tc>
                  <a:txBody>
                    <a:bodyPr/>
                    <a:lstStyle/>
                    <a:p>
                      <a:pPr lvl="0" algn="ctr">
                        <a:buNone/>
                      </a:pPr>
                      <a:r>
                        <a:rPr lang="en-US" sz="2400" b="0" i="0" u="none" strike="noStrike" noProof="0">
                          <a:solidFill>
                            <a:schemeClr val="dk1"/>
                          </a:solidFill>
                          <a:latin typeface="Arial"/>
                        </a:rPr>
                        <a:t>579</a:t>
                      </a:r>
                      <a:endParaRPr lang="en-US" sz="2400"/>
                    </a:p>
                  </a:txBody>
                  <a:tcPr anchor="ctr"/>
                </a:tc>
                <a:tc>
                  <a:txBody>
                    <a:bodyPr/>
                    <a:lstStyle/>
                    <a:p>
                      <a:pPr marL="0" lvl="0" algn="ctr" defTabSz="914400" rtl="0" eaLnBrk="1" fontAlgn="b" latinLnBrk="0" hangingPunct="1">
                        <a:buNone/>
                      </a:pPr>
                      <a:r>
                        <a:rPr lang="en-US" sz="2400" b="0" i="0" u="none" strike="noStrike" kern="1200">
                          <a:solidFill>
                            <a:schemeClr val="dk1"/>
                          </a:solidFill>
                          <a:latin typeface="Arial"/>
                          <a:ea typeface="+mn-ea"/>
                          <a:cs typeface="+mn-cs"/>
                        </a:rPr>
                        <a:t>+15</a:t>
                      </a:r>
                    </a:p>
                  </a:txBody>
                  <a:tcPr marL="6350" marR="6350" marT="6350" marB="0" anchor="ctr"/>
                </a:tc>
                <a:extLst>
                  <a:ext uri="{0D108BD9-81ED-4DB2-BD59-A6C34878D82A}">
                    <a16:rowId xmlns:a16="http://schemas.microsoft.com/office/drawing/2014/main" val="289317317"/>
                  </a:ext>
                </a:extLst>
              </a:tr>
              <a:tr h="370840">
                <a:tc>
                  <a:txBody>
                    <a:bodyPr/>
                    <a:lstStyle/>
                    <a:p>
                      <a:pPr algn="l"/>
                      <a:r>
                        <a:rPr lang="en-US" sz="2400" b="1">
                          <a:latin typeface="+mj-lt"/>
                        </a:rPr>
                        <a:t>Schools</a:t>
                      </a:r>
                    </a:p>
                  </a:txBody>
                  <a:tcPr/>
                </a:tc>
                <a:tc>
                  <a:txBody>
                    <a:bodyPr/>
                    <a:lstStyle/>
                    <a:p>
                      <a:pPr marL="0" marR="0" lvl="0" algn="ctr">
                        <a:buNone/>
                      </a:pPr>
                      <a:r>
                        <a:rPr lang="en-US" sz="2400" b="0" i="0" u="none" strike="noStrike" kern="1200" noProof="0">
                          <a:solidFill>
                            <a:schemeClr val="dk1"/>
                          </a:solidFill>
                          <a:latin typeface="Arial"/>
                          <a:ea typeface="+mn-ea"/>
                          <a:cs typeface="+mn-cs"/>
                        </a:rPr>
                        <a:t>1,960</a:t>
                      </a:r>
                      <a:endParaRPr lang="en-US" sz="2400" b="0" i="0" u="none" strike="noStrike" kern="1200">
                        <a:solidFill>
                          <a:schemeClr val="dk1"/>
                        </a:solidFill>
                        <a:latin typeface="Arial"/>
                        <a:ea typeface="+mn-ea"/>
                        <a:cs typeface="+mn-cs"/>
                      </a:endParaRPr>
                    </a:p>
                  </a:txBody>
                  <a:tcPr marL="68580" marR="68580" marT="0" marB="0" anchor="ctr"/>
                </a:tc>
                <a:tc>
                  <a:txBody>
                    <a:bodyPr/>
                    <a:lstStyle/>
                    <a:p>
                      <a:pPr lvl="0" algn="ctr">
                        <a:buNone/>
                      </a:pPr>
                      <a:r>
                        <a:rPr lang="en-US" sz="2400" b="0" i="0" u="none" strike="noStrike" noProof="0">
                          <a:solidFill>
                            <a:schemeClr val="dk1"/>
                          </a:solidFill>
                          <a:latin typeface="Arial"/>
                        </a:rPr>
                        <a:t>2,165</a:t>
                      </a:r>
                      <a:endParaRPr lang="en-US" sz="2400"/>
                    </a:p>
                  </a:txBody>
                  <a:tcPr anchor="ctr"/>
                </a:tc>
                <a:tc>
                  <a:txBody>
                    <a:bodyPr/>
                    <a:lstStyle/>
                    <a:p>
                      <a:pPr marL="0" lvl="0" algn="ctr" defTabSz="914400" rtl="0" eaLnBrk="1" fontAlgn="b" latinLnBrk="0" hangingPunct="1">
                        <a:buNone/>
                      </a:pPr>
                      <a:r>
                        <a:rPr lang="en-US" sz="2400" b="0" i="0" u="none" strike="noStrike" kern="1200">
                          <a:solidFill>
                            <a:schemeClr val="dk1"/>
                          </a:solidFill>
                          <a:latin typeface="Arial"/>
                          <a:ea typeface="+mn-ea"/>
                          <a:cs typeface="+mn-cs"/>
                        </a:rPr>
                        <a:t>+205</a:t>
                      </a:r>
                    </a:p>
                  </a:txBody>
                  <a:tcPr marL="6350" marR="6350" marT="6350" marB="0" anchor="ctr"/>
                </a:tc>
                <a:extLst>
                  <a:ext uri="{0D108BD9-81ED-4DB2-BD59-A6C34878D82A}">
                    <a16:rowId xmlns:a16="http://schemas.microsoft.com/office/drawing/2014/main" val="1359338381"/>
                  </a:ext>
                </a:extLst>
              </a:tr>
              <a:tr h="370840">
                <a:tc>
                  <a:txBody>
                    <a:bodyPr/>
                    <a:lstStyle/>
                    <a:p>
                      <a:pPr algn="l"/>
                      <a:r>
                        <a:rPr lang="en-US" sz="2400" b="1">
                          <a:latin typeface="+mj-lt"/>
                        </a:rPr>
                        <a:t>Charters </a:t>
                      </a:r>
                    </a:p>
                  </a:txBody>
                  <a:tcPr/>
                </a:tc>
                <a:tc>
                  <a:txBody>
                    <a:bodyPr/>
                    <a:lstStyle/>
                    <a:p>
                      <a:pPr marL="0" marR="0" lvl="0" algn="ctr">
                        <a:buNone/>
                      </a:pPr>
                      <a:r>
                        <a:rPr lang="en-US" sz="2400" b="0" i="0" u="none" strike="noStrike" kern="1200" noProof="0">
                          <a:solidFill>
                            <a:schemeClr val="dk1"/>
                          </a:solidFill>
                          <a:latin typeface="Arial"/>
                          <a:ea typeface="+mn-ea"/>
                          <a:cs typeface="+mn-cs"/>
                        </a:rPr>
                        <a:t>315</a:t>
                      </a:r>
                      <a:endParaRPr lang="en-US" sz="2400" b="0" i="0" u="none" strike="noStrike" kern="1200">
                        <a:solidFill>
                          <a:schemeClr val="dk1"/>
                        </a:solidFill>
                        <a:latin typeface="Arial"/>
                        <a:ea typeface="+mn-ea"/>
                        <a:cs typeface="+mn-cs"/>
                      </a:endParaRPr>
                    </a:p>
                  </a:txBody>
                  <a:tcPr marL="68580" marR="68580" marT="0" marB="0" anchor="ctr"/>
                </a:tc>
                <a:tc>
                  <a:txBody>
                    <a:bodyPr/>
                    <a:lstStyle/>
                    <a:p>
                      <a:pPr lvl="0" algn="ctr">
                        <a:buNone/>
                      </a:pPr>
                      <a:r>
                        <a:rPr lang="en-US" sz="2400" b="0" i="0" u="none" strike="noStrike" noProof="0">
                          <a:solidFill>
                            <a:schemeClr val="dk1"/>
                          </a:solidFill>
                          <a:latin typeface="Arial"/>
                        </a:rPr>
                        <a:t>361</a:t>
                      </a:r>
                      <a:endParaRPr lang="en-US" sz="2400"/>
                    </a:p>
                  </a:txBody>
                  <a:tcPr anchor="ctr"/>
                </a:tc>
                <a:tc>
                  <a:txBody>
                    <a:bodyPr/>
                    <a:lstStyle/>
                    <a:p>
                      <a:pPr marL="0" lvl="0" algn="ctr" defTabSz="914400" rtl="0" eaLnBrk="1" fontAlgn="b" latinLnBrk="0" hangingPunct="1">
                        <a:buNone/>
                      </a:pPr>
                      <a:r>
                        <a:rPr lang="en-US" sz="2400" b="0" i="0" u="none" strike="noStrike" kern="1200">
                          <a:solidFill>
                            <a:schemeClr val="dk1"/>
                          </a:solidFill>
                          <a:latin typeface="Arial"/>
                          <a:ea typeface="+mn-ea"/>
                          <a:cs typeface="+mn-cs"/>
                        </a:rPr>
                        <a:t>+46</a:t>
                      </a:r>
                    </a:p>
                  </a:txBody>
                  <a:tcPr marL="6350" marR="6350" marT="6350" marB="0" anchor="ctr"/>
                </a:tc>
                <a:extLst>
                  <a:ext uri="{0D108BD9-81ED-4DB2-BD59-A6C34878D82A}">
                    <a16:rowId xmlns:a16="http://schemas.microsoft.com/office/drawing/2014/main" val="1281937815"/>
                  </a:ext>
                </a:extLst>
              </a:tr>
              <a:tr h="370840">
                <a:tc>
                  <a:txBody>
                    <a:bodyPr/>
                    <a:lstStyle/>
                    <a:p>
                      <a:pPr algn="l"/>
                      <a:r>
                        <a:rPr lang="en-US" sz="2400" b="1">
                          <a:latin typeface="+mj-lt"/>
                        </a:rPr>
                        <a:t>Non-Charters</a:t>
                      </a:r>
                    </a:p>
                  </a:txBody>
                  <a:tcPr/>
                </a:tc>
                <a:tc>
                  <a:txBody>
                    <a:bodyPr/>
                    <a:lstStyle/>
                    <a:p>
                      <a:pPr marL="0" marR="0" lvl="0" algn="ctr">
                        <a:buNone/>
                      </a:pPr>
                      <a:r>
                        <a:rPr lang="en-US" sz="2400" b="0" i="0" u="none" strike="noStrike" kern="1200" noProof="0">
                          <a:solidFill>
                            <a:schemeClr val="dk1"/>
                          </a:solidFill>
                          <a:latin typeface="Arial"/>
                          <a:ea typeface="+mn-ea"/>
                          <a:cs typeface="+mn-cs"/>
                        </a:rPr>
                        <a:t>1,645</a:t>
                      </a:r>
                      <a:endParaRPr lang="en-US" sz="2400" b="0" i="0" u="none" strike="noStrike" kern="1200">
                        <a:solidFill>
                          <a:schemeClr val="dk1"/>
                        </a:solidFill>
                        <a:latin typeface="Arial"/>
                        <a:ea typeface="+mn-ea"/>
                        <a:cs typeface="+mn-cs"/>
                      </a:endParaRPr>
                    </a:p>
                  </a:txBody>
                  <a:tcPr marL="68580" marR="68580" marT="0" marB="0" anchor="ctr"/>
                </a:tc>
                <a:tc>
                  <a:txBody>
                    <a:bodyPr/>
                    <a:lstStyle/>
                    <a:p>
                      <a:pPr lvl="0" algn="ctr">
                        <a:buNone/>
                      </a:pPr>
                      <a:r>
                        <a:rPr lang="en-US" sz="2400" b="0" i="0" u="none" strike="noStrike" noProof="0">
                          <a:solidFill>
                            <a:schemeClr val="dk1"/>
                          </a:solidFill>
                          <a:latin typeface="Arial"/>
                        </a:rPr>
                        <a:t>1,804</a:t>
                      </a:r>
                      <a:endParaRPr lang="en-US" sz="2400"/>
                    </a:p>
                  </a:txBody>
                  <a:tcPr anchor="ctr"/>
                </a:tc>
                <a:tc>
                  <a:txBody>
                    <a:bodyPr/>
                    <a:lstStyle/>
                    <a:p>
                      <a:pPr marL="0" lvl="0" algn="ctr" defTabSz="914400" rtl="0" eaLnBrk="1" fontAlgn="b" latinLnBrk="0" hangingPunct="1">
                        <a:buNone/>
                      </a:pPr>
                      <a:r>
                        <a:rPr lang="en-US" sz="2400" b="0" i="0" u="none" strike="noStrike" kern="1200">
                          <a:solidFill>
                            <a:schemeClr val="dk1"/>
                          </a:solidFill>
                          <a:latin typeface="Arial"/>
                          <a:ea typeface="+mn-ea"/>
                          <a:cs typeface="+mn-cs"/>
                        </a:rPr>
                        <a:t>+159</a:t>
                      </a:r>
                    </a:p>
                  </a:txBody>
                  <a:tcPr marL="6350" marR="6350" marT="6350" marB="0" anchor="ctr"/>
                </a:tc>
                <a:extLst>
                  <a:ext uri="{0D108BD9-81ED-4DB2-BD59-A6C34878D82A}">
                    <a16:rowId xmlns:a16="http://schemas.microsoft.com/office/drawing/2014/main" val="4216277226"/>
                  </a:ext>
                </a:extLst>
              </a:tr>
              <a:tr h="370840">
                <a:tc>
                  <a:txBody>
                    <a:bodyPr/>
                    <a:lstStyle/>
                    <a:p>
                      <a:pPr algn="l"/>
                      <a:r>
                        <a:rPr lang="en-US" sz="2400" b="1">
                          <a:latin typeface="+mj-lt"/>
                        </a:rPr>
                        <a:t>DASS</a:t>
                      </a:r>
                    </a:p>
                  </a:txBody>
                  <a:tcPr/>
                </a:tc>
                <a:tc>
                  <a:txBody>
                    <a:bodyPr/>
                    <a:lstStyle/>
                    <a:p>
                      <a:pPr marL="0" marR="0" lvl="0" algn="ctr">
                        <a:buNone/>
                      </a:pPr>
                      <a:r>
                        <a:rPr lang="en-US" sz="2400" b="0" i="0" u="none" strike="noStrike" kern="1200" noProof="0">
                          <a:solidFill>
                            <a:schemeClr val="dk1"/>
                          </a:solidFill>
                          <a:latin typeface="Arial"/>
                          <a:ea typeface="+mn-ea"/>
                          <a:cs typeface="+mn-cs"/>
                        </a:rPr>
                        <a:t>175</a:t>
                      </a:r>
                      <a:endParaRPr lang="en-US" sz="2400" b="0" i="0" u="none" strike="noStrike" kern="1200">
                        <a:solidFill>
                          <a:schemeClr val="dk1"/>
                        </a:solidFill>
                        <a:latin typeface="Arial"/>
                        <a:ea typeface="+mn-ea"/>
                        <a:cs typeface="+mn-cs"/>
                      </a:endParaRPr>
                    </a:p>
                  </a:txBody>
                  <a:tcPr marL="68580" marR="68580" marT="0" marB="0" anchor="ctr"/>
                </a:tc>
                <a:tc>
                  <a:txBody>
                    <a:bodyPr/>
                    <a:lstStyle/>
                    <a:p>
                      <a:pPr lvl="0" algn="ctr">
                        <a:buNone/>
                      </a:pPr>
                      <a:r>
                        <a:rPr lang="en-US" sz="2400" b="0" i="0" u="none" strike="noStrike" noProof="0">
                          <a:solidFill>
                            <a:schemeClr val="dk1"/>
                          </a:solidFill>
                          <a:latin typeface="Arial"/>
                        </a:rPr>
                        <a:t>190</a:t>
                      </a:r>
                      <a:endParaRPr lang="en-US" sz="2400"/>
                    </a:p>
                  </a:txBody>
                  <a:tcPr anchor="ctr"/>
                </a:tc>
                <a:tc>
                  <a:txBody>
                    <a:bodyPr/>
                    <a:lstStyle/>
                    <a:p>
                      <a:pPr marL="0" lvl="0" algn="ctr" defTabSz="914400" rtl="0" eaLnBrk="1" fontAlgn="b" latinLnBrk="0" hangingPunct="1">
                        <a:buNone/>
                      </a:pPr>
                      <a:r>
                        <a:rPr lang="en-US" sz="2400" b="0" i="0" u="none" strike="noStrike" kern="1200">
                          <a:solidFill>
                            <a:schemeClr val="dk1"/>
                          </a:solidFill>
                          <a:latin typeface="Arial"/>
                          <a:ea typeface="+mn-ea"/>
                          <a:cs typeface="+mn-cs"/>
                        </a:rPr>
                        <a:t>+15</a:t>
                      </a:r>
                    </a:p>
                  </a:txBody>
                  <a:tcPr marL="6350" marR="6350" marT="6350" marB="0" anchor="ctr"/>
                </a:tc>
                <a:extLst>
                  <a:ext uri="{0D108BD9-81ED-4DB2-BD59-A6C34878D82A}">
                    <a16:rowId xmlns:a16="http://schemas.microsoft.com/office/drawing/2014/main" val="1642921980"/>
                  </a:ext>
                </a:extLst>
              </a:tr>
              <a:tr h="370840">
                <a:tc>
                  <a:txBody>
                    <a:bodyPr/>
                    <a:lstStyle/>
                    <a:p>
                      <a:pPr algn="l"/>
                      <a:r>
                        <a:rPr lang="en-US" sz="2400" b="1">
                          <a:latin typeface="+mj-lt"/>
                        </a:rPr>
                        <a:t>Non-DASS</a:t>
                      </a:r>
                    </a:p>
                  </a:txBody>
                  <a:tcPr/>
                </a:tc>
                <a:tc>
                  <a:txBody>
                    <a:bodyPr/>
                    <a:lstStyle/>
                    <a:p>
                      <a:pPr marL="0" marR="0" lvl="0" algn="ctr">
                        <a:buNone/>
                      </a:pPr>
                      <a:r>
                        <a:rPr lang="en-US" sz="2400" b="0" i="0" u="none" strike="noStrike" kern="1200" noProof="0">
                          <a:solidFill>
                            <a:schemeClr val="dk1"/>
                          </a:solidFill>
                          <a:latin typeface="Arial"/>
                          <a:ea typeface="+mn-ea"/>
                          <a:cs typeface="+mn-cs"/>
                        </a:rPr>
                        <a:t>1,785</a:t>
                      </a:r>
                      <a:endParaRPr lang="en-US" sz="2400" b="0" i="0" u="none" strike="noStrike" kern="1200">
                        <a:solidFill>
                          <a:schemeClr val="dk1"/>
                        </a:solidFill>
                        <a:latin typeface="Arial"/>
                        <a:ea typeface="+mn-ea"/>
                        <a:cs typeface="+mn-cs"/>
                      </a:endParaRPr>
                    </a:p>
                  </a:txBody>
                  <a:tcPr marL="68580" marR="68580" marT="0" marB="0" anchor="ctr"/>
                </a:tc>
                <a:tc>
                  <a:txBody>
                    <a:bodyPr/>
                    <a:lstStyle/>
                    <a:p>
                      <a:pPr lvl="0" algn="ctr">
                        <a:buNone/>
                      </a:pPr>
                      <a:r>
                        <a:rPr lang="en-US" sz="2400" b="0" i="0" u="none" strike="noStrike" noProof="0">
                          <a:solidFill>
                            <a:schemeClr val="dk1"/>
                          </a:solidFill>
                          <a:latin typeface="Arial"/>
                        </a:rPr>
                        <a:t>1,975</a:t>
                      </a:r>
                      <a:endParaRPr lang="en-US" sz="2400"/>
                    </a:p>
                  </a:txBody>
                  <a:tcPr anchor="ctr"/>
                </a:tc>
                <a:tc>
                  <a:txBody>
                    <a:bodyPr/>
                    <a:lstStyle/>
                    <a:p>
                      <a:pPr marL="0" lvl="0" algn="ctr" defTabSz="914400" rtl="0" eaLnBrk="1" fontAlgn="b" latinLnBrk="0" hangingPunct="1">
                        <a:buNone/>
                      </a:pPr>
                      <a:r>
                        <a:rPr lang="en-US" sz="2400" b="0" i="0" u="none" strike="noStrike" kern="1200" dirty="0">
                          <a:solidFill>
                            <a:schemeClr val="dk1"/>
                          </a:solidFill>
                          <a:latin typeface="Arial"/>
                          <a:ea typeface="+mn-ea"/>
                          <a:cs typeface="+mn-cs"/>
                        </a:rPr>
                        <a:t>+190</a:t>
                      </a:r>
                    </a:p>
                  </a:txBody>
                  <a:tcPr marL="6350" marR="6350" marT="6350" marB="0" anchor="ctr"/>
                </a:tc>
                <a:extLst>
                  <a:ext uri="{0D108BD9-81ED-4DB2-BD59-A6C34878D82A}">
                    <a16:rowId xmlns:a16="http://schemas.microsoft.com/office/drawing/2014/main" val="2172702505"/>
                  </a:ext>
                </a:extLst>
              </a:tr>
            </a:tbl>
          </a:graphicData>
        </a:graphic>
      </p:graphicFrame>
    </p:spTree>
    <p:extLst>
      <p:ext uri="{BB962C8B-B14F-4D97-AF65-F5344CB8AC3E}">
        <p14:creationId xmlns:p14="http://schemas.microsoft.com/office/powerpoint/2010/main" val="286222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48542-FC3D-73E2-FD5E-9007B14F9A08}"/>
              </a:ext>
            </a:extLst>
          </p:cNvPr>
          <p:cNvSpPr>
            <a:spLocks noGrp="1"/>
          </p:cNvSpPr>
          <p:nvPr>
            <p:ph type="title"/>
          </p:nvPr>
        </p:nvSpPr>
        <p:spPr/>
        <p:txBody>
          <a:bodyPr/>
          <a:lstStyle/>
          <a:p>
            <a:r>
              <a:rPr lang="en-US" sz="3600">
                <a:cs typeface="Arial"/>
              </a:rPr>
              <a:t>2025 Performance Color Results for LTELs on ELPI with the Addition of RFEPs</a:t>
            </a:r>
            <a:endParaRPr lang="en-US"/>
          </a:p>
        </p:txBody>
      </p:sp>
      <p:graphicFrame>
        <p:nvGraphicFramePr>
          <p:cNvPr id="4" name="Content Placeholder 3" descr="A table displaying the Performance Color results for Schools, Schools + RFEP, Districts, Districts +RFEP, State and State +RFEP.">
            <a:extLst>
              <a:ext uri="{FF2B5EF4-FFF2-40B4-BE49-F238E27FC236}">
                <a16:creationId xmlns:a16="http://schemas.microsoft.com/office/drawing/2014/main" id="{072CB64F-6004-F54E-FC2B-D01DC17F30B4}"/>
              </a:ext>
            </a:extLst>
          </p:cNvPr>
          <p:cNvGraphicFramePr>
            <a:graphicFrameLocks noGrp="1"/>
          </p:cNvGraphicFramePr>
          <p:nvPr>
            <p:ph sz="quarter" idx="10"/>
            <p:extLst>
              <p:ext uri="{D42A27DB-BD31-4B8C-83A1-F6EECF244321}">
                <p14:modId xmlns:p14="http://schemas.microsoft.com/office/powerpoint/2010/main" val="2056331697"/>
              </p:ext>
            </p:extLst>
          </p:nvPr>
        </p:nvGraphicFramePr>
        <p:xfrm>
          <a:off x="380998" y="1995715"/>
          <a:ext cx="11163302" cy="3566160"/>
        </p:xfrm>
        <a:graphic>
          <a:graphicData uri="http://schemas.openxmlformats.org/drawingml/2006/table">
            <a:tbl>
              <a:tblPr firstRow="1" bandRow="1">
                <a:tableStyleId>{5C22544A-7EE6-4342-B048-85BDC9FD1C3A}</a:tableStyleId>
              </a:tblPr>
              <a:tblGrid>
                <a:gridCol w="2159000">
                  <a:extLst>
                    <a:ext uri="{9D8B030D-6E8A-4147-A177-3AD203B41FA5}">
                      <a16:colId xmlns:a16="http://schemas.microsoft.com/office/drawing/2014/main" val="2318912018"/>
                    </a:ext>
                  </a:extLst>
                </a:gridCol>
                <a:gridCol w="1500717">
                  <a:extLst>
                    <a:ext uri="{9D8B030D-6E8A-4147-A177-3AD203B41FA5}">
                      <a16:colId xmlns:a16="http://schemas.microsoft.com/office/drawing/2014/main" val="1033691471"/>
                    </a:ext>
                  </a:extLst>
                </a:gridCol>
                <a:gridCol w="1500717">
                  <a:extLst>
                    <a:ext uri="{9D8B030D-6E8A-4147-A177-3AD203B41FA5}">
                      <a16:colId xmlns:a16="http://schemas.microsoft.com/office/drawing/2014/main" val="1750847055"/>
                    </a:ext>
                  </a:extLst>
                </a:gridCol>
                <a:gridCol w="1500717">
                  <a:extLst>
                    <a:ext uri="{9D8B030D-6E8A-4147-A177-3AD203B41FA5}">
                      <a16:colId xmlns:a16="http://schemas.microsoft.com/office/drawing/2014/main" val="1987762063"/>
                    </a:ext>
                  </a:extLst>
                </a:gridCol>
                <a:gridCol w="1500717">
                  <a:extLst>
                    <a:ext uri="{9D8B030D-6E8A-4147-A177-3AD203B41FA5}">
                      <a16:colId xmlns:a16="http://schemas.microsoft.com/office/drawing/2014/main" val="1286263319"/>
                    </a:ext>
                  </a:extLst>
                </a:gridCol>
                <a:gridCol w="1500717">
                  <a:extLst>
                    <a:ext uri="{9D8B030D-6E8A-4147-A177-3AD203B41FA5}">
                      <a16:colId xmlns:a16="http://schemas.microsoft.com/office/drawing/2014/main" val="168234336"/>
                    </a:ext>
                  </a:extLst>
                </a:gridCol>
                <a:gridCol w="1500717">
                  <a:extLst>
                    <a:ext uri="{9D8B030D-6E8A-4147-A177-3AD203B41FA5}">
                      <a16:colId xmlns:a16="http://schemas.microsoft.com/office/drawing/2014/main" val="985810455"/>
                    </a:ext>
                  </a:extLst>
                </a:gridCol>
              </a:tblGrid>
              <a:tr h="370840">
                <a:tc>
                  <a:txBody>
                    <a:bodyPr/>
                    <a:lstStyle/>
                    <a:p>
                      <a:pPr algn="ctr"/>
                      <a:r>
                        <a:rPr lang="en-US" sz="2400">
                          <a:latin typeface="Arial"/>
                          <a:cs typeface="Arial"/>
                        </a:rPr>
                        <a:t>Performance Color</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Schools</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400">
                          <a:latin typeface="Arial"/>
                          <a:cs typeface="Arial"/>
                        </a:rPr>
                        <a:t>Schools</a:t>
                      </a:r>
                    </a:p>
                    <a:p>
                      <a:pPr lvl="0" algn="ctr">
                        <a:buNone/>
                      </a:pPr>
                      <a:r>
                        <a:rPr lang="en-US" sz="2400">
                          <a:latin typeface="Arial"/>
                          <a:cs typeface="Arial"/>
                        </a:rPr>
                        <a:t>(+ RFEP)</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400">
                          <a:latin typeface="Arial"/>
                          <a:cs typeface="Arial"/>
                        </a:rPr>
                        <a:t>Districts</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400">
                          <a:latin typeface="Arial"/>
                          <a:cs typeface="Arial"/>
                        </a:rPr>
                        <a:t>Districts</a:t>
                      </a:r>
                    </a:p>
                    <a:p>
                      <a:pPr lvl="0" algn="ctr">
                        <a:buNone/>
                      </a:pPr>
                      <a:r>
                        <a:rPr lang="en-US" sz="2400">
                          <a:latin typeface="Arial"/>
                          <a:cs typeface="Arial"/>
                        </a:rPr>
                        <a:t>(+ RFEP)</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tc>
                  <a:txBody>
                    <a:bodyPr/>
                    <a:lstStyle/>
                    <a:p>
                      <a:pPr algn="ctr"/>
                      <a:r>
                        <a:rPr lang="en-US" sz="2400">
                          <a:latin typeface="Arial"/>
                          <a:cs typeface="Arial"/>
                        </a:rPr>
                        <a:t>State</a:t>
                      </a:r>
                    </a:p>
                  </a:txBody>
                  <a:tcPr anchor="ctr">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tcPr>
                </a:tc>
                <a:tc>
                  <a:txBody>
                    <a:bodyPr/>
                    <a:lstStyle/>
                    <a:p>
                      <a:pPr algn="ctr"/>
                      <a:r>
                        <a:rPr lang="en-US" sz="2400">
                          <a:latin typeface="Arial"/>
                          <a:cs typeface="Arial"/>
                        </a:rPr>
                        <a:t>State</a:t>
                      </a:r>
                    </a:p>
                    <a:p>
                      <a:pPr lvl="0" algn="ctr">
                        <a:buNone/>
                      </a:pPr>
                      <a:r>
                        <a:rPr lang="en-US" sz="2400">
                          <a:latin typeface="Arial"/>
                          <a:cs typeface="Arial"/>
                        </a:rPr>
                        <a:t>(+RFEP)</a:t>
                      </a:r>
                    </a:p>
                  </a:txBody>
                  <a:tcPr anchor="ctr">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949843769"/>
                  </a:ext>
                </a:extLst>
              </a:tr>
              <a:tr h="370840">
                <a:tc>
                  <a:txBody>
                    <a:bodyPr/>
                    <a:lstStyle/>
                    <a:p>
                      <a:pPr algn="ctr"/>
                      <a:r>
                        <a:rPr lang="en-US" sz="2400" b="1">
                          <a:latin typeface="Arial"/>
                          <a:cs typeface="Arial"/>
                        </a:rPr>
                        <a:t>Blue</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437</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664</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103</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156</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n/a</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n/a</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52220331"/>
                  </a:ext>
                </a:extLst>
              </a:tr>
              <a:tr h="370840">
                <a:tc>
                  <a:txBody>
                    <a:bodyPr/>
                    <a:lstStyle/>
                    <a:p>
                      <a:pPr algn="ctr"/>
                      <a:r>
                        <a:rPr lang="en-US" sz="2400" b="1">
                          <a:latin typeface="Arial"/>
                          <a:cs typeface="Arial"/>
                        </a:rPr>
                        <a:t>Green</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473</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537</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182</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108</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1</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1</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80094680"/>
                  </a:ext>
                </a:extLst>
              </a:tr>
              <a:tr h="370840">
                <a:tc>
                  <a:txBody>
                    <a:bodyPr/>
                    <a:lstStyle/>
                    <a:p>
                      <a:pPr algn="ctr"/>
                      <a:r>
                        <a:rPr lang="en-US" sz="2400" b="1">
                          <a:latin typeface="Arial"/>
                          <a:cs typeface="Arial"/>
                        </a:rPr>
                        <a:t>Yellow</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305</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302</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98</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96</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n/a</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n/a</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8502768"/>
                  </a:ext>
                </a:extLst>
              </a:tr>
              <a:tr h="370840">
                <a:tc>
                  <a:txBody>
                    <a:bodyPr/>
                    <a:lstStyle/>
                    <a:p>
                      <a:pPr algn="ctr"/>
                      <a:r>
                        <a:rPr lang="en-US" sz="2400" b="1">
                          <a:latin typeface="Arial"/>
                          <a:cs typeface="Arial"/>
                        </a:rPr>
                        <a:t>Orange</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456</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482</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134</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107</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n/a</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n/a</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36777863"/>
                  </a:ext>
                </a:extLst>
              </a:tr>
              <a:tr h="370840">
                <a:tc>
                  <a:txBody>
                    <a:bodyPr/>
                    <a:lstStyle/>
                    <a:p>
                      <a:pPr algn="ctr"/>
                      <a:r>
                        <a:rPr lang="en-US" sz="2400" b="1">
                          <a:latin typeface="Arial"/>
                          <a:cs typeface="Arial"/>
                        </a:rPr>
                        <a:t>Red</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289</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180</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47</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32</a:t>
                      </a:r>
                    </a:p>
                  </a:txBody>
                  <a:tcPr>
                    <a:lnR w="38100" cap="flat" cmpd="sng" algn="ctr">
                      <a:solidFill>
                        <a:schemeClr val="tx1"/>
                      </a:solidFill>
                      <a:prstDash val="solid"/>
                      <a:round/>
                      <a:headEnd type="none" w="med" len="med"/>
                      <a:tailEnd type="none" w="med" len="med"/>
                    </a:lnR>
                  </a:tcPr>
                </a:tc>
                <a:tc>
                  <a:txBody>
                    <a:bodyPr/>
                    <a:lstStyle/>
                    <a:p>
                      <a:pPr algn="ctr"/>
                      <a:r>
                        <a:rPr lang="en-US" sz="2400">
                          <a:latin typeface="Arial"/>
                          <a:cs typeface="Arial"/>
                        </a:rPr>
                        <a:t>n/a</a:t>
                      </a:r>
                    </a:p>
                  </a:txBody>
                  <a:tcPr>
                    <a:lnL w="38100" cap="flat" cmpd="sng" algn="ctr">
                      <a:solidFill>
                        <a:schemeClr val="tx1"/>
                      </a:solidFill>
                      <a:prstDash val="solid"/>
                      <a:round/>
                      <a:headEnd type="none" w="med" len="med"/>
                      <a:tailEnd type="none" w="med" len="med"/>
                    </a:lnL>
                  </a:tcPr>
                </a:tc>
                <a:tc>
                  <a:txBody>
                    <a:bodyPr/>
                    <a:lstStyle/>
                    <a:p>
                      <a:pPr algn="ctr"/>
                      <a:r>
                        <a:rPr lang="en-US" sz="2400">
                          <a:latin typeface="Arial"/>
                          <a:cs typeface="Arial"/>
                        </a:rPr>
                        <a:t>n/a</a:t>
                      </a:r>
                    </a:p>
                  </a:txBody>
                  <a:tcPr>
                    <a:lnR w="381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87245725"/>
                  </a:ext>
                </a:extLst>
              </a:tr>
              <a:tr h="370839">
                <a:tc>
                  <a:txBody>
                    <a:bodyPr/>
                    <a:lstStyle/>
                    <a:p>
                      <a:pPr lvl="0" algn="ctr">
                        <a:buNone/>
                      </a:pPr>
                      <a:r>
                        <a:rPr lang="en-US" sz="2400" b="1">
                          <a:latin typeface="Arial"/>
                          <a:cs typeface="Arial"/>
                        </a:rPr>
                        <a:t>Total</a:t>
                      </a:r>
                    </a:p>
                  </a:txBody>
                  <a:tcPr>
                    <a:lnR w="38100" cap="flat" cmpd="sng" algn="ctr">
                      <a:solidFill>
                        <a:schemeClr val="tx1"/>
                      </a:solidFill>
                      <a:prstDash val="solid"/>
                      <a:round/>
                      <a:headEnd type="none" w="med" len="med"/>
                      <a:tailEnd type="none" w="med" len="med"/>
                    </a:lnR>
                  </a:tcPr>
                </a:tc>
                <a:tc>
                  <a:txBody>
                    <a:bodyPr/>
                    <a:lstStyle/>
                    <a:p>
                      <a:pPr lvl="0" algn="ctr">
                        <a:buNone/>
                      </a:pPr>
                      <a:r>
                        <a:rPr lang="en-US" sz="2400" b="1">
                          <a:latin typeface="Arial"/>
                          <a:cs typeface="Arial"/>
                        </a:rPr>
                        <a:t>1,960</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lvl="0" algn="ctr">
                        <a:buNone/>
                      </a:pPr>
                      <a:r>
                        <a:rPr lang="en-US" sz="2400" b="1">
                          <a:latin typeface="Arial"/>
                          <a:cs typeface="Arial"/>
                        </a:rPr>
                        <a:t>2,165</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lvl="0" algn="ctr">
                        <a:buNone/>
                      </a:pPr>
                      <a:r>
                        <a:rPr lang="en-US" sz="2400" b="1">
                          <a:latin typeface="Arial"/>
                          <a:cs typeface="Arial"/>
                        </a:rPr>
                        <a:t>564</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lvl="0" algn="ctr">
                        <a:buNone/>
                      </a:pPr>
                      <a:r>
                        <a:rPr lang="en-US" sz="2400" b="1">
                          <a:latin typeface="Arial"/>
                          <a:cs typeface="Arial"/>
                        </a:rPr>
                        <a:t>579</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lvl="0" algn="ctr">
                        <a:buNone/>
                      </a:pPr>
                      <a:r>
                        <a:rPr lang="en-US" sz="2400" b="1">
                          <a:latin typeface="Arial"/>
                          <a:cs typeface="Arial"/>
                        </a:rPr>
                        <a:t>1</a:t>
                      </a:r>
                    </a:p>
                  </a:txBody>
                  <a:tcPr>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tcPr>
                </a:tc>
                <a:tc>
                  <a:txBody>
                    <a:bodyPr/>
                    <a:lstStyle/>
                    <a:p>
                      <a:pPr lvl="0" algn="ctr">
                        <a:buNone/>
                      </a:pPr>
                      <a:r>
                        <a:rPr lang="en-US" sz="2400" b="1" dirty="0">
                          <a:latin typeface="Arial"/>
                          <a:cs typeface="Arial"/>
                        </a:rPr>
                        <a:t>1</a:t>
                      </a:r>
                    </a:p>
                  </a:txBody>
                  <a:tcPr>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9050478"/>
                  </a:ext>
                </a:extLst>
              </a:tr>
            </a:tbl>
          </a:graphicData>
        </a:graphic>
      </p:graphicFrame>
    </p:spTree>
    <p:extLst>
      <p:ext uri="{BB962C8B-B14F-4D97-AF65-F5344CB8AC3E}">
        <p14:creationId xmlns:p14="http://schemas.microsoft.com/office/powerpoint/2010/main" val="30139540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4C4C-B0D1-D5F6-F540-1B23FE0EDF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5834E-103A-82D7-9256-F8486BD8CE1F}"/>
              </a:ext>
            </a:extLst>
          </p:cNvPr>
          <p:cNvSpPr>
            <a:spLocks noGrp="1"/>
          </p:cNvSpPr>
          <p:nvPr>
            <p:ph type="title"/>
          </p:nvPr>
        </p:nvSpPr>
        <p:spPr/>
        <p:txBody>
          <a:bodyPr/>
          <a:lstStyle/>
          <a:p>
            <a:r>
              <a:rPr lang="en-US" sz="4000">
                <a:cs typeface="Aharoni"/>
              </a:rPr>
              <a:t>Overview of RFEP Simulation Results</a:t>
            </a:r>
          </a:p>
        </p:txBody>
      </p:sp>
      <p:sp>
        <p:nvSpPr>
          <p:cNvPr id="3" name="Content Placeholder 2">
            <a:extLst>
              <a:ext uri="{FF2B5EF4-FFF2-40B4-BE49-F238E27FC236}">
                <a16:creationId xmlns:a16="http://schemas.microsoft.com/office/drawing/2014/main" id="{47DF1ABE-82B6-85F7-DA2C-EA22ECCF6555}"/>
              </a:ext>
            </a:extLst>
          </p:cNvPr>
          <p:cNvSpPr>
            <a:spLocks noGrp="1"/>
          </p:cNvSpPr>
          <p:nvPr>
            <p:ph sz="quarter" idx="10"/>
          </p:nvPr>
        </p:nvSpPr>
        <p:spPr/>
        <p:txBody>
          <a:bodyPr vert="horz" lIns="91440" tIns="45720" rIns="91440" bIns="45720" rtlCol="0" anchor="t">
            <a:noAutofit/>
          </a:bodyPr>
          <a:lstStyle/>
          <a:p>
            <a:pPr marL="433705" indent="-342900"/>
            <a:r>
              <a:rPr lang="en-US" sz="3200">
                <a:solidFill>
                  <a:srgbClr val="354052"/>
                </a:solidFill>
                <a:latin typeface="Arial"/>
                <a:cs typeface="Arial"/>
              </a:rPr>
              <a:t>The number of schools (+205) and districts (+15) included in the ELPI increased.</a:t>
            </a:r>
          </a:p>
          <a:p>
            <a:pPr marL="433705" indent="-342900"/>
            <a:r>
              <a:rPr lang="en-US" sz="3200">
                <a:solidFill>
                  <a:srgbClr val="354052"/>
                </a:solidFill>
                <a:latin typeface="Arial"/>
                <a:cs typeface="Arial"/>
              </a:rPr>
              <a:t>Despite the increase in the number of schools and districts in the ELPI, there was a </a:t>
            </a:r>
            <a:r>
              <a:rPr lang="en-US" sz="3200" b="1">
                <a:solidFill>
                  <a:srgbClr val="354052"/>
                </a:solidFill>
                <a:latin typeface="Arial"/>
                <a:cs typeface="Arial"/>
              </a:rPr>
              <a:t>decrease </a:t>
            </a:r>
            <a:r>
              <a:rPr lang="en-US" sz="3200">
                <a:solidFill>
                  <a:srgbClr val="354052"/>
                </a:solidFill>
                <a:latin typeface="Arial"/>
                <a:cs typeface="Arial"/>
              </a:rPr>
              <a:t>in schools (-109) and districts (-15) in the Red performance level.</a:t>
            </a:r>
          </a:p>
          <a:p>
            <a:pPr marL="433705" indent="-342900"/>
            <a:r>
              <a:rPr lang="en-US" sz="3200">
                <a:solidFill>
                  <a:srgbClr val="354052"/>
                </a:solidFill>
                <a:latin typeface="Arial"/>
                <a:cs typeface="Arial"/>
              </a:rPr>
              <a:t>Additionally, there was an increase in the schools (+227) and districts (+53) in the Blue performance level.</a:t>
            </a:r>
            <a:endParaRPr lang="en-US" sz="3200">
              <a:solidFill>
                <a:srgbClr val="000000"/>
              </a:solidFill>
              <a:latin typeface="Arial"/>
              <a:cs typeface="Arial"/>
            </a:endParaRPr>
          </a:p>
        </p:txBody>
      </p:sp>
    </p:spTree>
    <p:extLst>
      <p:ext uri="{BB962C8B-B14F-4D97-AF65-F5344CB8AC3E}">
        <p14:creationId xmlns:p14="http://schemas.microsoft.com/office/powerpoint/2010/main" val="36601670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AA1785-9583-BEDB-9AC8-D089A549B7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21DEB-9F9F-4723-7575-E2BD343B8DB8}"/>
              </a:ext>
            </a:extLst>
          </p:cNvPr>
          <p:cNvSpPr>
            <a:spLocks noGrp="1"/>
          </p:cNvSpPr>
          <p:nvPr>
            <p:ph type="title"/>
          </p:nvPr>
        </p:nvSpPr>
        <p:spPr/>
        <p:txBody>
          <a:bodyPr/>
          <a:lstStyle/>
          <a:p>
            <a:r>
              <a:rPr lang="en-US" sz="4800">
                <a:cs typeface="Aharoni"/>
              </a:rPr>
              <a:t>CPAG Feedback on LTEL/ELPI</a:t>
            </a:r>
          </a:p>
        </p:txBody>
      </p:sp>
      <p:sp>
        <p:nvSpPr>
          <p:cNvPr id="3" name="Content Placeholder 2">
            <a:extLst>
              <a:ext uri="{FF2B5EF4-FFF2-40B4-BE49-F238E27FC236}">
                <a16:creationId xmlns:a16="http://schemas.microsoft.com/office/drawing/2014/main" id="{18E7E6DC-6712-9CF4-2D25-4FC7F53A66AE}"/>
              </a:ext>
            </a:extLst>
          </p:cNvPr>
          <p:cNvSpPr>
            <a:spLocks noGrp="1"/>
          </p:cNvSpPr>
          <p:nvPr>
            <p:ph sz="quarter" idx="10"/>
          </p:nvPr>
        </p:nvSpPr>
        <p:spPr/>
        <p:txBody>
          <a:bodyPr vert="horz" lIns="91440" tIns="45720" rIns="91440" bIns="45720" rtlCol="0" anchor="t">
            <a:normAutofit/>
          </a:bodyPr>
          <a:lstStyle/>
          <a:p>
            <a:pPr>
              <a:buNone/>
            </a:pPr>
            <a:r>
              <a:rPr lang="en-US">
                <a:solidFill>
                  <a:srgbClr val="2B50AC"/>
                </a:solidFill>
                <a:latin typeface="Arial"/>
                <a:cs typeface="Arial"/>
              </a:rPr>
              <a:t>•</a:t>
            </a:r>
            <a:r>
              <a:rPr lang="en-US">
                <a:solidFill>
                  <a:srgbClr val="354052"/>
                </a:solidFill>
                <a:latin typeface="Arial"/>
                <a:cs typeface="Arial"/>
              </a:rPr>
              <a:t>Turn &amp; Talk (5 minutes and Share)</a:t>
            </a:r>
            <a:endParaRPr lang="en-US"/>
          </a:p>
          <a:p>
            <a:pPr marL="365125"/>
            <a:r>
              <a:rPr lang="en-US" sz="3200">
                <a:solidFill>
                  <a:srgbClr val="354052"/>
                </a:solidFill>
                <a:latin typeface="Arial"/>
                <a:cs typeface="Arial"/>
              </a:rPr>
              <a:t>Do you agree with adding RFEP students to the ELPI calculation for the LTEL student group?</a:t>
            </a:r>
          </a:p>
          <a:p>
            <a:pPr marL="365125"/>
            <a:r>
              <a:rPr lang="en-US" sz="3200">
                <a:solidFill>
                  <a:srgbClr val="354052"/>
                </a:solidFill>
                <a:latin typeface="Arial"/>
                <a:cs typeface="Arial"/>
              </a:rPr>
              <a:t>Are there any additional questions, clarifications, and concerns needed?</a:t>
            </a:r>
            <a:endParaRPr lang="en-US" sz="3200">
              <a:solidFill>
                <a:srgbClr val="354052"/>
              </a:solidFill>
            </a:endParaRPr>
          </a:p>
        </p:txBody>
      </p:sp>
    </p:spTree>
    <p:extLst>
      <p:ext uri="{BB962C8B-B14F-4D97-AF65-F5344CB8AC3E}">
        <p14:creationId xmlns:p14="http://schemas.microsoft.com/office/powerpoint/2010/main" val="1723041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D2F45-E704-6391-0170-C2FCAD17F5FF}"/>
              </a:ext>
            </a:extLst>
          </p:cNvPr>
          <p:cNvSpPr>
            <a:spLocks noGrp="1"/>
          </p:cNvSpPr>
          <p:nvPr>
            <p:ph type="title"/>
          </p:nvPr>
        </p:nvSpPr>
        <p:spPr/>
        <p:txBody>
          <a:bodyPr/>
          <a:lstStyle/>
          <a:p>
            <a:r>
              <a:rPr lang="en-US" sz="3600">
                <a:cs typeface="Aharoni"/>
              </a:rPr>
              <a:t>Addition to Workplan: Modification of ELA and Mathematic Indicator Language and Information</a:t>
            </a:r>
            <a:endParaRPr lang="en-US" sz="3600"/>
          </a:p>
        </p:txBody>
      </p:sp>
      <p:sp>
        <p:nvSpPr>
          <p:cNvPr id="3" name="Content Placeholder 2">
            <a:extLst>
              <a:ext uri="{FF2B5EF4-FFF2-40B4-BE49-F238E27FC236}">
                <a16:creationId xmlns:a16="http://schemas.microsoft.com/office/drawing/2014/main" id="{B369E565-A910-7A37-772C-031D2F7F736F}"/>
              </a:ext>
            </a:extLst>
          </p:cNvPr>
          <p:cNvSpPr>
            <a:spLocks noGrp="1"/>
          </p:cNvSpPr>
          <p:nvPr>
            <p:ph sz="quarter" idx="10"/>
          </p:nvPr>
        </p:nvSpPr>
        <p:spPr/>
        <p:txBody>
          <a:bodyPr>
            <a:normAutofit lnSpcReduction="10000"/>
          </a:bodyPr>
          <a:lstStyle/>
          <a:p>
            <a:pPr>
              <a:spcBef>
                <a:spcPts val="0"/>
              </a:spcBef>
              <a:spcAft>
                <a:spcPts val="0"/>
              </a:spcAft>
            </a:pPr>
            <a:r>
              <a:rPr lang="en-US" sz="2400">
                <a:latin typeface="Arial"/>
                <a:cs typeface="Arial"/>
              </a:rPr>
              <a:t>Modify language and information around ELA and Mathematic Indicators to address concerns with the continued use of the word "Standard"</a:t>
            </a:r>
          </a:p>
          <a:p>
            <a:pPr>
              <a:spcBef>
                <a:spcPts val="0"/>
              </a:spcBef>
              <a:spcAft>
                <a:spcPts val="0"/>
              </a:spcAft>
            </a:pPr>
            <a:r>
              <a:rPr lang="en-US" sz="2400">
                <a:latin typeface="Arial"/>
                <a:cs typeface="Arial"/>
              </a:rPr>
              <a:t>January 2026 SBE Motion:</a:t>
            </a:r>
          </a:p>
          <a:p>
            <a:pPr lvl="1" fontAlgn="base">
              <a:spcBef>
                <a:spcPts val="0"/>
              </a:spcBef>
              <a:spcAft>
                <a:spcPts val="0"/>
              </a:spcAft>
              <a:buFont typeface="Courier New" panose="02070309020205020404" pitchFamily="49" charset="0"/>
              <a:buChar char="o"/>
            </a:pPr>
            <a:r>
              <a:rPr lang="en-US" sz="2400" i="1"/>
              <a:t>Ensuring the October 2026 Dashboard displays trends in student performance at all four performance levels, and a link to the local educational agency (LEA)/school's CAASPP page</a:t>
            </a:r>
          </a:p>
          <a:p>
            <a:pPr lvl="1" fontAlgn="base">
              <a:spcBef>
                <a:spcPts val="0"/>
              </a:spcBef>
              <a:spcAft>
                <a:spcPts val="0"/>
              </a:spcAft>
              <a:buFont typeface="Courier New" panose="02070309020205020404" pitchFamily="49" charset="0"/>
              <a:buChar char="o"/>
            </a:pPr>
            <a:r>
              <a:rPr lang="en-US" sz="2400" i="1"/>
              <a:t>Ensuring that the October 2026 Dashboard uses the term Distance from Proficiency Standard rather than Distance from Standard</a:t>
            </a:r>
          </a:p>
          <a:p>
            <a:pPr lvl="1" fontAlgn="base">
              <a:spcBef>
                <a:spcPts val="0"/>
              </a:spcBef>
              <a:spcAft>
                <a:spcPts val="0"/>
              </a:spcAft>
              <a:buFont typeface="Courier New" panose="02070309020205020404" pitchFamily="49" charset="0"/>
              <a:buChar char="o"/>
            </a:pPr>
            <a:r>
              <a:rPr lang="en-US" sz="2400" i="1"/>
              <a:t>Examining how we might move to a clearer metric than Distance from Standard using a positive point scale on the 2027 Dashboard</a:t>
            </a:r>
          </a:p>
          <a:p>
            <a:pPr lvl="1" fontAlgn="base">
              <a:spcBef>
                <a:spcPts val="0"/>
              </a:spcBef>
              <a:spcAft>
                <a:spcPts val="0"/>
              </a:spcAft>
              <a:buFont typeface="Courier New" panose="02070309020205020404" pitchFamily="49" charset="0"/>
              <a:buChar char="o"/>
            </a:pPr>
            <a:r>
              <a:rPr lang="en-US" sz="2400" i="1"/>
              <a:t>Evaluating and, as needed, undertaking potential changes to California’s Every Student Succeeds Act State Plan.  </a:t>
            </a:r>
          </a:p>
        </p:txBody>
      </p:sp>
    </p:spTree>
    <p:extLst>
      <p:ext uri="{BB962C8B-B14F-4D97-AF65-F5344CB8AC3E}">
        <p14:creationId xmlns:p14="http://schemas.microsoft.com/office/powerpoint/2010/main" val="2978578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3F02B-FDA1-B565-F6E4-63A10BB8FA34}"/>
              </a:ext>
            </a:extLst>
          </p:cNvPr>
          <p:cNvSpPr>
            <a:spLocks noGrp="1"/>
          </p:cNvSpPr>
          <p:nvPr>
            <p:ph type="title"/>
          </p:nvPr>
        </p:nvSpPr>
        <p:spPr/>
        <p:txBody>
          <a:bodyPr/>
          <a:lstStyle/>
          <a:p>
            <a:r>
              <a:rPr lang="en-US" sz="6000">
                <a:cs typeface="Aharoni"/>
              </a:rPr>
              <a:t>Priority 1: Teacher Data</a:t>
            </a:r>
            <a:endParaRPr lang="en-US" sz="6000"/>
          </a:p>
        </p:txBody>
      </p:sp>
    </p:spTree>
    <p:extLst>
      <p:ext uri="{BB962C8B-B14F-4D97-AF65-F5344CB8AC3E}">
        <p14:creationId xmlns:p14="http://schemas.microsoft.com/office/powerpoint/2010/main" val="29700082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F1E9EF-561A-09BB-7730-9581414EE6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8F7FFB-924D-5421-C4B2-1CFB1AA9DF6B}"/>
              </a:ext>
            </a:extLst>
          </p:cNvPr>
          <p:cNvSpPr>
            <a:spLocks noGrp="1"/>
          </p:cNvSpPr>
          <p:nvPr>
            <p:ph type="title"/>
          </p:nvPr>
        </p:nvSpPr>
        <p:spPr/>
        <p:txBody>
          <a:bodyPr/>
          <a:lstStyle/>
          <a:p>
            <a:r>
              <a:rPr lang="en-US" sz="4400">
                <a:cs typeface="Arial"/>
              </a:rPr>
              <a:t>Priority 1: Teacher Data Background (1)</a:t>
            </a:r>
            <a:endParaRPr lang="en-US" sz="4400"/>
          </a:p>
        </p:txBody>
      </p:sp>
      <p:sp>
        <p:nvSpPr>
          <p:cNvPr id="3" name="Content Placeholder 2">
            <a:extLst>
              <a:ext uri="{FF2B5EF4-FFF2-40B4-BE49-F238E27FC236}">
                <a16:creationId xmlns:a16="http://schemas.microsoft.com/office/drawing/2014/main" id="{72326EA0-C85D-D7E6-1736-2F13DAB3FDA3}"/>
              </a:ext>
            </a:extLst>
          </p:cNvPr>
          <p:cNvSpPr>
            <a:spLocks noGrp="1"/>
          </p:cNvSpPr>
          <p:nvPr>
            <p:ph sz="quarter" idx="10"/>
          </p:nvPr>
        </p:nvSpPr>
        <p:spPr>
          <a:xfrm>
            <a:off x="647700" y="1508580"/>
            <a:ext cx="10858499" cy="4305300"/>
          </a:xfrm>
        </p:spPr>
        <p:txBody>
          <a:bodyPr vert="horz" lIns="91440" tIns="45720" rIns="91440" bIns="45720" rtlCol="0" anchor="t">
            <a:noAutofit/>
          </a:bodyPr>
          <a:lstStyle/>
          <a:p>
            <a:pPr>
              <a:spcBef>
                <a:spcPts val="0"/>
              </a:spcBef>
            </a:pPr>
            <a:r>
              <a:rPr lang="en-US" sz="2800">
                <a:latin typeface="Arial"/>
                <a:cs typeface="Arial"/>
              </a:rPr>
              <a:t>The 2022, 2023, and 2024 Dashboards include information about teacher assignments in compliance with California </a:t>
            </a:r>
            <a:r>
              <a:rPr lang="en-US" sz="2800" i="1">
                <a:latin typeface="Arial"/>
                <a:cs typeface="Arial"/>
              </a:rPr>
              <a:t>Education Code</a:t>
            </a:r>
            <a:r>
              <a:rPr lang="en-US" sz="2800">
                <a:latin typeface="Arial"/>
                <a:cs typeface="Arial"/>
              </a:rPr>
              <a:t> (</a:t>
            </a:r>
            <a:r>
              <a:rPr lang="en-US" sz="2800" i="1">
                <a:latin typeface="Arial"/>
                <a:cs typeface="Arial"/>
              </a:rPr>
              <a:t>EC</a:t>
            </a:r>
            <a:r>
              <a:rPr lang="en-US" sz="2800">
                <a:latin typeface="Arial"/>
                <a:cs typeface="Arial"/>
              </a:rPr>
              <a:t>) Section 52064.5(e)(2) which requires that:</a:t>
            </a:r>
            <a:endParaRPr lang="en-US"/>
          </a:p>
          <a:p>
            <a:pPr marL="755968" lvl="2" indent="0">
              <a:spcBef>
                <a:spcPts val="0"/>
              </a:spcBef>
              <a:buNone/>
            </a:pPr>
            <a:r>
              <a:rPr lang="en-US" sz="2400">
                <a:latin typeface="Arial"/>
                <a:cs typeface="Arial"/>
              </a:rPr>
              <a:t>"The standards for local indicators for which the department collects or otherwise has access to relevant and reliable school-level data for all schools statewide shall, to the extent practicable, be based on objective criteria, which may include, but are not necessarily limited to, </a:t>
            </a:r>
            <a:r>
              <a:rPr lang="en-US" sz="2400" b="1">
                <a:latin typeface="Arial"/>
                <a:cs typeface="Arial"/>
              </a:rPr>
              <a:t>the extent of any disparities across school sites within a school district</a:t>
            </a:r>
            <a:r>
              <a:rPr lang="en-US" sz="2400">
                <a:latin typeface="Arial"/>
                <a:cs typeface="Arial"/>
              </a:rPr>
              <a:t> or county office of education or performance relative to statewide data.”</a:t>
            </a:r>
            <a:endParaRPr lang="en-US" sz="2800"/>
          </a:p>
        </p:txBody>
      </p:sp>
    </p:spTree>
    <p:extLst>
      <p:ext uri="{BB962C8B-B14F-4D97-AF65-F5344CB8AC3E}">
        <p14:creationId xmlns:p14="http://schemas.microsoft.com/office/powerpoint/2010/main" val="90348655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76E2C-2988-BD8F-0644-8DA5DCEF124B}"/>
              </a:ext>
            </a:extLst>
          </p:cNvPr>
          <p:cNvSpPr>
            <a:spLocks noGrp="1"/>
          </p:cNvSpPr>
          <p:nvPr>
            <p:ph type="title"/>
          </p:nvPr>
        </p:nvSpPr>
        <p:spPr/>
        <p:txBody>
          <a:bodyPr/>
          <a:lstStyle/>
          <a:p>
            <a:r>
              <a:rPr lang="en-US" sz="4400">
                <a:cs typeface="Arial"/>
              </a:rPr>
              <a:t>Priority 1: Teacher Data Background (2)</a:t>
            </a:r>
            <a:endParaRPr lang="en-US" sz="4400"/>
          </a:p>
        </p:txBody>
      </p:sp>
      <p:sp>
        <p:nvSpPr>
          <p:cNvPr id="3" name="Content Placeholder 2">
            <a:extLst>
              <a:ext uri="{FF2B5EF4-FFF2-40B4-BE49-F238E27FC236}">
                <a16:creationId xmlns:a16="http://schemas.microsoft.com/office/drawing/2014/main" id="{E537A57C-627E-17E2-8D49-6DF1C302E447}"/>
              </a:ext>
            </a:extLst>
          </p:cNvPr>
          <p:cNvSpPr>
            <a:spLocks noGrp="1"/>
          </p:cNvSpPr>
          <p:nvPr>
            <p:ph sz="quarter" idx="10"/>
          </p:nvPr>
        </p:nvSpPr>
        <p:spPr>
          <a:xfrm>
            <a:off x="274028" y="1537127"/>
            <a:ext cx="11643944" cy="5016072"/>
          </a:xfrm>
        </p:spPr>
        <p:txBody>
          <a:bodyPr vert="horz" lIns="91440" tIns="45720" rIns="91440" bIns="45720" rtlCol="0" anchor="t">
            <a:noAutofit/>
          </a:bodyPr>
          <a:lstStyle/>
          <a:p>
            <a:r>
              <a:rPr lang="en-US" sz="2400">
                <a:latin typeface="Arial"/>
                <a:cs typeface="Arial"/>
              </a:rPr>
              <a:t>In 2023, the SBE adopted displaying information from the 2021–22 Teacher Assignment Monitoring Outcomes (TAMO) reports within Local Measure Priority 1. </a:t>
            </a:r>
            <a:endParaRPr lang="en-US" sz="2400"/>
          </a:p>
          <a:p>
            <a:r>
              <a:rPr lang="en-US" sz="2400">
                <a:latin typeface="Arial"/>
                <a:cs typeface="Arial"/>
              </a:rPr>
              <a:t>The SBE updated the self-reflection tool for Priority 1 to be consistent with the addition of statewide data related to the assignment of teachers.</a:t>
            </a:r>
            <a:endParaRPr lang="en-US" sz="2400"/>
          </a:p>
          <a:p>
            <a:r>
              <a:rPr lang="en-US" sz="2400">
                <a:latin typeface="Arial"/>
                <a:cs typeface="Arial"/>
              </a:rPr>
              <a:t>In 2024, the CDE continued to provide technical and policy support to LEAs for these reports and similar reports on the School Accountability Report Card (SARC). </a:t>
            </a:r>
          </a:p>
          <a:p>
            <a:r>
              <a:rPr lang="en-US" sz="2400">
                <a:latin typeface="Arial"/>
                <a:cs typeface="Arial"/>
              </a:rPr>
              <a:t>The 2025 and 2026 Accountability Workplans provide the SBE an opportunity to further refine prior work on adding teacher assignment data to the Dashboard at the school level. Specifically, SBE members requested that the CDE review options for expanding these data to make them more accessible from the homepage of the Dashboard and provide further disaggregated information at the school level.</a:t>
            </a:r>
            <a:endParaRPr lang="en-US"/>
          </a:p>
        </p:txBody>
      </p:sp>
    </p:spTree>
    <p:extLst>
      <p:ext uri="{BB962C8B-B14F-4D97-AF65-F5344CB8AC3E}">
        <p14:creationId xmlns:p14="http://schemas.microsoft.com/office/powerpoint/2010/main" val="13545217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4EEB-69A5-DBD1-460C-C05C2678EC54}"/>
              </a:ext>
            </a:extLst>
          </p:cNvPr>
          <p:cNvSpPr>
            <a:spLocks noGrp="1"/>
          </p:cNvSpPr>
          <p:nvPr>
            <p:ph type="title"/>
          </p:nvPr>
        </p:nvSpPr>
        <p:spPr/>
        <p:txBody>
          <a:bodyPr/>
          <a:lstStyle/>
          <a:p>
            <a:r>
              <a:rPr lang="en-US" sz="4800"/>
              <a:t>Current Teacher Assignment Display on Main Dashboard Page</a:t>
            </a:r>
            <a:endParaRPr lang="en-US"/>
          </a:p>
        </p:txBody>
      </p:sp>
      <p:pic>
        <p:nvPicPr>
          <p:cNvPr id="5" name="Content Placeholder 4" descr="A screenshot displaying a summary of teacher assignment data with a percentage of 83.2%, indicating performance above state average. &#10;">
            <a:extLst>
              <a:ext uri="{FF2B5EF4-FFF2-40B4-BE49-F238E27FC236}">
                <a16:creationId xmlns:a16="http://schemas.microsoft.com/office/drawing/2014/main" id="{29B28478-D4A8-6017-9EDC-127571D5533E}"/>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tretch>
            <a:fillRect/>
          </a:stretch>
        </p:blipFill>
        <p:spPr>
          <a:xfrm>
            <a:off x="7350199" y="2112595"/>
            <a:ext cx="3810645" cy="2632809"/>
          </a:xfrm>
          <a:prstGeom prst="rect">
            <a:avLst/>
          </a:prstGeom>
        </p:spPr>
      </p:pic>
    </p:spTree>
    <p:extLst>
      <p:ext uri="{BB962C8B-B14F-4D97-AF65-F5344CB8AC3E}">
        <p14:creationId xmlns:p14="http://schemas.microsoft.com/office/powerpoint/2010/main" val="37164630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8E13683-202B-AE7F-618C-3DB5287422BE}"/>
              </a:ext>
            </a:extLst>
          </p:cNvPr>
          <p:cNvSpPr>
            <a:spLocks noGrp="1"/>
          </p:cNvSpPr>
          <p:nvPr>
            <p:ph type="title"/>
          </p:nvPr>
        </p:nvSpPr>
        <p:spPr>
          <a:xfrm>
            <a:off x="777960" y="82379"/>
            <a:ext cx="10858500" cy="1335314"/>
          </a:xfrm>
        </p:spPr>
        <p:txBody>
          <a:bodyPr/>
          <a:lstStyle/>
          <a:p>
            <a:r>
              <a:rPr lang="en-US" sz="3200"/>
              <a:t>Current Appropriately Assigned Teachers Display Within Local Indicators (1)</a:t>
            </a:r>
          </a:p>
        </p:txBody>
      </p:sp>
      <p:pic>
        <p:nvPicPr>
          <p:cNvPr id="7" name="Content Placeholder 6" descr="Current TAMO Display within Local Indicators. A table that lists LEA, County and Statewide appropriately assigned teachers.">
            <a:extLst>
              <a:ext uri="{FF2B5EF4-FFF2-40B4-BE49-F238E27FC236}">
                <a16:creationId xmlns:a16="http://schemas.microsoft.com/office/drawing/2014/main" id="{13B072F7-19F8-D5A9-7DA1-1B775C9B7AA6}"/>
              </a:ext>
            </a:extLst>
          </p:cNvP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033062" y="1418768"/>
            <a:ext cx="9601905" cy="2010232"/>
          </a:xfrm>
          <a:prstGeom prst="rect">
            <a:avLst/>
          </a:prstGeom>
        </p:spPr>
      </p:pic>
      <p:sp>
        <p:nvSpPr>
          <p:cNvPr id="2" name="TextBox 1">
            <a:extLst>
              <a:ext uri="{FF2B5EF4-FFF2-40B4-BE49-F238E27FC236}">
                <a16:creationId xmlns:a16="http://schemas.microsoft.com/office/drawing/2014/main" id="{32AF5650-197C-1789-37B5-F968431A650B}"/>
              </a:ext>
            </a:extLst>
          </p:cNvPr>
          <p:cNvSpPr txBox="1"/>
          <p:nvPr/>
        </p:nvSpPr>
        <p:spPr>
          <a:xfrm>
            <a:off x="337554" y="3538478"/>
            <a:ext cx="11739311" cy="2677656"/>
          </a:xfrm>
          <a:prstGeom prst="rect">
            <a:avLst/>
          </a:prstGeom>
          <a:noFill/>
        </p:spPr>
        <p:txBody>
          <a:bodyPr wrap="square" rtlCol="0">
            <a:spAutoFit/>
          </a:bodyPr>
          <a:lstStyle/>
          <a:p>
            <a:r>
              <a:rPr lang="en-US" sz="2400" i="1" baseline="30000">
                <a:latin typeface="+mj-lt"/>
              </a:rPr>
              <a:t>1</a:t>
            </a:r>
            <a:r>
              <a:rPr lang="en-US" sz="2400" i="1">
                <a:latin typeface="+mj-lt"/>
              </a:rPr>
              <a:t>The data in this table is based on full-time equivalent (FTE) status. One FTE equals one staff member working full-time; one FTE could also represent two staff members who each work 50 percent of full-time.</a:t>
            </a:r>
            <a:endParaRPr lang="en-US" sz="2400">
              <a:latin typeface="+mj-lt"/>
            </a:endParaRPr>
          </a:p>
          <a:p>
            <a:r>
              <a:rPr lang="en-US" sz="2400" i="1" baseline="30000">
                <a:latin typeface="+mj-lt"/>
              </a:rPr>
              <a:t>2</a:t>
            </a:r>
            <a:r>
              <a:rPr lang="en-US" sz="2400" i="1">
                <a:latin typeface="+mj-lt"/>
              </a:rPr>
              <a:t>"Clear" refers to the percentage of full-time equivalent teachers who are Fully Credentialed (Preliminary or Clear) for Subject and Student Placement (properly assigned). An assignment describes a position based on its setting, subject, and grade level.</a:t>
            </a:r>
            <a:endParaRPr lang="en-US" sz="2400">
              <a:latin typeface="+mj-lt"/>
            </a:endParaRPr>
          </a:p>
        </p:txBody>
      </p:sp>
    </p:spTree>
    <p:extLst>
      <p:ext uri="{BB962C8B-B14F-4D97-AF65-F5344CB8AC3E}">
        <p14:creationId xmlns:p14="http://schemas.microsoft.com/office/powerpoint/2010/main" val="5980374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22935-DB4F-14BD-4B8A-52C4795417D8}"/>
              </a:ext>
            </a:extLst>
          </p:cNvPr>
          <p:cNvSpPr>
            <a:spLocks noGrp="1"/>
          </p:cNvSpPr>
          <p:nvPr>
            <p:ph type="title"/>
          </p:nvPr>
        </p:nvSpPr>
        <p:spPr/>
        <p:txBody>
          <a:bodyPr/>
          <a:lstStyle/>
          <a:p>
            <a:r>
              <a:rPr lang="en-US" sz="4000"/>
              <a:t>Current Appropriately Assigned Teachers Display Within Local Indicators (2)</a:t>
            </a:r>
          </a:p>
        </p:txBody>
      </p:sp>
      <p:sp>
        <p:nvSpPr>
          <p:cNvPr id="3" name="Content Placeholder 2">
            <a:extLst>
              <a:ext uri="{FF2B5EF4-FFF2-40B4-BE49-F238E27FC236}">
                <a16:creationId xmlns:a16="http://schemas.microsoft.com/office/drawing/2014/main" id="{81FD3936-6EBC-0CD6-ADF7-9FEFF8DE3432}"/>
              </a:ext>
            </a:extLst>
          </p:cNvPr>
          <p:cNvSpPr>
            <a:spLocks noGrp="1"/>
          </p:cNvSpPr>
          <p:nvPr>
            <p:ph sz="quarter" idx="10"/>
          </p:nvPr>
        </p:nvSpPr>
        <p:spPr/>
        <p:txBody>
          <a:bodyPr>
            <a:normAutofit lnSpcReduction="10000"/>
          </a:bodyPr>
          <a:lstStyle/>
          <a:p>
            <a:pPr marL="91440" indent="0">
              <a:buNone/>
            </a:pPr>
            <a:r>
              <a:rPr lang="en-US"/>
              <a:t>The Dashboard also includes a direct link to the school and/or district report on DataQuest as follows:</a:t>
            </a:r>
          </a:p>
          <a:p>
            <a:r>
              <a:rPr lang="en-US"/>
              <a:t>For additional information about appropriately assigned teachers at schools within this local educational agency, please visit the Dataquest Teaching Assignment with School Data report at (links to specific school or district report).</a:t>
            </a:r>
          </a:p>
          <a:p>
            <a:endParaRPr lang="en-US"/>
          </a:p>
        </p:txBody>
      </p:sp>
    </p:spTree>
    <p:extLst>
      <p:ext uri="{BB962C8B-B14F-4D97-AF65-F5344CB8AC3E}">
        <p14:creationId xmlns:p14="http://schemas.microsoft.com/office/powerpoint/2010/main" val="2377890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45C5F-1349-A20F-746F-ABF06B64FCBC}"/>
              </a:ext>
            </a:extLst>
          </p:cNvPr>
          <p:cNvSpPr>
            <a:spLocks noGrp="1"/>
          </p:cNvSpPr>
          <p:nvPr>
            <p:ph type="title"/>
          </p:nvPr>
        </p:nvSpPr>
        <p:spPr/>
        <p:txBody>
          <a:bodyPr/>
          <a:lstStyle/>
          <a:p>
            <a:r>
              <a:rPr lang="en-US" sz="4800">
                <a:cs typeface="Arial"/>
              </a:rPr>
              <a:t>Educational Partner Engagement</a:t>
            </a:r>
            <a:endParaRPr lang="en-US" sz="4800"/>
          </a:p>
        </p:txBody>
      </p:sp>
      <p:sp>
        <p:nvSpPr>
          <p:cNvPr id="3" name="Content Placeholder 2">
            <a:extLst>
              <a:ext uri="{FF2B5EF4-FFF2-40B4-BE49-F238E27FC236}">
                <a16:creationId xmlns:a16="http://schemas.microsoft.com/office/drawing/2014/main" id="{842B70F4-F4B4-B2B1-4F98-F09AF12FE454}"/>
              </a:ext>
            </a:extLst>
          </p:cNvPr>
          <p:cNvSpPr>
            <a:spLocks noGrp="1"/>
          </p:cNvSpPr>
          <p:nvPr>
            <p:ph sz="quarter" idx="10"/>
          </p:nvPr>
        </p:nvSpPr>
        <p:spPr/>
        <p:txBody>
          <a:bodyPr vert="horz" lIns="91440" tIns="45720" rIns="91440" bIns="45720" rtlCol="0" anchor="t">
            <a:normAutofit fontScale="77500" lnSpcReduction="20000"/>
          </a:bodyPr>
          <a:lstStyle/>
          <a:p>
            <a:pPr marL="91440" indent="0">
              <a:buNone/>
            </a:pPr>
            <a:r>
              <a:rPr lang="en-US">
                <a:latin typeface="Arial"/>
                <a:cs typeface="Arial"/>
              </a:rPr>
              <a:t>Representatives from educational management organizations, civil rights and equity groups were brought together in early 2026 to obtain feedback on teacher data on the Dashboard. The topics for this discussion included the following:</a:t>
            </a:r>
            <a:endParaRPr lang="en-US"/>
          </a:p>
          <a:p>
            <a:r>
              <a:rPr lang="en-US">
                <a:latin typeface="Arial"/>
                <a:cs typeface="Arial"/>
              </a:rPr>
              <a:t>Feedback on the new Teacher Assignments card on the LEA and school Dashboard pages</a:t>
            </a:r>
          </a:p>
          <a:p>
            <a:r>
              <a:rPr lang="en-US">
                <a:latin typeface="Arial"/>
                <a:cs typeface="Arial"/>
              </a:rPr>
              <a:t>Ideas for realizing statutory direction around the extent of any disparities in teacher assignments between schools within an LEA</a:t>
            </a:r>
          </a:p>
          <a:p>
            <a:r>
              <a:rPr lang="en-US">
                <a:latin typeface="Arial"/>
                <a:cs typeface="Arial"/>
              </a:rPr>
              <a:t>Suggestions on how teacher data terminology might be aligned, specifically across the SARC, TAMO and the Dashboard</a:t>
            </a:r>
            <a:endParaRPr lang="en-US"/>
          </a:p>
        </p:txBody>
      </p:sp>
    </p:spTree>
    <p:extLst>
      <p:ext uri="{BB962C8B-B14F-4D97-AF65-F5344CB8AC3E}">
        <p14:creationId xmlns:p14="http://schemas.microsoft.com/office/powerpoint/2010/main" val="76497281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61C8-F041-8B0D-8E50-C17B59044FD8}"/>
              </a:ext>
            </a:extLst>
          </p:cNvPr>
          <p:cNvSpPr>
            <a:spLocks noGrp="1"/>
          </p:cNvSpPr>
          <p:nvPr>
            <p:ph type="title"/>
          </p:nvPr>
        </p:nvSpPr>
        <p:spPr/>
        <p:txBody>
          <a:bodyPr/>
          <a:lstStyle/>
          <a:p>
            <a:r>
              <a:rPr lang="en-US" sz="4800">
                <a:cs typeface="Arial"/>
              </a:rPr>
              <a:t>Educational Partner Feedback (1)</a:t>
            </a:r>
          </a:p>
        </p:txBody>
      </p:sp>
      <p:sp>
        <p:nvSpPr>
          <p:cNvPr id="3" name="Content Placeholder 2">
            <a:extLst>
              <a:ext uri="{FF2B5EF4-FFF2-40B4-BE49-F238E27FC236}">
                <a16:creationId xmlns:a16="http://schemas.microsoft.com/office/drawing/2014/main" id="{B81E800E-01F6-B279-F835-93880E2F95A7}"/>
              </a:ext>
            </a:extLst>
          </p:cNvPr>
          <p:cNvSpPr>
            <a:spLocks noGrp="1"/>
          </p:cNvSpPr>
          <p:nvPr>
            <p:ph sz="quarter" idx="10"/>
          </p:nvPr>
        </p:nvSpPr>
        <p:spPr>
          <a:xfrm>
            <a:off x="666750" y="1449946"/>
            <a:ext cx="10858499" cy="4987429"/>
          </a:xfrm>
        </p:spPr>
        <p:txBody>
          <a:bodyPr vert="horz" lIns="91440" tIns="45720" rIns="91440" bIns="45720" rtlCol="0" anchor="t">
            <a:noAutofit/>
          </a:bodyPr>
          <a:lstStyle/>
          <a:p>
            <a:pPr lvl="0"/>
            <a:r>
              <a:rPr lang="en-US" sz="2400"/>
              <a:t>The new Teacher Assignments card and accompanying LEA details are being used to support teacher quality conversations among equity groups and community-based organizations. </a:t>
            </a:r>
          </a:p>
          <a:p>
            <a:pPr lvl="0"/>
            <a:r>
              <a:rPr lang="en-US" sz="2400"/>
              <a:t>It is important to consider rural LEAs and their schools, as well as county office of education-run court and community schools, as these settings can face unique staffing challenges.</a:t>
            </a:r>
          </a:p>
          <a:p>
            <a:pPr lvl="0"/>
            <a:r>
              <a:rPr lang="en-US" sz="2400"/>
              <a:t>The term “Clear” on the Dashboard is somewhat confusing, given that it does not indicate teachers that hold a clear credential. </a:t>
            </a:r>
          </a:p>
          <a:p>
            <a:r>
              <a:rPr lang="en-US" sz="2400"/>
              <a:t>The Every Student Succeeds Act term “Ineffective” on the </a:t>
            </a:r>
            <a:r>
              <a:rPr lang="en-US" sz="2400" i="1"/>
              <a:t>Teacher Assignment Monitoring Outcomes</a:t>
            </a:r>
            <a:r>
              <a:rPr lang="en-US" sz="2400"/>
              <a:t> on DataQuest is unpopular among many interest holders, as it is seen as pejorative to temporary permit holders and misassigned educators serving in California classrooms.</a:t>
            </a:r>
          </a:p>
        </p:txBody>
      </p:sp>
    </p:spTree>
    <p:extLst>
      <p:ext uri="{BB962C8B-B14F-4D97-AF65-F5344CB8AC3E}">
        <p14:creationId xmlns:p14="http://schemas.microsoft.com/office/powerpoint/2010/main" val="15059358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A8221-A7C2-9557-B509-2893CF20B697}"/>
              </a:ext>
            </a:extLst>
          </p:cNvPr>
          <p:cNvSpPr>
            <a:spLocks noGrp="1"/>
          </p:cNvSpPr>
          <p:nvPr>
            <p:ph type="title"/>
          </p:nvPr>
        </p:nvSpPr>
        <p:spPr/>
        <p:txBody>
          <a:bodyPr/>
          <a:lstStyle/>
          <a:p>
            <a:r>
              <a:rPr lang="en-US" sz="4800"/>
              <a:t>Options for Consideration (1)</a:t>
            </a:r>
          </a:p>
        </p:txBody>
      </p:sp>
      <p:sp>
        <p:nvSpPr>
          <p:cNvPr id="3" name="Content Placeholder 2">
            <a:extLst>
              <a:ext uri="{FF2B5EF4-FFF2-40B4-BE49-F238E27FC236}">
                <a16:creationId xmlns:a16="http://schemas.microsoft.com/office/drawing/2014/main" id="{D54DEEB9-8EA3-B631-41B2-2C7E6AD5F631}"/>
              </a:ext>
            </a:extLst>
          </p:cNvPr>
          <p:cNvSpPr>
            <a:spLocks noGrp="1"/>
          </p:cNvSpPr>
          <p:nvPr>
            <p:ph sz="quarter" idx="10"/>
          </p:nvPr>
        </p:nvSpPr>
        <p:spPr/>
        <p:txBody>
          <a:bodyPr vert="horz" lIns="91440" tIns="45720" rIns="91440" bIns="45720" rtlCol="0" anchor="t">
            <a:normAutofit fontScale="77500" lnSpcReduction="20000"/>
          </a:bodyPr>
          <a:lstStyle/>
          <a:p>
            <a:r>
              <a:rPr lang="en-US">
                <a:latin typeface="Arial"/>
                <a:cs typeface="Arial"/>
              </a:rPr>
              <a:t>In order for the SBE to provide direction to align terminology and display intra-district/county teacher credentialing and assignment data on the Dashboard, the following options were developed in response to educational partner feedback:</a:t>
            </a:r>
          </a:p>
          <a:p>
            <a:pPr lvl="1"/>
            <a:r>
              <a:rPr lang="en-US" b="1">
                <a:latin typeface="Arial"/>
                <a:cs typeface="Arial"/>
              </a:rPr>
              <a:t>Align Terminology:</a:t>
            </a:r>
            <a:r>
              <a:rPr lang="en-US">
                <a:latin typeface="Arial"/>
                <a:cs typeface="Arial"/>
              </a:rPr>
              <a:t> Change “Clear” on the Dashboard to “Fully Credentialed and Properly Assigned” on the Teacher Assignments card as well as on the Local Indicators Dashboard page. Request that the CDE consider terminology updates to the TAMO reports to align with the Dashboard terms, as it deems appropriate considering TAMO’s use of federally required terminology.</a:t>
            </a:r>
          </a:p>
          <a:p>
            <a:pPr lvl="1"/>
            <a:r>
              <a:rPr lang="en-US">
                <a:solidFill>
                  <a:schemeClr val="accent6">
                    <a:lumMod val="50000"/>
                  </a:schemeClr>
                </a:solidFill>
                <a:latin typeface="Arial"/>
                <a:cs typeface="Arial"/>
              </a:rPr>
              <a:t>There was broad support at the SBE meeting for this change in terminology.</a:t>
            </a:r>
            <a:endParaRPr lang="en-US">
              <a:solidFill>
                <a:schemeClr val="accent6">
                  <a:lumMod val="50000"/>
                </a:schemeClr>
              </a:solidFill>
            </a:endParaRPr>
          </a:p>
        </p:txBody>
      </p:sp>
    </p:spTree>
    <p:extLst>
      <p:ext uri="{BB962C8B-B14F-4D97-AF65-F5344CB8AC3E}">
        <p14:creationId xmlns:p14="http://schemas.microsoft.com/office/powerpoint/2010/main" val="29722178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2E02B-67DC-3327-59F6-115D351BD0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471EA3-DFC8-57E1-3FF6-3872EF337385}"/>
              </a:ext>
            </a:extLst>
          </p:cNvPr>
          <p:cNvSpPr>
            <a:spLocks noGrp="1"/>
          </p:cNvSpPr>
          <p:nvPr>
            <p:ph type="title"/>
          </p:nvPr>
        </p:nvSpPr>
        <p:spPr/>
        <p:txBody>
          <a:bodyPr/>
          <a:lstStyle/>
          <a:p>
            <a:r>
              <a:rPr lang="en-US" sz="4800"/>
              <a:t>Options for Consideration (2)</a:t>
            </a:r>
            <a:endParaRPr lang="en-US"/>
          </a:p>
        </p:txBody>
      </p:sp>
      <p:sp>
        <p:nvSpPr>
          <p:cNvPr id="3" name="Content Placeholder 2">
            <a:extLst>
              <a:ext uri="{FF2B5EF4-FFF2-40B4-BE49-F238E27FC236}">
                <a16:creationId xmlns:a16="http://schemas.microsoft.com/office/drawing/2014/main" id="{F0D49329-DEAB-EFC3-15BA-BA04359E3893}"/>
              </a:ext>
            </a:extLst>
          </p:cNvPr>
          <p:cNvSpPr>
            <a:spLocks noGrp="1"/>
          </p:cNvSpPr>
          <p:nvPr>
            <p:ph sz="quarter" idx="10"/>
          </p:nvPr>
        </p:nvSpPr>
        <p:spPr/>
        <p:txBody>
          <a:bodyPr>
            <a:normAutofit/>
          </a:bodyPr>
          <a:lstStyle/>
          <a:p>
            <a:r>
              <a:rPr lang="en-US" b="1"/>
              <a:t>Intradistrict Comparison:</a:t>
            </a:r>
            <a:r>
              <a:rPr lang="en-US"/>
              <a:t> Add a second teacher assignment data table to the LEA local indicators page to meet the statutory requirements. </a:t>
            </a:r>
          </a:p>
          <a:p>
            <a:pPr marL="91440" indent="0">
              <a:buNone/>
            </a:pPr>
            <a:r>
              <a:rPr lang="en-US"/>
              <a:t>Note: Single school LEAs (e.g., charters, single school districts) would not have a second table as there are no comparisons possible</a:t>
            </a:r>
          </a:p>
        </p:txBody>
      </p:sp>
    </p:spTree>
    <p:extLst>
      <p:ext uri="{BB962C8B-B14F-4D97-AF65-F5344CB8AC3E}">
        <p14:creationId xmlns:p14="http://schemas.microsoft.com/office/powerpoint/2010/main" val="410666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0F33E-752A-1783-D66B-D227CFC911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2EEAEB-65A0-3A7B-568D-81F2B24686DF}"/>
              </a:ext>
            </a:extLst>
          </p:cNvPr>
          <p:cNvSpPr>
            <a:spLocks noGrp="1"/>
          </p:cNvSpPr>
          <p:nvPr>
            <p:ph type="title"/>
          </p:nvPr>
        </p:nvSpPr>
        <p:spPr/>
        <p:txBody>
          <a:bodyPr/>
          <a:lstStyle/>
          <a:p>
            <a:r>
              <a:rPr lang="en-US" sz="6000">
                <a:cs typeface="Arial"/>
              </a:rPr>
              <a:t>College/Career Indicator</a:t>
            </a:r>
            <a:endParaRPr lang="en-US" sz="6000"/>
          </a:p>
        </p:txBody>
      </p:sp>
    </p:spTree>
    <p:extLst>
      <p:ext uri="{BB962C8B-B14F-4D97-AF65-F5344CB8AC3E}">
        <p14:creationId xmlns:p14="http://schemas.microsoft.com/office/powerpoint/2010/main" val="22178664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05485-5FD8-FBC2-C15C-38A8F0F11C14}"/>
              </a:ext>
            </a:extLst>
          </p:cNvPr>
          <p:cNvSpPr>
            <a:spLocks noGrp="1"/>
          </p:cNvSpPr>
          <p:nvPr>
            <p:ph type="title"/>
          </p:nvPr>
        </p:nvSpPr>
        <p:spPr/>
        <p:txBody>
          <a:bodyPr/>
          <a:lstStyle/>
          <a:p>
            <a:r>
              <a:rPr lang="en-US" sz="3600"/>
              <a:t>Sample Table: Intra-district Comparison of Fully Credentialed and Properly Assigned Teachers</a:t>
            </a:r>
          </a:p>
        </p:txBody>
      </p:sp>
      <p:graphicFrame>
        <p:nvGraphicFramePr>
          <p:cNvPr id="4" name="Content Placeholder 3" descr="The highest and lowest percentage of fully credentialed and properly assigned teachers.">
            <a:extLst>
              <a:ext uri="{FF2B5EF4-FFF2-40B4-BE49-F238E27FC236}">
                <a16:creationId xmlns:a16="http://schemas.microsoft.com/office/drawing/2014/main" id="{C1701EE1-9C91-8AB7-15C5-824D6AC8EB17}"/>
              </a:ext>
            </a:extLst>
          </p:cNvPr>
          <p:cNvGraphicFramePr>
            <a:graphicFrameLocks noGrp="1"/>
          </p:cNvGraphicFramePr>
          <p:nvPr>
            <p:ph sz="quarter" idx="10"/>
          </p:nvPr>
        </p:nvGraphicFramePr>
        <p:xfrm>
          <a:off x="647700" y="1752600"/>
          <a:ext cx="10858500" cy="3840480"/>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47718184"/>
                    </a:ext>
                  </a:extLst>
                </a:gridCol>
                <a:gridCol w="2714625">
                  <a:extLst>
                    <a:ext uri="{9D8B030D-6E8A-4147-A177-3AD203B41FA5}">
                      <a16:colId xmlns:a16="http://schemas.microsoft.com/office/drawing/2014/main" val="4119870372"/>
                    </a:ext>
                  </a:extLst>
                </a:gridCol>
                <a:gridCol w="2714625">
                  <a:extLst>
                    <a:ext uri="{9D8B030D-6E8A-4147-A177-3AD203B41FA5}">
                      <a16:colId xmlns:a16="http://schemas.microsoft.com/office/drawing/2014/main" val="1479936123"/>
                    </a:ext>
                  </a:extLst>
                </a:gridCol>
                <a:gridCol w="2714625">
                  <a:extLst>
                    <a:ext uri="{9D8B030D-6E8A-4147-A177-3AD203B41FA5}">
                      <a16:colId xmlns:a16="http://schemas.microsoft.com/office/drawing/2014/main" val="3013122381"/>
                    </a:ext>
                  </a:extLst>
                </a:gridCol>
              </a:tblGrid>
              <a:tr h="370840">
                <a:tc>
                  <a:txBody>
                    <a:bodyPr/>
                    <a:lstStyle/>
                    <a:p>
                      <a:pPr marL="0" marR="0" algn="ctr">
                        <a:buNone/>
                      </a:pPr>
                      <a:r>
                        <a:rPr lang="en-US" sz="2800" b="1">
                          <a:effectLst/>
                          <a:latin typeface="Arial" panose="020B0604020202020204" pitchFamily="34" charset="0"/>
                          <a:ea typeface="Times New Roman" panose="02020603050405020304" pitchFamily="18" charset="0"/>
                          <a:cs typeface="Times New Roman" panose="02020603050405020304" pitchFamily="18" charset="0"/>
                        </a:rPr>
                        <a:t>School Type</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b="1">
                          <a:effectLst/>
                          <a:latin typeface="Arial" panose="020B0604020202020204" pitchFamily="34" charset="0"/>
                          <a:ea typeface="Times New Roman" panose="02020603050405020304" pitchFamily="18" charset="0"/>
                          <a:cs typeface="Times New Roman" panose="02020603050405020304" pitchFamily="18" charset="0"/>
                        </a:rPr>
                        <a:t>Count of Schools</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b="1">
                          <a:effectLst/>
                          <a:latin typeface="Arial" panose="020B0604020202020204" pitchFamily="34" charset="0"/>
                          <a:ea typeface="Times New Roman" panose="02020603050405020304" pitchFamily="18" charset="0"/>
                          <a:cs typeface="Times New Roman" panose="02020603050405020304" pitchFamily="18" charset="0"/>
                        </a:rPr>
                        <a:t>Highest Percentage Fully Credentialed and Properly Assigned</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buNone/>
                      </a:pPr>
                      <a:r>
                        <a:rPr lang="en-US" sz="2800" b="1">
                          <a:effectLst/>
                          <a:latin typeface="Arial" panose="020B0604020202020204" pitchFamily="34" charset="0"/>
                          <a:ea typeface="Times New Roman" panose="02020603050405020304" pitchFamily="18" charset="0"/>
                          <a:cs typeface="Times New Roman" panose="02020603050405020304" pitchFamily="18" charset="0"/>
                        </a:rPr>
                        <a:t>Lowest Percentage Fully Credentialed and Properly Assigned</a:t>
                      </a:r>
                      <a:endParaRPr lang="en-US" sz="28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66339510"/>
                  </a:ext>
                </a:extLst>
              </a:tr>
              <a:tr h="370840">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Elementary</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43</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100%</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65%</a:t>
                      </a:r>
                    </a:p>
                  </a:txBody>
                  <a:tcPr marL="68580" marR="68580" marT="0" marB="0" anchor="ctr"/>
                </a:tc>
                <a:extLst>
                  <a:ext uri="{0D108BD9-81ED-4DB2-BD59-A6C34878D82A}">
                    <a16:rowId xmlns:a16="http://schemas.microsoft.com/office/drawing/2014/main" val="1166621406"/>
                  </a:ext>
                </a:extLst>
              </a:tr>
              <a:tr h="370840">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High</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8</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97%</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69%</a:t>
                      </a:r>
                    </a:p>
                  </a:txBody>
                  <a:tcPr marL="68580" marR="68580" marT="0" marB="0" anchor="ctr"/>
                </a:tc>
                <a:extLst>
                  <a:ext uri="{0D108BD9-81ED-4DB2-BD59-A6C34878D82A}">
                    <a16:rowId xmlns:a16="http://schemas.microsoft.com/office/drawing/2014/main" val="709065325"/>
                  </a:ext>
                </a:extLst>
              </a:tr>
              <a:tr h="370840">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Middle</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12</a:t>
                      </a:r>
                    </a:p>
                  </a:txBody>
                  <a:tcPr marL="68580" marR="68580" marT="0" marB="0" anchor="ctr"/>
                </a:tc>
                <a:tc>
                  <a:txBody>
                    <a:bodyPr/>
                    <a:lstStyle/>
                    <a:p>
                      <a:pPr marL="0" marR="0" algn="ctr">
                        <a:buNone/>
                      </a:pPr>
                      <a:r>
                        <a:rPr lang="en-US" sz="2800">
                          <a:effectLst/>
                          <a:latin typeface="Arial" panose="020B0604020202020204" pitchFamily="34" charset="0"/>
                          <a:ea typeface="Times New Roman" panose="02020603050405020304" pitchFamily="18" charset="0"/>
                          <a:cs typeface="Times New Roman" panose="02020603050405020304" pitchFamily="18" charset="0"/>
                        </a:rPr>
                        <a:t>95%</a:t>
                      </a:r>
                    </a:p>
                  </a:txBody>
                  <a:tcPr marL="68580" marR="68580" marT="0" marB="0" anchor="ctr"/>
                </a:tc>
                <a:tc>
                  <a:txBody>
                    <a:bodyPr/>
                    <a:lstStyle/>
                    <a:p>
                      <a:pPr marL="0" marR="0" algn="ctr">
                        <a:buNone/>
                      </a:pPr>
                      <a:r>
                        <a:rPr lang="en-US" sz="2800" dirty="0">
                          <a:effectLst/>
                          <a:latin typeface="Arial" panose="020B0604020202020204" pitchFamily="34" charset="0"/>
                          <a:ea typeface="Times New Roman" panose="02020603050405020304" pitchFamily="18" charset="0"/>
                          <a:cs typeface="Times New Roman" panose="02020603050405020304" pitchFamily="18" charset="0"/>
                        </a:rPr>
                        <a:t>55%</a:t>
                      </a:r>
                    </a:p>
                  </a:txBody>
                  <a:tcPr marL="68580" marR="68580" marT="0" marB="0" anchor="ctr"/>
                </a:tc>
                <a:extLst>
                  <a:ext uri="{0D108BD9-81ED-4DB2-BD59-A6C34878D82A}">
                    <a16:rowId xmlns:a16="http://schemas.microsoft.com/office/drawing/2014/main" val="649885141"/>
                  </a:ext>
                </a:extLst>
              </a:tr>
            </a:tbl>
          </a:graphicData>
        </a:graphic>
      </p:graphicFrame>
    </p:spTree>
    <p:extLst>
      <p:ext uri="{BB962C8B-B14F-4D97-AF65-F5344CB8AC3E}">
        <p14:creationId xmlns:p14="http://schemas.microsoft.com/office/powerpoint/2010/main" val="33403759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1069C-68E6-AB95-D6D7-1121AFB210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A30B41-47C0-8652-A4FC-0F892D5C1C4B}"/>
              </a:ext>
            </a:extLst>
          </p:cNvPr>
          <p:cNvSpPr>
            <a:spLocks noGrp="1"/>
          </p:cNvSpPr>
          <p:nvPr>
            <p:ph type="title"/>
          </p:nvPr>
        </p:nvSpPr>
        <p:spPr/>
        <p:txBody>
          <a:bodyPr/>
          <a:lstStyle/>
          <a:p>
            <a:r>
              <a:rPr lang="en-US" sz="4800">
                <a:cs typeface="Arial"/>
              </a:rPr>
              <a:t>Educational Partner Feedback (2)</a:t>
            </a:r>
          </a:p>
        </p:txBody>
      </p:sp>
      <p:sp>
        <p:nvSpPr>
          <p:cNvPr id="3" name="Content Placeholder 2">
            <a:extLst>
              <a:ext uri="{FF2B5EF4-FFF2-40B4-BE49-F238E27FC236}">
                <a16:creationId xmlns:a16="http://schemas.microsoft.com/office/drawing/2014/main" id="{8D7B1779-EFA7-FBB9-886B-952992D7156A}"/>
              </a:ext>
            </a:extLst>
          </p:cNvPr>
          <p:cNvSpPr>
            <a:spLocks noGrp="1"/>
          </p:cNvSpPr>
          <p:nvPr>
            <p:ph sz="quarter" idx="10"/>
          </p:nvPr>
        </p:nvSpPr>
        <p:spPr>
          <a:xfrm>
            <a:off x="666750" y="1449946"/>
            <a:ext cx="10858499" cy="4987429"/>
          </a:xfrm>
        </p:spPr>
        <p:txBody>
          <a:bodyPr vert="horz" lIns="91440" tIns="45720" rIns="91440" bIns="45720" rtlCol="0" anchor="t">
            <a:noAutofit/>
          </a:bodyPr>
          <a:lstStyle/>
          <a:p>
            <a:r>
              <a:rPr lang="en-US" sz="3200">
                <a:solidFill>
                  <a:schemeClr val="accent6">
                    <a:lumMod val="50000"/>
                  </a:schemeClr>
                </a:solidFill>
                <a:latin typeface="Arial"/>
                <a:cs typeface="Arial"/>
              </a:rPr>
              <a:t>Various interest holders provided additional feedback to the SBE at its March 2026 meeting, specific to the table:</a:t>
            </a:r>
          </a:p>
          <a:p>
            <a:pPr lvl="1"/>
            <a:r>
              <a:rPr lang="en-US" sz="3200">
                <a:solidFill>
                  <a:schemeClr val="accent6">
                    <a:lumMod val="50000"/>
                  </a:schemeClr>
                </a:solidFill>
                <a:latin typeface="Arial"/>
                <a:cs typeface="Arial"/>
              </a:rPr>
              <a:t>The proposed data table is duplicative of information already provided on </a:t>
            </a:r>
            <a:r>
              <a:rPr lang="en-US" sz="3200" err="1">
                <a:solidFill>
                  <a:schemeClr val="accent6">
                    <a:lumMod val="50000"/>
                  </a:schemeClr>
                </a:solidFill>
                <a:latin typeface="Arial"/>
                <a:cs typeface="Arial"/>
              </a:rPr>
              <a:t>DataQuest</a:t>
            </a:r>
            <a:endParaRPr lang="en-US" sz="3200">
              <a:solidFill>
                <a:schemeClr val="accent6">
                  <a:lumMod val="50000"/>
                </a:schemeClr>
              </a:solidFill>
              <a:latin typeface="Arial"/>
              <a:cs typeface="Arial"/>
            </a:endParaRPr>
          </a:p>
          <a:p>
            <a:pPr lvl="1"/>
            <a:r>
              <a:rPr lang="en-US" sz="3200">
                <a:solidFill>
                  <a:schemeClr val="accent6">
                    <a:lumMod val="50000"/>
                  </a:schemeClr>
                </a:solidFill>
                <a:latin typeface="Arial"/>
                <a:cs typeface="Arial"/>
              </a:rPr>
              <a:t>Add a row to the data table for alternative or Dashboard Alternative School Status schools</a:t>
            </a:r>
          </a:p>
          <a:p>
            <a:pPr lvl="1"/>
            <a:r>
              <a:rPr lang="en-US" sz="3200">
                <a:solidFill>
                  <a:schemeClr val="accent6">
                    <a:lumMod val="50000"/>
                  </a:schemeClr>
                </a:solidFill>
                <a:latin typeface="Arial"/>
                <a:cs typeface="Arial"/>
              </a:rPr>
              <a:t>Add a column to the table to present the statewide average for elementary, middle, high and alternative schools.</a:t>
            </a:r>
            <a:endParaRPr lang="en-US" sz="3200">
              <a:solidFill>
                <a:schemeClr val="accent6">
                  <a:lumMod val="50000"/>
                </a:schemeClr>
              </a:solidFill>
            </a:endParaRPr>
          </a:p>
          <a:p>
            <a:pPr lvl="1"/>
            <a:endParaRPr lang="en-US" sz="3200"/>
          </a:p>
        </p:txBody>
      </p:sp>
    </p:spTree>
    <p:extLst>
      <p:ext uri="{BB962C8B-B14F-4D97-AF65-F5344CB8AC3E}">
        <p14:creationId xmlns:p14="http://schemas.microsoft.com/office/powerpoint/2010/main" val="388137142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9ECDE-1B1E-5964-BBA2-7ED28A590029}"/>
              </a:ext>
            </a:extLst>
          </p:cNvPr>
          <p:cNvSpPr>
            <a:spLocks noGrp="1"/>
          </p:cNvSpPr>
          <p:nvPr>
            <p:ph type="title"/>
          </p:nvPr>
        </p:nvSpPr>
        <p:spPr/>
        <p:txBody>
          <a:bodyPr/>
          <a:lstStyle/>
          <a:p>
            <a:r>
              <a:rPr lang="en-US" sz="5400">
                <a:ea typeface="+mj-lt"/>
                <a:cs typeface="+mj-lt"/>
              </a:rPr>
              <a:t>CPAG Feedback on Priority 1</a:t>
            </a:r>
            <a:endParaRPr lang="en-US" sz="5400">
              <a:cs typeface="Arial"/>
            </a:endParaRPr>
          </a:p>
        </p:txBody>
      </p:sp>
      <p:sp>
        <p:nvSpPr>
          <p:cNvPr id="3" name="Content Placeholder 2">
            <a:extLst>
              <a:ext uri="{FF2B5EF4-FFF2-40B4-BE49-F238E27FC236}">
                <a16:creationId xmlns:a16="http://schemas.microsoft.com/office/drawing/2014/main" id="{CB9BFB15-322C-9A71-D15F-8AC18BBFA937}"/>
              </a:ext>
            </a:extLst>
          </p:cNvPr>
          <p:cNvSpPr>
            <a:spLocks noGrp="1"/>
          </p:cNvSpPr>
          <p:nvPr>
            <p:ph sz="quarter" idx="10"/>
          </p:nvPr>
        </p:nvSpPr>
        <p:spPr/>
        <p:txBody>
          <a:bodyPr vert="horz" lIns="91440" tIns="45720" rIns="91440" bIns="45720" rtlCol="0" anchor="t">
            <a:normAutofit fontScale="85000" lnSpcReduction="20000"/>
          </a:bodyPr>
          <a:lstStyle/>
          <a:p>
            <a:r>
              <a:rPr lang="en-US">
                <a:latin typeface="Arial"/>
                <a:cs typeface="Arial"/>
              </a:rPr>
              <a:t>How else could we look at disparities across school sites?</a:t>
            </a:r>
          </a:p>
          <a:p>
            <a:r>
              <a:rPr lang="en-US">
                <a:latin typeface="Arial"/>
                <a:cs typeface="Arial"/>
              </a:rPr>
              <a:t>When does it make sense to compare within an LEA, and when does a statewide comparison feel more appropriate?</a:t>
            </a:r>
          </a:p>
          <a:p>
            <a:r>
              <a:rPr lang="en-US">
                <a:latin typeface="Arial"/>
                <a:cs typeface="Arial"/>
              </a:rPr>
              <a:t>Do you have thoughts around considering elementary, high, continuation and charter school contexts?</a:t>
            </a:r>
          </a:p>
          <a:p>
            <a:pPr lvl="1">
              <a:buFont typeface="Courier New" panose="020B0604020202020204" pitchFamily="34" charset="0"/>
              <a:buChar char="o"/>
            </a:pPr>
            <a:r>
              <a:rPr lang="en-US">
                <a:latin typeface="Arial"/>
                <a:cs typeface="Arial"/>
              </a:rPr>
              <a:t>What would be reasonable parameters on displaying data?</a:t>
            </a:r>
          </a:p>
          <a:p>
            <a:pPr marL="1029970" lvl="2">
              <a:buFont typeface="Wingdings" panose="020B0604020202020204" pitchFamily="34" charset="0"/>
              <a:buChar char="§"/>
            </a:pPr>
            <a:r>
              <a:rPr lang="en-US">
                <a:latin typeface="Arial"/>
                <a:cs typeface="Arial"/>
              </a:rPr>
              <a:t>If only 1 school per type – do you display it?</a:t>
            </a:r>
          </a:p>
          <a:p>
            <a:r>
              <a:rPr lang="en-US">
                <a:latin typeface="Arial"/>
                <a:cs typeface="Arial"/>
              </a:rPr>
              <a:t>Is there any additional feedback you'd like to share on the change in terminology?</a:t>
            </a:r>
          </a:p>
        </p:txBody>
      </p:sp>
    </p:spTree>
    <p:extLst>
      <p:ext uri="{BB962C8B-B14F-4D97-AF65-F5344CB8AC3E}">
        <p14:creationId xmlns:p14="http://schemas.microsoft.com/office/powerpoint/2010/main" val="6656485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C65C0-8A25-FD90-7F81-FA6F9F6BEE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5E5F70-8AFE-52A9-08CD-EA6D6E8DE91A}"/>
              </a:ext>
            </a:extLst>
          </p:cNvPr>
          <p:cNvSpPr>
            <a:spLocks noGrp="1"/>
          </p:cNvSpPr>
          <p:nvPr>
            <p:ph type="title"/>
          </p:nvPr>
        </p:nvSpPr>
        <p:spPr/>
        <p:txBody>
          <a:bodyPr/>
          <a:lstStyle/>
          <a:p>
            <a:r>
              <a:rPr lang="en-US" sz="6000">
                <a:cs typeface="Arial"/>
              </a:rPr>
              <a:t>Science as Full State Indicator</a:t>
            </a:r>
          </a:p>
        </p:txBody>
      </p:sp>
    </p:spTree>
    <p:extLst>
      <p:ext uri="{BB962C8B-B14F-4D97-AF65-F5344CB8AC3E}">
        <p14:creationId xmlns:p14="http://schemas.microsoft.com/office/powerpoint/2010/main" val="159228052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9CDCA-2B2F-BCEA-7739-5F4E2067D817}"/>
              </a:ext>
            </a:extLst>
          </p:cNvPr>
          <p:cNvSpPr>
            <a:spLocks noGrp="1"/>
          </p:cNvSpPr>
          <p:nvPr>
            <p:ph type="title"/>
          </p:nvPr>
        </p:nvSpPr>
        <p:spPr/>
        <p:txBody>
          <a:bodyPr/>
          <a:lstStyle/>
          <a:p>
            <a:r>
              <a:rPr lang="en-US" sz="4800">
                <a:cs typeface="Aharoni"/>
              </a:rPr>
              <a:t>Science Indicator Dashboard Principles </a:t>
            </a:r>
            <a:endParaRPr lang="en-US" sz="4800"/>
          </a:p>
        </p:txBody>
      </p:sp>
      <p:sp>
        <p:nvSpPr>
          <p:cNvPr id="3" name="Content Placeholder 2">
            <a:extLst>
              <a:ext uri="{FF2B5EF4-FFF2-40B4-BE49-F238E27FC236}">
                <a16:creationId xmlns:a16="http://schemas.microsoft.com/office/drawing/2014/main" id="{C2B3024C-BD61-2D84-9E0E-90CC52E2DFAF}"/>
              </a:ext>
            </a:extLst>
          </p:cNvPr>
          <p:cNvSpPr>
            <a:spLocks noGrp="1"/>
          </p:cNvSpPr>
          <p:nvPr>
            <p:ph sz="quarter" idx="10"/>
          </p:nvPr>
        </p:nvSpPr>
        <p:spPr>
          <a:xfrm>
            <a:off x="647700" y="2057400"/>
            <a:ext cx="10858499" cy="4305300"/>
          </a:xfrm>
        </p:spPr>
        <p:txBody>
          <a:bodyPr/>
          <a:lstStyle/>
          <a:p>
            <a:pPr>
              <a:buClrTx/>
            </a:pPr>
            <a:r>
              <a:rPr lang="en-US" b="1">
                <a:latin typeface="Arial"/>
                <a:cs typeface="Arial"/>
              </a:rPr>
              <a:t>Principle 5</a:t>
            </a:r>
            <a:r>
              <a:rPr lang="en-US">
                <a:latin typeface="Arial"/>
                <a:cs typeface="Arial"/>
              </a:rPr>
              <a:t>: Values high performance and growth equally.</a:t>
            </a:r>
          </a:p>
          <a:p>
            <a:pPr>
              <a:buClrTx/>
            </a:pPr>
            <a:r>
              <a:rPr lang="en-US" b="1">
                <a:latin typeface="Arial"/>
                <a:cs typeface="Arial"/>
              </a:rPr>
              <a:t>Principle 8</a:t>
            </a:r>
            <a:r>
              <a:rPr lang="en-US">
                <a:latin typeface="Arial"/>
                <a:cs typeface="Arial"/>
              </a:rPr>
              <a:t>: Reflects technical quality through measures that are valid and reliable.</a:t>
            </a:r>
          </a:p>
          <a:p>
            <a:pPr>
              <a:buClrTx/>
            </a:pPr>
            <a:r>
              <a:rPr lang="en-US" b="1">
                <a:latin typeface="Arial"/>
                <a:cs typeface="Arial"/>
              </a:rPr>
              <a:t>Principle 11</a:t>
            </a:r>
            <a:r>
              <a:rPr lang="en-US">
                <a:latin typeface="Arial"/>
                <a:cs typeface="Arial"/>
              </a:rPr>
              <a:t>: Is subject to continuous revision and improvement.</a:t>
            </a:r>
            <a:endParaRPr lang="en-US"/>
          </a:p>
        </p:txBody>
      </p:sp>
    </p:spTree>
    <p:extLst>
      <p:ext uri="{BB962C8B-B14F-4D97-AF65-F5344CB8AC3E}">
        <p14:creationId xmlns:p14="http://schemas.microsoft.com/office/powerpoint/2010/main" val="27914033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646881-C529-B768-DB96-359FC66AB8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8EB09A-9970-B844-6E97-0F68BA070A3F}"/>
              </a:ext>
            </a:extLst>
          </p:cNvPr>
          <p:cNvSpPr>
            <a:spLocks noGrp="1"/>
          </p:cNvSpPr>
          <p:nvPr>
            <p:ph type="title"/>
          </p:nvPr>
        </p:nvSpPr>
        <p:spPr/>
        <p:txBody>
          <a:bodyPr/>
          <a:lstStyle/>
          <a:p>
            <a:r>
              <a:rPr lang="en-US" sz="4800">
                <a:cs typeface="Aharoni"/>
              </a:rPr>
              <a:t>2026 Workplan for Science Indicator </a:t>
            </a:r>
          </a:p>
        </p:txBody>
      </p:sp>
      <p:graphicFrame>
        <p:nvGraphicFramePr>
          <p:cNvPr id="5" name="Content Placeholder 4" descr="A table displaying the 2026 Science Indicator Workplan. Dates and action items are listed.">
            <a:extLst>
              <a:ext uri="{FF2B5EF4-FFF2-40B4-BE49-F238E27FC236}">
                <a16:creationId xmlns:a16="http://schemas.microsoft.com/office/drawing/2014/main" id="{FA2261ED-FDA1-E7C0-6388-4B28B16A0D2F}"/>
              </a:ext>
            </a:extLst>
          </p:cNvPr>
          <p:cNvGraphicFramePr>
            <a:graphicFrameLocks noGrp="1"/>
          </p:cNvGraphicFramePr>
          <p:nvPr>
            <p:ph sz="quarter" idx="10"/>
            <p:extLst>
              <p:ext uri="{D42A27DB-BD31-4B8C-83A1-F6EECF244321}">
                <p14:modId xmlns:p14="http://schemas.microsoft.com/office/powerpoint/2010/main" val="2030327419"/>
              </p:ext>
            </p:extLst>
          </p:nvPr>
        </p:nvGraphicFramePr>
        <p:xfrm>
          <a:off x="647700" y="1752600"/>
          <a:ext cx="10858500" cy="3051175"/>
        </p:xfrm>
        <a:graphic>
          <a:graphicData uri="http://schemas.openxmlformats.org/drawingml/2006/table">
            <a:tbl>
              <a:tblPr firstRow="1" bandRow="1">
                <a:tableStyleId>{5C22544A-7EE6-4342-B048-85BDC9FD1C3A}</a:tableStyleId>
              </a:tblPr>
              <a:tblGrid>
                <a:gridCol w="2714625">
                  <a:extLst>
                    <a:ext uri="{9D8B030D-6E8A-4147-A177-3AD203B41FA5}">
                      <a16:colId xmlns:a16="http://schemas.microsoft.com/office/drawing/2014/main" val="1051974465"/>
                    </a:ext>
                  </a:extLst>
                </a:gridCol>
                <a:gridCol w="2714625">
                  <a:extLst>
                    <a:ext uri="{9D8B030D-6E8A-4147-A177-3AD203B41FA5}">
                      <a16:colId xmlns:a16="http://schemas.microsoft.com/office/drawing/2014/main" val="3627241018"/>
                    </a:ext>
                  </a:extLst>
                </a:gridCol>
                <a:gridCol w="2714625">
                  <a:extLst>
                    <a:ext uri="{9D8B030D-6E8A-4147-A177-3AD203B41FA5}">
                      <a16:colId xmlns:a16="http://schemas.microsoft.com/office/drawing/2014/main" val="1189009580"/>
                    </a:ext>
                  </a:extLst>
                </a:gridCol>
                <a:gridCol w="2714625">
                  <a:extLst>
                    <a:ext uri="{9D8B030D-6E8A-4147-A177-3AD203B41FA5}">
                      <a16:colId xmlns:a16="http://schemas.microsoft.com/office/drawing/2014/main" val="2861411473"/>
                    </a:ext>
                  </a:extLst>
                </a:gridCol>
              </a:tblGrid>
              <a:tr h="370840">
                <a:tc>
                  <a:txBody>
                    <a:bodyPr/>
                    <a:lstStyle/>
                    <a:p>
                      <a:pPr marL="0" marR="0" algn="ctr">
                        <a:lnSpc>
                          <a:spcPct val="107000"/>
                        </a:lnSpc>
                        <a:spcBef>
                          <a:spcPts val="1200"/>
                        </a:spcBef>
                        <a:spcAft>
                          <a:spcPts val="1200"/>
                        </a:spcAft>
                        <a:buNone/>
                      </a:pPr>
                      <a:r>
                        <a:rPr lang="en-US" sz="2400" b="1">
                          <a:effectLst/>
                          <a:latin typeface="Arial" panose="020B0604020202020204" pitchFamily="34" charset="0"/>
                          <a:ea typeface="Calibri" panose="020F0502020204030204" pitchFamily="34" charset="0"/>
                          <a:cs typeface="Arial" panose="020B0604020202020204" pitchFamily="34" charset="0"/>
                        </a:rPr>
                        <a:t>Subject</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0"/>
                        </a:spcBef>
                        <a:spcAft>
                          <a:spcPts val="0"/>
                        </a:spcAft>
                        <a:buNone/>
                      </a:pPr>
                      <a:r>
                        <a:rPr lang="en-US" sz="2400" b="1">
                          <a:effectLst/>
                          <a:latin typeface="Arial" panose="020B0604020202020204" pitchFamily="34" charset="0"/>
                          <a:ea typeface="Calibri" panose="020F0502020204030204" pitchFamily="34" charset="0"/>
                          <a:cs typeface="Arial" panose="020B0604020202020204" pitchFamily="34" charset="0"/>
                        </a:rPr>
                        <a:t>March 2026</a:t>
                      </a:r>
                      <a:r>
                        <a:rPr lang="en-US" sz="2400" b="1">
                          <a:effectLst/>
                          <a:latin typeface="Arial" panose="020B0604020202020204" pitchFamily="34" charset="0"/>
                          <a:ea typeface="Calibri" panose="020F0502020204030204" pitchFamily="34" charset="0"/>
                          <a:cs typeface="Times New Roman" panose="02020603050405020304" pitchFamily="18" charset="0"/>
                        </a:rPr>
                        <a:t> </a:t>
                      </a:r>
                    </a:p>
                    <a:p>
                      <a:pPr marL="0" marR="0" algn="ctr">
                        <a:lnSpc>
                          <a:spcPct val="100000"/>
                        </a:lnSpc>
                        <a:spcBef>
                          <a:spcPts val="0"/>
                        </a:spcBef>
                        <a:spcAft>
                          <a:spcPts val="0"/>
                        </a:spcAft>
                        <a:buNone/>
                      </a:pPr>
                      <a:r>
                        <a:rPr lang="en-US" sz="2400" b="1">
                          <a:effectLst/>
                          <a:latin typeface="Arial" panose="020B0604020202020204" pitchFamily="34" charset="0"/>
                          <a:ea typeface="Calibri" panose="020F0502020204030204" pitchFamily="34" charset="0"/>
                          <a:cs typeface="Arial" panose="020B0604020202020204" pitchFamily="34" charset="0"/>
                        </a:rPr>
                        <a:t>CPAG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spcBef>
                          <a:spcPts val="600"/>
                        </a:spcBef>
                        <a:buNone/>
                      </a:pPr>
                      <a:r>
                        <a:rPr lang="en-US" sz="2400" b="1">
                          <a:effectLst/>
                          <a:latin typeface="Arial" panose="020B0604020202020204" pitchFamily="34" charset="0"/>
                          <a:ea typeface="Times New Roman" panose="02020603050405020304" pitchFamily="18" charset="0"/>
                          <a:cs typeface="Arial" panose="020B0604020202020204" pitchFamily="34" charset="0"/>
                        </a:rPr>
                        <a:t>May 2026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Aft>
                          <a:spcPts val="1200"/>
                        </a:spcAft>
                        <a:buNone/>
                      </a:pPr>
                      <a:r>
                        <a:rPr lang="en-US" sz="2400" b="1">
                          <a:effectLst/>
                          <a:latin typeface="Arial" panose="020B0604020202020204" pitchFamily="34" charset="0"/>
                          <a:ea typeface="Times New Roman" panose="02020603050405020304" pitchFamily="18" charset="0"/>
                          <a:cs typeface="Arial" panose="020B0604020202020204" pitchFamily="34" charset="0"/>
                        </a:rPr>
                        <a:t>SBE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0000"/>
                        </a:lnSpc>
                        <a:buNone/>
                      </a:pPr>
                      <a:r>
                        <a:rPr lang="en-US" sz="2400" b="1">
                          <a:effectLst/>
                          <a:latin typeface="Arial" panose="020B0604020202020204" pitchFamily="34" charset="0"/>
                          <a:ea typeface="Calibri" panose="020F0502020204030204" pitchFamily="34" charset="0"/>
                          <a:cs typeface="Times New Roman" panose="02020603050405020304" pitchFamily="18" charset="0"/>
                        </a:rPr>
                        <a:t>July 2026</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p>
                      <a:pPr marL="0" marR="0" algn="ctr">
                        <a:lnSpc>
                          <a:spcPct val="100000"/>
                        </a:lnSpc>
                        <a:spcAft>
                          <a:spcPts val="600"/>
                        </a:spcAft>
                        <a:buNone/>
                      </a:pPr>
                      <a:r>
                        <a:rPr lang="en-US" sz="2400" b="1">
                          <a:effectLst/>
                          <a:latin typeface="Arial" panose="020B0604020202020204" pitchFamily="34" charset="0"/>
                          <a:ea typeface="Calibri" panose="020F0502020204030204" pitchFamily="34" charset="0"/>
                          <a:cs typeface="Times New Roman" panose="02020603050405020304" pitchFamily="18" charset="0"/>
                        </a:rPr>
                        <a:t>SBE Meeting</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5968393"/>
                  </a:ext>
                </a:extLst>
              </a:tr>
              <a:tr h="370840">
                <a:tc>
                  <a:txBody>
                    <a:bodyPr/>
                    <a:lstStyle/>
                    <a:p>
                      <a:pPr marL="0" marR="0">
                        <a:lnSpc>
                          <a:spcPct val="107000"/>
                        </a:lnSpc>
                        <a:spcBef>
                          <a:spcPts val="1200"/>
                        </a:spcBef>
                        <a:spcAft>
                          <a:spcPts val="600"/>
                        </a:spcAft>
                        <a:buNone/>
                      </a:pPr>
                      <a:r>
                        <a:rPr lang="en-US" sz="2400">
                          <a:effectLst/>
                          <a:latin typeface="Arial" panose="020B0604020202020204" pitchFamily="34" charset="0"/>
                          <a:ea typeface="Arial" panose="020B0604020202020204" pitchFamily="34" charset="0"/>
                          <a:cs typeface="Arial" panose="020B0604020202020204" pitchFamily="34" charset="0"/>
                        </a:rPr>
                        <a:t>Consideration of the Science Indicator as a full indicator</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a:effectLst/>
                          <a:latin typeface="Arial" panose="020B0604020202020204" pitchFamily="34" charset="0"/>
                          <a:ea typeface="Calibri" panose="020F0502020204030204" pitchFamily="34" charset="0"/>
                          <a:cs typeface="Arial" panose="020B0604020202020204" pitchFamily="34" charset="0"/>
                        </a:rPr>
                        <a:t>CPAG provides feedback on full state indicator status for Science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a:effectLst/>
                          <a:latin typeface="Arial" panose="020B0604020202020204" pitchFamily="34" charset="0"/>
                          <a:ea typeface="Calibri" panose="020F0502020204030204" pitchFamily="34" charset="0"/>
                          <a:cs typeface="Arial" panose="020B0604020202020204" pitchFamily="34" charset="0"/>
                        </a:rPr>
                        <a:t>SBE will consider full state indicator status for Science</a:t>
                      </a:r>
                      <a:endParaRPr lang="en-US" sz="24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07000"/>
                        </a:lnSpc>
                        <a:spcBef>
                          <a:spcPts val="1200"/>
                        </a:spcBef>
                        <a:spcAft>
                          <a:spcPts val="1200"/>
                        </a:spcAft>
                        <a:buNone/>
                      </a:pPr>
                      <a:r>
                        <a:rPr lang="en-US" sz="2400" dirty="0">
                          <a:effectLst/>
                          <a:latin typeface="Arial" panose="020B0604020202020204" pitchFamily="34" charset="0"/>
                          <a:ea typeface="Calibri" panose="020F0502020204030204" pitchFamily="34" charset="0"/>
                          <a:cs typeface="Arial" panose="020B0604020202020204" pitchFamily="34" charset="0"/>
                        </a:rPr>
                        <a:t>SBE will incorporate any decisions into revised criteria for state assistance determinations</a:t>
                      </a:r>
                      <a:endParaRPr lang="en-US"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07474602"/>
                  </a:ext>
                </a:extLst>
              </a:tr>
            </a:tbl>
          </a:graphicData>
        </a:graphic>
      </p:graphicFrame>
    </p:spTree>
    <p:extLst>
      <p:ext uri="{BB962C8B-B14F-4D97-AF65-F5344CB8AC3E}">
        <p14:creationId xmlns:p14="http://schemas.microsoft.com/office/powerpoint/2010/main" val="3312987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AD0E-36B6-6394-FA21-2A952BC39718}"/>
              </a:ext>
            </a:extLst>
          </p:cNvPr>
          <p:cNvSpPr>
            <a:spLocks noGrp="1"/>
          </p:cNvSpPr>
          <p:nvPr>
            <p:ph type="title"/>
          </p:nvPr>
        </p:nvSpPr>
        <p:spPr/>
        <p:txBody>
          <a:bodyPr/>
          <a:lstStyle/>
          <a:p>
            <a:r>
              <a:rPr lang="en-US" sz="4000"/>
              <a:t>Background of Science on the Dashboard</a:t>
            </a:r>
          </a:p>
        </p:txBody>
      </p:sp>
      <p:sp>
        <p:nvSpPr>
          <p:cNvPr id="3" name="Content Placeholder 2">
            <a:extLst>
              <a:ext uri="{FF2B5EF4-FFF2-40B4-BE49-F238E27FC236}">
                <a16:creationId xmlns:a16="http://schemas.microsoft.com/office/drawing/2014/main" id="{34991B5A-85E8-0BB6-6384-3EF5FEC65336}"/>
              </a:ext>
            </a:extLst>
          </p:cNvPr>
          <p:cNvSpPr>
            <a:spLocks noGrp="1"/>
          </p:cNvSpPr>
          <p:nvPr>
            <p:ph sz="quarter" idx="10"/>
          </p:nvPr>
        </p:nvSpPr>
        <p:spPr>
          <a:xfrm>
            <a:off x="647700" y="1506793"/>
            <a:ext cx="10858499" cy="5046406"/>
          </a:xfrm>
        </p:spPr>
        <p:txBody>
          <a:bodyPr vert="horz" lIns="91440" tIns="45720" rIns="91440" bIns="45720" rtlCol="0" anchor="t">
            <a:noAutofit/>
          </a:bodyPr>
          <a:lstStyle/>
          <a:p>
            <a:pPr>
              <a:spcBef>
                <a:spcPts val="0"/>
              </a:spcBef>
            </a:pPr>
            <a:r>
              <a:rPr lang="en-US" sz="2400" b="1">
                <a:latin typeface="Arial"/>
                <a:cs typeface="Arial"/>
              </a:rPr>
              <a:t>July 2024 SBE meeting</a:t>
            </a:r>
            <a:endParaRPr lang="en-US" sz="2400"/>
          </a:p>
          <a:p>
            <a:pPr lvl="1">
              <a:spcBef>
                <a:spcPts val="0"/>
              </a:spcBef>
              <a:buChar char="•"/>
            </a:pPr>
            <a:r>
              <a:rPr lang="en-US" sz="2400">
                <a:latin typeface="Arial"/>
                <a:cs typeface="Arial"/>
              </a:rPr>
              <a:t>SBE adopted the criteria for the Science Indicator and the addition of Science to the Dashboard Distance from Standard (DFS) Methodology</a:t>
            </a:r>
          </a:p>
          <a:p>
            <a:pPr marL="1029970" lvl="2">
              <a:spcBef>
                <a:spcPts val="0"/>
              </a:spcBef>
              <a:buFont typeface="Arial" panose="05000000000000000000" pitchFamily="2" charset="2"/>
              <a:buChar char="•"/>
            </a:pPr>
            <a:r>
              <a:rPr lang="en-US" sz="2400">
                <a:latin typeface="Arial"/>
                <a:cs typeface="Arial"/>
              </a:rPr>
              <a:t>Include a participation rate within the metric starting with the 2025 Dashboard</a:t>
            </a:r>
          </a:p>
          <a:p>
            <a:pPr>
              <a:spcBef>
                <a:spcPts val="0"/>
              </a:spcBef>
            </a:pPr>
            <a:r>
              <a:rPr lang="en-US" sz="2400" b="1">
                <a:latin typeface="Arial"/>
                <a:cs typeface="Arial"/>
              </a:rPr>
              <a:t>March 2025 SBE Meeting</a:t>
            </a:r>
          </a:p>
          <a:p>
            <a:pPr lvl="1">
              <a:spcBef>
                <a:spcPts val="0"/>
              </a:spcBef>
              <a:buChar char="•"/>
            </a:pPr>
            <a:r>
              <a:rPr lang="en-US" sz="2400">
                <a:latin typeface="Arial"/>
                <a:cs typeface="Arial"/>
              </a:rPr>
              <a:t>SBE modified the measurement of the Science Indicator to Science Points</a:t>
            </a:r>
          </a:p>
          <a:p>
            <a:pPr lvl="1">
              <a:spcBef>
                <a:spcPts val="0"/>
              </a:spcBef>
              <a:buChar char="•"/>
            </a:pPr>
            <a:r>
              <a:rPr lang="en-US" sz="2400">
                <a:latin typeface="Arial"/>
                <a:cs typeface="Arial"/>
              </a:rPr>
              <a:t>SBE adopted cut scores for status and change and the five-by-five performance color grid</a:t>
            </a:r>
          </a:p>
          <a:p>
            <a:pPr>
              <a:spcBef>
                <a:spcPts val="0"/>
              </a:spcBef>
            </a:pPr>
            <a:r>
              <a:rPr lang="en-US" sz="2400" b="1">
                <a:latin typeface="Arial"/>
                <a:cs typeface="Arial"/>
              </a:rPr>
              <a:t>November 2025</a:t>
            </a:r>
          </a:p>
          <a:p>
            <a:pPr lvl="1">
              <a:spcBef>
                <a:spcPts val="0"/>
              </a:spcBef>
              <a:buChar char="•"/>
            </a:pPr>
            <a:r>
              <a:rPr lang="en-US" sz="2400">
                <a:latin typeface="Arial"/>
                <a:cs typeface="Arial"/>
              </a:rPr>
              <a:t>The Dashboard published the Science Indicator with full colors</a:t>
            </a:r>
            <a:endParaRPr lang="en-US" sz="2400"/>
          </a:p>
        </p:txBody>
      </p:sp>
    </p:spTree>
    <p:extLst>
      <p:ext uri="{BB962C8B-B14F-4D97-AF65-F5344CB8AC3E}">
        <p14:creationId xmlns:p14="http://schemas.microsoft.com/office/powerpoint/2010/main" val="18409974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25EBF-ED25-1C19-D4DC-799B0D042C1A}"/>
              </a:ext>
            </a:extLst>
          </p:cNvPr>
          <p:cNvSpPr>
            <a:spLocks noGrp="1"/>
          </p:cNvSpPr>
          <p:nvPr>
            <p:ph type="title"/>
          </p:nvPr>
        </p:nvSpPr>
        <p:spPr/>
        <p:txBody>
          <a:bodyPr/>
          <a:lstStyle/>
          <a:p>
            <a:r>
              <a:rPr lang="en-US" sz="5400"/>
              <a:t>Science on the Dashboard</a:t>
            </a:r>
          </a:p>
        </p:txBody>
      </p:sp>
      <p:sp>
        <p:nvSpPr>
          <p:cNvPr id="4" name="Content Placeholder 3">
            <a:extLst>
              <a:ext uri="{FF2B5EF4-FFF2-40B4-BE49-F238E27FC236}">
                <a16:creationId xmlns:a16="http://schemas.microsoft.com/office/drawing/2014/main" id="{212C7D80-E411-6811-0BD0-E6EEF4855B17}"/>
              </a:ext>
            </a:extLst>
          </p:cNvPr>
          <p:cNvSpPr>
            <a:spLocks noGrp="1"/>
          </p:cNvSpPr>
          <p:nvPr>
            <p:ph sz="quarter" idx="10"/>
          </p:nvPr>
        </p:nvSpPr>
        <p:spPr>
          <a:xfrm>
            <a:off x="647700" y="1710848"/>
            <a:ext cx="8016135" cy="4347053"/>
          </a:xfrm>
        </p:spPr>
        <p:txBody>
          <a:bodyPr vert="horz" lIns="91440" tIns="45720" rIns="91440" bIns="45720" rtlCol="0" anchor="t">
            <a:normAutofit/>
          </a:bodyPr>
          <a:lstStyle/>
          <a:p>
            <a:r>
              <a:rPr lang="en-US" sz="2800"/>
              <a:t>Measurement of achievement on the California Science Test (CAST) and the California Alternate Assessment (CAA)</a:t>
            </a:r>
          </a:p>
          <a:p>
            <a:r>
              <a:rPr lang="en-US" sz="2800"/>
              <a:t>2025 Dashboard had performance colors for the first time</a:t>
            </a:r>
          </a:p>
          <a:p>
            <a:r>
              <a:rPr lang="en-US" sz="2800">
                <a:latin typeface="Arial"/>
                <a:cs typeface="Arial"/>
              </a:rPr>
              <a:t>SBE adopted Science Points, a distinct metric for the Science Indicator, that sets the reference point to the lowest point value of Level 1. Scores range from 0-100.</a:t>
            </a:r>
          </a:p>
        </p:txBody>
      </p:sp>
      <p:pic>
        <p:nvPicPr>
          <p:cNvPr id="6" name="Content Placeholder 11" descr="The card reports the entity's status, indicating a current year score of 59.3 science points, with a 3.2-point increase from the previous year.">
            <a:extLst>
              <a:ext uri="{FF2B5EF4-FFF2-40B4-BE49-F238E27FC236}">
                <a16:creationId xmlns:a16="http://schemas.microsoft.com/office/drawing/2014/main" id="{A94DC9EB-1DC6-D902-3690-DFEE14086D45}"/>
              </a:ext>
            </a:extLst>
          </p:cNvPr>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9077721" y="1637778"/>
            <a:ext cx="2422668" cy="4305300"/>
          </a:xfrm>
        </p:spPr>
      </p:pic>
    </p:spTree>
    <p:extLst>
      <p:ext uri="{BB962C8B-B14F-4D97-AF65-F5344CB8AC3E}">
        <p14:creationId xmlns:p14="http://schemas.microsoft.com/office/powerpoint/2010/main" val="37984806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ED824-6A9E-ECE1-3EF0-E99C81A40C47}"/>
              </a:ext>
            </a:extLst>
          </p:cNvPr>
          <p:cNvSpPr>
            <a:spLocks noGrp="1"/>
          </p:cNvSpPr>
          <p:nvPr>
            <p:ph type="title"/>
          </p:nvPr>
        </p:nvSpPr>
        <p:spPr/>
        <p:txBody>
          <a:bodyPr/>
          <a:lstStyle/>
          <a:p>
            <a:r>
              <a:rPr lang="en-US" sz="4000">
                <a:cs typeface="Aharoni"/>
              </a:rPr>
              <a:t>Considering Science as a Full State Indicator</a:t>
            </a:r>
          </a:p>
        </p:txBody>
      </p:sp>
      <p:sp>
        <p:nvSpPr>
          <p:cNvPr id="3" name="Content Placeholder 2">
            <a:extLst>
              <a:ext uri="{FF2B5EF4-FFF2-40B4-BE49-F238E27FC236}">
                <a16:creationId xmlns:a16="http://schemas.microsoft.com/office/drawing/2014/main" id="{957880C7-AA65-B066-1AE9-86AA7729B3EE}"/>
              </a:ext>
            </a:extLst>
          </p:cNvPr>
          <p:cNvSpPr>
            <a:spLocks noGrp="1"/>
          </p:cNvSpPr>
          <p:nvPr>
            <p:ph sz="quarter" idx="10"/>
          </p:nvPr>
        </p:nvSpPr>
        <p:spPr>
          <a:xfrm>
            <a:off x="647699" y="1710847"/>
            <a:ext cx="11359540" cy="4347053"/>
          </a:xfrm>
        </p:spPr>
        <p:txBody>
          <a:bodyPr vert="horz" lIns="91440" tIns="45720" rIns="91440" bIns="45720" rtlCol="0" anchor="t">
            <a:noAutofit/>
          </a:bodyPr>
          <a:lstStyle/>
          <a:p>
            <a:r>
              <a:rPr lang="en-US" sz="2400">
                <a:latin typeface="Arial"/>
                <a:cs typeface="Arial"/>
              </a:rPr>
              <a:t>At the </a:t>
            </a:r>
            <a:r>
              <a:rPr lang="en-US" sz="2400" b="1">
                <a:latin typeface="Arial"/>
                <a:cs typeface="Arial"/>
              </a:rPr>
              <a:t>May 2025 SBE meeting</a:t>
            </a:r>
            <a:r>
              <a:rPr lang="en-US" sz="2400">
                <a:latin typeface="Arial"/>
                <a:cs typeface="Arial"/>
              </a:rPr>
              <a:t>, the following options were considered for the Science Indicator and inclusion in the Local Control Funding Formula (LCFF) Eligibility Criteria:</a:t>
            </a:r>
          </a:p>
          <a:p>
            <a:pPr lvl="1">
              <a:spcBef>
                <a:spcPts val="0"/>
              </a:spcBef>
              <a:spcAft>
                <a:spcPts val="0"/>
              </a:spcAft>
              <a:buFont typeface="Courier New" panose="020B0604020202020204" pitchFamily="34" charset="0"/>
              <a:buChar char="o"/>
            </a:pPr>
            <a:r>
              <a:rPr lang="en-US" sz="2400">
                <a:latin typeface="Arial"/>
                <a:cs typeface="Arial"/>
              </a:rPr>
              <a:t>Option 1: Add the Science Indicator as a State Indicator for one of the eight state Priority Areas </a:t>
            </a:r>
          </a:p>
          <a:p>
            <a:pPr lvl="1">
              <a:spcBef>
                <a:spcPts val="0"/>
              </a:spcBef>
              <a:spcAft>
                <a:spcPts val="0"/>
              </a:spcAft>
              <a:buFont typeface="Courier New" panose="020B0604020202020204" pitchFamily="34" charset="0"/>
              <a:buChar char="o"/>
            </a:pPr>
            <a:r>
              <a:rPr lang="en-US" sz="2400">
                <a:latin typeface="Arial"/>
                <a:cs typeface="Arial"/>
              </a:rPr>
              <a:t>Option 2: Add the Science Indicator as a Local Indicator for one of the eight state Priority Areas</a:t>
            </a:r>
          </a:p>
          <a:p>
            <a:pPr lvl="1">
              <a:spcBef>
                <a:spcPts val="0"/>
              </a:spcBef>
              <a:spcAft>
                <a:spcPts val="0"/>
              </a:spcAft>
              <a:buFont typeface="Courier New" panose="020B0604020202020204" pitchFamily="34" charset="0"/>
              <a:buChar char="o"/>
            </a:pPr>
            <a:r>
              <a:rPr lang="en-US" sz="2400">
                <a:latin typeface="Arial"/>
                <a:cs typeface="Arial"/>
              </a:rPr>
              <a:t>Option 3: The Science Indicator is used for information purposes only and does not impact LCFF Eligibility Determinations</a:t>
            </a:r>
          </a:p>
          <a:p>
            <a:pPr lvl="1">
              <a:spcBef>
                <a:spcPts val="0"/>
              </a:spcBef>
              <a:spcAft>
                <a:spcPts val="0"/>
              </a:spcAft>
              <a:buFont typeface="Courier New" panose="020B0604020202020204" pitchFamily="34" charset="0"/>
              <a:buChar char="o"/>
            </a:pPr>
            <a:r>
              <a:rPr lang="en-US" sz="2400">
                <a:latin typeface="Arial"/>
                <a:cs typeface="Arial"/>
              </a:rPr>
              <a:t>Option 4 (Introduced by the SBE in May): Add Science as a Local Indicator that eventually transitions into a State Indicator after a certain amount of time.</a:t>
            </a:r>
          </a:p>
          <a:p>
            <a:r>
              <a:rPr lang="en-US" sz="2400">
                <a:latin typeface="Arial"/>
                <a:cs typeface="Arial"/>
              </a:rPr>
              <a:t>The SBE delayed action until 2026.</a:t>
            </a:r>
          </a:p>
        </p:txBody>
      </p:sp>
    </p:spTree>
    <p:extLst>
      <p:ext uri="{BB962C8B-B14F-4D97-AF65-F5344CB8AC3E}">
        <p14:creationId xmlns:p14="http://schemas.microsoft.com/office/powerpoint/2010/main" val="267658657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C7424D-21A0-5D93-3899-0D2E697F63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DAFF07-6AC0-85EA-860C-58825480B6FE}"/>
              </a:ext>
            </a:extLst>
          </p:cNvPr>
          <p:cNvSpPr>
            <a:spLocks noGrp="1"/>
          </p:cNvSpPr>
          <p:nvPr>
            <p:ph type="title"/>
          </p:nvPr>
        </p:nvSpPr>
        <p:spPr/>
        <p:txBody>
          <a:bodyPr/>
          <a:lstStyle/>
          <a:p>
            <a:r>
              <a:rPr lang="en-US" sz="4800"/>
              <a:t>Science as a Full State Indicator</a:t>
            </a:r>
          </a:p>
        </p:txBody>
      </p:sp>
      <p:sp>
        <p:nvSpPr>
          <p:cNvPr id="3" name="Content Placeholder 2">
            <a:extLst>
              <a:ext uri="{FF2B5EF4-FFF2-40B4-BE49-F238E27FC236}">
                <a16:creationId xmlns:a16="http://schemas.microsoft.com/office/drawing/2014/main" id="{D8D3E9DA-1A89-B545-3628-D6CCE6C7E48A}"/>
              </a:ext>
            </a:extLst>
          </p:cNvPr>
          <p:cNvSpPr>
            <a:spLocks noGrp="1"/>
          </p:cNvSpPr>
          <p:nvPr>
            <p:ph sz="quarter" idx="10"/>
          </p:nvPr>
        </p:nvSpPr>
        <p:spPr>
          <a:xfrm>
            <a:off x="647700" y="1760932"/>
            <a:ext cx="10858499" cy="4305300"/>
          </a:xfrm>
        </p:spPr>
        <p:txBody>
          <a:bodyPr vert="horz" lIns="91440" tIns="45720" rIns="91440" bIns="45720" rtlCol="0" anchor="t">
            <a:normAutofit fontScale="92500" lnSpcReduction="20000"/>
          </a:bodyPr>
          <a:lstStyle/>
          <a:p>
            <a:r>
              <a:rPr lang="en-US"/>
              <a:t>Front Page of the Dashboard</a:t>
            </a:r>
          </a:p>
          <a:p>
            <a:pPr lvl="1"/>
            <a:r>
              <a:rPr lang="en-US"/>
              <a:t>No longer for informational purposes</a:t>
            </a:r>
          </a:p>
          <a:p>
            <a:r>
              <a:rPr lang="en-US"/>
              <a:t>Implications for State Support Determinations</a:t>
            </a:r>
          </a:p>
          <a:p>
            <a:pPr lvl="1"/>
            <a:r>
              <a:rPr lang="en-US"/>
              <a:t>Differentiated Assistance</a:t>
            </a:r>
          </a:p>
          <a:p>
            <a:r>
              <a:rPr lang="en-US"/>
              <a:t>Implications for Federal Support Determinations</a:t>
            </a:r>
          </a:p>
          <a:p>
            <a:pPr lvl="1"/>
            <a:r>
              <a:rPr lang="en-US">
                <a:latin typeface="Arial"/>
                <a:cs typeface="Arial"/>
              </a:rPr>
              <a:t>Comprehensive Support and Improvement (CSI)</a:t>
            </a:r>
          </a:p>
          <a:p>
            <a:pPr lvl="1"/>
            <a:r>
              <a:rPr lang="en-US">
                <a:latin typeface="Arial"/>
                <a:cs typeface="Arial"/>
              </a:rPr>
              <a:t>Additional Targeted Support and Improvement (ATSI)</a:t>
            </a:r>
          </a:p>
          <a:p>
            <a:pPr lvl="1"/>
            <a:r>
              <a:rPr lang="en-US">
                <a:latin typeface="Arial"/>
                <a:cs typeface="Arial"/>
              </a:rPr>
              <a:t>Targeted Support and Improvement (TSI)</a:t>
            </a:r>
          </a:p>
        </p:txBody>
      </p:sp>
    </p:spTree>
    <p:extLst>
      <p:ext uri="{BB962C8B-B14F-4D97-AF65-F5344CB8AC3E}">
        <p14:creationId xmlns:p14="http://schemas.microsoft.com/office/powerpoint/2010/main" val="4245389056"/>
      </p:ext>
    </p:extLst>
  </p:cSld>
  <p:clrMapOvr>
    <a:masterClrMapping/>
  </p:clrMapOvr>
</p:sld>
</file>

<file path=ppt/theme/theme1.xml><?xml version="1.0" encoding="utf-8"?>
<a:theme xmlns:a="http://schemas.openxmlformats.org/drawingml/2006/main" name="1_Office Theme">
  <a:themeElements>
    <a:clrScheme name="Dashboard">
      <a:dk1>
        <a:srgbClr val="354052"/>
      </a:dk1>
      <a:lt1>
        <a:sysClr val="window" lastClr="FFFFFF"/>
      </a:lt1>
      <a:dk2>
        <a:srgbClr val="2B50AC"/>
      </a:dk2>
      <a:lt2>
        <a:srgbClr val="EEECE1"/>
      </a:lt2>
      <a:accent1>
        <a:srgbClr val="426BD0"/>
      </a:accent1>
      <a:accent2>
        <a:srgbClr val="009543"/>
      </a:accent2>
      <a:accent3>
        <a:srgbClr val="FFB907"/>
      </a:accent3>
      <a:accent4>
        <a:srgbClr val="FF7418"/>
      </a:accent4>
      <a:accent5>
        <a:srgbClr val="E00D1F"/>
      </a:accent5>
      <a:accent6>
        <a:srgbClr val="354052"/>
      </a:accent6>
      <a:hlink>
        <a:srgbClr val="0000FF"/>
      </a:hlink>
      <a:folHlink>
        <a:srgbClr val="800080"/>
      </a:folHlink>
    </a:clrScheme>
    <a:fontScheme name="T4T">
      <a:majorFont>
        <a:latin typeface="Arial"/>
        <a:ea typeface="BIZ UDGothic"/>
        <a:cs typeface=""/>
      </a:majorFont>
      <a:minorFont>
        <a:latin typeface="Open Sans"/>
        <a:ea typeface="BIZ UD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8537</Words>
  <Application>Microsoft Office PowerPoint</Application>
  <PresentationFormat>Widescreen</PresentationFormat>
  <Paragraphs>1588</Paragraphs>
  <Slides>139</Slides>
  <Notes>50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139</vt:i4>
      </vt:variant>
    </vt:vector>
  </HeadingPairs>
  <TitlesOfParts>
    <vt:vector size="149" baseType="lpstr">
      <vt:lpstr>Aharoni</vt:lpstr>
      <vt:lpstr>Arial</vt:lpstr>
      <vt:lpstr>Calibri</vt:lpstr>
      <vt:lpstr>Courier New</vt:lpstr>
      <vt:lpstr>Futura Bk BT</vt:lpstr>
      <vt:lpstr>Futuru</vt:lpstr>
      <vt:lpstr>Open Sans</vt:lpstr>
      <vt:lpstr>Wingdings</vt:lpstr>
      <vt:lpstr>1_Office Theme</vt:lpstr>
      <vt:lpstr>Office Theme</vt:lpstr>
      <vt:lpstr> Item 2: Related to California’s State and Federal Accountability System: Review of the 2026 Accountability Work Plan   California Practitioners Advisory Group    March 27, 2026</vt:lpstr>
      <vt:lpstr>March 2026 Meeting Agenda (1)</vt:lpstr>
      <vt:lpstr>March 2026 Meeting Agenda (2)</vt:lpstr>
      <vt:lpstr>2026 Accountability Workplan</vt:lpstr>
      <vt:lpstr>2026 Workplan Items</vt:lpstr>
      <vt:lpstr>2026 Workplan: CCI </vt:lpstr>
      <vt:lpstr>2026 Workplan: Remaining LTEL </vt:lpstr>
      <vt:lpstr>Addition to Workplan: Modification of ELA and Mathematic Indicator Language and Information</vt:lpstr>
      <vt:lpstr>College/Career Indicator</vt:lpstr>
      <vt:lpstr>College/Career Dashboard Principles</vt:lpstr>
      <vt:lpstr>Timeline for the College/Career Indicator in the 2026 Accountability Workplan</vt:lpstr>
      <vt:lpstr>Currently Adopted CCI Measures</vt:lpstr>
      <vt:lpstr>Career Measures: Internships, Student-led Enterprise, and Simulated Work-Based Learning</vt:lpstr>
      <vt:lpstr>Work-Based Learning and the CCI </vt:lpstr>
      <vt:lpstr>Development of High Quality WBL Measures</vt:lpstr>
      <vt:lpstr>Students in the Cohort with Work-Based Learning Data Submitted</vt:lpstr>
      <vt:lpstr>Work-Based Learning: Internship</vt:lpstr>
      <vt:lpstr>How did the 19,124 students in the 2025 cohort who completed an Internship place on the established 2025 CCI criteria?</vt:lpstr>
      <vt:lpstr>Number of Hours Reported by LEAs for Students Completing Internships from 2020–21 through 2024–25 School Years</vt:lpstr>
      <vt:lpstr>Work-Based Learning:  Student-Led Enterprise</vt:lpstr>
      <vt:lpstr>How did the 8,554 students in the 2025 cohort who completed a Student-Led Enterprise place on the established 2025 CCI criteria?</vt:lpstr>
      <vt:lpstr>Number of Hours Reported by LEAs for Students Completing Student-Led Enterprises from 2020–21 through 2024–25 school years</vt:lpstr>
      <vt:lpstr>Work-Based Learning:  Simulated Work-Based Learning</vt:lpstr>
      <vt:lpstr>How did the 33,211 students in the 2025 cohort who completed SWBL place on the established 2025 CCI criteria?</vt:lpstr>
      <vt:lpstr>Number of Hours Reported by LEAs for Students Completing SWBL Experiences from 2020–21 through 2024–25</vt:lpstr>
      <vt:lpstr>Summary of WBL Impact on 2025 CCI</vt:lpstr>
      <vt:lpstr>SBE March Meeting: Work-Based Learning</vt:lpstr>
      <vt:lpstr>Completion of WBL + ?</vt:lpstr>
      <vt:lpstr>CPAG Feedback on WBL</vt:lpstr>
      <vt:lpstr>State Seal of Civic Engagement</vt:lpstr>
      <vt:lpstr>SSCE Overview</vt:lpstr>
      <vt:lpstr>SSCE Completers on the 2025 CCI</vt:lpstr>
      <vt:lpstr>Completion of SSCE + ?</vt:lpstr>
      <vt:lpstr>CPAG Feedback on SSCE</vt:lpstr>
      <vt:lpstr>International Baccalaureate Courses</vt:lpstr>
      <vt:lpstr>International Baccalaureate</vt:lpstr>
      <vt:lpstr>Adding Courses to IB Measure</vt:lpstr>
      <vt:lpstr>IB Schools and Districts</vt:lpstr>
      <vt:lpstr>How Would The 2024 and 2025 CCI Look?</vt:lpstr>
      <vt:lpstr>Simulation of 2024 and 2025 CCI Results for Met UC/CSU Requirements + IB Course </vt:lpstr>
      <vt:lpstr>How did the students in the 2025 cohort who completed the modified IB Course Measure place within established 2025 criteria?</vt:lpstr>
      <vt:lpstr>Students Approaching Prepared/Not Prepared by their School/LEA on the 2025 Dashboard that Completed a Combination of IB Courses, IB Exams, or UC/CSU with IB</vt:lpstr>
      <vt:lpstr>Cambridge International Courses and Exams</vt:lpstr>
      <vt:lpstr>Cambridge International</vt:lpstr>
      <vt:lpstr>Cambridge Advanced Course Information</vt:lpstr>
      <vt:lpstr>Prevalence of Cambridge International Programs in California</vt:lpstr>
      <vt:lpstr>How did the students in the 2025 cohort who completed two Cambridge International A Level Courses place within established 2025 criteria?</vt:lpstr>
      <vt:lpstr>Prevalence of Cambridge International A Level Exams in California</vt:lpstr>
      <vt:lpstr>How did the students in the 2025 cohort who completed two Cambridge International A Level exams place within established 2025 criteria?</vt:lpstr>
      <vt:lpstr>CPAG Feedback on IB/Cambridge</vt:lpstr>
      <vt:lpstr>Armed Services Vocational Aptitude Battery Armed Forces Qualification Test Scores</vt:lpstr>
      <vt:lpstr>ASVAB AFQT Background</vt:lpstr>
      <vt:lpstr>AFQT Categories</vt:lpstr>
      <vt:lpstr>ASVAB AFQT in Other States </vt:lpstr>
      <vt:lpstr>Number of Students who  Participated in the ASVAB by Year</vt:lpstr>
      <vt:lpstr>ASVAB CEP Testing Data 2021-2026   Prepared by: Tim Westley, Ph.D. Western Sector Education Services Specialist</vt:lpstr>
      <vt:lpstr>Los Angeles &amp; Regional Schools (1)</vt:lpstr>
      <vt:lpstr>Los Angeles &amp; Regional Schools (2)</vt:lpstr>
      <vt:lpstr>Sacramento &amp; Regional Schools (1)</vt:lpstr>
      <vt:lpstr>Sacramento &amp; Regional Schools (2)</vt:lpstr>
      <vt:lpstr>San Jose &amp; Regional Schools (1)</vt:lpstr>
      <vt:lpstr>San Jose &amp; Regional Schools (2)</vt:lpstr>
      <vt:lpstr>San Diego &amp; Regional Schools (1)</vt:lpstr>
      <vt:lpstr>San Diego &amp; Regional Schools</vt:lpstr>
      <vt:lpstr>How do students who take the ASVAB place on the CCI?</vt:lpstr>
      <vt:lpstr>Students Approaching Prepared/Not Prepared by their School/LEA on the 2025 Dashboard that took the ASVAB</vt:lpstr>
      <vt:lpstr>CPAG Feedback on ASVAB</vt:lpstr>
      <vt:lpstr>Long Term English Learners Reclassification  and  English Learner Progress Indicator</vt:lpstr>
      <vt:lpstr>Long Term English Learners  Principles</vt:lpstr>
      <vt:lpstr>2026 Workplan for Long Term English Learners</vt:lpstr>
      <vt:lpstr>English Learner Progress Indicator Overview</vt:lpstr>
      <vt:lpstr>LTEL/ELPI Request from SBE</vt:lpstr>
      <vt:lpstr>How LTEL RFEPs Would Be Added to ELPI</vt:lpstr>
      <vt:lpstr>Proposed ELPI Status Formula for LTELs</vt:lpstr>
      <vt:lpstr>Example: Methodology for Reclassified Fluent English Proficient Students Inclusion</vt:lpstr>
      <vt:lpstr>Change in N-Size Criteria</vt:lpstr>
      <vt:lpstr>2025 Performance Color Results for LTELs on ELPI with the Addition of RFEPs</vt:lpstr>
      <vt:lpstr>Overview of RFEP Simulation Results</vt:lpstr>
      <vt:lpstr>CPAG Feedback on LTEL/ELPI</vt:lpstr>
      <vt:lpstr>Priority 1: Teacher Data</vt:lpstr>
      <vt:lpstr>Priority 1: Teacher Data Background (1)</vt:lpstr>
      <vt:lpstr>Priority 1: Teacher Data Background (2)</vt:lpstr>
      <vt:lpstr>Current Teacher Assignment Display on Main Dashboard Page</vt:lpstr>
      <vt:lpstr>Current Appropriately Assigned Teachers Display Within Local Indicators (1)</vt:lpstr>
      <vt:lpstr>Current Appropriately Assigned Teachers Display Within Local Indicators (2)</vt:lpstr>
      <vt:lpstr>Educational Partner Engagement</vt:lpstr>
      <vt:lpstr>Educational Partner Feedback (1)</vt:lpstr>
      <vt:lpstr>Options for Consideration (1)</vt:lpstr>
      <vt:lpstr>Options for Consideration (2)</vt:lpstr>
      <vt:lpstr>Sample Table: Intra-district Comparison of Fully Credentialed and Properly Assigned Teachers</vt:lpstr>
      <vt:lpstr>Educational Partner Feedback (2)</vt:lpstr>
      <vt:lpstr>CPAG Feedback on Priority 1</vt:lpstr>
      <vt:lpstr>Science as Full State Indicator</vt:lpstr>
      <vt:lpstr>Science Indicator Dashboard Principles </vt:lpstr>
      <vt:lpstr>2026 Workplan for Science Indicator </vt:lpstr>
      <vt:lpstr>Background of Science on the Dashboard</vt:lpstr>
      <vt:lpstr>Science on the Dashboard</vt:lpstr>
      <vt:lpstr>Considering Science as a Full State Indicator</vt:lpstr>
      <vt:lpstr>Science as a Full State Indicator</vt:lpstr>
      <vt:lpstr>Science and March CPAG Meeting</vt:lpstr>
      <vt:lpstr>Growth as Full State Indicator</vt:lpstr>
      <vt:lpstr>Student Growth Dashboard Principles</vt:lpstr>
      <vt:lpstr>2026 Workplan for Growth</vt:lpstr>
      <vt:lpstr>Timeline for Growth on the Dashboard</vt:lpstr>
      <vt:lpstr>What is Growth</vt:lpstr>
      <vt:lpstr>Growth Performance Categories</vt:lpstr>
      <vt:lpstr>Growth on the 2025 Dashboard</vt:lpstr>
      <vt:lpstr>Growth as a Full State Indicator</vt:lpstr>
      <vt:lpstr>Growth and March CPAG Meeting</vt:lpstr>
      <vt:lpstr>CPAG Feedback on Science/Growth</vt:lpstr>
      <vt:lpstr>Growth Data Dashboard Display Card</vt:lpstr>
      <vt:lpstr>Growth Data Display Card</vt:lpstr>
      <vt:lpstr>Development of the Growth Dashboard Card</vt:lpstr>
      <vt:lpstr>2024 Growth Dashboard Card:  Growth Score</vt:lpstr>
      <vt:lpstr>2025 Growth Dashboard Card</vt:lpstr>
      <vt:lpstr>2025 Growth By Student Group</vt:lpstr>
      <vt:lpstr>Differences Between  2024 and 2025 Dashboard Card</vt:lpstr>
      <vt:lpstr>CPAG Feedback on Growth Display</vt:lpstr>
      <vt:lpstr>Modification of English Language Arts and Mathematic Indicator Display and Information</vt:lpstr>
      <vt:lpstr>ELA and Mathematic Indicator Dashboard Principles</vt:lpstr>
      <vt:lpstr>2026 Workplan for ELA and Mathematic Indicator</vt:lpstr>
      <vt:lpstr>Modification of ELA and Mathematic Indicator Language and Information</vt:lpstr>
      <vt:lpstr>Distance from Proficiency Standard </vt:lpstr>
      <vt:lpstr>Update on the Impact of the SBE’s Modification of the Distance from Standard</vt:lpstr>
      <vt:lpstr>Background on Distance from Standard</vt:lpstr>
      <vt:lpstr>Achievement Level Descriptors</vt:lpstr>
      <vt:lpstr>CPAG Feedback on "Distance from Proficiency Standard"</vt:lpstr>
      <vt:lpstr>Displaying California Assessment of Student Performance and Progress Performance Levels on the Dashboard</vt:lpstr>
      <vt:lpstr>Modifying the ELA and Mathematics Indicator Dashboard Display</vt:lpstr>
      <vt:lpstr>Differences Between CAASPP Reporting and the Dashboard</vt:lpstr>
      <vt:lpstr>CAASPP and Dashboard Displays</vt:lpstr>
      <vt:lpstr>Potential Displays of CAASPP Data on the Dashboard</vt:lpstr>
      <vt:lpstr>Location of CAASPP Data</vt:lpstr>
      <vt:lpstr>CPAG Feedback on Adding CAASPP Levels to the Dashboard</vt:lpstr>
      <vt:lpstr>Appendix 1</vt:lpstr>
      <vt:lpstr>Appendix 2</vt:lpstr>
      <vt:lpstr>Appendix 3</vt:lpstr>
      <vt:lpstr>Public Comment</vt:lpstr>
      <vt:lpstr>Public Comment Call-in Number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March 2026 Agenda Item 02 Slides - California Practitioners Advisory Group (CA State Board of Education)</dc:title>
  <dc:subject>Item 2: Related to California’s State and Federal Accountability System: Review of the 2026 Accountability Work Plan.</dc:subject>
  <dc:creator/>
  <cp:lastModifiedBy/>
  <cp:revision>1</cp:revision>
  <dcterms:created xsi:type="dcterms:W3CDTF">2026-03-24T17:15:43Z</dcterms:created>
  <dcterms:modified xsi:type="dcterms:W3CDTF">2026-03-24T17:16:14Z</dcterms:modified>
</cp:coreProperties>
</file>