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5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  <p:sldMasterId id="2147483687" r:id="rId2"/>
    <p:sldMasterId id="2147483706" r:id="rId3"/>
    <p:sldMasterId id="2147483719" r:id="rId4"/>
    <p:sldMasterId id="2147483724" r:id="rId5"/>
    <p:sldMasterId id="2147483736" r:id="rId6"/>
  </p:sldMasterIdLst>
  <p:notesMasterIdLst>
    <p:notesMasterId r:id="rId25"/>
  </p:notesMasterIdLst>
  <p:handoutMasterIdLst>
    <p:handoutMasterId r:id="rId26"/>
  </p:handoutMasterIdLst>
  <p:sldIdLst>
    <p:sldId id="1045" r:id="rId7"/>
    <p:sldId id="1162" r:id="rId8"/>
    <p:sldId id="1200" r:id="rId9"/>
    <p:sldId id="1237" r:id="rId10"/>
    <p:sldId id="1255" r:id="rId11"/>
    <p:sldId id="1254" r:id="rId12"/>
    <p:sldId id="1216" r:id="rId13"/>
    <p:sldId id="1260" r:id="rId14"/>
    <p:sldId id="1259" r:id="rId15"/>
    <p:sldId id="1243" r:id="rId16"/>
    <p:sldId id="1257" r:id="rId17"/>
    <p:sldId id="1248" r:id="rId18"/>
    <p:sldId id="1224" r:id="rId19"/>
    <p:sldId id="1223" r:id="rId20"/>
    <p:sldId id="1249" r:id="rId21"/>
    <p:sldId id="1258" r:id="rId22"/>
    <p:sldId id="1256" r:id="rId23"/>
    <p:sldId id="1066" r:id="rId24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Cindy Kazanis" initials="CK [2]" lastIdx="2" clrIdx="6">
    <p:extLst>
      <p:ext uri="{19B8F6BF-5375-455C-9EA6-DF929625EA0E}">
        <p15:presenceInfo xmlns:p15="http://schemas.microsoft.com/office/powerpoint/2012/main" userId="S-1-5-21-2608872058-1432505909-2668327341-1996" providerId="AD"/>
      </p:ext>
    </p:extLst>
  </p:cmAuthor>
  <p:cmAuthor id="1" name="Jenny Singh" initials="JS" lastIdx="21" clrIdx="0">
    <p:extLst>
      <p:ext uri="{19B8F6BF-5375-455C-9EA6-DF929625EA0E}">
        <p15:presenceInfo xmlns:p15="http://schemas.microsoft.com/office/powerpoint/2012/main" userId="S-1-5-21-2608872058-1432505909-2668327341-1593" providerId="AD"/>
      </p:ext>
    </p:extLst>
  </p:cmAuthor>
  <p:cmAuthor id="8" name="Sarajean Zocklein" initials="SZ" lastIdx="3" clrIdx="7">
    <p:extLst>
      <p:ext uri="{19B8F6BF-5375-455C-9EA6-DF929625EA0E}">
        <p15:presenceInfo xmlns:p15="http://schemas.microsoft.com/office/powerpoint/2012/main" userId="S-1-5-21-2608872058-1432505909-2668327341-28342" providerId="AD"/>
      </p:ext>
    </p:extLst>
  </p:cmAuthor>
  <p:cmAuthor id="2" name="Betty Miura" initials="BM" lastIdx="43" clrIdx="1">
    <p:extLst>
      <p:ext uri="{19B8F6BF-5375-455C-9EA6-DF929625EA0E}">
        <p15:presenceInfo xmlns:p15="http://schemas.microsoft.com/office/powerpoint/2012/main" userId="S-1-5-21-2608872058-1432505909-2668327341-1257" providerId="AD"/>
      </p:ext>
    </p:extLst>
  </p:cmAuthor>
  <p:cmAuthor id="3" name="Syma Solovitch" initials="SS" lastIdx="9" clrIdx="2">
    <p:extLst>
      <p:ext uri="{19B8F6BF-5375-455C-9EA6-DF929625EA0E}">
        <p15:presenceInfo xmlns:p15="http://schemas.microsoft.com/office/powerpoint/2012/main" userId="S-1-5-21-2608872058-1432505909-2668327341-5111" providerId="AD"/>
      </p:ext>
    </p:extLst>
  </p:cmAuthor>
  <p:cmAuthor id="4" name="Kimberly Mundhenk" initials="KM" lastIdx="1" clrIdx="3">
    <p:extLst>
      <p:ext uri="{19B8F6BF-5375-455C-9EA6-DF929625EA0E}">
        <p15:presenceInfo xmlns:p15="http://schemas.microsoft.com/office/powerpoint/2012/main" userId="S-1-5-21-2608872058-1432505909-2668327341-21335" providerId="AD"/>
      </p:ext>
    </p:extLst>
  </p:cmAuthor>
  <p:cmAuthor id="5" name="Cindy Kazanis" initials="CK" lastIdx="4" clrIdx="4">
    <p:extLst>
      <p:ext uri="{19B8F6BF-5375-455C-9EA6-DF929625EA0E}">
        <p15:presenceInfo xmlns:p15="http://schemas.microsoft.com/office/powerpoint/2012/main" userId="Cindy Kazanis" providerId="None"/>
      </p:ext>
    </p:extLst>
  </p:cmAuthor>
  <p:cmAuthor id="6" name="Kimberly Mundhenk" initials="KM [2]" lastIdx="1" clrIdx="5">
    <p:extLst>
      <p:ext uri="{19B8F6BF-5375-455C-9EA6-DF929625EA0E}">
        <p15:presenceInfo xmlns:p15="http://schemas.microsoft.com/office/powerpoint/2012/main" userId="Kimberly Mundhen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6C15"/>
    <a:srgbClr val="9900CC"/>
    <a:srgbClr val="006500"/>
    <a:srgbClr val="FF9900"/>
    <a:srgbClr val="003399"/>
    <a:srgbClr val="A20000"/>
    <a:srgbClr val="FFA500"/>
    <a:srgbClr val="00009B"/>
    <a:srgbClr val="000099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E3A47F-0640-4255-8D9B-5CA331AC9FFC}" v="3" dt="2023-06-01T22:54:59.0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57" autoAdjust="0"/>
    <p:restoredTop sz="95397" autoAdjust="0"/>
  </p:normalViewPr>
  <p:slideViewPr>
    <p:cSldViewPr snapToGrid="0" showGuides="1">
      <p:cViewPr varScale="1">
        <p:scale>
          <a:sx n="110" d="100"/>
          <a:sy n="110" d="100"/>
        </p:scale>
        <p:origin x="4626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336"/>
    </p:cViewPr>
  </p:sorterViewPr>
  <p:notesViewPr>
    <p:cSldViewPr snapToGrid="0" showGuides="1">
      <p:cViewPr varScale="1">
        <p:scale>
          <a:sx n="87" d="100"/>
          <a:sy n="87" d="100"/>
        </p:scale>
        <p:origin x="295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notesMaster" Target="notesMasters/notesMaster1.xml"/><Relationship Id="rId33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microsoft.com/office/2016/11/relationships/changesInfo" Target="changesInfos/changesInfo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Aban" userId="df8db3ce-d580-4bcf-a0bf-f5ef6073aeb9" providerId="ADAL" clId="{3EE3A47F-0640-4255-8D9B-5CA331AC9FFC}"/>
    <pc:docChg chg="modSld">
      <pc:chgData name="Christopher Aban" userId="df8db3ce-d580-4bcf-a0bf-f5ef6073aeb9" providerId="ADAL" clId="{3EE3A47F-0640-4255-8D9B-5CA331AC9FFC}" dt="2023-06-01T22:53:38.881" v="7" actId="13244"/>
      <pc:docMkLst>
        <pc:docMk/>
      </pc:docMkLst>
      <pc:sldChg chg="modSp mod">
        <pc:chgData name="Christopher Aban" userId="df8db3ce-d580-4bcf-a0bf-f5ef6073aeb9" providerId="ADAL" clId="{3EE3A47F-0640-4255-8D9B-5CA331AC9FFC}" dt="2023-06-01T22:53:38.881" v="7" actId="13244"/>
        <pc:sldMkLst>
          <pc:docMk/>
          <pc:sldMk cId="4033775954" sldId="1223"/>
        </pc:sldMkLst>
        <pc:spChg chg="ord">
          <ac:chgData name="Christopher Aban" userId="df8db3ce-d580-4bcf-a0bf-f5ef6073aeb9" providerId="ADAL" clId="{3EE3A47F-0640-4255-8D9B-5CA331AC9FFC}" dt="2023-06-01T22:53:38.881" v="7" actId="13244"/>
          <ac:spMkLst>
            <pc:docMk/>
            <pc:sldMk cId="4033775954" sldId="1223"/>
            <ac:spMk id="4" creationId="{00000000-0000-0000-0000-000000000000}"/>
          </ac:spMkLst>
        </pc:spChg>
      </pc:sldChg>
      <pc:sldChg chg="modSp mod">
        <pc:chgData name="Christopher Aban" userId="df8db3ce-d580-4bcf-a0bf-f5ef6073aeb9" providerId="ADAL" clId="{3EE3A47F-0640-4255-8D9B-5CA331AC9FFC}" dt="2023-06-01T22:53:34.010" v="6" actId="13244"/>
        <pc:sldMkLst>
          <pc:docMk/>
          <pc:sldMk cId="2947209435" sldId="1224"/>
        </pc:sldMkLst>
        <pc:spChg chg="ord">
          <ac:chgData name="Christopher Aban" userId="df8db3ce-d580-4bcf-a0bf-f5ef6073aeb9" providerId="ADAL" clId="{3EE3A47F-0640-4255-8D9B-5CA331AC9FFC}" dt="2023-06-01T22:53:34.010" v="6" actId="13244"/>
          <ac:spMkLst>
            <pc:docMk/>
            <pc:sldMk cId="2947209435" sldId="1224"/>
            <ac:spMk id="4" creationId="{00000000-0000-0000-0000-000000000000}"/>
          </ac:spMkLst>
        </pc:spChg>
      </pc:sldChg>
      <pc:sldChg chg="modSp mod">
        <pc:chgData name="Christopher Aban" userId="df8db3ce-d580-4bcf-a0bf-f5ef6073aeb9" providerId="ADAL" clId="{3EE3A47F-0640-4255-8D9B-5CA331AC9FFC}" dt="2023-06-01T22:53:14.871" v="4" actId="13244"/>
        <pc:sldMkLst>
          <pc:docMk/>
          <pc:sldMk cId="1551929005" sldId="1243"/>
        </pc:sldMkLst>
        <pc:spChg chg="ord">
          <ac:chgData name="Christopher Aban" userId="df8db3ce-d580-4bcf-a0bf-f5ef6073aeb9" providerId="ADAL" clId="{3EE3A47F-0640-4255-8D9B-5CA331AC9FFC}" dt="2023-06-01T22:53:14.871" v="4" actId="13244"/>
          <ac:spMkLst>
            <pc:docMk/>
            <pc:sldMk cId="1551929005" sldId="1243"/>
            <ac:spMk id="4" creationId="{00000000-0000-0000-0000-000000000000}"/>
          </ac:spMkLst>
        </pc:spChg>
      </pc:sldChg>
      <pc:sldChg chg="modSp mod">
        <pc:chgData name="Christopher Aban" userId="df8db3ce-d580-4bcf-a0bf-f5ef6073aeb9" providerId="ADAL" clId="{3EE3A47F-0640-4255-8D9B-5CA331AC9FFC}" dt="2023-06-01T22:53:26.316" v="5" actId="13244"/>
        <pc:sldMkLst>
          <pc:docMk/>
          <pc:sldMk cId="3319134404" sldId="1248"/>
        </pc:sldMkLst>
        <pc:spChg chg="ord">
          <ac:chgData name="Christopher Aban" userId="df8db3ce-d580-4bcf-a0bf-f5ef6073aeb9" providerId="ADAL" clId="{3EE3A47F-0640-4255-8D9B-5CA331AC9FFC}" dt="2023-06-01T22:53:26.316" v="5" actId="13244"/>
          <ac:spMkLst>
            <pc:docMk/>
            <pc:sldMk cId="3319134404" sldId="1248"/>
            <ac:spMk id="4" creationId="{00000000-0000-0000-0000-000000000000}"/>
          </ac:spMkLst>
        </pc:spChg>
      </pc:sldChg>
      <pc:sldChg chg="modSp mod">
        <pc:chgData name="Christopher Aban" userId="df8db3ce-d580-4bcf-a0bf-f5ef6073aeb9" providerId="ADAL" clId="{3EE3A47F-0640-4255-8D9B-5CA331AC9FFC}" dt="2023-06-01T22:52:45.883" v="1" actId="13244"/>
        <pc:sldMkLst>
          <pc:docMk/>
          <pc:sldMk cId="3385978132" sldId="1254"/>
        </pc:sldMkLst>
        <pc:spChg chg="ord">
          <ac:chgData name="Christopher Aban" userId="df8db3ce-d580-4bcf-a0bf-f5ef6073aeb9" providerId="ADAL" clId="{3EE3A47F-0640-4255-8D9B-5CA331AC9FFC}" dt="2023-06-01T22:52:45.883" v="1" actId="13244"/>
          <ac:spMkLst>
            <pc:docMk/>
            <pc:sldMk cId="3385978132" sldId="1254"/>
            <ac:spMk id="5" creationId="{00000000-0000-0000-0000-000000000000}"/>
          </ac:spMkLst>
        </pc:spChg>
      </pc:sldChg>
      <pc:sldChg chg="modSp mod">
        <pc:chgData name="Christopher Aban" userId="df8db3ce-d580-4bcf-a0bf-f5ef6073aeb9" providerId="ADAL" clId="{3EE3A47F-0640-4255-8D9B-5CA331AC9FFC}" dt="2023-06-01T22:52:37.615" v="0" actId="13244"/>
        <pc:sldMkLst>
          <pc:docMk/>
          <pc:sldMk cId="2436965176" sldId="1255"/>
        </pc:sldMkLst>
        <pc:spChg chg="ord">
          <ac:chgData name="Christopher Aban" userId="df8db3ce-d580-4bcf-a0bf-f5ef6073aeb9" providerId="ADAL" clId="{3EE3A47F-0640-4255-8D9B-5CA331AC9FFC}" dt="2023-06-01T22:52:37.615" v="0" actId="13244"/>
          <ac:spMkLst>
            <pc:docMk/>
            <pc:sldMk cId="2436965176" sldId="1255"/>
            <ac:spMk id="5" creationId="{00000000-0000-0000-0000-000000000000}"/>
          </ac:spMkLst>
        </pc:spChg>
      </pc:sldChg>
      <pc:sldChg chg="modSp mod">
        <pc:chgData name="Christopher Aban" userId="df8db3ce-d580-4bcf-a0bf-f5ef6073aeb9" providerId="ADAL" clId="{3EE3A47F-0640-4255-8D9B-5CA331AC9FFC}" dt="2023-06-01T22:52:58.223" v="3" actId="13244"/>
        <pc:sldMkLst>
          <pc:docMk/>
          <pc:sldMk cId="2217405409" sldId="1260"/>
        </pc:sldMkLst>
        <pc:spChg chg="ord">
          <ac:chgData name="Christopher Aban" userId="df8db3ce-d580-4bcf-a0bf-f5ef6073aeb9" providerId="ADAL" clId="{3EE3A47F-0640-4255-8D9B-5CA331AC9FFC}" dt="2023-06-01T22:52:55.853" v="2" actId="13244"/>
          <ac:spMkLst>
            <pc:docMk/>
            <pc:sldMk cId="2217405409" sldId="1260"/>
            <ac:spMk id="4" creationId="{00000000-0000-0000-0000-000000000000}"/>
          </ac:spMkLst>
        </pc:spChg>
        <pc:spChg chg="ord">
          <ac:chgData name="Christopher Aban" userId="df8db3ce-d580-4bcf-a0bf-f5ef6073aeb9" providerId="ADAL" clId="{3EE3A47F-0640-4255-8D9B-5CA331AC9FFC}" dt="2023-06-01T22:52:58.223" v="3" actId="13244"/>
          <ac:spMkLst>
            <pc:docMk/>
            <pc:sldMk cId="2217405409" sldId="1260"/>
            <ac:spMk id="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26833" cy="465797"/>
          </a:xfrm>
          <a:prstGeom prst="rect">
            <a:avLst/>
          </a:prstGeom>
        </p:spPr>
        <p:txBody>
          <a:bodyPr vert="horz" lIns="92934" tIns="46468" rIns="92934" bIns="46468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2" y="2"/>
            <a:ext cx="3026833" cy="465797"/>
          </a:xfrm>
          <a:prstGeom prst="rect">
            <a:avLst/>
          </a:prstGeom>
        </p:spPr>
        <p:txBody>
          <a:bodyPr vert="horz" lIns="92934" tIns="46468" rIns="92934" bIns="46468" rtlCol="0"/>
          <a:lstStyle>
            <a:lvl1pPr algn="r">
              <a:defRPr sz="1300"/>
            </a:lvl1pPr>
          </a:lstStyle>
          <a:p>
            <a:fld id="{2A447464-972E-4486-A7D2-77A0E5B9949D}" type="datetimeFigureOut">
              <a:rPr lang="en-US" smtClean="0"/>
              <a:t>6/1/2023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17907"/>
            <a:ext cx="3026833" cy="465796"/>
          </a:xfrm>
          <a:prstGeom prst="rect">
            <a:avLst/>
          </a:prstGeom>
        </p:spPr>
        <p:txBody>
          <a:bodyPr vert="horz" lIns="92934" tIns="46468" rIns="92934" bIns="46468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2" y="8817907"/>
            <a:ext cx="3026833" cy="465796"/>
          </a:xfrm>
          <a:prstGeom prst="rect">
            <a:avLst/>
          </a:prstGeom>
        </p:spPr>
        <p:txBody>
          <a:bodyPr vert="horz" lIns="92934" tIns="46468" rIns="92934" bIns="46468" rtlCol="0" anchor="b"/>
          <a:lstStyle>
            <a:lvl1pPr algn="r">
              <a:defRPr sz="1300"/>
            </a:lvl1pPr>
          </a:lstStyle>
          <a:p>
            <a:fld id="{00106763-975D-4BC1-97EB-65184B2957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9878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26833" cy="465797"/>
          </a:xfrm>
          <a:prstGeom prst="rect">
            <a:avLst/>
          </a:prstGeom>
        </p:spPr>
        <p:txBody>
          <a:bodyPr vert="horz" lIns="92934" tIns="46468" rIns="92934" bIns="46468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2" y="2"/>
            <a:ext cx="3026833" cy="465797"/>
          </a:xfrm>
          <a:prstGeom prst="rect">
            <a:avLst/>
          </a:prstGeom>
        </p:spPr>
        <p:txBody>
          <a:bodyPr vert="horz" lIns="92934" tIns="46468" rIns="92934" bIns="46468" rtlCol="0"/>
          <a:lstStyle>
            <a:lvl1pPr algn="r">
              <a:defRPr sz="1300"/>
            </a:lvl1pPr>
          </a:lstStyle>
          <a:p>
            <a:fld id="{D529C2FB-6DF0-44D3-8FE9-27F3BB9FAAC8}" type="datetimeFigureOut">
              <a:rPr lang="en-US" smtClean="0"/>
              <a:t>6/1/2023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8025" y="1160463"/>
            <a:ext cx="5568950" cy="3132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4" tIns="46468" rIns="92934" bIns="4646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1" y="4467780"/>
            <a:ext cx="5588000" cy="3655457"/>
          </a:xfrm>
          <a:prstGeom prst="rect">
            <a:avLst/>
          </a:prstGeom>
        </p:spPr>
        <p:txBody>
          <a:bodyPr vert="horz" lIns="92934" tIns="46468" rIns="92934" bIns="46468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17907"/>
            <a:ext cx="3026833" cy="465796"/>
          </a:xfrm>
          <a:prstGeom prst="rect">
            <a:avLst/>
          </a:prstGeom>
        </p:spPr>
        <p:txBody>
          <a:bodyPr vert="horz" lIns="92934" tIns="46468" rIns="92934" bIns="46468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2" y="8817907"/>
            <a:ext cx="3026833" cy="465796"/>
          </a:xfrm>
          <a:prstGeom prst="rect">
            <a:avLst/>
          </a:prstGeom>
        </p:spPr>
        <p:txBody>
          <a:bodyPr vert="horz" lIns="92934" tIns="46468" rIns="92934" bIns="46468" rtlCol="0" anchor="b"/>
          <a:lstStyle>
            <a:lvl1pPr algn="r">
              <a:defRPr sz="1300"/>
            </a:lvl1pPr>
          </a:lstStyle>
          <a:p>
            <a:fld id="{A2AF5477-A919-46E9-BEBB-A72DF7B340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569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F5477-A919-46E9-BEBB-A72DF7B3405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788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F5477-A919-46E9-BEBB-A72DF7B3405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910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Jenny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E0A4B-16BB-4E6B-9655-016D107B0FF6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361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AF5477-A919-46E9-BEBB-A72DF7B34052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769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F5477-A919-46E9-BEBB-A72DF7B34052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907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AF5477-A919-46E9-BEBB-A72DF7B34052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674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AF5477-A919-46E9-BEBB-A72DF7B34052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706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1645" y="1188779"/>
            <a:ext cx="11618976" cy="2048256"/>
          </a:xfrm>
        </p:spPr>
        <p:txBody>
          <a:bodyPr anchor="ctr">
            <a:normAutofit/>
          </a:bodyPr>
          <a:lstStyle>
            <a:lvl1pPr algn="ctr">
              <a:defRPr sz="36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1645" y="3784539"/>
            <a:ext cx="11618976" cy="202996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632" y="6081336"/>
            <a:ext cx="4089400" cy="666750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 flipV="1">
            <a:off x="287217" y="3492379"/>
            <a:ext cx="9472247" cy="17584"/>
          </a:xfrm>
          <a:prstGeom prst="line">
            <a:avLst/>
          </a:prstGeom>
          <a:ln w="127000" cap="flat" cmpd="sng">
            <a:gradFill flip="none" rotWithShape="1">
              <a:gsLst>
                <a:gs pos="98000">
                  <a:schemeClr val="bg1"/>
                </a:gs>
                <a:gs pos="81000">
                  <a:srgbClr val="003399"/>
                </a:gs>
              </a:gsLst>
              <a:path path="circle">
                <a:fillToRect t="100000" r="100000"/>
              </a:path>
              <a:tileRect l="-100000" b="-100000"/>
            </a:gradFill>
            <a:bevel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4535815" y="6286422"/>
            <a:ext cx="4394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cap="small" baseline="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 Torlakson</a:t>
            </a:r>
          </a:p>
          <a:p>
            <a:r>
              <a:rPr lang="en-US" sz="12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r>
              <a:rPr lang="en-US" sz="1200" b="1" baseline="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Superintendent of Public Instruction</a:t>
            </a:r>
            <a:endParaRPr lang="en-US" sz="12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240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2712" y="1825625"/>
            <a:ext cx="5608320" cy="4351338"/>
          </a:xfrm>
        </p:spPr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2301" y="1825625"/>
            <a:ext cx="5608320" cy="4351338"/>
          </a:xfrm>
        </p:spPr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Department of Education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358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646" y="-1"/>
            <a:ext cx="11400973" cy="1600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9645" y="1638301"/>
            <a:ext cx="5157787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645" y="2505075"/>
            <a:ext cx="5157787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7433" y="1638301"/>
            <a:ext cx="5183188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7434" y="2505075"/>
            <a:ext cx="5183188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Department of Education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1495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Department of Education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0194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0"/>
            <a:ext cx="11558013" cy="1572768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40221" y="1782985"/>
            <a:ext cx="7010400" cy="4087368"/>
          </a:xfrm>
        </p:spPr>
        <p:txBody>
          <a:bodyPr anchor="t"/>
          <a:lstStyle>
            <a:lvl1pPr marL="0" indent="0">
              <a:lnSpc>
                <a:spcPct val="100000"/>
              </a:lnSpc>
              <a:spcBef>
                <a:spcPts val="1200"/>
              </a:spcBef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2608" y="1782985"/>
            <a:ext cx="4315968" cy="408736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Department of Education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6608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0"/>
            <a:ext cx="11119104" cy="164592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6448" y="1907159"/>
            <a:ext cx="11119104" cy="4187952"/>
          </a:xfrm>
        </p:spPr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Insert Graphic/video/chart\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Department of Education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8659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1645" y="1188779"/>
            <a:ext cx="11618976" cy="2048256"/>
          </a:xfrm>
        </p:spPr>
        <p:txBody>
          <a:bodyPr anchor="ctr">
            <a:normAutofit/>
          </a:bodyPr>
          <a:lstStyle>
            <a:lvl1pPr algn="ctr">
              <a:defRPr sz="36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1645" y="3784539"/>
            <a:ext cx="11618976" cy="2029968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632" y="6081336"/>
            <a:ext cx="4089400" cy="666750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 flipV="1">
            <a:off x="287217" y="3492379"/>
            <a:ext cx="9472247" cy="17584"/>
          </a:xfrm>
          <a:prstGeom prst="line">
            <a:avLst/>
          </a:prstGeom>
          <a:ln w="127000" cap="flat" cmpd="sng">
            <a:gradFill flip="none" rotWithShape="1">
              <a:gsLst>
                <a:gs pos="98000">
                  <a:schemeClr val="bg1"/>
                </a:gs>
                <a:gs pos="81000">
                  <a:srgbClr val="003399"/>
                </a:gs>
              </a:gsLst>
              <a:path path="circle">
                <a:fillToRect t="100000" r="100000"/>
              </a:path>
              <a:tileRect l="-100000" b="-100000"/>
            </a:gradFill>
            <a:bevel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4535815" y="6286422"/>
            <a:ext cx="4394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cap="small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 Torlakson</a:t>
            </a:r>
          </a:p>
          <a:p>
            <a:r>
              <a:rPr lang="en-US" sz="12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Superintendent of Public Instruction</a:t>
            </a:r>
          </a:p>
        </p:txBody>
      </p:sp>
    </p:spTree>
    <p:extLst>
      <p:ext uri="{BB962C8B-B14F-4D97-AF65-F5344CB8AC3E}">
        <p14:creationId xmlns:p14="http://schemas.microsoft.com/office/powerpoint/2010/main" val="39690513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017" y="1825626"/>
            <a:ext cx="3138674" cy="2027918"/>
          </a:xfrm>
        </p:spPr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–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Department of Education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3713107" y="1825626"/>
            <a:ext cx="3138674" cy="2027918"/>
          </a:xfrm>
        </p:spPr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–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4"/>
          </p:nvPr>
        </p:nvSpPr>
        <p:spPr>
          <a:xfrm>
            <a:off x="7480879" y="1825626"/>
            <a:ext cx="3138674" cy="2027918"/>
          </a:xfrm>
        </p:spPr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–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5"/>
          </p:nvPr>
        </p:nvSpPr>
        <p:spPr>
          <a:xfrm>
            <a:off x="316764" y="3984108"/>
            <a:ext cx="3138674" cy="2027918"/>
          </a:xfrm>
        </p:spPr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–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3713107" y="4085423"/>
            <a:ext cx="3138674" cy="2027918"/>
          </a:xfrm>
        </p:spPr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–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7"/>
          </p:nvPr>
        </p:nvSpPr>
        <p:spPr>
          <a:xfrm>
            <a:off x="7380037" y="4206928"/>
            <a:ext cx="3138674" cy="2027918"/>
          </a:xfrm>
        </p:spPr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–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8"/>
          </p:nvPr>
        </p:nvSpPr>
        <p:spPr>
          <a:xfrm>
            <a:off x="8583686" y="2839585"/>
            <a:ext cx="3138674" cy="2027918"/>
          </a:xfrm>
        </p:spPr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–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0756430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2712" y="1825625"/>
            <a:ext cx="5608320" cy="4351338"/>
          </a:xfrm>
        </p:spPr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2301" y="1825625"/>
            <a:ext cx="5608320" cy="4351338"/>
          </a:xfrm>
        </p:spPr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Department of Education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0605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646" y="-1"/>
            <a:ext cx="11400973" cy="1600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9645" y="1638301"/>
            <a:ext cx="5157787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645" y="2505075"/>
            <a:ext cx="5157787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7433" y="1638301"/>
            <a:ext cx="5183188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7434" y="2505075"/>
            <a:ext cx="5183188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Department of Education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0776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Department of Education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806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Department of Education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1466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0"/>
            <a:ext cx="11558013" cy="1572768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40221" y="1782985"/>
            <a:ext cx="7010400" cy="4087368"/>
          </a:xfrm>
        </p:spPr>
        <p:txBody>
          <a:bodyPr anchor="t"/>
          <a:lstStyle>
            <a:lvl1pPr marL="0" indent="0">
              <a:lnSpc>
                <a:spcPct val="100000"/>
              </a:lnSpc>
              <a:spcBef>
                <a:spcPts val="1200"/>
              </a:spcBef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2608" y="1782985"/>
            <a:ext cx="4315968" cy="408736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Department of Education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219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0"/>
            <a:ext cx="11119104" cy="164592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6448" y="1907159"/>
            <a:ext cx="11119104" cy="4187952"/>
          </a:xfrm>
        </p:spPr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Insert Graphic/video/chart\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Department of Education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8461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ng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257AD-90F9-4636-AD93-EC01DBF603E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414869" y="1837510"/>
            <a:ext cx="11353798" cy="43542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159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buFont typeface="Arial" panose="020B0604020202020204" pitchFamily="34" charset="0"/>
              <a:buChar char="–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0000"/>
              </a:lnSpc>
              <a:buSzPct val="50000"/>
              <a:buFont typeface="Courier New" panose="02070309020205020404" pitchFamily="49" charset="0"/>
              <a:buChar char="o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Department of Education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7937500" y="2168525"/>
            <a:ext cx="3525838" cy="321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3600450" y="2800350"/>
            <a:ext cx="3836988" cy="3006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374454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buFont typeface="Arial" panose="020B0604020202020204" pitchFamily="34" charset="0"/>
              <a:buChar char="–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0000"/>
              </a:lnSpc>
              <a:buSzPct val="50000"/>
              <a:buFont typeface="Courier New" panose="02070309020205020404" pitchFamily="49" charset="0"/>
              <a:buChar char="o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Department of Education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7937500" y="2168525"/>
            <a:ext cx="3525838" cy="321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3600450" y="2800350"/>
            <a:ext cx="3836988" cy="3006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897286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ontent"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257AD-90F9-4636-AD93-EC01DBF603E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414867" y="1870687"/>
            <a:ext cx="11353799" cy="42688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38508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938" y="-240242"/>
            <a:ext cx="11494169" cy="3632199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4257AD-90F9-4636-AD93-EC01DBF603E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7133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1645" y="1188779"/>
            <a:ext cx="11618976" cy="2048256"/>
          </a:xfrm>
        </p:spPr>
        <p:txBody>
          <a:bodyPr anchor="ctr">
            <a:normAutofit/>
          </a:bodyPr>
          <a:lstStyle>
            <a:lvl1pPr algn="ctr">
              <a:defRPr sz="40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1645" y="3784539"/>
            <a:ext cx="11618976" cy="2029968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632" y="6081336"/>
            <a:ext cx="4089400" cy="666750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 flipV="1">
            <a:off x="287217" y="3492379"/>
            <a:ext cx="9472247" cy="17584"/>
          </a:xfrm>
          <a:prstGeom prst="line">
            <a:avLst/>
          </a:prstGeom>
          <a:ln w="127000" cap="flat" cmpd="sng">
            <a:gradFill flip="none" rotWithShape="1">
              <a:gsLst>
                <a:gs pos="98000">
                  <a:schemeClr val="bg1"/>
                </a:gs>
                <a:gs pos="81000">
                  <a:srgbClr val="003399"/>
                </a:gs>
              </a:gsLst>
              <a:path path="circle">
                <a:fillToRect t="100000" r="100000"/>
              </a:path>
              <a:tileRect l="-100000" b="-100000"/>
            </a:gradFill>
            <a:bevel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4535815" y="6286422"/>
            <a:ext cx="4394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cap="small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 Torlakson</a:t>
            </a:r>
          </a:p>
          <a:p>
            <a:r>
              <a:rPr lang="en-US" sz="12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Superintendent of Public Instruction</a:t>
            </a:r>
          </a:p>
        </p:txBody>
      </p:sp>
    </p:spTree>
    <p:extLst>
      <p:ext uri="{BB962C8B-B14F-4D97-AF65-F5344CB8AC3E}">
        <p14:creationId xmlns:p14="http://schemas.microsoft.com/office/powerpoint/2010/main" val="180861237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buFont typeface="Arial" panose="020B0604020202020204" pitchFamily="34" charset="0"/>
              <a:buChar char="–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0000"/>
              </a:lnSpc>
              <a:buSzPct val="50000"/>
              <a:buFont typeface="Courier New" panose="02070309020205020404" pitchFamily="49" charset="0"/>
              <a:buChar char="o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Department of Education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5505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2712" y="1825625"/>
            <a:ext cx="560832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2301" y="1825625"/>
            <a:ext cx="560832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Department of Education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309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2712" y="1825625"/>
            <a:ext cx="560832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2301" y="1825625"/>
            <a:ext cx="560832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Department of Education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870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646" y="-1"/>
            <a:ext cx="11400973" cy="1600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9645" y="1638301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3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645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7433" y="1638301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3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7434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Department of Education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4998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Department of Education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4415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0"/>
            <a:ext cx="11558013" cy="1572768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40221" y="1782985"/>
            <a:ext cx="7010400" cy="4087368"/>
          </a:xfrm>
        </p:spPr>
        <p:txBody>
          <a:bodyPr anchor="t"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2608" y="1782985"/>
            <a:ext cx="4315968" cy="408736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Department of Education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08755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0"/>
            <a:ext cx="11119104" cy="164592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6448" y="1907159"/>
            <a:ext cx="11119104" cy="41879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Insert Graphic/video/chart\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Department of Education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85455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Department of Education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217715" y="1820636"/>
            <a:ext cx="11397343" cy="43189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3679373" y="6356350"/>
            <a:ext cx="4746169" cy="365125"/>
          </a:xfrm>
        </p:spPr>
        <p:txBody>
          <a:bodyPr/>
          <a:lstStyle/>
          <a:p>
            <a:pPr lvl="0"/>
            <a:r>
              <a:rPr lang="en-US" dirty="0"/>
              <a:t>Click to edit </a:t>
            </a:r>
          </a:p>
        </p:txBody>
      </p:sp>
    </p:spTree>
    <p:extLst>
      <p:ext uri="{BB962C8B-B14F-4D97-AF65-F5344CB8AC3E}">
        <p14:creationId xmlns:p14="http://schemas.microsoft.com/office/powerpoint/2010/main" val="21198399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ngle Content"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257AD-90F9-4636-AD93-EC01DBF603E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414867" y="1870687"/>
            <a:ext cx="11353799" cy="42688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993970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Department of Education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52401" y="285750"/>
            <a:ext cx="11810999" cy="914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283027" y="1363437"/>
            <a:ext cx="11593287" cy="2204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5"/>
          </p:nvPr>
        </p:nvSpPr>
        <p:spPr>
          <a:xfrm>
            <a:off x="4223655" y="6275161"/>
            <a:ext cx="4136573" cy="446314"/>
          </a:xfrm>
        </p:spPr>
        <p:txBody>
          <a:bodyPr/>
          <a:lstStyle/>
          <a:p>
            <a:pPr lvl="0"/>
            <a:r>
              <a:rPr lang="en-US" dirty="0"/>
              <a:t>Click to edit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6"/>
          </p:nvPr>
        </p:nvSpPr>
        <p:spPr>
          <a:xfrm>
            <a:off x="283028" y="3731079"/>
            <a:ext cx="11593285" cy="22125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3920284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–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Department of Education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51105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1645" y="1188779"/>
            <a:ext cx="11618976" cy="2048256"/>
          </a:xfrm>
        </p:spPr>
        <p:txBody>
          <a:bodyPr anchor="ctr">
            <a:normAutofit/>
          </a:bodyPr>
          <a:lstStyle>
            <a:lvl1pPr algn="ctr">
              <a:defRPr sz="36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1645" y="3784539"/>
            <a:ext cx="11618976" cy="2029968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632" y="6081336"/>
            <a:ext cx="4089400" cy="666750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 flipV="1">
            <a:off x="287217" y="3492379"/>
            <a:ext cx="9472247" cy="17584"/>
          </a:xfrm>
          <a:prstGeom prst="line">
            <a:avLst/>
          </a:prstGeom>
          <a:ln w="127000" cap="flat" cmpd="sng">
            <a:gradFill flip="none" rotWithShape="1">
              <a:gsLst>
                <a:gs pos="98000">
                  <a:schemeClr val="bg1"/>
                </a:gs>
                <a:gs pos="81000">
                  <a:srgbClr val="003399"/>
                </a:gs>
              </a:gsLst>
              <a:path path="circle">
                <a:fillToRect t="100000" r="100000"/>
              </a:path>
              <a:tileRect l="-100000" b="-100000"/>
            </a:gradFill>
            <a:bevel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4535815" y="6286422"/>
            <a:ext cx="4394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cap="small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 Torlakson</a:t>
            </a:r>
          </a:p>
          <a:p>
            <a:r>
              <a:rPr lang="en-US" sz="12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Superintendent of Public Instruction</a:t>
            </a:r>
          </a:p>
        </p:txBody>
      </p:sp>
    </p:spTree>
    <p:extLst>
      <p:ext uri="{BB962C8B-B14F-4D97-AF65-F5344CB8AC3E}">
        <p14:creationId xmlns:p14="http://schemas.microsoft.com/office/powerpoint/2010/main" val="9785760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–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Department of Education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623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"/>
            <a:ext cx="9168384" cy="16002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9645" y="1638301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3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645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7433" y="1638301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3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7434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Department of Education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26949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2712" y="1825625"/>
            <a:ext cx="5608320" cy="4351338"/>
          </a:xfrm>
        </p:spPr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2301" y="1825625"/>
            <a:ext cx="5608320" cy="4351338"/>
          </a:xfrm>
        </p:spPr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Department of Education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62033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646" y="-1"/>
            <a:ext cx="11400973" cy="1600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9645" y="1638301"/>
            <a:ext cx="5157787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645" y="2505075"/>
            <a:ext cx="5157787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7433" y="1638301"/>
            <a:ext cx="5183188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7434" y="2505075"/>
            <a:ext cx="5183188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Department of Education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30325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Department of Education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89565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0"/>
            <a:ext cx="11558013" cy="1572768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40221" y="1782985"/>
            <a:ext cx="7010400" cy="4087368"/>
          </a:xfrm>
        </p:spPr>
        <p:txBody>
          <a:bodyPr anchor="t"/>
          <a:lstStyle>
            <a:lvl1pPr marL="0" indent="0">
              <a:lnSpc>
                <a:spcPct val="100000"/>
              </a:lnSpc>
              <a:spcBef>
                <a:spcPts val="1200"/>
              </a:spcBef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2608" y="1782985"/>
            <a:ext cx="4315968" cy="408736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Department of Education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56513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0"/>
            <a:ext cx="11119104" cy="164592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6448" y="1907159"/>
            <a:ext cx="11119104" cy="4187952"/>
          </a:xfrm>
        </p:spPr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Insert Graphic/video/chart\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Department of Education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22488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ng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257AD-90F9-4636-AD93-EC01DBF603E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414869" y="1837510"/>
            <a:ext cx="11353798" cy="43542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1165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Department of Education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217715" y="1820636"/>
            <a:ext cx="11397343" cy="43189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3679373" y="6356350"/>
            <a:ext cx="4746169" cy="365125"/>
          </a:xfrm>
        </p:spPr>
        <p:txBody>
          <a:bodyPr/>
          <a:lstStyle/>
          <a:p>
            <a:pPr lvl="0"/>
            <a:r>
              <a:rPr lang="en-US" dirty="0"/>
              <a:t>Click to edit </a:t>
            </a:r>
          </a:p>
        </p:txBody>
      </p:sp>
    </p:spTree>
    <p:extLst>
      <p:ext uri="{BB962C8B-B14F-4D97-AF65-F5344CB8AC3E}">
        <p14:creationId xmlns:p14="http://schemas.microsoft.com/office/powerpoint/2010/main" val="271888846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0"/>
            <a:ext cx="11119104" cy="164592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6449" y="1907159"/>
            <a:ext cx="2669596" cy="175890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Insert Graphic/video/chart\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Department of Education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3" hasCustomPrompt="1"/>
          </p:nvPr>
        </p:nvSpPr>
        <p:spPr>
          <a:xfrm>
            <a:off x="3765071" y="1907159"/>
            <a:ext cx="2669596" cy="175890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Insert Graphic/video/chart\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4" hasCustomPrompt="1"/>
          </p:nvPr>
        </p:nvSpPr>
        <p:spPr>
          <a:xfrm>
            <a:off x="6818602" y="1907159"/>
            <a:ext cx="2669596" cy="175890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Insert Graphic/video/chart\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36449" y="3927306"/>
            <a:ext cx="2669596" cy="175890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Insert Graphic/video/chart\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6" hasCustomPrompt="1"/>
          </p:nvPr>
        </p:nvSpPr>
        <p:spPr>
          <a:xfrm>
            <a:off x="3765070" y="3927306"/>
            <a:ext cx="2669596" cy="175890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Insert Graphic/video/chart\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7" hasCustomPrompt="1"/>
          </p:nvPr>
        </p:nvSpPr>
        <p:spPr>
          <a:xfrm>
            <a:off x="7185603" y="3927306"/>
            <a:ext cx="2669596" cy="175890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Insert Graphic/video/chart\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8"/>
          </p:nvPr>
        </p:nvSpPr>
        <p:spPr>
          <a:xfrm>
            <a:off x="1480045" y="5807075"/>
            <a:ext cx="1219200" cy="914400"/>
          </a:xfrm>
        </p:spPr>
        <p:txBody>
          <a:bodyPr/>
          <a:lstStyle/>
          <a:p>
            <a:pPr lvl="0"/>
            <a:r>
              <a:rPr lang="en-US" dirty="0"/>
              <a:t>Click </a:t>
            </a:r>
          </a:p>
        </p:txBody>
      </p:sp>
    </p:spTree>
    <p:extLst>
      <p:ext uri="{BB962C8B-B14F-4D97-AF65-F5344CB8AC3E}">
        <p14:creationId xmlns:p14="http://schemas.microsoft.com/office/powerpoint/2010/main" val="298665207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buFont typeface="Arial" panose="020B0604020202020204" pitchFamily="34" charset="0"/>
              <a:buChar char="–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0000"/>
              </a:lnSpc>
              <a:buSzPct val="50000"/>
              <a:buFont typeface="Courier New" panose="02070309020205020404" pitchFamily="49" charset="0"/>
              <a:buChar char="o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Department of Education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7937500" y="2168525"/>
            <a:ext cx="3525838" cy="321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3600450" y="2800350"/>
            <a:ext cx="3836988" cy="3006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686821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buFont typeface="Arial" panose="020B0604020202020204" pitchFamily="34" charset="0"/>
              <a:buChar char="–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0000"/>
              </a:lnSpc>
              <a:buSzPct val="50000"/>
              <a:buFont typeface="Courier New" panose="02070309020205020404" pitchFamily="49" charset="0"/>
              <a:buChar char="o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Department of Education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7937500" y="2168525"/>
            <a:ext cx="3525838" cy="321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3600450" y="2800350"/>
            <a:ext cx="3836988" cy="3006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48558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Department of Education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49437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buFont typeface="Arial" panose="020B0604020202020204" pitchFamily="34" charset="0"/>
              <a:buChar char="–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0000"/>
              </a:lnSpc>
              <a:buSzPct val="50000"/>
              <a:buFont typeface="Courier New" panose="02070309020205020404" pitchFamily="49" charset="0"/>
              <a:buChar char="o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Department of Education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7937500" y="2168525"/>
            <a:ext cx="3525838" cy="321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3600450" y="2800350"/>
            <a:ext cx="3836988" cy="3006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3386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016" y="1825626"/>
            <a:ext cx="3130899" cy="1774825"/>
          </a:xfrm>
        </p:spPr>
        <p:txBody>
          <a:bodyPr/>
          <a:lstStyle>
            <a:lvl1pPr>
              <a:lnSpc>
                <a:spcPct val="100000"/>
              </a:lnSpc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buFont typeface="Arial" panose="020B0604020202020204" pitchFamily="34" charset="0"/>
              <a:buChar char="–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0000"/>
              </a:lnSpc>
              <a:buSzPct val="50000"/>
              <a:buFont typeface="Courier New" panose="02070309020205020404" pitchFamily="49" charset="0"/>
              <a:buChar char="o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3613151" y="1844676"/>
            <a:ext cx="3223683" cy="1789113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7" name="Content Placeholder 4"/>
          <p:cNvSpPr>
            <a:spLocks noGrp="1"/>
          </p:cNvSpPr>
          <p:nvPr>
            <p:ph sz="quarter" idx="14"/>
          </p:nvPr>
        </p:nvSpPr>
        <p:spPr>
          <a:xfrm>
            <a:off x="7198133" y="1844676"/>
            <a:ext cx="3223683" cy="1789113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8" name="Content Placeholder 4"/>
          <p:cNvSpPr>
            <a:spLocks noGrp="1"/>
          </p:cNvSpPr>
          <p:nvPr>
            <p:ph sz="quarter" idx="15"/>
          </p:nvPr>
        </p:nvSpPr>
        <p:spPr>
          <a:xfrm>
            <a:off x="7198133" y="3752397"/>
            <a:ext cx="3223683" cy="1789113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Content Placeholder 4"/>
          <p:cNvSpPr>
            <a:spLocks noGrp="1"/>
          </p:cNvSpPr>
          <p:nvPr>
            <p:ph sz="quarter" idx="16"/>
          </p:nvPr>
        </p:nvSpPr>
        <p:spPr>
          <a:xfrm>
            <a:off x="3751036" y="3752397"/>
            <a:ext cx="3223683" cy="1789113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0" name="Content Placeholder 4"/>
          <p:cNvSpPr>
            <a:spLocks noGrp="1"/>
          </p:cNvSpPr>
          <p:nvPr>
            <p:ph sz="quarter" idx="17"/>
          </p:nvPr>
        </p:nvSpPr>
        <p:spPr>
          <a:xfrm>
            <a:off x="211016" y="3752396"/>
            <a:ext cx="3223683" cy="1789113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4"/>
          <p:cNvSpPr>
            <a:spLocks noGrp="1"/>
          </p:cNvSpPr>
          <p:nvPr>
            <p:ph sz="quarter" idx="18"/>
          </p:nvPr>
        </p:nvSpPr>
        <p:spPr>
          <a:xfrm>
            <a:off x="5496228" y="2633890"/>
            <a:ext cx="3223683" cy="1789113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4"/>
          <p:cNvSpPr>
            <a:spLocks noGrp="1"/>
          </p:cNvSpPr>
          <p:nvPr>
            <p:ph sz="quarter" idx="19"/>
          </p:nvPr>
        </p:nvSpPr>
        <p:spPr>
          <a:xfrm>
            <a:off x="1730073" y="2633890"/>
            <a:ext cx="3223683" cy="1789113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4"/>
          <p:cNvSpPr>
            <a:spLocks noGrp="1"/>
          </p:cNvSpPr>
          <p:nvPr>
            <p:ph sz="quarter" idx="20"/>
          </p:nvPr>
        </p:nvSpPr>
        <p:spPr>
          <a:xfrm>
            <a:off x="3724859" y="2633890"/>
            <a:ext cx="3223683" cy="1789113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4" name="Content Placeholder 4"/>
          <p:cNvSpPr>
            <a:spLocks noGrp="1"/>
          </p:cNvSpPr>
          <p:nvPr>
            <p:ph sz="quarter" idx="21"/>
          </p:nvPr>
        </p:nvSpPr>
        <p:spPr>
          <a:xfrm>
            <a:off x="7959023" y="2633890"/>
            <a:ext cx="3223683" cy="1789113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5" name="Content Placeholder 4"/>
          <p:cNvSpPr>
            <a:spLocks noGrp="1"/>
          </p:cNvSpPr>
          <p:nvPr>
            <p:ph sz="quarter" idx="22"/>
          </p:nvPr>
        </p:nvSpPr>
        <p:spPr>
          <a:xfrm>
            <a:off x="1744565" y="3265148"/>
            <a:ext cx="3223683" cy="1789113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23"/>
          </p:nvPr>
        </p:nvSpPr>
        <p:spPr>
          <a:xfrm>
            <a:off x="211667" y="5699125"/>
            <a:ext cx="7321551" cy="457200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4"/>
          </p:nvPr>
        </p:nvSpPr>
        <p:spPr>
          <a:xfrm>
            <a:off x="211667" y="6288087"/>
            <a:ext cx="7321551" cy="501650"/>
          </a:xfr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1001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buFont typeface="Arial" panose="020B0604020202020204" pitchFamily="34" charset="0"/>
              <a:buChar char="–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0000"/>
              </a:lnSpc>
              <a:buSzPct val="50000"/>
              <a:buFont typeface="Courier New" panose="02070309020205020404" pitchFamily="49" charset="0"/>
              <a:buChar char="o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Department of Education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7937500" y="2168525"/>
            <a:ext cx="3525838" cy="321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3600450" y="2800350"/>
            <a:ext cx="3836988" cy="3006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5968945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3617"/>
            <a:ext cx="12192000" cy="158261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016" y="1825625"/>
            <a:ext cx="2889372" cy="4351338"/>
          </a:xfrm>
        </p:spPr>
        <p:txBody>
          <a:bodyPr/>
          <a:lstStyle>
            <a:lvl1pPr>
              <a:lnSpc>
                <a:spcPct val="100000"/>
              </a:lnSpc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buFont typeface="Arial" panose="020B0604020202020204" pitchFamily="34" charset="0"/>
              <a:buChar char="–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0000"/>
              </a:lnSpc>
              <a:buSzPct val="50000"/>
              <a:buFont typeface="Courier New" panose="02070309020205020404" pitchFamily="49" charset="0"/>
              <a:buChar char="o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Department of Education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8276938" y="1652811"/>
            <a:ext cx="2474191" cy="435133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3363190" y="1825623"/>
            <a:ext cx="2732810" cy="435133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6"/>
          <p:cNvSpPr>
            <a:spLocks noGrp="1"/>
          </p:cNvSpPr>
          <p:nvPr>
            <p:ph sz="quarter" idx="15"/>
          </p:nvPr>
        </p:nvSpPr>
        <p:spPr>
          <a:xfrm>
            <a:off x="5544128" y="1646232"/>
            <a:ext cx="2474191" cy="435133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6"/>
          <p:cNvSpPr>
            <a:spLocks noGrp="1"/>
          </p:cNvSpPr>
          <p:nvPr>
            <p:ph sz="quarter" idx="16"/>
          </p:nvPr>
        </p:nvSpPr>
        <p:spPr>
          <a:xfrm>
            <a:off x="10933112" y="1682875"/>
            <a:ext cx="707016" cy="63112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6"/>
          <p:cNvSpPr>
            <a:spLocks noGrp="1"/>
          </p:cNvSpPr>
          <p:nvPr>
            <p:ph sz="quarter" idx="17"/>
          </p:nvPr>
        </p:nvSpPr>
        <p:spPr>
          <a:xfrm>
            <a:off x="10914640" y="2666198"/>
            <a:ext cx="707016" cy="63112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6"/>
          <p:cNvSpPr>
            <a:spLocks noGrp="1"/>
          </p:cNvSpPr>
          <p:nvPr>
            <p:ph sz="quarter" idx="18"/>
          </p:nvPr>
        </p:nvSpPr>
        <p:spPr>
          <a:xfrm>
            <a:off x="10933112" y="3812973"/>
            <a:ext cx="707016" cy="63112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6"/>
          <p:cNvSpPr>
            <a:spLocks noGrp="1"/>
          </p:cNvSpPr>
          <p:nvPr>
            <p:ph sz="quarter" idx="19"/>
          </p:nvPr>
        </p:nvSpPr>
        <p:spPr>
          <a:xfrm>
            <a:off x="11086134" y="4533715"/>
            <a:ext cx="707016" cy="63112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8581586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2712" y="1825625"/>
            <a:ext cx="2417064" cy="4351338"/>
          </a:xfrm>
        </p:spPr>
        <p:txBody>
          <a:bodyPr/>
          <a:lstStyle/>
          <a:p>
            <a:pPr lvl="0"/>
            <a:r>
              <a:rPr lang="en-US" dirty="0"/>
              <a:t>Click to edit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40720" y="1866395"/>
            <a:ext cx="2971797" cy="2175669"/>
          </a:xfrm>
        </p:spPr>
        <p:txBody>
          <a:bodyPr/>
          <a:lstStyle/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13"/>
          </p:nvPr>
        </p:nvSpPr>
        <p:spPr>
          <a:xfrm>
            <a:off x="2859023" y="1813306"/>
            <a:ext cx="2971797" cy="4351338"/>
          </a:xfrm>
        </p:spPr>
        <p:txBody>
          <a:bodyPr/>
          <a:lstStyle/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half" idx="14"/>
          </p:nvPr>
        </p:nvSpPr>
        <p:spPr>
          <a:xfrm>
            <a:off x="5868923" y="1800987"/>
            <a:ext cx="2971797" cy="2241077"/>
          </a:xfrm>
        </p:spPr>
        <p:txBody>
          <a:bodyPr/>
          <a:lstStyle/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C9F8BA3E-EB52-4C8C-97A3-9D9A83473A8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9"/>
          </p:nvPr>
        </p:nvSpPr>
        <p:spPr>
          <a:xfrm>
            <a:off x="362712" y="1066609"/>
            <a:ext cx="2341054" cy="611950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20"/>
          </p:nvPr>
        </p:nvSpPr>
        <p:spPr>
          <a:xfrm>
            <a:off x="3174394" y="1105503"/>
            <a:ext cx="2341054" cy="611950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21"/>
          </p:nvPr>
        </p:nvSpPr>
        <p:spPr>
          <a:xfrm>
            <a:off x="5986076" y="1105503"/>
            <a:ext cx="2341054" cy="611950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8" name="Text Placeholder 14"/>
          <p:cNvSpPr>
            <a:spLocks noGrp="1"/>
          </p:cNvSpPr>
          <p:nvPr>
            <p:ph type="body" sz="quarter" idx="22"/>
          </p:nvPr>
        </p:nvSpPr>
        <p:spPr>
          <a:xfrm>
            <a:off x="9302496" y="1110980"/>
            <a:ext cx="2341054" cy="611950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4" name="Text Placeholder 14"/>
          <p:cNvSpPr>
            <a:spLocks noGrp="1"/>
          </p:cNvSpPr>
          <p:nvPr>
            <p:ph type="body" sz="quarter" idx="23"/>
          </p:nvPr>
        </p:nvSpPr>
        <p:spPr>
          <a:xfrm>
            <a:off x="6437929" y="4388236"/>
            <a:ext cx="4231409" cy="1648882"/>
          </a:xfr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28157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–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Department of Education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208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68384" cy="164592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6448" y="1907159"/>
            <a:ext cx="11119104" cy="41879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Insert Graphic/video/chart\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Department of Education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205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0"/>
            <a:ext cx="8875776" cy="1572768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40221" y="1782985"/>
            <a:ext cx="7010400" cy="4087368"/>
          </a:xfrm>
        </p:spPr>
        <p:txBody>
          <a:bodyPr anchor="t"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2608" y="1782985"/>
            <a:ext cx="4315968" cy="408736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Department of Education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849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1645" y="1188779"/>
            <a:ext cx="11618976" cy="2048256"/>
          </a:xfrm>
        </p:spPr>
        <p:txBody>
          <a:bodyPr anchor="ctr">
            <a:normAutofit/>
          </a:bodyPr>
          <a:lstStyle>
            <a:lvl1pPr algn="ctr">
              <a:defRPr sz="36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1645" y="3784539"/>
            <a:ext cx="11618976" cy="2029968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632" y="6081336"/>
            <a:ext cx="3548835" cy="666750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 flipV="1">
            <a:off x="287217" y="3492379"/>
            <a:ext cx="9472247" cy="17584"/>
          </a:xfrm>
          <a:prstGeom prst="line">
            <a:avLst/>
          </a:prstGeom>
          <a:ln w="127000" cap="flat" cmpd="sng">
            <a:gradFill flip="none" rotWithShape="1">
              <a:gsLst>
                <a:gs pos="98000">
                  <a:schemeClr val="bg1"/>
                </a:gs>
                <a:gs pos="81000">
                  <a:srgbClr val="003399"/>
                </a:gs>
              </a:gsLst>
              <a:path path="circle">
                <a:fillToRect t="100000" r="100000"/>
              </a:path>
              <a:tileRect l="-100000" b="-100000"/>
            </a:gradFill>
            <a:bevel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4569681" y="5999212"/>
            <a:ext cx="69280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cap="small" baseline="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Tony Thurmond</a:t>
            </a:r>
          </a:p>
          <a:p>
            <a:r>
              <a:rPr lang="en-US" sz="24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r>
              <a:rPr lang="en-US" sz="2400" b="1" baseline="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Superintendent of Public Instruction</a:t>
            </a:r>
            <a:endParaRPr lang="en-US" sz="24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687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–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Department of Education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846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18" Type="http://schemas.openxmlformats.org/officeDocument/2006/relationships/slideLayout" Target="../slideLayouts/slideLayout5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17" Type="http://schemas.openxmlformats.org/officeDocument/2006/relationships/slideLayout" Target="../slideLayouts/slideLayout54.xml"/><Relationship Id="rId2" Type="http://schemas.openxmlformats.org/officeDocument/2006/relationships/slideLayout" Target="../slideLayouts/slideLayout39.xml"/><Relationship Id="rId16" Type="http://schemas.openxmlformats.org/officeDocument/2006/relationships/slideLayout" Target="../slideLayouts/slideLayout53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47.xml"/><Relationship Id="rId19" Type="http://schemas.openxmlformats.org/officeDocument/2006/relationships/theme" Target="../theme/theme6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slideLayout" Target="../slideLayouts/slideLayout5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8000">
              <a:schemeClr val="accent1">
                <a:lumMod val="5000"/>
                <a:lumOff val="95000"/>
              </a:schemeClr>
            </a:gs>
            <a:gs pos="57000">
              <a:schemeClr val="accent1">
                <a:lumMod val="45000"/>
                <a:lumOff val="55000"/>
              </a:schemeClr>
            </a:gs>
            <a:gs pos="77000">
              <a:schemeClr val="accent1">
                <a:lumMod val="45000"/>
                <a:lumOff val="55000"/>
              </a:schemeClr>
            </a:gs>
            <a:gs pos="87000">
              <a:schemeClr val="accent1">
                <a:lumMod val="30000"/>
                <a:lumOff val="7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5136"/>
            <a:ext cx="9028176" cy="16311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/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en-US" sz="1200" kern="1200" cap="small" baseline="0" smtClean="0">
                <a:solidFill>
                  <a:srgbClr val="0033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California Department of Education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68384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257AD-90F9-4636-AD93-EC01DBF603E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8176" y="428034"/>
            <a:ext cx="3023616" cy="810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322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8000">
              <a:schemeClr val="accent1">
                <a:lumMod val="5000"/>
                <a:lumOff val="95000"/>
              </a:schemeClr>
            </a:gs>
            <a:gs pos="57000">
              <a:schemeClr val="accent1">
                <a:lumMod val="45000"/>
                <a:lumOff val="55000"/>
              </a:schemeClr>
            </a:gs>
            <a:gs pos="77000">
              <a:schemeClr val="accent1">
                <a:lumMod val="45000"/>
                <a:lumOff val="55000"/>
              </a:schemeClr>
            </a:gs>
            <a:gs pos="87000">
              <a:schemeClr val="accent1">
                <a:lumMod val="30000"/>
                <a:lumOff val="7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5826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1016" y="1825625"/>
            <a:ext cx="11582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90192" y="6345769"/>
            <a:ext cx="5011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California Department of Education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50216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74BD688-D250-4098-A2BD-9AE7A9A7625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094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5" r:id="rId6"/>
    <p:sldLayoutId id="2147483704" r:id="rId7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8000">
              <a:schemeClr val="accent1">
                <a:lumMod val="5000"/>
                <a:lumOff val="95000"/>
              </a:schemeClr>
            </a:gs>
            <a:gs pos="57000">
              <a:schemeClr val="accent1">
                <a:lumMod val="45000"/>
                <a:lumOff val="55000"/>
              </a:schemeClr>
            </a:gs>
            <a:gs pos="77000">
              <a:schemeClr val="accent1">
                <a:lumMod val="45000"/>
                <a:lumOff val="55000"/>
              </a:schemeClr>
            </a:gs>
            <a:gs pos="87000">
              <a:schemeClr val="accent1">
                <a:lumMod val="30000"/>
                <a:lumOff val="7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5826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1016" y="1825625"/>
            <a:ext cx="11582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90192" y="6354235"/>
            <a:ext cx="5011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California Department of Education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50216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74BD688-D250-4098-A2BD-9AE7A9A762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315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6" r:id="rId9"/>
    <p:sldLayoutId id="2147483717" r:id="rId10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8000">
              <a:schemeClr val="accent1">
                <a:lumMod val="5000"/>
                <a:lumOff val="95000"/>
              </a:schemeClr>
            </a:gs>
            <a:gs pos="57000">
              <a:schemeClr val="accent1">
                <a:lumMod val="45000"/>
                <a:lumOff val="55000"/>
              </a:schemeClr>
            </a:gs>
            <a:gs pos="77000">
              <a:schemeClr val="accent1">
                <a:lumMod val="45000"/>
                <a:lumOff val="55000"/>
              </a:schemeClr>
            </a:gs>
            <a:gs pos="87000">
              <a:schemeClr val="accent1">
                <a:lumMod val="30000"/>
                <a:lumOff val="7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4868" y="168442"/>
            <a:ext cx="11353799" cy="14777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4868" y="1825625"/>
            <a:ext cx="1135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68384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257AD-90F9-4636-AD93-EC01DBF603E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4679746" y="6356350"/>
            <a:ext cx="28240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cap="sm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California Department of Education</a:t>
            </a:r>
          </a:p>
        </p:txBody>
      </p:sp>
    </p:spTree>
    <p:extLst>
      <p:ext uri="{BB962C8B-B14F-4D97-AF65-F5344CB8AC3E}">
        <p14:creationId xmlns:p14="http://schemas.microsoft.com/office/powerpoint/2010/main" val="858622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‒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‒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8000">
              <a:schemeClr val="accent1">
                <a:lumMod val="5000"/>
                <a:lumOff val="95000"/>
              </a:schemeClr>
            </a:gs>
            <a:gs pos="57000">
              <a:schemeClr val="accent1">
                <a:lumMod val="45000"/>
                <a:lumOff val="55000"/>
              </a:schemeClr>
            </a:gs>
            <a:gs pos="77000">
              <a:schemeClr val="accent1">
                <a:lumMod val="45000"/>
                <a:lumOff val="55000"/>
              </a:schemeClr>
            </a:gs>
            <a:gs pos="87000">
              <a:schemeClr val="accent1">
                <a:lumMod val="30000"/>
                <a:lumOff val="7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5826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1016" y="1825625"/>
            <a:ext cx="11582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California Department of Education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50216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74BD688-D250-4098-A2BD-9AE7A9A762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344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8000">
              <a:schemeClr val="accent1">
                <a:lumMod val="5000"/>
                <a:lumOff val="95000"/>
              </a:schemeClr>
            </a:gs>
            <a:gs pos="57000">
              <a:schemeClr val="accent1">
                <a:lumMod val="45000"/>
                <a:lumOff val="55000"/>
              </a:schemeClr>
            </a:gs>
            <a:gs pos="77000">
              <a:schemeClr val="accent1">
                <a:lumMod val="45000"/>
                <a:lumOff val="55000"/>
              </a:schemeClr>
            </a:gs>
            <a:gs pos="87000">
              <a:schemeClr val="accent1">
                <a:lumMod val="30000"/>
                <a:lumOff val="7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5826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1016" y="1825625"/>
            <a:ext cx="11582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90192" y="6345769"/>
            <a:ext cx="5011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California Department of Education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50216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74BD688-D250-4098-A2BD-9AE7A9A762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470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  <p:sldLayoutId id="2147483752" r:id="rId16"/>
    <p:sldLayoutId id="2147483753" r:id="rId17"/>
    <p:sldLayoutId id="2147483755" r:id="rId18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638" y="635908"/>
            <a:ext cx="11940989" cy="2370646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California Practitioners Advisory Group</a:t>
            </a:r>
            <a:br>
              <a:rPr lang="en-US" sz="4800" dirty="0"/>
            </a:br>
            <a:r>
              <a:rPr lang="en-US" sz="4800" dirty="0"/>
              <a:t>  </a:t>
            </a:r>
            <a:r>
              <a:rPr lang="en-US" sz="2400" dirty="0"/>
              <a:t> </a:t>
            </a:r>
            <a:r>
              <a:rPr lang="en-US" sz="4800" dirty="0"/>
              <a:t>  </a:t>
            </a:r>
            <a:r>
              <a:rPr lang="en-US" sz="2400" dirty="0"/>
              <a:t> </a:t>
            </a:r>
            <a:br>
              <a:rPr lang="en-US" sz="4800" dirty="0"/>
            </a:br>
            <a:r>
              <a:rPr lang="en-US" sz="4400" dirty="0"/>
              <a:t>Item 4: Update on the Continuing Development Work and Revisions Under Consideration for the 2020 California School Dashboard</a:t>
            </a:r>
            <a:endParaRPr lang="en-US" sz="2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1645" y="3851446"/>
            <a:ext cx="11618976" cy="2029968"/>
          </a:xfrm>
        </p:spPr>
        <p:txBody>
          <a:bodyPr/>
          <a:lstStyle/>
          <a:p>
            <a:pPr lvl="0"/>
            <a:endParaRPr lang="en-US" sz="2800" b="1" dirty="0">
              <a:solidFill>
                <a:prstClr val="black"/>
              </a:solidFill>
            </a:endParaRPr>
          </a:p>
          <a:p>
            <a:pPr lvl="0"/>
            <a:r>
              <a:rPr lang="en-US" sz="2800" b="1" dirty="0">
                <a:solidFill>
                  <a:prstClr val="black"/>
                </a:solidFill>
              </a:rPr>
              <a:t>Analysis, Measurement, and Accountability Reporting Division</a:t>
            </a:r>
          </a:p>
          <a:p>
            <a:pPr lvl="0"/>
            <a:r>
              <a:rPr lang="en-US" b="1" dirty="0">
                <a:solidFill>
                  <a:prstClr val="black"/>
                </a:solidFill>
              </a:rPr>
              <a:t>February 19, 2020</a:t>
            </a:r>
          </a:p>
        </p:txBody>
      </p:sp>
    </p:spTree>
    <p:extLst>
      <p:ext uri="{BB962C8B-B14F-4D97-AF65-F5344CB8AC3E}">
        <p14:creationId xmlns:p14="http://schemas.microsoft.com/office/powerpoint/2010/main" val="3212166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536448" y="128635"/>
            <a:ext cx="11119104" cy="1266958"/>
          </a:xfrm>
        </p:spPr>
        <p:txBody>
          <a:bodyPr>
            <a:noAutofit/>
          </a:bodyPr>
          <a:lstStyle/>
          <a:p>
            <a:r>
              <a:rPr lang="en-US" sz="4400" dirty="0"/>
              <a:t>Proposed for Collection in 2020–21 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idx="15"/>
          </p:nvPr>
        </p:nvSpPr>
        <p:spPr>
          <a:xfrm>
            <a:off x="908091" y="1264592"/>
            <a:ext cx="4132249" cy="2390486"/>
          </a:xfrm>
          <a:solidFill>
            <a:srgbClr val="ED7D31"/>
          </a:solidFill>
          <a:ln>
            <a:solidFill>
              <a:schemeClr val="bg1"/>
            </a:solidFill>
          </a:ln>
        </p:spPr>
        <p:txBody>
          <a:bodyPr anchor="ctr" anchorCtr="0">
            <a:normAutofit/>
          </a:bodyPr>
          <a:lstStyle/>
          <a:p>
            <a:pPr marL="0" indent="0" algn="ctr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Student Internships</a:t>
            </a:r>
          </a:p>
          <a:p>
            <a:pPr marL="0" indent="0" algn="ctr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(both DASS and Non-DASS schools)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idx="16"/>
          </p:nvPr>
        </p:nvSpPr>
        <p:spPr>
          <a:xfrm>
            <a:off x="6096000" y="1264593"/>
            <a:ext cx="4414079" cy="2390485"/>
          </a:xfr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txBody>
          <a:bodyPr anchor="ctr" anchorCtr="0">
            <a:normAutofit/>
          </a:bodyPr>
          <a:lstStyle/>
          <a:p>
            <a:pPr marL="0" indent="0" algn="ctr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Student-Led Enterprise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(both DASS and Non-DASS schools)</a:t>
            </a:r>
          </a:p>
        </p:txBody>
      </p:sp>
      <p:sp>
        <p:nvSpPr>
          <p:cNvPr id="6" name="Content Placeholder 14"/>
          <p:cNvSpPr>
            <a:spLocks noGrp="1"/>
          </p:cNvSpPr>
          <p:nvPr>
            <p:ph idx="15"/>
          </p:nvPr>
        </p:nvSpPr>
        <p:spPr>
          <a:xfrm>
            <a:off x="3585270" y="3864736"/>
            <a:ext cx="4132249" cy="2390486"/>
          </a:xfrm>
          <a:solidFill>
            <a:srgbClr val="92D050"/>
          </a:solidFill>
          <a:ln>
            <a:solidFill>
              <a:schemeClr val="bg1"/>
            </a:solidFill>
          </a:ln>
        </p:spPr>
        <p:txBody>
          <a:bodyPr anchor="ctr" anchorCtr="0">
            <a:normAutofit/>
          </a:bodyPr>
          <a:lstStyle/>
          <a:p>
            <a:pPr marL="0" lvl="1" indent="0" algn="ctr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Virtual/</a:t>
            </a:r>
            <a:r>
              <a:rPr lang="en-US" dirty="0"/>
              <a:t>Simulated Work-based Learning</a:t>
            </a:r>
          </a:p>
          <a:p>
            <a:pPr marL="0" indent="0" algn="ctr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(both DASS and Non-DASS schools)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California Department of Education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929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Projected CCI Work Beyond the </a:t>
            </a:r>
            <a:br>
              <a:rPr lang="en-US" sz="4000" dirty="0"/>
            </a:br>
            <a:r>
              <a:rPr lang="en-US" sz="4000" dirty="0"/>
              <a:t>2020 Dashboard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304" y="1347481"/>
            <a:ext cx="11518112" cy="519143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Collection of Student test data from the Armed Services Vocational Aptitude Battery (ASVAB) for possible inclusion in the CCI in 2021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We are working with staff in the California Longitudinal Pupil Achievement Data System (CALPADS) office on collecting ASVAB data in CALPADS for the 2020-21 school year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Inclusion of the State Seal of Civil Engagement (SSCE) in the CCI in 2022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The Department will convene a work group to assist with developing the criteria for including the SSCE in the CCI.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California Department of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2607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761" y="1284375"/>
            <a:ext cx="11134488" cy="3489540"/>
          </a:xfrm>
        </p:spPr>
        <p:txBody>
          <a:bodyPr>
            <a:noAutofit/>
          </a:bodyPr>
          <a:lstStyle/>
          <a:p>
            <a:pPr lvl="1" algn="ctr">
              <a:spcBef>
                <a:spcPts val="600"/>
              </a:spcBef>
              <a:spcAft>
                <a:spcPts val="600"/>
              </a:spcAft>
            </a:pP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ELPI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California Department of Education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050216" y="6361372"/>
            <a:ext cx="2743200" cy="331932"/>
          </a:xfrm>
        </p:spPr>
        <p:txBody>
          <a:bodyPr/>
          <a:lstStyle/>
          <a:p>
            <a:pPr>
              <a:defRPr/>
            </a:pPr>
            <a:fld id="{E3F07B27-5348-4263-B67F-EF7FF0A6AD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134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582615"/>
          </a:xfrm>
        </p:spPr>
        <p:txBody>
          <a:bodyPr/>
          <a:lstStyle/>
          <a:p>
            <a:r>
              <a:rPr lang="en-US" dirty="0"/>
              <a:t>Setting Change Level Cut Scores and </a:t>
            </a:r>
            <a:br>
              <a:rPr lang="en-US" dirty="0"/>
            </a:br>
            <a:r>
              <a:rPr lang="en-US" dirty="0"/>
              <a:t>Five-by-Five Colored Table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82615"/>
            <a:ext cx="11582400" cy="4822150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en-US" dirty="0"/>
              <a:t>Once 2019–20 ELPAC assessment results are available, Change can be calculated for the ELPI.  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Status will be analyzed to determine if revisions need to be made</a:t>
            </a:r>
          </a:p>
          <a:p>
            <a:pPr>
              <a:spcAft>
                <a:spcPts val="600"/>
              </a:spcAft>
            </a:pPr>
            <a:r>
              <a:rPr lang="en-US" dirty="0"/>
              <a:t>In fall 2020, the Department will recommend to the SBE: 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Change cut scores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Possible revisions to Status cut scores</a:t>
            </a:r>
          </a:p>
          <a:p>
            <a:pPr>
              <a:spcAft>
                <a:spcPts val="600"/>
              </a:spcAft>
            </a:pPr>
            <a:r>
              <a:rPr lang="en-US" dirty="0"/>
              <a:t>The 2020 Dashboard will report: 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Status, Change, and colors for this indicator. </a:t>
            </a:r>
          </a:p>
          <a:p>
            <a:pPr>
              <a:spcAft>
                <a:spcPts val="600"/>
              </a:spcAft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California Department of Education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209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761" y="1284375"/>
            <a:ext cx="11134488" cy="3489540"/>
          </a:xfrm>
        </p:spPr>
        <p:txBody>
          <a:bodyPr>
            <a:noAutofit/>
          </a:bodyPr>
          <a:lstStyle/>
          <a:p>
            <a:pPr lvl="1" algn="ctr">
              <a:spcBef>
                <a:spcPts val="600"/>
              </a:spcBef>
              <a:spcAft>
                <a:spcPts val="600"/>
              </a:spcAft>
            </a:pP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Exploring the Stability of Indicators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California Department of Education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050216" y="6361372"/>
            <a:ext cx="2743200" cy="331932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F07B27-5348-4263-B67F-EF7FF0A6AD4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7759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2882"/>
            <a:ext cx="12192000" cy="904774"/>
          </a:xfrm>
        </p:spPr>
        <p:txBody>
          <a:bodyPr/>
          <a:lstStyle/>
          <a:p>
            <a:r>
              <a:rPr lang="en-US" dirty="0"/>
              <a:t>Exploring Other Methodologies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016" y="1330390"/>
            <a:ext cx="11582400" cy="5318059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Stakeholders have indicated that the current five-by-five methodology may not be yielding stable results (i.e., </a:t>
            </a:r>
            <a:r>
              <a:rPr lang="en-US" dirty="0">
                <a:solidFill>
                  <a:prstClr val="black"/>
                </a:solidFill>
              </a:rPr>
              <a:t>large swings in results from year to year) </a:t>
            </a:r>
            <a:r>
              <a:rPr lang="en-US" dirty="0"/>
              <a:t>and that other methodologies should be explored. </a:t>
            </a:r>
          </a:p>
          <a:p>
            <a:r>
              <a:rPr lang="en-US" dirty="0"/>
              <a:t>The Department will review methodologies with the TDG: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Revising the five-by-five to have two colors per row (like the Academic Indicator) and remove the use of three-by-five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Moving to the three-by-five for all population sizes (not just when the </a:t>
            </a:r>
            <a:r>
              <a:rPr lang="en-US" i="1" dirty="0"/>
              <a:t>n</a:t>
            </a:r>
            <a:r>
              <a:rPr lang="en-US" dirty="0"/>
              <a:t>-size is 149 or fewer)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California Department of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915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California Science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CDE anticipates that the California Science Test (CAST) will be valid and reliable to be reported in the 2022 Dashboard.</a:t>
            </a:r>
          </a:p>
          <a:p>
            <a:pPr lvl="1"/>
            <a:r>
              <a:rPr lang="en-US" dirty="0"/>
              <a:t>CAST was field-tested in 2017–18, and the first operational test was administered in 2018–19. </a:t>
            </a:r>
          </a:p>
          <a:p>
            <a:pPr lvl="1"/>
            <a:r>
              <a:rPr lang="en-US" dirty="0"/>
              <a:t>In November 2018, the SBE adopted new science instructional materials, which are based on California Next Generation Science Standards (CA NGSS).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California Department of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9869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Do CPAG members have any concerns with the proposed work for the 2020 Dashboard? </a:t>
            </a:r>
          </a:p>
          <a:p>
            <a:r>
              <a:rPr lang="en-US" dirty="0"/>
              <a:t>Do CPAG members have any suggestions on what should be considered or explored for the: </a:t>
            </a:r>
          </a:p>
          <a:p>
            <a:pPr lvl="1"/>
            <a:r>
              <a:rPr lang="en-US" dirty="0"/>
              <a:t>Growth Model</a:t>
            </a:r>
          </a:p>
          <a:p>
            <a:pPr lvl="1"/>
            <a:r>
              <a:rPr lang="en-US" dirty="0"/>
              <a:t>New CCI Measures</a:t>
            </a:r>
          </a:p>
          <a:p>
            <a:pPr lvl="1"/>
            <a:r>
              <a:rPr lang="en-US" dirty="0"/>
              <a:t>ELPI</a:t>
            </a:r>
          </a:p>
          <a:p>
            <a:pPr lvl="1"/>
            <a:r>
              <a:rPr lang="en-US" dirty="0"/>
              <a:t>Stability of the Five-by-Five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California Department of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3562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Questions</a:t>
            </a:r>
          </a:p>
        </p:txBody>
      </p:sp>
      <p:pic>
        <p:nvPicPr>
          <p:cNvPr id="4" name="Content Placeholder 3" descr="A picture of two figures scratching their heads in confusion. A question mark floats above each figure's head.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899035" y="2004681"/>
            <a:ext cx="4206605" cy="3993226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California Department of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024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2550"/>
            <a:ext cx="12192000" cy="914399"/>
          </a:xfrm>
        </p:spPr>
        <p:txBody>
          <a:bodyPr>
            <a:normAutofit fontScale="90000"/>
          </a:bodyPr>
          <a:lstStyle/>
          <a:p>
            <a:br>
              <a:rPr lang="en-US" sz="4000" dirty="0"/>
            </a:br>
            <a:br>
              <a:rPr lang="en-US" sz="4000" dirty="0"/>
            </a:br>
            <a:r>
              <a:rPr lang="en-US" sz="4900" dirty="0"/>
              <a:t>Topics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447" y="1555334"/>
            <a:ext cx="11582400" cy="5166141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Next Steps on Growth Model Work</a:t>
            </a:r>
          </a:p>
          <a:p>
            <a:pPr>
              <a:spcAft>
                <a:spcPts val="1200"/>
              </a:spcAft>
            </a:pPr>
            <a:r>
              <a:rPr lang="en-US" dirty="0"/>
              <a:t>New Career Measures for the College/Career Indicator (CCI)</a:t>
            </a:r>
          </a:p>
          <a:p>
            <a:pPr>
              <a:spcAft>
                <a:spcPts val="1200"/>
              </a:spcAft>
            </a:pPr>
            <a:r>
              <a:rPr lang="en-US" dirty="0"/>
              <a:t>Exploring the Stability of Indicators</a:t>
            </a:r>
          </a:p>
          <a:p>
            <a:pPr>
              <a:spcAft>
                <a:spcPts val="1200"/>
              </a:spcAft>
            </a:pPr>
            <a:r>
              <a:rPr lang="en-US" dirty="0"/>
              <a:t>Change Cut Scores and Five-by-Five Proposal for the English Learner Progress Indicator (ELPI)</a:t>
            </a:r>
          </a:p>
          <a:p>
            <a:pPr>
              <a:spcAft>
                <a:spcPts val="1200"/>
              </a:spcAft>
            </a:pPr>
            <a:endParaRPr lang="en-US" dirty="0"/>
          </a:p>
          <a:p>
            <a:pPr>
              <a:spcAft>
                <a:spcPts val="1200"/>
              </a:spcAft>
            </a:pPr>
            <a:endParaRPr lang="en-US" dirty="0"/>
          </a:p>
          <a:p>
            <a:pPr marL="0" lvl="0" indent="0">
              <a:spcAft>
                <a:spcPts val="1200"/>
              </a:spcAft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Department of Education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246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0" y="2378457"/>
            <a:ext cx="9144000" cy="1582615"/>
          </a:xfrm>
        </p:spPr>
        <p:txBody>
          <a:bodyPr>
            <a:noAutofit/>
          </a:bodyPr>
          <a:lstStyle/>
          <a:p>
            <a:r>
              <a:rPr lang="en-US" sz="4400" dirty="0"/>
              <a:t>Next Steps on </a:t>
            </a:r>
            <a:br>
              <a:rPr lang="en-US" sz="4400" dirty="0"/>
            </a:br>
            <a:r>
              <a:rPr lang="en-US" sz="4400" dirty="0"/>
              <a:t>Growth Model Work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Department of Education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201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"/>
            <a:ext cx="12192000" cy="1078028"/>
          </a:xfrm>
        </p:spPr>
        <p:txBody>
          <a:bodyPr/>
          <a:lstStyle/>
          <a:p>
            <a:r>
              <a:rPr lang="en-US" dirty="0"/>
              <a:t>Growth Model 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76669"/>
            <a:ext cx="11582400" cy="5098933"/>
          </a:xfrm>
        </p:spPr>
        <p:txBody>
          <a:bodyPr>
            <a:normAutofit/>
          </a:bodyPr>
          <a:lstStyle/>
          <a:p>
            <a:r>
              <a:rPr lang="en-US" sz="2800" b="1" dirty="0"/>
              <a:t>February 2020: </a:t>
            </a:r>
            <a:r>
              <a:rPr lang="en-US" sz="2800" dirty="0"/>
              <a:t>Technical Design Group (TDG) discussed business rules for Residual Gain Growth Model</a:t>
            </a:r>
          </a:p>
          <a:p>
            <a:r>
              <a:rPr lang="en-US" sz="2800" b="1" dirty="0"/>
              <a:t>March 2020</a:t>
            </a:r>
            <a:r>
              <a:rPr lang="en-US" sz="2800" dirty="0"/>
              <a:t>: Include Growth Model in March 2020 SBE item</a:t>
            </a:r>
          </a:p>
          <a:p>
            <a:r>
              <a:rPr lang="en-US" sz="2800" b="1" dirty="0"/>
              <a:t>Spring 2020: </a:t>
            </a:r>
            <a:r>
              <a:rPr lang="en-US" sz="2800" dirty="0"/>
              <a:t>Department will reconvene Growth Model Stakeholder Group to review updated technical work</a:t>
            </a:r>
          </a:p>
          <a:p>
            <a:r>
              <a:rPr lang="en-US" sz="2800" b="1" dirty="0"/>
              <a:t>May 2020: </a:t>
            </a:r>
            <a:r>
              <a:rPr lang="en-US" sz="2800" dirty="0"/>
              <a:t>SBE item updating the SBE members on the work completed to date</a:t>
            </a:r>
          </a:p>
          <a:p>
            <a:r>
              <a:rPr lang="en-US" sz="2800" b="1" dirty="0"/>
              <a:t>Summer 2020: </a:t>
            </a:r>
            <a:r>
              <a:rPr lang="en-US" sz="2800" dirty="0"/>
              <a:t>Present information to various stakeholders</a:t>
            </a:r>
          </a:p>
          <a:p>
            <a:r>
              <a:rPr lang="en-US" sz="2800" b="1" dirty="0"/>
              <a:t>July/September 2020: </a:t>
            </a:r>
            <a:r>
              <a:rPr lang="en-US" sz="2800" dirty="0"/>
              <a:t>SBE will take action on a growth indicator. </a:t>
            </a:r>
            <a:endParaRPr lang="en-US" sz="2800" b="1" dirty="0"/>
          </a:p>
          <a:p>
            <a:endParaRPr lang="en-US" sz="2800" b="1" dirty="0"/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California Department of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616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04513"/>
          </a:xfrm>
        </p:spPr>
        <p:txBody>
          <a:bodyPr/>
          <a:lstStyle/>
          <a:p>
            <a:r>
              <a:rPr lang="en-US" dirty="0"/>
              <a:t>Proposal for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016" y="1304514"/>
            <a:ext cx="11843332" cy="555348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3800" dirty="0"/>
              <a:t>Move forward with a Residual Gain Model</a:t>
            </a:r>
          </a:p>
          <a:p>
            <a:pPr lvl="1">
              <a:lnSpc>
                <a:spcPct val="120000"/>
              </a:lnSpc>
            </a:pPr>
            <a:r>
              <a:rPr lang="en-US" sz="3500" dirty="0"/>
              <a:t>2020 Information Only</a:t>
            </a:r>
          </a:p>
          <a:p>
            <a:pPr>
              <a:lnSpc>
                <a:spcPct val="120000"/>
              </a:lnSpc>
            </a:pPr>
            <a:r>
              <a:rPr lang="en-US" sz="3800" dirty="0"/>
              <a:t>Do not include demographic data in the model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California Department of Education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965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for a Growth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016" y="1494503"/>
            <a:ext cx="11582400" cy="5112774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sz="4200" dirty="0"/>
              <a:t>Issues to explore:</a:t>
            </a:r>
          </a:p>
          <a:p>
            <a:pPr lvl="1">
              <a:lnSpc>
                <a:spcPct val="120000"/>
              </a:lnSpc>
            </a:pPr>
            <a:r>
              <a:rPr lang="en-US" sz="3800" dirty="0"/>
              <a:t>Stability of current Change Model vs. Growth Model</a:t>
            </a:r>
          </a:p>
          <a:p>
            <a:pPr lvl="1">
              <a:lnSpc>
                <a:spcPct val="120000"/>
              </a:lnSpc>
            </a:pPr>
            <a:r>
              <a:rPr lang="en-US" sz="3800" dirty="0"/>
              <a:t>Impact on the number of districts/schools/student groups that receive a color</a:t>
            </a:r>
          </a:p>
          <a:p>
            <a:pPr lvl="1">
              <a:lnSpc>
                <a:spcPct val="120000"/>
              </a:lnSpc>
            </a:pPr>
            <a:r>
              <a:rPr lang="en-US" sz="3800" dirty="0"/>
              <a:t>Differentiated expectations based on grade configurations</a:t>
            </a:r>
          </a:p>
          <a:p>
            <a:pPr lvl="1">
              <a:lnSpc>
                <a:spcPct val="120000"/>
              </a:lnSpc>
            </a:pPr>
            <a:r>
              <a:rPr lang="en-US" sz="3800" dirty="0"/>
              <a:t>Inclusion rules (e.g., do the scores need to be valid both years?)</a:t>
            </a:r>
          </a:p>
          <a:p>
            <a:pPr lvl="1">
              <a:lnSpc>
                <a:spcPct val="120000"/>
              </a:lnSpc>
            </a:pPr>
            <a:r>
              <a:rPr lang="en-US" sz="3800" dirty="0"/>
              <a:t>Technical adjustments to the model </a:t>
            </a:r>
          </a:p>
          <a:p>
            <a:pPr lvl="1">
              <a:lnSpc>
                <a:spcPct val="120000"/>
              </a:lnSpc>
            </a:pPr>
            <a:r>
              <a:rPr lang="en-US" sz="3800" dirty="0"/>
              <a:t>Output of regression score limits positive results on Change axis (i.e., only 50 percent of students will have positive scores)</a:t>
            </a:r>
          </a:p>
          <a:p>
            <a:pPr lvl="1">
              <a:lnSpc>
                <a:spcPct val="120000"/>
              </a:lnSpc>
            </a:pPr>
            <a:r>
              <a:rPr lang="en-US" sz="3800" dirty="0"/>
              <a:t>Lifting the ceiling on the highest obtainable scale score (HOSS)</a:t>
            </a:r>
            <a:br>
              <a:rPr lang="en-US" sz="3800" dirty="0"/>
            </a:br>
            <a:endParaRPr lang="en-US" sz="3800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California Department of Education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978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47725" y="2378457"/>
            <a:ext cx="10153650" cy="1582615"/>
          </a:xfrm>
        </p:spPr>
        <p:txBody>
          <a:bodyPr>
            <a:noAutofit/>
          </a:bodyPr>
          <a:lstStyle/>
          <a:p>
            <a:pPr lvl="1" algn="ctr">
              <a:spcBef>
                <a:spcPts val="600"/>
              </a:spcBef>
              <a:spcAft>
                <a:spcPts val="600"/>
              </a:spcAft>
            </a:pP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New Career Measures for the CCI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Department of Education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989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"/>
            <a:ext cx="12192000" cy="1185332"/>
          </a:xfrm>
        </p:spPr>
        <p:txBody>
          <a:bodyPr/>
          <a:lstStyle/>
          <a:p>
            <a:r>
              <a:rPr lang="en-US" dirty="0"/>
              <a:t>Career Measures Collected in 2018–19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7021" y="1086929"/>
            <a:ext cx="3356917" cy="1880559"/>
          </a:xfrm>
          <a:solidFill>
            <a:srgbClr val="EB6C15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2400" dirty="0"/>
              <a:t>Completion of Pre-Apprenticeship*</a:t>
            </a:r>
          </a:p>
          <a:p>
            <a:pPr marL="0" lvl="0" indent="0" algn="ctr">
              <a:buNone/>
            </a:pPr>
            <a:r>
              <a:rPr lang="en-US" sz="2400" dirty="0"/>
              <a:t>(both DASS and Non-DASS Schools)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3"/>
          </p:nvPr>
        </p:nvSpPr>
        <p:spPr>
          <a:xfrm>
            <a:off x="4385646" y="1086929"/>
            <a:ext cx="3481645" cy="1880559"/>
          </a:xfr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0" lvl="0" indent="0" algn="ctr">
              <a:spcBef>
                <a:spcPts val="600"/>
              </a:spcBef>
              <a:buNone/>
            </a:pPr>
            <a:endParaRPr lang="en-US" sz="200" dirty="0"/>
          </a:p>
          <a:p>
            <a:pPr marL="0" lvl="0" indent="0" algn="ctr">
              <a:spcBef>
                <a:spcPts val="600"/>
              </a:spcBef>
              <a:buNone/>
            </a:pPr>
            <a:r>
              <a:rPr lang="en-US" sz="2400" dirty="0"/>
              <a:t>Completion of a State or Federal Job Program* </a:t>
            </a:r>
          </a:p>
          <a:p>
            <a:pPr marL="0" lvl="0" indent="0" algn="ctr">
              <a:buNone/>
            </a:pPr>
            <a:r>
              <a:rPr lang="en-US" sz="2400" dirty="0"/>
              <a:t>(limited to DASS schools)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4"/>
          </p:nvPr>
        </p:nvSpPr>
        <p:spPr>
          <a:xfrm>
            <a:off x="8217340" y="1086930"/>
            <a:ext cx="3345165" cy="1880558"/>
          </a:xfrm>
          <a:solidFill>
            <a:srgbClr val="FFC000"/>
          </a:solidFill>
          <a:ln>
            <a:solidFill>
              <a:schemeClr val="bg1"/>
            </a:solidFill>
          </a:ln>
        </p:spPr>
        <p:txBody>
          <a:bodyPr/>
          <a:lstStyle/>
          <a:p>
            <a:pPr marL="0" lvl="0" indent="0" algn="ctr">
              <a:buNone/>
            </a:pPr>
            <a:endParaRPr lang="en-US" sz="2400" dirty="0"/>
          </a:p>
          <a:p>
            <a:pPr marL="0" lvl="0" indent="0" algn="ctr">
              <a:buNone/>
            </a:pPr>
            <a:r>
              <a:rPr lang="en-US" sz="2400" dirty="0"/>
              <a:t>Work Force Readiness Certificate*</a:t>
            </a:r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5"/>
          </p:nvPr>
        </p:nvSpPr>
        <p:spPr>
          <a:xfrm>
            <a:off x="469432" y="3066130"/>
            <a:ext cx="3618088" cy="1976569"/>
          </a:xfrm>
          <a:solidFill>
            <a:schemeClr val="accent5"/>
          </a:solidFill>
          <a:ln>
            <a:solidFill>
              <a:schemeClr val="bg1"/>
            </a:solidFill>
          </a:ln>
        </p:spPr>
        <p:txBody>
          <a:bodyPr>
            <a:normAutofit fontScale="70000" lnSpcReduction="20000"/>
          </a:bodyPr>
          <a:lstStyle/>
          <a:p>
            <a:pPr marL="0" lvl="0" indent="0" algn="ctr">
              <a:buNone/>
            </a:pPr>
            <a:endParaRPr lang="en-US" sz="1300" dirty="0">
              <a:solidFill>
                <a:schemeClr val="bg1"/>
              </a:solidFill>
            </a:endParaRPr>
          </a:p>
          <a:p>
            <a:pPr marL="0" lvl="0" indent="0" algn="ctr">
              <a:buNone/>
            </a:pPr>
            <a:r>
              <a:rPr lang="en-US" sz="3400" dirty="0"/>
              <a:t>Food Handler Certification*</a:t>
            </a:r>
          </a:p>
          <a:p>
            <a:pPr marL="0" lvl="0" indent="0" algn="ctr">
              <a:buNone/>
            </a:pPr>
            <a:r>
              <a:rPr lang="en-US" sz="3400" dirty="0"/>
              <a:t>(limited to DASS schools - potential use by Juvenile Court schools)</a:t>
            </a:r>
          </a:p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6"/>
          </p:nvPr>
        </p:nvSpPr>
        <p:spPr>
          <a:xfrm>
            <a:off x="4380447" y="3066130"/>
            <a:ext cx="3559282" cy="1976569"/>
          </a:xfrm>
          <a:solidFill>
            <a:schemeClr val="accent6"/>
          </a:solidFill>
          <a:ln>
            <a:solidFill>
              <a:schemeClr val="bg1"/>
            </a:solidFill>
          </a:ln>
        </p:spPr>
        <p:txBody>
          <a:bodyPr>
            <a:normAutofit fontScale="85000" lnSpcReduction="20000"/>
          </a:bodyPr>
          <a:lstStyle/>
          <a:p>
            <a:pPr marL="0" lvl="0" indent="0" algn="ctr">
              <a:buNone/>
            </a:pPr>
            <a:endParaRPr lang="en-US" sz="900" dirty="0">
              <a:solidFill>
                <a:schemeClr val="bg1"/>
              </a:solidFill>
            </a:endParaRPr>
          </a:p>
          <a:p>
            <a:pPr marL="0" lvl="0" indent="0" algn="ctr">
              <a:buNone/>
            </a:pPr>
            <a:r>
              <a:rPr lang="en-US" sz="2800" dirty="0"/>
              <a:t>Completion of Workability Courses &amp; Work-Based Learning** </a:t>
            </a:r>
          </a:p>
          <a:p>
            <a:pPr marL="0" lvl="0" indent="0" algn="ctr">
              <a:buNone/>
            </a:pPr>
            <a:r>
              <a:rPr lang="en-US" sz="2800" dirty="0"/>
              <a:t>(limited to students with </a:t>
            </a:r>
            <a:r>
              <a:rPr lang="en-US" sz="2800" dirty="0" err="1"/>
              <a:t>IEP</a:t>
            </a:r>
            <a:r>
              <a:rPr lang="en-US" sz="2800" dirty="0"/>
              <a:t>)</a:t>
            </a:r>
          </a:p>
          <a:p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7"/>
          </p:nvPr>
        </p:nvSpPr>
        <p:spPr>
          <a:xfrm>
            <a:off x="8218459" y="3066130"/>
            <a:ext cx="3447230" cy="1976569"/>
          </a:xfrm>
          <a:solidFill>
            <a:srgbClr val="EB6C15"/>
          </a:solidFill>
          <a:ln>
            <a:solidFill>
              <a:schemeClr val="bg1"/>
            </a:solidFill>
          </a:ln>
        </p:spPr>
        <p:txBody>
          <a:bodyPr>
            <a:normAutofit lnSpcReduction="10000"/>
          </a:bodyPr>
          <a:lstStyle/>
          <a:p>
            <a:pPr marL="0" lvl="0" indent="0" algn="ctr">
              <a:buNone/>
            </a:pPr>
            <a:endParaRPr lang="en-US" sz="800" dirty="0">
              <a:solidFill>
                <a:schemeClr val="bg1"/>
              </a:solidFill>
            </a:endParaRPr>
          </a:p>
          <a:p>
            <a:pPr marL="0" lvl="0" indent="0" algn="ctr">
              <a:buNone/>
            </a:pPr>
            <a:r>
              <a:rPr lang="en-US" sz="2400" dirty="0"/>
              <a:t>Completion of </a:t>
            </a:r>
            <a:r>
              <a:rPr lang="en-US" sz="2400" dirty="0" err="1"/>
              <a:t>DOR</a:t>
            </a:r>
            <a:r>
              <a:rPr lang="en-US" sz="2400" dirty="0"/>
              <a:t> Work-Based Learning** </a:t>
            </a:r>
          </a:p>
          <a:p>
            <a:pPr marL="0" lvl="0" indent="0" algn="ctr">
              <a:buNone/>
            </a:pPr>
            <a:r>
              <a:rPr lang="en-US" sz="2400" dirty="0"/>
              <a:t>(limited to students with </a:t>
            </a:r>
            <a:r>
              <a:rPr lang="en-US" sz="2400" dirty="0" err="1"/>
              <a:t>IEP</a:t>
            </a:r>
            <a:r>
              <a:rPr lang="en-US" sz="2400" dirty="0"/>
              <a:t>)</a:t>
            </a:r>
          </a:p>
          <a:p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8"/>
          </p:nvPr>
        </p:nvSpPr>
        <p:spPr>
          <a:xfrm>
            <a:off x="496711" y="5142463"/>
            <a:ext cx="11198578" cy="1305484"/>
          </a:xfrm>
        </p:spPr>
        <p:txBody>
          <a:bodyPr>
            <a:normAutofit fontScale="85000" lnSpcReduction="20000"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US" sz="2800" dirty="0" err="1">
                <a:solidFill>
                  <a:prstClr val="black"/>
                </a:solidFill>
              </a:rPr>
              <a:t>IEP</a:t>
            </a:r>
            <a:r>
              <a:rPr lang="en-US" sz="2800" dirty="0">
                <a:solidFill>
                  <a:prstClr val="black"/>
                </a:solidFill>
              </a:rPr>
              <a:t>=Individualized Education Program; </a:t>
            </a:r>
            <a:r>
              <a:rPr lang="en-US" sz="2800" dirty="0" err="1">
                <a:solidFill>
                  <a:prstClr val="black"/>
                </a:solidFill>
              </a:rPr>
              <a:t>DOR</a:t>
            </a:r>
            <a:r>
              <a:rPr lang="en-US" sz="2800" dirty="0">
                <a:solidFill>
                  <a:prstClr val="black"/>
                </a:solidFill>
              </a:rPr>
              <a:t>=Department of Rehabilitation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800" dirty="0">
                <a:solidFill>
                  <a:prstClr val="black"/>
                </a:solidFill>
              </a:rPr>
              <a:t>* Measures collected in </a:t>
            </a:r>
            <a:r>
              <a:rPr lang="en-US" sz="2800" dirty="0" err="1">
                <a:solidFill>
                  <a:prstClr val="black"/>
                </a:solidFill>
              </a:rPr>
              <a:t>CALPADS</a:t>
            </a:r>
            <a:endParaRPr lang="en-US" sz="2800" dirty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sz="2800" dirty="0">
                <a:solidFill>
                  <a:prstClr val="black"/>
                </a:solidFill>
              </a:rPr>
              <a:t>** Measures collected in </a:t>
            </a:r>
            <a:r>
              <a:rPr lang="en-US" sz="2800" dirty="0" err="1">
                <a:solidFill>
                  <a:prstClr val="black"/>
                </a:solidFill>
              </a:rPr>
              <a:t>CASEMIS</a:t>
            </a:r>
            <a:r>
              <a:rPr lang="en-US" sz="2800" dirty="0">
                <a:solidFill>
                  <a:prstClr val="black"/>
                </a:solidFill>
              </a:rPr>
              <a:t> for 2018-19 only.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800" dirty="0">
                <a:solidFill>
                  <a:prstClr val="black"/>
                </a:solidFill>
              </a:rPr>
              <a:t>These measures will be collected in </a:t>
            </a:r>
            <a:r>
              <a:rPr lang="en-US" sz="2800" dirty="0" err="1">
                <a:solidFill>
                  <a:prstClr val="black"/>
                </a:solidFill>
              </a:rPr>
              <a:t>CALPADS</a:t>
            </a:r>
            <a:r>
              <a:rPr lang="en-US" sz="2800" dirty="0">
                <a:solidFill>
                  <a:prstClr val="black"/>
                </a:solidFill>
              </a:rPr>
              <a:t> in 2019-20.  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California Department of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405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Timeline: Measures Collected in </a:t>
            </a:r>
            <a:r>
              <a:rPr lang="en-US" dirty="0" err="1"/>
              <a:t>CALPADS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019" y="1218346"/>
            <a:ext cx="11901962" cy="550227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1" dirty="0"/>
              <a:t>Early 2020: </a:t>
            </a:r>
            <a:r>
              <a:rPr lang="en-US" dirty="0"/>
              <a:t>Data collected </a:t>
            </a:r>
            <a:r>
              <a:rPr lang="en-US" i="1" dirty="0"/>
              <a:t>in </a:t>
            </a:r>
            <a:r>
              <a:rPr lang="en-US" i="1" dirty="0" err="1"/>
              <a:t>CALPADS</a:t>
            </a:r>
            <a:r>
              <a:rPr lang="en-US" i="1" dirty="0"/>
              <a:t> </a:t>
            </a:r>
            <a:r>
              <a:rPr lang="en-US" dirty="0"/>
              <a:t>will be reviewed with Task Force and CCI Work Group. 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en-US" dirty="0"/>
              <a:t>The Department will meet with these groups through spring to review data analyses and develop criteria for Prepared and Approaching Prepared.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1" dirty="0"/>
              <a:t>March 2020: </a:t>
            </a:r>
            <a:r>
              <a:rPr lang="en-US" dirty="0"/>
              <a:t>Department will indicate in the </a:t>
            </a:r>
            <a:r>
              <a:rPr lang="en-US" dirty="0" err="1"/>
              <a:t>SBE</a:t>
            </a:r>
            <a:r>
              <a:rPr lang="en-US" dirty="0"/>
              <a:t> item the measures will be explored for potential inclusion in the 2020 Dashboard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1" dirty="0"/>
              <a:t>July 2020: </a:t>
            </a:r>
            <a:r>
              <a:rPr lang="en-US" dirty="0"/>
              <a:t>Department will propose to </a:t>
            </a:r>
            <a:r>
              <a:rPr lang="en-US" dirty="0" err="1"/>
              <a:t>SBE</a:t>
            </a:r>
            <a:r>
              <a:rPr lang="en-US" dirty="0"/>
              <a:t> the criteria (Prepared and Approaching Prepared) for each measure recommended for inclusion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California Department of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7B27-5348-4263-B67F-EF7FF0A6AD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401769"/>
      </p:ext>
    </p:extLst>
  </p:cSld>
  <p:clrMapOvr>
    <a:masterClrMapping/>
  </p:clrMapOvr>
</p:sld>
</file>

<file path=ppt/theme/theme1.xml><?xml version="1.0" encoding="utf-8"?>
<a:theme xmlns:a="http://schemas.openxmlformats.org/drawingml/2006/main" name="ELPAC Layou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North-South.potx" id="{F7A549D7-2844-422A-8D4F-1FAB867A9694}" vid="{8FB7E066-49C3-45F9-825E-09AD583A2212}"/>
    </a:ext>
  </a:extLst>
</a:theme>
</file>

<file path=ppt/theme/theme2.xml><?xml version="1.0" encoding="utf-8"?>
<a:theme xmlns:a="http://schemas.openxmlformats.org/drawingml/2006/main" name="ADAD Layou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North-South.potx" id="{F7A549D7-2844-422A-8D4F-1FAB867A9694}" vid="{8C059306-29CE-48EE-A8B5-87A3B564F7A5}"/>
    </a:ext>
  </a:extLst>
</a:theme>
</file>

<file path=ppt/theme/theme3.xml><?xml version="1.0" encoding="utf-8"?>
<a:theme xmlns:a="http://schemas.openxmlformats.org/drawingml/2006/main" name="1_ADAD Layou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North-South.potx" id="{F7A549D7-2844-422A-8D4F-1FAB867A9694}" vid="{8C059306-29CE-48EE-A8B5-87A3B564F7A5}"/>
    </a:ext>
  </a:extLst>
</a:theme>
</file>

<file path=ppt/theme/theme4.xml><?xml version="1.0" encoding="utf-8"?>
<a:theme xmlns:a="http://schemas.openxmlformats.org/drawingml/2006/main" name="1_AAU Slide Ma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6BA2F52-3D79-4D5A-A2A8-7BFEC56B3DB1}" vid="{D36AF434-9944-480F-BA7C-28E2586817E5}"/>
    </a:ext>
  </a:extLst>
</a:theme>
</file>

<file path=ppt/theme/theme5.xml><?xml version="1.0" encoding="utf-8"?>
<a:theme xmlns:a="http://schemas.openxmlformats.org/drawingml/2006/main" name="2_ADAD Layou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North-South.potx" id="{F7A549D7-2844-422A-8D4F-1FAB867A9694}" vid="{8C059306-29CE-48EE-A8B5-87A3B564F7A5}"/>
    </a:ext>
  </a:extLst>
</a:theme>
</file>

<file path=ppt/theme/theme6.xml><?xml version="1.0" encoding="utf-8"?>
<a:theme xmlns:a="http://schemas.openxmlformats.org/drawingml/2006/main" name="3_ADAD Layou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North-South.potx" id="{F7A549D7-2844-422A-8D4F-1FAB867A9694}" vid="{8C059306-29CE-48EE-A8B5-87A3B564F7A5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22968</TotalTime>
  <Words>1008</Words>
  <Application>Microsoft Office PowerPoint</Application>
  <PresentationFormat>Widescreen</PresentationFormat>
  <Paragraphs>138</Paragraphs>
  <Slides>18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Arial</vt:lpstr>
      <vt:lpstr>Calibri</vt:lpstr>
      <vt:lpstr>Courier New</vt:lpstr>
      <vt:lpstr>Symbol</vt:lpstr>
      <vt:lpstr>Wingdings</vt:lpstr>
      <vt:lpstr>ELPAC Layout</vt:lpstr>
      <vt:lpstr>ADAD Layout</vt:lpstr>
      <vt:lpstr>1_ADAD Layout</vt:lpstr>
      <vt:lpstr>1_AAU Slide Master</vt:lpstr>
      <vt:lpstr>2_ADAD Layout</vt:lpstr>
      <vt:lpstr>3_ADAD Layout</vt:lpstr>
      <vt:lpstr>California Practitioners Advisory Group        Item 4: Update on the Continuing Development Work and Revisions Under Consideration for the 2020 California School Dashboard</vt:lpstr>
      <vt:lpstr>  Topics </vt:lpstr>
      <vt:lpstr>Next Steps on  Growth Model Work</vt:lpstr>
      <vt:lpstr>Growth Model Timeline</vt:lpstr>
      <vt:lpstr>Proposal for 2020</vt:lpstr>
      <vt:lpstr>Consideration for a Growth Model</vt:lpstr>
      <vt:lpstr>New Career Measures for the CCI</vt:lpstr>
      <vt:lpstr>Career Measures Collected in 2018–19 </vt:lpstr>
      <vt:lpstr>Timeline: Measures Collected in CALPADS</vt:lpstr>
      <vt:lpstr>Proposed for Collection in 2020–21 </vt:lpstr>
      <vt:lpstr>Projected CCI Work Beyond the  2020 Dashboard</vt:lpstr>
      <vt:lpstr>ELPI</vt:lpstr>
      <vt:lpstr>Setting Change Level Cut Scores and  Five-by-Five Colored Table  </vt:lpstr>
      <vt:lpstr>Exploring the Stability of Indicators</vt:lpstr>
      <vt:lpstr>Exploring Other Methodologies</vt:lpstr>
      <vt:lpstr>The California Science Test</vt:lpstr>
      <vt:lpstr>Discussion</vt:lpstr>
      <vt:lpstr>Questions</vt:lpstr>
    </vt:vector>
  </TitlesOfParts>
  <Company>CA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February 2019 Agenda Item 04 Slides - California Practitioners Advisory Group (CA State Board of Education)</dc:title>
  <dc:subject>Update on the Continuing Development Work and Revisions Under Consideration for the 2020 California School Dashboard.</dc:subject>
  <dc:creator>CA Department of Education</dc:creator>
  <cp:lastModifiedBy>Christopher Aban</cp:lastModifiedBy>
  <cp:revision>1317</cp:revision>
  <cp:lastPrinted>2020-01-10T22:09:33Z</cp:lastPrinted>
  <dcterms:created xsi:type="dcterms:W3CDTF">2016-07-20T23:58:10Z</dcterms:created>
  <dcterms:modified xsi:type="dcterms:W3CDTF">2023-06-01T22:55:01Z</dcterms:modified>
</cp:coreProperties>
</file>