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18" r:id="rId1"/>
  </p:sldMasterIdLst>
  <p:notesMasterIdLst>
    <p:notesMasterId r:id="rId27"/>
  </p:notesMasterIdLst>
  <p:handoutMasterIdLst>
    <p:handoutMasterId r:id="rId28"/>
  </p:handoutMasterIdLst>
  <p:sldIdLst>
    <p:sldId id="256" r:id="rId2"/>
    <p:sldId id="266" r:id="rId3"/>
    <p:sldId id="290" r:id="rId4"/>
    <p:sldId id="267" r:id="rId5"/>
    <p:sldId id="269" r:id="rId6"/>
    <p:sldId id="291" r:id="rId7"/>
    <p:sldId id="268" r:id="rId8"/>
    <p:sldId id="261" r:id="rId9"/>
    <p:sldId id="257" r:id="rId10"/>
    <p:sldId id="286" r:id="rId11"/>
    <p:sldId id="258" r:id="rId12"/>
    <p:sldId id="264" r:id="rId13"/>
    <p:sldId id="265" r:id="rId14"/>
    <p:sldId id="283" r:id="rId15"/>
    <p:sldId id="287" r:id="rId16"/>
    <p:sldId id="272" r:id="rId17"/>
    <p:sldId id="270" r:id="rId18"/>
    <p:sldId id="280" r:id="rId19"/>
    <p:sldId id="271" r:id="rId20"/>
    <p:sldId id="273" r:id="rId21"/>
    <p:sldId id="274" r:id="rId22"/>
    <p:sldId id="276" r:id="rId23"/>
    <p:sldId id="278" r:id="rId24"/>
    <p:sldId id="289"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F9DBA-5242-4333-AD09-2C3E6D8213D5}" v="83" dt="2021-02-19T13:37:43.633"/>
    <p1510:client id="{76A92936-452C-49C5-9A0A-FD1F0E90E347}" v="30" dt="2021-02-19T13:35:26.933"/>
    <p1510:client id="{BACEFF32-E674-4ABC-AA96-321E62246770}" v="1" dt="2021-02-19T07:08:01.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395" autoAdjust="0"/>
  </p:normalViewPr>
  <p:slideViewPr>
    <p:cSldViewPr snapToGrid="0">
      <p:cViewPr>
        <p:scale>
          <a:sx n="100" d="100"/>
          <a:sy n="100" d="100"/>
        </p:scale>
        <p:origin x="4986" y="66"/>
      </p:cViewPr>
      <p:guideLst/>
    </p:cSldViewPr>
  </p:slideViewPr>
  <p:outlineViewPr>
    <p:cViewPr>
      <p:scale>
        <a:sx n="33" d="100"/>
        <a:sy n="33" d="100"/>
      </p:scale>
      <p:origin x="0" y="-280"/>
    </p:cViewPr>
  </p:outlineViewPr>
  <p:notesTextViewPr>
    <p:cViewPr>
      <p:scale>
        <a:sx n="125" d="100"/>
        <a:sy n="125" d="100"/>
      </p:scale>
      <p:origin x="0" y="0"/>
    </p:cViewPr>
  </p:notesText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330026-33C5-447F-849F-9947F4AD0529}" type="datetimeFigureOut">
              <a:rPr lang="en-US" smtClean="0"/>
              <a:t>11/2/2023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2EE7EA-DC2C-470B-B548-686EF976F21C}" type="slidenum">
              <a:rPr lang="en-US" smtClean="0"/>
              <a:t>‹#›</a:t>
            </a:fld>
            <a:endParaRPr lang="en-US"/>
          </a:p>
        </p:txBody>
      </p:sp>
    </p:spTree>
    <p:extLst>
      <p:ext uri="{BB962C8B-B14F-4D97-AF65-F5344CB8AC3E}">
        <p14:creationId xmlns:p14="http://schemas.microsoft.com/office/powerpoint/2010/main" val="32593390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64C8FE-B0CD-42EF-B375-3DE9576CD0B9}"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25CA9-36D4-4C09-98CA-01A99CD4D2C8}" type="slidenum">
              <a:rPr lang="en-US" smtClean="0"/>
              <a:t>‹#›</a:t>
            </a:fld>
            <a:endParaRPr lang="en-US"/>
          </a:p>
        </p:txBody>
      </p:sp>
    </p:spTree>
    <p:extLst>
      <p:ext uri="{BB962C8B-B14F-4D97-AF65-F5344CB8AC3E}">
        <p14:creationId xmlns:p14="http://schemas.microsoft.com/office/powerpoint/2010/main" val="35900527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3694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Image Placeholder 1"/>
          <p:cNvSpPr>
            <a:spLocks noGrp="1" noRot="1" noChangeAspect="1" noTextEdit="1"/>
          </p:cNvSpPr>
          <p:nvPr>
            <p:ph type="sldImg"/>
          </p:nvPr>
        </p:nvSpPr>
        <p:spPr>
          <a:ln/>
        </p:spPr>
      </p:sp>
      <p:sp>
        <p:nvSpPr>
          <p:cNvPr id="819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197" name="Slide Number Placeholder 3"/>
          <p:cNvSpPr txBox="1">
            <a:spLocks noGrp="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AF4429F-FAB4-4F2B-926E-AF4ED8EE27C9}" type="slidenum">
              <a:rPr lang="en-US" altLang="en-US" sz="1200">
                <a:latin typeface="Times New Roman" panose="02020603050405020304" pitchFamily="18" charset="0"/>
              </a:rPr>
              <a:pPr algn="r" eaLnBrk="1" hangingPunct="1"/>
              <a:t>11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374054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Image Placeholder 1"/>
          <p:cNvSpPr>
            <a:spLocks noGrp="1" noRot="1" noChangeAspect="1" noTextEdit="1"/>
          </p:cNvSpPr>
          <p:nvPr>
            <p:ph type="sldImg"/>
          </p:nvPr>
        </p:nvSpPr>
        <p:spPr>
          <a:ln/>
        </p:spPr>
      </p:sp>
      <p:sp>
        <p:nvSpPr>
          <p:cNvPr id="1434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341" name="Slide Number Placeholder 3"/>
          <p:cNvSpPr txBox="1">
            <a:spLocks noGrp="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776B17D-4AF1-456A-AF50-D143FA4D2B24}" type="slidenum">
              <a:rPr lang="en-US" altLang="en-US" sz="1200">
                <a:latin typeface="Times New Roman" panose="02020603050405020304" pitchFamily="18" charset="0"/>
              </a:rPr>
              <a:pPr algn="r" eaLnBrk="1" hangingPunct="1"/>
              <a:t>12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904370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Image Placeholder 1"/>
          <p:cNvSpPr>
            <a:spLocks noGrp="1" noRot="1" noChangeAspect="1" noTextEdit="1"/>
          </p:cNvSpPr>
          <p:nvPr>
            <p:ph type="sldImg"/>
          </p:nvPr>
        </p:nvSpPr>
        <p:spPr>
          <a:ln/>
        </p:spPr>
      </p:sp>
      <p:sp>
        <p:nvSpPr>
          <p:cNvPr id="1638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6389" name="Slide Number Placeholder 3"/>
          <p:cNvSpPr txBox="1">
            <a:spLocks noGrp="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FD6505F-5ABD-4713-83E7-D014073ABFC7}" type="slidenum">
              <a:rPr lang="en-US" altLang="en-US" sz="1200">
                <a:latin typeface="Times New Roman" panose="02020603050405020304" pitchFamily="18" charset="0"/>
              </a:rPr>
              <a:pPr algn="r" eaLnBrk="1" hangingPunct="1"/>
              <a:t>13</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707773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2533" name="Slide Number Placeholder 3"/>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446D6CAA-3B22-4AA8-9E88-8FF14939F040}" type="slidenum">
              <a:rPr lang="en-US" altLang="en-US" sz="1200" smtClean="0">
                <a:solidFill>
                  <a:srgbClr val="000000"/>
                </a:solidFill>
                <a:latin typeface="Times New Roman" panose="02020603050405020304" pitchFamily="18" charset="0"/>
              </a:rPr>
              <a:pPr algn="r" fontAlgn="base">
                <a:spcBef>
                  <a:spcPct val="0"/>
                </a:spcBef>
                <a:spcAft>
                  <a:spcPct val="0"/>
                </a:spcAft>
              </a:pPr>
              <a:t>14</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08258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2533" name="Slide Number Placeholder 3"/>
          <p:cNvSpPr txBox="1">
            <a:spLocks noGrp="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0C40D6C-5BF0-416B-A30C-C8166D931228}" type="slidenum">
              <a:rPr lang="en-US" altLang="en-US" sz="1200">
                <a:latin typeface="Times New Roman" panose="02020603050405020304" pitchFamily="18" charset="0"/>
              </a:rPr>
              <a:pPr algn="r" eaLnBrk="1" hangingPunct="1"/>
              <a:t>16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151949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4581" name="Slide Number Placeholder 3"/>
          <p:cNvSpPr txBox="1">
            <a:spLocks noGrp="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2764D29-FCE3-4B2F-822A-B54408969E9C}" type="slidenum">
              <a:rPr lang="en-US" altLang="en-US" sz="1200">
                <a:latin typeface="Times New Roman" panose="02020603050405020304" pitchFamily="18" charset="0"/>
              </a:rPr>
              <a:pPr algn="r" eaLnBrk="1" hangingPunct="1"/>
              <a:t>17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799499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Image Placeholder 1"/>
          <p:cNvSpPr>
            <a:spLocks noGrp="1" noRot="1" noChangeAspect="1" noTextEdit="1"/>
          </p:cNvSpPr>
          <p:nvPr>
            <p:ph type="sldImg"/>
          </p:nvPr>
        </p:nvSpPr>
        <p:spPr>
          <a:ln/>
        </p:spPr>
      </p:sp>
      <p:sp>
        <p:nvSpPr>
          <p:cNvPr id="276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7653" name="Slide Number Placeholder 3"/>
          <p:cNvSpPr txBox="1">
            <a:spLocks noGrp="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EC1E22C-BE97-4B31-9922-D3A5B050C841}" type="slidenum">
              <a:rPr lang="en-US" altLang="en-US" sz="1200">
                <a:latin typeface="Times New Roman" panose="02020603050405020304" pitchFamily="18" charset="0"/>
              </a:rPr>
              <a:pPr algn="r" eaLnBrk="1" hangingPunct="1"/>
              <a:t>19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597170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Image Placeholder 1"/>
          <p:cNvSpPr>
            <a:spLocks noGrp="1" noRot="1" noChangeAspect="1" noTextEdit="1"/>
          </p:cNvSpPr>
          <p:nvPr>
            <p:ph type="sldImg"/>
          </p:nvPr>
        </p:nvSpPr>
        <p:spPr>
          <a:ln/>
        </p:spPr>
      </p:sp>
      <p:sp>
        <p:nvSpPr>
          <p:cNvPr id="2970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9701" name="Slide Number Placeholder 3"/>
          <p:cNvSpPr txBox="1">
            <a:spLocks noGrp="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FF70BFA-065E-4666-9E41-34E0D8103759}" type="slidenum">
              <a:rPr lang="en-US" altLang="en-US" sz="1200">
                <a:latin typeface="Times New Roman" panose="02020603050405020304" pitchFamily="18" charset="0"/>
              </a:rPr>
              <a:pPr algn="r" eaLnBrk="1" hangingPunct="1"/>
              <a:t>20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126795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Image Placeholder 1"/>
          <p:cNvSpPr>
            <a:spLocks noGrp="1" noRot="1" noChangeAspect="1" noTextEdit="1"/>
          </p:cNvSpPr>
          <p:nvPr>
            <p:ph type="sldImg"/>
          </p:nvPr>
        </p:nvSpPr>
        <p:spPr>
          <a:ln/>
        </p:spPr>
      </p:sp>
      <p:sp>
        <p:nvSpPr>
          <p:cNvPr id="317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1749" name="Slide Number Placeholder 3"/>
          <p:cNvSpPr txBox="1">
            <a:spLocks noGrp="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A28825A-B34D-4AB3-ACB3-C830B4A2A2AD}" type="slidenum">
              <a:rPr lang="en-US" altLang="en-US" sz="1200">
                <a:latin typeface="Times New Roman" panose="02020603050405020304" pitchFamily="18" charset="0"/>
              </a:rPr>
              <a:pPr algn="r" eaLnBrk="1" hangingPunct="1"/>
              <a:t>21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008196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Image Placeholder 1"/>
          <p:cNvSpPr>
            <a:spLocks noGrp="1" noRot="1" noChangeAspect="1" noTextEdit="1"/>
          </p:cNvSpPr>
          <p:nvPr>
            <p:ph type="sldImg"/>
          </p:nvPr>
        </p:nvSpPr>
        <p:spPr>
          <a:ln/>
        </p:spPr>
      </p:sp>
      <p:sp>
        <p:nvSpPr>
          <p:cNvPr id="3584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5845" name="Slide Number Placeholder 3"/>
          <p:cNvSpPr txBox="1">
            <a:spLocks noGrp="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7D2FF34-0D93-4911-B05E-2AFA44101576}" type="slidenum">
              <a:rPr lang="en-US" altLang="en-US" sz="1200">
                <a:latin typeface="Times New Roman" panose="02020603050405020304" pitchFamily="18" charset="0"/>
              </a:rPr>
              <a:pPr algn="r" eaLnBrk="1" hangingPunct="1"/>
              <a:t>22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942408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7763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Image Placeholder 1"/>
          <p:cNvSpPr>
            <a:spLocks noGrp="1" noRot="1" noChangeAspect="1" noTextEdit="1"/>
          </p:cNvSpPr>
          <p:nvPr>
            <p:ph type="sldImg"/>
          </p:nvPr>
        </p:nvSpPr>
        <p:spPr>
          <a:ln/>
        </p:spPr>
      </p:sp>
      <p:sp>
        <p:nvSpPr>
          <p:cNvPr id="3994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9941" name="Slide Number Placeholder 3"/>
          <p:cNvSpPr txBox="1">
            <a:spLocks noGrp="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E368E50-C254-475B-9553-A18FA2E71003}" type="slidenum">
              <a:rPr lang="en-US" altLang="en-US" sz="1200">
                <a:latin typeface="Times New Roman" panose="02020603050405020304" pitchFamily="18" charset="0"/>
              </a:rPr>
              <a:pPr algn="r" eaLnBrk="1" hangingPunct="1"/>
              <a:t>23</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27106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013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8575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FB341-1019-E14C-8A92-767F92368986}" type="slidenum">
              <a:rPr lang="en-US" smtClean="0"/>
              <a:t>4</a:t>
            </a:fld>
            <a:endParaRPr lang="en-US"/>
          </a:p>
        </p:txBody>
      </p:sp>
    </p:spTree>
    <p:extLst>
      <p:ext uri="{BB962C8B-B14F-4D97-AF65-F5344CB8AC3E}">
        <p14:creationId xmlns:p14="http://schemas.microsoft.com/office/powerpoint/2010/main" val="3183171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FB341-1019-E14C-8A92-767F92368986}" type="slidenum">
              <a:rPr lang="en-US" smtClean="0"/>
              <a:t>5</a:t>
            </a:fld>
            <a:endParaRPr lang="en-US"/>
          </a:p>
        </p:txBody>
      </p:sp>
    </p:spTree>
    <p:extLst>
      <p:ext uri="{BB962C8B-B14F-4D97-AF65-F5344CB8AC3E}">
        <p14:creationId xmlns:p14="http://schemas.microsoft.com/office/powerpoint/2010/main" val="222552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FB341-1019-E14C-8A92-767F92368986}" type="slidenum">
              <a:rPr lang="en-US" smtClean="0"/>
              <a:t>6</a:t>
            </a:fld>
            <a:endParaRPr lang="en-US"/>
          </a:p>
        </p:txBody>
      </p:sp>
    </p:spTree>
    <p:extLst>
      <p:ext uri="{BB962C8B-B14F-4D97-AF65-F5344CB8AC3E}">
        <p14:creationId xmlns:p14="http://schemas.microsoft.com/office/powerpoint/2010/main" val="831436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5654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FB341-1019-E14C-8A92-767F92368986}" type="slidenum">
              <a:rPr lang="en-US" smtClean="0"/>
              <a:t>8</a:t>
            </a:fld>
            <a:endParaRPr lang="en-US"/>
          </a:p>
        </p:txBody>
      </p:sp>
    </p:spTree>
    <p:extLst>
      <p:ext uri="{BB962C8B-B14F-4D97-AF65-F5344CB8AC3E}">
        <p14:creationId xmlns:p14="http://schemas.microsoft.com/office/powerpoint/2010/main" val="1612680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7"/>
          <p:cNvSpPr txBox="1">
            <a:spLocks noGrp="1" noChangeArrowheads="1"/>
          </p:cNvSpPr>
          <p:nvPr/>
        </p:nvSpPr>
        <p:spPr bwMode="auto">
          <a:xfrm>
            <a:off x="3957638" y="8818563"/>
            <a:ext cx="30273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F175E96-7124-4BE4-A9BD-AA0843082856}" type="slidenum">
              <a:rPr lang="en-US" altLang="en-US" sz="1200">
                <a:latin typeface="Times New Roman" panose="02020603050405020304" pitchFamily="18" charset="0"/>
              </a:rPr>
              <a:pPr algn="r" eaLnBrk="1" hangingPunct="1"/>
              <a:t>9</a:t>
            </a:fld>
            <a:endParaRPr lang="en-US" altLang="en-US" sz="1200">
              <a:latin typeface="Times New Roman" panose="02020603050405020304" pitchFamily="18" charset="0"/>
            </a:endParaRPr>
          </a:p>
        </p:txBody>
      </p:sp>
      <p:sp>
        <p:nvSpPr>
          <p:cNvPr id="6148" name="Rectangle 2"/>
          <p:cNvSpPr>
            <a:spLocks noGrp="1" noRot="1" noChangeAspect="1" noChangeArrowheads="1" noTextEdit="1"/>
          </p:cNvSpPr>
          <p:nvPr>
            <p:ph type="sldImg"/>
          </p:nvPr>
        </p:nvSpPr>
        <p:spPr>
          <a:ln/>
        </p:spPr>
      </p:sp>
      <p:sp>
        <p:nvSpPr>
          <p:cNvPr id="61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eaLnBrk="1" hangingPunct="1"/>
            <a:endParaRPr lang="en-US" altLang="en-US"/>
          </a:p>
        </p:txBody>
      </p:sp>
    </p:spTree>
    <p:extLst>
      <p:ext uri="{BB962C8B-B14F-4D97-AF65-F5344CB8AC3E}">
        <p14:creationId xmlns:p14="http://schemas.microsoft.com/office/powerpoint/2010/main" val="491048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397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6452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270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8725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854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8160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5815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484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6961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6398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8084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57169898"/>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ca.gov/wp-content/uploads/2020/03/3.21.20-EO-N-35-20.pdf" TargetMode="External"/><Relationship Id="rId2" Type="http://schemas.openxmlformats.org/officeDocument/2006/relationships/hyperlink" Target="https://www.gov.ca.gov/wp-content/uploads/2020/03/3.17.20-N-29-20-EO.pdf" TargetMode="External"/><Relationship Id="rId1" Type="http://schemas.openxmlformats.org/officeDocument/2006/relationships/slideLayout" Target="../slideLayouts/slideLayout2.xml"/><Relationship Id="rId5" Type="http://schemas.openxmlformats.org/officeDocument/2006/relationships/hyperlink" Target="https://oag.ca.gov/sites/all/files/agweb/pdfs/publications/bagleykeene2004_ada.pdf" TargetMode="External"/><Relationship Id="rId4" Type="http://schemas.openxmlformats.org/officeDocument/2006/relationships/hyperlink" Target="https://www.dca.ca.gov/publications/bagleykeene_meetingact.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cde.ca.gov/be/cc/cp/cpagbylaws.asp" TargetMode="External"/><Relationship Id="rId4" Type="http://schemas.openxmlformats.org/officeDocument/2006/relationships/hyperlink" Target="https://www.cde.ca.gov/be/cc/c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CPAG@cde.c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Decorative">
            <a:extLst>
              <a:ext uri="{FF2B5EF4-FFF2-40B4-BE49-F238E27FC236}">
                <a16:creationId xmlns:a16="http://schemas.microsoft.com/office/drawing/2014/main" id="{A4AA56EB-D03E-AB48-864B-861D0DAC77E0}"/>
              </a:ext>
              <a:ext uri="{C183D7F6-B498-43B3-948B-1728B52AA6E4}">
                <adec:decorative xmlns:adec="http://schemas.microsoft.com/office/drawing/2017/decorative" val="1"/>
              </a:ext>
            </a:extLst>
          </p:cNvPr>
          <p:cNvSpPr>
            <a:spLocks/>
          </p:cNvSpPr>
          <p:nvPr/>
        </p:nvSpPr>
        <p:spPr>
          <a:xfrm>
            <a:off x="-1" y="1255228"/>
            <a:ext cx="12191999" cy="4646097"/>
          </a:xfrm>
          <a:prstGeom prst="rect">
            <a:avLst/>
          </a:prstGeom>
          <a:solidFill>
            <a:srgbClr val="0C4A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descr="Decorative">
            <a:extLst>
              <a:ext uri="{FF2B5EF4-FFF2-40B4-BE49-F238E27FC236}">
                <a16:creationId xmlns:a16="http://schemas.microsoft.com/office/drawing/2014/main" id="{F63D6E17-382A-A643-80FD-97CDBF94E8C8}"/>
              </a:ext>
              <a:ext uri="{C183D7F6-B498-43B3-948B-1728B52AA6E4}">
                <adec:decorative xmlns:adec="http://schemas.microsoft.com/office/drawing/2017/decorative" val="1"/>
              </a:ext>
            </a:extLst>
          </p:cNvPr>
          <p:cNvSpPr>
            <a:spLocks/>
          </p:cNvSpPr>
          <p:nvPr/>
        </p:nvSpPr>
        <p:spPr>
          <a:xfrm>
            <a:off x="0" y="5881815"/>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Title of Presentation">
            <a:extLst>
              <a:ext uri="{FF2B5EF4-FFF2-40B4-BE49-F238E27FC236}">
                <a16:creationId xmlns:a16="http://schemas.microsoft.com/office/drawing/2014/main" id="{EEB52900-8766-674F-BB8F-CD3A1B102A8C}"/>
              </a:ext>
            </a:extLst>
          </p:cNvPr>
          <p:cNvSpPr>
            <a:spLocks noGrp="1"/>
          </p:cNvSpPr>
          <p:nvPr>
            <p:ph type="ctrTitle"/>
          </p:nvPr>
        </p:nvSpPr>
        <p:spPr>
          <a:xfrm>
            <a:off x="2240924" y="3494247"/>
            <a:ext cx="7920507" cy="1174536"/>
          </a:xfrm>
        </p:spPr>
        <p:txBody>
          <a:bodyPr>
            <a:normAutofit fontScale="90000"/>
          </a:bodyPr>
          <a:lstStyle/>
          <a:p>
            <a:r>
              <a:rPr lang="en-US" b="1" dirty="0">
                <a:solidFill>
                  <a:schemeClr val="bg1"/>
                </a:solidFill>
              </a:rPr>
              <a:t>Item 01: California Practitioners Advisory Group Orientation</a:t>
            </a:r>
          </a:p>
        </p:txBody>
      </p:sp>
      <p:sp>
        <p:nvSpPr>
          <p:cNvPr id="9" name="Title 1">
            <a:extLst>
              <a:ext uri="{FF2B5EF4-FFF2-40B4-BE49-F238E27FC236}">
                <a16:creationId xmlns:a16="http://schemas.microsoft.com/office/drawing/2014/main" id="{7C505451-6337-DD45-A566-A6430991BE24}"/>
              </a:ext>
              <a:ext uri="{C183D7F6-B498-43B3-948B-1728B52AA6E4}">
                <adec:decorative xmlns:adec="http://schemas.microsoft.com/office/drawing/2017/decorative" val="1"/>
              </a:ext>
            </a:extLst>
          </p:cNvPr>
          <p:cNvSpPr txBox="1">
            <a:spLocks/>
          </p:cNvSpPr>
          <p:nvPr/>
        </p:nvSpPr>
        <p:spPr>
          <a:xfrm>
            <a:off x="2918719" y="4616261"/>
            <a:ext cx="6858318" cy="117453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bg1"/>
                </a:solidFill>
                <a:latin typeface="+mn-lt"/>
              </a:rPr>
              <a:t>Lindsay Tornatore, Director</a:t>
            </a:r>
          </a:p>
          <a:p>
            <a:r>
              <a:rPr lang="en-US" sz="3200" dirty="0">
                <a:solidFill>
                  <a:schemeClr val="bg1"/>
                </a:solidFill>
                <a:latin typeface="+mn-lt"/>
              </a:rPr>
              <a:t>Student Achievement and Support Division</a:t>
            </a:r>
          </a:p>
        </p:txBody>
      </p:sp>
      <p:sp>
        <p:nvSpPr>
          <p:cNvPr id="21" name="TextBox 20">
            <a:extLst>
              <a:ext uri="{FF2B5EF4-FFF2-40B4-BE49-F238E27FC236}">
                <a16:creationId xmlns:a16="http://schemas.microsoft.com/office/drawing/2014/main" id="{C0199387-6023-F54B-B3E3-E7C4E84B0581}"/>
              </a:ext>
              <a:ext uri="{C183D7F6-B498-43B3-948B-1728B52AA6E4}">
                <adec:decorative xmlns:adec="http://schemas.microsoft.com/office/drawing/2017/decorative" val="1"/>
              </a:ext>
            </a:extLst>
          </p:cNvPr>
          <p:cNvSpPr txBox="1"/>
          <p:nvPr/>
        </p:nvSpPr>
        <p:spPr>
          <a:xfrm>
            <a:off x="0" y="6266771"/>
            <a:ext cx="12191999" cy="430887"/>
          </a:xfrm>
          <a:prstGeom prst="rect">
            <a:avLst/>
          </a:prstGeom>
          <a:noFill/>
        </p:spPr>
        <p:txBody>
          <a:bodyPr wrap="square" rtlCol="0">
            <a:spAutoFit/>
          </a:bodyPr>
          <a:lstStyle/>
          <a:p>
            <a:pPr algn="ctr"/>
            <a:r>
              <a:rPr lang="en-US" sz="1100" b="1" dirty="0">
                <a:solidFill>
                  <a:srgbClr val="0C4A6D"/>
                </a:solidFill>
                <a:latin typeface="Futura" panose="020B0602020204020303" pitchFamily="34" charset="-79"/>
              </a:rPr>
              <a:t>CALIFORNIA DEPARTMENT OF EDUCATION</a:t>
            </a:r>
          </a:p>
          <a:p>
            <a:pPr algn="ctr"/>
            <a:r>
              <a:rPr lang="en-US" sz="1100" dirty="0">
                <a:solidFill>
                  <a:srgbClr val="0C4A6D"/>
                </a:solidFill>
                <a:latin typeface="Futura" panose="020B0602020204020303" pitchFamily="34" charset="-79"/>
              </a:rPr>
              <a:t>Tony Thurmond, State Superintendent of Public Instruction</a:t>
            </a:r>
          </a:p>
        </p:txBody>
      </p:sp>
      <p:pic>
        <p:nvPicPr>
          <p:cNvPr id="23" name="Picture 22" descr="California Department of Education Seal">
            <a:extLst>
              <a:ext uri="{FF2B5EF4-FFF2-40B4-BE49-F238E27FC236}">
                <a16:creationId xmlns:a16="http://schemas.microsoft.com/office/drawing/2014/main" id="{A703B36A-CC3A-A942-96E5-A6929A7F312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276653" y="513684"/>
            <a:ext cx="1638692" cy="1655762"/>
          </a:xfrm>
          <a:prstGeom prst="rect">
            <a:avLst/>
          </a:prstGeom>
        </p:spPr>
      </p:pic>
    </p:spTree>
    <p:extLst>
      <p:ext uri="{BB962C8B-B14F-4D97-AF65-F5344CB8AC3E}">
        <p14:creationId xmlns:p14="http://schemas.microsoft.com/office/powerpoint/2010/main" val="4220405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Purpose of the Act -</a:t>
            </a:r>
          </a:p>
        </p:txBody>
      </p:sp>
      <p:sp>
        <p:nvSpPr>
          <p:cNvPr id="3" name="Content Placeholder 2"/>
          <p:cNvSpPr>
            <a:spLocks noGrp="1"/>
          </p:cNvSpPr>
          <p:nvPr>
            <p:ph idx="1"/>
          </p:nvPr>
        </p:nvSpPr>
        <p:spPr/>
        <p:txBody>
          <a:bodyPr/>
          <a:lstStyle/>
          <a:p>
            <a:pPr marL="0" indent="0">
              <a:buNone/>
            </a:pPr>
            <a:endParaRPr lang="en-US" dirty="0"/>
          </a:p>
          <a:p>
            <a:pPr marL="457200" indent="-457200">
              <a:buFont typeface="Wingdings" panose="05000000000000000000" pitchFamily="2" charset="2"/>
              <a:buChar char="q"/>
            </a:pPr>
            <a:r>
              <a:rPr lang="en-US" dirty="0"/>
              <a:t>Transparency in decision-making reigns supreme</a:t>
            </a:r>
          </a:p>
          <a:p>
            <a:pPr marL="457200" indent="-457200">
              <a:buFont typeface="Wingdings" panose="05000000000000000000" pitchFamily="2" charset="2"/>
              <a:buChar char="q"/>
            </a:pPr>
            <a:r>
              <a:rPr lang="en-US" dirty="0"/>
              <a:t>Public participation in government outweighs efficiency</a:t>
            </a:r>
          </a:p>
          <a:p>
            <a:pPr marL="457200" indent="-457200">
              <a:buFont typeface="Wingdings" panose="05000000000000000000" pitchFamily="2" charset="2"/>
              <a:buChar char="q"/>
            </a:pPr>
            <a:r>
              <a:rPr lang="en-US" dirty="0"/>
              <a:t>Communications or discussions by a majority of members, without public participation, violates the Act</a:t>
            </a:r>
          </a:p>
          <a:p>
            <a:pPr marL="0" indent="0">
              <a:buNone/>
            </a:pPr>
            <a:endParaRPr lang="en-US" dirty="0"/>
          </a:p>
        </p:txBody>
      </p:sp>
      <p:sp>
        <p:nvSpPr>
          <p:cNvPr id="5" name="Slide Number Placeholder 4">
            <a:extLst>
              <a:ext uri="{FF2B5EF4-FFF2-40B4-BE49-F238E27FC236}">
                <a16:creationId xmlns:a16="http://schemas.microsoft.com/office/drawing/2014/main" id="{D5FBBB2F-B41E-4D37-BE42-D6C0481DB5E1}"/>
              </a:ext>
            </a:extLst>
          </p:cNvPr>
          <p:cNvSpPr>
            <a:spLocks noGrp="1"/>
          </p:cNvSpPr>
          <p:nvPr>
            <p:ph type="sldNum" sz="quarter" idx="12"/>
          </p:nvPr>
        </p:nvSpPr>
        <p:spPr/>
        <p:txBody>
          <a:bodyPr/>
          <a:lstStyle/>
          <a:p>
            <a:fld id="{121F502E-326A-486E-B8C4-EE4ED7A7F09A}" type="slidenum">
              <a:rPr lang="en-US" smtClean="0"/>
              <a:t>10</a:t>
            </a:fld>
            <a:endParaRPr lang="en-US"/>
          </a:p>
        </p:txBody>
      </p:sp>
    </p:spTree>
    <p:extLst>
      <p:ext uri="{BB962C8B-B14F-4D97-AF65-F5344CB8AC3E}">
        <p14:creationId xmlns:p14="http://schemas.microsoft.com/office/powerpoint/2010/main" val="3016794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2"/>
          <p:cNvSpPr>
            <a:spLocks noGrp="1" noChangeArrowheads="1"/>
          </p:cNvSpPr>
          <p:nvPr>
            <p:ph type="title"/>
          </p:nvPr>
        </p:nvSpPr>
        <p:spPr/>
        <p:txBody>
          <a:bodyPr/>
          <a:lstStyle/>
          <a:p>
            <a:pPr eaLnBrk="1" hangingPunct="1"/>
            <a:r>
              <a:rPr lang="en-US" altLang="en-US" dirty="0">
                <a:latin typeface="+mn-lt"/>
              </a:rPr>
              <a:t>Background -</a:t>
            </a:r>
          </a:p>
        </p:txBody>
      </p:sp>
      <p:sp>
        <p:nvSpPr>
          <p:cNvPr id="7172" name="Rectangle 3"/>
          <p:cNvSpPr>
            <a:spLocks noGrp="1" noChangeArrowheads="1"/>
          </p:cNvSpPr>
          <p:nvPr>
            <p:ph idx="1"/>
          </p:nvPr>
        </p:nvSpPr>
        <p:spPr/>
        <p:txBody>
          <a:bodyPr>
            <a:normAutofit/>
          </a:bodyPr>
          <a:lstStyle/>
          <a:p>
            <a:pPr eaLnBrk="1" hangingPunct="1">
              <a:lnSpc>
                <a:spcPct val="80000"/>
              </a:lnSpc>
            </a:pPr>
            <a:endParaRPr lang="en-US" altLang="en-US" sz="2500" b="1" dirty="0"/>
          </a:p>
          <a:p>
            <a:pPr eaLnBrk="1" hangingPunct="1">
              <a:lnSpc>
                <a:spcPct val="80000"/>
              </a:lnSpc>
            </a:pPr>
            <a:r>
              <a:rPr lang="en-US" altLang="en-US" sz="2500" dirty="0"/>
              <a:t>Enacted in 1967, the Bagley-Keene Open Meeting Act (“Act”) is found at Gov. Code §§ 11120-11132 and sets forth the open meeting requirements for state bodies.</a:t>
            </a:r>
          </a:p>
          <a:p>
            <a:pPr>
              <a:lnSpc>
                <a:spcPct val="80000"/>
              </a:lnSpc>
            </a:pPr>
            <a:r>
              <a:rPr lang="en-US" altLang="en-US" sz="2500" dirty="0"/>
              <a:t>Modeled after the Ralph M. Brown Act (1953)</a:t>
            </a:r>
          </a:p>
          <a:p>
            <a:pPr>
              <a:lnSpc>
                <a:spcPct val="80000"/>
              </a:lnSpc>
            </a:pPr>
            <a:r>
              <a:rPr lang="en-US" altLang="en-US" sz="2500" dirty="0"/>
              <a:t>Legislative intent of Act: “…that actions of state agencies be taken openly and that their deliberation be conducted openly.” (Gov. Code § 11120.)</a:t>
            </a:r>
          </a:p>
          <a:p>
            <a:pPr>
              <a:lnSpc>
                <a:spcPct val="80000"/>
              </a:lnSpc>
            </a:pPr>
            <a:r>
              <a:rPr lang="en-US" altLang="en-US" sz="2500" dirty="0"/>
              <a:t>In response to COVID-19, the Governor has signed executive orders, which, among other things, make it easier to hold meetings by teleconference. (See Executive Order N-29-20.)</a:t>
            </a:r>
          </a:p>
          <a:p>
            <a:pPr marL="0" indent="0">
              <a:lnSpc>
                <a:spcPct val="80000"/>
              </a:lnSpc>
              <a:buNone/>
            </a:pPr>
            <a:endParaRPr lang="en-US" altLang="en-US" sz="2500" b="1" dirty="0"/>
          </a:p>
          <a:p>
            <a:pPr>
              <a:lnSpc>
                <a:spcPct val="80000"/>
              </a:lnSpc>
            </a:pPr>
            <a:endParaRPr lang="en-US" altLang="en-US" sz="2500" b="1" dirty="0"/>
          </a:p>
          <a:p>
            <a:pPr eaLnBrk="1" hangingPunct="1">
              <a:lnSpc>
                <a:spcPct val="80000"/>
              </a:lnSpc>
            </a:pPr>
            <a:endParaRPr lang="en-US" altLang="en-US" sz="2500" b="1" dirty="0"/>
          </a:p>
        </p:txBody>
      </p:sp>
      <p:sp>
        <p:nvSpPr>
          <p:cNvPr id="2" name="Slide Number Placeholder 1">
            <a:extLst>
              <a:ext uri="{FF2B5EF4-FFF2-40B4-BE49-F238E27FC236}">
                <a16:creationId xmlns:a16="http://schemas.microsoft.com/office/drawing/2014/main" id="{9CE99395-E47B-4706-8E1D-3FAFEE8C735E}"/>
              </a:ext>
            </a:extLst>
          </p:cNvPr>
          <p:cNvSpPr>
            <a:spLocks noGrp="1"/>
          </p:cNvSpPr>
          <p:nvPr>
            <p:ph type="sldNum" sz="quarter" idx="12"/>
          </p:nvPr>
        </p:nvSpPr>
        <p:spPr/>
        <p:txBody>
          <a:bodyPr/>
          <a:lstStyle/>
          <a:p>
            <a:fld id="{121F502E-326A-486E-B8C4-EE4ED7A7F09A}" type="slidenum">
              <a:rPr lang="en-US" smtClean="0"/>
              <a:t>11</a:t>
            </a:fld>
            <a:endParaRPr lang="en-US"/>
          </a:p>
        </p:txBody>
      </p:sp>
    </p:spTree>
    <p:extLst>
      <p:ext uri="{BB962C8B-B14F-4D97-AF65-F5344CB8AC3E}">
        <p14:creationId xmlns:p14="http://schemas.microsoft.com/office/powerpoint/2010/main" val="488570395"/>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utoShape 2"/>
          <p:cNvSpPr>
            <a:spLocks noGrp="1" noChangeArrowheads="1"/>
          </p:cNvSpPr>
          <p:nvPr>
            <p:ph type="title"/>
          </p:nvPr>
        </p:nvSpPr>
        <p:spPr/>
        <p:txBody>
          <a:bodyPr/>
          <a:lstStyle/>
          <a:p>
            <a:pPr eaLnBrk="1" hangingPunct="1"/>
            <a:r>
              <a:rPr lang="en-US" altLang="en-US" dirty="0">
                <a:latin typeface="+mn-lt"/>
              </a:rPr>
              <a:t>Definition: Meeting -</a:t>
            </a:r>
          </a:p>
        </p:txBody>
      </p:sp>
      <p:sp>
        <p:nvSpPr>
          <p:cNvPr id="13316" name="Rectangle 3"/>
          <p:cNvSpPr>
            <a:spLocks noGrp="1" noChangeArrowheads="1"/>
          </p:cNvSpPr>
          <p:nvPr>
            <p:ph idx="1"/>
          </p:nvPr>
        </p:nvSpPr>
        <p:spPr>
          <a:xfrm>
            <a:off x="838200" y="1874520"/>
            <a:ext cx="9640823" cy="1882448"/>
          </a:xfrm>
        </p:spPr>
        <p:txBody>
          <a:bodyPr>
            <a:normAutofit fontScale="25000" lnSpcReduction="20000"/>
          </a:bodyPr>
          <a:lstStyle/>
          <a:p>
            <a:pPr marL="0" indent="0">
              <a:buNone/>
            </a:pPr>
            <a:r>
              <a:rPr lang="en-US" altLang="en-US" sz="10000" dirty="0"/>
              <a:t>When the majority of members: </a:t>
            </a:r>
          </a:p>
          <a:p>
            <a:pPr marL="0" indent="0">
              <a:buNone/>
            </a:pPr>
            <a:r>
              <a:rPr lang="en-US" altLang="en-US" sz="10000" dirty="0"/>
              <a:t>(1) Meet or otherwise communicate, (2) to hear, discuss, or deliberate upon any item, (3) that is within the subject matter jurisdiction of the state body. </a:t>
            </a:r>
          </a:p>
          <a:p>
            <a:pPr marL="0" indent="0">
              <a:buNone/>
            </a:pPr>
            <a:r>
              <a:rPr lang="en-US" altLang="en-US" sz="10000" dirty="0"/>
              <a:t>(Gov. Code, § 11122.5.)</a:t>
            </a:r>
          </a:p>
          <a:p>
            <a:pPr>
              <a:buNone/>
            </a:pPr>
            <a:endParaRPr lang="en-US" altLang="en-US" sz="2400" dirty="0"/>
          </a:p>
          <a:p>
            <a:pPr>
              <a:buNone/>
            </a:pPr>
            <a:r>
              <a:rPr lang="en-US" altLang="en-US" sz="2400" dirty="0"/>
              <a:t>  </a:t>
            </a:r>
          </a:p>
          <a:p>
            <a:pPr>
              <a:buNone/>
            </a:pPr>
            <a:endParaRPr lang="en-US" altLang="en-US" sz="2400" dirty="0"/>
          </a:p>
        </p:txBody>
      </p:sp>
      <p:sp>
        <p:nvSpPr>
          <p:cNvPr id="2" name="TextBox 1"/>
          <p:cNvSpPr txBox="1"/>
          <p:nvPr/>
        </p:nvSpPr>
        <p:spPr>
          <a:xfrm>
            <a:off x="2104644" y="3940800"/>
            <a:ext cx="8549640" cy="1785104"/>
          </a:xfrm>
          <a:prstGeom prst="rect">
            <a:avLst/>
          </a:prstGeom>
          <a:noFill/>
        </p:spPr>
        <p:txBody>
          <a:bodyPr wrap="square" rtlCol="0">
            <a:spAutoFit/>
          </a:bodyPr>
          <a:lstStyle/>
          <a:p>
            <a:pPr>
              <a:buNone/>
            </a:pPr>
            <a:r>
              <a:rPr lang="en-US" altLang="en-US" sz="2200" b="1" u="sng" dirty="0"/>
              <a:t>Caution</a:t>
            </a:r>
            <a:r>
              <a:rPr lang="en-US" altLang="en-US" sz="2200" dirty="0"/>
              <a:t>: a subcommittee of </a:t>
            </a:r>
            <a:r>
              <a:rPr lang="en-US" altLang="en-US" sz="2200" u="sng" dirty="0"/>
              <a:t>three</a:t>
            </a:r>
            <a:r>
              <a:rPr lang="en-US" altLang="en-US" sz="2200" dirty="0"/>
              <a:t> or more CPAG members may constitute a “state body,” making the Act fully applicable to that subcommittee. A “majority” of a subcommittee is a much smaller number!</a:t>
            </a:r>
          </a:p>
          <a:p>
            <a:pPr>
              <a:buNone/>
            </a:pPr>
            <a:r>
              <a:rPr lang="en-US" altLang="en-US" sz="2200" dirty="0"/>
              <a:t>(Gov. Code, § 11121.)</a:t>
            </a:r>
          </a:p>
        </p:txBody>
      </p:sp>
      <p:sp>
        <p:nvSpPr>
          <p:cNvPr id="3" name="Slide Number Placeholder 2">
            <a:extLst>
              <a:ext uri="{FF2B5EF4-FFF2-40B4-BE49-F238E27FC236}">
                <a16:creationId xmlns:a16="http://schemas.microsoft.com/office/drawing/2014/main" id="{35D0087D-678C-431A-81F3-EB8FE2A7C61A}"/>
              </a:ext>
            </a:extLst>
          </p:cNvPr>
          <p:cNvSpPr>
            <a:spLocks noGrp="1"/>
          </p:cNvSpPr>
          <p:nvPr>
            <p:ph type="sldNum" sz="quarter" idx="12"/>
          </p:nvPr>
        </p:nvSpPr>
        <p:spPr/>
        <p:txBody>
          <a:bodyPr/>
          <a:lstStyle/>
          <a:p>
            <a:fld id="{121F502E-326A-486E-B8C4-EE4ED7A7F09A}" type="slidenum">
              <a:rPr lang="en-US" smtClean="0"/>
              <a:t>12</a:t>
            </a:fld>
            <a:endParaRPr lang="en-US"/>
          </a:p>
        </p:txBody>
      </p:sp>
    </p:spTree>
    <p:extLst>
      <p:ext uri="{BB962C8B-B14F-4D97-AF65-F5344CB8AC3E}">
        <p14:creationId xmlns:p14="http://schemas.microsoft.com/office/powerpoint/2010/main" val="1489794504"/>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2"/>
          <p:cNvSpPr>
            <a:spLocks noGrp="1" noChangeArrowheads="1"/>
          </p:cNvSpPr>
          <p:nvPr>
            <p:ph type="title"/>
          </p:nvPr>
        </p:nvSpPr>
        <p:spPr/>
        <p:txBody>
          <a:bodyPr/>
          <a:lstStyle/>
          <a:p>
            <a:pPr eaLnBrk="1" hangingPunct="1"/>
            <a:r>
              <a:rPr lang="en-US" altLang="en-US" dirty="0">
                <a:latin typeface="+mn-lt"/>
              </a:rPr>
              <a:t>Not limited to “action” or voting -</a:t>
            </a:r>
          </a:p>
        </p:txBody>
      </p:sp>
      <p:sp>
        <p:nvSpPr>
          <p:cNvPr id="15364" name="Rectangle 3"/>
          <p:cNvSpPr>
            <a:spLocks noGrp="1" noChangeArrowheads="1"/>
          </p:cNvSpPr>
          <p:nvPr>
            <p:ph idx="1"/>
          </p:nvPr>
        </p:nvSpPr>
        <p:spPr/>
        <p:txBody>
          <a:bodyPr>
            <a:normAutofit/>
          </a:bodyPr>
          <a:lstStyle/>
          <a:p>
            <a:pPr marL="90488" lvl="0" indent="-90488" fontAlgn="base">
              <a:lnSpc>
                <a:spcPct val="85000"/>
              </a:lnSpc>
              <a:spcBef>
                <a:spcPts val="1300"/>
              </a:spcBef>
              <a:spcAft>
                <a:spcPct val="0"/>
              </a:spcAft>
              <a:buFont typeface="Arial" panose="020B0604020202020204" pitchFamily="34" charset="0"/>
              <a:buChar char=" "/>
            </a:pPr>
            <a:r>
              <a:rPr lang="en-US" altLang="en-US" b="1" dirty="0">
                <a:solidFill>
                  <a:srgbClr val="262626"/>
                </a:solidFill>
                <a:latin typeface="Calibri Light" panose="020F0302020204030204"/>
              </a:rPr>
              <a:t>“Hear, discuss, or deliberate.…” </a:t>
            </a:r>
          </a:p>
          <a:p>
            <a:pPr marL="90488" lvl="0" indent="-90488" fontAlgn="base">
              <a:lnSpc>
                <a:spcPct val="85000"/>
              </a:lnSpc>
              <a:spcBef>
                <a:spcPts val="1300"/>
              </a:spcBef>
              <a:spcAft>
                <a:spcPct val="0"/>
              </a:spcAft>
              <a:buFont typeface="Arial" panose="020B0604020202020204" pitchFamily="34" charset="0"/>
              <a:buChar char=" "/>
            </a:pPr>
            <a:endParaRPr lang="en-US" altLang="en-US" dirty="0">
              <a:solidFill>
                <a:srgbClr val="262626"/>
              </a:solidFill>
              <a:latin typeface="Calibri Light" panose="020F0302020204030204"/>
            </a:endParaRPr>
          </a:p>
          <a:p>
            <a:pPr marL="90488" lvl="0" indent="-90488" fontAlgn="base">
              <a:lnSpc>
                <a:spcPct val="85000"/>
              </a:lnSpc>
              <a:spcBef>
                <a:spcPts val="1300"/>
              </a:spcBef>
              <a:spcAft>
                <a:spcPct val="0"/>
              </a:spcAft>
              <a:buFont typeface="Arial" panose="020B0604020202020204" pitchFamily="34" charset="0"/>
              <a:buChar char=" "/>
            </a:pPr>
            <a:r>
              <a:rPr lang="en-US" altLang="en-US" sz="2400" u="sng" dirty="0">
                <a:solidFill>
                  <a:srgbClr val="262626"/>
                </a:solidFill>
              </a:rPr>
              <a:t>Examples</a:t>
            </a:r>
            <a:r>
              <a:rPr lang="en-US" altLang="en-US" sz="2400" dirty="0">
                <a:solidFill>
                  <a:srgbClr val="262626"/>
                </a:solidFill>
              </a:rPr>
              <a:t>…</a:t>
            </a:r>
          </a:p>
          <a:p>
            <a:pPr marL="0" indent="0" fontAlgn="base">
              <a:lnSpc>
                <a:spcPct val="85000"/>
              </a:lnSpc>
              <a:spcBef>
                <a:spcPts val="1300"/>
              </a:spcBef>
              <a:spcAft>
                <a:spcPct val="0"/>
              </a:spcAft>
              <a:buNone/>
            </a:pPr>
            <a:r>
              <a:rPr lang="en-US" altLang="en-US" sz="2400" dirty="0">
                <a:solidFill>
                  <a:srgbClr val="262626"/>
                </a:solidFill>
              </a:rPr>
              <a:t>-- Study sessions or even </a:t>
            </a:r>
            <a:r>
              <a:rPr lang="en-US" altLang="en-US" sz="2400" i="1" dirty="0">
                <a:solidFill>
                  <a:srgbClr val="262626"/>
                </a:solidFill>
              </a:rPr>
              <a:t>pre</a:t>
            </a:r>
            <a:r>
              <a:rPr lang="en-US" altLang="en-US" sz="2400" dirty="0">
                <a:solidFill>
                  <a:srgbClr val="262626"/>
                </a:solidFill>
              </a:rPr>
              <a:t>-meeting briefing sessions. (Rutter, Adm. Law, citing AG Office’s “Handy Guide.”)</a:t>
            </a:r>
          </a:p>
          <a:p>
            <a:pPr marL="0" indent="0" fontAlgn="base">
              <a:lnSpc>
                <a:spcPct val="85000"/>
              </a:lnSpc>
              <a:spcBef>
                <a:spcPts val="1300"/>
              </a:spcBef>
              <a:spcAft>
                <a:spcPct val="0"/>
              </a:spcAft>
              <a:buNone/>
            </a:pPr>
            <a:r>
              <a:rPr lang="en-US" altLang="en-US" sz="2400" dirty="0">
                <a:solidFill>
                  <a:srgbClr val="262626"/>
                </a:solidFill>
              </a:rPr>
              <a:t>-- Conversations on an issue within CPAG’s jurisdiction.</a:t>
            </a:r>
          </a:p>
          <a:p>
            <a:pPr marL="0" indent="0" fontAlgn="base">
              <a:lnSpc>
                <a:spcPct val="85000"/>
              </a:lnSpc>
              <a:spcBef>
                <a:spcPts val="1300"/>
              </a:spcBef>
              <a:spcAft>
                <a:spcPct val="0"/>
              </a:spcAft>
              <a:buNone/>
            </a:pPr>
            <a:r>
              <a:rPr lang="en-US" altLang="en-US" sz="2400" dirty="0">
                <a:solidFill>
                  <a:srgbClr val="262626"/>
                </a:solidFill>
              </a:rPr>
              <a:t>-- Any aspect of the deliberative process.</a:t>
            </a:r>
          </a:p>
          <a:p>
            <a:pPr marL="90488" lvl="0" indent="-90488" fontAlgn="base">
              <a:lnSpc>
                <a:spcPct val="85000"/>
              </a:lnSpc>
              <a:spcBef>
                <a:spcPts val="1300"/>
              </a:spcBef>
              <a:spcAft>
                <a:spcPct val="0"/>
              </a:spcAft>
              <a:buFont typeface="Arial" panose="020B0604020202020204" pitchFamily="34" charset="0"/>
              <a:buChar char=" "/>
            </a:pPr>
            <a:endParaRPr lang="en-US" altLang="en-US" sz="1800" dirty="0">
              <a:solidFill>
                <a:srgbClr val="262626"/>
              </a:solidFill>
              <a:latin typeface="Calibri Light" panose="020F0302020204030204"/>
            </a:endParaRPr>
          </a:p>
        </p:txBody>
      </p:sp>
      <p:sp>
        <p:nvSpPr>
          <p:cNvPr id="2" name="Slide Number Placeholder 1">
            <a:extLst>
              <a:ext uri="{FF2B5EF4-FFF2-40B4-BE49-F238E27FC236}">
                <a16:creationId xmlns:a16="http://schemas.microsoft.com/office/drawing/2014/main" id="{CE52EA36-A283-471D-AB8A-A44E479819EE}"/>
              </a:ext>
            </a:extLst>
          </p:cNvPr>
          <p:cNvSpPr>
            <a:spLocks noGrp="1"/>
          </p:cNvSpPr>
          <p:nvPr>
            <p:ph type="sldNum" sz="quarter" idx="12"/>
          </p:nvPr>
        </p:nvSpPr>
        <p:spPr/>
        <p:txBody>
          <a:bodyPr/>
          <a:lstStyle/>
          <a:p>
            <a:fld id="{121F502E-326A-486E-B8C4-EE4ED7A7F09A}" type="slidenum">
              <a:rPr lang="en-US" smtClean="0"/>
              <a:t>13</a:t>
            </a:fld>
            <a:endParaRPr lang="en-US"/>
          </a:p>
        </p:txBody>
      </p:sp>
    </p:spTree>
    <p:extLst>
      <p:ext uri="{BB962C8B-B14F-4D97-AF65-F5344CB8AC3E}">
        <p14:creationId xmlns:p14="http://schemas.microsoft.com/office/powerpoint/2010/main" val="3249567121"/>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AutoShape 2"/>
          <p:cNvSpPr>
            <a:spLocks noGrp="1" noChangeArrowheads="1"/>
          </p:cNvSpPr>
          <p:nvPr>
            <p:ph type="title"/>
          </p:nvPr>
        </p:nvSpPr>
        <p:spPr/>
        <p:txBody>
          <a:bodyPr wrap="square" numCol="1" anchorCtr="0" compatLnSpc="1">
            <a:prstTxWarp prst="textNoShape">
              <a:avLst/>
            </a:prstTxWarp>
            <a:normAutofit/>
          </a:bodyPr>
          <a:lstStyle/>
          <a:p>
            <a:pPr fontAlgn="auto">
              <a:spcAft>
                <a:spcPts val="0"/>
              </a:spcAft>
              <a:defRPr/>
            </a:pPr>
            <a:r>
              <a:rPr lang="en-US" altLang="en-US" sz="4400" dirty="0">
                <a:solidFill>
                  <a:schemeClr val="tx1"/>
                </a:solidFill>
                <a:latin typeface="Calibri" panose="020F0502020204030204" pitchFamily="34" charset="0"/>
              </a:rPr>
              <a:t>“Serial Meetings” Prohibited - </a:t>
            </a:r>
          </a:p>
        </p:txBody>
      </p:sp>
      <p:sp>
        <p:nvSpPr>
          <p:cNvPr id="21507" name="Rectangle 3"/>
          <p:cNvSpPr>
            <a:spLocks noGrp="1" noChangeArrowheads="1"/>
          </p:cNvSpPr>
          <p:nvPr>
            <p:ph idx="1"/>
          </p:nvPr>
        </p:nvSpPr>
        <p:spPr>
          <a:xfrm>
            <a:off x="742187" y="1415421"/>
            <a:ext cx="10707625" cy="2804475"/>
          </a:xfrm>
        </p:spPr>
        <p:txBody>
          <a:bodyPr>
            <a:normAutofit/>
          </a:bodyPr>
          <a:lstStyle/>
          <a:p>
            <a:pPr>
              <a:buNone/>
            </a:pPr>
            <a:r>
              <a:rPr lang="en-US" altLang="en-US" dirty="0"/>
              <a:t>   “Serial meeting” refers to a series of communications, each of which involves less than a majority of members, but which taken as a whole involves a majority of the body’s members. The main idea is that a state body’s members cannot get around what must be done through a public meeting by having a series of “off-the-record” communications. Remember that emails, phone calls, and text messages are communications. Examples:</a:t>
            </a:r>
          </a:p>
          <a:p>
            <a:pPr>
              <a:buNone/>
            </a:pPr>
            <a:endParaRPr lang="en-US" altLang="en-US" dirty="0"/>
          </a:p>
          <a:p>
            <a:pPr marL="457200" lvl="1" indent="0">
              <a:buNone/>
            </a:pPr>
            <a:endParaRPr lang="en-US" altLang="en-US" sz="2600" dirty="0"/>
          </a:p>
          <a:p>
            <a:pPr marL="457200" lvl="1" indent="0">
              <a:buNone/>
            </a:pPr>
            <a:endParaRPr lang="en-US" altLang="en-US" sz="2600" dirty="0"/>
          </a:p>
          <a:p>
            <a:pPr marL="457200" lvl="1" indent="0">
              <a:buNone/>
            </a:pPr>
            <a:endParaRPr lang="en-US" altLang="en-US" sz="2600" dirty="0"/>
          </a:p>
          <a:p>
            <a:endParaRPr lang="en-US" altLang="en-US" sz="1800" b="1" dirty="0"/>
          </a:p>
        </p:txBody>
      </p:sp>
      <p:sp>
        <p:nvSpPr>
          <p:cNvPr id="5" name="Rectangle 4">
            <a:extLst>
              <a:ext uri="{FF2B5EF4-FFF2-40B4-BE49-F238E27FC236}">
                <a16:creationId xmlns:a16="http://schemas.microsoft.com/office/drawing/2014/main" id="{DC1D8193-1336-4F03-94FB-6E3DA79B7302}"/>
              </a:ext>
            </a:extLst>
          </p:cNvPr>
          <p:cNvSpPr/>
          <p:nvPr/>
        </p:nvSpPr>
        <p:spPr>
          <a:xfrm>
            <a:off x="444136" y="4405080"/>
            <a:ext cx="11234058" cy="892552"/>
          </a:xfrm>
          <a:prstGeom prst="rect">
            <a:avLst/>
          </a:prstGeom>
        </p:spPr>
        <p:txBody>
          <a:bodyPr wrap="square">
            <a:spAutoFit/>
          </a:bodyPr>
          <a:lstStyle/>
          <a:p>
            <a:pPr lvl="1"/>
            <a:r>
              <a:rPr lang="en-US" altLang="en-US" sz="2600" dirty="0"/>
              <a:t>-- A series of communications with one person and members of the state body may result in a serial meeting. </a:t>
            </a:r>
          </a:p>
        </p:txBody>
      </p:sp>
      <p:pic>
        <p:nvPicPr>
          <p:cNvPr id="2" name="Picture 1" descr="A picture of a wheel with spokes attached to the hub.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7597" y="4763613"/>
            <a:ext cx="1856806" cy="1044454"/>
          </a:xfrm>
          <a:prstGeom prst="rect">
            <a:avLst/>
          </a:prstGeom>
        </p:spPr>
      </p:pic>
      <p:pic>
        <p:nvPicPr>
          <p:cNvPr id="4" name="Picture 3" descr="A picture of a metal chain with link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5628" y="5210385"/>
            <a:ext cx="1608172" cy="1608172"/>
          </a:xfrm>
          <a:prstGeom prst="rect">
            <a:avLst/>
          </a:prstGeom>
        </p:spPr>
      </p:pic>
      <p:sp>
        <p:nvSpPr>
          <p:cNvPr id="6" name="Rectangle 5">
            <a:extLst>
              <a:ext uri="{FF2B5EF4-FFF2-40B4-BE49-F238E27FC236}">
                <a16:creationId xmlns:a16="http://schemas.microsoft.com/office/drawing/2014/main" id="{08A4CD40-D8C4-457E-98BC-0AD43C5AF276}"/>
              </a:ext>
            </a:extLst>
          </p:cNvPr>
          <p:cNvSpPr/>
          <p:nvPr/>
        </p:nvSpPr>
        <p:spPr>
          <a:xfrm>
            <a:off x="444137" y="5687560"/>
            <a:ext cx="11234057" cy="892552"/>
          </a:xfrm>
          <a:prstGeom prst="rect">
            <a:avLst/>
          </a:prstGeom>
        </p:spPr>
        <p:txBody>
          <a:bodyPr wrap="square">
            <a:spAutoFit/>
          </a:bodyPr>
          <a:lstStyle/>
          <a:p>
            <a:pPr lvl="1"/>
            <a:r>
              <a:rPr lang="en-US" altLang="en-US" sz="2600" dirty="0"/>
              <a:t>-- Also, a chain of communications may result in a serial meeting. </a:t>
            </a:r>
          </a:p>
          <a:p>
            <a:endParaRPr lang="en-US" altLang="en-US" sz="2600" dirty="0"/>
          </a:p>
        </p:txBody>
      </p:sp>
      <p:sp>
        <p:nvSpPr>
          <p:cNvPr id="7" name="Rectangle 6">
            <a:extLst>
              <a:ext uri="{FF2B5EF4-FFF2-40B4-BE49-F238E27FC236}">
                <a16:creationId xmlns:a16="http://schemas.microsoft.com/office/drawing/2014/main" id="{1042750D-570F-4DDE-8AEA-BF1104E9B8E3}"/>
              </a:ext>
            </a:extLst>
          </p:cNvPr>
          <p:cNvSpPr/>
          <p:nvPr/>
        </p:nvSpPr>
        <p:spPr>
          <a:xfrm>
            <a:off x="658338" y="6303372"/>
            <a:ext cx="5527924" cy="369332"/>
          </a:xfrm>
          <a:prstGeom prst="rect">
            <a:avLst/>
          </a:prstGeom>
        </p:spPr>
        <p:txBody>
          <a:bodyPr wrap="none">
            <a:spAutoFit/>
          </a:bodyPr>
          <a:lstStyle/>
          <a:p>
            <a:r>
              <a:rPr lang="en-US" altLang="en-US" dirty="0"/>
              <a:t>(See p.5 of the Attorney General Office’s “Handy Guide.”)</a:t>
            </a:r>
          </a:p>
        </p:txBody>
      </p:sp>
      <p:sp>
        <p:nvSpPr>
          <p:cNvPr id="8" name="Slide Number Placeholder 7">
            <a:extLst>
              <a:ext uri="{FF2B5EF4-FFF2-40B4-BE49-F238E27FC236}">
                <a16:creationId xmlns:a16="http://schemas.microsoft.com/office/drawing/2014/main" id="{4124E225-EC81-47B0-960F-404C20204D7B}"/>
              </a:ext>
            </a:extLst>
          </p:cNvPr>
          <p:cNvSpPr>
            <a:spLocks noGrp="1"/>
          </p:cNvSpPr>
          <p:nvPr>
            <p:ph type="sldNum" sz="quarter" idx="12"/>
          </p:nvPr>
        </p:nvSpPr>
        <p:spPr/>
        <p:txBody>
          <a:bodyPr/>
          <a:lstStyle/>
          <a:p>
            <a:fld id="{121F502E-326A-486E-B8C4-EE4ED7A7F09A}" type="slidenum">
              <a:rPr lang="en-US" smtClean="0"/>
              <a:t>14</a:t>
            </a:fld>
            <a:endParaRPr lang="en-US"/>
          </a:p>
        </p:txBody>
      </p:sp>
    </p:spTree>
    <p:extLst>
      <p:ext uri="{BB962C8B-B14F-4D97-AF65-F5344CB8AC3E}">
        <p14:creationId xmlns:p14="http://schemas.microsoft.com/office/powerpoint/2010/main" val="1397804174"/>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262626"/>
                </a:solidFill>
                <a:latin typeface="Calibri" panose="020F0502020204030204" pitchFamily="34" charset="0"/>
              </a:rPr>
              <a:t>Practical Advice to Avoid a “Serial Meeting”</a:t>
            </a:r>
            <a:r>
              <a:rPr lang="en-US" dirty="0">
                <a:latin typeface="+mn-lt"/>
              </a:rPr>
              <a:t>-</a:t>
            </a:r>
          </a:p>
        </p:txBody>
      </p:sp>
      <p:sp>
        <p:nvSpPr>
          <p:cNvPr id="3" name="Content Placeholder 2"/>
          <p:cNvSpPr>
            <a:spLocks noGrp="1"/>
          </p:cNvSpPr>
          <p:nvPr>
            <p:ph idx="1"/>
          </p:nvPr>
        </p:nvSpPr>
        <p:spPr/>
        <p:txBody>
          <a:bodyPr/>
          <a:lstStyle/>
          <a:p>
            <a:pPr marL="90488" lvl="0" indent="-90488" fontAlgn="base">
              <a:lnSpc>
                <a:spcPct val="85000"/>
              </a:lnSpc>
              <a:spcBef>
                <a:spcPts val="1300"/>
              </a:spcBef>
              <a:spcAft>
                <a:spcPct val="0"/>
              </a:spcAft>
              <a:buFont typeface="Arial" panose="020B0604020202020204" pitchFamily="34" charset="0"/>
              <a:buChar char=" "/>
            </a:pPr>
            <a:r>
              <a:rPr lang="en-US" altLang="en-US" dirty="0">
                <a:solidFill>
                  <a:srgbClr val="262626"/>
                </a:solidFill>
                <a:latin typeface="Calibri" panose="020F0502020204030204" pitchFamily="34" charset="0"/>
              </a:rPr>
              <a:t> </a:t>
            </a:r>
          </a:p>
          <a:p>
            <a:pPr fontAlgn="base">
              <a:lnSpc>
                <a:spcPct val="85000"/>
              </a:lnSpc>
              <a:spcBef>
                <a:spcPts val="1300"/>
              </a:spcBef>
              <a:spcAft>
                <a:spcPct val="0"/>
              </a:spcAft>
            </a:pPr>
            <a:r>
              <a:rPr lang="en-US" altLang="en-US" dirty="0">
                <a:solidFill>
                  <a:srgbClr val="262626"/>
                </a:solidFill>
                <a:latin typeface="Calibri" panose="020F0502020204030204" pitchFamily="34" charset="0"/>
              </a:rPr>
              <a:t>When you receive informational memos/agenda items, do not communicate among yourselves about the information or item outside of a properly noticed public meeting. </a:t>
            </a:r>
          </a:p>
          <a:p>
            <a:pPr fontAlgn="base">
              <a:lnSpc>
                <a:spcPct val="85000"/>
              </a:lnSpc>
              <a:spcBef>
                <a:spcPts val="1300"/>
              </a:spcBef>
              <a:spcAft>
                <a:spcPct val="0"/>
              </a:spcAft>
            </a:pPr>
            <a:r>
              <a:rPr lang="en-US" altLang="en-US" dirty="0">
                <a:solidFill>
                  <a:srgbClr val="262626"/>
                </a:solidFill>
                <a:latin typeface="Calibri" panose="020F0502020204030204" pitchFamily="34" charset="0"/>
              </a:rPr>
              <a:t>On email, do </a:t>
            </a:r>
            <a:r>
              <a:rPr lang="en-US" altLang="en-US" b="1" dirty="0">
                <a:solidFill>
                  <a:srgbClr val="262626"/>
                </a:solidFill>
                <a:latin typeface="Calibri" panose="020F0502020204030204" pitchFamily="34" charset="0"/>
              </a:rPr>
              <a:t>not</a:t>
            </a:r>
            <a:r>
              <a:rPr lang="en-US" altLang="en-US" dirty="0">
                <a:solidFill>
                  <a:srgbClr val="262626"/>
                </a:solidFill>
                <a:latin typeface="Calibri" panose="020F0502020204030204" pitchFamily="34" charset="0"/>
              </a:rPr>
              <a:t> hit “reply to all”!</a:t>
            </a:r>
            <a:endParaRPr lang="en-US" dirty="0"/>
          </a:p>
        </p:txBody>
      </p:sp>
      <p:sp>
        <p:nvSpPr>
          <p:cNvPr id="5" name="Slide Number Placeholder 4">
            <a:extLst>
              <a:ext uri="{FF2B5EF4-FFF2-40B4-BE49-F238E27FC236}">
                <a16:creationId xmlns:a16="http://schemas.microsoft.com/office/drawing/2014/main" id="{B23223A0-A46C-4FBF-B50F-FD8A35548F68}"/>
              </a:ext>
            </a:extLst>
          </p:cNvPr>
          <p:cNvSpPr>
            <a:spLocks noGrp="1"/>
          </p:cNvSpPr>
          <p:nvPr>
            <p:ph type="sldNum" sz="quarter" idx="12"/>
          </p:nvPr>
        </p:nvSpPr>
        <p:spPr/>
        <p:txBody>
          <a:bodyPr/>
          <a:lstStyle/>
          <a:p>
            <a:fld id="{121F502E-326A-486E-B8C4-EE4ED7A7F09A}" type="slidenum">
              <a:rPr lang="en-US" smtClean="0"/>
              <a:t>15</a:t>
            </a:fld>
            <a:endParaRPr lang="en-US"/>
          </a:p>
        </p:txBody>
      </p:sp>
    </p:spTree>
    <p:extLst>
      <p:ext uri="{BB962C8B-B14F-4D97-AF65-F5344CB8AC3E}">
        <p14:creationId xmlns:p14="http://schemas.microsoft.com/office/powerpoint/2010/main" val="2676188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2"/>
          <p:cNvSpPr>
            <a:spLocks noGrp="1" noChangeArrowheads="1"/>
          </p:cNvSpPr>
          <p:nvPr>
            <p:ph type="title"/>
          </p:nvPr>
        </p:nvSpPr>
        <p:spPr/>
        <p:txBody>
          <a:bodyPr>
            <a:normAutofit/>
          </a:bodyPr>
          <a:lstStyle/>
          <a:p>
            <a:r>
              <a:rPr lang="en-US" altLang="en-US" sz="3800" spc="-120" dirty="0">
                <a:latin typeface="+mn-lt"/>
              </a:rPr>
              <a:t>Special Rules for Telephonic Meetings of an Advisory </a:t>
            </a:r>
            <a:br>
              <a:rPr lang="en-US" altLang="en-US" sz="3800" spc="-120" dirty="0">
                <a:latin typeface="+mn-lt"/>
              </a:rPr>
            </a:br>
            <a:r>
              <a:rPr lang="en-US" altLang="en-US" sz="3800" spc="-120" dirty="0">
                <a:latin typeface="+mn-lt"/>
              </a:rPr>
              <a:t>Commission -</a:t>
            </a:r>
            <a:endParaRPr lang="en-US" altLang="en-US" sz="3800" dirty="0">
              <a:latin typeface="+mn-lt"/>
            </a:endParaRPr>
          </a:p>
        </p:txBody>
      </p:sp>
      <p:sp>
        <p:nvSpPr>
          <p:cNvPr id="21508" name="Rectangle 3"/>
          <p:cNvSpPr>
            <a:spLocks noGrp="1" noChangeArrowheads="1"/>
          </p:cNvSpPr>
          <p:nvPr>
            <p:ph idx="1"/>
          </p:nvPr>
        </p:nvSpPr>
        <p:spPr>
          <a:xfrm>
            <a:off x="838200" y="1974152"/>
            <a:ext cx="9781031" cy="4251960"/>
          </a:xfrm>
        </p:spPr>
        <p:txBody>
          <a:bodyPr>
            <a:noAutofit/>
          </a:bodyPr>
          <a:lstStyle/>
          <a:p>
            <a:pPr fontAlgn="base">
              <a:lnSpc>
                <a:spcPct val="85000"/>
              </a:lnSpc>
              <a:spcBef>
                <a:spcPts val="1300"/>
              </a:spcBef>
              <a:spcAft>
                <a:spcPct val="0"/>
              </a:spcAft>
            </a:pPr>
            <a:r>
              <a:rPr lang="en-US" altLang="en-US" sz="2400" dirty="0">
                <a:solidFill>
                  <a:srgbClr val="262626"/>
                </a:solidFill>
              </a:rPr>
              <a:t>The ordinary rules for telephonic meetings of </a:t>
            </a:r>
            <a:r>
              <a:rPr lang="en-US" altLang="en-US" sz="2400" b="1" dirty="0">
                <a:solidFill>
                  <a:srgbClr val="262626"/>
                </a:solidFill>
              </a:rPr>
              <a:t>advisory</a:t>
            </a:r>
            <a:r>
              <a:rPr lang="en-US" altLang="en-US" sz="2400" dirty="0">
                <a:solidFill>
                  <a:srgbClr val="262626"/>
                </a:solidFill>
              </a:rPr>
              <a:t> bodies such as CPAG differ from other state bodies. (See Gov. Code § 11123.5, as compared to Gov. Code § 11123.)</a:t>
            </a:r>
          </a:p>
          <a:p>
            <a:pPr fontAlgn="base">
              <a:lnSpc>
                <a:spcPct val="85000"/>
              </a:lnSpc>
              <a:spcBef>
                <a:spcPts val="1300"/>
              </a:spcBef>
              <a:spcAft>
                <a:spcPct val="0"/>
              </a:spcAft>
            </a:pPr>
            <a:r>
              <a:rPr lang="en-US" altLang="en-US" sz="2400" dirty="0">
                <a:solidFill>
                  <a:srgbClr val="262626"/>
                </a:solidFill>
              </a:rPr>
              <a:t>In response to COVID-19, the Governor signed Executive Order N-29-20, which has special rules applicable to all “state bodies” including advisory commissions. For now, for example,</a:t>
            </a:r>
          </a:p>
          <a:p>
            <a:pPr lvl="1" fontAlgn="base">
              <a:lnSpc>
                <a:spcPct val="85000"/>
              </a:lnSpc>
              <a:spcBef>
                <a:spcPts val="1300"/>
              </a:spcBef>
              <a:spcAft>
                <a:spcPct val="0"/>
              </a:spcAft>
              <a:buFont typeface="Courier New" panose="02070309020205020404" pitchFamily="49" charset="0"/>
              <a:buChar char="o"/>
            </a:pPr>
            <a:r>
              <a:rPr lang="en-US" altLang="en-US" sz="2000" dirty="0">
                <a:solidFill>
                  <a:srgbClr val="262626"/>
                </a:solidFill>
              </a:rPr>
              <a:t>There is no requirement that each teleconference location be accessible to the public.</a:t>
            </a:r>
          </a:p>
          <a:p>
            <a:pPr lvl="1" fontAlgn="base">
              <a:lnSpc>
                <a:spcPct val="85000"/>
              </a:lnSpc>
              <a:spcBef>
                <a:spcPts val="1300"/>
              </a:spcBef>
              <a:spcAft>
                <a:spcPct val="0"/>
              </a:spcAft>
              <a:buFont typeface="Courier New" panose="02070309020205020404" pitchFamily="49" charset="0"/>
              <a:buChar char="o"/>
            </a:pPr>
            <a:r>
              <a:rPr lang="en-US" altLang="en-US" sz="2000" dirty="0">
                <a:solidFill>
                  <a:srgbClr val="262626"/>
                </a:solidFill>
              </a:rPr>
              <a:t>There is no requirement that at least one member of the state body be physically present at the location specified in the meeting notice. </a:t>
            </a:r>
          </a:p>
          <a:p>
            <a:pPr lvl="1" fontAlgn="base">
              <a:lnSpc>
                <a:spcPct val="85000"/>
              </a:lnSpc>
              <a:spcBef>
                <a:spcPts val="1300"/>
              </a:spcBef>
              <a:spcAft>
                <a:spcPct val="0"/>
              </a:spcAft>
              <a:buFont typeface="Courier New" panose="02070309020205020404" pitchFamily="49" charset="0"/>
              <a:buChar char="o"/>
            </a:pPr>
            <a:r>
              <a:rPr lang="en-US" altLang="en-US" sz="2000" dirty="0">
                <a:solidFill>
                  <a:srgbClr val="262626"/>
                </a:solidFill>
              </a:rPr>
              <a:t>The public must be given notice of how it may observe the meeting and offer public comment.</a:t>
            </a:r>
          </a:p>
        </p:txBody>
      </p:sp>
      <p:sp>
        <p:nvSpPr>
          <p:cNvPr id="2" name="Slide Number Placeholder 1">
            <a:extLst>
              <a:ext uri="{FF2B5EF4-FFF2-40B4-BE49-F238E27FC236}">
                <a16:creationId xmlns:a16="http://schemas.microsoft.com/office/drawing/2014/main" id="{D55127F1-A572-493A-854B-F2F0FD4DB024}"/>
              </a:ext>
            </a:extLst>
          </p:cNvPr>
          <p:cNvSpPr>
            <a:spLocks noGrp="1"/>
          </p:cNvSpPr>
          <p:nvPr>
            <p:ph type="sldNum" sz="quarter" idx="12"/>
          </p:nvPr>
        </p:nvSpPr>
        <p:spPr/>
        <p:txBody>
          <a:bodyPr/>
          <a:lstStyle/>
          <a:p>
            <a:fld id="{121F502E-326A-486E-B8C4-EE4ED7A7F09A}" type="slidenum">
              <a:rPr lang="en-US" smtClean="0"/>
              <a:t>16</a:t>
            </a:fld>
            <a:endParaRPr lang="en-US"/>
          </a:p>
        </p:txBody>
      </p:sp>
    </p:spTree>
    <p:extLst>
      <p:ext uri="{BB962C8B-B14F-4D97-AF65-F5344CB8AC3E}">
        <p14:creationId xmlns:p14="http://schemas.microsoft.com/office/powerpoint/2010/main" val="2624991677"/>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2"/>
          <p:cNvSpPr>
            <a:spLocks noGrp="1" noChangeArrowheads="1"/>
          </p:cNvSpPr>
          <p:nvPr>
            <p:ph type="title"/>
          </p:nvPr>
        </p:nvSpPr>
        <p:spPr/>
        <p:txBody>
          <a:bodyPr/>
          <a:lstStyle/>
          <a:p>
            <a:pPr eaLnBrk="1" hangingPunct="1"/>
            <a:r>
              <a:rPr lang="en-US" altLang="en-US" dirty="0">
                <a:latin typeface="+mn-lt"/>
              </a:rPr>
              <a:t>Notice of Meeting -</a:t>
            </a:r>
            <a:endParaRPr lang="en-US" altLang="en-US" i="1" dirty="0">
              <a:latin typeface="+mn-lt"/>
            </a:endParaRPr>
          </a:p>
        </p:txBody>
      </p:sp>
      <p:sp>
        <p:nvSpPr>
          <p:cNvPr id="23556" name="Rectangle 3"/>
          <p:cNvSpPr>
            <a:spLocks noGrp="1" noChangeArrowheads="1"/>
          </p:cNvSpPr>
          <p:nvPr>
            <p:ph idx="1"/>
          </p:nvPr>
        </p:nvSpPr>
        <p:spPr>
          <a:xfrm>
            <a:off x="2362200" y="1929384"/>
            <a:ext cx="7924800" cy="4623816"/>
          </a:xfrm>
        </p:spPr>
        <p:txBody>
          <a:bodyPr>
            <a:normAutofit/>
          </a:bodyPr>
          <a:lstStyle/>
          <a:p>
            <a:pPr eaLnBrk="1" hangingPunct="1"/>
            <a:r>
              <a:rPr lang="en-US" altLang="en-US" sz="2500" dirty="0"/>
              <a:t>Notice of the meeting at least 10 days before.</a:t>
            </a:r>
          </a:p>
          <a:p>
            <a:pPr eaLnBrk="1" hangingPunct="1"/>
            <a:r>
              <a:rPr lang="en-US" altLang="en-US" sz="2500" dirty="0"/>
              <a:t>The Notice must include the date, time, and location of the meeting.</a:t>
            </a:r>
          </a:p>
          <a:p>
            <a:pPr eaLnBrk="1" hangingPunct="1"/>
            <a:r>
              <a:rPr lang="en-US" altLang="en-US" sz="2500" dirty="0"/>
              <a:t>The Notice must include the name and contact information of any person who can provide further information before the meeting.</a:t>
            </a:r>
          </a:p>
          <a:p>
            <a:pPr eaLnBrk="1" hangingPunct="1"/>
            <a:r>
              <a:rPr lang="en-US" altLang="en-US" sz="2500" dirty="0"/>
              <a:t>The Notice shall include a specific agenda containing a brief description of the items of business, which generally need not exceed 20 words.</a:t>
            </a:r>
          </a:p>
          <a:p>
            <a:pPr marL="0" indent="0">
              <a:buNone/>
            </a:pPr>
            <a:r>
              <a:rPr lang="en-US" altLang="en-US" sz="2500" dirty="0"/>
              <a:t>(Gov. Code § 11125.)</a:t>
            </a:r>
          </a:p>
        </p:txBody>
      </p:sp>
      <p:sp>
        <p:nvSpPr>
          <p:cNvPr id="2" name="Slide Number Placeholder 1">
            <a:extLst>
              <a:ext uri="{FF2B5EF4-FFF2-40B4-BE49-F238E27FC236}">
                <a16:creationId xmlns:a16="http://schemas.microsoft.com/office/drawing/2014/main" id="{5B6A07F3-3F97-4BB5-BAD6-739716DC0431}"/>
              </a:ext>
            </a:extLst>
          </p:cNvPr>
          <p:cNvSpPr>
            <a:spLocks noGrp="1"/>
          </p:cNvSpPr>
          <p:nvPr>
            <p:ph type="sldNum" sz="quarter" idx="12"/>
          </p:nvPr>
        </p:nvSpPr>
        <p:spPr/>
        <p:txBody>
          <a:bodyPr/>
          <a:lstStyle/>
          <a:p>
            <a:fld id="{121F502E-326A-486E-B8C4-EE4ED7A7F09A}" type="slidenum">
              <a:rPr lang="en-US" smtClean="0"/>
              <a:t>17</a:t>
            </a:fld>
            <a:endParaRPr lang="en-US"/>
          </a:p>
        </p:txBody>
      </p:sp>
    </p:spTree>
    <p:extLst>
      <p:ext uri="{BB962C8B-B14F-4D97-AF65-F5344CB8AC3E}">
        <p14:creationId xmlns:p14="http://schemas.microsoft.com/office/powerpoint/2010/main" val="2967406355"/>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p:txBody>
          <a:bodyPr/>
          <a:lstStyle/>
          <a:p>
            <a:pPr eaLnBrk="1" hangingPunct="1"/>
            <a:r>
              <a:rPr lang="en-US" altLang="en-US" dirty="0">
                <a:latin typeface="+mn-lt"/>
              </a:rPr>
              <a:t>Agenda Items -</a:t>
            </a:r>
          </a:p>
        </p:txBody>
      </p:sp>
      <p:sp>
        <p:nvSpPr>
          <p:cNvPr id="25604" name="Content Placeholder 2"/>
          <p:cNvSpPr>
            <a:spLocks noGrp="1"/>
          </p:cNvSpPr>
          <p:nvPr>
            <p:ph idx="1"/>
          </p:nvPr>
        </p:nvSpPr>
        <p:spPr>
          <a:xfrm>
            <a:off x="838200" y="2386585"/>
            <a:ext cx="10515600" cy="3790378"/>
          </a:xfrm>
        </p:spPr>
        <p:txBody>
          <a:bodyPr/>
          <a:lstStyle/>
          <a:p>
            <a:pPr eaLnBrk="1" hangingPunct="1"/>
            <a:r>
              <a:rPr lang="en-US" altLang="en-US" dirty="0"/>
              <a:t>Cannot deliberate on an item not on the agenda.</a:t>
            </a:r>
          </a:p>
          <a:p>
            <a:pPr eaLnBrk="1" hangingPunct="1"/>
            <a:r>
              <a:rPr lang="en-US" altLang="en-US" dirty="0"/>
              <a:t>Must allow for public comment on each agenda item.</a:t>
            </a:r>
          </a:p>
          <a:p>
            <a:pPr eaLnBrk="1" hangingPunct="1"/>
            <a:r>
              <a:rPr lang="en-US" altLang="en-US" dirty="0"/>
              <a:t>Can limit the amount of time for each speaker.</a:t>
            </a:r>
          </a:p>
          <a:p>
            <a:pPr eaLnBrk="1" hangingPunct="1"/>
            <a:r>
              <a:rPr lang="en-US" altLang="en-US" dirty="0"/>
              <a:t>Can ask, but not require, members of the public to sign in.</a:t>
            </a:r>
          </a:p>
          <a:p>
            <a:pPr marL="0" indent="0">
              <a:buNone/>
            </a:pPr>
            <a:r>
              <a:rPr lang="en-US" altLang="en-US" dirty="0"/>
              <a:t>(Gov. Code, §§ 11125 and 11125.7.)</a:t>
            </a:r>
          </a:p>
        </p:txBody>
      </p:sp>
      <p:sp>
        <p:nvSpPr>
          <p:cNvPr id="2" name="Slide Number Placeholder 1">
            <a:extLst>
              <a:ext uri="{FF2B5EF4-FFF2-40B4-BE49-F238E27FC236}">
                <a16:creationId xmlns:a16="http://schemas.microsoft.com/office/drawing/2014/main" id="{01CF3C2E-1B36-4FF7-BEAB-A65BD6EA08E7}"/>
              </a:ext>
            </a:extLst>
          </p:cNvPr>
          <p:cNvSpPr>
            <a:spLocks noGrp="1"/>
          </p:cNvSpPr>
          <p:nvPr>
            <p:ph type="sldNum" sz="quarter" idx="12"/>
          </p:nvPr>
        </p:nvSpPr>
        <p:spPr/>
        <p:txBody>
          <a:bodyPr/>
          <a:lstStyle/>
          <a:p>
            <a:fld id="{121F502E-326A-486E-B8C4-EE4ED7A7F09A}" type="slidenum">
              <a:rPr lang="en-US" smtClean="0"/>
              <a:t>18</a:t>
            </a:fld>
            <a:endParaRPr lang="en-US"/>
          </a:p>
        </p:txBody>
      </p:sp>
    </p:spTree>
    <p:extLst>
      <p:ext uri="{BB962C8B-B14F-4D97-AF65-F5344CB8AC3E}">
        <p14:creationId xmlns:p14="http://schemas.microsoft.com/office/powerpoint/2010/main" val="1087193491"/>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AutoShape 2"/>
          <p:cNvSpPr>
            <a:spLocks noGrp="1" noChangeArrowheads="1"/>
          </p:cNvSpPr>
          <p:nvPr>
            <p:ph type="title"/>
          </p:nvPr>
        </p:nvSpPr>
        <p:spPr/>
        <p:txBody>
          <a:bodyPr/>
          <a:lstStyle/>
          <a:p>
            <a:pPr eaLnBrk="1" hangingPunct="1"/>
            <a:r>
              <a:rPr lang="en-US" altLang="en-US" dirty="0">
                <a:latin typeface="+mn-lt"/>
              </a:rPr>
              <a:t>Closed Sessions -</a:t>
            </a:r>
          </a:p>
        </p:txBody>
      </p:sp>
      <p:sp>
        <p:nvSpPr>
          <p:cNvPr id="26628" name="Rectangle 3"/>
          <p:cNvSpPr>
            <a:spLocks noGrp="1" noChangeArrowheads="1"/>
          </p:cNvSpPr>
          <p:nvPr>
            <p:ph idx="1"/>
          </p:nvPr>
        </p:nvSpPr>
        <p:spPr>
          <a:xfrm>
            <a:off x="2362200" y="2362200"/>
            <a:ext cx="8001000" cy="4191000"/>
          </a:xfrm>
        </p:spPr>
        <p:txBody>
          <a:bodyPr/>
          <a:lstStyle/>
          <a:p>
            <a:pPr eaLnBrk="1" hangingPunct="1">
              <a:lnSpc>
                <a:spcPct val="80000"/>
              </a:lnSpc>
              <a:buFont typeface="Wingdings" panose="05000000000000000000" pitchFamily="2" charset="2"/>
              <a:buChar char="§"/>
            </a:pPr>
            <a:r>
              <a:rPr lang="en-US" altLang="en-US" dirty="0"/>
              <a:t>Closed sessions are only permitted in limited situations. (E.g., pending litigation, personnel matters.) </a:t>
            </a:r>
          </a:p>
          <a:p>
            <a:pPr eaLnBrk="1" hangingPunct="1">
              <a:lnSpc>
                <a:spcPct val="80000"/>
              </a:lnSpc>
              <a:buFont typeface="Wingdings" panose="05000000000000000000" pitchFamily="2" charset="2"/>
              <a:buChar char="§"/>
            </a:pPr>
            <a:r>
              <a:rPr lang="en-US" altLang="en-US" dirty="0"/>
              <a:t>Consider consulting counsel if you think a closed session is necessary. </a:t>
            </a:r>
          </a:p>
          <a:p>
            <a:pPr marL="0" indent="0">
              <a:lnSpc>
                <a:spcPct val="80000"/>
              </a:lnSpc>
              <a:buNone/>
            </a:pPr>
            <a:r>
              <a:rPr lang="en-US" altLang="en-US" dirty="0"/>
              <a:t>(Gov. Code, § 11126.)</a:t>
            </a:r>
          </a:p>
        </p:txBody>
      </p:sp>
      <p:sp>
        <p:nvSpPr>
          <p:cNvPr id="2" name="Slide Number Placeholder 1">
            <a:extLst>
              <a:ext uri="{FF2B5EF4-FFF2-40B4-BE49-F238E27FC236}">
                <a16:creationId xmlns:a16="http://schemas.microsoft.com/office/drawing/2014/main" id="{17B21F88-8B86-4C21-8589-6CFC7C3438D6}"/>
              </a:ext>
            </a:extLst>
          </p:cNvPr>
          <p:cNvSpPr>
            <a:spLocks noGrp="1"/>
          </p:cNvSpPr>
          <p:nvPr>
            <p:ph type="sldNum" sz="quarter" idx="12"/>
          </p:nvPr>
        </p:nvSpPr>
        <p:spPr/>
        <p:txBody>
          <a:bodyPr/>
          <a:lstStyle/>
          <a:p>
            <a:fld id="{121F502E-326A-486E-B8C4-EE4ED7A7F09A}" type="slidenum">
              <a:rPr lang="en-US" smtClean="0"/>
              <a:t>19</a:t>
            </a:fld>
            <a:endParaRPr lang="en-US"/>
          </a:p>
        </p:txBody>
      </p:sp>
    </p:spTree>
    <p:extLst>
      <p:ext uri="{BB962C8B-B14F-4D97-AF65-F5344CB8AC3E}">
        <p14:creationId xmlns:p14="http://schemas.microsoft.com/office/powerpoint/2010/main" val="4195818497"/>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Decorative">
            <a:extLst>
              <a:ext uri="{FF2B5EF4-FFF2-40B4-BE49-F238E27FC236}">
                <a16:creationId xmlns:a16="http://schemas.microsoft.com/office/drawing/2014/main" id="{AD21CA9C-3B1B-2541-B7F1-E66E97B4EF20}"/>
              </a:ext>
              <a:ext uri="{C183D7F6-B498-43B3-948B-1728B52AA6E4}">
                <adec:decorative xmlns:adec="http://schemas.microsoft.com/office/drawing/2017/decorative" val="1"/>
              </a:ext>
            </a:extLst>
          </p:cNvPr>
          <p:cNvSpPr/>
          <p:nvPr/>
        </p:nvSpPr>
        <p:spPr>
          <a:xfrm>
            <a:off x="228683" y="-65341"/>
            <a:ext cx="2026837" cy="2186749"/>
          </a:xfrm>
          <a:prstGeom prst="rect">
            <a:avLst/>
          </a:prstGeom>
          <a:solidFill>
            <a:srgbClr val="0C4A6D"/>
          </a:solidFill>
          <a:effectLst>
            <a:outerShdw blurRad="508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DE Seal">
            <a:extLst>
              <a:ext uri="{FF2B5EF4-FFF2-40B4-BE49-F238E27FC236}">
                <a16:creationId xmlns:a16="http://schemas.microsoft.com/office/drawing/2014/main" id="{6430612B-56DD-C549-BFF4-C21B5BDC7A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2755" y="198075"/>
            <a:ext cx="1638692" cy="1655762"/>
          </a:xfrm>
          <a:prstGeom prst="rect">
            <a:avLst/>
          </a:prstGeom>
        </p:spPr>
      </p:pic>
      <p:sp>
        <p:nvSpPr>
          <p:cNvPr id="11" name="Title 3">
            <a:extLst>
              <a:ext uri="{FF2B5EF4-FFF2-40B4-BE49-F238E27FC236}">
                <a16:creationId xmlns:a16="http://schemas.microsoft.com/office/drawing/2014/main" id="{2B8AEB0B-8438-2547-9FAD-82B751CF4EB6}"/>
              </a:ext>
            </a:extLst>
          </p:cNvPr>
          <p:cNvSpPr>
            <a:spLocks noGrp="1"/>
          </p:cNvSpPr>
          <p:nvPr>
            <p:ph type="title"/>
          </p:nvPr>
        </p:nvSpPr>
        <p:spPr>
          <a:xfrm>
            <a:off x="128629" y="3057231"/>
            <a:ext cx="2126891" cy="1143000"/>
          </a:xfrm>
        </p:spPr>
        <p:txBody>
          <a:bodyPr>
            <a:noAutofit/>
          </a:bodyPr>
          <a:lstStyle/>
          <a:p>
            <a:r>
              <a:rPr lang="en-US" altLang="en-US" sz="4000" b="1" dirty="0"/>
              <a:t>Gratitude</a:t>
            </a:r>
          </a:p>
        </p:txBody>
      </p:sp>
      <p:sp>
        <p:nvSpPr>
          <p:cNvPr id="12" name="Rectangle 11" descr="Decorative">
            <a:extLst>
              <a:ext uri="{FF2B5EF4-FFF2-40B4-BE49-F238E27FC236}">
                <a16:creationId xmlns:a16="http://schemas.microsoft.com/office/drawing/2014/main" id="{76C83D22-1FCB-1B41-A18A-7264FD864923}"/>
              </a:ext>
              <a:ext uri="{C183D7F6-B498-43B3-948B-1728B52AA6E4}">
                <adec:decorative xmlns:adec="http://schemas.microsoft.com/office/drawing/2017/decorative" val="1"/>
              </a:ext>
            </a:extLst>
          </p:cNvPr>
          <p:cNvSpPr/>
          <p:nvPr/>
        </p:nvSpPr>
        <p:spPr>
          <a:xfrm>
            <a:off x="228683" y="5876545"/>
            <a:ext cx="2026837" cy="977074"/>
          </a:xfrm>
          <a:prstGeom prst="rect">
            <a:avLst/>
          </a:prstGeom>
          <a:solidFill>
            <a:srgbClr val="0C4A6D"/>
          </a:solidFill>
          <a:effectLst>
            <a:outerShdw blurRad="508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F589028-0C54-2544-ADBC-8405EB8F9C91}"/>
              </a:ext>
              <a:ext uri="{C183D7F6-B498-43B3-948B-1728B52AA6E4}">
                <adec:decorative xmlns:adec="http://schemas.microsoft.com/office/drawing/2017/decorative" val="1"/>
              </a:ext>
            </a:extLst>
          </p:cNvPr>
          <p:cNvSpPr txBox="1"/>
          <p:nvPr/>
        </p:nvSpPr>
        <p:spPr>
          <a:xfrm>
            <a:off x="228683" y="6059761"/>
            <a:ext cx="2026837" cy="600164"/>
          </a:xfrm>
          <a:prstGeom prst="rect">
            <a:avLst/>
          </a:prstGeom>
          <a:noFill/>
        </p:spPr>
        <p:txBody>
          <a:bodyPr wrap="square" rtlCol="0">
            <a:spAutoFit/>
          </a:bodyPr>
          <a:lstStyle/>
          <a:p>
            <a:pPr algn="ctr"/>
            <a:r>
              <a:rPr lang="en-US" sz="1100" b="1" dirty="0">
                <a:solidFill>
                  <a:schemeClr val="bg1"/>
                </a:solidFill>
                <a:latin typeface="Futura" panose="020B0602020204020303" pitchFamily="34" charset="-79"/>
              </a:rPr>
              <a:t>TONY THURMOND</a:t>
            </a:r>
          </a:p>
          <a:p>
            <a:pPr algn="ctr"/>
            <a:r>
              <a:rPr lang="en-US" sz="1100" dirty="0">
                <a:solidFill>
                  <a:schemeClr val="bg1"/>
                </a:solidFill>
                <a:latin typeface="Futura" panose="020B0602020204020303" pitchFamily="34" charset="-79"/>
              </a:rPr>
              <a:t>State Superintendent</a:t>
            </a:r>
          </a:p>
          <a:p>
            <a:pPr algn="ctr"/>
            <a:r>
              <a:rPr lang="en-US" sz="1100" dirty="0">
                <a:solidFill>
                  <a:schemeClr val="bg1"/>
                </a:solidFill>
                <a:latin typeface="Futura" panose="020B0602020204020303" pitchFamily="34" charset="-79"/>
              </a:rPr>
              <a:t>of Public Instruction</a:t>
            </a:r>
          </a:p>
        </p:txBody>
      </p:sp>
      <p:pic>
        <p:nvPicPr>
          <p:cNvPr id="5" name="Picture 4" descr="Student and teacher ">
            <a:extLst>
              <a:ext uri="{FF2B5EF4-FFF2-40B4-BE49-F238E27FC236}">
                <a16:creationId xmlns:a16="http://schemas.microsoft.com/office/drawing/2014/main" id="{3936775E-423A-234B-B038-A8DAFC0646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9648" y="124523"/>
            <a:ext cx="4298731" cy="3270200"/>
          </a:xfrm>
          <a:prstGeom prst="rect">
            <a:avLst/>
          </a:prstGeom>
        </p:spPr>
      </p:pic>
      <p:pic>
        <p:nvPicPr>
          <p:cNvPr id="10" name="Picture 9" descr="school bus">
            <a:extLst>
              <a:ext uri="{FF2B5EF4-FFF2-40B4-BE49-F238E27FC236}">
                <a16:creationId xmlns:a16="http://schemas.microsoft.com/office/drawing/2014/main" id="{F51E121A-5E8B-1C40-A920-386F603862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9648" y="3628731"/>
            <a:ext cx="4298731" cy="3104746"/>
          </a:xfrm>
          <a:prstGeom prst="rect">
            <a:avLst/>
          </a:prstGeom>
        </p:spPr>
      </p:pic>
      <p:pic>
        <p:nvPicPr>
          <p:cNvPr id="13" name="Picture 12" descr="laptop with images of professionals">
            <a:extLst>
              <a:ext uri="{FF2B5EF4-FFF2-40B4-BE49-F238E27FC236}">
                <a16:creationId xmlns:a16="http://schemas.microsoft.com/office/drawing/2014/main" id="{7D30D7DB-2C11-9549-B4CD-6C2E60A1EB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2452" y="124523"/>
            <a:ext cx="4920865" cy="3304477"/>
          </a:xfrm>
          <a:prstGeom prst="rect">
            <a:avLst/>
          </a:prstGeom>
        </p:spPr>
      </p:pic>
      <p:pic>
        <p:nvPicPr>
          <p:cNvPr id="15" name="Picture 14" descr="image of student walking outside of school">
            <a:extLst>
              <a:ext uri="{FF2B5EF4-FFF2-40B4-BE49-F238E27FC236}">
                <a16:creationId xmlns:a16="http://schemas.microsoft.com/office/drawing/2014/main" id="{F5AB4533-0EC0-514F-BAA9-7734CBE76E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2452" y="3628731"/>
            <a:ext cx="4920865" cy="3104746"/>
          </a:xfrm>
          <a:prstGeom prst="rect">
            <a:avLst/>
          </a:prstGeom>
        </p:spPr>
      </p:pic>
    </p:spTree>
    <p:extLst>
      <p:ext uri="{BB962C8B-B14F-4D97-AF65-F5344CB8AC3E}">
        <p14:creationId xmlns:p14="http://schemas.microsoft.com/office/powerpoint/2010/main" val="3609781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AutoShape 2"/>
          <p:cNvSpPr>
            <a:spLocks noGrp="1" noChangeArrowheads="1"/>
          </p:cNvSpPr>
          <p:nvPr>
            <p:ph type="title"/>
          </p:nvPr>
        </p:nvSpPr>
        <p:spPr/>
        <p:txBody>
          <a:bodyPr/>
          <a:lstStyle/>
          <a:p>
            <a:pPr eaLnBrk="1" hangingPunct="1"/>
            <a:r>
              <a:rPr lang="en-US" altLang="en-US" dirty="0">
                <a:latin typeface="+mn-lt"/>
              </a:rPr>
              <a:t>The Public Has Important Rights - </a:t>
            </a:r>
          </a:p>
        </p:txBody>
      </p:sp>
      <p:sp>
        <p:nvSpPr>
          <p:cNvPr id="28676" name="Rectangle 3"/>
          <p:cNvSpPr>
            <a:spLocks noGrp="1" noChangeArrowheads="1"/>
          </p:cNvSpPr>
          <p:nvPr>
            <p:ph idx="1"/>
          </p:nvPr>
        </p:nvSpPr>
        <p:spPr/>
        <p:txBody>
          <a:bodyPr>
            <a:normAutofit/>
          </a:bodyPr>
          <a:lstStyle/>
          <a:p>
            <a:pPr eaLnBrk="1" hangingPunct="1">
              <a:lnSpc>
                <a:spcPct val="80000"/>
              </a:lnSpc>
            </a:pPr>
            <a:r>
              <a:rPr lang="en-US" altLang="en-US" sz="2500" dirty="0"/>
              <a:t>The right to attend</a:t>
            </a:r>
          </a:p>
          <a:p>
            <a:pPr eaLnBrk="1" hangingPunct="1">
              <a:lnSpc>
                <a:spcPct val="80000"/>
              </a:lnSpc>
            </a:pPr>
            <a:r>
              <a:rPr lang="en-US" altLang="en-US" sz="2500" dirty="0"/>
              <a:t>The right to notice</a:t>
            </a:r>
          </a:p>
          <a:p>
            <a:pPr eaLnBrk="1" hangingPunct="1">
              <a:lnSpc>
                <a:spcPct val="80000"/>
              </a:lnSpc>
            </a:pPr>
            <a:r>
              <a:rPr lang="en-US" altLang="en-US" sz="2500" dirty="0"/>
              <a:t>Accessibility</a:t>
            </a:r>
          </a:p>
          <a:p>
            <a:pPr eaLnBrk="1" hangingPunct="1">
              <a:lnSpc>
                <a:spcPct val="80000"/>
              </a:lnSpc>
            </a:pPr>
            <a:r>
              <a:rPr lang="en-US" altLang="en-US" sz="2500" dirty="0"/>
              <a:t>Can’t be required to sign in </a:t>
            </a:r>
          </a:p>
          <a:p>
            <a:pPr eaLnBrk="1" hangingPunct="1">
              <a:lnSpc>
                <a:spcPct val="80000"/>
              </a:lnSpc>
            </a:pPr>
            <a:r>
              <a:rPr lang="en-US" altLang="en-US" sz="2500" dirty="0"/>
              <a:t>The right to record the meeting</a:t>
            </a:r>
          </a:p>
          <a:p>
            <a:pPr eaLnBrk="1" hangingPunct="1">
              <a:lnSpc>
                <a:spcPct val="80000"/>
              </a:lnSpc>
            </a:pPr>
            <a:r>
              <a:rPr lang="en-US" altLang="en-US" sz="2500" dirty="0"/>
              <a:t>The right to address the body</a:t>
            </a:r>
          </a:p>
          <a:p>
            <a:pPr eaLnBrk="1" hangingPunct="1">
              <a:lnSpc>
                <a:spcPct val="80000"/>
              </a:lnSpc>
            </a:pPr>
            <a:r>
              <a:rPr lang="en-US" altLang="en-US" sz="2500" dirty="0"/>
              <a:t>The right to criticize</a:t>
            </a:r>
          </a:p>
          <a:p>
            <a:pPr>
              <a:lnSpc>
                <a:spcPct val="80000"/>
              </a:lnSpc>
            </a:pPr>
            <a:r>
              <a:rPr lang="en-US" altLang="en-US" sz="2500" dirty="0"/>
              <a:t>The right to agendas and other relevant writings prepared by or presented to the state body </a:t>
            </a:r>
          </a:p>
        </p:txBody>
      </p:sp>
      <p:sp>
        <p:nvSpPr>
          <p:cNvPr id="2" name="Slide Number Placeholder 1">
            <a:extLst>
              <a:ext uri="{FF2B5EF4-FFF2-40B4-BE49-F238E27FC236}">
                <a16:creationId xmlns:a16="http://schemas.microsoft.com/office/drawing/2014/main" id="{2A534210-6664-4FA9-B511-68139668E7E7}"/>
              </a:ext>
            </a:extLst>
          </p:cNvPr>
          <p:cNvSpPr>
            <a:spLocks noGrp="1"/>
          </p:cNvSpPr>
          <p:nvPr>
            <p:ph type="sldNum" sz="quarter" idx="12"/>
          </p:nvPr>
        </p:nvSpPr>
        <p:spPr/>
        <p:txBody>
          <a:bodyPr/>
          <a:lstStyle/>
          <a:p>
            <a:fld id="{121F502E-326A-486E-B8C4-EE4ED7A7F09A}" type="slidenum">
              <a:rPr lang="en-US" smtClean="0"/>
              <a:t>20</a:t>
            </a:fld>
            <a:endParaRPr lang="en-US"/>
          </a:p>
        </p:txBody>
      </p:sp>
    </p:spTree>
    <p:extLst>
      <p:ext uri="{BB962C8B-B14F-4D97-AF65-F5344CB8AC3E}">
        <p14:creationId xmlns:p14="http://schemas.microsoft.com/office/powerpoint/2010/main" val="1770018606"/>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AutoShape 2"/>
          <p:cNvSpPr>
            <a:spLocks noGrp="1" noChangeArrowheads="1"/>
          </p:cNvSpPr>
          <p:nvPr>
            <p:ph type="title"/>
          </p:nvPr>
        </p:nvSpPr>
        <p:spPr/>
        <p:txBody>
          <a:bodyPr/>
          <a:lstStyle/>
          <a:p>
            <a:pPr eaLnBrk="1" hangingPunct="1"/>
            <a:r>
              <a:rPr lang="en-US" altLang="en-US" dirty="0">
                <a:latin typeface="+mn-lt"/>
              </a:rPr>
              <a:t>A Violation Can Have Serious Consequences-</a:t>
            </a:r>
          </a:p>
        </p:txBody>
      </p:sp>
      <p:sp>
        <p:nvSpPr>
          <p:cNvPr id="30724" name="Rectangle 3"/>
          <p:cNvSpPr>
            <a:spLocks noGrp="1" noChangeArrowheads="1"/>
          </p:cNvSpPr>
          <p:nvPr>
            <p:ph idx="1"/>
          </p:nvPr>
        </p:nvSpPr>
        <p:spPr/>
        <p:txBody>
          <a:bodyPr/>
          <a:lstStyle/>
          <a:p>
            <a:r>
              <a:rPr lang="en-US" altLang="en-US" dirty="0"/>
              <a:t>A violation of Bagley-Keene may result in misdemeanor criminal prosecution (Gov. Code § 11130.7)</a:t>
            </a:r>
          </a:p>
          <a:p>
            <a:r>
              <a:rPr lang="en-US" altLang="en-US" dirty="0"/>
              <a:t>Actions taken in violation of the law may be void (Gov. Code § 11130.3)</a:t>
            </a:r>
          </a:p>
          <a:p>
            <a:r>
              <a:rPr lang="en-US" altLang="en-US" dirty="0"/>
              <a:t>Attorneys fees (Gov. Code § 11130.5)</a:t>
            </a:r>
          </a:p>
          <a:p>
            <a:pPr eaLnBrk="1" hangingPunct="1"/>
            <a:r>
              <a:rPr lang="en-US" altLang="en-US" dirty="0"/>
              <a:t>Harm to the agency’s reputation</a:t>
            </a:r>
          </a:p>
        </p:txBody>
      </p:sp>
      <p:sp>
        <p:nvSpPr>
          <p:cNvPr id="2" name="Slide Number Placeholder 1">
            <a:extLst>
              <a:ext uri="{FF2B5EF4-FFF2-40B4-BE49-F238E27FC236}">
                <a16:creationId xmlns:a16="http://schemas.microsoft.com/office/drawing/2014/main" id="{C844A341-7677-4871-A0D4-9A75095C37FA}"/>
              </a:ext>
            </a:extLst>
          </p:cNvPr>
          <p:cNvSpPr>
            <a:spLocks noGrp="1"/>
          </p:cNvSpPr>
          <p:nvPr>
            <p:ph type="sldNum" sz="quarter" idx="12"/>
          </p:nvPr>
        </p:nvSpPr>
        <p:spPr/>
        <p:txBody>
          <a:bodyPr/>
          <a:lstStyle/>
          <a:p>
            <a:fld id="{121F502E-326A-486E-B8C4-EE4ED7A7F09A}" type="slidenum">
              <a:rPr lang="en-US" smtClean="0"/>
              <a:t>21</a:t>
            </a:fld>
            <a:endParaRPr lang="en-US"/>
          </a:p>
        </p:txBody>
      </p:sp>
    </p:spTree>
    <p:extLst>
      <p:ext uri="{BB962C8B-B14F-4D97-AF65-F5344CB8AC3E}">
        <p14:creationId xmlns:p14="http://schemas.microsoft.com/office/powerpoint/2010/main" val="3777738613"/>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AutoShape 2"/>
          <p:cNvSpPr>
            <a:spLocks noGrp="1" noChangeArrowheads="1"/>
          </p:cNvSpPr>
          <p:nvPr>
            <p:ph type="title"/>
          </p:nvPr>
        </p:nvSpPr>
        <p:spPr/>
        <p:txBody>
          <a:bodyPr>
            <a:normAutofit/>
          </a:bodyPr>
          <a:lstStyle/>
          <a:p>
            <a:pPr eaLnBrk="1" hangingPunct="1"/>
            <a:r>
              <a:rPr lang="en-US" altLang="en-US" dirty="0">
                <a:latin typeface="+mn-lt"/>
              </a:rPr>
              <a:t>Communications Among Board Members - </a:t>
            </a:r>
          </a:p>
        </p:txBody>
      </p:sp>
      <p:sp>
        <p:nvSpPr>
          <p:cNvPr id="34820" name="Rectangle 3"/>
          <p:cNvSpPr>
            <a:spLocks noGrp="1" noChangeArrowheads="1"/>
          </p:cNvSpPr>
          <p:nvPr>
            <p:ph idx="1"/>
          </p:nvPr>
        </p:nvSpPr>
        <p:spPr/>
        <p:txBody>
          <a:bodyPr>
            <a:normAutofit/>
          </a:bodyPr>
          <a:lstStyle/>
          <a:p>
            <a:pPr marL="90488" lvl="0" indent="-90488" fontAlgn="base">
              <a:lnSpc>
                <a:spcPct val="85000"/>
              </a:lnSpc>
              <a:spcBef>
                <a:spcPts val="1300"/>
              </a:spcBef>
              <a:spcAft>
                <a:spcPct val="0"/>
              </a:spcAft>
              <a:buFont typeface="Arial" panose="020B0604020202020204" pitchFamily="34" charset="0"/>
              <a:buChar char=" "/>
            </a:pPr>
            <a:r>
              <a:rPr lang="en-US" altLang="en-US" sz="2500" b="1" dirty="0">
                <a:solidFill>
                  <a:srgbClr val="262626"/>
                </a:solidFill>
                <a:latin typeface="Calibri Light" panose="020F0302020204030204"/>
              </a:rPr>
              <a:t>You can have purely social conversations.</a:t>
            </a:r>
          </a:p>
          <a:p>
            <a:pPr marL="90488" lvl="0" indent="-90488" fontAlgn="base">
              <a:lnSpc>
                <a:spcPct val="85000"/>
              </a:lnSpc>
              <a:spcBef>
                <a:spcPts val="1300"/>
              </a:spcBef>
              <a:spcAft>
                <a:spcPct val="0"/>
              </a:spcAft>
              <a:buFont typeface="Arial" panose="020B0604020202020204" pitchFamily="34" charset="0"/>
              <a:buChar char=" "/>
            </a:pPr>
            <a:r>
              <a:rPr lang="en-US" altLang="en-US" sz="2500" b="1" dirty="0">
                <a:solidFill>
                  <a:srgbClr val="262626"/>
                </a:solidFill>
                <a:latin typeface="Calibri Light" panose="020F0302020204030204"/>
              </a:rPr>
              <a:t>A majority may attend a training or other event if others are in attendance and you do not discuss issues within your jurisdiction.</a:t>
            </a:r>
          </a:p>
        </p:txBody>
      </p:sp>
      <p:sp>
        <p:nvSpPr>
          <p:cNvPr id="2" name="Slide Number Placeholder 1">
            <a:extLst>
              <a:ext uri="{FF2B5EF4-FFF2-40B4-BE49-F238E27FC236}">
                <a16:creationId xmlns:a16="http://schemas.microsoft.com/office/drawing/2014/main" id="{2F3B9FA5-48DA-4872-BC61-C88E56D1428D}"/>
              </a:ext>
            </a:extLst>
          </p:cNvPr>
          <p:cNvSpPr>
            <a:spLocks noGrp="1"/>
          </p:cNvSpPr>
          <p:nvPr>
            <p:ph type="sldNum" sz="quarter" idx="12"/>
          </p:nvPr>
        </p:nvSpPr>
        <p:spPr/>
        <p:txBody>
          <a:bodyPr/>
          <a:lstStyle/>
          <a:p>
            <a:fld id="{121F502E-326A-486E-B8C4-EE4ED7A7F09A}" type="slidenum">
              <a:rPr lang="en-US" smtClean="0"/>
              <a:t>22</a:t>
            </a:fld>
            <a:endParaRPr lang="en-US"/>
          </a:p>
        </p:txBody>
      </p:sp>
    </p:spTree>
    <p:extLst>
      <p:ext uri="{BB962C8B-B14F-4D97-AF65-F5344CB8AC3E}">
        <p14:creationId xmlns:p14="http://schemas.microsoft.com/office/powerpoint/2010/main" val="414220786"/>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AutoShape 2"/>
          <p:cNvSpPr>
            <a:spLocks noGrp="1" noChangeArrowheads="1"/>
          </p:cNvSpPr>
          <p:nvPr>
            <p:ph type="title"/>
          </p:nvPr>
        </p:nvSpPr>
        <p:spPr/>
        <p:txBody>
          <a:bodyPr>
            <a:normAutofit/>
          </a:bodyPr>
          <a:lstStyle/>
          <a:p>
            <a:pPr eaLnBrk="1" hangingPunct="1"/>
            <a:r>
              <a:rPr lang="en-US" altLang="en-US" sz="4000" dirty="0">
                <a:latin typeface="+mn-lt"/>
              </a:rPr>
              <a:t>Communicating with the Public Outside of the Meeting -</a:t>
            </a:r>
          </a:p>
        </p:txBody>
      </p:sp>
      <p:sp>
        <p:nvSpPr>
          <p:cNvPr id="38916" name="Rectangle 3"/>
          <p:cNvSpPr>
            <a:spLocks noGrp="1" noChangeArrowheads="1"/>
          </p:cNvSpPr>
          <p:nvPr>
            <p:ph idx="1"/>
          </p:nvPr>
        </p:nvSpPr>
        <p:spPr>
          <a:xfrm>
            <a:off x="838200" y="2255393"/>
            <a:ext cx="10515600" cy="3276727"/>
          </a:xfrm>
        </p:spPr>
        <p:txBody>
          <a:bodyPr>
            <a:normAutofit fontScale="92500" lnSpcReduction="20000"/>
          </a:bodyPr>
          <a:lstStyle/>
          <a:p>
            <a:pPr eaLnBrk="1" hangingPunct="1"/>
            <a:r>
              <a:rPr lang="en-US" altLang="en-US" dirty="0"/>
              <a:t>Share the work of CPAG.</a:t>
            </a:r>
          </a:p>
          <a:p>
            <a:pPr eaLnBrk="1" hangingPunct="1"/>
            <a:r>
              <a:rPr lang="en-US" altLang="en-US" dirty="0"/>
              <a:t>Indicate whether the views expressed are those of CPAG or your own.</a:t>
            </a:r>
          </a:p>
          <a:p>
            <a:pPr eaLnBrk="1" hangingPunct="1"/>
            <a:r>
              <a:rPr lang="en-US" altLang="en-US" dirty="0"/>
              <a:t>Listen.</a:t>
            </a:r>
          </a:p>
          <a:p>
            <a:pPr eaLnBrk="1" hangingPunct="1"/>
            <a:r>
              <a:rPr lang="en-US" altLang="en-US" dirty="0"/>
              <a:t>Do not indicate how you intend to vote on a pending matter.</a:t>
            </a:r>
          </a:p>
          <a:p>
            <a:pPr eaLnBrk="1" hangingPunct="1"/>
            <a:endParaRPr lang="en-US" altLang="en-US" dirty="0"/>
          </a:p>
          <a:p>
            <a:pPr eaLnBrk="1" hangingPunct="1"/>
            <a:endParaRPr lang="en-US" altLang="en-US" dirty="0"/>
          </a:p>
          <a:p>
            <a:pPr eaLnBrk="1" hangingPunct="1"/>
            <a:endParaRPr lang="en-US" altLang="en-US" dirty="0"/>
          </a:p>
          <a:p>
            <a:pPr marL="0" indent="0" eaLnBrk="1" hangingPunct="1">
              <a:buNone/>
            </a:pPr>
            <a:r>
              <a:rPr lang="en-US" altLang="en-US" dirty="0"/>
              <a:t>             …</a:t>
            </a:r>
            <a:r>
              <a:rPr lang="en-US" altLang="en-US" i="1" dirty="0"/>
              <a:t>Thanks for listening! </a:t>
            </a:r>
          </a:p>
        </p:txBody>
      </p:sp>
      <p:sp>
        <p:nvSpPr>
          <p:cNvPr id="2" name="Slide Number Placeholder 1">
            <a:extLst>
              <a:ext uri="{FF2B5EF4-FFF2-40B4-BE49-F238E27FC236}">
                <a16:creationId xmlns:a16="http://schemas.microsoft.com/office/drawing/2014/main" id="{EB8B036A-D158-4235-9425-40BB6CDBEDB4}"/>
              </a:ext>
            </a:extLst>
          </p:cNvPr>
          <p:cNvSpPr>
            <a:spLocks noGrp="1"/>
          </p:cNvSpPr>
          <p:nvPr>
            <p:ph type="sldNum" sz="quarter" idx="12"/>
          </p:nvPr>
        </p:nvSpPr>
        <p:spPr/>
        <p:txBody>
          <a:bodyPr/>
          <a:lstStyle/>
          <a:p>
            <a:fld id="{121F502E-326A-486E-B8C4-EE4ED7A7F09A}" type="slidenum">
              <a:rPr lang="en-US" smtClean="0"/>
              <a:t>23</a:t>
            </a:fld>
            <a:endParaRPr lang="en-US"/>
          </a:p>
        </p:txBody>
      </p:sp>
    </p:spTree>
    <p:extLst>
      <p:ext uri="{BB962C8B-B14F-4D97-AF65-F5344CB8AC3E}">
        <p14:creationId xmlns:p14="http://schemas.microsoft.com/office/powerpoint/2010/main" val="371803012"/>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Resources</a:t>
            </a:r>
          </a:p>
        </p:txBody>
      </p:sp>
      <p:sp>
        <p:nvSpPr>
          <p:cNvPr id="3" name="Content Placeholder 2"/>
          <p:cNvSpPr>
            <a:spLocks noGrp="1"/>
          </p:cNvSpPr>
          <p:nvPr>
            <p:ph idx="1"/>
          </p:nvPr>
        </p:nvSpPr>
        <p:spPr>
          <a:xfrm>
            <a:off x="838200" y="1405719"/>
            <a:ext cx="10515600" cy="4771244"/>
          </a:xfrm>
        </p:spPr>
        <p:txBody>
          <a:bodyPr>
            <a:normAutofit fontScale="92500" lnSpcReduction="20000"/>
          </a:bodyPr>
          <a:lstStyle/>
          <a:p>
            <a:r>
              <a:rPr lang="en-US" dirty="0"/>
              <a:t>Executive Order N-29-20 </a:t>
            </a:r>
          </a:p>
          <a:p>
            <a:pPr marL="0" indent="0">
              <a:buNone/>
            </a:pPr>
            <a:r>
              <a:rPr lang="en-US" dirty="0"/>
              <a:t>(See </a:t>
            </a:r>
            <a:r>
              <a:rPr lang="en-US" u="sng" dirty="0">
                <a:hlinkClick r:id="rId2" tooltip="Executive Order N-29-20 "/>
              </a:rPr>
              <a:t>https://www.gov.ca.gov/wp-content/uploads/2020/03/3.17.20-N-29-20-EO.pdf</a:t>
            </a:r>
            <a:r>
              <a:rPr lang="en-US" dirty="0"/>
              <a:t>)</a:t>
            </a:r>
          </a:p>
          <a:p>
            <a:r>
              <a:rPr lang="en-US" dirty="0"/>
              <a:t>Executive Order N-35-20 </a:t>
            </a:r>
          </a:p>
          <a:p>
            <a:pPr marL="0" indent="0">
              <a:buNone/>
            </a:pPr>
            <a:r>
              <a:rPr lang="en-US" dirty="0"/>
              <a:t>(See </a:t>
            </a:r>
            <a:r>
              <a:rPr lang="en-US" u="sng" dirty="0">
                <a:hlinkClick r:id="rId3" tooltip="Executive Order N-35-20 "/>
              </a:rPr>
              <a:t>https://www.gov.ca.gov/wp-content/uploads/2020/03/3.21.20-EO-N-35-20.pdf</a:t>
            </a:r>
            <a:r>
              <a:rPr lang="en-US" dirty="0"/>
              <a:t>)</a:t>
            </a:r>
          </a:p>
          <a:p>
            <a:r>
              <a:rPr lang="en-US" dirty="0"/>
              <a:t>Memorandum from the Department of Consumer Affairs dated February 6, 2017, regarding the subject "Public Meetings, Bagley-Keene Open Meeting Act Guide"  </a:t>
            </a:r>
          </a:p>
          <a:p>
            <a:pPr marL="0" indent="0">
              <a:buNone/>
            </a:pPr>
            <a:r>
              <a:rPr lang="en-US" dirty="0"/>
              <a:t>(See </a:t>
            </a:r>
            <a:r>
              <a:rPr lang="en-US" u="sng" dirty="0">
                <a:hlinkClick r:id="rId4" tooltip="Memorandum from the Department of Consumer Affairs "/>
              </a:rPr>
              <a:t>https://www.dca.ca.gov/publications/bagleykeene_meetingact.pdf</a:t>
            </a:r>
            <a:r>
              <a:rPr lang="en-US" dirty="0"/>
              <a:t>)</a:t>
            </a:r>
          </a:p>
          <a:p>
            <a:r>
              <a:rPr lang="en-US" dirty="0"/>
              <a:t>Attorney General’s, “A Handy Guide to The Bagley-Keene Open Meeting Act 2004”</a:t>
            </a:r>
          </a:p>
          <a:p>
            <a:pPr marL="0" indent="0">
              <a:buNone/>
            </a:pPr>
            <a:r>
              <a:rPr lang="en-US" sz="2400" dirty="0"/>
              <a:t>(See </a:t>
            </a:r>
            <a:r>
              <a:rPr lang="en-US" sz="2400" dirty="0">
                <a:hlinkClick r:id="rId5" tooltip="A Handy Guide to The Bagley-Keene Open Meeting Act "/>
              </a:rPr>
              <a:t>https://oag.ca.gov/sites/all/files/agweb/pdfs/publications/bagleykeene2004_ada.pdf</a:t>
            </a:r>
            <a:r>
              <a:rPr lang="en-US" sz="2400" dirty="0"/>
              <a:t>)</a:t>
            </a:r>
          </a:p>
          <a:p>
            <a:endParaRPr lang="en-US" dirty="0"/>
          </a:p>
          <a:p>
            <a:endParaRPr lang="en-US" dirty="0"/>
          </a:p>
        </p:txBody>
      </p:sp>
      <p:sp>
        <p:nvSpPr>
          <p:cNvPr id="5" name="Slide Number Placeholder 4">
            <a:extLst>
              <a:ext uri="{FF2B5EF4-FFF2-40B4-BE49-F238E27FC236}">
                <a16:creationId xmlns:a16="http://schemas.microsoft.com/office/drawing/2014/main" id="{1784D4A9-C3AA-4E76-9CC9-12203475F3AE}"/>
              </a:ext>
            </a:extLst>
          </p:cNvPr>
          <p:cNvSpPr>
            <a:spLocks noGrp="1"/>
          </p:cNvSpPr>
          <p:nvPr>
            <p:ph type="sldNum" sz="quarter" idx="12"/>
          </p:nvPr>
        </p:nvSpPr>
        <p:spPr/>
        <p:txBody>
          <a:bodyPr/>
          <a:lstStyle/>
          <a:p>
            <a:fld id="{121F502E-326A-486E-B8C4-EE4ED7A7F09A}" type="slidenum">
              <a:rPr lang="en-US" smtClean="0"/>
              <a:t>24</a:t>
            </a:fld>
            <a:endParaRPr lang="en-US"/>
          </a:p>
        </p:txBody>
      </p:sp>
    </p:spTree>
    <p:extLst>
      <p:ext uri="{BB962C8B-B14F-4D97-AF65-F5344CB8AC3E}">
        <p14:creationId xmlns:p14="http://schemas.microsoft.com/office/powerpoint/2010/main" val="2030556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Decorative">
            <a:extLst>
              <a:ext uri="{FF2B5EF4-FFF2-40B4-BE49-F238E27FC236}">
                <a16:creationId xmlns:a16="http://schemas.microsoft.com/office/drawing/2014/main" id="{AD21CA9C-3B1B-2541-B7F1-E66E97B4EF20}"/>
              </a:ext>
              <a:ext uri="{C183D7F6-B498-43B3-948B-1728B52AA6E4}">
                <adec:decorative xmlns:adec="http://schemas.microsoft.com/office/drawing/2017/decorative" val="1"/>
              </a:ext>
            </a:extLst>
          </p:cNvPr>
          <p:cNvSpPr/>
          <p:nvPr/>
        </p:nvSpPr>
        <p:spPr>
          <a:xfrm>
            <a:off x="228683" y="-65341"/>
            <a:ext cx="2026837" cy="2186749"/>
          </a:xfrm>
          <a:prstGeom prst="rect">
            <a:avLst/>
          </a:prstGeom>
          <a:solidFill>
            <a:srgbClr val="0C4A6D"/>
          </a:solidFill>
          <a:effectLst>
            <a:outerShdw blurRad="508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DE Seal">
            <a:extLst>
              <a:ext uri="{FF2B5EF4-FFF2-40B4-BE49-F238E27FC236}">
                <a16:creationId xmlns:a16="http://schemas.microsoft.com/office/drawing/2014/main" id="{6430612B-56DD-C549-BFF4-C21B5BDC7A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2755" y="198075"/>
            <a:ext cx="1638692" cy="1655762"/>
          </a:xfrm>
          <a:prstGeom prst="rect">
            <a:avLst/>
          </a:prstGeom>
        </p:spPr>
      </p:pic>
      <p:sp>
        <p:nvSpPr>
          <p:cNvPr id="11" name="Title 3">
            <a:extLst>
              <a:ext uri="{FF2B5EF4-FFF2-40B4-BE49-F238E27FC236}">
                <a16:creationId xmlns:a16="http://schemas.microsoft.com/office/drawing/2014/main" id="{2B8AEB0B-8438-2547-9FAD-82B751CF4EB6}"/>
              </a:ext>
            </a:extLst>
          </p:cNvPr>
          <p:cNvSpPr>
            <a:spLocks noGrp="1"/>
          </p:cNvSpPr>
          <p:nvPr>
            <p:ph type="title"/>
          </p:nvPr>
        </p:nvSpPr>
        <p:spPr>
          <a:xfrm>
            <a:off x="279442" y="3096918"/>
            <a:ext cx="2126891" cy="1143000"/>
          </a:xfrm>
        </p:spPr>
        <p:txBody>
          <a:bodyPr>
            <a:noAutofit/>
          </a:bodyPr>
          <a:lstStyle/>
          <a:p>
            <a:r>
              <a:rPr lang="en-US" altLang="en-US" sz="3200" b="1" dirty="0"/>
              <a:t>Public Comment Line</a:t>
            </a:r>
            <a:endParaRPr lang="en-US" altLang="en-US" sz="3200" b="1" dirty="0">
              <a:cs typeface="Calibri Light"/>
            </a:endParaRPr>
          </a:p>
        </p:txBody>
      </p:sp>
      <p:sp>
        <p:nvSpPr>
          <p:cNvPr id="12" name="Rectangle 11" descr="Decorative">
            <a:extLst>
              <a:ext uri="{FF2B5EF4-FFF2-40B4-BE49-F238E27FC236}">
                <a16:creationId xmlns:a16="http://schemas.microsoft.com/office/drawing/2014/main" id="{76C83D22-1FCB-1B41-A18A-7264FD864923}"/>
              </a:ext>
              <a:ext uri="{C183D7F6-B498-43B3-948B-1728B52AA6E4}">
                <adec:decorative xmlns:adec="http://schemas.microsoft.com/office/drawing/2017/decorative" val="1"/>
              </a:ext>
            </a:extLst>
          </p:cNvPr>
          <p:cNvSpPr/>
          <p:nvPr/>
        </p:nvSpPr>
        <p:spPr>
          <a:xfrm>
            <a:off x="228683" y="5876545"/>
            <a:ext cx="2026837" cy="977074"/>
          </a:xfrm>
          <a:prstGeom prst="rect">
            <a:avLst/>
          </a:prstGeom>
          <a:solidFill>
            <a:srgbClr val="0C4A6D"/>
          </a:solidFill>
          <a:effectLst>
            <a:outerShdw blurRad="508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F589028-0C54-2544-ADBC-8405EB8F9C91}"/>
              </a:ext>
              <a:ext uri="{C183D7F6-B498-43B3-948B-1728B52AA6E4}">
                <adec:decorative xmlns:adec="http://schemas.microsoft.com/office/drawing/2017/decorative" val="1"/>
              </a:ext>
            </a:extLst>
          </p:cNvPr>
          <p:cNvSpPr txBox="1"/>
          <p:nvPr/>
        </p:nvSpPr>
        <p:spPr>
          <a:xfrm>
            <a:off x="228683" y="6059761"/>
            <a:ext cx="2026837" cy="600164"/>
          </a:xfrm>
          <a:prstGeom prst="rect">
            <a:avLst/>
          </a:prstGeom>
          <a:noFill/>
        </p:spPr>
        <p:txBody>
          <a:bodyPr wrap="square" rtlCol="0">
            <a:spAutoFit/>
          </a:bodyPr>
          <a:lstStyle/>
          <a:p>
            <a:pPr algn="ctr"/>
            <a:r>
              <a:rPr lang="en-US" sz="1100" b="1" dirty="0">
                <a:solidFill>
                  <a:schemeClr val="bg1"/>
                </a:solidFill>
                <a:latin typeface="Futura" panose="020B0602020204020303" pitchFamily="34" charset="-79"/>
              </a:rPr>
              <a:t>TONY THURMOND</a:t>
            </a:r>
          </a:p>
          <a:p>
            <a:pPr algn="ctr"/>
            <a:r>
              <a:rPr lang="en-US" sz="1100" dirty="0">
                <a:solidFill>
                  <a:schemeClr val="bg1"/>
                </a:solidFill>
                <a:latin typeface="Futura" panose="020B0602020204020303" pitchFamily="34" charset="-79"/>
              </a:rPr>
              <a:t>State Superintendent</a:t>
            </a:r>
          </a:p>
          <a:p>
            <a:pPr algn="ctr"/>
            <a:r>
              <a:rPr lang="en-US" sz="1100" dirty="0">
                <a:solidFill>
                  <a:schemeClr val="bg1"/>
                </a:solidFill>
                <a:latin typeface="Futura" panose="020B0602020204020303" pitchFamily="34" charset="-79"/>
              </a:rPr>
              <a:t>of Public Instruction</a:t>
            </a:r>
          </a:p>
        </p:txBody>
      </p:sp>
      <p:sp>
        <p:nvSpPr>
          <p:cNvPr id="2" name="TextBox 1">
            <a:extLst>
              <a:ext uri="{FF2B5EF4-FFF2-40B4-BE49-F238E27FC236}">
                <a16:creationId xmlns:a16="http://schemas.microsoft.com/office/drawing/2014/main" id="{D9A05280-81E6-4A33-8673-19F8C0F3A62B}"/>
              </a:ext>
            </a:extLst>
          </p:cNvPr>
          <p:cNvSpPr txBox="1"/>
          <p:nvPr/>
        </p:nvSpPr>
        <p:spPr>
          <a:xfrm>
            <a:off x="4351338" y="2644775"/>
            <a:ext cx="75057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Phone Number: (669) 900-6833</a:t>
            </a:r>
            <a:endParaRPr lang="en-US" sz="3200" dirty="0">
              <a:cs typeface="Calibri"/>
            </a:endParaRPr>
          </a:p>
          <a:p>
            <a:r>
              <a:rPr lang="en-US" sz="3200" dirty="0">
                <a:cs typeface="Calibri"/>
              </a:rPr>
              <a:t>Meeting ID: 898 4974 9360#</a:t>
            </a:r>
          </a:p>
          <a:p>
            <a:r>
              <a:rPr lang="en-US" sz="3200" dirty="0">
                <a:cs typeface="Calibri"/>
              </a:rPr>
              <a:t>Passcode: 193608</a:t>
            </a:r>
          </a:p>
        </p:txBody>
      </p:sp>
    </p:spTree>
    <p:extLst>
      <p:ext uri="{BB962C8B-B14F-4D97-AF65-F5344CB8AC3E}">
        <p14:creationId xmlns:p14="http://schemas.microsoft.com/office/powerpoint/2010/main" val="404997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1DC8B828-1BA4-C948-A264-343C75D8CE0D}"/>
              </a:ext>
            </a:extLst>
          </p:cNvPr>
          <p:cNvSpPr>
            <a:spLocks noGrp="1"/>
          </p:cNvSpPr>
          <p:nvPr>
            <p:ph type="title"/>
          </p:nvPr>
        </p:nvSpPr>
        <p:spPr>
          <a:xfrm>
            <a:off x="952108" y="518113"/>
            <a:ext cx="9144000" cy="1143000"/>
          </a:xfrm>
        </p:spPr>
        <p:txBody>
          <a:bodyPr/>
          <a:lstStyle/>
          <a:p>
            <a:r>
              <a:rPr lang="en-US" altLang="en-US" b="1" dirty="0"/>
              <a:t>Background (1 of 2)</a:t>
            </a:r>
          </a:p>
        </p:txBody>
      </p:sp>
      <p:sp>
        <p:nvSpPr>
          <p:cNvPr id="12" name="Content Placeholder 4">
            <a:extLst>
              <a:ext uri="{FF2B5EF4-FFF2-40B4-BE49-F238E27FC236}">
                <a16:creationId xmlns:a16="http://schemas.microsoft.com/office/drawing/2014/main" id="{681B6735-3079-6C4E-8381-587651A8ACC4}"/>
              </a:ext>
            </a:extLst>
          </p:cNvPr>
          <p:cNvSpPr>
            <a:spLocks noGrp="1"/>
          </p:cNvSpPr>
          <p:nvPr>
            <p:ph idx="1"/>
          </p:nvPr>
        </p:nvSpPr>
        <p:spPr>
          <a:xfrm>
            <a:off x="952108" y="2015046"/>
            <a:ext cx="10249292" cy="3008858"/>
          </a:xfrm>
        </p:spPr>
        <p:txBody>
          <a:bodyPr/>
          <a:lstStyle/>
          <a:p>
            <a:pPr marL="0" indent="0">
              <a:lnSpc>
                <a:spcPct val="100000"/>
              </a:lnSpc>
              <a:buNone/>
            </a:pPr>
            <a:r>
              <a:rPr lang="en-US" dirty="0"/>
              <a:t>Title I of the Elementary and Secondary Education Act, as amended    by the </a:t>
            </a:r>
            <a:r>
              <a:rPr lang="en-US" i="1" dirty="0"/>
              <a:t>Every Student Succeeds Act</a:t>
            </a:r>
            <a:r>
              <a:rPr lang="en-US" dirty="0"/>
              <a:t> (ESSA) (Public Law 114-95 Section 1603, 20 </a:t>
            </a:r>
            <a:r>
              <a:rPr lang="en-US" i="1" dirty="0"/>
              <a:t>United States Code</a:t>
            </a:r>
            <a:r>
              <a:rPr lang="en-US" dirty="0"/>
              <a:t> Section 6573), requires each State educational agency that receives Title I funds to create a State   committee of practitioners to advise the State in carrying out its           responsibilities under Title I. </a:t>
            </a:r>
            <a:endParaRPr lang="en-US" altLang="en-US" dirty="0"/>
          </a:p>
        </p:txBody>
      </p:sp>
      <p:sp>
        <p:nvSpPr>
          <p:cNvPr id="6" name="Rectangle 5" descr="Decorative">
            <a:extLst>
              <a:ext uri="{FF2B5EF4-FFF2-40B4-BE49-F238E27FC236}">
                <a16:creationId xmlns:a16="http://schemas.microsoft.com/office/drawing/2014/main" id="{D8D2A0B0-6B01-1742-B32C-183D9716921A}"/>
              </a:ext>
              <a:ext uri="{C183D7F6-B498-43B3-948B-1728B52AA6E4}">
                <adec:decorative xmlns:adec="http://schemas.microsoft.com/office/drawing/2017/decorative" val="1"/>
              </a:ext>
            </a:extLst>
          </p:cNvPr>
          <p:cNvSpPr/>
          <p:nvPr/>
        </p:nvSpPr>
        <p:spPr>
          <a:xfrm>
            <a:off x="5815584" y="5888736"/>
            <a:ext cx="6376416" cy="694944"/>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5F8C06-524C-B447-ABCA-9B177B86C788}"/>
              </a:ext>
            </a:extLst>
          </p:cNvPr>
          <p:cNvSpPr/>
          <p:nvPr/>
        </p:nvSpPr>
        <p:spPr>
          <a:xfrm>
            <a:off x="6096000" y="6011320"/>
            <a:ext cx="4278632" cy="461665"/>
          </a:xfrm>
          <a:prstGeom prst="rect">
            <a:avLst/>
          </a:prstGeom>
        </p:spPr>
        <p:txBody>
          <a:bodyPr wrap="square">
            <a:spAutoFit/>
          </a:bodyPr>
          <a:lstStyle/>
          <a:p>
            <a:r>
              <a:rPr lang="en-US" sz="1200" b="1" dirty="0">
                <a:solidFill>
                  <a:schemeClr val="bg1"/>
                </a:solidFill>
                <a:latin typeface="Futura" panose="020B0602020204020303" pitchFamily="34" charset="-79"/>
              </a:rPr>
              <a:t>CALIFORNIA DEPARTMENT OF EDUCATION</a:t>
            </a:r>
          </a:p>
          <a:p>
            <a:r>
              <a:rPr lang="en-US" sz="1200" dirty="0">
                <a:solidFill>
                  <a:schemeClr val="bg1"/>
                </a:solidFill>
                <a:latin typeface="Futura" panose="020B0602020204020303" pitchFamily="34" charset="-79"/>
              </a:rPr>
              <a:t>Tony Thurmond, State Superintendent of Public Instruction</a:t>
            </a:r>
          </a:p>
        </p:txBody>
      </p:sp>
      <p:pic>
        <p:nvPicPr>
          <p:cNvPr id="5" name="Picture 4" descr="California Department of Education Seal">
            <a:extLst>
              <a:ext uri="{FF2B5EF4-FFF2-40B4-BE49-F238E27FC236}">
                <a16:creationId xmlns:a16="http://schemas.microsoft.com/office/drawing/2014/main" id="{D834289F-BBF6-244C-9FCC-9951ABF12AEE}"/>
              </a:ext>
            </a:extLst>
          </p:cNvPr>
          <p:cNvPicPr>
            <a:picLocks noChangeAspect="1"/>
          </p:cNvPicPr>
          <p:nvPr/>
        </p:nvPicPr>
        <p:blipFill>
          <a:blip r:embed="rId3"/>
          <a:stretch>
            <a:fillRect/>
          </a:stretch>
        </p:blipFill>
        <p:spPr>
          <a:xfrm>
            <a:off x="10324708" y="4817223"/>
            <a:ext cx="1638692" cy="1655762"/>
          </a:xfrm>
          <a:prstGeom prst="rect">
            <a:avLst/>
          </a:prstGeom>
        </p:spPr>
      </p:pic>
      <p:sp>
        <p:nvSpPr>
          <p:cNvPr id="10" name="Rectangle 9" descr="Decorative">
            <a:extLst>
              <a:ext uri="{FF2B5EF4-FFF2-40B4-BE49-F238E27FC236}">
                <a16:creationId xmlns:a16="http://schemas.microsoft.com/office/drawing/2014/main" id="{DF74FAD2-B9F1-7B4A-BBA8-7B8531695412}"/>
              </a:ext>
              <a:ext uri="{C183D7F6-B498-43B3-948B-1728B52AA6E4}">
                <adec:decorative xmlns:adec="http://schemas.microsoft.com/office/drawing/2017/decorative" val="1"/>
              </a:ext>
            </a:extLst>
          </p:cNvPr>
          <p:cNvSpPr/>
          <p:nvPr/>
        </p:nvSpPr>
        <p:spPr>
          <a:xfrm>
            <a:off x="0" y="0"/>
            <a:ext cx="341870" cy="6858000"/>
          </a:xfrm>
          <a:prstGeom prst="rect">
            <a:avLst/>
          </a:prstGeom>
          <a:solidFill>
            <a:srgbClr val="ED8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97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1DC8B828-1BA4-C948-A264-343C75D8CE0D}"/>
              </a:ext>
            </a:extLst>
          </p:cNvPr>
          <p:cNvSpPr>
            <a:spLocks noGrp="1"/>
          </p:cNvSpPr>
          <p:nvPr>
            <p:ph type="title"/>
          </p:nvPr>
        </p:nvSpPr>
        <p:spPr>
          <a:xfrm>
            <a:off x="952108" y="518113"/>
            <a:ext cx="9144000" cy="1143000"/>
          </a:xfrm>
        </p:spPr>
        <p:txBody>
          <a:bodyPr/>
          <a:lstStyle/>
          <a:p>
            <a:r>
              <a:rPr lang="en-US" altLang="en-US" b="1" dirty="0"/>
              <a:t>Background (2 of 2)</a:t>
            </a:r>
          </a:p>
        </p:txBody>
      </p:sp>
      <p:sp>
        <p:nvSpPr>
          <p:cNvPr id="12" name="Content Placeholder 4">
            <a:extLst>
              <a:ext uri="{FF2B5EF4-FFF2-40B4-BE49-F238E27FC236}">
                <a16:creationId xmlns:a16="http://schemas.microsoft.com/office/drawing/2014/main" id="{681B6735-3079-6C4E-8381-587651A8ACC4}"/>
              </a:ext>
            </a:extLst>
          </p:cNvPr>
          <p:cNvSpPr>
            <a:spLocks noGrp="1"/>
          </p:cNvSpPr>
          <p:nvPr>
            <p:ph idx="1"/>
          </p:nvPr>
        </p:nvSpPr>
        <p:spPr>
          <a:xfrm>
            <a:off x="952108" y="1870364"/>
            <a:ext cx="10249292" cy="3153540"/>
          </a:xfrm>
        </p:spPr>
        <p:txBody>
          <a:bodyPr/>
          <a:lstStyle/>
          <a:p>
            <a:pPr marL="0" indent="0">
              <a:lnSpc>
                <a:spcPct val="100000"/>
              </a:lnSpc>
              <a:buNone/>
            </a:pPr>
            <a:r>
              <a:rPr lang="en-US" dirty="0"/>
              <a:t>The California Practitioners Advisory Group (CPAG) serves as this        committee of practitioners for California and provides input to the State Board of Education on ongoing efforts to establish a single coherent local, state, and federal accountability system. </a:t>
            </a:r>
            <a:endParaRPr lang="en-US" altLang="en-US" dirty="0"/>
          </a:p>
        </p:txBody>
      </p:sp>
      <p:sp>
        <p:nvSpPr>
          <p:cNvPr id="6" name="Rectangle 5" descr="Decorative">
            <a:extLst>
              <a:ext uri="{FF2B5EF4-FFF2-40B4-BE49-F238E27FC236}">
                <a16:creationId xmlns:a16="http://schemas.microsoft.com/office/drawing/2014/main" id="{D8D2A0B0-6B01-1742-B32C-183D9716921A}"/>
              </a:ext>
              <a:ext uri="{C183D7F6-B498-43B3-948B-1728B52AA6E4}">
                <adec:decorative xmlns:adec="http://schemas.microsoft.com/office/drawing/2017/decorative" val="1"/>
              </a:ext>
            </a:extLst>
          </p:cNvPr>
          <p:cNvSpPr/>
          <p:nvPr/>
        </p:nvSpPr>
        <p:spPr>
          <a:xfrm>
            <a:off x="5815584" y="5888736"/>
            <a:ext cx="6376416" cy="694944"/>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5F8C06-524C-B447-ABCA-9B177B86C788}"/>
              </a:ext>
            </a:extLst>
          </p:cNvPr>
          <p:cNvSpPr/>
          <p:nvPr/>
        </p:nvSpPr>
        <p:spPr>
          <a:xfrm>
            <a:off x="6096000" y="6011320"/>
            <a:ext cx="4278632" cy="461665"/>
          </a:xfrm>
          <a:prstGeom prst="rect">
            <a:avLst/>
          </a:prstGeom>
        </p:spPr>
        <p:txBody>
          <a:bodyPr wrap="square">
            <a:spAutoFit/>
          </a:bodyPr>
          <a:lstStyle/>
          <a:p>
            <a:r>
              <a:rPr lang="en-US" sz="1200" b="1" dirty="0">
                <a:solidFill>
                  <a:schemeClr val="bg1"/>
                </a:solidFill>
                <a:latin typeface="Futura" panose="020B0602020204020303" pitchFamily="34" charset="-79"/>
              </a:rPr>
              <a:t>CALIFORNIA DEPARTMENT OF EDUCATION</a:t>
            </a:r>
          </a:p>
          <a:p>
            <a:r>
              <a:rPr lang="en-US" sz="1200" dirty="0">
                <a:solidFill>
                  <a:schemeClr val="bg1"/>
                </a:solidFill>
                <a:latin typeface="Futura" panose="020B0602020204020303" pitchFamily="34" charset="-79"/>
              </a:rPr>
              <a:t>Tony Thurmond, State Superintendent of Public Instruction</a:t>
            </a:r>
          </a:p>
        </p:txBody>
      </p:sp>
      <p:pic>
        <p:nvPicPr>
          <p:cNvPr id="5" name="Picture 4" descr="California Department of Education Seal">
            <a:extLst>
              <a:ext uri="{FF2B5EF4-FFF2-40B4-BE49-F238E27FC236}">
                <a16:creationId xmlns:a16="http://schemas.microsoft.com/office/drawing/2014/main" id="{D834289F-BBF6-244C-9FCC-9951ABF12AEE}"/>
              </a:ext>
            </a:extLst>
          </p:cNvPr>
          <p:cNvPicPr>
            <a:picLocks noChangeAspect="1"/>
          </p:cNvPicPr>
          <p:nvPr/>
        </p:nvPicPr>
        <p:blipFill>
          <a:blip r:embed="rId3"/>
          <a:stretch>
            <a:fillRect/>
          </a:stretch>
        </p:blipFill>
        <p:spPr>
          <a:xfrm>
            <a:off x="10324708" y="4817223"/>
            <a:ext cx="1638692" cy="1655762"/>
          </a:xfrm>
          <a:prstGeom prst="rect">
            <a:avLst/>
          </a:prstGeom>
        </p:spPr>
      </p:pic>
      <p:sp>
        <p:nvSpPr>
          <p:cNvPr id="10" name="Rectangle 9" descr="Decorative">
            <a:extLst>
              <a:ext uri="{FF2B5EF4-FFF2-40B4-BE49-F238E27FC236}">
                <a16:creationId xmlns:a16="http://schemas.microsoft.com/office/drawing/2014/main" id="{DF74FAD2-B9F1-7B4A-BBA8-7B8531695412}"/>
              </a:ext>
              <a:ext uri="{C183D7F6-B498-43B3-948B-1728B52AA6E4}">
                <adec:decorative xmlns:adec="http://schemas.microsoft.com/office/drawing/2017/decorative" val="1"/>
              </a:ext>
            </a:extLst>
          </p:cNvPr>
          <p:cNvSpPr/>
          <p:nvPr/>
        </p:nvSpPr>
        <p:spPr>
          <a:xfrm>
            <a:off x="0" y="0"/>
            <a:ext cx="341870" cy="6858000"/>
          </a:xfrm>
          <a:prstGeom prst="rect">
            <a:avLst/>
          </a:prstGeom>
          <a:solidFill>
            <a:srgbClr val="ED8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28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1DC8B828-1BA4-C948-A264-343C75D8CE0D}"/>
              </a:ext>
            </a:extLst>
          </p:cNvPr>
          <p:cNvSpPr>
            <a:spLocks noGrp="1"/>
          </p:cNvSpPr>
          <p:nvPr>
            <p:ph type="title"/>
          </p:nvPr>
        </p:nvSpPr>
        <p:spPr>
          <a:xfrm>
            <a:off x="952108" y="518113"/>
            <a:ext cx="9144000" cy="1143000"/>
          </a:xfrm>
        </p:spPr>
        <p:txBody>
          <a:bodyPr/>
          <a:lstStyle/>
          <a:p>
            <a:r>
              <a:rPr lang="en-US" altLang="en-US" b="1" dirty="0"/>
              <a:t>Purpose (1 of 2)</a:t>
            </a:r>
          </a:p>
        </p:txBody>
      </p:sp>
      <p:sp>
        <p:nvSpPr>
          <p:cNvPr id="12" name="Content Placeholder 4">
            <a:extLst>
              <a:ext uri="{FF2B5EF4-FFF2-40B4-BE49-F238E27FC236}">
                <a16:creationId xmlns:a16="http://schemas.microsoft.com/office/drawing/2014/main" id="{681B6735-3079-6C4E-8381-587651A8ACC4}"/>
              </a:ext>
            </a:extLst>
          </p:cNvPr>
          <p:cNvSpPr>
            <a:spLocks noGrp="1"/>
          </p:cNvSpPr>
          <p:nvPr>
            <p:ph idx="1"/>
          </p:nvPr>
        </p:nvSpPr>
        <p:spPr>
          <a:xfrm>
            <a:off x="894762" y="1661113"/>
            <a:ext cx="10249292" cy="3783461"/>
          </a:xfrm>
        </p:spPr>
        <p:txBody>
          <a:bodyPr>
            <a:noAutofit/>
          </a:bodyPr>
          <a:lstStyle/>
          <a:p>
            <a:pPr marL="0" indent="0">
              <a:lnSpc>
                <a:spcPct val="120000"/>
              </a:lnSpc>
              <a:buNone/>
            </a:pPr>
            <a:r>
              <a:rPr lang="en-US" dirty="0"/>
              <a:t>To provide input to the SBE on practical implications of decisions before the SBE, which may include providing input on the design of the Local Control Funding Formula evaluation rubrics and other decisions related to implementing the Local Control Funding Formula. </a:t>
            </a:r>
          </a:p>
        </p:txBody>
      </p:sp>
      <p:sp>
        <p:nvSpPr>
          <p:cNvPr id="6" name="Rectangle 5" descr="Decorative">
            <a:extLst>
              <a:ext uri="{FF2B5EF4-FFF2-40B4-BE49-F238E27FC236}">
                <a16:creationId xmlns:a16="http://schemas.microsoft.com/office/drawing/2014/main" id="{D8D2A0B0-6B01-1742-B32C-183D9716921A}"/>
              </a:ext>
              <a:ext uri="{C183D7F6-B498-43B3-948B-1728B52AA6E4}">
                <adec:decorative xmlns:adec="http://schemas.microsoft.com/office/drawing/2017/decorative" val="1"/>
              </a:ext>
            </a:extLst>
          </p:cNvPr>
          <p:cNvSpPr/>
          <p:nvPr/>
        </p:nvSpPr>
        <p:spPr>
          <a:xfrm>
            <a:off x="5815584" y="5888736"/>
            <a:ext cx="6376416" cy="694944"/>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5F8C06-524C-B447-ABCA-9B177B86C788}"/>
              </a:ext>
            </a:extLst>
          </p:cNvPr>
          <p:cNvSpPr/>
          <p:nvPr/>
        </p:nvSpPr>
        <p:spPr>
          <a:xfrm>
            <a:off x="6096000" y="6011320"/>
            <a:ext cx="4278632" cy="461665"/>
          </a:xfrm>
          <a:prstGeom prst="rect">
            <a:avLst/>
          </a:prstGeom>
        </p:spPr>
        <p:txBody>
          <a:bodyPr wrap="square">
            <a:spAutoFit/>
          </a:bodyPr>
          <a:lstStyle/>
          <a:p>
            <a:r>
              <a:rPr lang="en-US" sz="1200" b="1" dirty="0">
                <a:solidFill>
                  <a:schemeClr val="bg1"/>
                </a:solidFill>
                <a:latin typeface="Futura" panose="020B0602020204020303" pitchFamily="34" charset="-79"/>
              </a:rPr>
              <a:t>CALIFORNIA DEPARTMENT OF EDUCATION</a:t>
            </a:r>
          </a:p>
          <a:p>
            <a:r>
              <a:rPr lang="en-US" sz="1200" dirty="0">
                <a:solidFill>
                  <a:schemeClr val="bg1"/>
                </a:solidFill>
                <a:latin typeface="Futura" panose="020B0602020204020303" pitchFamily="34" charset="-79"/>
              </a:rPr>
              <a:t>Tony Thurmond, State Superintendent of Public Instruction</a:t>
            </a:r>
          </a:p>
        </p:txBody>
      </p:sp>
      <p:pic>
        <p:nvPicPr>
          <p:cNvPr id="5" name="Picture 4" descr="California Department of Education Seal">
            <a:extLst>
              <a:ext uri="{FF2B5EF4-FFF2-40B4-BE49-F238E27FC236}">
                <a16:creationId xmlns:a16="http://schemas.microsoft.com/office/drawing/2014/main" id="{D834289F-BBF6-244C-9FCC-9951ABF12AEE}"/>
              </a:ext>
            </a:extLst>
          </p:cNvPr>
          <p:cNvPicPr>
            <a:picLocks noChangeAspect="1"/>
          </p:cNvPicPr>
          <p:nvPr/>
        </p:nvPicPr>
        <p:blipFill>
          <a:blip r:embed="rId3"/>
          <a:stretch>
            <a:fillRect/>
          </a:stretch>
        </p:blipFill>
        <p:spPr>
          <a:xfrm>
            <a:off x="10324708" y="4817223"/>
            <a:ext cx="1638692" cy="1655762"/>
          </a:xfrm>
          <a:prstGeom prst="rect">
            <a:avLst/>
          </a:prstGeom>
        </p:spPr>
      </p:pic>
      <p:sp>
        <p:nvSpPr>
          <p:cNvPr id="10" name="Rectangle 9" descr="Decorative">
            <a:extLst>
              <a:ext uri="{FF2B5EF4-FFF2-40B4-BE49-F238E27FC236}">
                <a16:creationId xmlns:a16="http://schemas.microsoft.com/office/drawing/2014/main" id="{DF74FAD2-B9F1-7B4A-BBA8-7B8531695412}"/>
              </a:ext>
              <a:ext uri="{C183D7F6-B498-43B3-948B-1728B52AA6E4}">
                <adec:decorative xmlns:adec="http://schemas.microsoft.com/office/drawing/2017/decorative" val="1"/>
              </a:ext>
            </a:extLst>
          </p:cNvPr>
          <p:cNvSpPr/>
          <p:nvPr/>
        </p:nvSpPr>
        <p:spPr>
          <a:xfrm>
            <a:off x="0" y="0"/>
            <a:ext cx="341870" cy="6858000"/>
          </a:xfrm>
          <a:prstGeom prst="rect">
            <a:avLst/>
          </a:prstGeom>
          <a:solidFill>
            <a:srgbClr val="ED8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693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1DC8B828-1BA4-C948-A264-343C75D8CE0D}"/>
              </a:ext>
            </a:extLst>
          </p:cNvPr>
          <p:cNvSpPr>
            <a:spLocks noGrp="1"/>
          </p:cNvSpPr>
          <p:nvPr>
            <p:ph type="title"/>
          </p:nvPr>
        </p:nvSpPr>
        <p:spPr>
          <a:xfrm>
            <a:off x="952108" y="518113"/>
            <a:ext cx="9144000" cy="1143000"/>
          </a:xfrm>
        </p:spPr>
        <p:txBody>
          <a:bodyPr/>
          <a:lstStyle/>
          <a:p>
            <a:r>
              <a:rPr lang="en-US" altLang="en-US" b="1" dirty="0"/>
              <a:t>Purpose (2 of 2)</a:t>
            </a:r>
          </a:p>
        </p:txBody>
      </p:sp>
      <p:sp>
        <p:nvSpPr>
          <p:cNvPr id="12" name="Content Placeholder 4">
            <a:extLst>
              <a:ext uri="{FF2B5EF4-FFF2-40B4-BE49-F238E27FC236}">
                <a16:creationId xmlns:a16="http://schemas.microsoft.com/office/drawing/2014/main" id="{681B6735-3079-6C4E-8381-587651A8ACC4}"/>
              </a:ext>
            </a:extLst>
          </p:cNvPr>
          <p:cNvSpPr>
            <a:spLocks noGrp="1"/>
          </p:cNvSpPr>
          <p:nvPr>
            <p:ph idx="1"/>
          </p:nvPr>
        </p:nvSpPr>
        <p:spPr>
          <a:xfrm>
            <a:off x="894762" y="1994580"/>
            <a:ext cx="10249292" cy="3783461"/>
          </a:xfrm>
        </p:spPr>
        <p:txBody>
          <a:bodyPr>
            <a:noAutofit/>
          </a:bodyPr>
          <a:lstStyle/>
          <a:p>
            <a:pPr marL="0" lvl="0" indent="0">
              <a:lnSpc>
                <a:spcPct val="100000"/>
              </a:lnSpc>
              <a:spcBef>
                <a:spcPts val="0"/>
              </a:spcBef>
              <a:buNone/>
              <a:defRPr/>
            </a:pPr>
            <a:r>
              <a:rPr lang="en-US" dirty="0"/>
              <a:t>Accordingly, the CPAG will review any State rules and regulations relating to Title I of the Elementary and Secondary Education Act, as amended by the </a:t>
            </a:r>
            <a:r>
              <a:rPr lang="en-US" i="1" dirty="0"/>
              <a:t>Every Student Succeeds Act</a:t>
            </a:r>
            <a:r>
              <a:rPr lang="en-US" dirty="0"/>
              <a:t>, in order to advise the state in carrying out its Title I responsibilities.</a:t>
            </a:r>
          </a:p>
        </p:txBody>
      </p:sp>
      <p:sp>
        <p:nvSpPr>
          <p:cNvPr id="6" name="Rectangle 5" descr="Decorative">
            <a:extLst>
              <a:ext uri="{FF2B5EF4-FFF2-40B4-BE49-F238E27FC236}">
                <a16:creationId xmlns:a16="http://schemas.microsoft.com/office/drawing/2014/main" id="{D8D2A0B0-6B01-1742-B32C-183D9716921A}"/>
              </a:ext>
              <a:ext uri="{C183D7F6-B498-43B3-948B-1728B52AA6E4}">
                <adec:decorative xmlns:adec="http://schemas.microsoft.com/office/drawing/2017/decorative" val="1"/>
              </a:ext>
            </a:extLst>
          </p:cNvPr>
          <p:cNvSpPr/>
          <p:nvPr/>
        </p:nvSpPr>
        <p:spPr>
          <a:xfrm>
            <a:off x="5815584" y="5888736"/>
            <a:ext cx="6376416" cy="694944"/>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5F8C06-524C-B447-ABCA-9B177B86C788}"/>
              </a:ext>
            </a:extLst>
          </p:cNvPr>
          <p:cNvSpPr/>
          <p:nvPr/>
        </p:nvSpPr>
        <p:spPr>
          <a:xfrm>
            <a:off x="6096000" y="6011320"/>
            <a:ext cx="4278632" cy="461665"/>
          </a:xfrm>
          <a:prstGeom prst="rect">
            <a:avLst/>
          </a:prstGeom>
        </p:spPr>
        <p:txBody>
          <a:bodyPr wrap="square">
            <a:spAutoFit/>
          </a:bodyPr>
          <a:lstStyle/>
          <a:p>
            <a:r>
              <a:rPr lang="en-US" sz="1200" b="1" dirty="0">
                <a:solidFill>
                  <a:schemeClr val="bg1"/>
                </a:solidFill>
                <a:latin typeface="Futura" panose="020B0602020204020303" pitchFamily="34" charset="-79"/>
              </a:rPr>
              <a:t>CALIFORNIA DEPARTMENT OF EDUCATION</a:t>
            </a:r>
          </a:p>
          <a:p>
            <a:r>
              <a:rPr lang="en-US" sz="1200" dirty="0">
                <a:solidFill>
                  <a:schemeClr val="bg1"/>
                </a:solidFill>
                <a:latin typeface="Futura" panose="020B0602020204020303" pitchFamily="34" charset="-79"/>
              </a:rPr>
              <a:t>Tony Thurmond, State Superintendent of Public Instruction</a:t>
            </a:r>
          </a:p>
        </p:txBody>
      </p:sp>
      <p:pic>
        <p:nvPicPr>
          <p:cNvPr id="5" name="Picture 4" descr="California Department of Education Seal">
            <a:extLst>
              <a:ext uri="{FF2B5EF4-FFF2-40B4-BE49-F238E27FC236}">
                <a16:creationId xmlns:a16="http://schemas.microsoft.com/office/drawing/2014/main" id="{D834289F-BBF6-244C-9FCC-9951ABF12AEE}"/>
              </a:ext>
            </a:extLst>
          </p:cNvPr>
          <p:cNvPicPr>
            <a:picLocks noChangeAspect="1"/>
          </p:cNvPicPr>
          <p:nvPr/>
        </p:nvPicPr>
        <p:blipFill>
          <a:blip r:embed="rId3"/>
          <a:stretch>
            <a:fillRect/>
          </a:stretch>
        </p:blipFill>
        <p:spPr>
          <a:xfrm>
            <a:off x="10324708" y="4817223"/>
            <a:ext cx="1638692" cy="1655762"/>
          </a:xfrm>
          <a:prstGeom prst="rect">
            <a:avLst/>
          </a:prstGeom>
        </p:spPr>
      </p:pic>
      <p:sp>
        <p:nvSpPr>
          <p:cNvPr id="10" name="Rectangle 9" descr="Decorative">
            <a:extLst>
              <a:ext uri="{FF2B5EF4-FFF2-40B4-BE49-F238E27FC236}">
                <a16:creationId xmlns:a16="http://schemas.microsoft.com/office/drawing/2014/main" id="{DF74FAD2-B9F1-7B4A-BBA8-7B8531695412}"/>
              </a:ext>
              <a:ext uri="{C183D7F6-B498-43B3-948B-1728B52AA6E4}">
                <adec:decorative xmlns:adec="http://schemas.microsoft.com/office/drawing/2017/decorative" val="1"/>
              </a:ext>
            </a:extLst>
          </p:cNvPr>
          <p:cNvSpPr/>
          <p:nvPr/>
        </p:nvSpPr>
        <p:spPr>
          <a:xfrm>
            <a:off x="0" y="0"/>
            <a:ext cx="341870" cy="6858000"/>
          </a:xfrm>
          <a:prstGeom prst="rect">
            <a:avLst/>
          </a:prstGeom>
          <a:solidFill>
            <a:srgbClr val="ED8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792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1DC8B828-1BA4-C948-A264-343C75D8CE0D}"/>
              </a:ext>
            </a:extLst>
          </p:cNvPr>
          <p:cNvSpPr>
            <a:spLocks noGrp="1"/>
          </p:cNvSpPr>
          <p:nvPr>
            <p:ph type="title"/>
          </p:nvPr>
        </p:nvSpPr>
        <p:spPr>
          <a:xfrm>
            <a:off x="952108" y="518113"/>
            <a:ext cx="9144000" cy="1143000"/>
          </a:xfrm>
        </p:spPr>
        <p:txBody>
          <a:bodyPr/>
          <a:lstStyle/>
          <a:p>
            <a:r>
              <a:rPr lang="en-US" altLang="en-US" b="1" dirty="0"/>
              <a:t>Important Webpages</a:t>
            </a:r>
          </a:p>
        </p:txBody>
      </p:sp>
      <p:pic>
        <p:nvPicPr>
          <p:cNvPr id="3" name="Picture 2" descr="computer monitor with CDE homepage image">
            <a:extLst>
              <a:ext uri="{FF2B5EF4-FFF2-40B4-BE49-F238E27FC236}">
                <a16:creationId xmlns:a16="http://schemas.microsoft.com/office/drawing/2014/main" id="{FA513818-DB0A-244D-9AE1-1B67C3F5C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529" y="464007"/>
            <a:ext cx="4526065" cy="3153540"/>
          </a:xfrm>
          <a:prstGeom prst="rect">
            <a:avLst/>
          </a:prstGeom>
        </p:spPr>
      </p:pic>
      <p:sp>
        <p:nvSpPr>
          <p:cNvPr id="12" name="Content Placeholder 4">
            <a:extLst>
              <a:ext uri="{FF2B5EF4-FFF2-40B4-BE49-F238E27FC236}">
                <a16:creationId xmlns:a16="http://schemas.microsoft.com/office/drawing/2014/main" id="{681B6735-3079-6C4E-8381-587651A8ACC4}"/>
              </a:ext>
            </a:extLst>
          </p:cNvPr>
          <p:cNvSpPr>
            <a:spLocks noGrp="1"/>
          </p:cNvSpPr>
          <p:nvPr>
            <p:ph idx="1"/>
          </p:nvPr>
        </p:nvSpPr>
        <p:spPr>
          <a:xfrm>
            <a:off x="952108" y="2041286"/>
            <a:ext cx="10249292" cy="3153540"/>
          </a:xfrm>
        </p:spPr>
        <p:txBody>
          <a:bodyPr/>
          <a:lstStyle/>
          <a:p>
            <a:pPr marL="0" indent="0">
              <a:buNone/>
            </a:pPr>
            <a:r>
              <a:rPr lang="en-US" altLang="en-US" dirty="0"/>
              <a:t>CPAG Homepage can be found at:</a:t>
            </a:r>
          </a:p>
          <a:p>
            <a:pPr marL="0" indent="0">
              <a:buNone/>
            </a:pPr>
            <a:r>
              <a:rPr lang="en-US" altLang="en-US" dirty="0">
                <a:hlinkClick r:id="rId4" tooltip="California Practitioners Advisory Group Homepage"/>
              </a:rPr>
              <a:t>https://www.cde.ca.gov/be/cc/cp/</a:t>
            </a:r>
            <a:r>
              <a:rPr lang="en-US" altLang="en-US" dirty="0"/>
              <a:t> </a:t>
            </a:r>
          </a:p>
          <a:p>
            <a:pPr marL="0" indent="0">
              <a:buNone/>
            </a:pPr>
            <a:endParaRPr lang="en-US" altLang="en-US" dirty="0"/>
          </a:p>
          <a:p>
            <a:pPr marL="0" indent="0">
              <a:buNone/>
            </a:pPr>
            <a:r>
              <a:rPr lang="en-US" altLang="en-US" dirty="0"/>
              <a:t>CPAG Bylaws can be found at: </a:t>
            </a:r>
            <a:r>
              <a:rPr lang="en-US" u="sng" dirty="0">
                <a:hlinkClick r:id="rId5" tooltip="California Practitioners Advisory Group Bylaws "/>
              </a:rPr>
              <a:t>http://www.cde.ca.gov/be/cc/cp/cpagbylaws.asp</a:t>
            </a:r>
            <a:r>
              <a:rPr lang="en-US" dirty="0"/>
              <a:t> </a:t>
            </a:r>
            <a:endParaRPr lang="en-US" altLang="en-US" dirty="0"/>
          </a:p>
        </p:txBody>
      </p:sp>
      <p:sp>
        <p:nvSpPr>
          <p:cNvPr id="6" name="Rectangle 5" descr="Decorative">
            <a:extLst>
              <a:ext uri="{FF2B5EF4-FFF2-40B4-BE49-F238E27FC236}">
                <a16:creationId xmlns:a16="http://schemas.microsoft.com/office/drawing/2014/main" id="{D8D2A0B0-6B01-1742-B32C-183D9716921A}"/>
              </a:ext>
              <a:ext uri="{C183D7F6-B498-43B3-948B-1728B52AA6E4}">
                <adec:decorative xmlns:adec="http://schemas.microsoft.com/office/drawing/2017/decorative" val="1"/>
              </a:ext>
            </a:extLst>
          </p:cNvPr>
          <p:cNvSpPr/>
          <p:nvPr/>
        </p:nvSpPr>
        <p:spPr>
          <a:xfrm>
            <a:off x="5815584" y="5888736"/>
            <a:ext cx="6376416" cy="694944"/>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5F8C06-524C-B447-ABCA-9B177B86C788}"/>
              </a:ext>
            </a:extLst>
          </p:cNvPr>
          <p:cNvSpPr/>
          <p:nvPr/>
        </p:nvSpPr>
        <p:spPr>
          <a:xfrm>
            <a:off x="6096000" y="6011320"/>
            <a:ext cx="4278632" cy="461665"/>
          </a:xfrm>
          <a:prstGeom prst="rect">
            <a:avLst/>
          </a:prstGeom>
        </p:spPr>
        <p:txBody>
          <a:bodyPr wrap="square">
            <a:spAutoFit/>
          </a:bodyPr>
          <a:lstStyle/>
          <a:p>
            <a:r>
              <a:rPr lang="en-US" sz="1200" b="1" dirty="0">
                <a:solidFill>
                  <a:schemeClr val="bg1"/>
                </a:solidFill>
                <a:latin typeface="Futura" panose="020B0602020204020303" pitchFamily="34" charset="-79"/>
              </a:rPr>
              <a:t>CALIFORNIA DEPARTMENT OF EDUCATION</a:t>
            </a:r>
          </a:p>
          <a:p>
            <a:r>
              <a:rPr lang="en-US" sz="1200" dirty="0">
                <a:solidFill>
                  <a:schemeClr val="bg1"/>
                </a:solidFill>
                <a:latin typeface="Futura" panose="020B0602020204020303" pitchFamily="34" charset="-79"/>
              </a:rPr>
              <a:t>Tony Thurmond, State Superintendent of Public Instruction</a:t>
            </a:r>
          </a:p>
        </p:txBody>
      </p:sp>
      <p:pic>
        <p:nvPicPr>
          <p:cNvPr id="5" name="Picture 4" descr="California Department of Education Seal">
            <a:extLst>
              <a:ext uri="{FF2B5EF4-FFF2-40B4-BE49-F238E27FC236}">
                <a16:creationId xmlns:a16="http://schemas.microsoft.com/office/drawing/2014/main" id="{D834289F-BBF6-244C-9FCC-9951ABF12AEE}"/>
              </a:ext>
            </a:extLst>
          </p:cNvPr>
          <p:cNvPicPr>
            <a:picLocks noChangeAspect="1"/>
          </p:cNvPicPr>
          <p:nvPr/>
        </p:nvPicPr>
        <p:blipFill>
          <a:blip r:embed="rId6"/>
          <a:stretch>
            <a:fillRect/>
          </a:stretch>
        </p:blipFill>
        <p:spPr>
          <a:xfrm>
            <a:off x="10324708" y="4817223"/>
            <a:ext cx="1638692" cy="1655762"/>
          </a:xfrm>
          <a:prstGeom prst="rect">
            <a:avLst/>
          </a:prstGeom>
        </p:spPr>
      </p:pic>
      <p:sp>
        <p:nvSpPr>
          <p:cNvPr id="10" name="Rectangle 9" descr="Decorative">
            <a:extLst>
              <a:ext uri="{FF2B5EF4-FFF2-40B4-BE49-F238E27FC236}">
                <a16:creationId xmlns:a16="http://schemas.microsoft.com/office/drawing/2014/main" id="{DF74FAD2-B9F1-7B4A-BBA8-7B8531695412}"/>
              </a:ext>
              <a:ext uri="{C183D7F6-B498-43B3-948B-1728B52AA6E4}">
                <adec:decorative xmlns:adec="http://schemas.microsoft.com/office/drawing/2017/decorative" val="1"/>
              </a:ext>
            </a:extLst>
          </p:cNvPr>
          <p:cNvSpPr/>
          <p:nvPr/>
        </p:nvSpPr>
        <p:spPr>
          <a:xfrm>
            <a:off x="0" y="0"/>
            <a:ext cx="341870" cy="6858000"/>
          </a:xfrm>
          <a:prstGeom prst="rect">
            <a:avLst/>
          </a:prstGeom>
          <a:solidFill>
            <a:srgbClr val="ED8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472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D710F30E-D2FD-D24A-A928-9CA8351D6846}"/>
              </a:ext>
            </a:extLst>
          </p:cNvPr>
          <p:cNvSpPr>
            <a:spLocks noGrp="1"/>
          </p:cNvSpPr>
          <p:nvPr>
            <p:ph type="title"/>
          </p:nvPr>
        </p:nvSpPr>
        <p:spPr>
          <a:xfrm>
            <a:off x="860280" y="478752"/>
            <a:ext cx="10471440" cy="1325563"/>
          </a:xfrm>
        </p:spPr>
        <p:txBody>
          <a:bodyPr/>
          <a:lstStyle/>
          <a:p>
            <a:r>
              <a:rPr lang="en-US" b="1" dirty="0"/>
              <a:t>CPAG Support and Coordination Team</a:t>
            </a:r>
          </a:p>
        </p:txBody>
      </p:sp>
      <p:sp>
        <p:nvSpPr>
          <p:cNvPr id="7" name="Content Placeholder 2">
            <a:extLst>
              <a:ext uri="{FF2B5EF4-FFF2-40B4-BE49-F238E27FC236}">
                <a16:creationId xmlns:a16="http://schemas.microsoft.com/office/drawing/2014/main" id="{BB08F08E-EEC1-8A40-846E-2206D849213D}"/>
              </a:ext>
            </a:extLst>
          </p:cNvPr>
          <p:cNvSpPr>
            <a:spLocks noGrp="1"/>
          </p:cNvSpPr>
          <p:nvPr>
            <p:ph idx="1"/>
          </p:nvPr>
        </p:nvSpPr>
        <p:spPr>
          <a:xfrm>
            <a:off x="860280" y="2205977"/>
            <a:ext cx="10471440" cy="3249040"/>
          </a:xfrm>
        </p:spPr>
        <p:txBody>
          <a:bodyPr/>
          <a:lstStyle/>
          <a:p>
            <a:r>
              <a:rPr lang="en-US" dirty="0"/>
              <a:t>Art Cruz and Chris </a:t>
            </a:r>
            <a:r>
              <a:rPr lang="en-US" dirty="0" err="1"/>
              <a:t>Aban</a:t>
            </a:r>
            <a:r>
              <a:rPr lang="en-US" dirty="0"/>
              <a:t>, Student Achievement and Support Division, CDE</a:t>
            </a:r>
          </a:p>
          <a:p>
            <a:endParaRPr lang="en-US" dirty="0"/>
          </a:p>
          <a:p>
            <a:r>
              <a:rPr lang="en-US" dirty="0"/>
              <a:t>Sara </a:t>
            </a:r>
            <a:r>
              <a:rPr lang="en-US" dirty="0" err="1"/>
              <a:t>Pietrowski</a:t>
            </a:r>
            <a:r>
              <a:rPr lang="en-US" dirty="0"/>
              <a:t>, State Board of Education </a:t>
            </a:r>
          </a:p>
          <a:p>
            <a:endParaRPr lang="en-US" dirty="0"/>
          </a:p>
          <a:p>
            <a:r>
              <a:rPr lang="en-US" dirty="0">
                <a:hlinkClick r:id="rId3"/>
              </a:rPr>
              <a:t>CPAG@cde.ca.gov</a:t>
            </a:r>
            <a:r>
              <a:rPr lang="en-US" dirty="0"/>
              <a:t> </a:t>
            </a:r>
          </a:p>
        </p:txBody>
      </p:sp>
      <p:sp>
        <p:nvSpPr>
          <p:cNvPr id="6" name="Rectangle 5" descr="Decorative">
            <a:extLst>
              <a:ext uri="{FF2B5EF4-FFF2-40B4-BE49-F238E27FC236}">
                <a16:creationId xmlns:a16="http://schemas.microsoft.com/office/drawing/2014/main" id="{D8D2A0B0-6B01-1742-B32C-183D9716921A}"/>
              </a:ext>
              <a:ext uri="{C183D7F6-B498-43B3-948B-1728B52AA6E4}">
                <adec:decorative xmlns:adec="http://schemas.microsoft.com/office/drawing/2017/decorative" val="1"/>
              </a:ext>
            </a:extLst>
          </p:cNvPr>
          <p:cNvSpPr/>
          <p:nvPr/>
        </p:nvSpPr>
        <p:spPr>
          <a:xfrm>
            <a:off x="0" y="5621841"/>
            <a:ext cx="7408505" cy="664036"/>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ifornia Department of Education Seal">
            <a:extLst>
              <a:ext uri="{FF2B5EF4-FFF2-40B4-BE49-F238E27FC236}">
                <a16:creationId xmlns:a16="http://schemas.microsoft.com/office/drawing/2014/main" id="{D834289F-BBF6-244C-9FCC-9951ABF12AEE}"/>
              </a:ext>
            </a:extLst>
          </p:cNvPr>
          <p:cNvPicPr>
            <a:picLocks noChangeAspect="1"/>
          </p:cNvPicPr>
          <p:nvPr/>
        </p:nvPicPr>
        <p:blipFill>
          <a:blip r:embed="rId4"/>
          <a:stretch>
            <a:fillRect/>
          </a:stretch>
        </p:blipFill>
        <p:spPr>
          <a:xfrm>
            <a:off x="190809" y="5129238"/>
            <a:ext cx="1638692" cy="1655762"/>
          </a:xfrm>
          <a:prstGeom prst="rect">
            <a:avLst/>
          </a:prstGeom>
        </p:spPr>
      </p:pic>
      <p:sp>
        <p:nvSpPr>
          <p:cNvPr id="9" name="Rectangle 8">
            <a:extLst>
              <a:ext uri="{FF2B5EF4-FFF2-40B4-BE49-F238E27FC236}">
                <a16:creationId xmlns:a16="http://schemas.microsoft.com/office/drawing/2014/main" id="{E45F8C06-524C-B447-ABCA-9B177B86C788}"/>
              </a:ext>
            </a:extLst>
          </p:cNvPr>
          <p:cNvSpPr/>
          <p:nvPr/>
        </p:nvSpPr>
        <p:spPr>
          <a:xfrm>
            <a:off x="2682390" y="5723026"/>
            <a:ext cx="4483520" cy="461665"/>
          </a:xfrm>
          <a:prstGeom prst="rect">
            <a:avLst/>
          </a:prstGeom>
        </p:spPr>
        <p:txBody>
          <a:bodyPr wrap="square">
            <a:spAutoFit/>
          </a:bodyPr>
          <a:lstStyle/>
          <a:p>
            <a:r>
              <a:rPr lang="en-US" sz="1200" b="1" dirty="0">
                <a:solidFill>
                  <a:schemeClr val="bg1"/>
                </a:solidFill>
                <a:latin typeface="Futura" panose="020B0602020204020303" pitchFamily="34" charset="-79"/>
              </a:rPr>
              <a:t>CALIFORNIA DEPARTMENT OF EDUCATION</a:t>
            </a:r>
          </a:p>
          <a:p>
            <a:r>
              <a:rPr lang="en-US" sz="1200" dirty="0">
                <a:solidFill>
                  <a:schemeClr val="bg1"/>
                </a:solidFill>
                <a:latin typeface="Futura" panose="020B0602020204020303" pitchFamily="34" charset="-79"/>
              </a:rPr>
              <a:t>Tony Thurmond, State Superintendent of Public Instruction</a:t>
            </a:r>
          </a:p>
        </p:txBody>
      </p:sp>
    </p:spTree>
    <p:extLst>
      <p:ext uri="{BB962C8B-B14F-4D97-AF65-F5344CB8AC3E}">
        <p14:creationId xmlns:p14="http://schemas.microsoft.com/office/powerpoint/2010/main" val="2750750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title"/>
          </p:nvPr>
        </p:nvSpPr>
        <p:spPr>
          <a:xfrm>
            <a:off x="1828800" y="457200"/>
            <a:ext cx="8839200" cy="1295400"/>
          </a:xfrm>
        </p:spPr>
        <p:txBody>
          <a:bodyPr>
            <a:normAutofit/>
          </a:bodyPr>
          <a:lstStyle/>
          <a:p>
            <a:pPr algn="ctr" eaLnBrk="1" hangingPunct="1">
              <a:defRPr/>
            </a:pPr>
            <a:r>
              <a:rPr lang="en-US" sz="4800" b="1" dirty="0">
                <a:effectLst>
                  <a:outerShdw blurRad="38100" dist="38100" dir="2700000" algn="tl">
                    <a:srgbClr val="C0C0C0"/>
                  </a:outerShdw>
                </a:effectLst>
                <a:latin typeface="+mn-lt"/>
              </a:rPr>
              <a:t>Bagley-Keene Open Meeting Act</a:t>
            </a:r>
          </a:p>
        </p:txBody>
      </p:sp>
      <p:sp>
        <p:nvSpPr>
          <p:cNvPr id="3" name="Slide Number Placeholder 2">
            <a:extLst>
              <a:ext uri="{FF2B5EF4-FFF2-40B4-BE49-F238E27FC236}">
                <a16:creationId xmlns:a16="http://schemas.microsoft.com/office/drawing/2014/main" id="{EAFC22C8-FF6E-4D8F-B189-41BEBFAE8DF6}"/>
              </a:ext>
            </a:extLst>
          </p:cNvPr>
          <p:cNvSpPr>
            <a:spLocks noGrp="1"/>
          </p:cNvSpPr>
          <p:nvPr>
            <p:ph type="sldNum" sz="quarter" idx="12"/>
          </p:nvPr>
        </p:nvSpPr>
        <p:spPr/>
        <p:txBody>
          <a:bodyPr/>
          <a:lstStyle/>
          <a:p>
            <a:fld id="{121F502E-326A-486E-B8C4-EE4ED7A7F09A}" type="slidenum">
              <a:rPr lang="en-US" smtClean="0"/>
              <a:t>9</a:t>
            </a:fld>
            <a:endParaRPr lang="en-US"/>
          </a:p>
        </p:txBody>
      </p:sp>
      <p:sp>
        <p:nvSpPr>
          <p:cNvPr id="5124" name="Rectangle 4"/>
          <p:cNvSpPr>
            <a:spLocks noChangeArrowheads="1"/>
          </p:cNvSpPr>
          <p:nvPr/>
        </p:nvSpPr>
        <p:spPr bwMode="auto">
          <a:xfrm>
            <a:off x="1676400" y="4114800"/>
            <a:ext cx="87630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lgn="ctr" eaLnBrk="1" hangingPunct="1">
              <a:spcBef>
                <a:spcPct val="50000"/>
              </a:spcBef>
              <a:buClr>
                <a:srgbClr val="A50021"/>
              </a:buClr>
              <a:buFont typeface="Wingdings" panose="05000000000000000000" pitchFamily="2" charset="2"/>
              <a:buNone/>
            </a:pPr>
            <a:r>
              <a:rPr lang="en-US" altLang="en-US" b="1" dirty="0">
                <a:latin typeface="Calibri" panose="020F0502020204030204" pitchFamily="34" charset="0"/>
              </a:rPr>
              <a:t>California Department of Education</a:t>
            </a:r>
          </a:p>
          <a:p>
            <a:pPr algn="ctr" eaLnBrk="1" hangingPunct="1">
              <a:spcBef>
                <a:spcPct val="50000"/>
              </a:spcBef>
              <a:buClr>
                <a:srgbClr val="A50021"/>
              </a:buClr>
              <a:buFont typeface="Wingdings" panose="05000000000000000000" pitchFamily="2" charset="2"/>
              <a:buNone/>
            </a:pPr>
            <a:r>
              <a:rPr lang="en-US" altLang="en-US" b="1" dirty="0">
                <a:latin typeface="Calibri" panose="020F0502020204030204" pitchFamily="34" charset="0"/>
              </a:rPr>
              <a:t>Terrence Ohler, Deputy General Counsel</a:t>
            </a:r>
          </a:p>
          <a:p>
            <a:pPr algn="ctr" eaLnBrk="1" hangingPunct="1">
              <a:spcBef>
                <a:spcPct val="50000"/>
              </a:spcBef>
              <a:buClr>
                <a:srgbClr val="A50021"/>
              </a:buClr>
              <a:buFont typeface="Wingdings" panose="05000000000000000000" pitchFamily="2" charset="2"/>
              <a:buNone/>
            </a:pPr>
            <a:r>
              <a:rPr lang="en-US" altLang="en-US" b="1" dirty="0">
                <a:latin typeface="Calibri" panose="020F0502020204030204" pitchFamily="34" charset="0"/>
              </a:rPr>
              <a:t>(2/19/21 for CPAG)</a:t>
            </a:r>
          </a:p>
          <a:p>
            <a:pPr algn="ctr" eaLnBrk="1" hangingPunct="1">
              <a:spcBef>
                <a:spcPct val="50000"/>
              </a:spcBef>
              <a:buClr>
                <a:srgbClr val="A50021"/>
              </a:buClr>
              <a:buFont typeface="Wingdings" panose="05000000000000000000" pitchFamily="2" charset="2"/>
              <a:buNone/>
            </a:pPr>
            <a:r>
              <a:rPr lang="en-US" altLang="en-US" sz="2400" b="1" dirty="0">
                <a:latin typeface="Garamond" panose="02020404030301010803" pitchFamily="18" charset="0"/>
              </a:rPr>
              <a:t> </a:t>
            </a:r>
          </a:p>
        </p:txBody>
      </p:sp>
      <p:graphicFrame>
        <p:nvGraphicFramePr>
          <p:cNvPr id="5123" name="Object 3" descr="CDE Seal">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37600233"/>
              </p:ext>
            </p:extLst>
          </p:nvPr>
        </p:nvGraphicFramePr>
        <p:xfrm>
          <a:off x="5181600" y="1981200"/>
          <a:ext cx="1828800" cy="1803400"/>
        </p:xfrm>
        <a:graphic>
          <a:graphicData uri="http://schemas.openxmlformats.org/presentationml/2006/ole">
            <mc:AlternateContent xmlns:mc="http://schemas.openxmlformats.org/markup-compatibility/2006">
              <mc:Choice xmlns:v="urn:schemas-microsoft-com:vml" Requires="v">
                <p:oleObj name="Photo Editor Photo" r:id="rId3" imgW="5657143" imgH="5657143" progId="MSPhotoEd.3">
                  <p:embed/>
                </p:oleObj>
              </mc:Choice>
              <mc:Fallback>
                <p:oleObj name="Photo Editor Photo" r:id="rId3" imgW="5657143" imgH="5657143" progId="MSPhotoEd.3">
                  <p:embed/>
                  <p:pic>
                    <p:nvPicPr>
                      <p:cNvPr id="5123" name="Object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981200"/>
                        <a:ext cx="18288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91132641"/>
      </p:ext>
    </p:extLst>
  </p:cSld>
  <p:clrMapOvr>
    <a:masterClrMapping/>
  </p:clrMapOvr>
  <p:transition spd="slow">
    <p:push/>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1623</Words>
  <Application>Microsoft Office PowerPoint</Application>
  <PresentationFormat>Widescreen</PresentationFormat>
  <Paragraphs>180</Paragraphs>
  <Slides>25</Slides>
  <Notes>21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Arial</vt:lpstr>
      <vt:lpstr>Calibri</vt:lpstr>
      <vt:lpstr>Calibri Light</vt:lpstr>
      <vt:lpstr>Courier New</vt:lpstr>
      <vt:lpstr>Futura</vt:lpstr>
      <vt:lpstr>Garamond</vt:lpstr>
      <vt:lpstr>Times New Roman</vt:lpstr>
      <vt:lpstr>Wingdings</vt:lpstr>
      <vt:lpstr>Office Theme</vt:lpstr>
      <vt:lpstr>Photo Editor Photo</vt:lpstr>
      <vt:lpstr>Item 01: California Practitioners Advisory Group Orientation</vt:lpstr>
      <vt:lpstr>Gratitude</vt:lpstr>
      <vt:lpstr>Background (1 of 2)</vt:lpstr>
      <vt:lpstr>Background (2 of 2)</vt:lpstr>
      <vt:lpstr>Purpose (1 of 2)</vt:lpstr>
      <vt:lpstr>Purpose (2 of 2)</vt:lpstr>
      <vt:lpstr>Important Webpages</vt:lpstr>
      <vt:lpstr>CPAG Support and Coordination Team</vt:lpstr>
      <vt:lpstr>Bagley-Keene Open Meeting Act</vt:lpstr>
      <vt:lpstr>Purpose of the Act -</vt:lpstr>
      <vt:lpstr>Background -</vt:lpstr>
      <vt:lpstr>Definition: Meeting -</vt:lpstr>
      <vt:lpstr>Not limited to “action” or voting -</vt:lpstr>
      <vt:lpstr>“Serial Meetings” Prohibited - </vt:lpstr>
      <vt:lpstr>Practical Advice to Avoid a “Serial Meeting”-</vt:lpstr>
      <vt:lpstr>Special Rules for Telephonic Meetings of an Advisory  Commission -</vt:lpstr>
      <vt:lpstr>Notice of Meeting -</vt:lpstr>
      <vt:lpstr>Agenda Items -</vt:lpstr>
      <vt:lpstr>Closed Sessions -</vt:lpstr>
      <vt:lpstr>The Public Has Important Rights - </vt:lpstr>
      <vt:lpstr>A Violation Can Have Serious Consequences-</vt:lpstr>
      <vt:lpstr>Communications Among Board Members - </vt:lpstr>
      <vt:lpstr>Communicating with the Public Outside of the Meeting -</vt:lpstr>
      <vt:lpstr>Resources</vt:lpstr>
      <vt:lpstr>Public Comment Line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2021 Agenda Item 01 Slides - California Practioners Advisiory Group (CA Dept of Education)</dc:title>
  <dc:subject>Presentation slides for Agenda Item 01 at the February California Practioners Advisiory Group meeting.</dc:subject>
  <dc:creator/>
  <cp:lastModifiedBy/>
  <cp:revision>1</cp:revision>
  <dcterms:created xsi:type="dcterms:W3CDTF">2023-11-02T19:47:51Z</dcterms:created>
  <dcterms:modified xsi:type="dcterms:W3CDTF">2023-11-02T19:48:54Z</dcterms:modified>
</cp:coreProperties>
</file>