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4.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36" r:id="rId1"/>
    <p:sldMasterId id="2147483821" r:id="rId2"/>
    <p:sldMasterId id="2147483849" r:id="rId3"/>
    <p:sldMasterId id="2147483872" r:id="rId4"/>
    <p:sldMasterId id="2147483876" r:id="rId5"/>
  </p:sldMasterIdLst>
  <p:notesMasterIdLst>
    <p:notesMasterId r:id="rId36"/>
  </p:notesMasterIdLst>
  <p:handoutMasterIdLst>
    <p:handoutMasterId r:id="rId37"/>
  </p:handoutMasterIdLst>
  <p:sldIdLst>
    <p:sldId id="283" r:id="rId6"/>
    <p:sldId id="1649" r:id="rId7"/>
    <p:sldId id="1654" r:id="rId8"/>
    <p:sldId id="1694" r:id="rId9"/>
    <p:sldId id="1656" r:id="rId10"/>
    <p:sldId id="1657" r:id="rId11"/>
    <p:sldId id="1658" r:id="rId12"/>
    <p:sldId id="1659" r:id="rId13"/>
    <p:sldId id="1660" r:id="rId14"/>
    <p:sldId id="1650" r:id="rId15"/>
    <p:sldId id="1668" r:id="rId16"/>
    <p:sldId id="1685" r:id="rId17"/>
    <p:sldId id="1686" r:id="rId18"/>
    <p:sldId id="1687" r:id="rId19"/>
    <p:sldId id="1690" r:id="rId20"/>
    <p:sldId id="1689" r:id="rId21"/>
    <p:sldId id="1673" r:id="rId22"/>
    <p:sldId id="1692" r:id="rId23"/>
    <p:sldId id="1691" r:id="rId24"/>
    <p:sldId id="1670" r:id="rId25"/>
    <p:sldId id="1679" r:id="rId26"/>
    <p:sldId id="1671" r:id="rId27"/>
    <p:sldId id="1672" r:id="rId28"/>
    <p:sldId id="1682" r:id="rId29"/>
    <p:sldId id="1683" r:id="rId30"/>
    <p:sldId id="1674" r:id="rId31"/>
    <p:sldId id="1680" r:id="rId32"/>
    <p:sldId id="1681" r:id="rId33"/>
    <p:sldId id="1676" r:id="rId34"/>
    <p:sldId id="256" r:id="rId35"/>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7" name="Author" initials="A" lastIdx="0" clrIdx="1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B8"/>
    <a:srgbClr val="0000E2"/>
    <a:srgbClr val="860000"/>
    <a:srgbClr val="A20000"/>
    <a:srgbClr val="0000FF"/>
    <a:srgbClr val="552579"/>
    <a:srgbClr val="74350A"/>
    <a:srgbClr val="FFFF00"/>
    <a:srgbClr val="9A470E"/>
    <a:srgbClr val="AD4F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527522-9E04-4074-BA69-B8612283FA10}" v="4" dt="2021-02-18T19:34:10.9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3"/>
    <p:restoredTop sz="94729"/>
  </p:normalViewPr>
  <p:slideViewPr>
    <p:cSldViewPr snapToGrid="0">
      <p:cViewPr>
        <p:scale>
          <a:sx n="100" d="100"/>
          <a:sy n="100" d="100"/>
        </p:scale>
        <p:origin x="5874" y="288"/>
      </p:cViewPr>
      <p:guideLst>
        <p:guide orient="horz" pos="2160"/>
        <p:guide pos="3840"/>
      </p:guideLst>
    </p:cSldViewPr>
  </p:slideViewPr>
  <p:notesTextViewPr>
    <p:cViewPr>
      <p:scale>
        <a:sx n="1" d="1"/>
        <a:sy n="1" d="1"/>
      </p:scale>
      <p:origin x="0" y="0"/>
    </p:cViewPr>
  </p:notesTextViewPr>
  <p:sorterViewPr>
    <p:cViewPr>
      <p:scale>
        <a:sx n="66" d="100"/>
        <a:sy n="66" d="100"/>
      </p:scale>
      <p:origin x="0" y="-4312"/>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26833" cy="465797"/>
          </a:xfrm>
          <a:prstGeom prst="rect">
            <a:avLst/>
          </a:prstGeom>
        </p:spPr>
        <p:txBody>
          <a:bodyPr vert="horz" lIns="92934" tIns="46468" rIns="92934" bIns="46468" rtlCol="0"/>
          <a:lstStyle>
            <a:lvl1pPr algn="l">
              <a:defRPr sz="1300"/>
            </a:lvl1pPr>
          </a:lstStyle>
          <a:p>
            <a:endParaRPr lang="en-US"/>
          </a:p>
        </p:txBody>
      </p:sp>
      <p:sp>
        <p:nvSpPr>
          <p:cNvPr id="3" name="Date Placeholder 2"/>
          <p:cNvSpPr>
            <a:spLocks noGrp="1"/>
          </p:cNvSpPr>
          <p:nvPr>
            <p:ph type="dt" sz="quarter" idx="1"/>
          </p:nvPr>
        </p:nvSpPr>
        <p:spPr>
          <a:xfrm>
            <a:off x="3956552" y="2"/>
            <a:ext cx="3026833" cy="465797"/>
          </a:xfrm>
          <a:prstGeom prst="rect">
            <a:avLst/>
          </a:prstGeom>
        </p:spPr>
        <p:txBody>
          <a:bodyPr vert="horz" lIns="92934" tIns="46468" rIns="92934" bIns="46468" rtlCol="0"/>
          <a:lstStyle>
            <a:lvl1pPr algn="r">
              <a:defRPr sz="1300"/>
            </a:lvl1pPr>
          </a:lstStyle>
          <a:p>
            <a:fld id="{2A447464-972E-4486-A7D2-77A0E5B9949D}" type="datetimeFigureOut">
              <a:rPr lang="en-US" smtClean="0"/>
              <a:t>11/2/2023</a:t>
            </a:fld>
            <a:endParaRPr lang="en-US"/>
          </a:p>
        </p:txBody>
      </p:sp>
      <p:sp>
        <p:nvSpPr>
          <p:cNvPr id="4" name="Footer Placeholder 3"/>
          <p:cNvSpPr>
            <a:spLocks noGrp="1"/>
          </p:cNvSpPr>
          <p:nvPr>
            <p:ph type="ftr" sz="quarter" idx="2"/>
          </p:nvPr>
        </p:nvSpPr>
        <p:spPr>
          <a:xfrm>
            <a:off x="1" y="8817907"/>
            <a:ext cx="3026833" cy="465796"/>
          </a:xfrm>
          <a:prstGeom prst="rect">
            <a:avLst/>
          </a:prstGeom>
        </p:spPr>
        <p:txBody>
          <a:bodyPr vert="horz" lIns="92934" tIns="46468" rIns="92934" bIns="46468" rtlCol="0" anchor="b"/>
          <a:lstStyle>
            <a:lvl1pPr algn="l">
              <a:defRPr sz="1300"/>
            </a:lvl1pPr>
          </a:lstStyle>
          <a:p>
            <a:endParaRPr lang="en-US"/>
          </a:p>
        </p:txBody>
      </p:sp>
      <p:sp>
        <p:nvSpPr>
          <p:cNvPr id="5" name="Slide Number Placeholder 4"/>
          <p:cNvSpPr>
            <a:spLocks noGrp="1"/>
          </p:cNvSpPr>
          <p:nvPr>
            <p:ph type="sldNum" sz="quarter" idx="3"/>
          </p:nvPr>
        </p:nvSpPr>
        <p:spPr>
          <a:xfrm>
            <a:off x="3956552" y="8817907"/>
            <a:ext cx="3026833" cy="465796"/>
          </a:xfrm>
          <a:prstGeom prst="rect">
            <a:avLst/>
          </a:prstGeom>
        </p:spPr>
        <p:txBody>
          <a:bodyPr vert="horz" lIns="92934" tIns="46468" rIns="92934" bIns="46468" rtlCol="0" anchor="b"/>
          <a:lstStyle>
            <a:lvl1pPr algn="r">
              <a:defRPr sz="1300"/>
            </a:lvl1pPr>
          </a:lstStyle>
          <a:p>
            <a:fld id="{00106763-975D-4BC1-97EB-65184B29572D}" type="slidenum">
              <a:rPr lang="en-US" smtClean="0"/>
              <a:t>‹#›</a:t>
            </a:fld>
            <a:endParaRPr lang="en-US"/>
          </a:p>
        </p:txBody>
      </p:sp>
    </p:spTree>
    <p:extLst>
      <p:ext uri="{BB962C8B-B14F-4D97-AF65-F5344CB8AC3E}">
        <p14:creationId xmlns:p14="http://schemas.microsoft.com/office/powerpoint/2010/main" val="34279878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26833" cy="465797"/>
          </a:xfrm>
          <a:prstGeom prst="rect">
            <a:avLst/>
          </a:prstGeom>
        </p:spPr>
        <p:txBody>
          <a:bodyPr vert="horz" lIns="92934" tIns="46468" rIns="92934" bIns="46468" rtlCol="0"/>
          <a:lstStyle>
            <a:lvl1pPr algn="l">
              <a:defRPr sz="1300"/>
            </a:lvl1pPr>
          </a:lstStyle>
          <a:p>
            <a:endParaRPr lang="en-US"/>
          </a:p>
        </p:txBody>
      </p:sp>
      <p:sp>
        <p:nvSpPr>
          <p:cNvPr id="3" name="Date Placeholder 2"/>
          <p:cNvSpPr>
            <a:spLocks noGrp="1"/>
          </p:cNvSpPr>
          <p:nvPr>
            <p:ph type="dt" idx="1"/>
          </p:nvPr>
        </p:nvSpPr>
        <p:spPr>
          <a:xfrm>
            <a:off x="3956552" y="2"/>
            <a:ext cx="3026833" cy="465797"/>
          </a:xfrm>
          <a:prstGeom prst="rect">
            <a:avLst/>
          </a:prstGeom>
        </p:spPr>
        <p:txBody>
          <a:bodyPr vert="horz" lIns="92934" tIns="46468" rIns="92934" bIns="46468" rtlCol="0"/>
          <a:lstStyle>
            <a:lvl1pPr algn="r">
              <a:defRPr sz="1300"/>
            </a:lvl1pPr>
          </a:lstStyle>
          <a:p>
            <a:fld id="{D529C2FB-6DF0-44D3-8FE9-27F3BB9FAAC8}" type="datetimeFigureOut">
              <a:rPr lang="en-US" smtClean="0"/>
              <a:t>11/2/2023</a:t>
            </a:fld>
            <a:endParaRPr lang="en-US"/>
          </a:p>
        </p:txBody>
      </p:sp>
      <p:sp>
        <p:nvSpPr>
          <p:cNvPr id="4" name="Slide Image Placeholder 3"/>
          <p:cNvSpPr>
            <a:spLocks noGrp="1" noRot="1" noChangeAspect="1"/>
          </p:cNvSpPr>
          <p:nvPr>
            <p:ph type="sldImg" idx="2"/>
          </p:nvPr>
        </p:nvSpPr>
        <p:spPr>
          <a:xfrm>
            <a:off x="708025" y="1160463"/>
            <a:ext cx="5568950" cy="3132137"/>
          </a:xfrm>
          <a:prstGeom prst="rect">
            <a:avLst/>
          </a:prstGeom>
          <a:noFill/>
          <a:ln w="12700">
            <a:solidFill>
              <a:prstClr val="black"/>
            </a:solidFill>
          </a:ln>
        </p:spPr>
        <p:txBody>
          <a:bodyPr vert="horz" lIns="92934" tIns="46468" rIns="92934" bIns="46468" rtlCol="0" anchor="ctr"/>
          <a:lstStyle/>
          <a:p>
            <a:endParaRPr lang="en-US"/>
          </a:p>
        </p:txBody>
      </p:sp>
      <p:sp>
        <p:nvSpPr>
          <p:cNvPr id="5" name="Notes Placeholder 4"/>
          <p:cNvSpPr>
            <a:spLocks noGrp="1"/>
          </p:cNvSpPr>
          <p:nvPr>
            <p:ph type="body" sz="quarter" idx="3"/>
          </p:nvPr>
        </p:nvSpPr>
        <p:spPr>
          <a:xfrm>
            <a:off x="698501" y="4467780"/>
            <a:ext cx="5588000" cy="3655457"/>
          </a:xfrm>
          <a:prstGeom prst="rect">
            <a:avLst/>
          </a:prstGeom>
        </p:spPr>
        <p:txBody>
          <a:bodyPr vert="horz" lIns="92934" tIns="46468" rIns="92934" bIns="4646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17907"/>
            <a:ext cx="3026833" cy="465796"/>
          </a:xfrm>
          <a:prstGeom prst="rect">
            <a:avLst/>
          </a:prstGeom>
        </p:spPr>
        <p:txBody>
          <a:bodyPr vert="horz" lIns="92934" tIns="46468" rIns="92934" bIns="46468" rtlCol="0" anchor="b"/>
          <a:lstStyle>
            <a:lvl1pPr algn="l">
              <a:defRPr sz="1300"/>
            </a:lvl1pPr>
          </a:lstStyle>
          <a:p>
            <a:endParaRPr lang="en-US"/>
          </a:p>
        </p:txBody>
      </p:sp>
      <p:sp>
        <p:nvSpPr>
          <p:cNvPr id="7" name="Slide Number Placeholder 6"/>
          <p:cNvSpPr>
            <a:spLocks noGrp="1"/>
          </p:cNvSpPr>
          <p:nvPr>
            <p:ph type="sldNum" sz="quarter" idx="5"/>
          </p:nvPr>
        </p:nvSpPr>
        <p:spPr>
          <a:xfrm>
            <a:off x="3956552" y="8817907"/>
            <a:ext cx="3026833" cy="465796"/>
          </a:xfrm>
          <a:prstGeom prst="rect">
            <a:avLst/>
          </a:prstGeom>
        </p:spPr>
        <p:txBody>
          <a:bodyPr vert="horz" lIns="92934" tIns="46468" rIns="92934" bIns="46468" rtlCol="0" anchor="b"/>
          <a:lstStyle>
            <a:lvl1pPr algn="r">
              <a:defRPr sz="1300"/>
            </a:lvl1pPr>
          </a:lstStyle>
          <a:p>
            <a:fld id="{A2AF5477-A919-46E9-BEBB-A72DF7B34052}" type="slidenum">
              <a:rPr lang="en-US" smtClean="0"/>
              <a:t>‹#›</a:t>
            </a:fld>
            <a:endParaRPr lang="en-US"/>
          </a:p>
        </p:txBody>
      </p:sp>
    </p:spTree>
    <p:extLst>
      <p:ext uri="{BB962C8B-B14F-4D97-AF65-F5344CB8AC3E}">
        <p14:creationId xmlns:p14="http://schemas.microsoft.com/office/powerpoint/2010/main" val="1926569011"/>
      </p:ext>
    </p:extLst>
  </p:cSld>
  <p:clrMap bg1="lt1" tx1="dk1" bg2="lt2" tx2="dk2" accent1="accent1" accent2="accent2" accent3="accent3" accent4="accent4" accent5="accent5" accent6="accent6" hlink="hlink" folHlink="folHlink"/>
  <p:notesStyle>
    <a:lvl1pPr marL="0" algn="l" defTabSz="914400" rtl="0" eaLnBrk="1" latinLnBrk="0" hangingPunct="1">
      <a:defRPr sz="14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4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4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4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4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ingl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Slide Number Placeholder 2"/>
          <p:cNvSpPr>
            <a:spLocks noGrp="1"/>
          </p:cNvSpPr>
          <p:nvPr>
            <p:ph type="sldNum" sz="quarter" idx="10"/>
          </p:nvPr>
        </p:nvSpPr>
        <p:spPr/>
        <p:txBody>
          <a:bodyPr/>
          <a:lstStyle/>
          <a:p>
            <a:fld id="{BD4257AD-90F9-4636-AD93-EC01DBF603ED}" type="slidenum">
              <a:rPr lang="en-US" smtClean="0">
                <a:solidFill>
                  <a:prstClr val="black">
                    <a:tint val="75000"/>
                  </a:prstClr>
                </a:solidFill>
              </a:rPr>
              <a:pPr/>
              <a:t>‹#›</a:t>
            </a:fld>
            <a:endParaRPr lang="en-US">
              <a:solidFill>
                <a:prstClr val="black">
                  <a:tint val="75000"/>
                </a:prstClr>
              </a:solidFill>
            </a:endParaRPr>
          </a:p>
        </p:txBody>
      </p:sp>
      <p:sp>
        <p:nvSpPr>
          <p:cNvPr id="5" name="Content Placeholder 4"/>
          <p:cNvSpPr>
            <a:spLocks noGrp="1"/>
          </p:cNvSpPr>
          <p:nvPr>
            <p:ph sz="quarter" idx="11"/>
          </p:nvPr>
        </p:nvSpPr>
        <p:spPr>
          <a:xfrm>
            <a:off x="414867" y="1870687"/>
            <a:ext cx="6501981" cy="4268855"/>
          </a:xfrm>
        </p:spPr>
        <p:txBody>
          <a:bodyPr/>
          <a:lstStyle/>
          <a:p>
            <a:pPr lvl="0"/>
            <a:r>
              <a:rPr lang="en-US"/>
              <a:t>Edit Master text styles</a:t>
            </a:r>
          </a:p>
        </p:txBody>
      </p:sp>
      <p:sp>
        <p:nvSpPr>
          <p:cNvPr id="6" name="Content Placeholder 4"/>
          <p:cNvSpPr>
            <a:spLocks noGrp="1"/>
          </p:cNvSpPr>
          <p:nvPr>
            <p:ph sz="quarter" idx="12"/>
          </p:nvPr>
        </p:nvSpPr>
        <p:spPr>
          <a:xfrm>
            <a:off x="7007382" y="1870686"/>
            <a:ext cx="4904202" cy="4268855"/>
          </a:xfrm>
        </p:spPr>
        <p:txBody>
          <a:bodyPr/>
          <a:lstStyle/>
          <a:p>
            <a:pPr lvl="0"/>
            <a:r>
              <a:rPr lang="en-US"/>
              <a:t>Edit Master text styles</a:t>
            </a:r>
          </a:p>
        </p:txBody>
      </p:sp>
    </p:spTree>
    <p:extLst>
      <p:ext uri="{BB962C8B-B14F-4D97-AF65-F5344CB8AC3E}">
        <p14:creationId xmlns:p14="http://schemas.microsoft.com/office/powerpoint/2010/main" val="2479772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8758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2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2608" y="0"/>
            <a:ext cx="11558013" cy="1572768"/>
          </a:xfrm>
        </p:spPr>
        <p:txBody>
          <a:bodyPr anchor="ctr"/>
          <a:lstStyle>
            <a:lvl1pPr>
              <a:defRPr sz="3200"/>
            </a:lvl1pPr>
          </a:lstStyle>
          <a:p>
            <a:r>
              <a:rPr lang="en-US"/>
              <a:t>Click to edit Master title style</a:t>
            </a:r>
          </a:p>
        </p:txBody>
      </p:sp>
      <p:sp>
        <p:nvSpPr>
          <p:cNvPr id="3" name="Picture Placeholder 2"/>
          <p:cNvSpPr>
            <a:spLocks noGrp="1"/>
          </p:cNvSpPr>
          <p:nvPr>
            <p:ph type="pic" idx="1"/>
          </p:nvPr>
        </p:nvSpPr>
        <p:spPr>
          <a:xfrm>
            <a:off x="4840221" y="1782985"/>
            <a:ext cx="7010400" cy="4087368"/>
          </a:xfrm>
        </p:spPr>
        <p:txBody>
          <a:bodyPr anchor="t"/>
          <a:lstStyle>
            <a:lvl1pPr marL="0" indent="0">
              <a:lnSpc>
                <a:spcPct val="100000"/>
              </a:lnSpc>
              <a:spcBef>
                <a:spcPts val="1200"/>
              </a:spcBef>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92608" y="1782985"/>
            <a:ext cx="4315968" cy="4087368"/>
          </a:xfrm>
        </p:spPr>
        <p:txBody>
          <a:bodyPr>
            <a:normAutofit/>
          </a:bodyPr>
          <a:lstStyle>
            <a:lvl1pPr marL="0" indent="0">
              <a:lnSpc>
                <a:spcPct val="100000"/>
              </a:lnSpc>
              <a:spcBef>
                <a:spcPts val="1200"/>
              </a:spcBef>
              <a:buNone/>
              <a:defRPr sz="24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4121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Graphic">
    <p:spTree>
      <p:nvGrpSpPr>
        <p:cNvPr id="1" name=""/>
        <p:cNvGrpSpPr/>
        <p:nvPr/>
      </p:nvGrpSpPr>
      <p:grpSpPr>
        <a:xfrm>
          <a:off x="0" y="0"/>
          <a:ext cx="0" cy="0"/>
          <a:chOff x="0" y="0"/>
          <a:chExt cx="0" cy="0"/>
        </a:xfrm>
      </p:grpSpPr>
      <p:sp>
        <p:nvSpPr>
          <p:cNvPr id="2" name="Title 1"/>
          <p:cNvSpPr>
            <a:spLocks noGrp="1"/>
          </p:cNvSpPr>
          <p:nvPr>
            <p:ph type="title"/>
          </p:nvPr>
        </p:nvSpPr>
        <p:spPr>
          <a:xfrm>
            <a:off x="536448" y="0"/>
            <a:ext cx="11119104" cy="1645920"/>
          </a:xfrm>
        </p:spPr>
        <p:txBody>
          <a:bodyPr anchor="ctr"/>
          <a:lstStyle>
            <a:lvl1pPr>
              <a:defRPr sz="3200"/>
            </a:lvl1pPr>
          </a:lstStyle>
          <a:p>
            <a:r>
              <a:rPr lang="en-US"/>
              <a:t>Click to edit Master title style</a:t>
            </a:r>
          </a:p>
        </p:txBody>
      </p:sp>
      <p:sp>
        <p:nvSpPr>
          <p:cNvPr id="3" name="Content Placeholder 2"/>
          <p:cNvSpPr>
            <a:spLocks noGrp="1"/>
          </p:cNvSpPr>
          <p:nvPr>
            <p:ph idx="1" hasCustomPrompt="1"/>
          </p:nvPr>
        </p:nvSpPr>
        <p:spPr>
          <a:xfrm>
            <a:off x="536448" y="1907159"/>
            <a:ext cx="11119104" cy="4187952"/>
          </a:xfrm>
        </p:spPr>
        <p:txBody>
          <a:bodyPr/>
          <a:lstStyle>
            <a:lvl1pPr>
              <a:lnSpc>
                <a:spcPct val="100000"/>
              </a:lnSpc>
              <a:spcBef>
                <a:spcPts val="1200"/>
              </a:spcBef>
              <a:defRPr sz="3200">
                <a:latin typeface="Arial" panose="020B0604020202020204" pitchFamily="34" charset="0"/>
                <a:cs typeface="Arial" panose="020B0604020202020204" pitchFamily="34" charset="0"/>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Insert Graphic/video/chart\</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52632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1645" y="1188779"/>
            <a:ext cx="11618976" cy="2048256"/>
          </a:xfrm>
        </p:spPr>
        <p:txBody>
          <a:bodyPr anchor="ctr">
            <a:normAutofit/>
          </a:bodyPr>
          <a:lstStyle>
            <a:lvl1pPr algn="ctr">
              <a:defRPr sz="3600" baseline="0"/>
            </a:lvl1pPr>
          </a:lstStyle>
          <a:p>
            <a:r>
              <a:rPr lang="en-US" dirty="0"/>
              <a:t>Click to edit Master title style</a:t>
            </a:r>
          </a:p>
        </p:txBody>
      </p:sp>
      <p:sp>
        <p:nvSpPr>
          <p:cNvPr id="3" name="Subtitle 2"/>
          <p:cNvSpPr>
            <a:spLocks noGrp="1"/>
          </p:cNvSpPr>
          <p:nvPr>
            <p:ph type="subTitle" idx="1"/>
          </p:nvPr>
        </p:nvSpPr>
        <p:spPr>
          <a:xfrm>
            <a:off x="231645" y="3784539"/>
            <a:ext cx="11618976" cy="2029968"/>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dirty="0">
              <a:solidFill>
                <a:prstClr val="black">
                  <a:tint val="75000"/>
                </a:prstClr>
              </a:solidFill>
            </a:endParaRP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9632" y="6081336"/>
            <a:ext cx="4089400" cy="666750"/>
          </a:xfrm>
          <a:prstGeom prst="rect">
            <a:avLst/>
          </a:prstGeom>
        </p:spPr>
      </p:pic>
      <p:cxnSp>
        <p:nvCxnSpPr>
          <p:cNvPr id="8" name="Straight Connector 7"/>
          <p:cNvCxnSpPr/>
          <p:nvPr userDrawn="1"/>
        </p:nvCxnSpPr>
        <p:spPr>
          <a:xfrm flipV="1">
            <a:off x="287217" y="3492379"/>
            <a:ext cx="9472247" cy="17584"/>
          </a:xfrm>
          <a:prstGeom prst="line">
            <a:avLst/>
          </a:prstGeom>
          <a:ln w="127000" cap="flat" cmpd="sng">
            <a:gradFill flip="none" rotWithShape="1">
              <a:gsLst>
                <a:gs pos="98000">
                  <a:schemeClr val="bg1"/>
                </a:gs>
                <a:gs pos="81000">
                  <a:srgbClr val="003399"/>
                </a:gs>
              </a:gsLst>
              <a:path path="circle">
                <a:fillToRect t="100000" r="100000"/>
              </a:path>
              <a:tileRect l="-100000" b="-100000"/>
            </a:gradFill>
            <a:bevel/>
          </a:ln>
          <a:effectLst/>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4535815" y="6286422"/>
            <a:ext cx="4394824" cy="461665"/>
          </a:xfrm>
          <a:prstGeom prst="rect">
            <a:avLst/>
          </a:prstGeom>
          <a:noFill/>
        </p:spPr>
        <p:txBody>
          <a:bodyPr wrap="square" rtlCol="0">
            <a:spAutoFit/>
          </a:bodyPr>
          <a:lstStyle/>
          <a:p>
            <a:r>
              <a:rPr lang="en-US" sz="1200" b="1" cap="small" dirty="0">
                <a:solidFill>
                  <a:srgbClr val="000066"/>
                </a:solidFill>
                <a:latin typeface="Arial" panose="020B0604020202020204" pitchFamily="34" charset="0"/>
                <a:cs typeface="Arial" panose="020B0604020202020204" pitchFamily="34" charset="0"/>
              </a:rPr>
              <a:t>Tony Thurmond</a:t>
            </a:r>
          </a:p>
          <a:p>
            <a:r>
              <a:rPr lang="en-US" sz="1200" b="1" dirty="0">
                <a:solidFill>
                  <a:srgbClr val="000066"/>
                </a:solidFill>
                <a:latin typeface="Arial" panose="020B0604020202020204" pitchFamily="34" charset="0"/>
                <a:cs typeface="Arial" panose="020B0604020202020204" pitchFamily="34" charset="0"/>
              </a:rPr>
              <a:t>State Superintendent of Public Instruction</a:t>
            </a:r>
          </a:p>
        </p:txBody>
      </p:sp>
    </p:spTree>
    <p:extLst>
      <p:ext uri="{BB962C8B-B14F-4D97-AF65-F5344CB8AC3E}">
        <p14:creationId xmlns:p14="http://schemas.microsoft.com/office/powerpoint/2010/main" val="23066563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vl1pPr>
          </a:lstStyle>
          <a:p>
            <a:r>
              <a:rPr lang="en-US" dirty="0"/>
              <a:t>Click to edit Master title style</a:t>
            </a:r>
          </a:p>
        </p:txBody>
      </p:sp>
      <p:sp>
        <p:nvSpPr>
          <p:cNvPr id="3" name="Content Placeholder 2"/>
          <p:cNvSpPr>
            <a:spLocks noGrp="1"/>
          </p:cNvSpPr>
          <p:nvPr>
            <p:ph idx="1"/>
          </p:nvPr>
        </p:nvSpPr>
        <p:spPr/>
        <p:txBody>
          <a:bodyPr/>
          <a:lstStyle>
            <a:lvl1pPr>
              <a:lnSpc>
                <a:spcPct val="100000"/>
              </a:lnSpc>
              <a:spcBef>
                <a:spcPts val="1200"/>
              </a:spcBef>
              <a:defRPr>
                <a:latin typeface="Arial" panose="020B0604020202020204" pitchFamily="34" charset="0"/>
                <a:cs typeface="Arial" panose="020B0604020202020204" pitchFamily="34" charset="0"/>
              </a:defRPr>
            </a:lvl1pPr>
            <a:lvl2pPr marL="685800" indent="-228600">
              <a:lnSpc>
                <a:spcPct val="100000"/>
              </a:lnSpc>
              <a:spcBef>
                <a:spcPts val="1200"/>
              </a:spcBef>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lnSpc>
                <a:spcPct val="100000"/>
              </a:lnSpc>
              <a:spcBef>
                <a:spcPts val="1200"/>
              </a:spcBef>
              <a:buFont typeface="Wingdings" panose="05000000000000000000" pitchFamily="2" charset="2"/>
              <a:buChar char="§"/>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r>
              <a:rPr lang="en-US" dirty="0"/>
              <a:t>California Department of Education</a:t>
            </a:r>
          </a:p>
        </p:txBody>
      </p:sp>
      <p:sp>
        <p:nvSpPr>
          <p:cNvPr id="6" name="Slide Number Placeholder 5"/>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215227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62712" y="1825625"/>
            <a:ext cx="5608320" cy="4351338"/>
          </a:xfrm>
        </p:spPr>
        <p:txBody>
          <a:bodyPr/>
          <a:lstStyle>
            <a:lvl1pPr>
              <a:lnSpc>
                <a:spcPct val="100000"/>
              </a:lnSpc>
              <a:spcBef>
                <a:spcPts val="1200"/>
              </a:spcBef>
              <a:defRPr>
                <a:latin typeface="Arial" panose="020B0604020202020204" pitchFamily="34" charset="0"/>
                <a:cs typeface="Arial" panose="020B0604020202020204" pitchFamily="34" charset="0"/>
              </a:defRPr>
            </a:lvl1pPr>
            <a:lvl2pPr>
              <a:lnSpc>
                <a:spcPct val="100000"/>
              </a:lnSpc>
              <a:spcBef>
                <a:spcPts val="1200"/>
              </a:spcBef>
              <a:defRPr>
                <a:latin typeface="Arial" panose="020B0604020202020204" pitchFamily="34" charset="0"/>
                <a:cs typeface="Arial" panose="020B0604020202020204" pitchFamily="34" charset="0"/>
              </a:defRPr>
            </a:lvl2pPr>
            <a:lvl3pPr>
              <a:lnSpc>
                <a:spcPct val="100000"/>
              </a:lnSpc>
              <a:spcBef>
                <a:spcPts val="1200"/>
              </a:spcBef>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42301" y="1825625"/>
            <a:ext cx="5608320" cy="4351338"/>
          </a:xfrm>
        </p:spPr>
        <p:txBody>
          <a:bodyPr/>
          <a:lstStyle>
            <a:lvl1pPr>
              <a:lnSpc>
                <a:spcPct val="100000"/>
              </a:lnSpc>
              <a:spcBef>
                <a:spcPts val="1200"/>
              </a:spcBef>
              <a:defRPr>
                <a:latin typeface="Arial" panose="020B0604020202020204" pitchFamily="34" charset="0"/>
                <a:cs typeface="Arial" panose="020B0604020202020204" pitchFamily="34" charset="0"/>
              </a:defRPr>
            </a:lvl1pPr>
            <a:lvl2pPr>
              <a:lnSpc>
                <a:spcPct val="100000"/>
              </a:lnSpc>
              <a:spcBef>
                <a:spcPts val="1200"/>
              </a:spcBef>
              <a:defRPr>
                <a:latin typeface="Arial" panose="020B0604020202020204" pitchFamily="34" charset="0"/>
                <a:cs typeface="Arial" panose="020B0604020202020204" pitchFamily="34" charset="0"/>
              </a:defRPr>
            </a:lvl2pPr>
            <a:lvl3pPr>
              <a:lnSpc>
                <a:spcPct val="100000"/>
              </a:lnSpc>
              <a:spcBef>
                <a:spcPts val="1200"/>
              </a:spcBef>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dirty="0"/>
              <a:t>California Department of Education</a:t>
            </a:r>
          </a:p>
        </p:txBody>
      </p:sp>
      <p:sp>
        <p:nvSpPr>
          <p:cNvPr id="7" name="Slide Number Placeholder 6"/>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971678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9646" y="-1"/>
            <a:ext cx="11400973" cy="16002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449645" y="1638301"/>
            <a:ext cx="5157787" cy="823912"/>
          </a:xfrm>
        </p:spPr>
        <p:txBody>
          <a:bodyPr anchor="b">
            <a:noAutofit/>
          </a:bodyPr>
          <a:lstStyle>
            <a:lvl1pPr marL="0" indent="0">
              <a:lnSpc>
                <a:spcPct val="100000"/>
              </a:lnSpc>
              <a:buNone/>
              <a:defRPr sz="3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49645" y="2505075"/>
            <a:ext cx="5157787"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667433" y="1638301"/>
            <a:ext cx="5183188" cy="823912"/>
          </a:xfrm>
        </p:spPr>
        <p:txBody>
          <a:bodyPr anchor="b">
            <a:noAutofit/>
          </a:bodyPr>
          <a:lstStyle>
            <a:lvl1pPr marL="0" indent="0">
              <a:lnSpc>
                <a:spcPct val="100000"/>
              </a:lnSpc>
              <a:spcBef>
                <a:spcPts val="1000"/>
              </a:spcBef>
              <a:buNone/>
              <a:defRPr sz="3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667434" y="2505075"/>
            <a:ext cx="5183188"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1"/>
          </p:nvPr>
        </p:nvSpPr>
        <p:spPr/>
        <p:txBody>
          <a:bodyPr/>
          <a:lstStyle/>
          <a:p>
            <a:r>
              <a:rPr lang="en-US" dirty="0"/>
              <a:t>California Department of Education</a:t>
            </a:r>
          </a:p>
        </p:txBody>
      </p:sp>
      <p:sp>
        <p:nvSpPr>
          <p:cNvPr id="9" name="Slide Number Placeholder 8"/>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923249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US" dirty="0"/>
              <a:t>California Department of Education</a:t>
            </a:r>
          </a:p>
        </p:txBody>
      </p:sp>
      <p:sp>
        <p:nvSpPr>
          <p:cNvPr id="5" name="Slide Number Placeholder 4"/>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118518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2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2608" y="0"/>
            <a:ext cx="11558013" cy="1572768"/>
          </a:xfrm>
        </p:spPr>
        <p:txBody>
          <a:bodyPr anchor="ctr"/>
          <a:lstStyle>
            <a:lvl1pPr>
              <a:defRPr sz="3200"/>
            </a:lvl1pPr>
          </a:lstStyle>
          <a:p>
            <a:r>
              <a:rPr lang="en-US" dirty="0"/>
              <a:t>Click to edit Master title style</a:t>
            </a:r>
          </a:p>
        </p:txBody>
      </p:sp>
      <p:sp>
        <p:nvSpPr>
          <p:cNvPr id="3" name="Picture Placeholder 2"/>
          <p:cNvSpPr>
            <a:spLocks noGrp="1"/>
          </p:cNvSpPr>
          <p:nvPr>
            <p:ph type="pic" idx="1"/>
          </p:nvPr>
        </p:nvSpPr>
        <p:spPr>
          <a:xfrm>
            <a:off x="4840221" y="1782985"/>
            <a:ext cx="7010400" cy="4087368"/>
          </a:xfrm>
        </p:spPr>
        <p:txBody>
          <a:bodyPr anchor="t"/>
          <a:lstStyle>
            <a:lvl1pPr marL="0" indent="0">
              <a:lnSpc>
                <a:spcPct val="100000"/>
              </a:lnSpc>
              <a:spcBef>
                <a:spcPts val="1200"/>
              </a:spcBef>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92608" y="1782985"/>
            <a:ext cx="4315968" cy="4087368"/>
          </a:xfrm>
        </p:spPr>
        <p:txBody>
          <a:bodyPr>
            <a:normAutofit/>
          </a:bodyPr>
          <a:lstStyle>
            <a:lvl1pPr marL="0" indent="0">
              <a:lnSpc>
                <a:spcPct val="100000"/>
              </a:lnSpc>
              <a:spcBef>
                <a:spcPts val="1200"/>
              </a:spcBef>
              <a:buNone/>
              <a:defRPr sz="24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r>
              <a:rPr lang="en-US" dirty="0"/>
              <a:t>California Department of Education</a:t>
            </a:r>
          </a:p>
        </p:txBody>
      </p:sp>
      <p:sp>
        <p:nvSpPr>
          <p:cNvPr id="7" name="Slide Number Placeholder 6"/>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132997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Graphic">
    <p:spTree>
      <p:nvGrpSpPr>
        <p:cNvPr id="1" name=""/>
        <p:cNvGrpSpPr/>
        <p:nvPr/>
      </p:nvGrpSpPr>
      <p:grpSpPr>
        <a:xfrm>
          <a:off x="0" y="0"/>
          <a:ext cx="0" cy="0"/>
          <a:chOff x="0" y="0"/>
          <a:chExt cx="0" cy="0"/>
        </a:xfrm>
      </p:grpSpPr>
      <p:sp>
        <p:nvSpPr>
          <p:cNvPr id="2" name="Title 1"/>
          <p:cNvSpPr>
            <a:spLocks noGrp="1"/>
          </p:cNvSpPr>
          <p:nvPr>
            <p:ph type="title"/>
          </p:nvPr>
        </p:nvSpPr>
        <p:spPr>
          <a:xfrm>
            <a:off x="536448" y="0"/>
            <a:ext cx="11119104" cy="1645920"/>
          </a:xfrm>
        </p:spPr>
        <p:txBody>
          <a:bodyPr anchor="ctr"/>
          <a:lstStyle>
            <a:lvl1pPr>
              <a:defRPr sz="3200"/>
            </a:lvl1pPr>
          </a:lstStyle>
          <a:p>
            <a:r>
              <a:rPr lang="en-US"/>
              <a:t>Click to edit Master title style</a:t>
            </a:r>
            <a:endParaRPr lang="en-US" dirty="0"/>
          </a:p>
        </p:txBody>
      </p:sp>
      <p:sp>
        <p:nvSpPr>
          <p:cNvPr id="3" name="Content Placeholder 2"/>
          <p:cNvSpPr>
            <a:spLocks noGrp="1"/>
          </p:cNvSpPr>
          <p:nvPr>
            <p:ph idx="1" hasCustomPrompt="1"/>
          </p:nvPr>
        </p:nvSpPr>
        <p:spPr>
          <a:xfrm>
            <a:off x="536448" y="1907159"/>
            <a:ext cx="11119104" cy="4187952"/>
          </a:xfrm>
        </p:spPr>
        <p:txBody>
          <a:bodyPr/>
          <a:lstStyle>
            <a:lvl1pPr>
              <a:lnSpc>
                <a:spcPct val="100000"/>
              </a:lnSpc>
              <a:spcBef>
                <a:spcPts val="1200"/>
              </a:spcBef>
              <a:defRPr sz="3200">
                <a:latin typeface="Arial" panose="020B0604020202020204" pitchFamily="34" charset="0"/>
                <a:cs typeface="Arial" panose="020B0604020202020204" pitchFamily="34" charset="0"/>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Insert Graphic/video/chart\</a:t>
            </a:r>
          </a:p>
        </p:txBody>
      </p:sp>
      <p:sp>
        <p:nvSpPr>
          <p:cNvPr id="6" name="Footer Placeholder 5"/>
          <p:cNvSpPr>
            <a:spLocks noGrp="1"/>
          </p:cNvSpPr>
          <p:nvPr>
            <p:ph type="ftr" sz="quarter" idx="11"/>
          </p:nvPr>
        </p:nvSpPr>
        <p:spPr/>
        <p:txBody>
          <a:bodyPr/>
          <a:lstStyle/>
          <a:p>
            <a:r>
              <a:rPr lang="en-US" dirty="0"/>
              <a:t>California Department of Education</a:t>
            </a:r>
          </a:p>
        </p:txBody>
      </p:sp>
      <p:sp>
        <p:nvSpPr>
          <p:cNvPr id="7" name="Slide Number Placeholder 6"/>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19897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2309" y="1296728"/>
            <a:ext cx="11494169" cy="3632199"/>
          </a:xfrm>
        </p:spPr>
        <p:txBody>
          <a:bodyPr/>
          <a:lstStyle>
            <a:lvl1pPr algn="ctr">
              <a:defRPr/>
            </a:lvl1pPr>
          </a:lstStyle>
          <a:p>
            <a:r>
              <a:rPr lang="en-US"/>
              <a:t>Click to edit Master title style</a:t>
            </a:r>
          </a:p>
        </p:txBody>
      </p:sp>
      <p:sp>
        <p:nvSpPr>
          <p:cNvPr id="4" name="Slide Number Placeholder 3"/>
          <p:cNvSpPr>
            <a:spLocks noGrp="1"/>
          </p:cNvSpPr>
          <p:nvPr>
            <p:ph type="sldNum" sz="quarter" idx="11"/>
          </p:nvPr>
        </p:nvSpPr>
        <p:spPr/>
        <p:txBody>
          <a:bodyPr/>
          <a:lstStyle/>
          <a:p>
            <a:fld id="{BD4257AD-90F9-4636-AD93-EC01DBF603E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78280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Singl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BD4257AD-90F9-4636-AD93-EC01DBF603ED}"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4"/>
          <p:cNvSpPr>
            <a:spLocks noGrp="1"/>
          </p:cNvSpPr>
          <p:nvPr>
            <p:ph sz="quarter" idx="11"/>
          </p:nvPr>
        </p:nvSpPr>
        <p:spPr>
          <a:xfrm>
            <a:off x="414869" y="1837510"/>
            <a:ext cx="11353798" cy="43542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757873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5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US" dirty="0"/>
              <a:t>California Department of Education</a:t>
            </a:r>
          </a:p>
        </p:txBody>
      </p:sp>
      <p:sp>
        <p:nvSpPr>
          <p:cNvPr id="5" name="Slide Number Placeholder 4"/>
          <p:cNvSpPr>
            <a:spLocks noGrp="1"/>
          </p:cNvSpPr>
          <p:nvPr>
            <p:ph type="sldNum" sz="quarter" idx="12"/>
          </p:nvPr>
        </p:nvSpPr>
        <p:spPr/>
        <p:txBody>
          <a:bodyPr/>
          <a:lstStyle/>
          <a:p>
            <a:fld id="{E3F07B27-5348-4263-B67F-EF7FF0A6AD4A}" type="slidenum">
              <a:rPr lang="en-US" smtClean="0"/>
              <a:t>‹#›</a:t>
            </a:fld>
            <a:endParaRPr lang="en-US" dirty="0"/>
          </a:p>
        </p:txBody>
      </p:sp>
      <p:sp>
        <p:nvSpPr>
          <p:cNvPr id="6" name="Content Placeholder 5"/>
          <p:cNvSpPr>
            <a:spLocks noGrp="1"/>
          </p:cNvSpPr>
          <p:nvPr>
            <p:ph sz="quarter" idx="13"/>
          </p:nvPr>
        </p:nvSpPr>
        <p:spPr>
          <a:xfrm>
            <a:off x="217715" y="1820636"/>
            <a:ext cx="11397343" cy="43189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7"/>
          <p:cNvSpPr>
            <a:spLocks noGrp="1"/>
          </p:cNvSpPr>
          <p:nvPr>
            <p:ph sz="quarter" idx="14"/>
          </p:nvPr>
        </p:nvSpPr>
        <p:spPr>
          <a:xfrm>
            <a:off x="3679373" y="6356350"/>
            <a:ext cx="4746169" cy="365125"/>
          </a:xfrm>
        </p:spPr>
        <p:txBody>
          <a:bodyPr/>
          <a:lstStyle/>
          <a:p>
            <a:pPr lvl="0"/>
            <a:r>
              <a:rPr lang="en-US" dirty="0"/>
              <a:t>Click to edit </a:t>
            </a:r>
          </a:p>
        </p:txBody>
      </p:sp>
    </p:spTree>
    <p:extLst>
      <p:ext uri="{BB962C8B-B14F-4D97-AF65-F5344CB8AC3E}">
        <p14:creationId xmlns:p14="http://schemas.microsoft.com/office/powerpoint/2010/main" val="17347300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and Graphic">
    <p:spTree>
      <p:nvGrpSpPr>
        <p:cNvPr id="1" name=""/>
        <p:cNvGrpSpPr/>
        <p:nvPr/>
      </p:nvGrpSpPr>
      <p:grpSpPr>
        <a:xfrm>
          <a:off x="0" y="0"/>
          <a:ext cx="0" cy="0"/>
          <a:chOff x="0" y="0"/>
          <a:chExt cx="0" cy="0"/>
        </a:xfrm>
      </p:grpSpPr>
      <p:sp>
        <p:nvSpPr>
          <p:cNvPr id="2" name="Title 1"/>
          <p:cNvSpPr>
            <a:spLocks noGrp="1"/>
          </p:cNvSpPr>
          <p:nvPr>
            <p:ph type="title"/>
          </p:nvPr>
        </p:nvSpPr>
        <p:spPr>
          <a:xfrm>
            <a:off x="536448" y="0"/>
            <a:ext cx="11119104" cy="1645920"/>
          </a:xfrm>
        </p:spPr>
        <p:txBody>
          <a:bodyPr anchor="ctr"/>
          <a:lstStyle>
            <a:lvl1pPr>
              <a:defRPr sz="3200"/>
            </a:lvl1pPr>
          </a:lstStyle>
          <a:p>
            <a:r>
              <a:rPr lang="en-US"/>
              <a:t>Click to edit Master title style</a:t>
            </a:r>
            <a:endParaRPr lang="en-US" dirty="0"/>
          </a:p>
        </p:txBody>
      </p:sp>
      <p:sp>
        <p:nvSpPr>
          <p:cNvPr id="3" name="Content Placeholder 2"/>
          <p:cNvSpPr>
            <a:spLocks noGrp="1"/>
          </p:cNvSpPr>
          <p:nvPr>
            <p:ph idx="1" hasCustomPrompt="1"/>
          </p:nvPr>
        </p:nvSpPr>
        <p:spPr>
          <a:xfrm>
            <a:off x="536449" y="1907159"/>
            <a:ext cx="2669596" cy="175890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Insert Graphic/video/chart\</a:t>
            </a:r>
          </a:p>
        </p:txBody>
      </p:sp>
      <p:sp>
        <p:nvSpPr>
          <p:cNvPr id="6" name="Footer Placeholder 5"/>
          <p:cNvSpPr>
            <a:spLocks noGrp="1"/>
          </p:cNvSpPr>
          <p:nvPr>
            <p:ph type="ftr" sz="quarter" idx="11"/>
          </p:nvPr>
        </p:nvSpPr>
        <p:spPr/>
        <p:txBody>
          <a:bodyPr/>
          <a:lstStyle/>
          <a:p>
            <a:r>
              <a:rPr lang="en-US" dirty="0"/>
              <a:t>California Department of Education</a:t>
            </a:r>
          </a:p>
        </p:txBody>
      </p:sp>
      <p:sp>
        <p:nvSpPr>
          <p:cNvPr id="7" name="Slide Number Placeholder 6"/>
          <p:cNvSpPr>
            <a:spLocks noGrp="1"/>
          </p:cNvSpPr>
          <p:nvPr>
            <p:ph type="sldNum" sz="quarter" idx="12"/>
          </p:nvPr>
        </p:nvSpPr>
        <p:spPr/>
        <p:txBody>
          <a:bodyPr/>
          <a:lstStyle/>
          <a:p>
            <a:fld id="{E3F07B27-5348-4263-B67F-EF7FF0A6AD4A}" type="slidenum">
              <a:rPr lang="en-US" smtClean="0"/>
              <a:t>‹#›</a:t>
            </a:fld>
            <a:endParaRPr lang="en-US" dirty="0"/>
          </a:p>
        </p:txBody>
      </p:sp>
      <p:sp>
        <p:nvSpPr>
          <p:cNvPr id="8" name="Content Placeholder 2"/>
          <p:cNvSpPr>
            <a:spLocks noGrp="1"/>
          </p:cNvSpPr>
          <p:nvPr>
            <p:ph idx="13" hasCustomPrompt="1"/>
          </p:nvPr>
        </p:nvSpPr>
        <p:spPr>
          <a:xfrm>
            <a:off x="3765071" y="1907159"/>
            <a:ext cx="2669596" cy="175890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Insert Graphic/video/chart\</a:t>
            </a:r>
          </a:p>
        </p:txBody>
      </p:sp>
      <p:sp>
        <p:nvSpPr>
          <p:cNvPr id="9" name="Content Placeholder 2"/>
          <p:cNvSpPr>
            <a:spLocks noGrp="1"/>
          </p:cNvSpPr>
          <p:nvPr>
            <p:ph idx="14" hasCustomPrompt="1"/>
          </p:nvPr>
        </p:nvSpPr>
        <p:spPr>
          <a:xfrm>
            <a:off x="6818602" y="1907159"/>
            <a:ext cx="2669596" cy="175890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Insert Graphic/video/chart\</a:t>
            </a:r>
          </a:p>
        </p:txBody>
      </p:sp>
      <p:sp>
        <p:nvSpPr>
          <p:cNvPr id="10" name="Content Placeholder 2"/>
          <p:cNvSpPr>
            <a:spLocks noGrp="1"/>
          </p:cNvSpPr>
          <p:nvPr>
            <p:ph idx="15" hasCustomPrompt="1"/>
          </p:nvPr>
        </p:nvSpPr>
        <p:spPr>
          <a:xfrm>
            <a:off x="536449" y="3927306"/>
            <a:ext cx="2669596" cy="175890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Insert Graphic/video/chart\</a:t>
            </a:r>
          </a:p>
        </p:txBody>
      </p:sp>
      <p:sp>
        <p:nvSpPr>
          <p:cNvPr id="11" name="Content Placeholder 2"/>
          <p:cNvSpPr>
            <a:spLocks noGrp="1"/>
          </p:cNvSpPr>
          <p:nvPr>
            <p:ph idx="16" hasCustomPrompt="1"/>
          </p:nvPr>
        </p:nvSpPr>
        <p:spPr>
          <a:xfrm>
            <a:off x="3765070" y="3927306"/>
            <a:ext cx="2669596" cy="175890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Insert Graphic/video/chart\</a:t>
            </a:r>
          </a:p>
        </p:txBody>
      </p:sp>
      <p:sp>
        <p:nvSpPr>
          <p:cNvPr id="12" name="Content Placeholder 2"/>
          <p:cNvSpPr>
            <a:spLocks noGrp="1"/>
          </p:cNvSpPr>
          <p:nvPr>
            <p:ph idx="17" hasCustomPrompt="1"/>
          </p:nvPr>
        </p:nvSpPr>
        <p:spPr>
          <a:xfrm>
            <a:off x="7185603" y="3927306"/>
            <a:ext cx="2669596" cy="175890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Insert Graphic/video/chart\</a:t>
            </a:r>
          </a:p>
        </p:txBody>
      </p:sp>
      <p:sp>
        <p:nvSpPr>
          <p:cNvPr id="5" name="Content Placeholder 4"/>
          <p:cNvSpPr>
            <a:spLocks noGrp="1"/>
          </p:cNvSpPr>
          <p:nvPr>
            <p:ph sz="quarter" idx="18"/>
          </p:nvPr>
        </p:nvSpPr>
        <p:spPr>
          <a:xfrm>
            <a:off x="1480045" y="5807075"/>
            <a:ext cx="1219200" cy="914400"/>
          </a:xfrm>
        </p:spPr>
        <p:txBody>
          <a:bodyPr/>
          <a:lstStyle/>
          <a:p>
            <a:pPr lvl="0"/>
            <a:r>
              <a:rPr lang="en-US" dirty="0"/>
              <a:t>Click </a:t>
            </a:r>
          </a:p>
        </p:txBody>
      </p:sp>
    </p:spTree>
    <p:extLst>
      <p:ext uri="{BB962C8B-B14F-4D97-AF65-F5344CB8AC3E}">
        <p14:creationId xmlns:p14="http://schemas.microsoft.com/office/powerpoint/2010/main" val="10011557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vl1pPr>
          </a:lstStyle>
          <a:p>
            <a:r>
              <a:rPr lang="en-US" dirty="0"/>
              <a:t>Click to edit Master title style</a:t>
            </a:r>
          </a:p>
        </p:txBody>
      </p:sp>
      <p:sp>
        <p:nvSpPr>
          <p:cNvPr id="3" name="Content Placeholder 2"/>
          <p:cNvSpPr>
            <a:spLocks noGrp="1"/>
          </p:cNvSpPr>
          <p:nvPr>
            <p:ph idx="1"/>
          </p:nvPr>
        </p:nvSpPr>
        <p:spPr/>
        <p:txBody>
          <a:bodyPr/>
          <a:lstStyle>
            <a:lvl1pPr>
              <a:lnSpc>
                <a:spcPct val="100000"/>
              </a:lnSpc>
              <a:defRPr sz="3600">
                <a:latin typeface="Arial" panose="020B0604020202020204" pitchFamily="34" charset="0"/>
                <a:cs typeface="Arial" panose="020B0604020202020204" pitchFamily="34" charset="0"/>
              </a:defRPr>
            </a:lvl1pPr>
            <a:lvl2pPr marL="6858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lnSpc>
                <a:spcPct val="100000"/>
              </a:lnSpc>
              <a:buSzPct val="50000"/>
              <a:buFont typeface="Courier New" panose="02070309020205020404" pitchFamily="49" charset="0"/>
              <a:buChar char="o"/>
              <a:defRPr>
                <a:latin typeface="Arial" panose="020B0604020202020204" pitchFamily="34" charset="0"/>
                <a:cs typeface="Arial" panose="020B0604020202020204" pitchFamily="34" charset="0"/>
              </a:defRPr>
            </a:lvl3pPr>
            <a:lvl4pPr>
              <a:lnSpc>
                <a:spcPct val="100000"/>
              </a:lnSpc>
              <a:defRPr>
                <a:latin typeface="Arial" panose="020B0604020202020204" pitchFamily="34" charset="0"/>
                <a:cs typeface="Arial" panose="020B0604020202020204" pitchFamily="34" charset="0"/>
              </a:defRPr>
            </a:lvl4pPr>
            <a:lvl5pPr>
              <a:lnSpc>
                <a:spcPct val="100000"/>
              </a:lnSpc>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r>
              <a:rPr lang="en-US" dirty="0"/>
              <a:t>California Department of Education</a:t>
            </a:r>
          </a:p>
        </p:txBody>
      </p:sp>
      <p:sp>
        <p:nvSpPr>
          <p:cNvPr id="6" name="Slide Number Placeholder 5"/>
          <p:cNvSpPr>
            <a:spLocks noGrp="1"/>
          </p:cNvSpPr>
          <p:nvPr>
            <p:ph type="sldNum" sz="quarter" idx="12"/>
          </p:nvPr>
        </p:nvSpPr>
        <p:spPr/>
        <p:txBody>
          <a:bodyPr/>
          <a:lstStyle/>
          <a:p>
            <a:fld id="{E3F07B27-5348-4263-B67F-EF7FF0A6AD4A}" type="slidenum">
              <a:rPr lang="en-US" smtClean="0"/>
              <a:t>‹#›</a:t>
            </a:fld>
            <a:endParaRPr lang="en-US" dirty="0"/>
          </a:p>
        </p:txBody>
      </p:sp>
      <p:sp>
        <p:nvSpPr>
          <p:cNvPr id="7" name="Content Placeholder 6"/>
          <p:cNvSpPr>
            <a:spLocks noGrp="1"/>
          </p:cNvSpPr>
          <p:nvPr>
            <p:ph sz="quarter" idx="13"/>
          </p:nvPr>
        </p:nvSpPr>
        <p:spPr>
          <a:xfrm>
            <a:off x="7937500" y="2168525"/>
            <a:ext cx="3525838" cy="321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4"/>
          </p:nvPr>
        </p:nvSpPr>
        <p:spPr>
          <a:xfrm>
            <a:off x="3600450" y="2800350"/>
            <a:ext cx="3836988" cy="3006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116730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ingl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BD4257AD-90F9-4636-AD93-EC01DBF603ED}" type="slidenum">
              <a:rPr lang="en-US" smtClean="0"/>
              <a:t>‹#›</a:t>
            </a:fld>
            <a:endParaRPr lang="en-US" dirty="0"/>
          </a:p>
        </p:txBody>
      </p:sp>
      <p:sp>
        <p:nvSpPr>
          <p:cNvPr id="5" name="Content Placeholder 4"/>
          <p:cNvSpPr>
            <a:spLocks noGrp="1"/>
          </p:cNvSpPr>
          <p:nvPr>
            <p:ph sz="quarter" idx="11"/>
          </p:nvPr>
        </p:nvSpPr>
        <p:spPr>
          <a:xfrm>
            <a:off x="414867" y="1870687"/>
            <a:ext cx="11353799" cy="4268855"/>
          </a:xfrm>
        </p:spPr>
        <p:txBody>
          <a:bodyPr/>
          <a:lstStyle/>
          <a:p>
            <a:pPr lvl="0"/>
            <a:r>
              <a:rPr lang="en-US"/>
              <a:t>Edit Master text styles</a:t>
            </a:r>
          </a:p>
        </p:txBody>
      </p:sp>
    </p:spTree>
    <p:extLst>
      <p:ext uri="{BB962C8B-B14F-4D97-AF65-F5344CB8AC3E}">
        <p14:creationId xmlns:p14="http://schemas.microsoft.com/office/powerpoint/2010/main" val="9451933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6938" y="-240242"/>
            <a:ext cx="11494169" cy="3632199"/>
          </a:xfrm>
        </p:spPr>
        <p:txBody>
          <a:bodyPr/>
          <a:lstStyle>
            <a:lvl1pPr algn="ctr">
              <a:defRPr/>
            </a:lvl1pPr>
          </a:lstStyle>
          <a:p>
            <a:r>
              <a:rPr lang="en-US"/>
              <a:t>Click to edit Master title style</a:t>
            </a:r>
            <a:endParaRPr lang="en-US" dirty="0"/>
          </a:p>
        </p:txBody>
      </p:sp>
      <p:sp>
        <p:nvSpPr>
          <p:cNvPr id="4" name="Slide Number Placeholder 3"/>
          <p:cNvSpPr>
            <a:spLocks noGrp="1"/>
          </p:cNvSpPr>
          <p:nvPr>
            <p:ph type="sldNum" sz="quarter" idx="11"/>
          </p:nvPr>
        </p:nvSpPr>
        <p:spPr/>
        <p:txBody>
          <a:bodyPr/>
          <a:lstStyle/>
          <a:p>
            <a:fld id="{BD4257AD-90F9-4636-AD93-EC01DBF603ED}" type="slidenum">
              <a:rPr lang="en-US" smtClean="0"/>
              <a:t>‹#›</a:t>
            </a:fld>
            <a:endParaRPr lang="en-US" dirty="0"/>
          </a:p>
        </p:txBody>
      </p:sp>
    </p:spTree>
    <p:extLst>
      <p:ext uri="{BB962C8B-B14F-4D97-AF65-F5344CB8AC3E}">
        <p14:creationId xmlns:p14="http://schemas.microsoft.com/office/powerpoint/2010/main" val="9315495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96DFF08F-DC6B-4601-B491-B0F83F6DD2DA}" type="datetimeFigureOut">
              <a:rPr lang="en-US" dirty="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17564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62CEF3B-A037-46D0-B02C-1428F07E9383}" type="datetimeFigureOut">
              <a:rPr lang="en-US" dirty="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dirty="0"/>
              <a:t>‹#›</a:t>
            </a:fld>
            <a:endParaRPr lang="en-US" dirty="0"/>
          </a:p>
        </p:txBody>
      </p:sp>
    </p:spTree>
    <p:extLst>
      <p:ext uri="{BB962C8B-B14F-4D97-AF65-F5344CB8AC3E}">
        <p14:creationId xmlns:p14="http://schemas.microsoft.com/office/powerpoint/2010/main" val="6390308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77391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dirty="0"/>
              <a:t>Click to edit Master title style</a:t>
            </a:r>
          </a:p>
        </p:txBody>
      </p:sp>
      <p:sp>
        <p:nvSpPr>
          <p:cNvPr id="3" name="Content Placeholder 2"/>
          <p:cNvSpPr>
            <a:spLocks noGrp="1"/>
          </p:cNvSpPr>
          <p:nvPr>
            <p:ph sz="half" idx="1"/>
          </p:nvPr>
        </p:nvSpPr>
        <p:spPr>
          <a:xfrm>
            <a:off x="1097280" y="1845734"/>
            <a:ext cx="4937760" cy="402335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96DFF08F-DC6B-4601-B491-B0F83F6DD2DA}" type="datetimeFigureOut">
              <a:rPr lang="en-US" dirty="0"/>
              <a:t>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382370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vl1pPr>
          </a:lstStyle>
          <a:p>
            <a:r>
              <a:rPr lang="en-US"/>
              <a:t>Click to edit Master title style</a:t>
            </a:r>
          </a:p>
        </p:txBody>
      </p:sp>
      <p:sp>
        <p:nvSpPr>
          <p:cNvPr id="3" name="Content Placeholder 2"/>
          <p:cNvSpPr>
            <a:spLocks noGrp="1"/>
          </p:cNvSpPr>
          <p:nvPr>
            <p:ph idx="1"/>
          </p:nvPr>
        </p:nvSpPr>
        <p:spPr/>
        <p:txBody>
          <a:bodyPr/>
          <a:lstStyle>
            <a:lvl1pPr>
              <a:lnSpc>
                <a:spcPct val="100000"/>
              </a:lnSpc>
              <a:spcBef>
                <a:spcPts val="1200"/>
              </a:spcBef>
              <a:defRPr>
                <a:latin typeface="Arial" panose="020B0604020202020204" pitchFamily="34" charset="0"/>
                <a:cs typeface="Arial" panose="020B0604020202020204" pitchFamily="34" charset="0"/>
              </a:defRPr>
            </a:lvl1pPr>
            <a:lvl2pPr marL="685800" indent="-228600">
              <a:lnSpc>
                <a:spcPct val="100000"/>
              </a:lnSpc>
              <a:spcBef>
                <a:spcPts val="1200"/>
              </a:spcBef>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lnSpc>
                <a:spcPct val="100000"/>
              </a:lnSpc>
              <a:spcBef>
                <a:spcPts val="1200"/>
              </a:spcBef>
              <a:buFont typeface="Wingdings" panose="05000000000000000000" pitchFamily="2" charset="2"/>
              <a:buChar char="§"/>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842069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dirty="0"/>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6DFF08F-DC6B-4601-B491-B0F83F6DD2DA}" type="datetimeFigureOut">
              <a:rPr lang="en-US" dirty="0"/>
              <a:t>11/2/2023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33319252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96DFF08F-DC6B-4601-B491-B0F83F6DD2DA}" type="datetimeFigureOut">
              <a:rPr lang="en-US" dirty="0"/>
              <a:t>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476816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11/2/2023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4251372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FF08F-DC6B-4601-B491-B0F83F6DD2DA}" type="datetimeFigureOut">
              <a:rPr lang="en-US" dirty="0"/>
              <a:pPr/>
              <a:t>11/2/2023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192491084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dirty="0"/>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77594286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6DFF08F-DC6B-4601-B491-B0F83F6DD2DA}" type="datetimeFigureOut">
              <a:rPr lang="en-US" dirty="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90621469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6DFF08F-DC6B-4601-B491-B0F83F6DD2DA}" type="datetimeFigureOut">
              <a:rPr lang="en-US" dirty="0"/>
              <a:t>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718688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1645" y="1188779"/>
            <a:ext cx="11618976" cy="2048256"/>
          </a:xfrm>
        </p:spPr>
        <p:txBody>
          <a:bodyPr anchor="ctr">
            <a:normAutofit/>
          </a:bodyPr>
          <a:lstStyle>
            <a:lvl1pPr algn="ctr">
              <a:defRPr sz="3600" baseline="0"/>
            </a:lvl1pPr>
          </a:lstStyle>
          <a:p>
            <a:r>
              <a:rPr lang="en-US"/>
              <a:t>Click to edit Master title style</a:t>
            </a:r>
          </a:p>
        </p:txBody>
      </p:sp>
      <p:sp>
        <p:nvSpPr>
          <p:cNvPr id="3" name="Subtitle 2"/>
          <p:cNvSpPr>
            <a:spLocks noGrp="1"/>
          </p:cNvSpPr>
          <p:nvPr>
            <p:ph type="subTitle" idx="1"/>
          </p:nvPr>
        </p:nvSpPr>
        <p:spPr>
          <a:xfrm>
            <a:off x="231645" y="3784539"/>
            <a:ext cx="11618976" cy="2029968"/>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9632" y="6081336"/>
            <a:ext cx="4089400" cy="666750"/>
          </a:xfrm>
          <a:prstGeom prst="rect">
            <a:avLst/>
          </a:prstGeom>
        </p:spPr>
      </p:pic>
      <p:cxnSp>
        <p:nvCxnSpPr>
          <p:cNvPr id="8" name="Straight Connector 7"/>
          <p:cNvCxnSpPr/>
          <p:nvPr userDrawn="1"/>
        </p:nvCxnSpPr>
        <p:spPr>
          <a:xfrm flipV="1">
            <a:off x="287217" y="3492379"/>
            <a:ext cx="9472247" cy="17584"/>
          </a:xfrm>
          <a:prstGeom prst="line">
            <a:avLst/>
          </a:prstGeom>
          <a:ln w="127000" cap="flat" cmpd="sng">
            <a:gradFill flip="none" rotWithShape="1">
              <a:gsLst>
                <a:gs pos="98000">
                  <a:schemeClr val="bg1"/>
                </a:gs>
                <a:gs pos="81000">
                  <a:srgbClr val="003399"/>
                </a:gs>
              </a:gsLst>
              <a:path path="circle">
                <a:fillToRect t="100000" r="100000"/>
              </a:path>
              <a:tileRect l="-100000" b="-100000"/>
            </a:gradFill>
            <a:bevel/>
          </a:ln>
          <a:effectLst/>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4535815" y="6286422"/>
            <a:ext cx="4394824" cy="461665"/>
          </a:xfrm>
          <a:prstGeom prst="rect">
            <a:avLst/>
          </a:prstGeom>
          <a:noFill/>
        </p:spPr>
        <p:txBody>
          <a:bodyPr wrap="square" rtlCol="0">
            <a:spAutoFit/>
          </a:bodyPr>
          <a:lstStyle/>
          <a:p>
            <a:r>
              <a:rPr lang="en-US" sz="1200" b="1" cap="small">
                <a:solidFill>
                  <a:srgbClr val="000066"/>
                </a:solidFill>
                <a:latin typeface="Arial" panose="020B0604020202020204" pitchFamily="34" charset="0"/>
                <a:cs typeface="Arial" panose="020B0604020202020204" pitchFamily="34" charset="0"/>
              </a:rPr>
              <a:t>Tony Thurmond</a:t>
            </a:r>
          </a:p>
          <a:p>
            <a:r>
              <a:rPr lang="en-US" sz="1200" b="1">
                <a:solidFill>
                  <a:srgbClr val="000066"/>
                </a:solidFill>
                <a:latin typeface="Arial" panose="020B0604020202020204" pitchFamily="34" charset="0"/>
                <a:cs typeface="Arial" panose="020B0604020202020204" pitchFamily="34" charset="0"/>
              </a:rPr>
              <a:t>State Superintendent of Public Instruction</a:t>
            </a:r>
          </a:p>
        </p:txBody>
      </p:sp>
      <p:sp>
        <p:nvSpPr>
          <p:cNvPr id="5" name="Content Placeholder 4"/>
          <p:cNvSpPr>
            <a:spLocks noGrp="1"/>
          </p:cNvSpPr>
          <p:nvPr>
            <p:ph sz="quarter" idx="13"/>
          </p:nvPr>
        </p:nvSpPr>
        <p:spPr>
          <a:xfrm>
            <a:off x="8360598" y="6198811"/>
            <a:ext cx="3490023" cy="549275"/>
          </a:xfrm>
        </p:spPr>
        <p:txBody>
          <a:bodyPr/>
          <a:lstStyle/>
          <a:p>
            <a:pPr lvl="0"/>
            <a:r>
              <a:rPr lang="en-US"/>
              <a:t>Edit Master text styles</a:t>
            </a:r>
          </a:p>
        </p:txBody>
      </p:sp>
    </p:spTree>
    <p:extLst>
      <p:ext uri="{BB962C8B-B14F-4D97-AF65-F5344CB8AC3E}">
        <p14:creationId xmlns:p14="http://schemas.microsoft.com/office/powerpoint/2010/main" val="529703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Singl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BD4257AD-90F9-4636-AD93-EC01DBF603ED}" type="slidenum">
              <a:rPr lang="en-US" smtClean="0"/>
              <a:t>‹#›</a:t>
            </a:fld>
            <a:endParaRPr lang="en-US" dirty="0"/>
          </a:p>
        </p:txBody>
      </p:sp>
      <p:sp>
        <p:nvSpPr>
          <p:cNvPr id="5" name="Content Placeholder 4"/>
          <p:cNvSpPr>
            <a:spLocks noGrp="1"/>
          </p:cNvSpPr>
          <p:nvPr>
            <p:ph sz="quarter" idx="11"/>
          </p:nvPr>
        </p:nvSpPr>
        <p:spPr>
          <a:xfrm>
            <a:off x="414867" y="1870687"/>
            <a:ext cx="11353799" cy="4268855"/>
          </a:xfrm>
        </p:spPr>
        <p:txBody>
          <a:bodyPr/>
          <a:lstStyle/>
          <a:p>
            <a:pPr lvl="0"/>
            <a:r>
              <a:rPr lang="en-US"/>
              <a:t>Edit Master text styles</a:t>
            </a:r>
          </a:p>
        </p:txBody>
      </p:sp>
    </p:spTree>
    <p:extLst>
      <p:ext uri="{BB962C8B-B14F-4D97-AF65-F5344CB8AC3E}">
        <p14:creationId xmlns:p14="http://schemas.microsoft.com/office/powerpoint/2010/main" val="4196914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1645" y="1188779"/>
            <a:ext cx="11618976" cy="2048256"/>
          </a:xfrm>
        </p:spPr>
        <p:txBody>
          <a:bodyPr anchor="ctr">
            <a:normAutofit/>
          </a:bodyPr>
          <a:lstStyle>
            <a:lvl1pPr algn="ctr">
              <a:defRPr sz="3600" baseline="0"/>
            </a:lvl1pPr>
          </a:lstStyle>
          <a:p>
            <a:r>
              <a:rPr lang="en-US"/>
              <a:t>Click to edit Master title style</a:t>
            </a:r>
          </a:p>
        </p:txBody>
      </p:sp>
      <p:sp>
        <p:nvSpPr>
          <p:cNvPr id="3" name="Subtitle 2"/>
          <p:cNvSpPr>
            <a:spLocks noGrp="1"/>
          </p:cNvSpPr>
          <p:nvPr>
            <p:ph type="subTitle" idx="1"/>
          </p:nvPr>
        </p:nvSpPr>
        <p:spPr>
          <a:xfrm>
            <a:off x="231645" y="3784539"/>
            <a:ext cx="11618976" cy="2029968"/>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9632" y="6081336"/>
            <a:ext cx="4089400" cy="666750"/>
          </a:xfrm>
          <a:prstGeom prst="rect">
            <a:avLst/>
          </a:prstGeom>
        </p:spPr>
      </p:pic>
      <p:cxnSp>
        <p:nvCxnSpPr>
          <p:cNvPr id="8" name="Straight Connector 7"/>
          <p:cNvCxnSpPr/>
          <p:nvPr userDrawn="1"/>
        </p:nvCxnSpPr>
        <p:spPr>
          <a:xfrm flipV="1">
            <a:off x="287217" y="3492379"/>
            <a:ext cx="9472247" cy="17584"/>
          </a:xfrm>
          <a:prstGeom prst="line">
            <a:avLst/>
          </a:prstGeom>
          <a:ln w="127000" cap="flat" cmpd="sng">
            <a:gradFill flip="none" rotWithShape="1">
              <a:gsLst>
                <a:gs pos="98000">
                  <a:schemeClr val="bg1"/>
                </a:gs>
                <a:gs pos="81000">
                  <a:srgbClr val="003399"/>
                </a:gs>
              </a:gsLst>
              <a:path path="circle">
                <a:fillToRect t="100000" r="100000"/>
              </a:path>
              <a:tileRect l="-100000" b="-100000"/>
            </a:gradFill>
            <a:bevel/>
          </a:ln>
          <a:effectLst/>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4535815" y="6286422"/>
            <a:ext cx="4394824" cy="461665"/>
          </a:xfrm>
          <a:prstGeom prst="rect">
            <a:avLst/>
          </a:prstGeom>
          <a:noFill/>
        </p:spPr>
        <p:txBody>
          <a:bodyPr wrap="square" rtlCol="0">
            <a:spAutoFit/>
          </a:bodyPr>
          <a:lstStyle/>
          <a:p>
            <a:r>
              <a:rPr lang="en-US" sz="1200" b="1" cap="small">
                <a:solidFill>
                  <a:srgbClr val="000066"/>
                </a:solidFill>
                <a:latin typeface="Arial" panose="020B0604020202020204" pitchFamily="34" charset="0"/>
                <a:cs typeface="Arial" panose="020B0604020202020204" pitchFamily="34" charset="0"/>
              </a:rPr>
              <a:t>Tony Thurmond</a:t>
            </a:r>
          </a:p>
          <a:p>
            <a:r>
              <a:rPr lang="en-US" sz="1200" b="1">
                <a:solidFill>
                  <a:srgbClr val="000066"/>
                </a:solidFill>
                <a:latin typeface="Arial" panose="020B0604020202020204" pitchFamily="34" charset="0"/>
                <a:cs typeface="Arial" panose="020B0604020202020204" pitchFamily="34" charset="0"/>
              </a:rPr>
              <a:t>State Superintendent of Public Instruction</a:t>
            </a:r>
          </a:p>
        </p:txBody>
      </p:sp>
      <p:sp>
        <p:nvSpPr>
          <p:cNvPr id="5" name="Content Placeholder 4"/>
          <p:cNvSpPr>
            <a:spLocks noGrp="1"/>
          </p:cNvSpPr>
          <p:nvPr>
            <p:ph sz="quarter" idx="13"/>
          </p:nvPr>
        </p:nvSpPr>
        <p:spPr>
          <a:xfrm>
            <a:off x="8360598" y="6198811"/>
            <a:ext cx="3490023" cy="549275"/>
          </a:xfrm>
        </p:spPr>
        <p:txBody>
          <a:bodyPr/>
          <a:lstStyle/>
          <a:p>
            <a:pPr lvl="0"/>
            <a:r>
              <a:rPr lang="en-US"/>
              <a:t>Click to</a:t>
            </a:r>
          </a:p>
        </p:txBody>
      </p:sp>
    </p:spTree>
    <p:extLst>
      <p:ext uri="{BB962C8B-B14F-4D97-AF65-F5344CB8AC3E}">
        <p14:creationId xmlns:p14="http://schemas.microsoft.com/office/powerpoint/2010/main" val="73444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vl1pPr>
          </a:lstStyle>
          <a:p>
            <a:r>
              <a:rPr lang="en-US"/>
              <a:t>Click to edit Master title style</a:t>
            </a:r>
          </a:p>
        </p:txBody>
      </p:sp>
      <p:sp>
        <p:nvSpPr>
          <p:cNvPr id="3" name="Content Placeholder 2"/>
          <p:cNvSpPr>
            <a:spLocks noGrp="1"/>
          </p:cNvSpPr>
          <p:nvPr>
            <p:ph idx="1"/>
          </p:nvPr>
        </p:nvSpPr>
        <p:spPr/>
        <p:txBody>
          <a:bodyPr/>
          <a:lstStyle>
            <a:lvl1pPr>
              <a:lnSpc>
                <a:spcPct val="100000"/>
              </a:lnSpc>
              <a:spcBef>
                <a:spcPts val="1200"/>
              </a:spcBef>
              <a:defRPr>
                <a:latin typeface="Arial" panose="020B0604020202020204" pitchFamily="34" charset="0"/>
                <a:cs typeface="Arial" panose="020B0604020202020204" pitchFamily="34" charset="0"/>
              </a:defRPr>
            </a:lvl1pPr>
            <a:lvl2pPr marL="685800" indent="-228600">
              <a:lnSpc>
                <a:spcPct val="100000"/>
              </a:lnSpc>
              <a:spcBef>
                <a:spcPts val="1200"/>
              </a:spcBef>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lnSpc>
                <a:spcPct val="100000"/>
              </a:lnSpc>
              <a:spcBef>
                <a:spcPts val="1200"/>
              </a:spcBef>
              <a:buFont typeface="Wingdings" panose="05000000000000000000" pitchFamily="2" charset="2"/>
              <a:buChar char="§"/>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96508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2712" y="1825625"/>
            <a:ext cx="5608320" cy="4351338"/>
          </a:xfrm>
        </p:spPr>
        <p:txBody>
          <a:bodyPr/>
          <a:lstStyle>
            <a:lvl1pPr>
              <a:lnSpc>
                <a:spcPct val="100000"/>
              </a:lnSpc>
              <a:spcBef>
                <a:spcPts val="1200"/>
              </a:spcBef>
              <a:defRPr>
                <a:latin typeface="Arial" panose="020B0604020202020204" pitchFamily="34" charset="0"/>
                <a:cs typeface="Arial" panose="020B0604020202020204" pitchFamily="34" charset="0"/>
              </a:defRPr>
            </a:lvl1pPr>
            <a:lvl2pPr>
              <a:lnSpc>
                <a:spcPct val="100000"/>
              </a:lnSpc>
              <a:spcBef>
                <a:spcPts val="1200"/>
              </a:spcBef>
              <a:defRPr>
                <a:latin typeface="Arial" panose="020B0604020202020204" pitchFamily="34" charset="0"/>
                <a:cs typeface="Arial" panose="020B0604020202020204" pitchFamily="34" charset="0"/>
              </a:defRPr>
            </a:lvl2pPr>
            <a:lvl3pPr>
              <a:lnSpc>
                <a:spcPct val="100000"/>
              </a:lnSpc>
              <a:spcBef>
                <a:spcPts val="1200"/>
              </a:spcBef>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42301" y="1825625"/>
            <a:ext cx="5608320" cy="4351338"/>
          </a:xfrm>
        </p:spPr>
        <p:txBody>
          <a:bodyPr/>
          <a:lstStyle>
            <a:lvl1pPr>
              <a:lnSpc>
                <a:spcPct val="100000"/>
              </a:lnSpc>
              <a:spcBef>
                <a:spcPts val="1200"/>
              </a:spcBef>
              <a:defRPr>
                <a:latin typeface="Arial" panose="020B0604020202020204" pitchFamily="34" charset="0"/>
                <a:cs typeface="Arial" panose="020B0604020202020204" pitchFamily="34" charset="0"/>
              </a:defRPr>
            </a:lvl1pPr>
            <a:lvl2pPr>
              <a:lnSpc>
                <a:spcPct val="100000"/>
              </a:lnSpc>
              <a:spcBef>
                <a:spcPts val="1200"/>
              </a:spcBef>
              <a:defRPr>
                <a:latin typeface="Arial" panose="020B0604020202020204" pitchFamily="34" charset="0"/>
                <a:cs typeface="Arial" panose="020B0604020202020204" pitchFamily="34" charset="0"/>
              </a:defRPr>
            </a:lvl2pPr>
            <a:lvl3pPr>
              <a:lnSpc>
                <a:spcPct val="100000"/>
              </a:lnSpc>
              <a:spcBef>
                <a:spcPts val="1200"/>
              </a:spcBef>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4142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9646" y="-1"/>
            <a:ext cx="11400973" cy="1600200"/>
          </a:xfrm>
        </p:spPr>
        <p:txBody>
          <a:bodyPr/>
          <a:lstStyle/>
          <a:p>
            <a:r>
              <a:rPr lang="en-US"/>
              <a:t>Click to edit Master title style</a:t>
            </a:r>
          </a:p>
        </p:txBody>
      </p:sp>
      <p:sp>
        <p:nvSpPr>
          <p:cNvPr id="3" name="Text Placeholder 2"/>
          <p:cNvSpPr>
            <a:spLocks noGrp="1"/>
          </p:cNvSpPr>
          <p:nvPr>
            <p:ph type="body" idx="1"/>
          </p:nvPr>
        </p:nvSpPr>
        <p:spPr>
          <a:xfrm>
            <a:off x="449645" y="1638301"/>
            <a:ext cx="5157787" cy="823912"/>
          </a:xfrm>
        </p:spPr>
        <p:txBody>
          <a:bodyPr anchor="b">
            <a:noAutofit/>
          </a:bodyPr>
          <a:lstStyle>
            <a:lvl1pPr marL="0" indent="0">
              <a:lnSpc>
                <a:spcPct val="100000"/>
              </a:lnSpc>
              <a:buNone/>
              <a:defRPr sz="3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49645" y="2505075"/>
            <a:ext cx="5157787"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67433" y="1638301"/>
            <a:ext cx="5183188" cy="823912"/>
          </a:xfrm>
        </p:spPr>
        <p:txBody>
          <a:bodyPr anchor="b">
            <a:noAutofit/>
          </a:bodyPr>
          <a:lstStyle>
            <a:lvl1pPr marL="0" indent="0">
              <a:lnSpc>
                <a:spcPct val="100000"/>
              </a:lnSpc>
              <a:spcBef>
                <a:spcPts val="1000"/>
              </a:spcBef>
              <a:buNone/>
              <a:defRPr sz="3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7434" y="2505075"/>
            <a:ext cx="5183188"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14627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5.xml"/><Relationship Id="rId1" Type="http://schemas.openxmlformats.org/officeDocument/2006/relationships/slideLayout" Target="../slideLayouts/slideLayout2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5.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4868" y="168442"/>
            <a:ext cx="11353799" cy="1477796"/>
          </a:xfrm>
          <a:prstGeom prst="rect">
            <a:avLst/>
          </a:prstGeom>
        </p:spPr>
        <p:txBody>
          <a:bodyPr vert="horz" lIns="91440" tIns="45720" rIns="91440" bIns="45720" rtlCol="0" anchor="ctr">
            <a:normAutofit/>
          </a:bodyPr>
          <a:lstStyle/>
          <a:p>
            <a:pPr lvl="0" algn="ctr"/>
            <a:r>
              <a:rPr lang="en-US"/>
              <a:t>Click to edit Master title style</a:t>
            </a:r>
          </a:p>
        </p:txBody>
      </p:sp>
      <p:sp>
        <p:nvSpPr>
          <p:cNvPr id="3" name="Text Placeholder 2"/>
          <p:cNvSpPr>
            <a:spLocks noGrp="1"/>
          </p:cNvSpPr>
          <p:nvPr>
            <p:ph type="body" idx="1"/>
          </p:nvPr>
        </p:nvSpPr>
        <p:spPr>
          <a:xfrm>
            <a:off x="414868" y="1825625"/>
            <a:ext cx="113538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9168384"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4257AD-90F9-4636-AD93-EC01DBF603ED}" type="slidenum">
              <a:rPr lang="en-US" smtClean="0">
                <a:solidFill>
                  <a:prstClr val="black">
                    <a:tint val="75000"/>
                  </a:prstClr>
                </a:solidFill>
              </a:rPr>
              <a:pPr/>
              <a:t>‹#›</a:t>
            </a:fld>
            <a:endParaRPr lang="en-US">
              <a:solidFill>
                <a:prstClr val="black">
                  <a:tint val="75000"/>
                </a:prstClr>
              </a:solidFill>
            </a:endParaRPr>
          </a:p>
        </p:txBody>
      </p:sp>
      <p:sp>
        <p:nvSpPr>
          <p:cNvPr id="5" name="Rectangle 4"/>
          <p:cNvSpPr/>
          <p:nvPr userDrawn="1"/>
        </p:nvSpPr>
        <p:spPr>
          <a:xfrm>
            <a:off x="4679746" y="6356350"/>
            <a:ext cx="2824043" cy="276999"/>
          </a:xfrm>
          <a:prstGeom prst="rect">
            <a:avLst/>
          </a:prstGeom>
        </p:spPr>
        <p:txBody>
          <a:bodyPr wrap="none">
            <a:spAutoFit/>
          </a:bodyPr>
          <a:lstStyle/>
          <a:p>
            <a:r>
              <a:rPr lang="en-US" sz="1200" cap="small">
                <a:solidFill>
                  <a:srgbClr val="002060"/>
                </a:solidFill>
                <a:latin typeface="Arial" panose="020B0604020202020204" pitchFamily="34" charset="0"/>
                <a:cs typeface="Arial" panose="020B0604020202020204" pitchFamily="34" charset="0"/>
              </a:rPr>
              <a:t>California Department of Education</a:t>
            </a:r>
          </a:p>
        </p:txBody>
      </p:sp>
    </p:spTree>
    <p:extLst>
      <p:ext uri="{BB962C8B-B14F-4D97-AF65-F5344CB8AC3E}">
        <p14:creationId xmlns:p14="http://schemas.microsoft.com/office/powerpoint/2010/main" val="2823065239"/>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830" r:id="rId3"/>
    <p:sldLayoutId id="2147483848" r:id="rId4"/>
    <p:sldLayoutId id="2147483875" r:id="rId5"/>
  </p:sldLayoutIdLst>
  <p:hf hdr="0" ftr="0" dt="0"/>
  <p:txStyles>
    <p:titleStyle>
      <a:lvl1pPr algn="l" defTabSz="914400" rtl="0" eaLnBrk="1" latinLnBrk="0" hangingPunct="1">
        <a:lnSpc>
          <a:spcPct val="90000"/>
        </a:lnSpc>
        <a:spcBef>
          <a:spcPct val="0"/>
        </a:spcBef>
        <a:buNone/>
        <a:defRPr lang="en-US"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600"/>
        </a:spcBef>
        <a:spcAft>
          <a:spcPts val="600"/>
        </a:spcAft>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796925" indent="-339725" algn="l" defTabSz="914400" rtl="0" eaLnBrk="1" latinLnBrk="0" hangingPunct="1">
        <a:lnSpc>
          <a:spcPct val="90000"/>
        </a:lnSpc>
        <a:spcBef>
          <a:spcPts val="600"/>
        </a:spcBef>
        <a:spcAft>
          <a:spcPts val="6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600"/>
        </a:spcBef>
        <a:spcAft>
          <a:spcPts val="6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1711325" indent="-339725" algn="l" defTabSz="914400" rtl="0" eaLnBrk="1" latinLnBrk="0" hangingPunct="1">
        <a:lnSpc>
          <a:spcPct val="90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1016" y="194733"/>
            <a:ext cx="11676184" cy="138788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11016" y="1825625"/>
            <a:ext cx="11676184"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rgbClr val="003399"/>
                </a:solidFill>
                <a:latin typeface="Arial" panose="020B0604020202020204" pitchFamily="34" charset="0"/>
                <a:cs typeface="Arial" panose="020B0604020202020204" pitchFamily="34" charset="0"/>
              </a:defRPr>
            </a:lvl1pPr>
          </a:lstStyle>
          <a:p>
            <a:endParaRPr lang="en-US"/>
          </a:p>
        </p:txBody>
      </p:sp>
      <p:sp>
        <p:nvSpPr>
          <p:cNvPr id="6" name="Slide Number Placeholder 5"/>
          <p:cNvSpPr>
            <a:spLocks noGrp="1"/>
          </p:cNvSpPr>
          <p:nvPr>
            <p:ph type="sldNum" sz="quarter" idx="4"/>
          </p:nvPr>
        </p:nvSpPr>
        <p:spPr>
          <a:xfrm>
            <a:off x="9050216" y="6356351"/>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874BD688-D250-4098-A2BD-9AE7A9A7625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4265673"/>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Lst>
  <p:hf hdr="0" ftr="0" dt="0"/>
  <p:txStyles>
    <p:titleStyle>
      <a:lvl1pPr algn="ctr" defTabSz="914400" rtl="0"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
            <a:ext cx="12192000" cy="158261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11016" y="1825625"/>
            <a:ext cx="115824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rgbClr val="003399"/>
                </a:solidFill>
                <a:latin typeface="Arial" panose="020B0604020202020204" pitchFamily="34" charset="0"/>
                <a:cs typeface="Arial" panose="020B0604020202020204" pitchFamily="34" charset="0"/>
              </a:defRPr>
            </a:lvl1pPr>
          </a:lstStyle>
          <a:p>
            <a:r>
              <a:rPr lang="en-US" dirty="0"/>
              <a:t>California Department of Education</a:t>
            </a:r>
          </a:p>
        </p:txBody>
      </p:sp>
      <p:sp>
        <p:nvSpPr>
          <p:cNvPr id="6" name="Slide Number Placeholder 5"/>
          <p:cNvSpPr>
            <a:spLocks noGrp="1"/>
          </p:cNvSpPr>
          <p:nvPr>
            <p:ph type="sldNum" sz="quarter" idx="4"/>
          </p:nvPr>
        </p:nvSpPr>
        <p:spPr>
          <a:xfrm>
            <a:off x="9050216" y="6356351"/>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874BD688-D250-4098-A2BD-9AE7A9A7625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49779810"/>
      </p:ext>
    </p:extLst>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Lst>
  <p:hf hdr="0" dt="0"/>
  <p:txStyles>
    <p:titleStyle>
      <a:lvl1pPr algn="ctr" defTabSz="914400" rtl="0"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4868" y="168442"/>
            <a:ext cx="11353799" cy="1477796"/>
          </a:xfrm>
          <a:prstGeom prst="rect">
            <a:avLst/>
          </a:prstGeom>
        </p:spPr>
        <p:txBody>
          <a:bodyPr vert="horz" lIns="91440" tIns="45720" rIns="91440" bIns="45720" rtlCol="0" anchor="ctr">
            <a:normAutofit/>
          </a:bodyPr>
          <a:lstStyle/>
          <a:p>
            <a:pPr lvl="0" algn="ctr"/>
            <a:r>
              <a:rPr lang="en-US"/>
              <a:t>Click to edit Master title style</a:t>
            </a:r>
            <a:endParaRPr lang="en-US" dirty="0"/>
          </a:p>
        </p:txBody>
      </p:sp>
      <p:sp>
        <p:nvSpPr>
          <p:cNvPr id="3" name="Text Placeholder 2"/>
          <p:cNvSpPr>
            <a:spLocks noGrp="1"/>
          </p:cNvSpPr>
          <p:nvPr>
            <p:ph type="body" idx="1"/>
          </p:nvPr>
        </p:nvSpPr>
        <p:spPr>
          <a:xfrm>
            <a:off x="414868" y="1825625"/>
            <a:ext cx="113538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9168384"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4257AD-90F9-4636-AD93-EC01DBF603ED}" type="slidenum">
              <a:rPr lang="en-US" smtClean="0"/>
              <a:t>‹#›</a:t>
            </a:fld>
            <a:endParaRPr lang="en-US" dirty="0"/>
          </a:p>
        </p:txBody>
      </p:sp>
      <p:sp>
        <p:nvSpPr>
          <p:cNvPr id="5" name="Rectangle 4"/>
          <p:cNvSpPr/>
          <p:nvPr userDrawn="1"/>
        </p:nvSpPr>
        <p:spPr>
          <a:xfrm>
            <a:off x="4679746" y="6356350"/>
            <a:ext cx="2824043" cy="276999"/>
          </a:xfrm>
          <a:prstGeom prst="rect">
            <a:avLst/>
          </a:prstGeom>
        </p:spPr>
        <p:txBody>
          <a:bodyPr wrap="none">
            <a:spAutoFit/>
          </a:bodyPr>
          <a:lstStyle/>
          <a:p>
            <a:r>
              <a:rPr lang="en-US" sz="1200" cap="small" baseline="0" dirty="0">
                <a:solidFill>
                  <a:srgbClr val="002060"/>
                </a:solidFill>
                <a:latin typeface="Arial" panose="020B0604020202020204" pitchFamily="34" charset="0"/>
                <a:cs typeface="Arial" panose="020B0604020202020204" pitchFamily="34" charset="0"/>
              </a:rPr>
              <a:t>California Department of Education</a:t>
            </a:r>
          </a:p>
        </p:txBody>
      </p:sp>
    </p:spTree>
    <p:extLst>
      <p:ext uri="{BB962C8B-B14F-4D97-AF65-F5344CB8AC3E}">
        <p14:creationId xmlns:p14="http://schemas.microsoft.com/office/powerpoint/2010/main" val="939237418"/>
      </p:ext>
    </p:extLst>
  </p:cSld>
  <p:clrMap bg1="lt1" tx1="dk1" bg2="lt2" tx2="dk2" accent1="accent1" accent2="accent2" accent3="accent3" accent4="accent4" accent5="accent5" accent6="accent6" hlink="hlink" folHlink="folHlink"/>
  <p:sldLayoutIdLst>
    <p:sldLayoutId id="2147483873" r:id="rId1"/>
    <p:sldLayoutId id="2147483874" r:id="rId2"/>
  </p:sldLayoutIdLst>
  <p:hf hdr="0" ftr="0" dt="0"/>
  <p:txStyles>
    <p:titleStyle>
      <a:lvl1pPr algn="l" defTabSz="914400" rtl="0" eaLnBrk="1" latinLnBrk="0" hangingPunct="1">
        <a:lnSpc>
          <a:spcPct val="90000"/>
        </a:lnSpc>
        <a:spcBef>
          <a:spcPct val="0"/>
        </a:spcBef>
        <a:buNone/>
        <a:defRPr lang="en-US"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600"/>
        </a:spcBef>
        <a:spcAft>
          <a:spcPts val="600"/>
        </a:spcAft>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600"/>
        </a:spcBef>
        <a:spcAft>
          <a:spcPts val="6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600"/>
        </a:spcBef>
        <a:spcAft>
          <a:spcPts val="6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11/2/2023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1833451"/>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cde.ca.gov/ta/ac/cm/datarelease2020faq.asp" TargetMode="External"/><Relationship Id="rId2" Type="http://schemas.openxmlformats.org/officeDocument/2006/relationships/hyperlink" Target="https://www.cde.ca.gov/ta/ac/cm/datafiles2020.asp"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000" dirty="0"/>
              <a:t>Item 2: Information Item Related to California’s </a:t>
            </a:r>
            <a:br>
              <a:rPr lang="en-US" sz="4000" dirty="0"/>
            </a:br>
            <a:r>
              <a:rPr lang="en-US" sz="4000" dirty="0"/>
              <a:t>State and Federal Accountability System: </a:t>
            </a:r>
            <a:br>
              <a:rPr lang="en-US" sz="4000" dirty="0"/>
            </a:br>
            <a:r>
              <a:rPr lang="en-US" sz="4000" dirty="0"/>
              <a:t>The 2021 Accountability Work Plan</a:t>
            </a:r>
            <a:br>
              <a:rPr lang="en-US" dirty="0"/>
            </a:br>
            <a:endParaRPr lang="en-US" sz="4800" dirty="0"/>
          </a:p>
        </p:txBody>
      </p:sp>
      <p:sp>
        <p:nvSpPr>
          <p:cNvPr id="3" name="Subtitle 2"/>
          <p:cNvSpPr>
            <a:spLocks noGrp="1"/>
          </p:cNvSpPr>
          <p:nvPr>
            <p:ph type="subTitle" idx="1"/>
          </p:nvPr>
        </p:nvSpPr>
        <p:spPr/>
        <p:txBody>
          <a:bodyPr vert="horz" lIns="91440" tIns="45720" rIns="91440" bIns="45720" rtlCol="0" anchor="t">
            <a:normAutofit/>
          </a:bodyPr>
          <a:lstStyle/>
          <a:p>
            <a:pPr lvl="0"/>
            <a:r>
              <a:rPr lang="en-US" sz="2800" b="1" dirty="0">
                <a:latin typeface="Arial"/>
                <a:cs typeface="Arial"/>
              </a:rPr>
              <a:t>Analysis, Measurement, and Accountability Reporting Division</a:t>
            </a:r>
            <a:endParaRPr lang="en-US" dirty="0">
              <a:latin typeface="Arial"/>
              <a:cs typeface="Arial"/>
            </a:endParaRPr>
          </a:p>
          <a:p>
            <a:endParaRPr lang="en-US" sz="2800" b="1" dirty="0">
              <a:latin typeface="Arial"/>
              <a:cs typeface="Arial"/>
            </a:endParaRPr>
          </a:p>
          <a:p>
            <a:r>
              <a:rPr lang="en-US" sz="2800" b="1" dirty="0">
                <a:latin typeface="Arial"/>
                <a:cs typeface="Arial"/>
              </a:rPr>
              <a:t>February 19, 2021</a:t>
            </a:r>
          </a:p>
          <a:p>
            <a:pPr lvl="0"/>
            <a:endParaRPr lang="en-US" sz="2800" b="1" dirty="0"/>
          </a:p>
        </p:txBody>
      </p:sp>
    </p:spTree>
    <p:extLst>
      <p:ext uri="{BB962C8B-B14F-4D97-AF65-F5344CB8AC3E}">
        <p14:creationId xmlns:p14="http://schemas.microsoft.com/office/powerpoint/2010/main" val="3697482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CD1AF-44AB-754E-BE2C-5F0C5E687866}"/>
              </a:ext>
            </a:extLst>
          </p:cNvPr>
          <p:cNvSpPr>
            <a:spLocks noGrp="1"/>
          </p:cNvSpPr>
          <p:nvPr>
            <p:ph type="title"/>
          </p:nvPr>
        </p:nvSpPr>
        <p:spPr/>
        <p:txBody>
          <a:bodyPr/>
          <a:lstStyle/>
          <a:p>
            <a:r>
              <a:rPr lang="en-US" dirty="0"/>
              <a:t>The 2021 Accountability Work Plan</a:t>
            </a:r>
          </a:p>
        </p:txBody>
      </p:sp>
      <p:sp>
        <p:nvSpPr>
          <p:cNvPr id="3" name="Slide Number Placeholder 2">
            <a:extLst>
              <a:ext uri="{FF2B5EF4-FFF2-40B4-BE49-F238E27FC236}">
                <a16:creationId xmlns:a16="http://schemas.microsoft.com/office/drawing/2014/main" id="{22A7FD2F-AFE1-6F44-8A91-34E43CD0E586}"/>
              </a:ext>
            </a:extLst>
          </p:cNvPr>
          <p:cNvSpPr>
            <a:spLocks noGrp="1"/>
          </p:cNvSpPr>
          <p:nvPr>
            <p:ph type="sldNum" sz="quarter" idx="11"/>
          </p:nvPr>
        </p:nvSpPr>
        <p:spPr/>
        <p:txBody>
          <a:bodyPr/>
          <a:lstStyle/>
          <a:p>
            <a:fld id="{BD4257AD-90F9-4636-AD93-EC01DBF603ED}" type="slidenum">
              <a:rPr lang="en-US" smtClean="0">
                <a:solidFill>
                  <a:prstClr val="black">
                    <a:tint val="75000"/>
                  </a:prstClr>
                </a:solidFill>
              </a:rPr>
              <a:pPr/>
              <a:t>10</a:t>
            </a:fld>
            <a:endParaRPr lang="en-US">
              <a:solidFill>
                <a:prstClr val="black">
                  <a:tint val="75000"/>
                </a:prstClr>
              </a:solidFill>
            </a:endParaRPr>
          </a:p>
        </p:txBody>
      </p:sp>
    </p:spTree>
    <p:extLst>
      <p:ext uri="{BB962C8B-B14F-4D97-AF65-F5344CB8AC3E}">
        <p14:creationId xmlns:p14="http://schemas.microsoft.com/office/powerpoint/2010/main" val="2160661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9DC18-A226-4F0F-9785-9A44A801739A}"/>
              </a:ext>
            </a:extLst>
          </p:cNvPr>
          <p:cNvSpPr>
            <a:spLocks noGrp="1"/>
          </p:cNvSpPr>
          <p:nvPr>
            <p:ph type="title"/>
          </p:nvPr>
        </p:nvSpPr>
        <p:spPr/>
        <p:txBody>
          <a:bodyPr/>
          <a:lstStyle/>
          <a:p>
            <a:pPr algn="ctr"/>
            <a:r>
              <a:rPr lang="en-US" dirty="0"/>
              <a:t>2021 Proposed Activities</a:t>
            </a:r>
          </a:p>
        </p:txBody>
      </p:sp>
      <p:sp>
        <p:nvSpPr>
          <p:cNvPr id="3" name="Content Placeholder 2">
            <a:extLst>
              <a:ext uri="{FF2B5EF4-FFF2-40B4-BE49-F238E27FC236}">
                <a16:creationId xmlns:a16="http://schemas.microsoft.com/office/drawing/2014/main" id="{B7610234-4A34-4681-BD38-D1711F0FE25F}"/>
              </a:ext>
            </a:extLst>
          </p:cNvPr>
          <p:cNvSpPr>
            <a:spLocks noGrp="1"/>
          </p:cNvSpPr>
          <p:nvPr>
            <p:ph idx="1"/>
          </p:nvPr>
        </p:nvSpPr>
        <p:spPr>
          <a:xfrm>
            <a:off x="414868" y="1526268"/>
            <a:ext cx="11353800" cy="4768623"/>
          </a:xfrm>
        </p:spPr>
        <p:txBody>
          <a:bodyPr vert="horz" lIns="91440" tIns="45720" rIns="91440" bIns="45720" rtlCol="0" anchor="t">
            <a:normAutofit lnSpcReduction="10000"/>
          </a:bodyPr>
          <a:lstStyle/>
          <a:p>
            <a:pPr marL="514350" indent="-514350"/>
            <a:r>
              <a:rPr lang="en-US" sz="3100" dirty="0">
                <a:latin typeface="Arial"/>
                <a:cs typeface="Arial"/>
              </a:rPr>
              <a:t>Teacher data under Local Control Funding Formula (LCFF) Priority Area 1</a:t>
            </a:r>
            <a:endParaRPr lang="en-US" sz="3100" dirty="0"/>
          </a:p>
          <a:p>
            <a:pPr marL="514350" indent="-514350"/>
            <a:r>
              <a:rPr lang="en-US" sz="3000" dirty="0">
                <a:latin typeface="Arial"/>
                <a:cs typeface="Arial"/>
              </a:rPr>
              <a:t>A positive transition rate for DASS schools</a:t>
            </a:r>
            <a:endParaRPr lang="en-US" sz="3000" dirty="0"/>
          </a:p>
          <a:p>
            <a:pPr marL="514350" indent="-514350"/>
            <a:r>
              <a:rPr lang="en-US" sz="3000" dirty="0">
                <a:latin typeface="Arial"/>
                <a:cs typeface="Arial"/>
              </a:rPr>
              <a:t>Enrollment data for students attending and transitioning between DASS and non-DASS schools</a:t>
            </a:r>
            <a:endParaRPr lang="en-US" sz="3000" dirty="0"/>
          </a:p>
          <a:p>
            <a:pPr marL="514350" indent="-514350"/>
            <a:r>
              <a:rPr lang="en-US" sz="3000" dirty="0">
                <a:latin typeface="Arial"/>
                <a:cs typeface="Arial"/>
              </a:rPr>
              <a:t>Student-level data files for the CCI and Academic Indicator</a:t>
            </a:r>
          </a:p>
          <a:p>
            <a:pPr marL="514350" indent="-514350"/>
            <a:r>
              <a:rPr lang="en-US" sz="3000" dirty="0">
                <a:latin typeface="Arial"/>
                <a:cs typeface="Arial"/>
              </a:rPr>
              <a:t>Student-growth model communication plan</a:t>
            </a:r>
          </a:p>
          <a:p>
            <a:pPr marL="514350" indent="-514350"/>
            <a:r>
              <a:rPr lang="en-US" sz="3000" dirty="0">
                <a:latin typeface="Arial"/>
                <a:cs typeface="Arial"/>
              </a:rPr>
              <a:t>English Learner Progress Indicator (ELPI) Reporting </a:t>
            </a:r>
          </a:p>
          <a:p>
            <a:pPr marL="0" indent="0">
              <a:buNone/>
            </a:pPr>
            <a:endParaRPr lang="en-US" sz="3000" dirty="0"/>
          </a:p>
        </p:txBody>
      </p:sp>
      <p:sp>
        <p:nvSpPr>
          <p:cNvPr id="4" name="Slide Number Placeholder 3">
            <a:extLst>
              <a:ext uri="{FF2B5EF4-FFF2-40B4-BE49-F238E27FC236}">
                <a16:creationId xmlns:a16="http://schemas.microsoft.com/office/drawing/2014/main" id="{96E91A0D-931E-493B-9DE8-7DD5197FBCA3}"/>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11</a:t>
            </a:fld>
            <a:endParaRPr lang="en-US">
              <a:solidFill>
                <a:prstClr val="black">
                  <a:tint val="75000"/>
                </a:prstClr>
              </a:solidFill>
            </a:endParaRPr>
          </a:p>
        </p:txBody>
      </p:sp>
    </p:spTree>
    <p:extLst>
      <p:ext uri="{BB962C8B-B14F-4D97-AF65-F5344CB8AC3E}">
        <p14:creationId xmlns:p14="http://schemas.microsoft.com/office/powerpoint/2010/main" val="4286172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0D4D1-3936-4979-B2B6-332911CF9C53}"/>
              </a:ext>
            </a:extLst>
          </p:cNvPr>
          <p:cNvSpPr>
            <a:spLocks noGrp="1"/>
          </p:cNvSpPr>
          <p:nvPr>
            <p:ph type="title"/>
          </p:nvPr>
        </p:nvSpPr>
        <p:spPr/>
        <p:txBody>
          <a:bodyPr/>
          <a:lstStyle/>
          <a:p>
            <a:pPr algn="ctr"/>
            <a:r>
              <a:rPr lang="en-US" dirty="0"/>
              <a:t>Status Updates</a:t>
            </a:r>
          </a:p>
        </p:txBody>
      </p:sp>
      <p:sp>
        <p:nvSpPr>
          <p:cNvPr id="3" name="Content Placeholder 2">
            <a:extLst>
              <a:ext uri="{FF2B5EF4-FFF2-40B4-BE49-F238E27FC236}">
                <a16:creationId xmlns:a16="http://schemas.microsoft.com/office/drawing/2014/main" id="{8278CEBF-9A2D-49B7-B1BB-97E9CD975786}"/>
              </a:ext>
            </a:extLst>
          </p:cNvPr>
          <p:cNvSpPr>
            <a:spLocks noGrp="1"/>
          </p:cNvSpPr>
          <p:nvPr>
            <p:ph idx="1"/>
          </p:nvPr>
        </p:nvSpPr>
        <p:spPr/>
        <p:txBody>
          <a:bodyPr/>
          <a:lstStyle/>
          <a:p>
            <a:pPr marL="514350" indent="-514350"/>
            <a:r>
              <a:rPr lang="en-US" dirty="0">
                <a:latin typeface="Arial"/>
                <a:cs typeface="Arial"/>
              </a:rPr>
              <a:t>Update on new CCI measures</a:t>
            </a:r>
          </a:p>
          <a:p>
            <a:pPr marL="971550" lvl="1" indent="-514350"/>
            <a:r>
              <a:rPr lang="en-US" dirty="0"/>
              <a:t>Industry certification </a:t>
            </a:r>
            <a:endParaRPr lang="en-US" dirty="0">
              <a:latin typeface="Arial"/>
              <a:cs typeface="Arial"/>
            </a:endParaRPr>
          </a:p>
          <a:p>
            <a:pPr marL="971550" lvl="1" indent="-514350"/>
            <a:r>
              <a:rPr lang="en-US" dirty="0">
                <a:latin typeface="Arial"/>
                <a:cs typeface="Arial"/>
              </a:rPr>
              <a:t>Civic Engagement</a:t>
            </a:r>
          </a:p>
          <a:p>
            <a:endParaRPr lang="en-US" dirty="0"/>
          </a:p>
        </p:txBody>
      </p:sp>
      <p:sp>
        <p:nvSpPr>
          <p:cNvPr id="4" name="Slide Number Placeholder 3">
            <a:extLst>
              <a:ext uri="{FF2B5EF4-FFF2-40B4-BE49-F238E27FC236}">
                <a16:creationId xmlns:a16="http://schemas.microsoft.com/office/drawing/2014/main" id="{EC959002-FF4C-4933-A13C-F070FBA0F8AE}"/>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12</a:t>
            </a:fld>
            <a:endParaRPr lang="en-US">
              <a:solidFill>
                <a:prstClr val="black">
                  <a:tint val="75000"/>
                </a:prstClr>
              </a:solidFill>
            </a:endParaRPr>
          </a:p>
        </p:txBody>
      </p:sp>
    </p:spTree>
    <p:extLst>
      <p:ext uri="{BB962C8B-B14F-4D97-AF65-F5344CB8AC3E}">
        <p14:creationId xmlns:p14="http://schemas.microsoft.com/office/powerpoint/2010/main" val="2954989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03C16-3EAD-4CF2-94E7-D32767FEB445}"/>
              </a:ext>
            </a:extLst>
          </p:cNvPr>
          <p:cNvSpPr>
            <a:spLocks noGrp="1"/>
          </p:cNvSpPr>
          <p:nvPr>
            <p:ph type="title"/>
          </p:nvPr>
        </p:nvSpPr>
        <p:spPr>
          <a:xfrm>
            <a:off x="147358" y="168442"/>
            <a:ext cx="11913138" cy="1145435"/>
          </a:xfrm>
        </p:spPr>
        <p:txBody>
          <a:bodyPr/>
          <a:lstStyle/>
          <a:p>
            <a:r>
              <a:rPr lang="en-US" dirty="0">
                <a:latin typeface="Arial"/>
                <a:cs typeface="Arial"/>
              </a:rPr>
              <a:t>California </a:t>
            </a:r>
            <a:r>
              <a:rPr lang="en-US" i="1" dirty="0">
                <a:latin typeface="Arial"/>
                <a:cs typeface="Arial"/>
              </a:rPr>
              <a:t>Education Code </a:t>
            </a:r>
            <a:r>
              <a:rPr lang="en-US" dirty="0">
                <a:latin typeface="Arial"/>
                <a:cs typeface="Arial"/>
              </a:rPr>
              <a:t>Section 52064.5</a:t>
            </a:r>
          </a:p>
        </p:txBody>
      </p:sp>
      <p:sp>
        <p:nvSpPr>
          <p:cNvPr id="3" name="Content Placeholder 2">
            <a:extLst>
              <a:ext uri="{FF2B5EF4-FFF2-40B4-BE49-F238E27FC236}">
                <a16:creationId xmlns:a16="http://schemas.microsoft.com/office/drawing/2014/main" id="{E926BE6D-4E62-4C9D-A891-4A3A92FA5951}"/>
              </a:ext>
            </a:extLst>
          </p:cNvPr>
          <p:cNvSpPr>
            <a:spLocks noGrp="1"/>
          </p:cNvSpPr>
          <p:nvPr>
            <p:ph idx="1"/>
          </p:nvPr>
        </p:nvSpPr>
        <p:spPr>
          <a:xfrm>
            <a:off x="82507" y="1395987"/>
            <a:ext cx="11977990" cy="5072805"/>
          </a:xfrm>
        </p:spPr>
        <p:txBody>
          <a:bodyPr vert="horz" lIns="91440" tIns="45720" rIns="91440" bIns="45720" rtlCol="0" anchor="t">
            <a:noAutofit/>
          </a:bodyPr>
          <a:lstStyle/>
          <a:p>
            <a:r>
              <a:rPr lang="en-US" sz="2400" dirty="0">
                <a:latin typeface="Arial"/>
                <a:cs typeface="Arial"/>
              </a:rPr>
              <a:t>Refer to the September, 2020 State Board of Education (SBE) Item 2 for background information on this topic: </a:t>
            </a:r>
            <a:r>
              <a:rPr lang="en-US" sz="2400" strike="sngStrike" dirty="0">
                <a:latin typeface="Arial"/>
                <a:cs typeface="Arial"/>
              </a:rPr>
              <a:t>Item 02</a:t>
            </a:r>
            <a:r>
              <a:rPr lang="en-US" sz="2400" dirty="0">
                <a:latin typeface="Arial"/>
                <a:cs typeface="Arial"/>
              </a:rPr>
              <a:t> [the preceding link is no longer available].</a:t>
            </a:r>
            <a:endParaRPr lang="en-US" sz="2400" dirty="0"/>
          </a:p>
          <a:p>
            <a:pPr indent="0">
              <a:buNone/>
            </a:pPr>
            <a:r>
              <a:rPr lang="en-US" sz="2400" dirty="0">
                <a:latin typeface="Arial"/>
                <a:cs typeface="Arial"/>
              </a:rPr>
              <a:t>California </a:t>
            </a:r>
            <a:r>
              <a:rPr lang="en-US" sz="2400" i="1" dirty="0">
                <a:latin typeface="Arial"/>
                <a:cs typeface="Arial"/>
              </a:rPr>
              <a:t>Education Code </a:t>
            </a:r>
            <a:r>
              <a:rPr lang="en-US" sz="2400" dirty="0">
                <a:latin typeface="Arial"/>
                <a:cs typeface="Arial"/>
              </a:rPr>
              <a:t>(</a:t>
            </a:r>
            <a:r>
              <a:rPr lang="en-US" sz="2400" i="1" dirty="0">
                <a:latin typeface="Arial"/>
                <a:cs typeface="Arial"/>
              </a:rPr>
              <a:t>EC</a:t>
            </a:r>
            <a:r>
              <a:rPr lang="en-US" sz="2400" dirty="0">
                <a:latin typeface="Arial"/>
                <a:cs typeface="Arial"/>
              </a:rPr>
              <a:t>) Section 52064.5 required the SBE, on or before October 1, 2016, to adopt evaluation rubrics, known as the California School Dashboard (Dashboard), as a tool to help districts and schools identify strengths and weaknesses and to assist county superintendents in identifying school districts and charter schools in need of technical assistance. </a:t>
            </a:r>
            <a:endParaRPr lang="en-US" sz="2400" dirty="0"/>
          </a:p>
          <a:p>
            <a:r>
              <a:rPr lang="en-US" sz="2400" dirty="0">
                <a:latin typeface="Arial"/>
                <a:cs typeface="Arial"/>
              </a:rPr>
              <a:t>State and local measures are drawn from the ten priority areas of the Local Control Funding Formula (LCFF), as required in California </a:t>
            </a:r>
            <a:r>
              <a:rPr lang="en-US" sz="2400" i="1" dirty="0">
                <a:latin typeface="Arial"/>
                <a:cs typeface="Arial"/>
              </a:rPr>
              <a:t>EC</a:t>
            </a:r>
            <a:r>
              <a:rPr lang="en-US" sz="2400" dirty="0">
                <a:latin typeface="Arial"/>
                <a:cs typeface="Arial"/>
              </a:rPr>
              <a:t> Section 52064.5.</a:t>
            </a:r>
          </a:p>
          <a:p>
            <a:r>
              <a:rPr lang="en-US" sz="2400" dirty="0">
                <a:latin typeface="Arial"/>
                <a:cs typeface="Arial"/>
              </a:rPr>
              <a:t>In 2019, Senate Bill (SB) 75 updated </a:t>
            </a:r>
            <a:r>
              <a:rPr lang="en-US" sz="2400" i="1" dirty="0">
                <a:latin typeface="Arial"/>
                <a:cs typeface="Arial"/>
              </a:rPr>
              <a:t>EC</a:t>
            </a:r>
            <a:r>
              <a:rPr lang="en-US" sz="2400" dirty="0">
                <a:latin typeface="Arial"/>
                <a:cs typeface="Arial"/>
              </a:rPr>
              <a:t> Section 52064.5 with additional information about local indicators.</a:t>
            </a:r>
          </a:p>
        </p:txBody>
      </p:sp>
      <p:sp>
        <p:nvSpPr>
          <p:cNvPr id="4" name="Slide Number Placeholder 3">
            <a:extLst>
              <a:ext uri="{FF2B5EF4-FFF2-40B4-BE49-F238E27FC236}">
                <a16:creationId xmlns:a16="http://schemas.microsoft.com/office/drawing/2014/main" id="{EC99E870-CFE9-4F17-B406-A971EF505617}"/>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13</a:t>
            </a:fld>
            <a:endParaRPr lang="en-US">
              <a:solidFill>
                <a:prstClr val="black">
                  <a:tint val="75000"/>
                </a:prstClr>
              </a:solidFill>
            </a:endParaRPr>
          </a:p>
        </p:txBody>
      </p:sp>
    </p:spTree>
    <p:extLst>
      <p:ext uri="{BB962C8B-B14F-4D97-AF65-F5344CB8AC3E}">
        <p14:creationId xmlns:p14="http://schemas.microsoft.com/office/powerpoint/2010/main" val="1940486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3F338-93D8-457C-A064-9C21D3992FFD}"/>
              </a:ext>
            </a:extLst>
          </p:cNvPr>
          <p:cNvSpPr>
            <a:spLocks noGrp="1"/>
          </p:cNvSpPr>
          <p:nvPr>
            <p:ph type="title"/>
          </p:nvPr>
        </p:nvSpPr>
        <p:spPr>
          <a:xfrm>
            <a:off x="114932" y="168442"/>
            <a:ext cx="11913139" cy="1477796"/>
          </a:xfrm>
        </p:spPr>
        <p:txBody>
          <a:bodyPr>
            <a:normAutofit/>
          </a:bodyPr>
          <a:lstStyle/>
          <a:p>
            <a:pPr algn="ctr"/>
            <a:r>
              <a:rPr lang="en-US" sz="4000" dirty="0">
                <a:latin typeface="Arial"/>
                <a:cs typeface="Arial"/>
              </a:rPr>
              <a:t>LCFF State Priority Areas and Local Indicators</a:t>
            </a:r>
            <a:endParaRPr lang="en-US" dirty="0"/>
          </a:p>
        </p:txBody>
      </p:sp>
      <p:graphicFrame>
        <p:nvGraphicFramePr>
          <p:cNvPr id="6" name="Content Placeholder 5" descr="LCFF State Priority Areas and Local Indicators">
            <a:extLst>
              <a:ext uri="{FF2B5EF4-FFF2-40B4-BE49-F238E27FC236}">
                <a16:creationId xmlns:a16="http://schemas.microsoft.com/office/drawing/2014/main" id="{6F11540F-7F5B-40C3-A1C5-246C1E55E05D}"/>
              </a:ext>
            </a:extLst>
          </p:cNvPr>
          <p:cNvGraphicFramePr>
            <a:graphicFrameLocks noGrp="1"/>
          </p:cNvGraphicFramePr>
          <p:nvPr>
            <p:ph idx="1"/>
            <p:extLst>
              <p:ext uri="{D42A27DB-BD31-4B8C-83A1-F6EECF244321}">
                <p14:modId xmlns:p14="http://schemas.microsoft.com/office/powerpoint/2010/main" val="3505479648"/>
              </p:ext>
            </p:extLst>
          </p:nvPr>
        </p:nvGraphicFramePr>
        <p:xfrm>
          <a:off x="186131" y="1236231"/>
          <a:ext cx="11725453" cy="5530128"/>
        </p:xfrm>
        <a:graphic>
          <a:graphicData uri="http://schemas.openxmlformats.org/drawingml/2006/table">
            <a:tbl>
              <a:tblPr firstRow="1" firstCol="1" bandRow="1">
                <a:tableStyleId>{5C22544A-7EE6-4342-B048-85BDC9FD1C3A}</a:tableStyleId>
              </a:tblPr>
              <a:tblGrid>
                <a:gridCol w="5838145">
                  <a:extLst>
                    <a:ext uri="{9D8B030D-6E8A-4147-A177-3AD203B41FA5}">
                      <a16:colId xmlns:a16="http://schemas.microsoft.com/office/drawing/2014/main" val="1412887513"/>
                    </a:ext>
                  </a:extLst>
                </a:gridCol>
                <a:gridCol w="5887308">
                  <a:extLst>
                    <a:ext uri="{9D8B030D-6E8A-4147-A177-3AD203B41FA5}">
                      <a16:colId xmlns:a16="http://schemas.microsoft.com/office/drawing/2014/main" val="1199785647"/>
                    </a:ext>
                  </a:extLst>
                </a:gridCol>
              </a:tblGrid>
              <a:tr h="929911">
                <a:tc>
                  <a:txBody>
                    <a:bodyPr/>
                    <a:lstStyle/>
                    <a:p>
                      <a:pPr marL="0" marR="0" algn="l" rtl="0" eaLnBrk="1" latinLnBrk="0" hangingPunct="1">
                        <a:spcBef>
                          <a:spcPts val="0"/>
                        </a:spcBef>
                        <a:spcAft>
                          <a:spcPts val="0"/>
                        </a:spcAft>
                      </a:pPr>
                      <a:r>
                        <a:rPr lang="en-US" sz="1650" b="1" kern="1200" dirty="0">
                          <a:solidFill>
                            <a:schemeClr val="tx1"/>
                          </a:solidFill>
                          <a:effectLst/>
                          <a:latin typeface="Arial" panose="020B0604020202020204" pitchFamily="34" charset="0"/>
                          <a:cs typeface="Arial" panose="020B0604020202020204" pitchFamily="34" charset="0"/>
                        </a:rPr>
                        <a:t>Basics (Priority 1) </a:t>
                      </a:r>
                      <a:endParaRPr lang="en-US" b="1" dirty="0">
                        <a:solidFill>
                          <a:schemeClr val="tx1"/>
                        </a:solidFill>
                        <a:effectLst/>
                        <a:latin typeface="Arial" panose="020B0604020202020204" pitchFamily="34" charset="0"/>
                        <a:cs typeface="Arial" panose="020B0604020202020204" pitchFamily="34" charset="0"/>
                      </a:endParaRPr>
                    </a:p>
                    <a:p>
                      <a:pPr marL="0" marR="0" algn="l" rtl="0" eaLnBrk="1" latinLnBrk="0" hangingPunct="1">
                        <a:lnSpc>
                          <a:spcPct val="115000"/>
                        </a:lnSpc>
                        <a:spcBef>
                          <a:spcPts val="0"/>
                        </a:spcBef>
                        <a:spcAft>
                          <a:spcPts val="0"/>
                        </a:spcAft>
                      </a:pPr>
                      <a:r>
                        <a:rPr lang="en-US" sz="1650" b="0" kern="1200" dirty="0">
                          <a:solidFill>
                            <a:schemeClr val="tx1"/>
                          </a:solidFill>
                          <a:effectLst/>
                          <a:latin typeface="Arial" panose="020B0604020202020204" pitchFamily="34" charset="0"/>
                          <a:cs typeface="Arial" panose="020B0604020202020204" pitchFamily="34" charset="0"/>
                        </a:rPr>
                        <a:t>Textbook access and availability, school facilities in good repair, and appropriately assigned</a:t>
                      </a:r>
                      <a:r>
                        <a:rPr lang="en-US" sz="1650" b="0" kern="1200" baseline="0" dirty="0">
                          <a:solidFill>
                            <a:schemeClr val="tx1"/>
                          </a:solidFill>
                          <a:effectLst/>
                          <a:latin typeface="Arial" panose="020B0604020202020204" pitchFamily="34" charset="0"/>
                          <a:cs typeface="Arial" panose="020B0604020202020204" pitchFamily="34" charset="0"/>
                        </a:rPr>
                        <a:t> and fully</a:t>
                      </a:r>
                      <a:r>
                        <a:rPr lang="en-US" sz="1650" b="0" kern="1200" dirty="0">
                          <a:solidFill>
                            <a:schemeClr val="tx1"/>
                          </a:solidFill>
                          <a:effectLst/>
                          <a:latin typeface="Arial" panose="020B0604020202020204" pitchFamily="34" charset="0"/>
                          <a:cs typeface="Arial" panose="020B0604020202020204" pitchFamily="34" charset="0"/>
                        </a:rPr>
                        <a:t> credentialed teachers.</a:t>
                      </a:r>
                      <a:endParaRPr lang="en-US" b="0" dirty="0">
                        <a:solidFill>
                          <a:schemeClr val="tx1"/>
                        </a:solidFill>
                        <a:effectLst/>
                        <a:latin typeface="Arial" panose="020B0604020202020204" pitchFamily="34" charset="0"/>
                        <a:cs typeface="Arial" panose="020B0604020202020204" pitchFamily="34" charset="0"/>
                      </a:endParaRPr>
                    </a:p>
                  </a:txBody>
                  <a:tcPr marL="0" marR="0" marT="0" marB="0" anchor="ctr">
                    <a:solidFill>
                      <a:schemeClr val="accent1">
                        <a:lumMod val="60000"/>
                        <a:lumOff val="40000"/>
                      </a:schemeClr>
                    </a:solidFill>
                  </a:tcPr>
                </a:tc>
                <a:tc>
                  <a:txBody>
                    <a:bodyPr/>
                    <a:lstStyle/>
                    <a:p>
                      <a:pPr marL="0" marR="0" algn="l" rtl="0" eaLnBrk="1" latinLnBrk="0" hangingPunct="1">
                        <a:spcBef>
                          <a:spcPts val="0"/>
                        </a:spcBef>
                        <a:spcAft>
                          <a:spcPts val="0"/>
                        </a:spcAft>
                      </a:pPr>
                      <a:r>
                        <a:rPr lang="en-US" sz="1650" kern="1200" dirty="0">
                          <a:solidFill>
                            <a:schemeClr val="tx1"/>
                          </a:solidFill>
                          <a:effectLst/>
                          <a:latin typeface="Arial" panose="020B0604020202020204" pitchFamily="34" charset="0"/>
                          <a:cs typeface="Arial" panose="020B0604020202020204" pitchFamily="34" charset="0"/>
                        </a:rPr>
                        <a:t>School Climate (Priority 6) </a:t>
                      </a:r>
                      <a:endParaRPr lang="en-US" dirty="0">
                        <a:solidFill>
                          <a:schemeClr val="tx1"/>
                        </a:solidFill>
                        <a:effectLst/>
                        <a:latin typeface="Arial" panose="020B0604020202020204" pitchFamily="34" charset="0"/>
                        <a:cs typeface="Arial" panose="020B0604020202020204" pitchFamily="34" charset="0"/>
                      </a:endParaRPr>
                    </a:p>
                    <a:p>
                      <a:pPr marL="0" marR="0" algn="l" rtl="0" eaLnBrk="1" latinLnBrk="0" hangingPunct="1">
                        <a:lnSpc>
                          <a:spcPct val="115000"/>
                        </a:lnSpc>
                        <a:spcBef>
                          <a:spcPts val="0"/>
                        </a:spcBef>
                        <a:spcAft>
                          <a:spcPts val="0"/>
                        </a:spcAft>
                      </a:pPr>
                      <a:r>
                        <a:rPr lang="en-US" sz="1650" b="0" kern="1200" dirty="0">
                          <a:solidFill>
                            <a:schemeClr val="tx1"/>
                          </a:solidFill>
                          <a:effectLst/>
                          <a:latin typeface="Arial" panose="020B0604020202020204" pitchFamily="34" charset="0"/>
                          <a:cs typeface="Arial" panose="020B0604020202020204" pitchFamily="34" charset="0"/>
                        </a:rPr>
                        <a:t>Administer a Local Climate Survey every other year.</a:t>
                      </a:r>
                      <a:endParaRPr lang="en-US" b="0" dirty="0">
                        <a:solidFill>
                          <a:schemeClr val="tx1"/>
                        </a:solidFill>
                        <a:effectLst/>
                        <a:latin typeface="Arial" panose="020B0604020202020204" pitchFamily="34" charset="0"/>
                        <a:cs typeface="Arial" panose="020B0604020202020204" pitchFamily="34" charset="0"/>
                      </a:endParaRPr>
                    </a:p>
                  </a:txBody>
                  <a:tcPr marL="0" marR="0" marT="0" marB="0">
                    <a:solidFill>
                      <a:schemeClr val="accent1">
                        <a:lumMod val="60000"/>
                        <a:lumOff val="40000"/>
                      </a:schemeClr>
                    </a:solidFill>
                  </a:tcPr>
                </a:tc>
                <a:extLst>
                  <a:ext uri="{0D108BD9-81ED-4DB2-BD59-A6C34878D82A}">
                    <a16:rowId xmlns:a16="http://schemas.microsoft.com/office/drawing/2014/main" val="2228537833"/>
                  </a:ext>
                </a:extLst>
              </a:tr>
              <a:tr h="939124">
                <a:tc>
                  <a:txBody>
                    <a:bodyPr/>
                    <a:lstStyle/>
                    <a:p>
                      <a:pPr marL="0" marR="0" algn="l" rtl="0" eaLnBrk="1" latinLnBrk="0" hangingPunct="1">
                        <a:spcBef>
                          <a:spcPts val="0"/>
                        </a:spcBef>
                        <a:spcAft>
                          <a:spcPts val="0"/>
                        </a:spcAft>
                      </a:pPr>
                      <a:r>
                        <a:rPr lang="en-US" sz="1650" kern="1200" dirty="0">
                          <a:solidFill>
                            <a:schemeClr val="tx1"/>
                          </a:solidFill>
                          <a:effectLst/>
                          <a:latin typeface="Arial" panose="020B0604020202020204" pitchFamily="34" charset="0"/>
                          <a:cs typeface="Arial" panose="020B0604020202020204" pitchFamily="34" charset="0"/>
                        </a:rPr>
                        <a:t>Implementation of State Academic Standards (Priority 2) </a:t>
                      </a:r>
                      <a:endParaRPr lang="en-US" dirty="0">
                        <a:solidFill>
                          <a:schemeClr val="tx1"/>
                        </a:solidFill>
                        <a:effectLst/>
                        <a:latin typeface="Arial" panose="020B0604020202020204" pitchFamily="34" charset="0"/>
                        <a:cs typeface="Arial" panose="020B0604020202020204" pitchFamily="34" charset="0"/>
                      </a:endParaRPr>
                    </a:p>
                    <a:p>
                      <a:pPr marL="0" marR="0" algn="l" rtl="0" eaLnBrk="1" latinLnBrk="0" hangingPunct="1">
                        <a:lnSpc>
                          <a:spcPct val="115000"/>
                        </a:lnSpc>
                        <a:spcBef>
                          <a:spcPts val="0"/>
                        </a:spcBef>
                        <a:spcAft>
                          <a:spcPts val="0"/>
                        </a:spcAft>
                      </a:pPr>
                      <a:r>
                        <a:rPr lang="en-US" sz="1650" b="0" kern="1200" dirty="0">
                          <a:solidFill>
                            <a:schemeClr val="tx1"/>
                          </a:solidFill>
                          <a:effectLst/>
                          <a:latin typeface="Arial" panose="020B0604020202020204" pitchFamily="34" charset="0"/>
                          <a:cs typeface="Arial" panose="020B0604020202020204" pitchFamily="34" charset="0"/>
                        </a:rPr>
                        <a:t>Annually report on progress in implementing the standards for all content areas.</a:t>
                      </a:r>
                      <a:endParaRPr lang="en-US" b="0" dirty="0">
                        <a:solidFill>
                          <a:schemeClr val="tx1"/>
                        </a:solidFill>
                        <a:effectLst/>
                        <a:latin typeface="Arial" panose="020B0604020202020204" pitchFamily="34" charset="0"/>
                        <a:cs typeface="Arial" panose="020B0604020202020204" pitchFamily="34" charset="0"/>
                      </a:endParaRPr>
                    </a:p>
                  </a:txBody>
                  <a:tcPr marL="0" marR="0" marT="0" marB="0" anchor="ctr">
                    <a:solidFill>
                      <a:schemeClr val="accent1">
                        <a:lumMod val="60000"/>
                        <a:lumOff val="40000"/>
                      </a:schemeClr>
                    </a:solidFill>
                  </a:tcPr>
                </a:tc>
                <a:tc>
                  <a:txBody>
                    <a:bodyPr/>
                    <a:lstStyle/>
                    <a:p>
                      <a:pPr marL="0" algn="l" rtl="0" eaLnBrk="1" fontAlgn="t" latinLnBrk="0" hangingPunct="1">
                        <a:spcBef>
                          <a:spcPts val="0"/>
                        </a:spcBef>
                        <a:spcAft>
                          <a:spcPts val="0"/>
                        </a:spcAft>
                      </a:pPr>
                      <a:r>
                        <a:rPr lang="en-US" sz="1650" b="1" kern="1200" dirty="0">
                          <a:solidFill>
                            <a:schemeClr val="tx1"/>
                          </a:solidFill>
                          <a:effectLst/>
                          <a:latin typeface="Arial" panose="020B0604020202020204" pitchFamily="34" charset="0"/>
                          <a:cs typeface="Arial" panose="020B0604020202020204" pitchFamily="34" charset="0"/>
                        </a:rPr>
                        <a:t>Access to a Broad Course of Study (Priority 7) </a:t>
                      </a:r>
                      <a:endParaRPr lang="en-US" b="1" dirty="0">
                        <a:solidFill>
                          <a:schemeClr val="tx1"/>
                        </a:solidFill>
                        <a:effectLst/>
                        <a:latin typeface="Arial" panose="020B0604020202020204" pitchFamily="34" charset="0"/>
                        <a:cs typeface="Arial" panose="020B0604020202020204" pitchFamily="34" charset="0"/>
                      </a:endParaRPr>
                    </a:p>
                    <a:p>
                      <a:pPr marL="0" marR="0" algn="l" rtl="0" eaLnBrk="1" latinLnBrk="0" hangingPunct="1">
                        <a:lnSpc>
                          <a:spcPct val="115000"/>
                        </a:lnSpc>
                        <a:spcBef>
                          <a:spcPts val="0"/>
                        </a:spcBef>
                        <a:spcAft>
                          <a:spcPts val="0"/>
                        </a:spcAft>
                      </a:pPr>
                      <a:r>
                        <a:rPr lang="en-US" sz="1650" kern="1200" dirty="0">
                          <a:solidFill>
                            <a:schemeClr val="tx1"/>
                          </a:solidFill>
                          <a:effectLst/>
                          <a:latin typeface="Arial" panose="020B0604020202020204" pitchFamily="34" charset="0"/>
                          <a:cs typeface="Arial" panose="020B0604020202020204" pitchFamily="34" charset="0"/>
                        </a:rPr>
                        <a:t>Annually report progress on the extent students have access to, and are enrolled in, a broad course of study.</a:t>
                      </a:r>
                      <a:endParaRPr lang="en-US" dirty="0">
                        <a:solidFill>
                          <a:schemeClr val="tx1"/>
                        </a:solidFill>
                        <a:effectLst/>
                        <a:latin typeface="Arial" panose="020B0604020202020204" pitchFamily="34" charset="0"/>
                        <a:cs typeface="Arial" panose="020B0604020202020204" pitchFamily="34" charset="0"/>
                      </a:endParaRPr>
                    </a:p>
                  </a:txBody>
                  <a:tcPr marL="0" marR="0" marT="0" marB="0" anchor="ctr">
                    <a:solidFill>
                      <a:schemeClr val="accent1">
                        <a:lumMod val="60000"/>
                        <a:lumOff val="40000"/>
                      </a:schemeClr>
                    </a:solidFill>
                  </a:tcPr>
                </a:tc>
                <a:extLst>
                  <a:ext uri="{0D108BD9-81ED-4DB2-BD59-A6C34878D82A}">
                    <a16:rowId xmlns:a16="http://schemas.microsoft.com/office/drawing/2014/main" val="2303203214"/>
                  </a:ext>
                </a:extLst>
              </a:tr>
              <a:tr h="1206128">
                <a:tc>
                  <a:txBody>
                    <a:bodyPr/>
                    <a:lstStyle/>
                    <a:p>
                      <a:pPr marL="0" marR="0" algn="l" rtl="0" eaLnBrk="1" latinLnBrk="0" hangingPunct="1">
                        <a:spcBef>
                          <a:spcPts val="0"/>
                        </a:spcBef>
                        <a:spcAft>
                          <a:spcPts val="0"/>
                        </a:spcAft>
                      </a:pPr>
                      <a:r>
                        <a:rPr lang="en-US" sz="1650" kern="1200" dirty="0">
                          <a:solidFill>
                            <a:schemeClr val="tx1"/>
                          </a:solidFill>
                          <a:effectLst/>
                          <a:latin typeface="Arial" panose="020B0604020202020204" pitchFamily="34" charset="0"/>
                          <a:cs typeface="Arial" panose="020B0604020202020204" pitchFamily="34" charset="0"/>
                        </a:rPr>
                        <a:t>Parent and</a:t>
                      </a:r>
                      <a:r>
                        <a:rPr lang="en-US" sz="1650" kern="1200" baseline="0" dirty="0">
                          <a:solidFill>
                            <a:schemeClr val="tx1"/>
                          </a:solidFill>
                          <a:effectLst/>
                          <a:latin typeface="Arial" panose="020B0604020202020204" pitchFamily="34" charset="0"/>
                          <a:cs typeface="Arial" panose="020B0604020202020204" pitchFamily="34" charset="0"/>
                        </a:rPr>
                        <a:t> Family </a:t>
                      </a:r>
                      <a:r>
                        <a:rPr lang="en-US" sz="1650" kern="1200" dirty="0">
                          <a:solidFill>
                            <a:schemeClr val="tx1"/>
                          </a:solidFill>
                          <a:effectLst/>
                          <a:latin typeface="Arial" panose="020B0604020202020204" pitchFamily="34" charset="0"/>
                          <a:cs typeface="Arial" panose="020B0604020202020204" pitchFamily="34" charset="0"/>
                        </a:rPr>
                        <a:t>Engagement (Priority 3) </a:t>
                      </a:r>
                      <a:endParaRPr lang="en-US" dirty="0">
                        <a:solidFill>
                          <a:schemeClr val="tx1"/>
                        </a:solidFill>
                        <a:effectLst/>
                        <a:latin typeface="Arial" panose="020B0604020202020204" pitchFamily="34" charset="0"/>
                        <a:cs typeface="Arial" panose="020B0604020202020204" pitchFamily="34" charset="0"/>
                      </a:endParaRPr>
                    </a:p>
                    <a:p>
                      <a:pPr marL="0" marR="0" algn="l" rtl="0" eaLnBrk="1" latinLnBrk="0" hangingPunct="1">
                        <a:lnSpc>
                          <a:spcPct val="115000"/>
                        </a:lnSpc>
                        <a:spcBef>
                          <a:spcPts val="0"/>
                        </a:spcBef>
                        <a:spcAft>
                          <a:spcPts val="0"/>
                        </a:spcAft>
                      </a:pPr>
                      <a:r>
                        <a:rPr lang="en-US" sz="1650" b="0" kern="1200" dirty="0">
                          <a:solidFill>
                            <a:schemeClr val="tx1"/>
                          </a:solidFill>
                          <a:effectLst/>
                          <a:latin typeface="Arial" panose="020B0604020202020204" pitchFamily="34" charset="0"/>
                          <a:cs typeface="Arial" panose="020B0604020202020204" pitchFamily="34" charset="0"/>
                        </a:rPr>
                        <a:t>Annually report progress toward: (1) seeking input from parents/guardians in decision making; and (2) promoting parental participation in programs.</a:t>
                      </a:r>
                      <a:endParaRPr lang="en-US" b="0" dirty="0">
                        <a:solidFill>
                          <a:schemeClr val="tx1"/>
                        </a:solidFill>
                        <a:effectLst/>
                        <a:latin typeface="Arial" panose="020B0604020202020204" pitchFamily="34" charset="0"/>
                        <a:cs typeface="Arial" panose="020B0604020202020204" pitchFamily="34" charset="0"/>
                      </a:endParaRPr>
                    </a:p>
                  </a:txBody>
                  <a:tcPr marL="0" marR="0" marT="0" marB="0" anchor="ctr">
                    <a:solidFill>
                      <a:schemeClr val="accent1">
                        <a:lumMod val="60000"/>
                        <a:lumOff val="40000"/>
                      </a:schemeClr>
                    </a:solidFill>
                  </a:tcPr>
                </a:tc>
                <a:tc>
                  <a:txBody>
                    <a:bodyPr/>
                    <a:lstStyle/>
                    <a:p>
                      <a:pPr marL="0" algn="l" rtl="0" eaLnBrk="1" fontAlgn="t" latinLnBrk="0" hangingPunct="1">
                        <a:spcBef>
                          <a:spcPts val="0"/>
                        </a:spcBef>
                        <a:spcAft>
                          <a:spcPts val="0"/>
                        </a:spcAft>
                      </a:pPr>
                      <a:r>
                        <a:rPr lang="en-US" sz="1650" b="1" kern="1200" dirty="0">
                          <a:solidFill>
                            <a:schemeClr val="tx1"/>
                          </a:solidFill>
                          <a:effectLst/>
                          <a:latin typeface="Arial" panose="020B0604020202020204" pitchFamily="34" charset="0"/>
                          <a:cs typeface="Arial" panose="020B0604020202020204" pitchFamily="34" charset="0"/>
                        </a:rPr>
                        <a:t>Outcomes in a Broad Course of Study (Priority 8) </a:t>
                      </a:r>
                      <a:endParaRPr lang="en-US" b="1" dirty="0">
                        <a:solidFill>
                          <a:schemeClr val="tx1"/>
                        </a:solidFill>
                        <a:effectLst/>
                        <a:latin typeface="Arial" panose="020B0604020202020204" pitchFamily="34" charset="0"/>
                        <a:cs typeface="Arial" panose="020B0604020202020204" pitchFamily="34" charset="0"/>
                      </a:endParaRPr>
                    </a:p>
                    <a:p>
                      <a:pPr marL="0" algn="l" rtl="0" eaLnBrk="1" fontAlgn="t" latinLnBrk="0" hangingPunct="1">
                        <a:spcBef>
                          <a:spcPts val="0"/>
                        </a:spcBef>
                        <a:spcAft>
                          <a:spcPts val="0"/>
                        </a:spcAft>
                      </a:pPr>
                      <a:r>
                        <a:rPr lang="en-US" sz="1650" kern="1200" dirty="0">
                          <a:solidFill>
                            <a:schemeClr val="tx1"/>
                          </a:solidFill>
                          <a:effectLst/>
                          <a:latin typeface="Arial" panose="020B0604020202020204" pitchFamily="34" charset="0"/>
                          <a:cs typeface="Arial" panose="020B0604020202020204" pitchFamily="34" charset="0"/>
                        </a:rPr>
                        <a:t>N/A</a:t>
                      </a:r>
                      <a:endParaRPr lang="en-US" dirty="0">
                        <a:solidFill>
                          <a:schemeClr val="tx1"/>
                        </a:solidFill>
                        <a:effectLst/>
                        <a:latin typeface="Arial" panose="020B0604020202020204" pitchFamily="34" charset="0"/>
                        <a:cs typeface="Arial" panose="020B0604020202020204" pitchFamily="34" charset="0"/>
                      </a:endParaRPr>
                    </a:p>
                  </a:txBody>
                  <a:tcPr marL="0" marR="0" marT="0" marB="0">
                    <a:solidFill>
                      <a:schemeClr val="accent1">
                        <a:lumMod val="60000"/>
                        <a:lumOff val="40000"/>
                      </a:schemeClr>
                    </a:solidFill>
                  </a:tcPr>
                </a:tc>
                <a:extLst>
                  <a:ext uri="{0D108BD9-81ED-4DB2-BD59-A6C34878D82A}">
                    <a16:rowId xmlns:a16="http://schemas.microsoft.com/office/drawing/2014/main" val="3738017285"/>
                  </a:ext>
                </a:extLst>
              </a:tr>
              <a:tr h="1233749">
                <a:tc>
                  <a:txBody>
                    <a:bodyPr/>
                    <a:lstStyle/>
                    <a:p>
                      <a:pPr marL="0" marR="0" algn="l" rtl="0" eaLnBrk="1" latinLnBrk="0" hangingPunct="1">
                        <a:spcBef>
                          <a:spcPts val="0"/>
                        </a:spcBef>
                        <a:spcAft>
                          <a:spcPts val="0"/>
                        </a:spcAft>
                      </a:pPr>
                      <a:r>
                        <a:rPr lang="en-US" sz="1650" kern="1200" dirty="0">
                          <a:solidFill>
                            <a:schemeClr val="tx1"/>
                          </a:solidFill>
                          <a:effectLst/>
                          <a:latin typeface="Arial" panose="020B0604020202020204" pitchFamily="34" charset="0"/>
                          <a:cs typeface="Arial" panose="020B0604020202020204" pitchFamily="34" charset="0"/>
                        </a:rPr>
                        <a:t>Pupil Achievement (Priority 4)</a:t>
                      </a:r>
                      <a:endParaRPr lang="en-US" dirty="0">
                        <a:solidFill>
                          <a:schemeClr val="tx1"/>
                        </a:solidFill>
                        <a:effectLst/>
                        <a:latin typeface="Arial" panose="020B0604020202020204" pitchFamily="34" charset="0"/>
                        <a:cs typeface="Arial" panose="020B0604020202020204" pitchFamily="34" charset="0"/>
                      </a:endParaRPr>
                    </a:p>
                    <a:p>
                      <a:pPr marL="0" marR="0" indent="0" algn="l" rtl="0" eaLnBrk="1" fontAlgn="auto" latinLnBrk="0" hangingPunct="1">
                        <a:spcBef>
                          <a:spcPts val="0"/>
                        </a:spcBef>
                        <a:spcAft>
                          <a:spcPts val="0"/>
                        </a:spcAft>
                      </a:pPr>
                      <a:r>
                        <a:rPr lang="en-US" sz="1650" b="0" kern="1200" dirty="0">
                          <a:solidFill>
                            <a:schemeClr val="tx1"/>
                          </a:solidFill>
                          <a:effectLst/>
                          <a:latin typeface="Arial" panose="020B0604020202020204" pitchFamily="34" charset="0"/>
                          <a:cs typeface="Arial" panose="020B0604020202020204" pitchFamily="34" charset="0"/>
                        </a:rPr>
                        <a:t>N/A</a:t>
                      </a:r>
                      <a:endParaRPr lang="en-US" b="0" dirty="0">
                        <a:solidFill>
                          <a:schemeClr val="tx1"/>
                        </a:solidFill>
                        <a:effectLst/>
                        <a:latin typeface="Arial" panose="020B0604020202020204" pitchFamily="34" charset="0"/>
                        <a:cs typeface="Arial" panose="020B0604020202020204" pitchFamily="34" charset="0"/>
                      </a:endParaRPr>
                    </a:p>
                  </a:txBody>
                  <a:tcPr marL="0" marR="0" marT="0" marB="0">
                    <a:solidFill>
                      <a:schemeClr val="accent1">
                        <a:lumMod val="60000"/>
                        <a:lumOff val="40000"/>
                      </a:schemeClr>
                    </a:solidFill>
                  </a:tcPr>
                </a:tc>
                <a:tc>
                  <a:txBody>
                    <a:bodyPr/>
                    <a:lstStyle/>
                    <a:p>
                      <a:pPr marL="0" marR="0" algn="l" rtl="0" eaLnBrk="1" latinLnBrk="0" hangingPunct="1">
                        <a:spcBef>
                          <a:spcPts val="0"/>
                        </a:spcBef>
                        <a:spcAft>
                          <a:spcPts val="0"/>
                        </a:spcAft>
                      </a:pPr>
                      <a:r>
                        <a:rPr lang="en-US" sz="1650" b="1" kern="1200" dirty="0">
                          <a:solidFill>
                            <a:schemeClr val="tx1"/>
                          </a:solidFill>
                          <a:effectLst/>
                          <a:latin typeface="Arial" panose="020B0604020202020204" pitchFamily="34" charset="0"/>
                          <a:cs typeface="Arial" panose="020B0604020202020204" pitchFamily="34" charset="0"/>
                        </a:rPr>
                        <a:t>Coordination of Services for Expelled Pupils – COEs Only (Priority 9) </a:t>
                      </a:r>
                      <a:endParaRPr lang="en-US" b="1" dirty="0">
                        <a:solidFill>
                          <a:schemeClr val="tx1"/>
                        </a:solidFill>
                        <a:effectLst/>
                        <a:latin typeface="Arial" panose="020B0604020202020204" pitchFamily="34" charset="0"/>
                        <a:cs typeface="Arial" panose="020B0604020202020204" pitchFamily="34" charset="0"/>
                      </a:endParaRPr>
                    </a:p>
                    <a:p>
                      <a:pPr marL="0" marR="0" algn="l" rtl="0" eaLnBrk="1" latinLnBrk="0" hangingPunct="1">
                        <a:lnSpc>
                          <a:spcPct val="115000"/>
                        </a:lnSpc>
                        <a:spcBef>
                          <a:spcPts val="0"/>
                        </a:spcBef>
                        <a:spcAft>
                          <a:spcPts val="0"/>
                        </a:spcAft>
                      </a:pPr>
                      <a:r>
                        <a:rPr lang="en-US" sz="1650" kern="1200" dirty="0">
                          <a:solidFill>
                            <a:schemeClr val="tx1"/>
                          </a:solidFill>
                          <a:effectLst/>
                          <a:latin typeface="Arial" panose="020B0604020202020204" pitchFamily="34" charset="0"/>
                          <a:cs typeface="Arial" panose="020B0604020202020204" pitchFamily="34" charset="0"/>
                        </a:rPr>
                        <a:t>Annual measure of progress in coordinating instruction for expelled students.</a:t>
                      </a:r>
                      <a:endParaRPr lang="en-US" dirty="0">
                        <a:solidFill>
                          <a:schemeClr val="tx1"/>
                        </a:solidFill>
                        <a:effectLst/>
                        <a:latin typeface="Arial" panose="020B0604020202020204" pitchFamily="34" charset="0"/>
                        <a:cs typeface="Arial" panose="020B0604020202020204" pitchFamily="34" charset="0"/>
                      </a:endParaRPr>
                    </a:p>
                  </a:txBody>
                  <a:tcPr marL="0" marR="0" marT="0" marB="0" anchor="ctr">
                    <a:solidFill>
                      <a:schemeClr val="accent1">
                        <a:lumMod val="60000"/>
                        <a:lumOff val="40000"/>
                      </a:schemeClr>
                    </a:solidFill>
                  </a:tcPr>
                </a:tc>
                <a:extLst>
                  <a:ext uri="{0D108BD9-81ED-4DB2-BD59-A6C34878D82A}">
                    <a16:rowId xmlns:a16="http://schemas.microsoft.com/office/drawing/2014/main" val="886331645"/>
                  </a:ext>
                </a:extLst>
              </a:tr>
              <a:tr h="893086">
                <a:tc>
                  <a:txBody>
                    <a:bodyPr/>
                    <a:lstStyle/>
                    <a:p>
                      <a:pPr marL="0" marR="0" algn="l" rtl="0" eaLnBrk="1" latinLnBrk="0" hangingPunct="1">
                        <a:spcBef>
                          <a:spcPts val="0"/>
                        </a:spcBef>
                        <a:spcAft>
                          <a:spcPts val="0"/>
                        </a:spcAft>
                      </a:pPr>
                      <a:r>
                        <a:rPr lang="en-US" sz="1650" kern="1200" dirty="0">
                          <a:solidFill>
                            <a:schemeClr val="tx1"/>
                          </a:solidFill>
                          <a:effectLst/>
                          <a:latin typeface="Arial" panose="020B0604020202020204" pitchFamily="34" charset="0"/>
                          <a:cs typeface="Arial" panose="020B0604020202020204" pitchFamily="34" charset="0"/>
                        </a:rPr>
                        <a:t>Pupil Engagement (Priority 5) </a:t>
                      </a:r>
                      <a:endParaRPr lang="en-US" dirty="0">
                        <a:solidFill>
                          <a:schemeClr val="tx1"/>
                        </a:solidFill>
                        <a:effectLst/>
                        <a:latin typeface="Arial" panose="020B0604020202020204" pitchFamily="34" charset="0"/>
                        <a:cs typeface="Arial" panose="020B0604020202020204" pitchFamily="34" charset="0"/>
                      </a:endParaRPr>
                    </a:p>
                    <a:p>
                      <a:pPr marL="0" marR="0" indent="0" algn="l" rtl="0" eaLnBrk="1" fontAlgn="auto" latinLnBrk="0" hangingPunct="1">
                        <a:spcBef>
                          <a:spcPts val="0"/>
                        </a:spcBef>
                        <a:spcAft>
                          <a:spcPts val="0"/>
                        </a:spcAft>
                      </a:pPr>
                      <a:r>
                        <a:rPr lang="en-US" sz="1650" b="0" kern="1200" dirty="0">
                          <a:solidFill>
                            <a:schemeClr val="tx1"/>
                          </a:solidFill>
                          <a:effectLst/>
                          <a:latin typeface="Arial" panose="020B0604020202020204" pitchFamily="34" charset="0"/>
                          <a:cs typeface="Arial" panose="020B0604020202020204" pitchFamily="34" charset="0"/>
                        </a:rPr>
                        <a:t>N/A</a:t>
                      </a:r>
                      <a:endParaRPr lang="en-US" b="0" dirty="0">
                        <a:solidFill>
                          <a:schemeClr val="tx1"/>
                        </a:solidFill>
                        <a:effectLst/>
                        <a:latin typeface="Arial" panose="020B0604020202020204" pitchFamily="34" charset="0"/>
                        <a:cs typeface="Arial" panose="020B0604020202020204" pitchFamily="34" charset="0"/>
                      </a:endParaRPr>
                    </a:p>
                  </a:txBody>
                  <a:tcPr marL="0" marR="0" marT="0" marB="0">
                    <a:solidFill>
                      <a:schemeClr val="accent1">
                        <a:lumMod val="60000"/>
                        <a:lumOff val="40000"/>
                      </a:schemeClr>
                    </a:solidFill>
                  </a:tcPr>
                </a:tc>
                <a:tc>
                  <a:txBody>
                    <a:bodyPr/>
                    <a:lstStyle/>
                    <a:p>
                      <a:pPr marL="0" marR="0" algn="l" rtl="0" eaLnBrk="1" latinLnBrk="0" hangingPunct="1">
                        <a:spcBef>
                          <a:spcPts val="0"/>
                        </a:spcBef>
                        <a:spcAft>
                          <a:spcPts val="0"/>
                        </a:spcAft>
                      </a:pPr>
                      <a:r>
                        <a:rPr lang="en-US" sz="1650" b="1" kern="1200" dirty="0">
                          <a:solidFill>
                            <a:schemeClr val="tx1"/>
                          </a:solidFill>
                          <a:effectLst/>
                          <a:latin typeface="Arial" panose="020B0604020202020204" pitchFamily="34" charset="0"/>
                          <a:cs typeface="Arial" panose="020B0604020202020204" pitchFamily="34" charset="0"/>
                        </a:rPr>
                        <a:t>Coordination of Services for Foster Youth – COEs Only (Priority 10)</a:t>
                      </a:r>
                      <a:r>
                        <a:rPr lang="en-US" sz="1650" kern="1200" dirty="0">
                          <a:solidFill>
                            <a:schemeClr val="tx1"/>
                          </a:solidFill>
                          <a:effectLst/>
                          <a:latin typeface="Arial" panose="020B0604020202020204" pitchFamily="34" charset="0"/>
                          <a:cs typeface="Arial" panose="020B0604020202020204" pitchFamily="34" charset="0"/>
                        </a:rPr>
                        <a:t> </a:t>
                      </a:r>
                      <a:endParaRPr lang="en-US" dirty="0">
                        <a:solidFill>
                          <a:schemeClr val="tx1"/>
                        </a:solidFill>
                        <a:effectLst/>
                        <a:latin typeface="Arial" panose="020B0604020202020204" pitchFamily="34" charset="0"/>
                        <a:cs typeface="Arial" panose="020B0604020202020204" pitchFamily="34" charset="0"/>
                      </a:endParaRPr>
                    </a:p>
                    <a:p>
                      <a:pPr marL="0" marR="0" algn="l" rtl="0" eaLnBrk="1" latinLnBrk="0" hangingPunct="1">
                        <a:lnSpc>
                          <a:spcPct val="115000"/>
                        </a:lnSpc>
                        <a:spcBef>
                          <a:spcPts val="0"/>
                        </a:spcBef>
                        <a:spcAft>
                          <a:spcPts val="0"/>
                        </a:spcAft>
                      </a:pPr>
                      <a:r>
                        <a:rPr lang="en-US" sz="1650" kern="1200" dirty="0">
                          <a:solidFill>
                            <a:schemeClr val="tx1"/>
                          </a:solidFill>
                          <a:effectLst/>
                          <a:latin typeface="Arial" panose="020B0604020202020204" pitchFamily="34" charset="0"/>
                          <a:cs typeface="Arial" panose="020B0604020202020204" pitchFamily="34" charset="0"/>
                        </a:rPr>
                        <a:t>Annual measure of progress in coordinating instruction for foster youth.</a:t>
                      </a:r>
                      <a:endParaRPr lang="en-US" dirty="0">
                        <a:solidFill>
                          <a:schemeClr val="tx1"/>
                        </a:solidFill>
                        <a:effectLst/>
                        <a:latin typeface="Arial" panose="020B0604020202020204" pitchFamily="34" charset="0"/>
                        <a:cs typeface="Arial" panose="020B0604020202020204" pitchFamily="34" charset="0"/>
                      </a:endParaRPr>
                    </a:p>
                  </a:txBody>
                  <a:tcPr marL="0" marR="0" marT="0" marB="0" anchor="ctr">
                    <a:solidFill>
                      <a:schemeClr val="accent1">
                        <a:lumMod val="60000"/>
                        <a:lumOff val="40000"/>
                      </a:schemeClr>
                    </a:solidFill>
                  </a:tcPr>
                </a:tc>
                <a:extLst>
                  <a:ext uri="{0D108BD9-81ED-4DB2-BD59-A6C34878D82A}">
                    <a16:rowId xmlns:a16="http://schemas.microsoft.com/office/drawing/2014/main" val="4204323876"/>
                  </a:ext>
                </a:extLst>
              </a:tr>
            </a:tbl>
          </a:graphicData>
        </a:graphic>
      </p:graphicFrame>
      <p:sp>
        <p:nvSpPr>
          <p:cNvPr id="4" name="Slide Number Placeholder 3">
            <a:extLst>
              <a:ext uri="{FF2B5EF4-FFF2-40B4-BE49-F238E27FC236}">
                <a16:creationId xmlns:a16="http://schemas.microsoft.com/office/drawing/2014/main" id="{EE64C182-0C17-4CEA-BC8B-07F55A70D2A7}"/>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14</a:t>
            </a:fld>
            <a:endParaRPr lang="en-US">
              <a:solidFill>
                <a:prstClr val="black">
                  <a:tint val="75000"/>
                </a:prstClr>
              </a:solidFill>
            </a:endParaRPr>
          </a:p>
        </p:txBody>
      </p:sp>
    </p:spTree>
    <p:extLst>
      <p:ext uri="{BB962C8B-B14F-4D97-AF65-F5344CB8AC3E}">
        <p14:creationId xmlns:p14="http://schemas.microsoft.com/office/powerpoint/2010/main" val="1954475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30E1D-C83B-415E-9047-3E24B3931EA7}"/>
              </a:ext>
            </a:extLst>
          </p:cNvPr>
          <p:cNvSpPr>
            <a:spLocks noGrp="1"/>
          </p:cNvSpPr>
          <p:nvPr>
            <p:ph type="title"/>
          </p:nvPr>
        </p:nvSpPr>
        <p:spPr>
          <a:xfrm>
            <a:off x="414868" y="168442"/>
            <a:ext cx="11353799" cy="1007626"/>
          </a:xfrm>
        </p:spPr>
        <p:txBody>
          <a:bodyPr>
            <a:normAutofit/>
          </a:bodyPr>
          <a:lstStyle/>
          <a:p>
            <a:pPr algn="ctr"/>
            <a:r>
              <a:rPr lang="en-US" sz="4000" dirty="0"/>
              <a:t>Teacher Assignment (Priority Area 1)</a:t>
            </a:r>
          </a:p>
        </p:txBody>
      </p:sp>
      <p:sp>
        <p:nvSpPr>
          <p:cNvPr id="3" name="Content Placeholder 2">
            <a:extLst>
              <a:ext uri="{FF2B5EF4-FFF2-40B4-BE49-F238E27FC236}">
                <a16:creationId xmlns:a16="http://schemas.microsoft.com/office/drawing/2014/main" id="{170FCF63-87D3-4BCF-85D8-62519007E853}"/>
              </a:ext>
            </a:extLst>
          </p:cNvPr>
          <p:cNvSpPr>
            <a:spLocks noGrp="1"/>
          </p:cNvSpPr>
          <p:nvPr>
            <p:ph idx="1"/>
          </p:nvPr>
        </p:nvSpPr>
        <p:spPr>
          <a:xfrm>
            <a:off x="195996" y="1282498"/>
            <a:ext cx="11807757" cy="5097124"/>
          </a:xfrm>
        </p:spPr>
        <p:txBody>
          <a:bodyPr vert="horz" lIns="91440" tIns="45720" rIns="91440" bIns="45720" rtlCol="0" anchor="t">
            <a:normAutofit/>
          </a:bodyPr>
          <a:lstStyle/>
          <a:p>
            <a:r>
              <a:rPr lang="en-US" sz="3000" dirty="0">
                <a:latin typeface="Arial"/>
                <a:cs typeface="Arial"/>
              </a:rPr>
              <a:t>The CDE identified teacher assignment data as the first data set to meet the standards under SB 75 for local indicators to:</a:t>
            </a:r>
            <a:endParaRPr lang="en-US" sz="3000" dirty="0"/>
          </a:p>
          <a:p>
            <a:pPr marL="457200" lvl="1" indent="0">
              <a:buNone/>
            </a:pPr>
            <a:r>
              <a:rPr lang="en-US" sz="2600" dirty="0">
                <a:latin typeface="Arial"/>
                <a:cs typeface="Arial"/>
              </a:rPr>
              <a:t>“...reflect school-level data to the extent the department collects or otherwise has access to relevant and reliable school-level data for all schools statewide.”</a:t>
            </a:r>
            <a:endParaRPr lang="en-US" sz="2600" dirty="0"/>
          </a:p>
          <a:p>
            <a:pPr>
              <a:spcBef>
                <a:spcPts val="0"/>
              </a:spcBef>
              <a:spcAft>
                <a:spcPts val="0"/>
              </a:spcAft>
            </a:pPr>
            <a:r>
              <a:rPr lang="en-US" sz="3000" dirty="0">
                <a:latin typeface="Arial"/>
                <a:cs typeface="Arial"/>
              </a:rPr>
              <a:t>The CDE does not collect these data and is dependent on a data sharing agreement with the Commission on Teacher Credentialing (CTC) to meet these requirements</a:t>
            </a:r>
            <a:r>
              <a:rPr lang="en-US" dirty="0">
                <a:latin typeface="Arial"/>
                <a:cs typeface="Arial"/>
              </a:rPr>
              <a:t>.</a:t>
            </a:r>
          </a:p>
          <a:p>
            <a:endParaRPr lang="en-US" dirty="0"/>
          </a:p>
        </p:txBody>
      </p:sp>
      <p:sp>
        <p:nvSpPr>
          <p:cNvPr id="4" name="Slide Number Placeholder 3">
            <a:extLst>
              <a:ext uri="{FF2B5EF4-FFF2-40B4-BE49-F238E27FC236}">
                <a16:creationId xmlns:a16="http://schemas.microsoft.com/office/drawing/2014/main" id="{6AF3E249-95C2-4DF9-A60C-A77A65B01109}"/>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15</a:t>
            </a:fld>
            <a:endParaRPr lang="en-US">
              <a:solidFill>
                <a:prstClr val="black">
                  <a:tint val="75000"/>
                </a:prstClr>
              </a:solidFill>
            </a:endParaRPr>
          </a:p>
        </p:txBody>
      </p:sp>
    </p:spTree>
    <p:extLst>
      <p:ext uri="{BB962C8B-B14F-4D97-AF65-F5344CB8AC3E}">
        <p14:creationId xmlns:p14="http://schemas.microsoft.com/office/powerpoint/2010/main" val="1397446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212B7-EC63-4810-8EA0-C2DA3104C9BD}"/>
              </a:ext>
            </a:extLst>
          </p:cNvPr>
          <p:cNvSpPr>
            <a:spLocks noGrp="1"/>
          </p:cNvSpPr>
          <p:nvPr>
            <p:ph type="title"/>
          </p:nvPr>
        </p:nvSpPr>
        <p:spPr>
          <a:xfrm>
            <a:off x="131145" y="168442"/>
            <a:ext cx="11896926" cy="1477796"/>
          </a:xfrm>
        </p:spPr>
        <p:txBody>
          <a:bodyPr>
            <a:normAutofit/>
          </a:bodyPr>
          <a:lstStyle/>
          <a:p>
            <a:pPr algn="ctr"/>
            <a:r>
              <a:rPr lang="en-US" sz="3600" dirty="0">
                <a:latin typeface="Arial"/>
                <a:cs typeface="Arial"/>
              </a:rPr>
              <a:t>Data Exchange Between the CDE and the California Commission on Teacher Credentialing</a:t>
            </a:r>
          </a:p>
        </p:txBody>
      </p:sp>
      <p:sp>
        <p:nvSpPr>
          <p:cNvPr id="3" name="Content Placeholder 2">
            <a:extLst>
              <a:ext uri="{FF2B5EF4-FFF2-40B4-BE49-F238E27FC236}">
                <a16:creationId xmlns:a16="http://schemas.microsoft.com/office/drawing/2014/main" id="{E4F089EF-3227-4690-A8BB-F8B029170B5F}"/>
              </a:ext>
            </a:extLst>
          </p:cNvPr>
          <p:cNvSpPr>
            <a:spLocks noGrp="1"/>
          </p:cNvSpPr>
          <p:nvPr>
            <p:ph idx="1"/>
          </p:nvPr>
        </p:nvSpPr>
        <p:spPr>
          <a:xfrm>
            <a:off x="280416" y="1569328"/>
            <a:ext cx="11896927" cy="4863933"/>
          </a:xfrm>
        </p:spPr>
        <p:txBody>
          <a:bodyPr vert="horz" lIns="91440" tIns="45720" rIns="91440" bIns="45720" rtlCol="0" anchor="t">
            <a:normAutofit fontScale="62500" lnSpcReduction="20000"/>
          </a:bodyPr>
          <a:lstStyle/>
          <a:p>
            <a:pPr>
              <a:buNone/>
            </a:pPr>
            <a:r>
              <a:rPr lang="en-US" dirty="0">
                <a:latin typeface="Arial"/>
                <a:cs typeface="Arial"/>
              </a:rPr>
              <a:t>•</a:t>
            </a:r>
            <a:r>
              <a:rPr lang="en-US" sz="4300" dirty="0">
                <a:latin typeface="Arial"/>
                <a:cs typeface="Arial"/>
              </a:rPr>
              <a:t>In October 2018, the CDE and the CTC signed a data sharing memorandum of understanding to formally exchange teacher and credential data. </a:t>
            </a:r>
          </a:p>
          <a:p>
            <a:pPr>
              <a:buNone/>
            </a:pPr>
            <a:r>
              <a:rPr lang="en-US" sz="4300" b="1" dirty="0">
                <a:latin typeface="Arial"/>
                <a:cs typeface="Arial"/>
              </a:rPr>
              <a:t>•</a:t>
            </a:r>
            <a:r>
              <a:rPr lang="en-US" sz="4300" b="1" dirty="0"/>
              <a:t>The 2019–20 school year is the first year of this expanded data exchange.</a:t>
            </a:r>
          </a:p>
          <a:p>
            <a:r>
              <a:rPr lang="en-US" sz="4300" dirty="0">
                <a:latin typeface="Arial"/>
                <a:cs typeface="Arial"/>
              </a:rPr>
              <a:t>The exchange requires that the CDE provide the CTC with staffing information collected in the California Longitudinal Pupil Achievement Data System (CALPADS) Fall 2 collection. The CTC then enters these data into the California Statewide Assignment Accountability System (</a:t>
            </a:r>
            <a:r>
              <a:rPr lang="en-US" sz="4300" dirty="0" err="1">
                <a:latin typeface="Arial"/>
                <a:cs typeface="Arial"/>
              </a:rPr>
              <a:t>CalSAAS</a:t>
            </a:r>
            <a:r>
              <a:rPr lang="en-US" sz="4300" dirty="0">
                <a:latin typeface="Arial"/>
                <a:cs typeface="Arial"/>
              </a:rPr>
              <a:t>) for teacher monitoring.</a:t>
            </a:r>
          </a:p>
          <a:p>
            <a:pPr>
              <a:buNone/>
            </a:pPr>
            <a:r>
              <a:rPr lang="en-US" sz="4300" dirty="0">
                <a:latin typeface="Arial"/>
                <a:cs typeface="Arial"/>
              </a:rPr>
              <a:t>•The CTC matches these data with their credential data and provides the necessary indicators to the CDE in order to meet the necessary Every Student Succeeds Act (ESSA) reporting requirements.</a:t>
            </a:r>
          </a:p>
        </p:txBody>
      </p:sp>
      <p:sp>
        <p:nvSpPr>
          <p:cNvPr id="4" name="Slide Number Placeholder 3">
            <a:extLst>
              <a:ext uri="{FF2B5EF4-FFF2-40B4-BE49-F238E27FC236}">
                <a16:creationId xmlns:a16="http://schemas.microsoft.com/office/drawing/2014/main" id="{43152A3B-BF69-435A-8B99-C47999460C34}"/>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16</a:t>
            </a:fld>
            <a:endParaRPr lang="en-US">
              <a:solidFill>
                <a:prstClr val="black">
                  <a:tint val="75000"/>
                </a:prstClr>
              </a:solidFill>
            </a:endParaRPr>
          </a:p>
        </p:txBody>
      </p:sp>
    </p:spTree>
    <p:extLst>
      <p:ext uri="{BB962C8B-B14F-4D97-AF65-F5344CB8AC3E}">
        <p14:creationId xmlns:p14="http://schemas.microsoft.com/office/powerpoint/2010/main" val="714631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22D4E-C396-4542-9A9E-D869CDA6B318}"/>
              </a:ext>
            </a:extLst>
          </p:cNvPr>
          <p:cNvSpPr>
            <a:spLocks noGrp="1"/>
          </p:cNvSpPr>
          <p:nvPr>
            <p:ph type="title"/>
          </p:nvPr>
        </p:nvSpPr>
        <p:spPr/>
        <p:txBody>
          <a:bodyPr/>
          <a:lstStyle/>
          <a:p>
            <a:pPr algn="ctr"/>
            <a:r>
              <a:rPr lang="en-US" dirty="0">
                <a:latin typeface="Arial"/>
                <a:cs typeface="Arial"/>
              </a:rPr>
              <a:t>Ineffective and Out-of-Field Teachers</a:t>
            </a:r>
            <a:endParaRPr lang="en-US"/>
          </a:p>
        </p:txBody>
      </p:sp>
      <p:sp>
        <p:nvSpPr>
          <p:cNvPr id="3" name="Content Placeholder 2">
            <a:extLst>
              <a:ext uri="{FF2B5EF4-FFF2-40B4-BE49-F238E27FC236}">
                <a16:creationId xmlns:a16="http://schemas.microsoft.com/office/drawing/2014/main" id="{8F54F9DD-A483-4316-A25A-161BB4B58D15}"/>
              </a:ext>
            </a:extLst>
          </p:cNvPr>
          <p:cNvSpPr>
            <a:spLocks noGrp="1"/>
          </p:cNvSpPr>
          <p:nvPr>
            <p:ph idx="1"/>
          </p:nvPr>
        </p:nvSpPr>
        <p:spPr>
          <a:xfrm>
            <a:off x="414868" y="1798320"/>
            <a:ext cx="11353800" cy="4378643"/>
          </a:xfrm>
        </p:spPr>
        <p:txBody>
          <a:bodyPr vert="horz" lIns="91440" tIns="45720" rIns="91440" bIns="45720" rtlCol="0" anchor="t">
            <a:normAutofit/>
          </a:bodyPr>
          <a:lstStyle/>
          <a:p>
            <a:r>
              <a:rPr lang="en-US" sz="3200" dirty="0">
                <a:latin typeface="Arial"/>
                <a:cs typeface="Arial"/>
              </a:rPr>
              <a:t>In February 2021, the CDE received “Ineffective” and “Out-of-Field” teacher data from the CTC. </a:t>
            </a:r>
            <a:endParaRPr lang="en-US" sz="3200" dirty="0"/>
          </a:p>
          <a:p>
            <a:pPr lvl="1"/>
            <a:r>
              <a:rPr lang="en-US" sz="2800" dirty="0">
                <a:latin typeface="Arial"/>
                <a:cs typeface="Arial"/>
              </a:rPr>
              <a:t>Data are required to meet the federal reporting requirements under the ESSA</a:t>
            </a:r>
          </a:p>
          <a:p>
            <a:r>
              <a:rPr lang="en-US" sz="3200" dirty="0">
                <a:latin typeface="Arial"/>
                <a:cs typeface="Arial"/>
              </a:rPr>
              <a:t>The CDE is currently conducting analyses to determine the validity and reliability of the data. </a:t>
            </a:r>
            <a:endParaRPr lang="en-US" sz="3200" dirty="0"/>
          </a:p>
        </p:txBody>
      </p:sp>
      <p:sp>
        <p:nvSpPr>
          <p:cNvPr id="4" name="Slide Number Placeholder 3">
            <a:extLst>
              <a:ext uri="{FF2B5EF4-FFF2-40B4-BE49-F238E27FC236}">
                <a16:creationId xmlns:a16="http://schemas.microsoft.com/office/drawing/2014/main" id="{AABC41D5-B6FF-4B03-8A1F-44EFF8416B6B}"/>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17</a:t>
            </a:fld>
            <a:endParaRPr lang="en-US">
              <a:solidFill>
                <a:prstClr val="black">
                  <a:tint val="75000"/>
                </a:prstClr>
              </a:solidFill>
            </a:endParaRPr>
          </a:p>
        </p:txBody>
      </p:sp>
    </p:spTree>
    <p:extLst>
      <p:ext uri="{BB962C8B-B14F-4D97-AF65-F5344CB8AC3E}">
        <p14:creationId xmlns:p14="http://schemas.microsoft.com/office/powerpoint/2010/main" val="6907823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A3380-B3DE-4512-B257-C7A67FCF3C4B}"/>
              </a:ext>
            </a:extLst>
          </p:cNvPr>
          <p:cNvSpPr>
            <a:spLocks noGrp="1"/>
          </p:cNvSpPr>
          <p:nvPr>
            <p:ph type="title"/>
          </p:nvPr>
        </p:nvSpPr>
        <p:spPr/>
        <p:txBody>
          <a:bodyPr/>
          <a:lstStyle/>
          <a:p>
            <a:pPr algn="ctr"/>
            <a:r>
              <a:rPr lang="en-US" dirty="0"/>
              <a:t>Related Data Releases</a:t>
            </a:r>
          </a:p>
        </p:txBody>
      </p:sp>
      <p:sp>
        <p:nvSpPr>
          <p:cNvPr id="3" name="Content Placeholder 2">
            <a:extLst>
              <a:ext uri="{FF2B5EF4-FFF2-40B4-BE49-F238E27FC236}">
                <a16:creationId xmlns:a16="http://schemas.microsoft.com/office/drawing/2014/main" id="{D1AD76C2-7A90-4667-BF6C-08E9DA5BD2C8}"/>
              </a:ext>
            </a:extLst>
          </p:cNvPr>
          <p:cNvSpPr>
            <a:spLocks noGrp="1"/>
          </p:cNvSpPr>
          <p:nvPr>
            <p:ph idx="1"/>
          </p:nvPr>
        </p:nvSpPr>
        <p:spPr>
          <a:xfrm>
            <a:off x="414868" y="1270000"/>
            <a:ext cx="11362264" cy="4795520"/>
          </a:xfrm>
        </p:spPr>
        <p:txBody>
          <a:bodyPr>
            <a:noAutofit/>
          </a:bodyPr>
          <a:lstStyle/>
          <a:p>
            <a:pPr>
              <a:spcBef>
                <a:spcPts val="600"/>
              </a:spcBef>
            </a:pPr>
            <a:r>
              <a:rPr lang="en-US" sz="2800" b="1" dirty="0"/>
              <a:t>Spring 2021</a:t>
            </a:r>
          </a:p>
          <a:p>
            <a:pPr lvl="1">
              <a:spcBef>
                <a:spcPts val="600"/>
              </a:spcBef>
            </a:pPr>
            <a:r>
              <a:rPr lang="en-US" sz="2800" dirty="0"/>
              <a:t>2019–20 Teacher Assignment Monitoring related reports (on </a:t>
            </a:r>
            <a:r>
              <a:rPr lang="en-US" sz="2800" dirty="0" err="1"/>
              <a:t>DataQuest</a:t>
            </a:r>
            <a:r>
              <a:rPr lang="en-US" sz="2800" dirty="0"/>
              <a:t>) and downloadable files </a:t>
            </a:r>
          </a:p>
          <a:p>
            <a:pPr>
              <a:spcBef>
                <a:spcPts val="600"/>
              </a:spcBef>
            </a:pPr>
            <a:r>
              <a:rPr lang="en-US" sz="2800" b="1" dirty="0"/>
              <a:t>Summer 2021</a:t>
            </a:r>
          </a:p>
          <a:p>
            <a:pPr lvl="1">
              <a:spcBef>
                <a:spcPts val="600"/>
              </a:spcBef>
            </a:pPr>
            <a:r>
              <a:rPr lang="en-US" sz="2800" dirty="0"/>
              <a:t>2019–20 </a:t>
            </a:r>
            <a:r>
              <a:rPr lang="en-US" sz="2800" i="1" dirty="0"/>
              <a:t>New</a:t>
            </a:r>
            <a:r>
              <a:rPr lang="en-US" sz="2800" dirty="0"/>
              <a:t> Staff, Course, and Class related reports (on </a:t>
            </a:r>
            <a:r>
              <a:rPr lang="en-US" sz="2800" dirty="0" err="1"/>
              <a:t>DataQuest</a:t>
            </a:r>
            <a:r>
              <a:rPr lang="en-US" sz="2800" dirty="0"/>
              <a:t>) and downloadable files (this will include enhanced functionality along with new supporting downloadable files)</a:t>
            </a:r>
          </a:p>
          <a:p>
            <a:pPr>
              <a:spcBef>
                <a:spcPts val="600"/>
              </a:spcBef>
            </a:pPr>
            <a:r>
              <a:rPr lang="en-US" sz="2800" b="1" dirty="0"/>
              <a:t>2020–21 School Accountability Report Card (due February 1, 2022) </a:t>
            </a:r>
          </a:p>
          <a:p>
            <a:pPr lvl="1">
              <a:spcBef>
                <a:spcPts val="600"/>
              </a:spcBef>
            </a:pPr>
            <a:r>
              <a:rPr lang="en-US" sz="2800" dirty="0"/>
              <a:t>CDE will pre-populate the staffing tables </a:t>
            </a:r>
          </a:p>
        </p:txBody>
      </p:sp>
      <p:sp>
        <p:nvSpPr>
          <p:cNvPr id="4" name="Slide Number Placeholder 3">
            <a:extLst>
              <a:ext uri="{FF2B5EF4-FFF2-40B4-BE49-F238E27FC236}">
                <a16:creationId xmlns:a16="http://schemas.microsoft.com/office/drawing/2014/main" id="{76B8F715-BD65-41E2-85A4-482896CC024F}"/>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18</a:t>
            </a:fld>
            <a:endParaRPr lang="en-US">
              <a:solidFill>
                <a:prstClr val="black">
                  <a:tint val="75000"/>
                </a:prstClr>
              </a:solidFill>
            </a:endParaRPr>
          </a:p>
        </p:txBody>
      </p:sp>
    </p:spTree>
    <p:extLst>
      <p:ext uri="{BB962C8B-B14F-4D97-AF65-F5344CB8AC3E}">
        <p14:creationId xmlns:p14="http://schemas.microsoft.com/office/powerpoint/2010/main" val="538968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38943-BFD9-4D8C-BD31-C136B688ECEE}"/>
              </a:ext>
            </a:extLst>
          </p:cNvPr>
          <p:cNvSpPr>
            <a:spLocks noGrp="1"/>
          </p:cNvSpPr>
          <p:nvPr>
            <p:ph type="title"/>
          </p:nvPr>
        </p:nvSpPr>
        <p:spPr>
          <a:xfrm>
            <a:off x="414868" y="168442"/>
            <a:ext cx="11353799" cy="999520"/>
          </a:xfrm>
        </p:spPr>
        <p:txBody>
          <a:bodyPr>
            <a:normAutofit fontScale="90000"/>
          </a:bodyPr>
          <a:lstStyle/>
          <a:p>
            <a:pPr algn="ctr"/>
            <a:r>
              <a:rPr lang="en-US" dirty="0">
                <a:latin typeface="Arial"/>
                <a:cs typeface="Arial"/>
              </a:rPr>
              <a:t>Reporting of Data for Teacher Assignment (Priority 1) </a:t>
            </a:r>
            <a:endParaRPr lang="en-US" dirty="0"/>
          </a:p>
        </p:txBody>
      </p:sp>
      <p:sp>
        <p:nvSpPr>
          <p:cNvPr id="3" name="Content Placeholder 2">
            <a:extLst>
              <a:ext uri="{FF2B5EF4-FFF2-40B4-BE49-F238E27FC236}">
                <a16:creationId xmlns:a16="http://schemas.microsoft.com/office/drawing/2014/main" id="{7D196710-6084-4AA6-80E5-0E8C2D968FC1}"/>
              </a:ext>
            </a:extLst>
          </p:cNvPr>
          <p:cNvSpPr>
            <a:spLocks noGrp="1"/>
          </p:cNvSpPr>
          <p:nvPr>
            <p:ph idx="1"/>
          </p:nvPr>
        </p:nvSpPr>
        <p:spPr>
          <a:xfrm>
            <a:off x="47084" y="1727200"/>
            <a:ext cx="11864500" cy="5130800"/>
          </a:xfrm>
        </p:spPr>
        <p:txBody>
          <a:bodyPr vert="horz" lIns="91440" tIns="45720" rIns="91440" bIns="45720" rtlCol="0" anchor="t">
            <a:normAutofit/>
          </a:bodyPr>
          <a:lstStyle/>
          <a:p>
            <a:r>
              <a:rPr lang="en-US" sz="2800" dirty="0">
                <a:latin typeface="Arial"/>
                <a:cs typeface="Arial"/>
              </a:rPr>
              <a:t>The legislation calls for the development of "objective criteria that may include the extent of any disparities across </a:t>
            </a:r>
            <a:r>
              <a:rPr lang="en-US" sz="2800" dirty="0" err="1">
                <a:latin typeface="Arial"/>
                <a:cs typeface="Arial"/>
              </a:rPr>
              <a:t>schoolsites</a:t>
            </a:r>
            <a:r>
              <a:rPr lang="en-US" sz="2800" dirty="0">
                <a:latin typeface="Arial"/>
                <a:cs typeface="Arial"/>
              </a:rPr>
              <a:t>."</a:t>
            </a:r>
            <a:endParaRPr lang="en-US" sz="2800" dirty="0"/>
          </a:p>
          <a:p>
            <a:r>
              <a:rPr lang="en-US" sz="2800" dirty="0">
                <a:latin typeface="Arial"/>
                <a:cs typeface="Arial"/>
              </a:rPr>
              <a:t>The CDE will begin this work in 2021; however, similar to </a:t>
            </a:r>
            <a:r>
              <a:rPr lang="en-US" sz="2800" b="1" dirty="0">
                <a:latin typeface="Arial"/>
                <a:cs typeface="Arial"/>
              </a:rPr>
              <a:t>all</a:t>
            </a:r>
            <a:r>
              <a:rPr lang="en-US" sz="2800" dirty="0">
                <a:latin typeface="Arial"/>
                <a:cs typeface="Arial"/>
              </a:rPr>
              <a:t> other state indicators, two years of this </a:t>
            </a:r>
            <a:r>
              <a:rPr lang="en-US" sz="2800" b="1" dirty="0">
                <a:latin typeface="Arial"/>
                <a:cs typeface="Arial"/>
              </a:rPr>
              <a:t>new </a:t>
            </a:r>
            <a:r>
              <a:rPr lang="en-US" sz="2800" dirty="0">
                <a:latin typeface="Arial"/>
                <a:cs typeface="Arial"/>
              </a:rPr>
              <a:t>teacher data are required to develop meaningful, objective standards for reviewing how schools are performing on this particular local indicator. </a:t>
            </a:r>
          </a:p>
          <a:p>
            <a:r>
              <a:rPr lang="en-US" sz="2800" dirty="0">
                <a:latin typeface="Arial"/>
                <a:cs typeface="Arial"/>
              </a:rPr>
              <a:t>The CDE will engage with stakeholders to obtain feedback on this ongoing work prior to taking this measure to the SBE for adoption.</a:t>
            </a:r>
          </a:p>
        </p:txBody>
      </p:sp>
      <p:sp>
        <p:nvSpPr>
          <p:cNvPr id="4" name="Slide Number Placeholder 3">
            <a:extLst>
              <a:ext uri="{FF2B5EF4-FFF2-40B4-BE49-F238E27FC236}">
                <a16:creationId xmlns:a16="http://schemas.microsoft.com/office/drawing/2014/main" id="{3763ADEE-BBDE-4DF7-B1C9-4B2DCE3EE431}"/>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19</a:t>
            </a:fld>
            <a:endParaRPr lang="en-US">
              <a:solidFill>
                <a:prstClr val="black">
                  <a:tint val="75000"/>
                </a:prstClr>
              </a:solidFill>
            </a:endParaRPr>
          </a:p>
        </p:txBody>
      </p:sp>
    </p:spTree>
    <p:extLst>
      <p:ext uri="{BB962C8B-B14F-4D97-AF65-F5344CB8AC3E}">
        <p14:creationId xmlns:p14="http://schemas.microsoft.com/office/powerpoint/2010/main" val="3099162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42804-1AAD-D742-8797-A7CD4FFA5A87}"/>
              </a:ext>
            </a:extLst>
          </p:cNvPr>
          <p:cNvSpPr>
            <a:spLocks noGrp="1"/>
          </p:cNvSpPr>
          <p:nvPr>
            <p:ph type="title"/>
          </p:nvPr>
        </p:nvSpPr>
        <p:spPr/>
        <p:txBody>
          <a:bodyPr/>
          <a:lstStyle/>
          <a:p>
            <a:pPr algn="ctr"/>
            <a:r>
              <a:rPr lang="en-US" dirty="0"/>
              <a:t>Topics</a:t>
            </a:r>
          </a:p>
        </p:txBody>
      </p:sp>
      <p:sp>
        <p:nvSpPr>
          <p:cNvPr id="3" name="Content Placeholder 2">
            <a:extLst>
              <a:ext uri="{FF2B5EF4-FFF2-40B4-BE49-F238E27FC236}">
                <a16:creationId xmlns:a16="http://schemas.microsoft.com/office/drawing/2014/main" id="{EE7B2E84-3836-5049-AEC9-23EF04D406EA}"/>
              </a:ext>
            </a:extLst>
          </p:cNvPr>
          <p:cNvSpPr>
            <a:spLocks noGrp="1"/>
          </p:cNvSpPr>
          <p:nvPr>
            <p:ph idx="1"/>
          </p:nvPr>
        </p:nvSpPr>
        <p:spPr/>
        <p:txBody>
          <a:bodyPr vert="horz" lIns="91440" tIns="45720" rIns="91440" bIns="45720" rtlCol="0" anchor="t">
            <a:noAutofit/>
          </a:bodyPr>
          <a:lstStyle/>
          <a:p>
            <a:r>
              <a:rPr lang="en-US" sz="3200" dirty="0"/>
              <a:t>Available Data Reported for 2020</a:t>
            </a:r>
          </a:p>
          <a:p>
            <a:r>
              <a:rPr lang="en-US" sz="3200" dirty="0"/>
              <a:t>The 2021 Accountability Work Plan</a:t>
            </a:r>
          </a:p>
        </p:txBody>
      </p:sp>
      <p:sp>
        <p:nvSpPr>
          <p:cNvPr id="4" name="Slide Number Placeholder 3">
            <a:extLst>
              <a:ext uri="{FF2B5EF4-FFF2-40B4-BE49-F238E27FC236}">
                <a16:creationId xmlns:a16="http://schemas.microsoft.com/office/drawing/2014/main" id="{DE946E11-7983-754E-A6AE-34667A4D5EE3}"/>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4670261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0771D-C60E-4333-B2CB-DE63CDD623EC}"/>
              </a:ext>
            </a:extLst>
          </p:cNvPr>
          <p:cNvSpPr>
            <a:spLocks noGrp="1"/>
          </p:cNvSpPr>
          <p:nvPr>
            <p:ph type="title"/>
          </p:nvPr>
        </p:nvSpPr>
        <p:spPr>
          <a:xfrm>
            <a:off x="414868" y="168442"/>
            <a:ext cx="11353799" cy="688582"/>
          </a:xfrm>
          <a:noFill/>
        </p:spPr>
        <p:txBody>
          <a:bodyPr>
            <a:normAutofit fontScale="90000"/>
          </a:bodyPr>
          <a:lstStyle/>
          <a:p>
            <a:pPr algn="ctr"/>
            <a:r>
              <a:rPr lang="en-US" dirty="0">
                <a:latin typeface="Arial"/>
                <a:cs typeface="Arial"/>
              </a:rPr>
              <a:t>DASS: Positive Transition Rate </a:t>
            </a:r>
            <a:endParaRPr lang="en-US" dirty="0"/>
          </a:p>
        </p:txBody>
      </p:sp>
      <p:sp>
        <p:nvSpPr>
          <p:cNvPr id="3" name="Content Placeholder 2">
            <a:extLst>
              <a:ext uri="{FF2B5EF4-FFF2-40B4-BE49-F238E27FC236}">
                <a16:creationId xmlns:a16="http://schemas.microsoft.com/office/drawing/2014/main" id="{8771DF89-07BF-4D26-86F5-8CE12E70A43E}"/>
              </a:ext>
            </a:extLst>
          </p:cNvPr>
          <p:cNvSpPr>
            <a:spLocks noGrp="1"/>
          </p:cNvSpPr>
          <p:nvPr>
            <p:ph idx="1"/>
          </p:nvPr>
        </p:nvSpPr>
        <p:spPr>
          <a:xfrm>
            <a:off x="414868" y="1009198"/>
            <a:ext cx="11353800" cy="5675764"/>
          </a:xfrm>
        </p:spPr>
        <p:txBody>
          <a:bodyPr vert="horz" lIns="91440" tIns="45720" rIns="91440" bIns="45720" rtlCol="0" anchor="t">
            <a:normAutofit lnSpcReduction="10000"/>
          </a:bodyPr>
          <a:lstStyle/>
          <a:p>
            <a:pPr>
              <a:lnSpc>
                <a:spcPct val="120000"/>
              </a:lnSpc>
              <a:spcBef>
                <a:spcPts val="600"/>
              </a:spcBef>
            </a:pPr>
            <a:r>
              <a:rPr lang="en-US" sz="3000" dirty="0">
                <a:latin typeface="Arial"/>
                <a:cs typeface="Arial"/>
              </a:rPr>
              <a:t>Alternative Schools Task Force's November 2020 report to the SBE recommended a positive transition rate for DASS schools as a new local indicator:</a:t>
            </a:r>
            <a:endParaRPr lang="en-US" sz="3000" dirty="0"/>
          </a:p>
          <a:p>
            <a:pPr lvl="1">
              <a:lnSpc>
                <a:spcPct val="120000"/>
              </a:lnSpc>
              <a:spcBef>
                <a:spcPts val="600"/>
              </a:spcBef>
            </a:pPr>
            <a:r>
              <a:rPr lang="en-US" sz="3000" dirty="0">
                <a:latin typeface="Arial"/>
                <a:cs typeface="Arial"/>
              </a:rPr>
              <a:t>Focus on alternative school students’ continued path to further education </a:t>
            </a:r>
            <a:r>
              <a:rPr lang="en-US" dirty="0">
                <a:latin typeface="Arial"/>
                <a:cs typeface="Arial"/>
              </a:rPr>
              <a:t> </a:t>
            </a:r>
            <a:endParaRPr lang="en-US" dirty="0"/>
          </a:p>
          <a:p>
            <a:pPr>
              <a:lnSpc>
                <a:spcPct val="120000"/>
              </a:lnSpc>
              <a:spcBef>
                <a:spcPts val="600"/>
              </a:spcBef>
            </a:pPr>
            <a:r>
              <a:rPr lang="en-US" sz="3000" dirty="0">
                <a:latin typeface="Arial"/>
                <a:cs typeface="Arial"/>
              </a:rPr>
              <a:t>A new local indicator would require a change in current LCFF statute. </a:t>
            </a:r>
          </a:p>
          <a:p>
            <a:pPr lvl="1">
              <a:lnSpc>
                <a:spcPct val="120000"/>
              </a:lnSpc>
              <a:spcBef>
                <a:spcPts val="600"/>
              </a:spcBef>
            </a:pPr>
            <a:r>
              <a:rPr lang="en-US" sz="2600" dirty="0">
                <a:latin typeface="Arial"/>
                <a:cs typeface="Arial"/>
              </a:rPr>
              <a:t>However, the CDE could report this data in an Additional Report for information purposes using the</a:t>
            </a:r>
            <a:r>
              <a:rPr lang="en-US" sz="2600" dirty="0">
                <a:solidFill>
                  <a:srgbClr val="FF0000"/>
                </a:solidFill>
                <a:latin typeface="Arial"/>
                <a:cs typeface="Arial"/>
              </a:rPr>
              <a:t> </a:t>
            </a:r>
            <a:r>
              <a:rPr lang="en" sz="2600" dirty="0">
                <a:latin typeface="Arial"/>
                <a:cs typeface="Arial"/>
              </a:rPr>
              <a:t>California Longitudinal Pupil Achievement Data System </a:t>
            </a:r>
            <a:r>
              <a:rPr lang="en-US" sz="2600" dirty="0">
                <a:latin typeface="Arial"/>
                <a:cs typeface="Arial"/>
              </a:rPr>
              <a:t>(CALPADS) exit codes for DASS students.</a:t>
            </a:r>
            <a:endParaRPr lang="en-US" sz="2600" dirty="0"/>
          </a:p>
        </p:txBody>
      </p:sp>
      <p:sp>
        <p:nvSpPr>
          <p:cNvPr id="4" name="Slide Number Placeholder 3">
            <a:extLst>
              <a:ext uri="{FF2B5EF4-FFF2-40B4-BE49-F238E27FC236}">
                <a16:creationId xmlns:a16="http://schemas.microsoft.com/office/drawing/2014/main" id="{724E0B46-CEC6-474E-8BBB-759CD5B10705}"/>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20</a:t>
            </a:fld>
            <a:endParaRPr lang="en-US">
              <a:solidFill>
                <a:prstClr val="black">
                  <a:tint val="75000"/>
                </a:prstClr>
              </a:solidFill>
            </a:endParaRPr>
          </a:p>
        </p:txBody>
      </p:sp>
    </p:spTree>
    <p:extLst>
      <p:ext uri="{BB962C8B-B14F-4D97-AF65-F5344CB8AC3E}">
        <p14:creationId xmlns:p14="http://schemas.microsoft.com/office/powerpoint/2010/main" val="23392455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A206D-82FA-4DD0-AFAC-E43B823C42BA}"/>
              </a:ext>
            </a:extLst>
          </p:cNvPr>
          <p:cNvSpPr>
            <a:spLocks noGrp="1"/>
          </p:cNvSpPr>
          <p:nvPr>
            <p:ph type="title"/>
          </p:nvPr>
        </p:nvSpPr>
        <p:spPr/>
        <p:txBody>
          <a:bodyPr>
            <a:normAutofit/>
          </a:bodyPr>
          <a:lstStyle/>
          <a:p>
            <a:pPr algn="ctr"/>
            <a:r>
              <a:rPr lang="en-US" dirty="0"/>
              <a:t>Possible Measures for Inclusion </a:t>
            </a:r>
            <a:br>
              <a:rPr lang="en-US" dirty="0"/>
            </a:br>
            <a:r>
              <a:rPr lang="en-US" dirty="0"/>
              <a:t>in a Positive Transition Rate</a:t>
            </a:r>
          </a:p>
        </p:txBody>
      </p:sp>
      <p:sp>
        <p:nvSpPr>
          <p:cNvPr id="3" name="Content Placeholder 2">
            <a:extLst>
              <a:ext uri="{FF2B5EF4-FFF2-40B4-BE49-F238E27FC236}">
                <a16:creationId xmlns:a16="http://schemas.microsoft.com/office/drawing/2014/main" id="{4F0B4286-E51D-4616-B5E6-EE6186BB6031}"/>
              </a:ext>
            </a:extLst>
          </p:cNvPr>
          <p:cNvSpPr>
            <a:spLocks noGrp="1"/>
          </p:cNvSpPr>
          <p:nvPr>
            <p:ph idx="1"/>
          </p:nvPr>
        </p:nvSpPr>
        <p:spPr>
          <a:xfrm>
            <a:off x="254000" y="1825625"/>
            <a:ext cx="11657584" cy="4530726"/>
          </a:xfrm>
        </p:spPr>
        <p:txBody>
          <a:bodyPr>
            <a:normAutofit fontScale="77500" lnSpcReduction="20000"/>
          </a:bodyPr>
          <a:lstStyle/>
          <a:p>
            <a:pPr>
              <a:lnSpc>
                <a:spcPct val="120000"/>
              </a:lnSpc>
              <a:spcAft>
                <a:spcPts val="0"/>
              </a:spcAft>
            </a:pPr>
            <a:r>
              <a:rPr lang="en-US" dirty="0"/>
              <a:t>This rate would include non-graduates in the DASS graduation rate to determine the percentage of students who continued on a path to further education, which may include:</a:t>
            </a:r>
          </a:p>
          <a:p>
            <a:pPr lvl="1">
              <a:lnSpc>
                <a:spcPct val="120000"/>
              </a:lnSpc>
              <a:spcAft>
                <a:spcPts val="0"/>
              </a:spcAft>
            </a:pPr>
            <a:r>
              <a:rPr lang="en-US" dirty="0"/>
              <a:t>A return to a traditional comprehensive high school,</a:t>
            </a:r>
          </a:p>
          <a:p>
            <a:pPr lvl="1">
              <a:lnSpc>
                <a:spcPct val="120000"/>
              </a:lnSpc>
              <a:spcAft>
                <a:spcPts val="0"/>
              </a:spcAft>
            </a:pPr>
            <a:r>
              <a:rPr lang="en-US" dirty="0"/>
              <a:t>Enrollment in a non-DASS General Education Diploma program or Adult Education program,</a:t>
            </a:r>
          </a:p>
          <a:p>
            <a:pPr lvl="1">
              <a:lnSpc>
                <a:spcPct val="120000"/>
              </a:lnSpc>
              <a:spcAft>
                <a:spcPts val="0"/>
              </a:spcAft>
            </a:pPr>
            <a:r>
              <a:rPr lang="en-US" dirty="0"/>
              <a:t>Enrolling in a community college, or</a:t>
            </a:r>
          </a:p>
          <a:p>
            <a:pPr lvl="1">
              <a:lnSpc>
                <a:spcPct val="120000"/>
              </a:lnSpc>
              <a:spcAft>
                <a:spcPts val="0"/>
              </a:spcAft>
            </a:pPr>
            <a:r>
              <a:rPr lang="en-US" dirty="0"/>
              <a:t>Joining the military, Participating in the Job Corps or Youth Build Program</a:t>
            </a:r>
          </a:p>
        </p:txBody>
      </p:sp>
      <p:sp>
        <p:nvSpPr>
          <p:cNvPr id="4" name="Slide Number Placeholder 3">
            <a:extLst>
              <a:ext uri="{FF2B5EF4-FFF2-40B4-BE49-F238E27FC236}">
                <a16:creationId xmlns:a16="http://schemas.microsoft.com/office/drawing/2014/main" id="{24CB0714-283F-45F1-A8AA-9B76765BF529}"/>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21</a:t>
            </a:fld>
            <a:endParaRPr lang="en-US">
              <a:solidFill>
                <a:prstClr val="black">
                  <a:tint val="75000"/>
                </a:prstClr>
              </a:solidFill>
            </a:endParaRPr>
          </a:p>
        </p:txBody>
      </p:sp>
    </p:spTree>
    <p:extLst>
      <p:ext uri="{BB962C8B-B14F-4D97-AF65-F5344CB8AC3E}">
        <p14:creationId xmlns:p14="http://schemas.microsoft.com/office/powerpoint/2010/main" val="2671505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5A104-9854-4DF7-A109-31B3590827A2}"/>
              </a:ext>
            </a:extLst>
          </p:cNvPr>
          <p:cNvSpPr>
            <a:spLocks noGrp="1"/>
          </p:cNvSpPr>
          <p:nvPr>
            <p:ph type="title"/>
          </p:nvPr>
        </p:nvSpPr>
        <p:spPr>
          <a:xfrm>
            <a:off x="414868" y="168442"/>
            <a:ext cx="11353799" cy="752082"/>
          </a:xfrm>
        </p:spPr>
        <p:txBody>
          <a:bodyPr/>
          <a:lstStyle/>
          <a:p>
            <a:pPr algn="ctr"/>
            <a:r>
              <a:rPr lang="en-US" dirty="0">
                <a:latin typeface="Arial"/>
                <a:cs typeface="Arial"/>
              </a:rPr>
              <a:t>DASS: Enrollment Patterns</a:t>
            </a:r>
            <a:endParaRPr lang="en-US" dirty="0"/>
          </a:p>
        </p:txBody>
      </p:sp>
      <p:sp>
        <p:nvSpPr>
          <p:cNvPr id="3" name="Content Placeholder 2">
            <a:extLst>
              <a:ext uri="{FF2B5EF4-FFF2-40B4-BE49-F238E27FC236}">
                <a16:creationId xmlns:a16="http://schemas.microsoft.com/office/drawing/2014/main" id="{4D0B2062-FE07-4A92-A414-28E4F12DE77E}"/>
              </a:ext>
            </a:extLst>
          </p:cNvPr>
          <p:cNvSpPr>
            <a:spLocks noGrp="1"/>
          </p:cNvSpPr>
          <p:nvPr>
            <p:ph idx="1"/>
          </p:nvPr>
        </p:nvSpPr>
        <p:spPr>
          <a:xfrm>
            <a:off x="414868" y="1362984"/>
            <a:ext cx="11353800" cy="4993367"/>
          </a:xfrm>
        </p:spPr>
        <p:txBody>
          <a:bodyPr vert="horz" lIns="91440" tIns="45720" rIns="91440" bIns="45720" rtlCol="0" anchor="t">
            <a:normAutofit fontScale="85000" lnSpcReduction="10000"/>
          </a:bodyPr>
          <a:lstStyle/>
          <a:p>
            <a:pPr>
              <a:lnSpc>
                <a:spcPct val="120000"/>
              </a:lnSpc>
              <a:spcAft>
                <a:spcPts val="0"/>
              </a:spcAft>
            </a:pPr>
            <a:r>
              <a:rPr lang="en-US" sz="3200" dirty="0">
                <a:latin typeface="Arial"/>
                <a:cs typeface="Arial"/>
              </a:rPr>
              <a:t>Addressing concerns that implementing a DASS graduation rate could increase student transfers from non-alternative high schools into DASS high schools, the CDE:</a:t>
            </a:r>
          </a:p>
          <a:p>
            <a:pPr lvl="1">
              <a:lnSpc>
                <a:spcPct val="120000"/>
              </a:lnSpc>
              <a:spcAft>
                <a:spcPts val="0"/>
              </a:spcAft>
            </a:pPr>
            <a:r>
              <a:rPr lang="en-US" sz="2800" dirty="0">
                <a:latin typeface="Arial"/>
                <a:cs typeface="Arial"/>
              </a:rPr>
              <a:t>Provided analyses in August 2019 to the SBE that showed that transfer patterns for race/ethnicity student group and program student group counts stayed relatively consistent. </a:t>
            </a:r>
            <a:endParaRPr lang="en-US" sz="2800" dirty="0"/>
          </a:p>
          <a:p>
            <a:pPr lvl="2">
              <a:lnSpc>
                <a:spcPct val="120000"/>
              </a:lnSpc>
              <a:spcAft>
                <a:spcPts val="0"/>
              </a:spcAft>
            </a:pPr>
            <a:r>
              <a:rPr lang="en-US" sz="2800" dirty="0">
                <a:latin typeface="Arial"/>
                <a:cs typeface="Arial"/>
              </a:rPr>
              <a:t>Exception was the notable decrease in Foster Youth in 2018–19 transfers. </a:t>
            </a:r>
            <a:endParaRPr lang="en-US" sz="2800" dirty="0"/>
          </a:p>
          <a:p>
            <a:pPr>
              <a:lnSpc>
                <a:spcPct val="120000"/>
              </a:lnSpc>
              <a:spcAft>
                <a:spcPts val="0"/>
              </a:spcAft>
            </a:pPr>
            <a:r>
              <a:rPr lang="en-US" sz="3200" dirty="0">
                <a:latin typeface="Arial"/>
                <a:cs typeface="Arial"/>
              </a:rPr>
              <a:t>CDE will conduct additional transfer analyses for the next two years </a:t>
            </a:r>
            <a:endParaRPr lang="en-US" sz="3200" dirty="0"/>
          </a:p>
          <a:p>
            <a:pPr lvl="1">
              <a:lnSpc>
                <a:spcPct val="120000"/>
              </a:lnSpc>
              <a:spcAft>
                <a:spcPts val="0"/>
              </a:spcAft>
            </a:pPr>
            <a:r>
              <a:rPr lang="en-US" sz="2800" dirty="0">
                <a:latin typeface="Arial"/>
                <a:cs typeface="Arial"/>
              </a:rPr>
              <a:t>Report enrollment patterns of DASS schools for 2019–20 in a 2021 SBE Information Memorandum </a:t>
            </a:r>
            <a:endParaRPr lang="en-US" sz="2800" dirty="0"/>
          </a:p>
        </p:txBody>
      </p:sp>
      <p:sp>
        <p:nvSpPr>
          <p:cNvPr id="4" name="Slide Number Placeholder 3">
            <a:extLst>
              <a:ext uri="{FF2B5EF4-FFF2-40B4-BE49-F238E27FC236}">
                <a16:creationId xmlns:a16="http://schemas.microsoft.com/office/drawing/2014/main" id="{7ED24352-9CD0-4664-B286-E02F475914BC}"/>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22</a:t>
            </a:fld>
            <a:endParaRPr lang="en-US">
              <a:solidFill>
                <a:prstClr val="black">
                  <a:tint val="75000"/>
                </a:prstClr>
              </a:solidFill>
            </a:endParaRPr>
          </a:p>
        </p:txBody>
      </p:sp>
    </p:spTree>
    <p:extLst>
      <p:ext uri="{BB962C8B-B14F-4D97-AF65-F5344CB8AC3E}">
        <p14:creationId xmlns:p14="http://schemas.microsoft.com/office/powerpoint/2010/main" val="25447578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AB7BB-7DB1-4266-A7B9-C84EC1D502AF}"/>
              </a:ext>
            </a:extLst>
          </p:cNvPr>
          <p:cNvSpPr>
            <a:spLocks noGrp="1"/>
          </p:cNvSpPr>
          <p:nvPr>
            <p:ph type="title"/>
          </p:nvPr>
        </p:nvSpPr>
        <p:spPr>
          <a:xfrm>
            <a:off x="423939" y="-3915"/>
            <a:ext cx="11353799" cy="1477796"/>
          </a:xfrm>
        </p:spPr>
        <p:txBody>
          <a:bodyPr/>
          <a:lstStyle/>
          <a:p>
            <a:pPr algn="ctr"/>
            <a:r>
              <a:rPr lang="en-US" dirty="0">
                <a:latin typeface="Arial"/>
                <a:cs typeface="Arial"/>
              </a:rPr>
              <a:t>Student-Level Data Files for </a:t>
            </a:r>
            <a:br>
              <a:rPr lang="en-US" dirty="0">
                <a:latin typeface="Arial"/>
                <a:cs typeface="Arial"/>
              </a:rPr>
            </a:br>
            <a:r>
              <a:rPr lang="en-US" dirty="0">
                <a:latin typeface="Arial"/>
                <a:cs typeface="Arial"/>
              </a:rPr>
              <a:t>CCI and Academic Indicators</a:t>
            </a:r>
          </a:p>
        </p:txBody>
      </p:sp>
      <p:sp>
        <p:nvSpPr>
          <p:cNvPr id="3" name="Content Placeholder 2">
            <a:extLst>
              <a:ext uri="{FF2B5EF4-FFF2-40B4-BE49-F238E27FC236}">
                <a16:creationId xmlns:a16="http://schemas.microsoft.com/office/drawing/2014/main" id="{1294BB84-74D5-44F4-96DC-FC51A313008C}"/>
              </a:ext>
            </a:extLst>
          </p:cNvPr>
          <p:cNvSpPr>
            <a:spLocks noGrp="1"/>
          </p:cNvSpPr>
          <p:nvPr>
            <p:ph idx="1"/>
          </p:nvPr>
        </p:nvSpPr>
        <p:spPr>
          <a:xfrm>
            <a:off x="423939" y="1508127"/>
            <a:ext cx="11353800" cy="4968193"/>
          </a:xfrm>
        </p:spPr>
        <p:txBody>
          <a:bodyPr vert="horz" lIns="91440" tIns="45720" rIns="91440" bIns="45720" rtlCol="0" anchor="t">
            <a:noAutofit/>
          </a:bodyPr>
          <a:lstStyle/>
          <a:p>
            <a:r>
              <a:rPr lang="en-US" sz="2800" dirty="0">
                <a:latin typeface="Arial"/>
                <a:cs typeface="Arial"/>
              </a:rPr>
              <a:t>Currently, LEAs have access to specific student-level CALPADS reports that are tied to the following Dashboard state indicators: graduation rate, chronic absenteeism, and suspension rate. </a:t>
            </a:r>
            <a:endParaRPr lang="en-US" sz="2800" dirty="0"/>
          </a:p>
          <a:p>
            <a:r>
              <a:rPr lang="en-US" sz="2800" dirty="0">
                <a:latin typeface="Arial"/>
                <a:cs typeface="Arial"/>
              </a:rPr>
              <a:t>LEAs can also access CCI data through CALPADS reports</a:t>
            </a:r>
            <a:endParaRPr lang="en-US" sz="2800" dirty="0"/>
          </a:p>
          <a:p>
            <a:pPr lvl="1"/>
            <a:r>
              <a:rPr lang="en-US" sz="2400" dirty="0">
                <a:latin typeface="Arial"/>
                <a:cs typeface="Arial"/>
              </a:rPr>
              <a:t>However, process is cumbersome since LEAs must access multiple CALPADS reports. </a:t>
            </a:r>
            <a:endParaRPr lang="en-US" sz="2400" dirty="0"/>
          </a:p>
          <a:p>
            <a:r>
              <a:rPr lang="en-US" sz="2800" dirty="0">
                <a:latin typeface="Arial"/>
                <a:cs typeface="Arial"/>
              </a:rPr>
              <a:t>CDE is proposing to produce</a:t>
            </a:r>
            <a:r>
              <a:rPr lang="en-US" sz="2800" dirty="0">
                <a:solidFill>
                  <a:srgbClr val="FF0000"/>
                </a:solidFill>
                <a:latin typeface="Arial"/>
                <a:cs typeface="Arial"/>
              </a:rPr>
              <a:t> </a:t>
            </a:r>
            <a:r>
              <a:rPr lang="en-US" sz="2800" dirty="0">
                <a:latin typeface="Arial"/>
                <a:cs typeface="Arial"/>
              </a:rPr>
              <a:t>secure student-level data files for the CCI and Academic Indicators to help LEAs conduct deep analyses for all state indicators. </a:t>
            </a:r>
            <a:endParaRPr lang="en-US" sz="2800" dirty="0"/>
          </a:p>
        </p:txBody>
      </p:sp>
      <p:sp>
        <p:nvSpPr>
          <p:cNvPr id="4" name="Slide Number Placeholder 3">
            <a:extLst>
              <a:ext uri="{FF2B5EF4-FFF2-40B4-BE49-F238E27FC236}">
                <a16:creationId xmlns:a16="http://schemas.microsoft.com/office/drawing/2014/main" id="{0D74CBFF-4A61-4160-9160-31EEA601BBE9}"/>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23</a:t>
            </a:fld>
            <a:endParaRPr lang="en-US">
              <a:solidFill>
                <a:prstClr val="black">
                  <a:tint val="75000"/>
                </a:prstClr>
              </a:solidFill>
            </a:endParaRPr>
          </a:p>
        </p:txBody>
      </p:sp>
    </p:spTree>
    <p:extLst>
      <p:ext uri="{BB962C8B-B14F-4D97-AF65-F5344CB8AC3E}">
        <p14:creationId xmlns:p14="http://schemas.microsoft.com/office/powerpoint/2010/main" val="12622066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7F612-EE22-4E59-AB37-61BF4EE34F8D}"/>
              </a:ext>
            </a:extLst>
          </p:cNvPr>
          <p:cNvSpPr>
            <a:spLocks noGrp="1"/>
          </p:cNvSpPr>
          <p:nvPr>
            <p:ph type="title"/>
          </p:nvPr>
        </p:nvSpPr>
        <p:spPr/>
        <p:txBody>
          <a:bodyPr/>
          <a:lstStyle/>
          <a:p>
            <a:r>
              <a:rPr lang="en-US" dirty="0"/>
              <a:t>Growth Model Communication Plans</a:t>
            </a:r>
          </a:p>
        </p:txBody>
      </p:sp>
      <p:sp>
        <p:nvSpPr>
          <p:cNvPr id="3" name="Slide Number Placeholder 2">
            <a:extLst>
              <a:ext uri="{FF2B5EF4-FFF2-40B4-BE49-F238E27FC236}">
                <a16:creationId xmlns:a16="http://schemas.microsoft.com/office/drawing/2014/main" id="{110D0171-89A2-44F3-8B56-C359B85BBC1E}"/>
              </a:ext>
            </a:extLst>
          </p:cNvPr>
          <p:cNvSpPr>
            <a:spLocks noGrp="1"/>
          </p:cNvSpPr>
          <p:nvPr>
            <p:ph type="sldNum" sz="quarter" idx="10"/>
          </p:nvPr>
        </p:nvSpPr>
        <p:spPr/>
        <p:txBody>
          <a:bodyPr/>
          <a:lstStyle/>
          <a:p>
            <a:fld id="{BD4257AD-90F9-4636-AD93-EC01DBF603ED}" type="slidenum">
              <a:rPr lang="en-US" smtClean="0"/>
              <a:t>24</a:t>
            </a:fld>
            <a:endParaRPr lang="en-US" dirty="0"/>
          </a:p>
        </p:txBody>
      </p:sp>
      <p:sp>
        <p:nvSpPr>
          <p:cNvPr id="4" name="Content Placeholder 3">
            <a:extLst>
              <a:ext uri="{FF2B5EF4-FFF2-40B4-BE49-F238E27FC236}">
                <a16:creationId xmlns:a16="http://schemas.microsoft.com/office/drawing/2014/main" id="{47F398F0-5CAB-40DF-84FC-306F261A45DA}"/>
              </a:ext>
            </a:extLst>
          </p:cNvPr>
          <p:cNvSpPr>
            <a:spLocks noGrp="1"/>
          </p:cNvSpPr>
          <p:nvPr>
            <p:ph sz="quarter" idx="11"/>
          </p:nvPr>
        </p:nvSpPr>
        <p:spPr/>
        <p:txBody>
          <a:bodyPr/>
          <a:lstStyle/>
          <a:p>
            <a:r>
              <a:rPr lang="en-US" dirty="0"/>
              <a:t>If the SBE approves the student-level growth model at the March 2021 meeting, the CDE will also begin the development of a communication plan for the Student Growth Model, based on feedback from focus groups and outreach to stakeholder groups. </a:t>
            </a:r>
          </a:p>
          <a:p>
            <a:r>
              <a:rPr lang="en-US" dirty="0"/>
              <a:t>In addition, the CDE will develop a report that displays the ELPAC levels with a</a:t>
            </a:r>
            <a:r>
              <a:rPr lang="en-US" dirty="0">
                <a:solidFill>
                  <a:srgbClr val="FF0000"/>
                </a:solidFill>
              </a:rPr>
              <a:t> </a:t>
            </a:r>
            <a:r>
              <a:rPr lang="en-US" dirty="0"/>
              <a:t>growth score.</a:t>
            </a:r>
          </a:p>
          <a:p>
            <a:endParaRPr lang="en-US" dirty="0"/>
          </a:p>
        </p:txBody>
      </p:sp>
    </p:spTree>
    <p:extLst>
      <p:ext uri="{BB962C8B-B14F-4D97-AF65-F5344CB8AC3E}">
        <p14:creationId xmlns:p14="http://schemas.microsoft.com/office/powerpoint/2010/main" val="40798809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A5C12-8843-4D13-8655-AD66349CACB2}"/>
              </a:ext>
            </a:extLst>
          </p:cNvPr>
          <p:cNvSpPr>
            <a:spLocks noGrp="1"/>
          </p:cNvSpPr>
          <p:nvPr>
            <p:ph type="title"/>
          </p:nvPr>
        </p:nvSpPr>
        <p:spPr/>
        <p:txBody>
          <a:bodyPr/>
          <a:lstStyle/>
          <a:p>
            <a:pPr algn="ctr"/>
            <a:r>
              <a:rPr lang="en-US" dirty="0"/>
              <a:t>2021 ELPI Reporting</a:t>
            </a:r>
          </a:p>
        </p:txBody>
      </p:sp>
      <p:sp>
        <p:nvSpPr>
          <p:cNvPr id="3" name="Content Placeholder 2">
            <a:extLst>
              <a:ext uri="{FF2B5EF4-FFF2-40B4-BE49-F238E27FC236}">
                <a16:creationId xmlns:a16="http://schemas.microsoft.com/office/drawing/2014/main" id="{D29FE503-DC0E-45C6-B98D-A0B8F60E75C7}"/>
              </a:ext>
            </a:extLst>
          </p:cNvPr>
          <p:cNvSpPr>
            <a:spLocks noGrp="1"/>
          </p:cNvSpPr>
          <p:nvPr>
            <p:ph idx="1"/>
          </p:nvPr>
        </p:nvSpPr>
        <p:spPr/>
        <p:txBody>
          <a:bodyPr/>
          <a:lstStyle/>
          <a:p>
            <a:r>
              <a:rPr lang="en-US" dirty="0"/>
              <a:t>The CDE plans on producing ELPI Status, Change, and overall performance color using three years of ELPAC Summative results (i.e., 2018, 2019, 2021). </a:t>
            </a:r>
          </a:p>
          <a:p>
            <a:r>
              <a:rPr lang="en-US" dirty="0"/>
              <a:t>The CDE will work with the ELPI Workgroup and the TDG to validate the ELPI Status cut-scores, set the Change cut-scores, and determine the five-by-five chart. </a:t>
            </a:r>
          </a:p>
        </p:txBody>
      </p:sp>
      <p:sp>
        <p:nvSpPr>
          <p:cNvPr id="4" name="Slide Number Placeholder 3">
            <a:extLst>
              <a:ext uri="{FF2B5EF4-FFF2-40B4-BE49-F238E27FC236}">
                <a16:creationId xmlns:a16="http://schemas.microsoft.com/office/drawing/2014/main" id="{2171DAA3-EF1A-4F3B-9CB6-E420BC45E743}"/>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25</a:t>
            </a:fld>
            <a:endParaRPr lang="en-US">
              <a:solidFill>
                <a:prstClr val="black">
                  <a:tint val="75000"/>
                </a:prstClr>
              </a:solidFill>
            </a:endParaRPr>
          </a:p>
        </p:txBody>
      </p:sp>
    </p:spTree>
    <p:extLst>
      <p:ext uri="{BB962C8B-B14F-4D97-AF65-F5344CB8AC3E}">
        <p14:creationId xmlns:p14="http://schemas.microsoft.com/office/powerpoint/2010/main" val="14540914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D9A4C-94E2-4A4C-8BB2-63F3BE5ED53E}"/>
              </a:ext>
            </a:extLst>
          </p:cNvPr>
          <p:cNvSpPr>
            <a:spLocks noGrp="1"/>
          </p:cNvSpPr>
          <p:nvPr>
            <p:ph type="title"/>
          </p:nvPr>
        </p:nvSpPr>
        <p:spPr/>
        <p:txBody>
          <a:bodyPr/>
          <a:lstStyle/>
          <a:p>
            <a:pPr algn="ctr"/>
            <a:r>
              <a:rPr lang="en-US" dirty="0">
                <a:latin typeface="Arial"/>
                <a:cs typeface="Arial"/>
              </a:rPr>
              <a:t>Update on New CCI Measures</a:t>
            </a:r>
            <a:endParaRPr lang="en-US" dirty="0"/>
          </a:p>
        </p:txBody>
      </p:sp>
      <p:sp>
        <p:nvSpPr>
          <p:cNvPr id="3" name="Content Placeholder 2">
            <a:extLst>
              <a:ext uri="{FF2B5EF4-FFF2-40B4-BE49-F238E27FC236}">
                <a16:creationId xmlns:a16="http://schemas.microsoft.com/office/drawing/2014/main" id="{A7A2B1EF-E335-4E74-BAFD-02D0344B224B}"/>
              </a:ext>
            </a:extLst>
          </p:cNvPr>
          <p:cNvSpPr>
            <a:spLocks noGrp="1"/>
          </p:cNvSpPr>
          <p:nvPr>
            <p:ph idx="1"/>
          </p:nvPr>
        </p:nvSpPr>
        <p:spPr>
          <a:xfrm>
            <a:off x="414868" y="1580698"/>
            <a:ext cx="11353800" cy="4775653"/>
          </a:xfrm>
        </p:spPr>
        <p:txBody>
          <a:bodyPr vert="horz" lIns="91440" tIns="45720" rIns="91440" bIns="45720" rtlCol="0" anchor="t">
            <a:normAutofit fontScale="85000" lnSpcReduction="20000"/>
          </a:bodyPr>
          <a:lstStyle/>
          <a:p>
            <a:pPr>
              <a:lnSpc>
                <a:spcPct val="120000"/>
              </a:lnSpc>
              <a:spcAft>
                <a:spcPts val="0"/>
              </a:spcAft>
            </a:pPr>
            <a:r>
              <a:rPr lang="en-US" sz="3500" dirty="0">
                <a:latin typeface="Arial"/>
                <a:cs typeface="Arial"/>
              </a:rPr>
              <a:t>The CDE is currently examining the development of </a:t>
            </a:r>
            <a:r>
              <a:rPr lang="en-US" sz="3500" i="1" dirty="0">
                <a:latin typeface="Arial"/>
                <a:cs typeface="Arial"/>
              </a:rPr>
              <a:t>civic engagement</a:t>
            </a:r>
            <a:r>
              <a:rPr lang="en-US" sz="3500" b="1" dirty="0">
                <a:latin typeface="Arial"/>
                <a:cs typeface="Arial"/>
              </a:rPr>
              <a:t> </a:t>
            </a:r>
            <a:r>
              <a:rPr lang="en-US" sz="3500" dirty="0">
                <a:latin typeface="Arial"/>
                <a:cs typeface="Arial"/>
              </a:rPr>
              <a:t>and</a:t>
            </a:r>
            <a:r>
              <a:rPr lang="en-US" sz="3500" b="1" dirty="0">
                <a:latin typeface="Arial"/>
                <a:cs typeface="Arial"/>
              </a:rPr>
              <a:t> </a:t>
            </a:r>
            <a:r>
              <a:rPr lang="en-US" sz="3500" i="1" dirty="0">
                <a:latin typeface="Arial"/>
                <a:cs typeface="Arial"/>
              </a:rPr>
              <a:t>industry certifications</a:t>
            </a:r>
            <a:r>
              <a:rPr lang="en-US" sz="3500" dirty="0">
                <a:latin typeface="Arial"/>
                <a:cs typeface="Arial"/>
              </a:rPr>
              <a:t>. </a:t>
            </a:r>
            <a:endParaRPr lang="en-US" sz="3500" dirty="0"/>
          </a:p>
          <a:p>
            <a:pPr>
              <a:lnSpc>
                <a:spcPct val="120000"/>
              </a:lnSpc>
              <a:spcAft>
                <a:spcPts val="0"/>
              </a:spcAft>
            </a:pPr>
            <a:r>
              <a:rPr lang="en-US" sz="3500" dirty="0">
                <a:latin typeface="Arial"/>
                <a:cs typeface="Arial"/>
              </a:rPr>
              <a:t>Earliest collection in CALPADS is 2022–23.</a:t>
            </a:r>
            <a:endParaRPr lang="en-US" sz="3500" dirty="0"/>
          </a:p>
          <a:p>
            <a:pPr lvl="1">
              <a:lnSpc>
                <a:spcPct val="120000"/>
              </a:lnSpc>
              <a:spcAft>
                <a:spcPts val="0"/>
              </a:spcAft>
            </a:pPr>
            <a:r>
              <a:rPr lang="en-US" dirty="0">
                <a:latin typeface="Arial"/>
                <a:cs typeface="Arial"/>
              </a:rPr>
              <a:t>New data cannot be collected in CALPADS during 2021–22 due to a re-architecture of the system</a:t>
            </a:r>
            <a:endParaRPr lang="en-US" dirty="0"/>
          </a:p>
          <a:p>
            <a:pPr>
              <a:lnSpc>
                <a:spcPct val="120000"/>
              </a:lnSpc>
              <a:spcAft>
                <a:spcPts val="0"/>
              </a:spcAft>
            </a:pPr>
            <a:r>
              <a:rPr lang="en-US" sz="3500" dirty="0">
                <a:latin typeface="Arial"/>
                <a:cs typeface="Arial"/>
              </a:rPr>
              <a:t>CDE will work closely with the CCI Work Group, the Alternative Schools Task Force, and the Civic Engagement Work Group throughout 2021 to define these measures</a:t>
            </a:r>
            <a:r>
              <a:rPr lang="en-US" sz="3500">
                <a:latin typeface="Arial"/>
                <a:cs typeface="Arial"/>
              </a:rPr>
              <a:t> so </a:t>
            </a:r>
            <a:r>
              <a:rPr lang="en-US" sz="3500" dirty="0">
                <a:latin typeface="Arial"/>
                <a:cs typeface="Arial"/>
              </a:rPr>
              <a:t>that they can be collected in 2022–23. </a:t>
            </a:r>
            <a:endParaRPr lang="en-US" sz="3500" dirty="0"/>
          </a:p>
          <a:p>
            <a:endParaRPr lang="en-US" dirty="0"/>
          </a:p>
        </p:txBody>
      </p:sp>
      <p:sp>
        <p:nvSpPr>
          <p:cNvPr id="4" name="Slide Number Placeholder 3">
            <a:extLst>
              <a:ext uri="{FF2B5EF4-FFF2-40B4-BE49-F238E27FC236}">
                <a16:creationId xmlns:a16="http://schemas.microsoft.com/office/drawing/2014/main" id="{FF2594E6-E6F8-45A6-8F62-819E00DC26A3}"/>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26</a:t>
            </a:fld>
            <a:endParaRPr lang="en-US">
              <a:solidFill>
                <a:prstClr val="black">
                  <a:tint val="75000"/>
                </a:prstClr>
              </a:solidFill>
            </a:endParaRPr>
          </a:p>
        </p:txBody>
      </p:sp>
    </p:spTree>
    <p:extLst>
      <p:ext uri="{BB962C8B-B14F-4D97-AF65-F5344CB8AC3E}">
        <p14:creationId xmlns:p14="http://schemas.microsoft.com/office/powerpoint/2010/main" val="28577383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5A38E-CA88-4695-B29C-B0E105C08EF4}"/>
              </a:ext>
            </a:extLst>
          </p:cNvPr>
          <p:cNvSpPr>
            <a:spLocks noGrp="1"/>
          </p:cNvSpPr>
          <p:nvPr>
            <p:ph type="title"/>
          </p:nvPr>
        </p:nvSpPr>
        <p:spPr/>
        <p:txBody>
          <a:bodyPr>
            <a:normAutofit/>
          </a:bodyPr>
          <a:lstStyle/>
          <a:p>
            <a:pPr algn="ctr"/>
            <a:r>
              <a:rPr lang="en-US" dirty="0"/>
              <a:t>2021 Accountability Reporting Alternatives</a:t>
            </a:r>
            <a:endParaRPr lang="en-US" strike="sngStrike" dirty="0"/>
          </a:p>
        </p:txBody>
      </p:sp>
      <p:sp>
        <p:nvSpPr>
          <p:cNvPr id="3" name="Content Placeholder 2">
            <a:extLst>
              <a:ext uri="{FF2B5EF4-FFF2-40B4-BE49-F238E27FC236}">
                <a16:creationId xmlns:a16="http://schemas.microsoft.com/office/drawing/2014/main" id="{23CB5ADB-0435-4496-87A7-0339DFDC0AB8}"/>
              </a:ext>
            </a:extLst>
          </p:cNvPr>
          <p:cNvSpPr>
            <a:spLocks noGrp="1"/>
          </p:cNvSpPr>
          <p:nvPr>
            <p:ph idx="1"/>
          </p:nvPr>
        </p:nvSpPr>
        <p:spPr/>
        <p:txBody>
          <a:bodyPr>
            <a:normAutofit fontScale="85000" lnSpcReduction="10000"/>
          </a:bodyPr>
          <a:lstStyle/>
          <a:p>
            <a:r>
              <a:rPr lang="en-US" dirty="0"/>
              <a:t>The CDE is committed to providing LEAs and schools with valid and reliable data for developing their improvement plans. The CDE is considering several options for reporting data in 2021:</a:t>
            </a:r>
          </a:p>
          <a:p>
            <a:pPr lvl="1"/>
            <a:r>
              <a:rPr lang="en-US" dirty="0"/>
              <a:t>One option is to produce Additional Reports for the data that are available, such as the combined and DASS graduation rates</a:t>
            </a:r>
          </a:p>
          <a:p>
            <a:pPr lvl="1"/>
            <a:r>
              <a:rPr lang="en-US" dirty="0"/>
              <a:t>A second option is to develop reports similar to the LCFF Priority Snapshots, which were produced prior to the Dashboard for LEAs and schools. This report would be for informational purposes only.</a:t>
            </a:r>
          </a:p>
          <a:p>
            <a:endParaRPr lang="en-US" dirty="0"/>
          </a:p>
        </p:txBody>
      </p:sp>
      <p:sp>
        <p:nvSpPr>
          <p:cNvPr id="4" name="Slide Number Placeholder 3">
            <a:extLst>
              <a:ext uri="{FF2B5EF4-FFF2-40B4-BE49-F238E27FC236}">
                <a16:creationId xmlns:a16="http://schemas.microsoft.com/office/drawing/2014/main" id="{DC3298FD-38C4-4AF0-B001-31EAD62C72F0}"/>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27</a:t>
            </a:fld>
            <a:endParaRPr lang="en-US">
              <a:solidFill>
                <a:prstClr val="black">
                  <a:tint val="75000"/>
                </a:prstClr>
              </a:solidFill>
            </a:endParaRPr>
          </a:p>
        </p:txBody>
      </p:sp>
    </p:spTree>
    <p:extLst>
      <p:ext uri="{BB962C8B-B14F-4D97-AF65-F5344CB8AC3E}">
        <p14:creationId xmlns:p14="http://schemas.microsoft.com/office/powerpoint/2010/main" val="30034573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67197-449B-401D-841F-779B0E528880}"/>
              </a:ext>
            </a:extLst>
          </p:cNvPr>
          <p:cNvSpPr>
            <a:spLocks noGrp="1"/>
          </p:cNvSpPr>
          <p:nvPr>
            <p:ph type="title"/>
          </p:nvPr>
        </p:nvSpPr>
        <p:spPr/>
        <p:txBody>
          <a:bodyPr/>
          <a:lstStyle/>
          <a:p>
            <a:pPr algn="ctr"/>
            <a:r>
              <a:rPr lang="en-US" dirty="0"/>
              <a:t>Possible Data Elements to Include </a:t>
            </a:r>
            <a:br>
              <a:rPr lang="en-US" dirty="0"/>
            </a:br>
            <a:r>
              <a:rPr lang="en-US" dirty="0"/>
              <a:t>in the New Report</a:t>
            </a:r>
          </a:p>
        </p:txBody>
      </p:sp>
      <p:sp>
        <p:nvSpPr>
          <p:cNvPr id="3" name="Content Placeholder 2">
            <a:extLst>
              <a:ext uri="{FF2B5EF4-FFF2-40B4-BE49-F238E27FC236}">
                <a16:creationId xmlns:a16="http://schemas.microsoft.com/office/drawing/2014/main" id="{C6428A87-056B-40CC-91D5-60B138C4E383}"/>
              </a:ext>
            </a:extLst>
          </p:cNvPr>
          <p:cNvSpPr>
            <a:spLocks noGrp="1"/>
          </p:cNvSpPr>
          <p:nvPr>
            <p:ph idx="1"/>
          </p:nvPr>
        </p:nvSpPr>
        <p:spPr/>
        <p:txBody>
          <a:bodyPr>
            <a:normAutofit fontScale="92500" lnSpcReduction="10000"/>
          </a:bodyPr>
          <a:lstStyle/>
          <a:p>
            <a:pPr lvl="0"/>
            <a:r>
              <a:rPr lang="en-US" dirty="0"/>
              <a:t>English learner (EL) reclassification rates</a:t>
            </a:r>
          </a:p>
          <a:p>
            <a:r>
              <a:rPr lang="en-US" dirty="0"/>
              <a:t>High school graduates’ completion rates for “a-g,” CTE pathway, apprenticeships, and other CCI measures</a:t>
            </a:r>
          </a:p>
          <a:p>
            <a:pPr lvl="0"/>
            <a:r>
              <a:rPr lang="en-US" dirty="0"/>
              <a:t>High school graduates’ scores on Advanced Placement Exams</a:t>
            </a:r>
          </a:p>
          <a:p>
            <a:pPr lvl="0"/>
            <a:r>
              <a:rPr lang="en-US" dirty="0"/>
              <a:t>Graduation Rates </a:t>
            </a:r>
          </a:p>
          <a:p>
            <a:pPr lvl="0"/>
            <a:r>
              <a:rPr lang="en-US" dirty="0"/>
              <a:t>High school dropout rates</a:t>
            </a:r>
          </a:p>
          <a:p>
            <a:endParaRPr lang="en-US" dirty="0"/>
          </a:p>
        </p:txBody>
      </p:sp>
      <p:sp>
        <p:nvSpPr>
          <p:cNvPr id="4" name="Slide Number Placeholder 3">
            <a:extLst>
              <a:ext uri="{FF2B5EF4-FFF2-40B4-BE49-F238E27FC236}">
                <a16:creationId xmlns:a16="http://schemas.microsoft.com/office/drawing/2014/main" id="{1DA40EC0-4F69-4316-9543-EED86DC16F6C}"/>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28</a:t>
            </a:fld>
            <a:endParaRPr lang="en-US">
              <a:solidFill>
                <a:prstClr val="black">
                  <a:tint val="75000"/>
                </a:prstClr>
              </a:solidFill>
            </a:endParaRPr>
          </a:p>
        </p:txBody>
      </p:sp>
    </p:spTree>
    <p:extLst>
      <p:ext uri="{BB962C8B-B14F-4D97-AF65-F5344CB8AC3E}">
        <p14:creationId xmlns:p14="http://schemas.microsoft.com/office/powerpoint/2010/main" val="14173316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ADC69-5EC3-42CA-9A22-4BE6CEC3AFA5}"/>
              </a:ext>
            </a:extLst>
          </p:cNvPr>
          <p:cNvSpPr>
            <a:spLocks noGrp="1"/>
          </p:cNvSpPr>
          <p:nvPr>
            <p:ph type="title"/>
          </p:nvPr>
        </p:nvSpPr>
        <p:spPr/>
        <p:txBody>
          <a:bodyPr/>
          <a:lstStyle/>
          <a:p>
            <a:pPr algn="ctr"/>
            <a:r>
              <a:rPr lang="en-US" dirty="0">
                <a:latin typeface="Arial"/>
                <a:cs typeface="Arial"/>
              </a:rPr>
              <a:t>CPAG Feedback</a:t>
            </a:r>
            <a:endParaRPr lang="en-US" dirty="0"/>
          </a:p>
        </p:txBody>
      </p:sp>
      <p:sp>
        <p:nvSpPr>
          <p:cNvPr id="3" name="Content Placeholder 2">
            <a:extLst>
              <a:ext uri="{FF2B5EF4-FFF2-40B4-BE49-F238E27FC236}">
                <a16:creationId xmlns:a16="http://schemas.microsoft.com/office/drawing/2014/main" id="{551533C3-624F-4F61-B171-BD5B9709461E}"/>
              </a:ext>
            </a:extLst>
          </p:cNvPr>
          <p:cNvSpPr>
            <a:spLocks noGrp="1"/>
          </p:cNvSpPr>
          <p:nvPr>
            <p:ph idx="1"/>
          </p:nvPr>
        </p:nvSpPr>
        <p:spPr>
          <a:xfrm>
            <a:off x="501953" y="1542595"/>
            <a:ext cx="11496716" cy="4727575"/>
          </a:xfrm>
        </p:spPr>
        <p:txBody>
          <a:bodyPr vert="horz" lIns="91440" tIns="45720" rIns="91440" bIns="45720" rtlCol="0" anchor="t">
            <a:normAutofit fontScale="85000" lnSpcReduction="20000"/>
          </a:bodyPr>
          <a:lstStyle/>
          <a:p>
            <a:pPr>
              <a:lnSpc>
                <a:spcPct val="120000"/>
              </a:lnSpc>
              <a:spcAft>
                <a:spcPts val="0"/>
              </a:spcAft>
            </a:pPr>
            <a:r>
              <a:rPr lang="en-US" dirty="0">
                <a:latin typeface="Arial"/>
                <a:cs typeface="Arial"/>
              </a:rPr>
              <a:t>Do CPAG members have any concerns regarding the proposed 2021 activities? </a:t>
            </a:r>
          </a:p>
          <a:p>
            <a:pPr lvl="1">
              <a:lnSpc>
                <a:spcPct val="120000"/>
              </a:lnSpc>
              <a:spcAft>
                <a:spcPts val="0"/>
              </a:spcAft>
            </a:pPr>
            <a:r>
              <a:rPr lang="en-US" dirty="0">
                <a:latin typeface="Arial"/>
                <a:cs typeface="Arial"/>
              </a:rPr>
              <a:t>If so, what are your concerns and why? </a:t>
            </a:r>
          </a:p>
          <a:p>
            <a:pPr>
              <a:lnSpc>
                <a:spcPct val="120000"/>
              </a:lnSpc>
              <a:spcAft>
                <a:spcPts val="0"/>
              </a:spcAft>
            </a:pPr>
            <a:r>
              <a:rPr lang="en-US" dirty="0">
                <a:latin typeface="Arial"/>
                <a:cs typeface="Arial"/>
              </a:rPr>
              <a:t>For 2021 accountability reporting, which additional data reporting alternatives do CPAG members prefer and why?</a:t>
            </a:r>
          </a:p>
          <a:p>
            <a:pPr lvl="1">
              <a:lnSpc>
                <a:spcPct val="120000"/>
              </a:lnSpc>
              <a:spcAft>
                <a:spcPts val="0"/>
              </a:spcAft>
            </a:pPr>
            <a:r>
              <a:rPr lang="en-US" dirty="0">
                <a:latin typeface="Arial"/>
                <a:cs typeface="Arial"/>
              </a:rPr>
              <a:t> Additional Reports</a:t>
            </a:r>
          </a:p>
          <a:p>
            <a:pPr lvl="1">
              <a:lnSpc>
                <a:spcPct val="120000"/>
              </a:lnSpc>
              <a:spcAft>
                <a:spcPts val="0"/>
              </a:spcAft>
            </a:pPr>
            <a:r>
              <a:rPr lang="en-US" dirty="0">
                <a:latin typeface="Arial"/>
                <a:cs typeface="Arial"/>
              </a:rPr>
              <a:t>New report similar to LCFF Snapshot—Are there specific data elements that CPAG members would want to include in this new report</a:t>
            </a:r>
          </a:p>
        </p:txBody>
      </p:sp>
      <p:sp>
        <p:nvSpPr>
          <p:cNvPr id="4" name="Slide Number Placeholder 3">
            <a:extLst>
              <a:ext uri="{FF2B5EF4-FFF2-40B4-BE49-F238E27FC236}">
                <a16:creationId xmlns:a16="http://schemas.microsoft.com/office/drawing/2014/main" id="{34D37D43-43F8-463C-A7D4-C083EE8A6214}"/>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29</a:t>
            </a:fld>
            <a:endParaRPr lang="en-US">
              <a:solidFill>
                <a:prstClr val="black">
                  <a:tint val="75000"/>
                </a:prstClr>
              </a:solidFill>
            </a:endParaRPr>
          </a:p>
        </p:txBody>
      </p:sp>
    </p:spTree>
    <p:extLst>
      <p:ext uri="{BB962C8B-B14F-4D97-AF65-F5344CB8AC3E}">
        <p14:creationId xmlns:p14="http://schemas.microsoft.com/office/powerpoint/2010/main" val="453398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22874-550E-704A-9EC0-091A9BF7DCD2}"/>
              </a:ext>
            </a:extLst>
          </p:cNvPr>
          <p:cNvSpPr>
            <a:spLocks noGrp="1"/>
          </p:cNvSpPr>
          <p:nvPr>
            <p:ph type="title"/>
          </p:nvPr>
        </p:nvSpPr>
        <p:spPr/>
        <p:txBody>
          <a:bodyPr/>
          <a:lstStyle/>
          <a:p>
            <a:r>
              <a:rPr lang="en-US" dirty="0"/>
              <a:t>Available Data Reported for 2020</a:t>
            </a:r>
          </a:p>
        </p:txBody>
      </p:sp>
      <p:sp>
        <p:nvSpPr>
          <p:cNvPr id="3" name="Slide Number Placeholder 2">
            <a:extLst>
              <a:ext uri="{FF2B5EF4-FFF2-40B4-BE49-F238E27FC236}">
                <a16:creationId xmlns:a16="http://schemas.microsoft.com/office/drawing/2014/main" id="{78DD43E3-359D-5642-AA16-E1CCA5957437}"/>
              </a:ext>
            </a:extLst>
          </p:cNvPr>
          <p:cNvSpPr>
            <a:spLocks noGrp="1"/>
          </p:cNvSpPr>
          <p:nvPr>
            <p:ph type="sldNum" sz="quarter" idx="11"/>
          </p:nvPr>
        </p:nvSpPr>
        <p:spPr/>
        <p:txBody>
          <a:bodyPr/>
          <a:lstStyle/>
          <a:p>
            <a:fld id="{BD4257AD-90F9-4636-AD93-EC01DBF603ED}" type="slidenum">
              <a:rPr lang="en-US" smtClean="0">
                <a:solidFill>
                  <a:prstClr val="black">
                    <a:tint val="75000"/>
                  </a:prstClr>
                </a:solidFill>
              </a:rPr>
              <a:pPr/>
              <a:t>3</a:t>
            </a:fld>
            <a:endParaRPr lang="en-US">
              <a:solidFill>
                <a:prstClr val="black">
                  <a:tint val="75000"/>
                </a:prstClr>
              </a:solidFill>
            </a:endParaRPr>
          </a:p>
        </p:txBody>
      </p:sp>
    </p:spTree>
    <p:extLst>
      <p:ext uri="{BB962C8B-B14F-4D97-AF65-F5344CB8AC3E}">
        <p14:creationId xmlns:p14="http://schemas.microsoft.com/office/powerpoint/2010/main" val="38301987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Public Comment Line</a:t>
            </a:r>
          </a:p>
        </p:txBody>
      </p:sp>
      <p:sp>
        <p:nvSpPr>
          <p:cNvPr id="3" name="Subtitle 2"/>
          <p:cNvSpPr>
            <a:spLocks noGrp="1"/>
          </p:cNvSpPr>
          <p:nvPr>
            <p:ph idx="1"/>
          </p:nvPr>
        </p:nvSpPr>
        <p:spPr/>
        <p:txBody>
          <a:bodyPr vert="horz" lIns="0" tIns="45720" rIns="0" bIns="45720" rtlCol="0" anchor="t">
            <a:normAutofit/>
          </a:bodyPr>
          <a:lstStyle/>
          <a:p>
            <a:endParaRPr lang="en-US" sz="2800" dirty="0">
              <a:ea typeface="+mn-lt"/>
              <a:cs typeface="+mn-lt"/>
            </a:endParaRPr>
          </a:p>
          <a:p>
            <a:endParaRPr lang="en-US" sz="2800" dirty="0">
              <a:ea typeface="+mn-lt"/>
              <a:cs typeface="+mn-lt"/>
            </a:endParaRPr>
          </a:p>
          <a:p>
            <a:endParaRPr lang="en-US" sz="2800" dirty="0">
              <a:solidFill>
                <a:schemeClr val="tx1"/>
              </a:solidFill>
              <a:ea typeface="+mn-lt"/>
              <a:cs typeface="+mn-lt"/>
            </a:endParaRPr>
          </a:p>
          <a:p>
            <a:r>
              <a:rPr lang="en-US" sz="2800" dirty="0">
                <a:solidFill>
                  <a:schemeClr val="tx1"/>
                </a:solidFill>
                <a:latin typeface="Arial" panose="020B0604020202020204" pitchFamily="34" charset="0"/>
                <a:ea typeface="+mn-lt"/>
                <a:cs typeface="Arial" panose="020B0604020202020204" pitchFamily="34" charset="0"/>
              </a:rPr>
              <a:t>Phone Number:  (669) 900-6833 </a:t>
            </a:r>
            <a:endParaRPr lang="en-US" sz="2800" dirty="0">
              <a:solidFill>
                <a:schemeClr val="tx1"/>
              </a:solidFill>
              <a:latin typeface="Arial" panose="020B0604020202020204" pitchFamily="34" charset="0"/>
              <a:cs typeface="Arial" panose="020B0604020202020204" pitchFamily="34" charset="0"/>
            </a:endParaRPr>
          </a:p>
          <a:p>
            <a:r>
              <a:rPr lang="en-US" sz="2800" dirty="0">
                <a:solidFill>
                  <a:schemeClr val="tx1"/>
                </a:solidFill>
                <a:latin typeface="Arial" panose="020B0604020202020204" pitchFamily="34" charset="0"/>
                <a:ea typeface="+mn-lt"/>
                <a:cs typeface="Arial" panose="020B0604020202020204" pitchFamily="34" charset="0"/>
              </a:rPr>
              <a:t>Meeting ID: 898 4974 9360# </a:t>
            </a:r>
            <a:endParaRPr lang="en-US" sz="2800" dirty="0">
              <a:solidFill>
                <a:schemeClr val="tx1"/>
              </a:solidFill>
              <a:latin typeface="Arial" panose="020B0604020202020204" pitchFamily="34" charset="0"/>
              <a:cs typeface="Arial" panose="020B0604020202020204" pitchFamily="34" charset="0"/>
            </a:endParaRPr>
          </a:p>
          <a:p>
            <a:r>
              <a:rPr lang="en-US" sz="2800" dirty="0">
                <a:solidFill>
                  <a:schemeClr val="tx1"/>
                </a:solidFill>
                <a:latin typeface="Arial" panose="020B0604020202020204" pitchFamily="34" charset="0"/>
                <a:ea typeface="+mn-lt"/>
                <a:cs typeface="Arial" panose="020B0604020202020204" pitchFamily="34" charset="0"/>
              </a:rPr>
              <a:t>Passcode: 193608 </a:t>
            </a:r>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857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5C529D-A77A-4CAE-91A2-D596239565FB}"/>
              </a:ext>
            </a:extLst>
          </p:cNvPr>
          <p:cNvSpPr>
            <a:spLocks noGrp="1"/>
          </p:cNvSpPr>
          <p:nvPr>
            <p:ph type="title"/>
          </p:nvPr>
        </p:nvSpPr>
        <p:spPr/>
        <p:txBody>
          <a:bodyPr/>
          <a:lstStyle/>
          <a:p>
            <a:pPr algn="ctr"/>
            <a:r>
              <a:rPr lang="en-US" dirty="0"/>
              <a:t>Approved Federal Waiver and </a:t>
            </a:r>
            <a:br>
              <a:rPr lang="en-US" dirty="0"/>
            </a:br>
            <a:r>
              <a:rPr lang="en-US" dirty="0"/>
              <a:t>the Passage of SB 98 </a:t>
            </a:r>
          </a:p>
        </p:txBody>
      </p:sp>
      <p:sp>
        <p:nvSpPr>
          <p:cNvPr id="5" name="Content Placeholder 4">
            <a:extLst>
              <a:ext uri="{FF2B5EF4-FFF2-40B4-BE49-F238E27FC236}">
                <a16:creationId xmlns:a16="http://schemas.microsoft.com/office/drawing/2014/main" id="{4F5650A2-6305-4267-B161-7D8FDECD369C}"/>
              </a:ext>
            </a:extLst>
          </p:cNvPr>
          <p:cNvSpPr>
            <a:spLocks noGrp="1"/>
          </p:cNvSpPr>
          <p:nvPr>
            <p:ph idx="1"/>
          </p:nvPr>
        </p:nvSpPr>
        <p:spPr/>
        <p:txBody>
          <a:bodyPr>
            <a:normAutofit fontScale="77500" lnSpcReduction="20000"/>
          </a:bodyPr>
          <a:lstStyle/>
          <a:p>
            <a:pPr marL="347345">
              <a:lnSpc>
                <a:spcPct val="120000"/>
              </a:lnSpc>
              <a:spcBef>
                <a:spcPts val="600"/>
              </a:spcBef>
            </a:pPr>
            <a:r>
              <a:rPr lang="en-US" sz="3300" b="1" dirty="0">
                <a:latin typeface="Arial"/>
                <a:cs typeface="Arial"/>
              </a:rPr>
              <a:t>March 2020: </a:t>
            </a:r>
            <a:r>
              <a:rPr lang="en-US" dirty="0">
                <a:latin typeface="Arial"/>
                <a:cs typeface="Arial"/>
              </a:rPr>
              <a:t>U.S. Department of Education (ED) approved California’s request to waive statewide accountability and reporting requirements for 2019–2020.</a:t>
            </a:r>
          </a:p>
          <a:p>
            <a:pPr lvl="2">
              <a:lnSpc>
                <a:spcPct val="120000"/>
              </a:lnSpc>
              <a:spcBef>
                <a:spcPts val="600"/>
              </a:spcBef>
            </a:pPr>
            <a:r>
              <a:rPr lang="en-US" dirty="0">
                <a:latin typeface="Arial"/>
                <a:cs typeface="Arial"/>
              </a:rPr>
              <a:t>Releases requirement to produce state indicators for 2020 Dashboard.</a:t>
            </a:r>
          </a:p>
          <a:p>
            <a:pPr>
              <a:lnSpc>
                <a:spcPct val="120000"/>
              </a:lnSpc>
              <a:spcBef>
                <a:spcPts val="600"/>
              </a:spcBef>
            </a:pPr>
            <a:r>
              <a:rPr lang="en-US" sz="3300" b="1" dirty="0">
                <a:latin typeface="Arial"/>
                <a:cs typeface="Arial"/>
              </a:rPr>
              <a:t>June 2020: </a:t>
            </a:r>
            <a:r>
              <a:rPr lang="en-US" dirty="0"/>
              <a:t>SB 98 prohibited the California Department of Education (CDE) from publishing </a:t>
            </a:r>
            <a:r>
              <a:rPr lang="en-US" i="1" dirty="0"/>
              <a:t>state and local indicators </a:t>
            </a:r>
            <a:r>
              <a:rPr lang="en-US" dirty="0"/>
              <a:t>in the 2020 Dashboard.</a:t>
            </a:r>
          </a:p>
          <a:p>
            <a:pPr lvl="2">
              <a:lnSpc>
                <a:spcPct val="120000"/>
              </a:lnSpc>
              <a:spcBef>
                <a:spcPts val="600"/>
              </a:spcBef>
            </a:pPr>
            <a:r>
              <a:rPr lang="en-US" dirty="0">
                <a:latin typeface="Arial"/>
                <a:cs typeface="Arial"/>
              </a:rPr>
              <a:t>Requires CDE to publish valid and reliable data collected in 2019–2020 that would have been included in the 2020 Dashboard</a:t>
            </a:r>
          </a:p>
          <a:p>
            <a:endParaRPr lang="en-US" dirty="0"/>
          </a:p>
        </p:txBody>
      </p:sp>
      <p:sp>
        <p:nvSpPr>
          <p:cNvPr id="3" name="Slide Number Placeholder 2">
            <a:extLst>
              <a:ext uri="{FF2B5EF4-FFF2-40B4-BE49-F238E27FC236}">
                <a16:creationId xmlns:a16="http://schemas.microsoft.com/office/drawing/2014/main" id="{D1ACA3E1-A44F-4D90-A6CB-38501669A915}"/>
              </a:ext>
            </a:extLst>
          </p:cNvPr>
          <p:cNvSpPr>
            <a:spLocks noGrp="1"/>
          </p:cNvSpPr>
          <p:nvPr>
            <p:ph type="sldNum" sz="quarter" idx="12"/>
          </p:nvPr>
        </p:nvSpPr>
        <p:spPr/>
        <p:txBody>
          <a:bodyPr/>
          <a:lstStyle/>
          <a:p>
            <a:fld id="{BD4257AD-90F9-4636-AD93-EC01DBF603ED}" type="slidenum">
              <a:rPr lang="en-US" smtClean="0">
                <a:solidFill>
                  <a:prstClr val="black">
                    <a:tint val="75000"/>
                  </a:prstClr>
                </a:solidFill>
              </a:rPr>
              <a:pPr/>
              <a:t>4</a:t>
            </a:fld>
            <a:endParaRPr lang="en-US">
              <a:solidFill>
                <a:prstClr val="black">
                  <a:tint val="75000"/>
                </a:prstClr>
              </a:solidFill>
            </a:endParaRPr>
          </a:p>
        </p:txBody>
      </p:sp>
    </p:spTree>
    <p:extLst>
      <p:ext uri="{BB962C8B-B14F-4D97-AF65-F5344CB8AC3E}">
        <p14:creationId xmlns:p14="http://schemas.microsoft.com/office/powerpoint/2010/main" val="1855616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A5771-16EC-5E4D-87DF-1B6CC0A17578}"/>
              </a:ext>
            </a:extLst>
          </p:cNvPr>
          <p:cNvSpPr>
            <a:spLocks noGrp="1"/>
          </p:cNvSpPr>
          <p:nvPr>
            <p:ph type="title"/>
          </p:nvPr>
        </p:nvSpPr>
        <p:spPr/>
        <p:txBody>
          <a:bodyPr/>
          <a:lstStyle/>
          <a:p>
            <a:pPr algn="ctr"/>
            <a:r>
              <a:rPr lang="en-US" dirty="0"/>
              <a:t>2020 Dashboard</a:t>
            </a:r>
          </a:p>
        </p:txBody>
      </p:sp>
      <p:sp>
        <p:nvSpPr>
          <p:cNvPr id="3" name="Content Placeholder 2">
            <a:extLst>
              <a:ext uri="{FF2B5EF4-FFF2-40B4-BE49-F238E27FC236}">
                <a16:creationId xmlns:a16="http://schemas.microsoft.com/office/drawing/2014/main" id="{80104877-DA8A-DC45-8B61-55B3350CF969}"/>
              </a:ext>
            </a:extLst>
          </p:cNvPr>
          <p:cNvSpPr>
            <a:spLocks noGrp="1"/>
          </p:cNvSpPr>
          <p:nvPr>
            <p:ph idx="1"/>
          </p:nvPr>
        </p:nvSpPr>
        <p:spPr/>
        <p:txBody>
          <a:bodyPr>
            <a:normAutofit fontScale="92500" lnSpcReduction="20000"/>
          </a:bodyPr>
          <a:lstStyle/>
          <a:p>
            <a:pPr fontAlgn="base"/>
            <a:r>
              <a:rPr lang="en-US" sz="3500" dirty="0"/>
              <a:t>Released on December 14, 2020​</a:t>
            </a:r>
          </a:p>
          <a:p>
            <a:pPr fontAlgn="base"/>
            <a:r>
              <a:rPr lang="en-US" sz="3500" dirty="0"/>
              <a:t>Reports: ​</a:t>
            </a:r>
          </a:p>
          <a:p>
            <a:pPr lvl="1" fontAlgn="base"/>
            <a:r>
              <a:rPr lang="en-US" sz="3100" dirty="0"/>
              <a:t>Local educational agency (LEA)/school details ​</a:t>
            </a:r>
          </a:p>
          <a:p>
            <a:pPr lvl="1" fontAlgn="base"/>
            <a:r>
              <a:rPr lang="en-US" sz="3100" dirty="0"/>
              <a:t>Student population data ​</a:t>
            </a:r>
          </a:p>
          <a:p>
            <a:pPr lvl="1" fontAlgn="base"/>
            <a:r>
              <a:rPr lang="en-US" sz="3100" dirty="0"/>
              <a:t>Link to the COVID-19 and Data Reporting web page at </a:t>
            </a:r>
            <a:r>
              <a:rPr lang="en-US" sz="3100" strike="sngStrike" dirty="0"/>
              <a:t>https://www.cde.ca.gov/ls/he/hn/coviddatareporting.asp</a:t>
            </a:r>
            <a:r>
              <a:rPr lang="en-US" sz="3100" dirty="0"/>
              <a:t> (the preceding link is no longer available), which provides the reporting status and location of the valid and reliable data collected in 2019–2020 </a:t>
            </a:r>
            <a:r>
              <a:rPr lang="en-US" dirty="0"/>
              <a:t> ​</a:t>
            </a:r>
          </a:p>
          <a:p>
            <a:endParaRPr lang="en-US" dirty="0"/>
          </a:p>
        </p:txBody>
      </p:sp>
      <p:sp>
        <p:nvSpPr>
          <p:cNvPr id="4" name="Slide Number Placeholder 3">
            <a:extLst>
              <a:ext uri="{FF2B5EF4-FFF2-40B4-BE49-F238E27FC236}">
                <a16:creationId xmlns:a16="http://schemas.microsoft.com/office/drawing/2014/main" id="{B49A3345-08BF-FE48-B9D3-CA0177EE8896}"/>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5</a:t>
            </a:fld>
            <a:endParaRPr lang="en-US">
              <a:solidFill>
                <a:prstClr val="black">
                  <a:tint val="75000"/>
                </a:prstClr>
              </a:solidFill>
            </a:endParaRPr>
          </a:p>
        </p:txBody>
      </p:sp>
    </p:spTree>
    <p:extLst>
      <p:ext uri="{BB962C8B-B14F-4D97-AF65-F5344CB8AC3E}">
        <p14:creationId xmlns:p14="http://schemas.microsoft.com/office/powerpoint/2010/main" val="1158769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3BF52-EB47-0743-B94D-4006FB3F7340}"/>
              </a:ext>
            </a:extLst>
          </p:cNvPr>
          <p:cNvSpPr>
            <a:spLocks noGrp="1"/>
          </p:cNvSpPr>
          <p:nvPr>
            <p:ph type="title"/>
          </p:nvPr>
        </p:nvSpPr>
        <p:spPr/>
        <p:txBody>
          <a:bodyPr/>
          <a:lstStyle/>
          <a:p>
            <a:pPr algn="ctr"/>
            <a:r>
              <a:rPr lang="en-US" dirty="0"/>
              <a:t>2020 Additional Reports</a:t>
            </a:r>
          </a:p>
        </p:txBody>
      </p:sp>
      <p:sp>
        <p:nvSpPr>
          <p:cNvPr id="3" name="Content Placeholder 2">
            <a:extLst>
              <a:ext uri="{FF2B5EF4-FFF2-40B4-BE49-F238E27FC236}">
                <a16:creationId xmlns:a16="http://schemas.microsoft.com/office/drawing/2014/main" id="{9E0F9009-A11C-6346-B906-4217C4AEFAEF}"/>
              </a:ext>
            </a:extLst>
          </p:cNvPr>
          <p:cNvSpPr>
            <a:spLocks noGrp="1"/>
          </p:cNvSpPr>
          <p:nvPr>
            <p:ph idx="1"/>
          </p:nvPr>
        </p:nvSpPr>
        <p:spPr/>
        <p:txBody>
          <a:bodyPr>
            <a:normAutofit/>
          </a:bodyPr>
          <a:lstStyle/>
          <a:p>
            <a:pPr fontAlgn="base"/>
            <a:r>
              <a:rPr lang="en-US" sz="3200" dirty="0"/>
              <a:t>Released on January 15, 2021​</a:t>
            </a:r>
          </a:p>
          <a:p>
            <a:pPr fontAlgn="base"/>
            <a:r>
              <a:rPr lang="en-US" sz="3200" dirty="0"/>
              <a:t>Reports:​</a:t>
            </a:r>
          </a:p>
          <a:p>
            <a:pPr lvl="1" fontAlgn="base"/>
            <a:r>
              <a:rPr lang="en-US" sz="2800" dirty="0"/>
              <a:t>Graduation Rates:​</a:t>
            </a:r>
          </a:p>
          <a:p>
            <a:pPr lvl="2" fontAlgn="base"/>
            <a:r>
              <a:rPr lang="en-US" sz="2800" dirty="0"/>
              <a:t>Combined four- and five-year rates, and ​</a:t>
            </a:r>
          </a:p>
          <a:p>
            <a:pPr lvl="2" fontAlgn="base"/>
            <a:r>
              <a:rPr lang="en-US" sz="2800" dirty="0"/>
              <a:t>Dashboard Alternative School Status (DASS) rates​​</a:t>
            </a:r>
          </a:p>
          <a:p>
            <a:pPr lvl="1" fontAlgn="base"/>
            <a:r>
              <a:rPr lang="en-US" sz="2800" dirty="0"/>
              <a:t>College/Career Measures Report​​</a:t>
            </a:r>
          </a:p>
          <a:p>
            <a:endParaRPr lang="en-US" dirty="0"/>
          </a:p>
        </p:txBody>
      </p:sp>
      <p:sp>
        <p:nvSpPr>
          <p:cNvPr id="4" name="Slide Number Placeholder 3">
            <a:extLst>
              <a:ext uri="{FF2B5EF4-FFF2-40B4-BE49-F238E27FC236}">
                <a16:creationId xmlns:a16="http://schemas.microsoft.com/office/drawing/2014/main" id="{13B17A82-BB2A-5D4C-9BB7-B337522AAEB3}"/>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6</a:t>
            </a:fld>
            <a:endParaRPr lang="en-US">
              <a:solidFill>
                <a:prstClr val="black">
                  <a:tint val="75000"/>
                </a:prstClr>
              </a:solidFill>
            </a:endParaRPr>
          </a:p>
        </p:txBody>
      </p:sp>
    </p:spTree>
    <p:extLst>
      <p:ext uri="{BB962C8B-B14F-4D97-AF65-F5344CB8AC3E}">
        <p14:creationId xmlns:p14="http://schemas.microsoft.com/office/powerpoint/2010/main" val="526863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4CA5C-313E-C740-BEC2-ECB163CA3347}"/>
              </a:ext>
            </a:extLst>
          </p:cNvPr>
          <p:cNvSpPr>
            <a:spLocks noGrp="1"/>
          </p:cNvSpPr>
          <p:nvPr>
            <p:ph type="title"/>
          </p:nvPr>
        </p:nvSpPr>
        <p:spPr/>
        <p:txBody>
          <a:bodyPr/>
          <a:lstStyle/>
          <a:p>
            <a:pPr algn="ctr"/>
            <a:r>
              <a:rPr lang="en-US" dirty="0"/>
              <a:t>More on 2020 Additional Reports</a:t>
            </a:r>
          </a:p>
        </p:txBody>
      </p:sp>
      <p:sp>
        <p:nvSpPr>
          <p:cNvPr id="4" name="Slide Number Placeholder 3">
            <a:extLst>
              <a:ext uri="{FF2B5EF4-FFF2-40B4-BE49-F238E27FC236}">
                <a16:creationId xmlns:a16="http://schemas.microsoft.com/office/drawing/2014/main" id="{50BC32F3-5236-F648-A0DF-1E838A1764DD}"/>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7</a:t>
            </a:fld>
            <a:endParaRPr lang="en-US">
              <a:solidFill>
                <a:prstClr val="black">
                  <a:tint val="75000"/>
                </a:prstClr>
              </a:solidFill>
            </a:endParaRPr>
          </a:p>
        </p:txBody>
      </p:sp>
      <p:sp>
        <p:nvSpPr>
          <p:cNvPr id="6" name="Content Placeholder 5">
            <a:extLst>
              <a:ext uri="{FF2B5EF4-FFF2-40B4-BE49-F238E27FC236}">
                <a16:creationId xmlns:a16="http://schemas.microsoft.com/office/drawing/2014/main" id="{5E2E4764-4D10-5241-8609-38C158944846}"/>
              </a:ext>
            </a:extLst>
          </p:cNvPr>
          <p:cNvSpPr>
            <a:spLocks noGrp="1"/>
          </p:cNvSpPr>
          <p:nvPr>
            <p:ph idx="1"/>
          </p:nvPr>
        </p:nvSpPr>
        <p:spPr/>
        <p:txBody>
          <a:bodyPr>
            <a:normAutofit/>
          </a:bodyPr>
          <a:lstStyle/>
          <a:p>
            <a:pPr fontAlgn="base"/>
            <a:r>
              <a:rPr lang="en-US" sz="3200" b="1" dirty="0"/>
              <a:t>Data files </a:t>
            </a:r>
            <a:r>
              <a:rPr lang="en-US" sz="3200" dirty="0"/>
              <a:t>and</a:t>
            </a:r>
            <a:r>
              <a:rPr lang="en-US" sz="3200" b="1" dirty="0"/>
              <a:t> FAQs </a:t>
            </a:r>
            <a:r>
              <a:rPr lang="en-US" sz="3200" dirty="0"/>
              <a:t>associated with the additional reports are also available at: ​</a:t>
            </a:r>
          </a:p>
          <a:p>
            <a:pPr fontAlgn="base"/>
            <a:r>
              <a:rPr lang="en-US" sz="3200" dirty="0"/>
              <a:t>2020 Data Release web page at:  </a:t>
            </a:r>
            <a:r>
              <a:rPr lang="en-US" sz="3200" u="sng" dirty="0">
                <a:hlinkClick r:id="rId2" tooltip="2020 Data Release Web page"/>
              </a:rPr>
              <a:t>https://www.cde.ca.gov/ta/ac/cm/datafiles2020.asp</a:t>
            </a:r>
            <a:r>
              <a:rPr lang="en-US" sz="3200" dirty="0"/>
              <a:t> ​</a:t>
            </a:r>
          </a:p>
          <a:p>
            <a:pPr fontAlgn="base"/>
            <a:r>
              <a:rPr lang="en-US" sz="3200" dirty="0"/>
              <a:t>2020 Data Release FAQs at:  </a:t>
            </a:r>
            <a:r>
              <a:rPr lang="en-US" sz="3200" u="sng" dirty="0">
                <a:hlinkClick r:id="rId3" tooltip="2020 Data Release FAQ"/>
              </a:rPr>
              <a:t>https://www.cde.ca.gov/ta/ac/cm/datarelease2020faq.asp</a:t>
            </a:r>
            <a:r>
              <a:rPr lang="en-US" sz="3200" dirty="0"/>
              <a:t> ​</a:t>
            </a:r>
          </a:p>
          <a:p>
            <a:pPr marL="0" indent="0">
              <a:buNone/>
            </a:pPr>
            <a:endParaRPr lang="en-US" dirty="0"/>
          </a:p>
        </p:txBody>
      </p:sp>
    </p:spTree>
    <p:extLst>
      <p:ext uri="{BB962C8B-B14F-4D97-AF65-F5344CB8AC3E}">
        <p14:creationId xmlns:p14="http://schemas.microsoft.com/office/powerpoint/2010/main" val="1418530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F8F5E-ED66-C54B-95E5-1434AEA03827}"/>
              </a:ext>
            </a:extLst>
          </p:cNvPr>
          <p:cNvSpPr>
            <a:spLocks noGrp="1"/>
          </p:cNvSpPr>
          <p:nvPr>
            <p:ph type="title"/>
          </p:nvPr>
        </p:nvSpPr>
        <p:spPr/>
        <p:txBody>
          <a:bodyPr/>
          <a:lstStyle/>
          <a:p>
            <a:pPr algn="ctr"/>
            <a:r>
              <a:rPr lang="en-US" dirty="0"/>
              <a:t>Unavailable Data: Assessment Results </a:t>
            </a:r>
          </a:p>
        </p:txBody>
      </p:sp>
      <p:sp>
        <p:nvSpPr>
          <p:cNvPr id="3" name="Content Placeholder 2">
            <a:extLst>
              <a:ext uri="{FF2B5EF4-FFF2-40B4-BE49-F238E27FC236}">
                <a16:creationId xmlns:a16="http://schemas.microsoft.com/office/drawing/2014/main" id="{D319710D-A50D-3B4A-B1D7-B5008D402BF7}"/>
              </a:ext>
            </a:extLst>
          </p:cNvPr>
          <p:cNvSpPr>
            <a:spLocks noGrp="1"/>
          </p:cNvSpPr>
          <p:nvPr>
            <p:ph idx="1"/>
          </p:nvPr>
        </p:nvSpPr>
        <p:spPr>
          <a:xfrm>
            <a:off x="414867" y="1646237"/>
            <a:ext cx="11353800" cy="4710113"/>
          </a:xfrm>
        </p:spPr>
        <p:txBody>
          <a:bodyPr vert="horz" lIns="91440" tIns="45720" rIns="91440" bIns="45720" rtlCol="0" anchor="t">
            <a:normAutofit/>
          </a:bodyPr>
          <a:lstStyle/>
          <a:p>
            <a:pPr fontAlgn="base"/>
            <a:r>
              <a:rPr lang="en-US" sz="3200" dirty="0">
                <a:latin typeface="Arial"/>
                <a:cs typeface="Arial"/>
              </a:rPr>
              <a:t>Assessment results used to produce the Academic Indicator and English Learner Progress Indicator (ELPI) were not available in 2020 due to the suspension of the:​</a:t>
            </a:r>
          </a:p>
          <a:p>
            <a:pPr lvl="1" fontAlgn="base"/>
            <a:r>
              <a:rPr lang="en-US" sz="3000" dirty="0"/>
              <a:t>California Assessment of Student Performance and Progress (CAASPP) and ​</a:t>
            </a:r>
          </a:p>
          <a:p>
            <a:pPr lvl="1" fontAlgn="base"/>
            <a:r>
              <a:rPr lang="en-US" sz="3000" dirty="0"/>
              <a:t>English Language Proficiency Assessments of California (ELPAC)​</a:t>
            </a:r>
          </a:p>
          <a:p>
            <a:endParaRPr lang="en-US" dirty="0"/>
          </a:p>
        </p:txBody>
      </p:sp>
      <p:sp>
        <p:nvSpPr>
          <p:cNvPr id="4" name="Slide Number Placeholder 3">
            <a:extLst>
              <a:ext uri="{FF2B5EF4-FFF2-40B4-BE49-F238E27FC236}">
                <a16:creationId xmlns:a16="http://schemas.microsoft.com/office/drawing/2014/main" id="{9C2D7E8E-79A5-1849-A96D-C8EAA791EF8E}"/>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8</a:t>
            </a:fld>
            <a:endParaRPr lang="en-US">
              <a:solidFill>
                <a:prstClr val="black">
                  <a:tint val="75000"/>
                </a:prstClr>
              </a:solidFill>
            </a:endParaRPr>
          </a:p>
        </p:txBody>
      </p:sp>
    </p:spTree>
    <p:extLst>
      <p:ext uri="{BB962C8B-B14F-4D97-AF65-F5344CB8AC3E}">
        <p14:creationId xmlns:p14="http://schemas.microsoft.com/office/powerpoint/2010/main" val="4204136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74FFF-A7DF-CD47-B052-0B99DC2E173D}"/>
              </a:ext>
            </a:extLst>
          </p:cNvPr>
          <p:cNvSpPr>
            <a:spLocks noGrp="1"/>
          </p:cNvSpPr>
          <p:nvPr>
            <p:ph type="title"/>
          </p:nvPr>
        </p:nvSpPr>
        <p:spPr/>
        <p:txBody>
          <a:bodyPr/>
          <a:lstStyle/>
          <a:p>
            <a:pPr algn="ctr"/>
            <a:r>
              <a:rPr lang="en-US" dirty="0"/>
              <a:t>Data Not Reported: </a:t>
            </a:r>
            <a:br>
              <a:rPr lang="en-US" dirty="0"/>
            </a:br>
            <a:r>
              <a:rPr lang="en-US" dirty="0"/>
              <a:t>Chronic Absenteeism Rates</a:t>
            </a:r>
          </a:p>
        </p:txBody>
      </p:sp>
      <p:sp>
        <p:nvSpPr>
          <p:cNvPr id="3" name="Content Placeholder 2">
            <a:extLst>
              <a:ext uri="{FF2B5EF4-FFF2-40B4-BE49-F238E27FC236}">
                <a16:creationId xmlns:a16="http://schemas.microsoft.com/office/drawing/2014/main" id="{CC5695B3-A123-F84E-9292-0243A9559D0F}"/>
              </a:ext>
            </a:extLst>
          </p:cNvPr>
          <p:cNvSpPr>
            <a:spLocks noGrp="1"/>
          </p:cNvSpPr>
          <p:nvPr>
            <p:ph idx="1"/>
          </p:nvPr>
        </p:nvSpPr>
        <p:spPr>
          <a:xfrm>
            <a:off x="414867" y="2370138"/>
            <a:ext cx="11353800" cy="4351338"/>
          </a:xfrm>
        </p:spPr>
        <p:txBody>
          <a:bodyPr/>
          <a:lstStyle/>
          <a:p>
            <a:pPr fontAlgn="base"/>
            <a:r>
              <a:rPr lang="en-US" sz="3200" dirty="0"/>
              <a:t>After consulting with the Technical Design Group, the CDE determined that the 2019–20 Chronic Absenteeism data were not reliable. ​</a:t>
            </a:r>
          </a:p>
          <a:p>
            <a:pPr fontAlgn="base"/>
            <a:r>
              <a:rPr lang="en-US" sz="3200" dirty="0"/>
              <a:t>Therefore, these data are not reported by the State for the 2019–20 school year.</a:t>
            </a:r>
          </a:p>
          <a:p>
            <a:endParaRPr lang="en-US" dirty="0"/>
          </a:p>
        </p:txBody>
      </p:sp>
      <p:sp>
        <p:nvSpPr>
          <p:cNvPr id="4" name="Slide Number Placeholder 3">
            <a:extLst>
              <a:ext uri="{FF2B5EF4-FFF2-40B4-BE49-F238E27FC236}">
                <a16:creationId xmlns:a16="http://schemas.microsoft.com/office/drawing/2014/main" id="{A9009977-0AC3-194C-8454-574711BE9A05}"/>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9</a:t>
            </a:fld>
            <a:endParaRPr lang="en-US">
              <a:solidFill>
                <a:prstClr val="black">
                  <a:tint val="75000"/>
                </a:prstClr>
              </a:solidFill>
            </a:endParaRPr>
          </a:p>
        </p:txBody>
      </p:sp>
    </p:spTree>
    <p:extLst>
      <p:ext uri="{BB962C8B-B14F-4D97-AF65-F5344CB8AC3E}">
        <p14:creationId xmlns:p14="http://schemas.microsoft.com/office/powerpoint/2010/main" val="1582066925"/>
      </p:ext>
    </p:extLst>
  </p:cSld>
  <p:clrMapOvr>
    <a:masterClrMapping/>
  </p:clrMapOvr>
</p:sld>
</file>

<file path=ppt/theme/theme1.xml><?xml version="1.0" encoding="utf-8"?>
<a:theme xmlns:a="http://schemas.openxmlformats.org/drawingml/2006/main" name="2_AAU Slide Mas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D6BA2F52-3D79-4D5A-A2A8-7BFEC56B3DB1}" vid="{D36AF434-9944-480F-BA7C-28E2586817E5}"/>
    </a:ext>
  </a:extLst>
</a:theme>
</file>

<file path=ppt/theme/theme2.xml><?xml version="1.0" encoding="utf-8"?>
<a:theme xmlns:a="http://schemas.openxmlformats.org/drawingml/2006/main" name="ADAD Layou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North-South.potx" id="{F7A549D7-2844-422A-8D4F-1FAB867A9694}" vid="{8C059306-29CE-48EE-A8B5-87A3B564F7A5}"/>
    </a:ext>
  </a:extLst>
</a:theme>
</file>

<file path=ppt/theme/theme3.xml><?xml version="1.0" encoding="utf-8"?>
<a:theme xmlns:a="http://schemas.openxmlformats.org/drawingml/2006/main" name="1_ADAD Layou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North-South.potx" id="{F7A549D7-2844-422A-8D4F-1FAB867A9694}" vid="{8C059306-29CE-48EE-A8B5-87A3B564F7A5}"/>
    </a:ext>
  </a:extLst>
</a:theme>
</file>

<file path=ppt/theme/theme4.xml><?xml version="1.0" encoding="utf-8"?>
<a:theme xmlns:a="http://schemas.openxmlformats.org/drawingml/2006/main" name="1_AAU Slide Mas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A1499982-739D-43E6-A65E-4DB77BD5D6B0}" vid="{E5BAD084-8A43-4E21-83CF-7BF6540E3079}"/>
    </a:ext>
  </a:extLst>
</a:theme>
</file>

<file path=ppt/theme/theme5.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CPAG Slides</Template>
  <TotalTime>0</TotalTime>
  <Words>2127</Words>
  <Application>Microsoft Office PowerPoint</Application>
  <PresentationFormat>Widescreen</PresentationFormat>
  <Paragraphs>183</Paragraphs>
  <Slides>30</Slides>
  <Notes>0</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30</vt:i4>
      </vt:variant>
    </vt:vector>
  </HeadingPairs>
  <TitlesOfParts>
    <vt:vector size="40" baseType="lpstr">
      <vt:lpstr>Arial</vt:lpstr>
      <vt:lpstr>Calibri</vt:lpstr>
      <vt:lpstr>Calibri Light</vt:lpstr>
      <vt:lpstr>Courier New</vt:lpstr>
      <vt:lpstr>Wingdings</vt:lpstr>
      <vt:lpstr>2_AAU Slide Master</vt:lpstr>
      <vt:lpstr>ADAD Layout</vt:lpstr>
      <vt:lpstr>1_ADAD Layout</vt:lpstr>
      <vt:lpstr>1_AAU Slide Master</vt:lpstr>
      <vt:lpstr>Retrospect</vt:lpstr>
      <vt:lpstr>Item 2: Information Item Related to California’s  State and Federal Accountability System:  The 2021 Accountability Work Plan </vt:lpstr>
      <vt:lpstr>Topics</vt:lpstr>
      <vt:lpstr>Available Data Reported for 2020</vt:lpstr>
      <vt:lpstr>Approved Federal Waiver and  the Passage of SB 98 </vt:lpstr>
      <vt:lpstr>2020 Dashboard</vt:lpstr>
      <vt:lpstr>2020 Additional Reports</vt:lpstr>
      <vt:lpstr>More on 2020 Additional Reports</vt:lpstr>
      <vt:lpstr>Unavailable Data: Assessment Results </vt:lpstr>
      <vt:lpstr>Data Not Reported:  Chronic Absenteeism Rates</vt:lpstr>
      <vt:lpstr>The 2021 Accountability Work Plan</vt:lpstr>
      <vt:lpstr>2021 Proposed Activities</vt:lpstr>
      <vt:lpstr>Status Updates</vt:lpstr>
      <vt:lpstr>California Education Code Section 52064.5</vt:lpstr>
      <vt:lpstr>LCFF State Priority Areas and Local Indicators</vt:lpstr>
      <vt:lpstr>Teacher Assignment (Priority Area 1)</vt:lpstr>
      <vt:lpstr>Data Exchange Between the CDE and the California Commission on Teacher Credentialing</vt:lpstr>
      <vt:lpstr>Ineffective and Out-of-Field Teachers</vt:lpstr>
      <vt:lpstr>Related Data Releases</vt:lpstr>
      <vt:lpstr>Reporting of Data for Teacher Assignment (Priority 1) </vt:lpstr>
      <vt:lpstr>DASS: Positive Transition Rate </vt:lpstr>
      <vt:lpstr>Possible Measures for Inclusion  in a Positive Transition Rate</vt:lpstr>
      <vt:lpstr>DASS: Enrollment Patterns</vt:lpstr>
      <vt:lpstr>Student-Level Data Files for  CCI and Academic Indicators</vt:lpstr>
      <vt:lpstr>Growth Model Communication Plans</vt:lpstr>
      <vt:lpstr>2021 ELPI Reporting</vt:lpstr>
      <vt:lpstr>Update on New CCI Measures</vt:lpstr>
      <vt:lpstr>2021 Accountability Reporting Alternatives</vt:lpstr>
      <vt:lpstr>Possible Data Elements to Include  in the New Report</vt:lpstr>
      <vt:lpstr>CPAG Feedback</vt:lpstr>
      <vt:lpstr>Public Comment Line</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February 2021 Agenda Item 02 Slides - California Practioners Advisiory Group (CA Dept of Education)</dc:title>
  <dc:subject>Presentation slides for Agenda Item 02 at the February California Practioners Advisiory Group meeting.</dc:subject>
  <dc:creator/>
  <cp:lastModifiedBy/>
  <cp:revision>1</cp:revision>
  <dcterms:created xsi:type="dcterms:W3CDTF">2023-11-02T20:01:29Z</dcterms:created>
  <dcterms:modified xsi:type="dcterms:W3CDTF">2023-11-02T22:48:11Z</dcterms:modified>
</cp:coreProperties>
</file>