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58"/>
  </p:notesMasterIdLst>
  <p:sldIdLst>
    <p:sldId id="256" r:id="rId2"/>
    <p:sldId id="257" r:id="rId3"/>
    <p:sldId id="258" r:id="rId4"/>
    <p:sldId id="259" r:id="rId5"/>
    <p:sldId id="260" r:id="rId6"/>
    <p:sldId id="261" r:id="rId7"/>
    <p:sldId id="262" r:id="rId8"/>
    <p:sldId id="263" r:id="rId9"/>
    <p:sldId id="264" r:id="rId10"/>
    <p:sldId id="265" r:id="rId11"/>
    <p:sldId id="294" r:id="rId12"/>
    <p:sldId id="266" r:id="rId13"/>
    <p:sldId id="267" r:id="rId14"/>
    <p:sldId id="268" r:id="rId15"/>
    <p:sldId id="296" r:id="rId16"/>
    <p:sldId id="269" r:id="rId17"/>
    <p:sldId id="270" r:id="rId18"/>
    <p:sldId id="271" r:id="rId19"/>
    <p:sldId id="297" r:id="rId20"/>
    <p:sldId id="272" r:id="rId21"/>
    <p:sldId id="298" r:id="rId22"/>
    <p:sldId id="273" r:id="rId23"/>
    <p:sldId id="274" r:id="rId24"/>
    <p:sldId id="299" r:id="rId25"/>
    <p:sldId id="275" r:id="rId26"/>
    <p:sldId id="300" r:id="rId27"/>
    <p:sldId id="276" r:id="rId28"/>
    <p:sldId id="277" r:id="rId29"/>
    <p:sldId id="301" r:id="rId30"/>
    <p:sldId id="302" r:id="rId31"/>
    <p:sldId id="278" r:id="rId32"/>
    <p:sldId id="279" r:id="rId33"/>
    <p:sldId id="280" r:id="rId34"/>
    <p:sldId id="303" r:id="rId35"/>
    <p:sldId id="281" r:id="rId36"/>
    <p:sldId id="304" r:id="rId37"/>
    <p:sldId id="305" r:id="rId38"/>
    <p:sldId id="282" r:id="rId39"/>
    <p:sldId id="283" r:id="rId40"/>
    <p:sldId id="306" r:id="rId41"/>
    <p:sldId id="284" r:id="rId42"/>
    <p:sldId id="307" r:id="rId43"/>
    <p:sldId id="285" r:id="rId44"/>
    <p:sldId id="286" r:id="rId45"/>
    <p:sldId id="287" r:id="rId46"/>
    <p:sldId id="308" r:id="rId47"/>
    <p:sldId id="288" r:id="rId48"/>
    <p:sldId id="309" r:id="rId49"/>
    <p:sldId id="289" r:id="rId50"/>
    <p:sldId id="310" r:id="rId51"/>
    <p:sldId id="290" r:id="rId52"/>
    <p:sldId id="311" r:id="rId53"/>
    <p:sldId id="291" r:id="rId54"/>
    <p:sldId id="312" r:id="rId55"/>
    <p:sldId id="292" r:id="rId56"/>
    <p:sldId id="293" r:id="rId5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9" roundtripDataSignature="AMtx7mguuD//p1jI/u65JgfUkA7chUsS1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92" autoAdjust="0"/>
  </p:normalViewPr>
  <p:slideViewPr>
    <p:cSldViewPr snapToGrid="0">
      <p:cViewPr varScale="1">
        <p:scale>
          <a:sx n="105" d="100"/>
          <a:sy n="105" d="100"/>
        </p:scale>
        <p:origin x="5712" y="114"/>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4" d="100"/>
          <a:sy n="84" d="100"/>
        </p:scale>
        <p:origin x="382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1:notes"/>
          <p:cNvSpPr>
            <a:spLocks noGrp="1" noRot="1" noChangeAspect="1"/>
          </p:cNvSpPr>
          <p:nvPr>
            <p:ph type="sldImg" idx="2"/>
          </p:nvPr>
        </p:nvSpPr>
        <p:spPr>
          <a:xfrm>
            <a:off x="611188" y="493713"/>
            <a:ext cx="3184525" cy="17907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5" name="Google Shape;55;p1:notes"/>
          <p:cNvSpPr txBox="1">
            <a:spLocks noGrp="1"/>
          </p:cNvSpPr>
          <p:nvPr>
            <p:ph type="sldNum" idx="12"/>
          </p:nvPr>
        </p:nvSpPr>
        <p:spPr>
          <a:xfrm>
            <a:off x="3883068" y="8768219"/>
            <a:ext cx="2973345" cy="375781"/>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dirty="0"/>
          </a:p>
        </p:txBody>
      </p:sp>
      <p:sp>
        <p:nvSpPr>
          <p:cNvPr id="3" name="Notes Placeholder 2">
            <a:extLst>
              <a:ext uri="{FF2B5EF4-FFF2-40B4-BE49-F238E27FC236}">
                <a16:creationId xmlns:a16="http://schemas.microsoft.com/office/drawing/2014/main" id="{C79F86E5-4978-4B5F-8865-C16D469B9840}"/>
              </a:ext>
            </a:extLst>
          </p:cNvPr>
          <p:cNvSpPr>
            <a:spLocks noGrp="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4" name="Google Shape;11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148ED5A3-BC65-4DB3-86A1-F0F13ACC9996}"/>
              </a:ext>
            </a:extLst>
          </p:cNvPr>
          <p:cNvSpPr>
            <a:spLocks noGrp="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4" name="Google Shape;11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148ED5A3-BC65-4DB3-86A1-F0F13ACC999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27039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
        <p:nvSpPr>
          <p:cNvPr id="3" name="Notes Placeholder 2">
            <a:extLst>
              <a:ext uri="{FF2B5EF4-FFF2-40B4-BE49-F238E27FC236}">
                <a16:creationId xmlns:a16="http://schemas.microsoft.com/office/drawing/2014/main" id="{7529EED0-65FD-4B72-B78E-9AB7CC58EC3C}"/>
              </a:ext>
            </a:extLst>
          </p:cNvPr>
          <p:cNvSpPr>
            <a:spLocks noGrp="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7" name="Google Shape;12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58295070-A7A6-4CE5-BD1C-1BCA119A0800}"/>
              </a:ext>
            </a:extLst>
          </p:cNvPr>
          <p:cNvSpPr>
            <a:spLocks noGrp="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3" name="Google Shape;133;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E92074B7-2585-4CB8-A613-5C0D1681A80D}"/>
              </a:ext>
            </a:extLst>
          </p:cNvPr>
          <p:cNvSpPr>
            <a:spLocks noGrp="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3" name="Google Shape;133;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E92074B7-2585-4CB8-A613-5C0D1681A80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572118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
        <p:nvSpPr>
          <p:cNvPr id="3" name="Notes Placeholder 2">
            <a:extLst>
              <a:ext uri="{FF2B5EF4-FFF2-40B4-BE49-F238E27FC236}">
                <a16:creationId xmlns:a16="http://schemas.microsoft.com/office/drawing/2014/main" id="{EBB108EF-A9A9-46DB-BB25-392AE2CC70A4}"/>
              </a:ext>
            </a:extLst>
          </p:cNvPr>
          <p:cNvSpPr>
            <a:spLocks noGrp="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6" name="Google Shape;146;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51A41CDA-8207-417A-A264-236AC7095B93}"/>
              </a:ext>
            </a:extLst>
          </p:cNvPr>
          <p:cNvSpPr>
            <a:spLocks noGrp="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2" name="Google Shape;152;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DD995B9C-1FC8-435A-B226-C88F530495A7}"/>
              </a:ext>
            </a:extLst>
          </p:cNvPr>
          <p:cNvSpPr>
            <a:spLocks noGrp="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2" name="Google Shape;152;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DD995B9C-1FC8-435A-B226-C88F530495A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93767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706438"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1" name="Google Shape;61;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
        <p:nvSpPr>
          <p:cNvPr id="3" name="Notes Placeholder 2">
            <a:extLst>
              <a:ext uri="{FF2B5EF4-FFF2-40B4-BE49-F238E27FC236}">
                <a16:creationId xmlns:a16="http://schemas.microsoft.com/office/drawing/2014/main" id="{AAE092B0-A242-4D89-A92F-836C184832ED}"/>
              </a:ext>
            </a:extLst>
          </p:cNvPr>
          <p:cNvSpPr>
            <a:spLocks noGrp="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9" name="Google Shape;159;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20</a:t>
            </a:fld>
            <a:endParaRPr/>
          </a:p>
        </p:txBody>
      </p:sp>
      <p:sp>
        <p:nvSpPr>
          <p:cNvPr id="3" name="Notes Placeholder 2">
            <a:extLst>
              <a:ext uri="{FF2B5EF4-FFF2-40B4-BE49-F238E27FC236}">
                <a16:creationId xmlns:a16="http://schemas.microsoft.com/office/drawing/2014/main" id="{53F257CF-486E-4678-B628-24DDA05F0963}"/>
              </a:ext>
            </a:extLst>
          </p:cNvPr>
          <p:cNvSpPr>
            <a:spLocks noGrp="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9" name="Google Shape;159;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a:p>
        </p:txBody>
      </p:sp>
      <p:sp>
        <p:nvSpPr>
          <p:cNvPr id="3" name="Notes Placeholder 2">
            <a:extLst>
              <a:ext uri="{FF2B5EF4-FFF2-40B4-BE49-F238E27FC236}">
                <a16:creationId xmlns:a16="http://schemas.microsoft.com/office/drawing/2014/main" id="{53F257CF-486E-4678-B628-24DDA05F096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92631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5" name="Google Shape;165;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0B094B07-7872-477C-9DC3-3F88C8E98AC3}"/>
              </a:ext>
            </a:extLst>
          </p:cNvPr>
          <p:cNvSpPr>
            <a:spLocks noGrp="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23</a:t>
            </a:fld>
            <a:endParaRPr/>
          </a:p>
        </p:txBody>
      </p:sp>
      <p:sp>
        <p:nvSpPr>
          <p:cNvPr id="3" name="Notes Placeholder 2">
            <a:extLst>
              <a:ext uri="{FF2B5EF4-FFF2-40B4-BE49-F238E27FC236}">
                <a16:creationId xmlns:a16="http://schemas.microsoft.com/office/drawing/2014/main" id="{996EB502-F230-4137-B25F-9B01E3F374C6}"/>
              </a:ext>
            </a:extLst>
          </p:cNvPr>
          <p:cNvSpPr>
            <a:spLocks noGrp="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a:p>
        </p:txBody>
      </p:sp>
      <p:sp>
        <p:nvSpPr>
          <p:cNvPr id="3" name="Notes Placeholder 2">
            <a:extLst>
              <a:ext uri="{FF2B5EF4-FFF2-40B4-BE49-F238E27FC236}">
                <a16:creationId xmlns:a16="http://schemas.microsoft.com/office/drawing/2014/main" id="{996EB502-F230-4137-B25F-9B01E3F374C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442090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8" name="Google Shape;178;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69DCD7EB-FC09-45B5-8F3F-E636C47B1DBC}"/>
              </a:ext>
            </a:extLst>
          </p:cNvPr>
          <p:cNvSpPr>
            <a:spLocks noGrp="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8" name="Google Shape;178;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69DCD7EB-FC09-45B5-8F3F-E636C47B1DB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829356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22:notes"/>
          <p:cNvSpPr txBox="1">
            <a:spLocks noGrp="1"/>
          </p:cNvSpPr>
          <p:nvPr>
            <p:ph type="body" idx="1"/>
          </p:nvPr>
        </p:nvSpPr>
        <p:spPr>
          <a:xfrm>
            <a:off x="685800" y="441198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84" name="Google Shape;184;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90" name="Google Shape;190;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EEF1F9D5-0117-4912-A616-B88BA9441894}"/>
              </a:ext>
            </a:extLst>
          </p:cNvPr>
          <p:cNvSpPr>
            <a:spLocks noGrp="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90" name="Google Shape;190;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EEF1F9D5-0117-4912-A616-B88BA944189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17178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 name="Google Shape;6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
        <p:nvSpPr>
          <p:cNvPr id="3" name="Notes Placeholder 2">
            <a:extLst>
              <a:ext uri="{FF2B5EF4-FFF2-40B4-BE49-F238E27FC236}">
                <a16:creationId xmlns:a16="http://schemas.microsoft.com/office/drawing/2014/main" id="{07ED6165-88D0-404B-BF31-799C10B1FB84}"/>
              </a:ext>
            </a:extLst>
          </p:cNvPr>
          <p:cNvSpPr>
            <a:spLocks noGrp="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90" name="Google Shape;190;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EEF1F9D5-0117-4912-A616-B88BA944189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1706291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24:notes"/>
          <p:cNvSpPr txBox="1">
            <a:spLocks noGrp="1"/>
          </p:cNvSpPr>
          <p:nvPr>
            <p:ph type="body" idx="1"/>
          </p:nvPr>
        </p:nvSpPr>
        <p:spPr>
          <a:xfrm>
            <a:off x="685800" y="441198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96" name="Google Shape;196;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2" name="Google Shape;202;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8BC32558-0135-4CE9-867E-F6BE01906B86}"/>
              </a:ext>
            </a:extLst>
          </p:cNvPr>
          <p:cNvSpPr>
            <a:spLocks noGrp="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8" name="Google Shape;208;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A21ADCA5-CA0A-4636-AD50-C71DE042F216}"/>
              </a:ext>
            </a:extLst>
          </p:cNvPr>
          <p:cNvSpPr>
            <a:spLocks noGrp="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8" name="Google Shape;208;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A21ADCA5-CA0A-4636-AD50-C71DE042F21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420921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5" name="Google Shape;215;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35</a:t>
            </a:fld>
            <a:endParaRPr/>
          </a:p>
        </p:txBody>
      </p:sp>
      <p:sp>
        <p:nvSpPr>
          <p:cNvPr id="3" name="Notes Placeholder 2">
            <a:extLst>
              <a:ext uri="{FF2B5EF4-FFF2-40B4-BE49-F238E27FC236}">
                <a16:creationId xmlns:a16="http://schemas.microsoft.com/office/drawing/2014/main" id="{383F93ED-A32F-4E9B-BDB6-12C610295471}"/>
              </a:ext>
            </a:extLst>
          </p:cNvPr>
          <p:cNvSpPr>
            <a:spLocks noGrp="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5" name="Google Shape;215;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36</a:t>
            </a:fld>
            <a:endParaRPr/>
          </a:p>
        </p:txBody>
      </p:sp>
      <p:sp>
        <p:nvSpPr>
          <p:cNvPr id="3" name="Notes Placeholder 2">
            <a:extLst>
              <a:ext uri="{FF2B5EF4-FFF2-40B4-BE49-F238E27FC236}">
                <a16:creationId xmlns:a16="http://schemas.microsoft.com/office/drawing/2014/main" id="{383F93ED-A32F-4E9B-BDB6-12C61029547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2650879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5" name="Google Shape;215;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37</a:t>
            </a:fld>
            <a:endParaRPr/>
          </a:p>
        </p:txBody>
      </p:sp>
      <p:sp>
        <p:nvSpPr>
          <p:cNvPr id="3" name="Notes Placeholder 2">
            <a:extLst>
              <a:ext uri="{FF2B5EF4-FFF2-40B4-BE49-F238E27FC236}">
                <a16:creationId xmlns:a16="http://schemas.microsoft.com/office/drawing/2014/main" id="{383F93ED-A32F-4E9B-BDB6-12C61029547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1852750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1" name="Google Shape;221;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4871321E-A28D-4A55-8F3A-A37AB79DAC1E}"/>
              </a:ext>
            </a:extLst>
          </p:cNvPr>
          <p:cNvSpPr>
            <a:spLocks noGrp="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7" name="Google Shape;227;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3EA47AE7-BC75-40D8-BF52-2ED2FF16C3D9}"/>
              </a:ext>
            </a:extLst>
          </p:cNvPr>
          <p:cNvSpPr>
            <a:spLocks noGrp="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5" name="Google Shape;75;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
        <p:nvSpPr>
          <p:cNvPr id="3" name="Notes Placeholder 2">
            <a:extLst>
              <a:ext uri="{FF2B5EF4-FFF2-40B4-BE49-F238E27FC236}">
                <a16:creationId xmlns:a16="http://schemas.microsoft.com/office/drawing/2014/main" id="{58FD5CF6-FE1A-4507-B05A-D4C3FB2D8AF7}"/>
              </a:ext>
            </a:extLst>
          </p:cNvPr>
          <p:cNvSpPr>
            <a:spLocks noGrp="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7" name="Google Shape;227;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3EA47AE7-BC75-40D8-BF52-2ED2FF16C3D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149578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3" name="Google Shape;233;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47DB56AE-822F-4AF6-BC07-1EEF7222746B}"/>
              </a:ext>
            </a:extLst>
          </p:cNvPr>
          <p:cNvSpPr>
            <a:spLocks noGrp="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3" name="Google Shape;233;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47DB56AE-822F-4AF6-BC07-1EEF7222746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7706285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3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39" name="Google Shape;239;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5" name="Google Shape;245;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91909F38-DEB1-4CAE-BFE6-6DE30BF75A69}"/>
              </a:ext>
            </a:extLst>
          </p:cNvPr>
          <p:cNvSpPr>
            <a:spLocks noGrp="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1" name="Google Shape;251;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28CCB820-41C7-4FB2-9C0C-71D23C0581CA}"/>
              </a:ext>
            </a:extLst>
          </p:cNvPr>
          <p:cNvSpPr>
            <a:spLocks noGrp="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1" name="Google Shape;251;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28CCB820-41C7-4FB2-9C0C-71D23C0581C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78472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7" name="Google Shape;257;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FB2AC426-7E08-40BD-8CD1-9A1EF8C7A75A}"/>
              </a:ext>
            </a:extLst>
          </p:cNvPr>
          <p:cNvSpPr>
            <a:spLocks noGrp="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7" name="Google Shape;257;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FB2AC426-7E08-40BD-8CD1-9A1EF8C7A75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66480060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3" name="Google Shape;263;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42325C4F-C46F-4015-A77E-9CB6DF509CC7}"/>
              </a:ext>
            </a:extLst>
          </p:cNvPr>
          <p:cNvSpPr>
            <a:spLocks noGrp="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2" name="Google Shape;82;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
        <p:nvSpPr>
          <p:cNvPr id="3" name="Notes Placeholder 2">
            <a:extLst>
              <a:ext uri="{FF2B5EF4-FFF2-40B4-BE49-F238E27FC236}">
                <a16:creationId xmlns:a16="http://schemas.microsoft.com/office/drawing/2014/main" id="{5548F8CD-D43F-454A-8CE6-FDC4169FA030}"/>
              </a:ext>
            </a:extLst>
          </p:cNvPr>
          <p:cNvSpPr>
            <a:spLocks noGrp="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3" name="Google Shape;263;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42325C4F-C46F-4015-A77E-9CB6DF509CC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05066360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9" name="Google Shape;269;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F2363B3B-A19E-4342-A05F-EA76540446F8}"/>
              </a:ext>
            </a:extLst>
          </p:cNvPr>
          <p:cNvSpPr>
            <a:spLocks noGrp="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9" name="Google Shape;269;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F2363B3B-A19E-4342-A05F-EA76540446F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13812828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5" name="Google Shape;275;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2A7F827A-B83B-4CEF-8FAE-A6EA62BE5EDF}"/>
              </a:ext>
            </a:extLst>
          </p:cNvPr>
          <p:cNvSpPr>
            <a:spLocks noGrp="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5" name="Google Shape;275;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2A7F827A-B83B-4CEF-8FAE-A6EA62BE5ED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430468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38:notes"/>
          <p:cNvSpPr txBox="1">
            <a:spLocks noGrp="1"/>
          </p:cNvSpPr>
          <p:nvPr>
            <p:ph type="body" idx="1"/>
          </p:nvPr>
        </p:nvSpPr>
        <p:spPr>
          <a:xfrm>
            <a:off x="685800" y="441198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1" name="Google Shape;281;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8" name="Google Shape;288;p3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56</a:t>
            </a:fld>
            <a:endParaRPr/>
          </a:p>
        </p:txBody>
      </p:sp>
      <p:sp>
        <p:nvSpPr>
          <p:cNvPr id="3" name="Notes Placeholder 2">
            <a:extLst>
              <a:ext uri="{FF2B5EF4-FFF2-40B4-BE49-F238E27FC236}">
                <a16:creationId xmlns:a16="http://schemas.microsoft.com/office/drawing/2014/main" id="{8D95E75C-2232-4148-B7EB-9E6F55A8699C}"/>
              </a:ext>
            </a:extLst>
          </p:cNvPr>
          <p:cNvSpPr>
            <a:spLocks noGrp="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e1584f924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1584f9248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
        <p:nvSpPr>
          <p:cNvPr id="3" name="Notes Placeholder 2">
            <a:extLst>
              <a:ext uri="{FF2B5EF4-FFF2-40B4-BE49-F238E27FC236}">
                <a16:creationId xmlns:a16="http://schemas.microsoft.com/office/drawing/2014/main" id="{EBCBF58A-C6F1-4EB8-9A79-5BAE4C68A851}"/>
              </a:ext>
            </a:extLst>
          </p:cNvPr>
          <p:cNvSpPr>
            <a:spLocks noGrp="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6" name="Google Shape;96;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6B344297-4020-441D-911D-DE8E29209B1C}"/>
              </a:ext>
            </a:extLst>
          </p:cNvPr>
          <p:cNvSpPr>
            <a:spLocks noGrp="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2" name="Google Shape;10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93658F48-DA19-43E7-AB4B-0EAB65A5BA69}"/>
              </a:ext>
            </a:extLst>
          </p:cNvPr>
          <p:cNvSpPr>
            <a:spLocks noGrp="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8" name="Google Shape;10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Notes Placeholder 2">
            <a:extLst>
              <a:ext uri="{FF2B5EF4-FFF2-40B4-BE49-F238E27FC236}">
                <a16:creationId xmlns:a16="http://schemas.microsoft.com/office/drawing/2014/main" id="{541611EE-1B69-42ED-B880-3F6B5E341A77}"/>
              </a:ext>
            </a:extLst>
          </p:cNvPr>
          <p:cNvSpPr>
            <a:spLocks noGrp="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0"/>
        <p:cNvGrpSpPr/>
        <p:nvPr/>
      </p:nvGrpSpPr>
      <p:grpSpPr>
        <a:xfrm>
          <a:off x="0" y="0"/>
          <a:ext cx="0" cy="0"/>
          <a:chOff x="0" y="0"/>
          <a:chExt cx="0" cy="0"/>
        </a:xfrm>
      </p:grpSpPr>
      <p:sp>
        <p:nvSpPr>
          <p:cNvPr id="21" name="Google Shape;21;p41"/>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2" name="Google Shape;22;p41"/>
          <p:cNvSpPr txBox="1">
            <a:spLocks noGrp="1"/>
          </p:cNvSpPr>
          <p:nvPr>
            <p:ph type="dt" idx="10"/>
          </p:nvPr>
        </p:nvSpPr>
        <p:spPr>
          <a:xfrm>
            <a:off x="2540000" y="6254750"/>
            <a:ext cx="22352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41"/>
          <p:cNvSpPr txBox="1">
            <a:spLocks noGrp="1"/>
          </p:cNvSpPr>
          <p:nvPr>
            <p:ph type="ftr" idx="11"/>
          </p:nvPr>
        </p:nvSpPr>
        <p:spPr>
          <a:xfrm>
            <a:off x="5075238" y="6254750"/>
            <a:ext cx="4068762"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41"/>
          <p:cNvSpPr txBox="1">
            <a:spLocks noGrp="1"/>
          </p:cNvSpPr>
          <p:nvPr>
            <p:ph type="sldNum" idx="12"/>
          </p:nvPr>
        </p:nvSpPr>
        <p:spPr>
          <a:xfrm>
            <a:off x="9455150" y="6248400"/>
            <a:ext cx="22352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00000"/>
                </a:solidFill>
                <a:latin typeface="Arial"/>
                <a:ea typeface="Arial"/>
                <a:cs typeface="Arial"/>
                <a:sym typeface="Arial"/>
              </a:defRPr>
            </a:lvl1pPr>
            <a:lvl2pPr marL="0" marR="0" lvl="1" indent="0" algn="r">
              <a:spcBef>
                <a:spcPts val="0"/>
              </a:spcBef>
              <a:spcAft>
                <a:spcPts val="0"/>
              </a:spcAft>
              <a:buNone/>
              <a:defRPr sz="1400" b="0" i="0" u="none" strike="noStrike" cap="none">
                <a:solidFill>
                  <a:srgbClr val="000000"/>
                </a:solidFill>
                <a:latin typeface="Arial"/>
                <a:ea typeface="Arial"/>
                <a:cs typeface="Arial"/>
                <a:sym typeface="Arial"/>
              </a:defRPr>
            </a:lvl2pPr>
            <a:lvl3pPr marL="0" marR="0" lvl="2" indent="0" algn="r">
              <a:spcBef>
                <a:spcPts val="0"/>
              </a:spcBef>
              <a:spcAft>
                <a:spcPts val="0"/>
              </a:spcAft>
              <a:buNone/>
              <a:defRPr sz="1400" b="0" i="0" u="none" strike="noStrike" cap="none">
                <a:solidFill>
                  <a:srgbClr val="000000"/>
                </a:solidFill>
                <a:latin typeface="Arial"/>
                <a:ea typeface="Arial"/>
                <a:cs typeface="Arial"/>
                <a:sym typeface="Arial"/>
              </a:defRPr>
            </a:lvl3pPr>
            <a:lvl4pPr marL="0" marR="0" lvl="3" indent="0" algn="r">
              <a:spcBef>
                <a:spcPts val="0"/>
              </a:spcBef>
              <a:spcAft>
                <a:spcPts val="0"/>
              </a:spcAft>
              <a:buNone/>
              <a:defRPr sz="1400" b="0" i="0" u="none" strike="noStrike" cap="none">
                <a:solidFill>
                  <a:srgbClr val="000000"/>
                </a:solidFill>
                <a:latin typeface="Arial"/>
                <a:ea typeface="Arial"/>
                <a:cs typeface="Arial"/>
                <a:sym typeface="Arial"/>
              </a:defRPr>
            </a:lvl4pPr>
            <a:lvl5pPr marL="0" marR="0" lvl="4" indent="0" algn="r">
              <a:spcBef>
                <a:spcPts val="0"/>
              </a:spcBef>
              <a:spcAft>
                <a:spcPts val="0"/>
              </a:spcAft>
              <a:buNone/>
              <a:defRPr sz="1400" b="0" i="0" u="none" strike="noStrike" cap="none">
                <a:solidFill>
                  <a:srgbClr val="000000"/>
                </a:solidFill>
                <a:latin typeface="Arial"/>
                <a:ea typeface="Arial"/>
                <a:cs typeface="Arial"/>
                <a:sym typeface="Arial"/>
              </a:defRPr>
            </a:lvl5pPr>
            <a:lvl6pPr marL="0" marR="0" lvl="5" indent="0" algn="r">
              <a:spcBef>
                <a:spcPts val="0"/>
              </a:spcBef>
              <a:spcAft>
                <a:spcPts val="0"/>
              </a:spcAft>
              <a:buNone/>
              <a:defRPr sz="1400" b="0" i="0" u="none" strike="noStrike" cap="none">
                <a:solidFill>
                  <a:srgbClr val="000000"/>
                </a:solidFill>
                <a:latin typeface="Arial"/>
                <a:ea typeface="Arial"/>
                <a:cs typeface="Arial"/>
                <a:sym typeface="Arial"/>
              </a:defRPr>
            </a:lvl6pPr>
            <a:lvl7pPr marL="0" marR="0" lvl="6" indent="0" algn="r">
              <a:spcBef>
                <a:spcPts val="0"/>
              </a:spcBef>
              <a:spcAft>
                <a:spcPts val="0"/>
              </a:spcAft>
              <a:buNone/>
              <a:defRPr sz="1400" b="0" i="0" u="none" strike="noStrike" cap="none">
                <a:solidFill>
                  <a:srgbClr val="000000"/>
                </a:solidFill>
                <a:latin typeface="Arial"/>
                <a:ea typeface="Arial"/>
                <a:cs typeface="Arial"/>
                <a:sym typeface="Arial"/>
              </a:defRPr>
            </a:lvl7pPr>
            <a:lvl8pPr marL="0" marR="0" lvl="7" indent="0" algn="r">
              <a:spcBef>
                <a:spcPts val="0"/>
              </a:spcBef>
              <a:spcAft>
                <a:spcPts val="0"/>
              </a:spcAft>
              <a:buNone/>
              <a:defRPr sz="1400" b="0" i="0" u="none" strike="noStrike" cap="none">
                <a:solidFill>
                  <a:srgbClr val="000000"/>
                </a:solidFill>
                <a:latin typeface="Arial"/>
                <a:ea typeface="Arial"/>
                <a:cs typeface="Arial"/>
                <a:sym typeface="Arial"/>
              </a:defRPr>
            </a:lvl8pPr>
            <a:lvl9pPr marL="0" marR="0" lvl="8" indent="0" algn="r">
              <a:spcBef>
                <a:spcPts val="0"/>
              </a:spcBef>
              <a:spcAft>
                <a:spcPts val="0"/>
              </a:spcAft>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42"/>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 name="Google Shape;27;p42"/>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42"/>
          <p:cNvSpPr txBox="1">
            <a:spLocks noGrp="1"/>
          </p:cNvSpPr>
          <p:nvPr>
            <p:ph type="dt" idx="10"/>
          </p:nvPr>
        </p:nvSpPr>
        <p:spPr>
          <a:xfrm>
            <a:off x="2540000" y="6254750"/>
            <a:ext cx="22352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2"/>
          <p:cNvSpPr txBox="1">
            <a:spLocks noGrp="1"/>
          </p:cNvSpPr>
          <p:nvPr>
            <p:ph type="ftr" idx="11"/>
          </p:nvPr>
        </p:nvSpPr>
        <p:spPr>
          <a:xfrm>
            <a:off x="5075238" y="6254750"/>
            <a:ext cx="4068762"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2"/>
          <p:cNvSpPr txBox="1">
            <a:spLocks noGrp="1"/>
          </p:cNvSpPr>
          <p:nvPr>
            <p:ph type="sldNum" idx="12"/>
          </p:nvPr>
        </p:nvSpPr>
        <p:spPr>
          <a:xfrm>
            <a:off x="9455150" y="6248400"/>
            <a:ext cx="22352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rgbClr val="000000"/>
                </a:solidFill>
                <a:latin typeface="Arial"/>
                <a:ea typeface="Arial"/>
                <a:cs typeface="Arial"/>
                <a:sym typeface="Arial"/>
              </a:defRPr>
            </a:lvl1pPr>
            <a:lvl2pPr marL="0" marR="0" lvl="1" indent="0" algn="r">
              <a:spcBef>
                <a:spcPts val="0"/>
              </a:spcBef>
              <a:spcAft>
                <a:spcPts val="0"/>
              </a:spcAft>
              <a:buNone/>
              <a:defRPr sz="1400" b="0" i="0" u="none" strike="noStrike" cap="none">
                <a:solidFill>
                  <a:srgbClr val="000000"/>
                </a:solidFill>
                <a:latin typeface="Arial"/>
                <a:ea typeface="Arial"/>
                <a:cs typeface="Arial"/>
                <a:sym typeface="Arial"/>
              </a:defRPr>
            </a:lvl2pPr>
            <a:lvl3pPr marL="0" marR="0" lvl="2" indent="0" algn="r">
              <a:spcBef>
                <a:spcPts val="0"/>
              </a:spcBef>
              <a:spcAft>
                <a:spcPts val="0"/>
              </a:spcAft>
              <a:buNone/>
              <a:defRPr sz="1400" b="0" i="0" u="none" strike="noStrike" cap="none">
                <a:solidFill>
                  <a:srgbClr val="000000"/>
                </a:solidFill>
                <a:latin typeface="Arial"/>
                <a:ea typeface="Arial"/>
                <a:cs typeface="Arial"/>
                <a:sym typeface="Arial"/>
              </a:defRPr>
            </a:lvl3pPr>
            <a:lvl4pPr marL="0" marR="0" lvl="3" indent="0" algn="r">
              <a:spcBef>
                <a:spcPts val="0"/>
              </a:spcBef>
              <a:spcAft>
                <a:spcPts val="0"/>
              </a:spcAft>
              <a:buNone/>
              <a:defRPr sz="1400" b="0" i="0" u="none" strike="noStrike" cap="none">
                <a:solidFill>
                  <a:srgbClr val="000000"/>
                </a:solidFill>
                <a:latin typeface="Arial"/>
                <a:ea typeface="Arial"/>
                <a:cs typeface="Arial"/>
                <a:sym typeface="Arial"/>
              </a:defRPr>
            </a:lvl4pPr>
            <a:lvl5pPr marL="0" marR="0" lvl="4" indent="0" algn="r">
              <a:spcBef>
                <a:spcPts val="0"/>
              </a:spcBef>
              <a:spcAft>
                <a:spcPts val="0"/>
              </a:spcAft>
              <a:buNone/>
              <a:defRPr sz="1400" b="0" i="0" u="none" strike="noStrike" cap="none">
                <a:solidFill>
                  <a:srgbClr val="000000"/>
                </a:solidFill>
                <a:latin typeface="Arial"/>
                <a:ea typeface="Arial"/>
                <a:cs typeface="Arial"/>
                <a:sym typeface="Arial"/>
              </a:defRPr>
            </a:lvl5pPr>
            <a:lvl6pPr marL="0" marR="0" lvl="5" indent="0" algn="r">
              <a:spcBef>
                <a:spcPts val="0"/>
              </a:spcBef>
              <a:spcAft>
                <a:spcPts val="0"/>
              </a:spcAft>
              <a:buNone/>
              <a:defRPr sz="1400" b="0" i="0" u="none" strike="noStrike" cap="none">
                <a:solidFill>
                  <a:srgbClr val="000000"/>
                </a:solidFill>
                <a:latin typeface="Arial"/>
                <a:ea typeface="Arial"/>
                <a:cs typeface="Arial"/>
                <a:sym typeface="Arial"/>
              </a:defRPr>
            </a:lvl6pPr>
            <a:lvl7pPr marL="0" marR="0" lvl="6" indent="0" algn="r">
              <a:spcBef>
                <a:spcPts val="0"/>
              </a:spcBef>
              <a:spcAft>
                <a:spcPts val="0"/>
              </a:spcAft>
              <a:buNone/>
              <a:defRPr sz="1400" b="0" i="0" u="none" strike="noStrike" cap="none">
                <a:solidFill>
                  <a:srgbClr val="000000"/>
                </a:solidFill>
                <a:latin typeface="Arial"/>
                <a:ea typeface="Arial"/>
                <a:cs typeface="Arial"/>
                <a:sym typeface="Arial"/>
              </a:defRPr>
            </a:lvl7pPr>
            <a:lvl8pPr marL="0" marR="0" lvl="7" indent="0" algn="r">
              <a:spcBef>
                <a:spcPts val="0"/>
              </a:spcBef>
              <a:spcAft>
                <a:spcPts val="0"/>
              </a:spcAft>
              <a:buNone/>
              <a:defRPr sz="1400" b="0" i="0" u="none" strike="noStrike" cap="none">
                <a:solidFill>
                  <a:srgbClr val="000000"/>
                </a:solidFill>
                <a:latin typeface="Arial"/>
                <a:ea typeface="Arial"/>
                <a:cs typeface="Arial"/>
                <a:sym typeface="Arial"/>
              </a:defRPr>
            </a:lvl8pPr>
            <a:lvl9pPr marL="0" marR="0" lvl="8" indent="0" algn="r">
              <a:spcBef>
                <a:spcPts val="0"/>
              </a:spcBef>
              <a:spcAft>
                <a:spcPts val="0"/>
              </a:spcAft>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4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 name="Google Shape;33;p4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spcBef>
                <a:spcPts val="480"/>
              </a:spcBef>
              <a:spcAft>
                <a:spcPts val="0"/>
              </a:spcAft>
              <a:buClr>
                <a:srgbClr val="888888"/>
              </a:buClr>
              <a:buSzPts val="2400"/>
              <a:buFont typeface="Arial"/>
              <a:buNone/>
              <a:defRPr sz="2400">
                <a:solidFill>
                  <a:srgbClr val="888888"/>
                </a:solidFill>
              </a:defRPr>
            </a:lvl1pPr>
            <a:lvl2pPr marL="914400" lvl="1" indent="-228600" algn="l">
              <a:spcBef>
                <a:spcPts val="400"/>
              </a:spcBef>
              <a:spcAft>
                <a:spcPts val="0"/>
              </a:spcAft>
              <a:buClr>
                <a:srgbClr val="888888"/>
              </a:buClr>
              <a:buSzPts val="2000"/>
              <a:buFont typeface="Arial"/>
              <a:buNone/>
              <a:defRPr sz="2000">
                <a:solidFill>
                  <a:srgbClr val="888888"/>
                </a:solidFill>
              </a:defRPr>
            </a:lvl2pPr>
            <a:lvl3pPr marL="1371600" lvl="2" indent="-228600" algn="l">
              <a:spcBef>
                <a:spcPts val="360"/>
              </a:spcBef>
              <a:spcAft>
                <a:spcPts val="0"/>
              </a:spcAft>
              <a:buClr>
                <a:srgbClr val="888888"/>
              </a:buClr>
              <a:buSzPts val="1800"/>
              <a:buFont typeface="Arial"/>
              <a:buNone/>
              <a:defRPr sz="1800">
                <a:solidFill>
                  <a:srgbClr val="888888"/>
                </a:solidFill>
              </a:defRPr>
            </a:lvl3pPr>
            <a:lvl4pPr marL="1828800" lvl="3" indent="-228600" algn="l">
              <a:spcBef>
                <a:spcPts val="320"/>
              </a:spcBef>
              <a:spcAft>
                <a:spcPts val="0"/>
              </a:spcAft>
              <a:buClr>
                <a:srgbClr val="888888"/>
              </a:buClr>
              <a:buSzPts val="1600"/>
              <a:buFont typeface="Arial"/>
              <a:buNone/>
              <a:defRPr sz="1600">
                <a:solidFill>
                  <a:srgbClr val="888888"/>
                </a:solidFill>
              </a:defRPr>
            </a:lvl4pPr>
            <a:lvl5pPr marL="2286000" lvl="4" indent="-228600" algn="l">
              <a:spcBef>
                <a:spcPts val="320"/>
              </a:spcBef>
              <a:spcAft>
                <a:spcPts val="0"/>
              </a:spcAft>
              <a:buClr>
                <a:srgbClr val="888888"/>
              </a:buClr>
              <a:buSzPts val="1600"/>
              <a:buFont typeface="Arial"/>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43"/>
          <p:cNvSpPr txBox="1">
            <a:spLocks noGrp="1"/>
          </p:cNvSpPr>
          <p:nvPr>
            <p:ph type="dt" idx="10"/>
          </p:nvPr>
        </p:nvSpPr>
        <p:spPr>
          <a:xfrm>
            <a:off x="2540000" y="6254750"/>
            <a:ext cx="22352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43"/>
          <p:cNvSpPr txBox="1">
            <a:spLocks noGrp="1"/>
          </p:cNvSpPr>
          <p:nvPr>
            <p:ph type="ftr" idx="11"/>
          </p:nvPr>
        </p:nvSpPr>
        <p:spPr>
          <a:xfrm>
            <a:off x="5075238" y="6254750"/>
            <a:ext cx="4068762"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43"/>
          <p:cNvSpPr txBox="1">
            <a:spLocks noGrp="1"/>
          </p:cNvSpPr>
          <p:nvPr>
            <p:ph type="sldNum" idx="12"/>
          </p:nvPr>
        </p:nvSpPr>
        <p:spPr>
          <a:xfrm>
            <a:off x="9455150" y="6248400"/>
            <a:ext cx="2235200" cy="45720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37"/>
        <p:cNvGrpSpPr/>
        <p:nvPr/>
      </p:nvGrpSpPr>
      <p:grpSpPr>
        <a:xfrm>
          <a:off x="0" y="0"/>
          <a:ext cx="0" cy="0"/>
          <a:chOff x="0" y="0"/>
          <a:chExt cx="0" cy="0"/>
        </a:xfrm>
      </p:grpSpPr>
      <p:grpSp>
        <p:nvGrpSpPr>
          <p:cNvPr id="38" name="Google Shape;38;p44"/>
          <p:cNvGrpSpPr/>
          <p:nvPr/>
        </p:nvGrpSpPr>
        <p:grpSpPr>
          <a:xfrm>
            <a:off x="0" y="0"/>
            <a:ext cx="12192001" cy="6858000"/>
            <a:chOff x="0" y="0"/>
            <a:chExt cx="5760" cy="4320"/>
          </a:xfrm>
        </p:grpSpPr>
        <p:sp>
          <p:nvSpPr>
            <p:cNvPr id="39" name="Google Shape;39;p44"/>
            <p:cNvSpPr/>
            <p:nvPr/>
          </p:nvSpPr>
          <p:spPr>
            <a:xfrm>
              <a:off x="0" y="0"/>
              <a:ext cx="5760" cy="4320"/>
            </a:xfrm>
            <a:prstGeom prst="rect">
              <a:avLst/>
            </a:prstGeom>
            <a:solidFill>
              <a:srgbClr val="FEEDE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00">
                <a:solidFill>
                  <a:srgbClr val="000000"/>
                </a:solidFill>
                <a:latin typeface="Arial"/>
                <a:ea typeface="Arial"/>
                <a:cs typeface="Arial"/>
                <a:sym typeface="Arial"/>
              </a:endParaRPr>
            </a:p>
          </p:txBody>
        </p:sp>
        <p:sp>
          <p:nvSpPr>
            <p:cNvPr id="40" name="Google Shape;40;p44"/>
            <p:cNvSpPr/>
            <p:nvPr/>
          </p:nvSpPr>
          <p:spPr>
            <a:xfrm>
              <a:off x="1248" y="1392"/>
              <a:ext cx="4512" cy="96"/>
            </a:xfrm>
            <a:prstGeom prst="rect">
              <a:avLst/>
            </a:prstGeom>
            <a:gradFill>
              <a:gsLst>
                <a:gs pos="0">
                  <a:srgbClr val="F17157"/>
                </a:gs>
                <a:gs pos="100000">
                  <a:srgbClr val="FAD0C8"/>
                </a:gs>
              </a:gsLst>
              <a:lin ang="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00">
                <a:solidFill>
                  <a:srgbClr val="000054"/>
                </a:solidFill>
                <a:latin typeface="Arial"/>
                <a:ea typeface="Arial"/>
                <a:cs typeface="Arial"/>
                <a:sym typeface="Arial"/>
              </a:endParaRPr>
            </a:p>
          </p:txBody>
        </p:sp>
        <p:sp>
          <p:nvSpPr>
            <p:cNvPr id="41" name="Google Shape;41;p44"/>
            <p:cNvSpPr/>
            <p:nvPr/>
          </p:nvSpPr>
          <p:spPr>
            <a:xfrm>
              <a:off x="0" y="0"/>
              <a:ext cx="1056" cy="4320"/>
            </a:xfrm>
            <a:prstGeom prst="rect">
              <a:avLst/>
            </a:prstGeom>
            <a:solidFill>
              <a:srgbClr val="F3D68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00">
                <a:solidFill>
                  <a:srgbClr val="000054"/>
                </a:solidFill>
                <a:latin typeface="Arial"/>
                <a:ea typeface="Arial"/>
                <a:cs typeface="Arial"/>
                <a:sym typeface="Arial"/>
              </a:endParaRPr>
            </a:p>
          </p:txBody>
        </p:sp>
      </p:grpSp>
      <p:sp>
        <p:nvSpPr>
          <p:cNvPr id="42" name="Google Shape;42;p44"/>
          <p:cNvSpPr/>
          <p:nvPr/>
        </p:nvSpPr>
        <p:spPr>
          <a:xfrm>
            <a:off x="2540000" y="6096000"/>
            <a:ext cx="9550400" cy="533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100" b="1">
                <a:solidFill>
                  <a:srgbClr val="070C51"/>
                </a:solidFill>
                <a:latin typeface="Arial"/>
                <a:ea typeface="Arial"/>
                <a:cs typeface="Arial"/>
                <a:sym typeface="Arial"/>
              </a:rPr>
              <a:t>CALIFORNIA DEPARTMENT OF EDUCATION</a:t>
            </a:r>
            <a:br>
              <a:rPr lang="en-US" sz="1100" b="1">
                <a:solidFill>
                  <a:srgbClr val="070C51"/>
                </a:solidFill>
                <a:latin typeface="Arial"/>
                <a:ea typeface="Arial"/>
                <a:cs typeface="Arial"/>
                <a:sym typeface="Arial"/>
              </a:rPr>
            </a:br>
            <a:r>
              <a:rPr lang="en-US" sz="1100">
                <a:solidFill>
                  <a:srgbClr val="070C51"/>
                </a:solidFill>
                <a:latin typeface="Arial"/>
                <a:ea typeface="Arial"/>
                <a:cs typeface="Arial"/>
                <a:sym typeface="Arial"/>
              </a:rPr>
              <a:t>Tony Thurmond, State Superintendent of Public Instruction</a:t>
            </a:r>
            <a:endParaRPr sz="1200" b="1">
              <a:solidFill>
                <a:srgbClr val="000000"/>
              </a:solidFill>
              <a:latin typeface="Arial"/>
              <a:ea typeface="Arial"/>
              <a:cs typeface="Arial"/>
              <a:sym typeface="Arial"/>
            </a:endParaRPr>
          </a:p>
        </p:txBody>
      </p:sp>
      <p:pic>
        <p:nvPicPr>
          <p:cNvPr id="43" name="Google Shape;43;p44" descr="Official Seal of the California Department of Education"/>
          <p:cNvPicPr preferRelativeResize="0"/>
          <p:nvPr/>
        </p:nvPicPr>
        <p:blipFill rotWithShape="1">
          <a:blip r:embed="rId2">
            <a:alphaModFix/>
          </a:blip>
          <a:srcRect/>
          <a:stretch/>
        </p:blipFill>
        <p:spPr>
          <a:xfrm>
            <a:off x="438150" y="523875"/>
            <a:ext cx="1457325" cy="1457325"/>
          </a:xfrm>
          <a:prstGeom prst="rect">
            <a:avLst/>
          </a:prstGeom>
          <a:noFill/>
          <a:ln>
            <a:noFill/>
          </a:ln>
        </p:spPr>
      </p:pic>
      <p:sp>
        <p:nvSpPr>
          <p:cNvPr id="44" name="Google Shape;44;p44"/>
          <p:cNvSpPr txBox="1">
            <a:spLocks noGrp="1"/>
          </p:cNvSpPr>
          <p:nvPr>
            <p:ph type="title"/>
          </p:nvPr>
        </p:nvSpPr>
        <p:spPr>
          <a:xfrm>
            <a:off x="2743200" y="3086100"/>
            <a:ext cx="91440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5"/>
        <p:cNvGrpSpPr/>
        <p:nvPr/>
      </p:nvGrpSpPr>
      <p:grpSpPr>
        <a:xfrm>
          <a:off x="0" y="0"/>
          <a:ext cx="0" cy="0"/>
          <a:chOff x="0" y="0"/>
          <a:chExt cx="0" cy="0"/>
        </a:xfrm>
      </p:grpSpPr>
      <p:sp>
        <p:nvSpPr>
          <p:cNvPr id="46" name="Google Shape;46;p45"/>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7" name="Google Shape;47;p45"/>
          <p:cNvSpPr txBox="1">
            <a:spLocks noGrp="1"/>
          </p:cNvSpPr>
          <p:nvPr>
            <p:ph type="body" idx="1"/>
          </p:nvPr>
        </p:nvSpPr>
        <p:spPr>
          <a:xfrm>
            <a:off x="2540000" y="1981200"/>
            <a:ext cx="44704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45"/>
          <p:cNvSpPr txBox="1">
            <a:spLocks noGrp="1"/>
          </p:cNvSpPr>
          <p:nvPr>
            <p:ph type="body" idx="2"/>
          </p:nvPr>
        </p:nvSpPr>
        <p:spPr>
          <a:xfrm>
            <a:off x="7213600" y="1981200"/>
            <a:ext cx="44704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45"/>
          <p:cNvSpPr txBox="1">
            <a:spLocks noGrp="1"/>
          </p:cNvSpPr>
          <p:nvPr>
            <p:ph type="dt" idx="10"/>
          </p:nvPr>
        </p:nvSpPr>
        <p:spPr>
          <a:xfrm>
            <a:off x="2540000" y="6254750"/>
            <a:ext cx="2235200" cy="4572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45"/>
          <p:cNvSpPr txBox="1">
            <a:spLocks noGrp="1"/>
          </p:cNvSpPr>
          <p:nvPr>
            <p:ph type="ftr" idx="11"/>
          </p:nvPr>
        </p:nvSpPr>
        <p:spPr>
          <a:xfrm>
            <a:off x="5075238" y="6254750"/>
            <a:ext cx="4068762"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45"/>
          <p:cNvSpPr txBox="1">
            <a:spLocks noGrp="1"/>
          </p:cNvSpPr>
          <p:nvPr>
            <p:ph type="sldNum" idx="12"/>
          </p:nvPr>
        </p:nvSpPr>
        <p:spPr>
          <a:xfrm>
            <a:off x="9455150" y="6248400"/>
            <a:ext cx="2235200" cy="45720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rgbClr val="000000"/>
                </a:solidFill>
                <a:latin typeface="Arial"/>
                <a:ea typeface="Arial"/>
                <a:cs typeface="Arial"/>
                <a:sym typeface="Arial"/>
              </a:defRPr>
            </a:lvl1pPr>
            <a:lvl2pPr marL="0" marR="0" lvl="1" indent="0" algn="r">
              <a:spcBef>
                <a:spcPts val="0"/>
              </a:spcBef>
              <a:spcAft>
                <a:spcPts val="0"/>
              </a:spcAft>
              <a:buNone/>
              <a:defRPr sz="1400">
                <a:solidFill>
                  <a:srgbClr val="000000"/>
                </a:solidFill>
                <a:latin typeface="Arial"/>
                <a:ea typeface="Arial"/>
                <a:cs typeface="Arial"/>
                <a:sym typeface="Arial"/>
              </a:defRPr>
            </a:lvl2pPr>
            <a:lvl3pPr marL="0" marR="0" lvl="2" indent="0" algn="r">
              <a:spcBef>
                <a:spcPts val="0"/>
              </a:spcBef>
              <a:spcAft>
                <a:spcPts val="0"/>
              </a:spcAft>
              <a:buNone/>
              <a:defRPr sz="1400">
                <a:solidFill>
                  <a:srgbClr val="000000"/>
                </a:solidFill>
                <a:latin typeface="Arial"/>
                <a:ea typeface="Arial"/>
                <a:cs typeface="Arial"/>
                <a:sym typeface="Arial"/>
              </a:defRPr>
            </a:lvl3pPr>
            <a:lvl4pPr marL="0" marR="0" lvl="3" indent="0" algn="r">
              <a:spcBef>
                <a:spcPts val="0"/>
              </a:spcBef>
              <a:spcAft>
                <a:spcPts val="0"/>
              </a:spcAft>
              <a:buNone/>
              <a:defRPr sz="1400">
                <a:solidFill>
                  <a:srgbClr val="000000"/>
                </a:solidFill>
                <a:latin typeface="Arial"/>
                <a:ea typeface="Arial"/>
                <a:cs typeface="Arial"/>
                <a:sym typeface="Arial"/>
              </a:defRPr>
            </a:lvl4pPr>
            <a:lvl5pPr marL="0" marR="0" lvl="4" indent="0" algn="r">
              <a:spcBef>
                <a:spcPts val="0"/>
              </a:spcBef>
              <a:spcAft>
                <a:spcPts val="0"/>
              </a:spcAft>
              <a:buNone/>
              <a:defRPr sz="1400">
                <a:solidFill>
                  <a:srgbClr val="000000"/>
                </a:solidFill>
                <a:latin typeface="Arial"/>
                <a:ea typeface="Arial"/>
                <a:cs typeface="Arial"/>
                <a:sym typeface="Arial"/>
              </a:defRPr>
            </a:lvl5pPr>
            <a:lvl6pPr marL="0" marR="0" lvl="5" indent="0" algn="r">
              <a:spcBef>
                <a:spcPts val="0"/>
              </a:spcBef>
              <a:spcAft>
                <a:spcPts val="0"/>
              </a:spcAft>
              <a:buNone/>
              <a:defRPr sz="1400">
                <a:solidFill>
                  <a:srgbClr val="000000"/>
                </a:solidFill>
                <a:latin typeface="Arial"/>
                <a:ea typeface="Arial"/>
                <a:cs typeface="Arial"/>
                <a:sym typeface="Arial"/>
              </a:defRPr>
            </a:lvl6pPr>
            <a:lvl7pPr marL="0" marR="0" lvl="6" indent="0" algn="r">
              <a:spcBef>
                <a:spcPts val="0"/>
              </a:spcBef>
              <a:spcAft>
                <a:spcPts val="0"/>
              </a:spcAft>
              <a:buNone/>
              <a:defRPr sz="1400">
                <a:solidFill>
                  <a:srgbClr val="000000"/>
                </a:solidFill>
                <a:latin typeface="Arial"/>
                <a:ea typeface="Arial"/>
                <a:cs typeface="Arial"/>
                <a:sym typeface="Arial"/>
              </a:defRPr>
            </a:lvl7pPr>
            <a:lvl8pPr marL="0" marR="0" lvl="7" indent="0" algn="r">
              <a:spcBef>
                <a:spcPts val="0"/>
              </a:spcBef>
              <a:spcAft>
                <a:spcPts val="0"/>
              </a:spcAft>
              <a:buNone/>
              <a:defRPr sz="1400">
                <a:solidFill>
                  <a:srgbClr val="000000"/>
                </a:solidFill>
                <a:latin typeface="Arial"/>
                <a:ea typeface="Arial"/>
                <a:cs typeface="Arial"/>
                <a:sym typeface="Arial"/>
              </a:defRPr>
            </a:lvl8pPr>
            <a:lvl9pPr marL="0" marR="0" lvl="8" indent="0" algn="r">
              <a:spcBef>
                <a:spcPts val="0"/>
              </a:spcBef>
              <a:spcAft>
                <a:spcPts val="0"/>
              </a:spcAft>
              <a:buNone/>
              <a:defRPr sz="1400">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40"/>
          <p:cNvGrpSpPr/>
          <p:nvPr/>
        </p:nvGrpSpPr>
        <p:grpSpPr>
          <a:xfrm>
            <a:off x="0" y="0"/>
            <a:ext cx="12192000" cy="6858000"/>
            <a:chOff x="0" y="0"/>
            <a:chExt cx="5760" cy="4320"/>
          </a:xfrm>
        </p:grpSpPr>
        <p:sp>
          <p:nvSpPr>
            <p:cNvPr id="11" name="Google Shape;11;p40"/>
            <p:cNvSpPr/>
            <p:nvPr/>
          </p:nvSpPr>
          <p:spPr>
            <a:xfrm>
              <a:off x="0" y="0"/>
              <a:ext cx="5760" cy="4320"/>
            </a:xfrm>
            <a:prstGeom prst="rect">
              <a:avLst/>
            </a:prstGeom>
            <a:solidFill>
              <a:srgbClr val="FEEDE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00" b="0" i="0" u="none" strike="noStrike" cap="none">
                <a:solidFill>
                  <a:srgbClr val="000054"/>
                </a:solidFill>
                <a:latin typeface="Arial"/>
                <a:ea typeface="Arial"/>
                <a:cs typeface="Arial"/>
                <a:sym typeface="Arial"/>
              </a:endParaRPr>
            </a:p>
          </p:txBody>
        </p:sp>
        <p:sp>
          <p:nvSpPr>
            <p:cNvPr id="12" name="Google Shape;12;p40"/>
            <p:cNvSpPr/>
            <p:nvPr/>
          </p:nvSpPr>
          <p:spPr>
            <a:xfrm>
              <a:off x="0" y="0"/>
              <a:ext cx="1056" cy="4320"/>
            </a:xfrm>
            <a:prstGeom prst="rect">
              <a:avLst/>
            </a:prstGeom>
            <a:solidFill>
              <a:srgbClr val="F3D685"/>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300" b="0" i="0" u="none" strike="noStrike" cap="none">
                <a:solidFill>
                  <a:srgbClr val="000054"/>
                </a:solidFill>
                <a:latin typeface="Arial"/>
                <a:ea typeface="Arial"/>
                <a:cs typeface="Arial"/>
                <a:sym typeface="Arial"/>
              </a:endParaRPr>
            </a:p>
          </p:txBody>
        </p:sp>
      </p:grpSp>
      <p:sp>
        <p:nvSpPr>
          <p:cNvPr id="13" name="Google Shape;13;p40"/>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4" name="Google Shape;14;p40"/>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5" name="Google Shape;15;p40"/>
          <p:cNvSpPr txBox="1">
            <a:spLocks noGrp="1"/>
          </p:cNvSpPr>
          <p:nvPr>
            <p:ph type="dt" idx="10"/>
          </p:nvPr>
        </p:nvSpPr>
        <p:spPr>
          <a:xfrm>
            <a:off x="2540000" y="6254750"/>
            <a:ext cx="22352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6" name="Google Shape;16;p40"/>
          <p:cNvSpPr txBox="1">
            <a:spLocks noGrp="1"/>
          </p:cNvSpPr>
          <p:nvPr>
            <p:ph type="ftr" idx="11"/>
          </p:nvPr>
        </p:nvSpPr>
        <p:spPr>
          <a:xfrm>
            <a:off x="5075238" y="6254750"/>
            <a:ext cx="4068762" cy="4572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7" name="Google Shape;17;p40"/>
          <p:cNvSpPr txBox="1">
            <a:spLocks noGrp="1"/>
          </p:cNvSpPr>
          <p:nvPr>
            <p:ph type="sldNum" idx="12"/>
          </p:nvPr>
        </p:nvSpPr>
        <p:spPr>
          <a:xfrm>
            <a:off x="9455150" y="6248400"/>
            <a:ext cx="2235200" cy="45720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rgbClr val="000000"/>
                </a:solidFill>
                <a:latin typeface="Arial"/>
                <a:ea typeface="Arial"/>
                <a:cs typeface="Arial"/>
                <a:sym typeface="Arial"/>
              </a:defRPr>
            </a:lvl1pPr>
            <a:lvl2pPr marL="0" marR="0" lvl="1" indent="0" algn="r" rtl="0">
              <a:spcBef>
                <a:spcPts val="0"/>
              </a:spcBef>
              <a:spcAft>
                <a:spcPts val="0"/>
              </a:spcAft>
              <a:buNone/>
              <a:defRPr sz="1400" b="0" i="0" u="none" strike="noStrike" cap="none">
                <a:solidFill>
                  <a:srgbClr val="000000"/>
                </a:solidFill>
                <a:latin typeface="Arial"/>
                <a:ea typeface="Arial"/>
                <a:cs typeface="Arial"/>
                <a:sym typeface="Arial"/>
              </a:defRPr>
            </a:lvl2pPr>
            <a:lvl3pPr marL="0" marR="0" lvl="2" indent="0" algn="r" rtl="0">
              <a:spcBef>
                <a:spcPts val="0"/>
              </a:spcBef>
              <a:spcAft>
                <a:spcPts val="0"/>
              </a:spcAft>
              <a:buNone/>
              <a:defRPr sz="1400" b="0" i="0" u="none" strike="noStrike" cap="none">
                <a:solidFill>
                  <a:srgbClr val="000000"/>
                </a:solidFill>
                <a:latin typeface="Arial"/>
                <a:ea typeface="Arial"/>
                <a:cs typeface="Arial"/>
                <a:sym typeface="Arial"/>
              </a:defRPr>
            </a:lvl3pPr>
            <a:lvl4pPr marL="0" marR="0" lvl="3" indent="0" algn="r" rtl="0">
              <a:spcBef>
                <a:spcPts val="0"/>
              </a:spcBef>
              <a:spcAft>
                <a:spcPts val="0"/>
              </a:spcAft>
              <a:buNone/>
              <a:defRPr sz="1400" b="0" i="0" u="none" strike="noStrike" cap="none">
                <a:solidFill>
                  <a:srgbClr val="000000"/>
                </a:solidFill>
                <a:latin typeface="Arial"/>
                <a:ea typeface="Arial"/>
                <a:cs typeface="Arial"/>
                <a:sym typeface="Arial"/>
              </a:defRPr>
            </a:lvl4pPr>
            <a:lvl5pPr marL="0" marR="0" lvl="4" indent="0" algn="r" rtl="0">
              <a:spcBef>
                <a:spcPts val="0"/>
              </a:spcBef>
              <a:spcAft>
                <a:spcPts val="0"/>
              </a:spcAft>
              <a:buNone/>
              <a:defRPr sz="1400" b="0" i="0" u="none" strike="noStrike" cap="none">
                <a:solidFill>
                  <a:srgbClr val="000000"/>
                </a:solidFill>
                <a:latin typeface="Arial"/>
                <a:ea typeface="Arial"/>
                <a:cs typeface="Arial"/>
                <a:sym typeface="Arial"/>
              </a:defRPr>
            </a:lvl5pPr>
            <a:lvl6pPr marL="0" marR="0" lvl="5" indent="0" algn="r" rtl="0">
              <a:spcBef>
                <a:spcPts val="0"/>
              </a:spcBef>
              <a:spcAft>
                <a:spcPts val="0"/>
              </a:spcAft>
              <a:buNone/>
              <a:defRPr sz="1400" b="0" i="0" u="none" strike="noStrike" cap="none">
                <a:solidFill>
                  <a:srgbClr val="000000"/>
                </a:solidFill>
                <a:latin typeface="Arial"/>
                <a:ea typeface="Arial"/>
                <a:cs typeface="Arial"/>
                <a:sym typeface="Arial"/>
              </a:defRPr>
            </a:lvl6pPr>
            <a:lvl7pPr marL="0" marR="0" lvl="6" indent="0" algn="r" rtl="0">
              <a:spcBef>
                <a:spcPts val="0"/>
              </a:spcBef>
              <a:spcAft>
                <a:spcPts val="0"/>
              </a:spcAft>
              <a:buNone/>
              <a:defRPr sz="1400" b="0" i="0" u="none" strike="noStrike" cap="none">
                <a:solidFill>
                  <a:srgbClr val="000000"/>
                </a:solidFill>
                <a:latin typeface="Arial"/>
                <a:ea typeface="Arial"/>
                <a:cs typeface="Arial"/>
                <a:sym typeface="Arial"/>
              </a:defRPr>
            </a:lvl7pPr>
            <a:lvl8pPr marL="0" marR="0" lvl="7" indent="0" algn="r" rtl="0">
              <a:spcBef>
                <a:spcPts val="0"/>
              </a:spcBef>
              <a:spcAft>
                <a:spcPts val="0"/>
              </a:spcAft>
              <a:buNone/>
              <a:defRPr sz="1400" b="0" i="0" u="none" strike="noStrike" cap="none">
                <a:solidFill>
                  <a:srgbClr val="000000"/>
                </a:solidFill>
                <a:latin typeface="Arial"/>
                <a:ea typeface="Arial"/>
                <a:cs typeface="Arial"/>
                <a:sym typeface="Arial"/>
              </a:defRPr>
            </a:lvl8pPr>
            <a:lvl9pPr marL="0" marR="0" lvl="8" indent="0" algn="r" rtl="0">
              <a:spcBef>
                <a:spcPts val="0"/>
              </a:spcBef>
              <a:spcAft>
                <a:spcPts val="0"/>
              </a:spcAft>
              <a:buNone/>
              <a:defRPr sz="1400" b="0"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8" name="Google Shape;18;p40" descr="Official Seal of the California Department of Education"/>
          <p:cNvPicPr preferRelativeResize="0"/>
          <p:nvPr/>
        </p:nvPicPr>
        <p:blipFill rotWithShape="1">
          <a:blip r:embed="rId7">
            <a:alphaModFix/>
          </a:blip>
          <a:srcRect/>
          <a:stretch/>
        </p:blipFill>
        <p:spPr>
          <a:xfrm>
            <a:off x="441325" y="527050"/>
            <a:ext cx="1454150" cy="1454150"/>
          </a:xfrm>
          <a:prstGeom prst="rect">
            <a:avLst/>
          </a:prstGeom>
          <a:noFill/>
          <a:ln>
            <a:noFill/>
          </a:ln>
        </p:spPr>
      </p:pic>
      <p:sp>
        <p:nvSpPr>
          <p:cNvPr id="19" name="Google Shape;19;p40"/>
          <p:cNvSpPr/>
          <p:nvPr/>
        </p:nvSpPr>
        <p:spPr>
          <a:xfrm>
            <a:off x="317500" y="2066925"/>
            <a:ext cx="1701800" cy="6953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b="1" i="0" u="none" strike="noStrike" cap="none">
                <a:solidFill>
                  <a:srgbClr val="070C51"/>
                </a:solidFill>
                <a:latin typeface="Arial"/>
                <a:ea typeface="Arial"/>
                <a:cs typeface="Arial"/>
                <a:sym typeface="Arial"/>
              </a:rPr>
              <a:t>TONY THURMOND</a:t>
            </a:r>
            <a:br>
              <a:rPr lang="en-US" sz="1000" b="1" i="0" u="none" strike="noStrike" cap="none">
                <a:solidFill>
                  <a:srgbClr val="070C51"/>
                </a:solidFill>
                <a:latin typeface="Arial"/>
                <a:ea typeface="Arial"/>
                <a:cs typeface="Arial"/>
                <a:sym typeface="Arial"/>
              </a:rPr>
            </a:br>
            <a:r>
              <a:rPr lang="en-US" sz="1000" b="0" i="0" u="none" strike="noStrike" cap="none">
                <a:solidFill>
                  <a:srgbClr val="070C51"/>
                </a:solidFill>
                <a:latin typeface="Arial"/>
                <a:ea typeface="Arial"/>
                <a:cs typeface="Arial"/>
                <a:sym typeface="Arial"/>
              </a:rPr>
              <a:t>State Superintendent </a:t>
            </a:r>
            <a:br>
              <a:rPr lang="en-US" sz="1000" b="0" i="0" u="none" strike="noStrike" cap="none">
                <a:solidFill>
                  <a:srgbClr val="070C51"/>
                </a:solidFill>
                <a:latin typeface="Arial"/>
                <a:ea typeface="Arial"/>
                <a:cs typeface="Arial"/>
                <a:sym typeface="Arial"/>
              </a:rPr>
            </a:br>
            <a:r>
              <a:rPr lang="en-US" sz="1000" b="0" i="0" u="none" strike="noStrike" cap="none">
                <a:solidFill>
                  <a:srgbClr val="070C51"/>
                </a:solidFill>
                <a:latin typeface="Arial"/>
                <a:ea typeface="Arial"/>
                <a:cs typeface="Arial"/>
                <a:sym typeface="Arial"/>
              </a:rPr>
              <a:t>of Public Instruction</a:t>
            </a:r>
            <a:endParaRPr sz="1000" b="0" i="0" u="none" strike="noStrike" cap="none">
              <a:solidFill>
                <a:schemeClr val="dk2"/>
              </a:solidFill>
              <a:latin typeface="Times"/>
              <a:ea typeface="Times"/>
              <a:cs typeface="Times"/>
              <a:sym typeface="Times"/>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chools.covid19.ca.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hyperlink" Target="https://caschooldashboard.org/"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s://schools.covid19.ca.gov/"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cde.ca.gov/ls/he/hn/coronavirus.asp"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hyperlink" Target="https://www.cde.ca.gov/fg/cr/reportinghelp.asp" TargetMode="External"/><Relationship Id="rId4" Type="http://schemas.openxmlformats.org/officeDocument/2006/relationships/hyperlink" Target="https://www.cde.ca.gov/fg/cr/index.asp"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www.cde.ca.gov/ls/he/hn/fiscalacctguid.asp"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hyperlink" Target="https://www.cde.ca.gov/re/es/covid19fundflex.asp"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mailto:EDReliefFunds@cde.ca.gov"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www.cde.ca.gov/be/pn/lv/index.asp"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
          <p:cNvSpPr txBox="1">
            <a:spLocks noGrp="1"/>
          </p:cNvSpPr>
          <p:nvPr>
            <p:ph type="title"/>
          </p:nvPr>
        </p:nvSpPr>
        <p:spPr>
          <a:xfrm>
            <a:off x="2540000" y="609600"/>
            <a:ext cx="9144000" cy="527272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California’s State Plan for Elementary and Secondary School Emergency Relief Funds as Required Under the American Rescue Plan Act</a:t>
            </a:r>
            <a:br>
              <a:rPr lang="en-US" dirty="0"/>
            </a:br>
            <a:br>
              <a:rPr lang="en-US" sz="2000" dirty="0"/>
            </a:br>
            <a:r>
              <a:rPr lang="en-US" sz="2400" dirty="0"/>
              <a:t>California Practitioners Advisory Group</a:t>
            </a:r>
            <a:br>
              <a:rPr lang="en-US" sz="2400" dirty="0"/>
            </a:br>
            <a:r>
              <a:rPr lang="en-US" sz="2400" dirty="0"/>
              <a:t>June 29, 2021</a:t>
            </a:r>
            <a:br>
              <a:rPr lang="en-US" dirty="0"/>
            </a:b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1"/>
          <p:cNvSpPr txBox="1">
            <a:spLocks noGrp="1"/>
          </p:cNvSpPr>
          <p:nvPr>
            <p:ph type="title"/>
          </p:nvPr>
        </p:nvSpPr>
        <p:spPr>
          <a:xfrm>
            <a:off x="2228850" y="0"/>
            <a:ext cx="9963149" cy="14287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b="1" dirty="0">
                <a:solidFill>
                  <a:schemeClr val="dk1"/>
                </a:solidFill>
                <a:latin typeface="Arial"/>
                <a:ea typeface="Arial"/>
                <a:cs typeface="Arial"/>
                <a:sym typeface="Arial"/>
              </a:rPr>
              <a:t>Identifying Needs of Underserved Students (1) </a:t>
            </a:r>
            <a:endParaRPr sz="2000" dirty="0">
              <a:solidFill>
                <a:schemeClr val="dk1"/>
              </a:solidFill>
            </a:endParaRPr>
          </a:p>
        </p:txBody>
      </p:sp>
      <p:sp>
        <p:nvSpPr>
          <p:cNvPr id="117" name="Google Shape;117;p11"/>
          <p:cNvSpPr txBox="1">
            <a:spLocks noGrp="1"/>
          </p:cNvSpPr>
          <p:nvPr>
            <p:ph type="body" idx="1"/>
          </p:nvPr>
        </p:nvSpPr>
        <p:spPr>
          <a:xfrm>
            <a:off x="2228850" y="514350"/>
            <a:ext cx="9963150" cy="6343650"/>
          </a:xfrm>
          <a:prstGeom prst="rect">
            <a:avLst/>
          </a:prstGeom>
          <a:noFill/>
          <a:ln>
            <a:noFill/>
          </a:ln>
        </p:spPr>
        <p:txBody>
          <a:bodyPr spcFirstLastPara="1" wrap="square" lIns="91425" tIns="45700" rIns="91425" bIns="45700" anchor="ctr" anchorCtr="0">
            <a:normAutofit/>
          </a:bodyPr>
          <a:lstStyle/>
          <a:p>
            <a:pPr marL="355600" lvl="1" indent="-355600" algn="l" rtl="0">
              <a:lnSpc>
                <a:spcPct val="110000"/>
              </a:lnSpc>
              <a:spcBef>
                <a:spcPts val="0"/>
              </a:spcBef>
              <a:spcAft>
                <a:spcPts val="0"/>
              </a:spcAft>
              <a:buClr>
                <a:schemeClr val="dk1"/>
              </a:buClr>
              <a:buSzPts val="1800"/>
              <a:buFont typeface="Arial"/>
              <a:buChar char="•"/>
            </a:pPr>
            <a:r>
              <a:rPr lang="en-US" sz="2400" b="1" dirty="0"/>
              <a:t>Examples of needs include:</a:t>
            </a:r>
            <a:endParaRPr sz="2400" dirty="0"/>
          </a:p>
          <a:p>
            <a:pPr marL="755650" lvl="2" indent="-355600" algn="l" rtl="0">
              <a:lnSpc>
                <a:spcPct val="110000"/>
              </a:lnSpc>
              <a:spcBef>
                <a:spcPts val="0"/>
              </a:spcBef>
              <a:spcAft>
                <a:spcPts val="0"/>
              </a:spcAft>
              <a:buClr>
                <a:schemeClr val="dk1"/>
              </a:buClr>
              <a:buSzPts val="1800"/>
              <a:buFont typeface="Arial"/>
              <a:buChar char="•"/>
            </a:pPr>
            <a:r>
              <a:rPr lang="en-US" dirty="0"/>
              <a:t>Closing the digital divide</a:t>
            </a:r>
            <a:endParaRPr dirty="0"/>
          </a:p>
          <a:p>
            <a:pPr marL="755650" lvl="2" indent="-355600" algn="l" rtl="0">
              <a:lnSpc>
                <a:spcPct val="110000"/>
              </a:lnSpc>
              <a:spcBef>
                <a:spcPts val="0"/>
              </a:spcBef>
              <a:spcAft>
                <a:spcPts val="0"/>
              </a:spcAft>
              <a:buClr>
                <a:schemeClr val="dk1"/>
              </a:buClr>
              <a:buSzPts val="1800"/>
              <a:buFont typeface="Arial"/>
              <a:buChar char="•"/>
            </a:pPr>
            <a:r>
              <a:rPr lang="en-US" dirty="0"/>
              <a:t>Chronic absenteeism</a:t>
            </a:r>
            <a:endParaRPr dirty="0"/>
          </a:p>
          <a:p>
            <a:pPr marL="755650" lvl="2" indent="-355600" algn="l" rtl="0">
              <a:lnSpc>
                <a:spcPct val="110000"/>
              </a:lnSpc>
              <a:spcBef>
                <a:spcPts val="0"/>
              </a:spcBef>
              <a:spcAft>
                <a:spcPts val="0"/>
              </a:spcAft>
              <a:buClr>
                <a:schemeClr val="dk1"/>
              </a:buClr>
              <a:buSzPts val="1800"/>
              <a:buFont typeface="Arial"/>
              <a:buChar char="•"/>
            </a:pPr>
            <a:r>
              <a:rPr lang="en-US" dirty="0"/>
              <a:t>Mental health and trauma </a:t>
            </a:r>
            <a:endParaRPr dirty="0"/>
          </a:p>
          <a:p>
            <a:pPr marL="755650" lvl="2" indent="-355600" algn="l" rtl="0">
              <a:lnSpc>
                <a:spcPct val="110000"/>
              </a:lnSpc>
              <a:spcBef>
                <a:spcPts val="0"/>
              </a:spcBef>
              <a:spcAft>
                <a:spcPts val="0"/>
              </a:spcAft>
              <a:buClr>
                <a:schemeClr val="dk1"/>
              </a:buClr>
              <a:buSzPts val="1800"/>
              <a:buFont typeface="Arial"/>
              <a:buChar char="•"/>
            </a:pPr>
            <a:r>
              <a:rPr lang="en-US" dirty="0"/>
              <a:t>Targeted interventions to mitigate learning loss</a:t>
            </a:r>
            <a:endParaRPr dirty="0"/>
          </a:p>
          <a:p>
            <a:pPr marL="755650" lvl="2" indent="-355600" algn="l" rtl="0">
              <a:lnSpc>
                <a:spcPct val="110000"/>
              </a:lnSpc>
              <a:spcBef>
                <a:spcPts val="0"/>
              </a:spcBef>
              <a:spcAft>
                <a:spcPts val="0"/>
              </a:spcAft>
              <a:buClr>
                <a:schemeClr val="dk1"/>
              </a:buClr>
              <a:buSzPts val="1800"/>
              <a:buFont typeface="Arial"/>
              <a:buChar char="•"/>
            </a:pPr>
            <a:r>
              <a:rPr lang="en-US" dirty="0"/>
              <a:t>Cost-effective childcare for low-income families</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1"/>
          <p:cNvSpPr txBox="1">
            <a:spLocks noGrp="1"/>
          </p:cNvSpPr>
          <p:nvPr>
            <p:ph type="title"/>
          </p:nvPr>
        </p:nvSpPr>
        <p:spPr>
          <a:xfrm>
            <a:off x="2228850" y="-1"/>
            <a:ext cx="9963149" cy="10763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b="1" dirty="0">
                <a:solidFill>
                  <a:schemeClr val="dk1"/>
                </a:solidFill>
                <a:latin typeface="Arial"/>
                <a:ea typeface="Arial"/>
                <a:cs typeface="Arial"/>
                <a:sym typeface="Arial"/>
              </a:rPr>
              <a:t>Identifying Needs of Underserved Students (2) </a:t>
            </a:r>
            <a:endParaRPr sz="2000" dirty="0">
              <a:solidFill>
                <a:schemeClr val="dk1"/>
              </a:solidFill>
            </a:endParaRPr>
          </a:p>
        </p:txBody>
      </p:sp>
      <p:sp>
        <p:nvSpPr>
          <p:cNvPr id="117" name="Google Shape;117;p11"/>
          <p:cNvSpPr txBox="1">
            <a:spLocks noGrp="1"/>
          </p:cNvSpPr>
          <p:nvPr>
            <p:ph type="body" idx="1"/>
          </p:nvPr>
        </p:nvSpPr>
        <p:spPr>
          <a:xfrm>
            <a:off x="2228850" y="514350"/>
            <a:ext cx="9963150" cy="6343650"/>
          </a:xfrm>
          <a:prstGeom prst="rect">
            <a:avLst/>
          </a:prstGeom>
          <a:noFill/>
          <a:ln>
            <a:noFill/>
          </a:ln>
        </p:spPr>
        <p:txBody>
          <a:bodyPr spcFirstLastPara="1" wrap="square" lIns="91425" tIns="45700" rIns="91425" bIns="45700" anchor="ctr" anchorCtr="0">
            <a:normAutofit/>
          </a:bodyPr>
          <a:lstStyle/>
          <a:p>
            <a:pPr marL="755650" lvl="2" indent="-355600" algn="l" rtl="0">
              <a:lnSpc>
                <a:spcPct val="110000"/>
              </a:lnSpc>
              <a:spcBef>
                <a:spcPts val="0"/>
              </a:spcBef>
              <a:spcAft>
                <a:spcPts val="0"/>
              </a:spcAft>
              <a:buClr>
                <a:schemeClr val="dk1"/>
              </a:buClr>
              <a:buSzPts val="1800"/>
              <a:buFont typeface="Arial"/>
              <a:buChar char="•"/>
            </a:pPr>
            <a:r>
              <a:rPr lang="en-US" dirty="0"/>
              <a:t>Formative assessments, observations, and local data to determine instructional levels</a:t>
            </a:r>
            <a:endParaRPr dirty="0"/>
          </a:p>
          <a:p>
            <a:pPr marL="755650" lvl="2" indent="-355600" algn="l" rtl="0">
              <a:lnSpc>
                <a:spcPct val="110000"/>
              </a:lnSpc>
              <a:spcBef>
                <a:spcPts val="0"/>
              </a:spcBef>
              <a:spcAft>
                <a:spcPts val="0"/>
              </a:spcAft>
              <a:buClr>
                <a:schemeClr val="dk1"/>
              </a:buClr>
              <a:buSzPts val="1800"/>
              <a:buFont typeface="Arial"/>
              <a:buChar char="•"/>
            </a:pPr>
            <a:r>
              <a:rPr lang="en-US" dirty="0"/>
              <a:t>Access to reliable technology including devices, broadband, and connectivity</a:t>
            </a:r>
            <a:endParaRPr dirty="0"/>
          </a:p>
          <a:p>
            <a:pPr marL="755650" lvl="2" indent="-355600" algn="l" rtl="0">
              <a:lnSpc>
                <a:spcPct val="110000"/>
              </a:lnSpc>
              <a:spcBef>
                <a:spcPts val="0"/>
              </a:spcBef>
              <a:spcAft>
                <a:spcPts val="0"/>
              </a:spcAft>
              <a:buClr>
                <a:schemeClr val="dk1"/>
              </a:buClr>
              <a:buSzPts val="1800"/>
              <a:buFont typeface="Arial"/>
              <a:buChar char="•"/>
            </a:pPr>
            <a:r>
              <a:rPr lang="en-US" dirty="0"/>
              <a:t>Appropriate services that continue to support Individualized Education Program Plans including a robust system of assessment and progress monitoring </a:t>
            </a:r>
            <a:endParaRPr dirty="0"/>
          </a:p>
          <a:p>
            <a:pPr marL="755650" lvl="2" indent="-355600" algn="l" rtl="0">
              <a:lnSpc>
                <a:spcPct val="110000"/>
              </a:lnSpc>
              <a:spcBef>
                <a:spcPts val="0"/>
              </a:spcBef>
              <a:spcAft>
                <a:spcPts val="0"/>
              </a:spcAft>
              <a:buClr>
                <a:schemeClr val="dk1"/>
              </a:buClr>
              <a:buSzPts val="1800"/>
              <a:buFont typeface="Arial"/>
              <a:buChar char="•"/>
            </a:pPr>
            <a:r>
              <a:rPr lang="en-US" dirty="0"/>
              <a:t>Access to stable housing and stable food sources for families</a:t>
            </a:r>
            <a:endParaRPr dirty="0"/>
          </a:p>
          <a:p>
            <a:pPr marL="755650" lvl="2" indent="-355600" algn="l" rtl="0">
              <a:lnSpc>
                <a:spcPct val="110000"/>
              </a:lnSpc>
              <a:spcBef>
                <a:spcPts val="0"/>
              </a:spcBef>
              <a:spcAft>
                <a:spcPts val="0"/>
              </a:spcAft>
              <a:buClr>
                <a:schemeClr val="dk1"/>
              </a:buClr>
              <a:buSzPts val="1800"/>
              <a:buFont typeface="Arial"/>
              <a:buChar char="•"/>
            </a:pPr>
            <a:r>
              <a:rPr lang="en-US" dirty="0"/>
              <a:t>Restorative justice and mental health supports to address bullying and stigmatization related to racial and ethnic subgroups and gender identification</a:t>
            </a:r>
            <a:endParaRPr dirty="0"/>
          </a:p>
          <a:p>
            <a:pPr marL="755650" lvl="2" indent="-349250" algn="l" rtl="0">
              <a:lnSpc>
                <a:spcPct val="110000"/>
              </a:lnSpc>
              <a:spcBef>
                <a:spcPts val="0"/>
              </a:spcBef>
              <a:spcAft>
                <a:spcPts val="0"/>
              </a:spcAft>
              <a:buClr>
                <a:schemeClr val="dk1"/>
              </a:buClr>
              <a:buSzPts val="1800"/>
              <a:buFont typeface="Arial"/>
              <a:buChar char="•"/>
            </a:pPr>
            <a:r>
              <a:rPr lang="en-US" dirty="0"/>
              <a:t>Designated and integrated English Learner Development</a:t>
            </a:r>
            <a:endParaRPr dirty="0"/>
          </a:p>
        </p:txBody>
      </p:sp>
    </p:spTree>
    <p:extLst>
      <p:ext uri="{BB962C8B-B14F-4D97-AF65-F5344CB8AC3E}">
        <p14:creationId xmlns:p14="http://schemas.microsoft.com/office/powerpoint/2010/main" val="1265714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2"/>
          <p:cNvSpPr txBox="1">
            <a:spLocks noGrp="1"/>
          </p:cNvSpPr>
          <p:nvPr>
            <p:ph type="title"/>
          </p:nvPr>
        </p:nvSpPr>
        <p:spPr>
          <a:xfrm>
            <a:off x="2540000" y="327550"/>
            <a:ext cx="9144000" cy="1577400"/>
          </a:xfrm>
          <a:prstGeom prst="rect">
            <a:avLst/>
          </a:prstGeom>
          <a:noFill/>
          <a:ln>
            <a:noFill/>
          </a:ln>
        </p:spPr>
        <p:txBody>
          <a:bodyPr spcFirstLastPara="1" wrap="square" lIns="91425" tIns="45700" rIns="91425" bIns="45700" anchor="ctr" anchorCtr="0">
            <a:noAutofit/>
          </a:bodyPr>
          <a:lstStyle/>
          <a:p>
            <a:pPr marL="0" lvl="1" indent="0" algn="ctr" rtl="0">
              <a:spcBef>
                <a:spcPts val="0"/>
              </a:spcBef>
              <a:spcAft>
                <a:spcPts val="0"/>
              </a:spcAft>
              <a:buNone/>
            </a:pPr>
            <a:r>
              <a:rPr lang="en-US" sz="3200" b="1">
                <a:solidFill>
                  <a:schemeClr val="dk1"/>
                </a:solidFill>
                <a:latin typeface="Arial"/>
                <a:ea typeface="Arial"/>
                <a:cs typeface="Arial"/>
                <a:sym typeface="Arial"/>
              </a:rPr>
              <a:t>Understanding the Impact of the COVID-19 Pandemic</a:t>
            </a:r>
            <a:endParaRPr/>
          </a:p>
        </p:txBody>
      </p:sp>
      <p:sp>
        <p:nvSpPr>
          <p:cNvPr id="124" name="Google Shape;124;p12"/>
          <p:cNvSpPr txBox="1">
            <a:spLocks noGrp="1"/>
          </p:cNvSpPr>
          <p:nvPr>
            <p:ph type="body" idx="1"/>
          </p:nvPr>
        </p:nvSpPr>
        <p:spPr>
          <a:xfrm>
            <a:off x="2540000" y="1760550"/>
            <a:ext cx="9419700" cy="4854300"/>
          </a:xfrm>
          <a:prstGeom prst="rect">
            <a:avLst/>
          </a:prstGeom>
          <a:noFill/>
          <a:ln>
            <a:noFill/>
          </a:ln>
        </p:spPr>
        <p:txBody>
          <a:bodyPr spcFirstLastPara="1" wrap="square" lIns="91425" tIns="45700" rIns="91425" bIns="45700" anchor="ctr" anchorCtr="0">
            <a:noAutofit/>
          </a:bodyPr>
          <a:lstStyle/>
          <a:p>
            <a:pPr marL="342900" lvl="0" indent="-368300" algn="l" rtl="0">
              <a:spcBef>
                <a:spcPts val="0"/>
              </a:spcBef>
              <a:spcAft>
                <a:spcPts val="0"/>
              </a:spcAft>
              <a:buClr>
                <a:schemeClr val="dk1"/>
              </a:buClr>
              <a:buSzPts val="2400"/>
              <a:buFont typeface="Arial"/>
              <a:buChar char="•"/>
            </a:pPr>
            <a:r>
              <a:rPr lang="en-US" sz="2400" dirty="0"/>
              <a:t>CA’s local planning process is built on the foundation of stakeholder engagement. </a:t>
            </a:r>
            <a:endParaRPr sz="2400" dirty="0"/>
          </a:p>
          <a:p>
            <a:pPr marL="342900" lvl="0" indent="-368300" algn="l" rtl="0">
              <a:spcBef>
                <a:spcPts val="400"/>
              </a:spcBef>
              <a:spcAft>
                <a:spcPts val="0"/>
              </a:spcAft>
              <a:buClr>
                <a:schemeClr val="dk1"/>
              </a:buClr>
              <a:buSzPts val="2400"/>
              <a:buFont typeface="Arial"/>
              <a:buChar char="•"/>
            </a:pPr>
            <a:r>
              <a:rPr lang="en-US" sz="2400" dirty="0"/>
              <a:t>The Local Control and Accountability Plan is a critical data collection tool, as school districts engage their communities to assess student needs, opportunity gaps, and areas for improvement.</a:t>
            </a:r>
            <a:endParaRPr sz="2400" dirty="0"/>
          </a:p>
          <a:p>
            <a:pPr marL="342900" lvl="0" indent="-368300" algn="l" rtl="0">
              <a:spcBef>
                <a:spcPts val="400"/>
              </a:spcBef>
              <a:spcAft>
                <a:spcPts val="0"/>
              </a:spcAft>
              <a:buClr>
                <a:schemeClr val="dk1"/>
              </a:buClr>
              <a:buSzPts val="2400"/>
              <a:buFont typeface="Arial"/>
              <a:buChar char="•"/>
            </a:pPr>
            <a:r>
              <a:rPr lang="en-US" sz="2400" dirty="0"/>
              <a:t>The CA School Dashboard contains data related to the state priorities and was created to provide parents and educators with access to that data that is a starting place for understanding the needs of districts, schools, and student groups. </a:t>
            </a:r>
            <a:endParaRPr sz="2400" dirty="0"/>
          </a:p>
          <a:p>
            <a:pPr marL="342900" lvl="0" indent="-368300" algn="l" rtl="0">
              <a:spcBef>
                <a:spcPts val="400"/>
              </a:spcBef>
              <a:spcAft>
                <a:spcPts val="0"/>
              </a:spcAft>
              <a:buClr>
                <a:schemeClr val="dk1"/>
              </a:buClr>
              <a:buSzPts val="2400"/>
              <a:buFont typeface="Arial"/>
              <a:buChar char="•"/>
            </a:pPr>
            <a:r>
              <a:rPr lang="en-US" sz="2400" dirty="0"/>
              <a:t>In August 2020, CDE produced the resource “Guidance on Diagnostic and Formative Assessments” to guide districts on collection of data on students’ needs and assets. </a:t>
            </a:r>
            <a:endParaRP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3"/>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b="1">
                <a:solidFill>
                  <a:schemeClr val="dk1"/>
                </a:solidFill>
                <a:latin typeface="Arial"/>
                <a:ea typeface="Arial"/>
                <a:cs typeface="Arial"/>
                <a:sym typeface="Arial"/>
              </a:rPr>
              <a:t>School Operating Status</a:t>
            </a:r>
            <a:br>
              <a:rPr lang="en-US" sz="2000">
                <a:solidFill>
                  <a:schemeClr val="dk1"/>
                </a:solidFill>
                <a:latin typeface="Arial"/>
                <a:ea typeface="Arial"/>
                <a:cs typeface="Arial"/>
                <a:sym typeface="Arial"/>
              </a:rPr>
            </a:br>
            <a:endParaRPr sz="2000">
              <a:solidFill>
                <a:schemeClr val="dk1"/>
              </a:solidFill>
              <a:latin typeface="Arial"/>
              <a:ea typeface="Arial"/>
              <a:cs typeface="Arial"/>
              <a:sym typeface="Arial"/>
            </a:endParaRPr>
          </a:p>
        </p:txBody>
      </p:sp>
      <p:sp>
        <p:nvSpPr>
          <p:cNvPr id="130" name="Google Shape;130;p13"/>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ctr" anchorCtr="0">
            <a:noAutofit/>
          </a:bodyPr>
          <a:lstStyle/>
          <a:p>
            <a:pPr marL="342900" lvl="0" indent="-330517" algn="l" rtl="0">
              <a:spcBef>
                <a:spcPts val="0"/>
              </a:spcBef>
              <a:spcAft>
                <a:spcPts val="0"/>
              </a:spcAft>
              <a:buClr>
                <a:schemeClr val="dk1"/>
              </a:buClr>
              <a:buSzPct val="100000"/>
              <a:buFont typeface="Arial"/>
              <a:buChar char="•"/>
            </a:pPr>
            <a:r>
              <a:rPr lang="en-US" sz="2800" dirty="0"/>
              <a:t>On January 14, 2021, the California Department of Public Health (CDPH) required all LEAs to report on their instructional status.</a:t>
            </a:r>
            <a:endParaRPr sz="2800" dirty="0"/>
          </a:p>
          <a:p>
            <a:pPr marL="342900" lvl="0" indent="-330517" algn="l" rtl="0">
              <a:spcBef>
                <a:spcPts val="0"/>
              </a:spcBef>
              <a:spcAft>
                <a:spcPts val="0"/>
              </a:spcAft>
              <a:buSzPct val="100000"/>
              <a:buChar char="•"/>
            </a:pPr>
            <a:r>
              <a:rPr lang="en-US" sz="2800" dirty="0"/>
              <a:t>AB 86, approved in March by the Legislature and Governor, expanded the information collected to include school sites and student counts.</a:t>
            </a:r>
            <a:endParaRPr sz="2800" dirty="0"/>
          </a:p>
          <a:p>
            <a:pPr marL="342900" lvl="0" indent="-330517" algn="l" rtl="0">
              <a:spcBef>
                <a:spcPts val="0"/>
              </a:spcBef>
              <a:spcAft>
                <a:spcPts val="0"/>
              </a:spcAft>
              <a:buClr>
                <a:schemeClr val="dk1"/>
              </a:buClr>
              <a:buSzPct val="100000"/>
              <a:buFont typeface="Arial"/>
              <a:buChar char="•"/>
            </a:pPr>
            <a:r>
              <a:rPr lang="en-US" sz="2800" dirty="0"/>
              <a:t>These data are available to the public through maps on the </a:t>
            </a:r>
            <a:r>
              <a:rPr lang="en-US" sz="2800" dirty="0">
                <a:solidFill>
                  <a:schemeClr val="tx1"/>
                </a:solidFill>
              </a:rPr>
              <a:t>Safe Schools for All Hub </a:t>
            </a:r>
            <a:r>
              <a:rPr lang="en-US" sz="2800" dirty="0"/>
              <a:t>website set up by CDPH at </a:t>
            </a:r>
            <a:r>
              <a:rPr lang="en-US" sz="2800" dirty="0">
                <a:hlinkClick r:id="rId3" tooltip="Safe Schools for All Hub"/>
              </a:rPr>
              <a:t>https://schools.covid19.ca.gov/</a:t>
            </a:r>
            <a:r>
              <a:rPr lang="en-US" sz="2800" dirty="0"/>
              <a:t>. </a:t>
            </a:r>
            <a:endParaRPr sz="2800" dirty="0"/>
          </a:p>
          <a:p>
            <a:pPr marL="342900" lvl="0" indent="-330517" algn="l" rtl="0">
              <a:spcBef>
                <a:spcPts val="0"/>
              </a:spcBef>
              <a:spcAft>
                <a:spcPts val="0"/>
              </a:spcAft>
              <a:buClr>
                <a:schemeClr val="dk1"/>
              </a:buClr>
              <a:buSzPct val="100000"/>
              <a:buFont typeface="Arial"/>
              <a:buChar char="•"/>
            </a:pPr>
            <a:r>
              <a:rPr lang="en-US" sz="2800" dirty="0"/>
              <a:t>The website also contains all COVID-19-related information collected by CDPH.   </a:t>
            </a:r>
            <a:endParaRPr sz="2800" dirty="0"/>
          </a:p>
          <a:p>
            <a:pPr marL="342900" lvl="0" indent="-201930" algn="l" rtl="0">
              <a:spcBef>
                <a:spcPts val="0"/>
              </a:spcBef>
              <a:spcAft>
                <a:spcPts val="0"/>
              </a:spcAft>
              <a:buClr>
                <a:schemeClr val="dk1"/>
              </a:buClr>
              <a:buSzPct val="100000"/>
              <a:buFont typeface="Arial"/>
              <a:buNone/>
            </a:pPr>
            <a:endParaRP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4"/>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dirty="0"/>
              <a:t>Summer Learning (1)</a:t>
            </a:r>
            <a:br>
              <a:rPr lang="en-US" dirty="0"/>
            </a:br>
            <a:endParaRPr dirty="0"/>
          </a:p>
        </p:txBody>
      </p:sp>
      <p:sp>
        <p:nvSpPr>
          <p:cNvPr id="136" name="Google Shape;136;p14"/>
          <p:cNvSpPr txBox="1">
            <a:spLocks noGrp="1"/>
          </p:cNvSpPr>
          <p:nvPr>
            <p:ph type="body" idx="1"/>
          </p:nvPr>
        </p:nvSpPr>
        <p:spPr>
          <a:xfrm>
            <a:off x="2540000" y="1354401"/>
            <a:ext cx="9144000" cy="5244600"/>
          </a:xfrm>
          <a:prstGeom prst="rect">
            <a:avLst/>
          </a:prstGeom>
          <a:noFill/>
          <a:ln>
            <a:noFill/>
          </a:ln>
        </p:spPr>
        <p:txBody>
          <a:bodyPr spcFirstLastPara="1" wrap="square" lIns="91425" tIns="45700" rIns="91425" bIns="45700" anchor="t" anchorCtr="0">
            <a:noAutofit/>
          </a:bodyPr>
          <a:lstStyle/>
          <a:p>
            <a:pPr marL="342900" lvl="0" indent="-368300" algn="l" rtl="0">
              <a:spcBef>
                <a:spcPts val="0"/>
              </a:spcBef>
              <a:spcAft>
                <a:spcPts val="0"/>
              </a:spcAft>
              <a:buClr>
                <a:schemeClr val="dk1"/>
              </a:buClr>
              <a:buSzPts val="2400"/>
              <a:buFont typeface="Arial"/>
              <a:buChar char="•"/>
            </a:pPr>
            <a:r>
              <a:rPr lang="en-US" sz="2400" dirty="0"/>
              <a:t>LEAs are currently being asked to provide information on summer offerings, including if the plan is to serve all students or just a subset. </a:t>
            </a:r>
            <a:endParaRPr sz="2400" dirty="0"/>
          </a:p>
          <a:p>
            <a:pPr marL="742950" lvl="1" indent="-336550" algn="l" rtl="0">
              <a:spcBef>
                <a:spcPts val="320"/>
              </a:spcBef>
              <a:spcAft>
                <a:spcPts val="0"/>
              </a:spcAft>
              <a:buClr>
                <a:schemeClr val="dk1"/>
              </a:buClr>
              <a:buSzPts val="2400"/>
              <a:buFont typeface="Arial"/>
              <a:buChar char="–"/>
            </a:pPr>
            <a:r>
              <a:rPr lang="en-US" sz="2400" dirty="0"/>
              <a:t>They are also being asked to include enrollment numbers for each offering. </a:t>
            </a:r>
            <a:endParaRPr sz="2400" dirty="0"/>
          </a:p>
          <a:p>
            <a:pPr marL="342900" lvl="0" indent="-368300" algn="l" rtl="0">
              <a:spcBef>
                <a:spcPts val="400"/>
              </a:spcBef>
              <a:spcAft>
                <a:spcPts val="0"/>
              </a:spcAft>
              <a:buClr>
                <a:schemeClr val="dk1"/>
              </a:buClr>
              <a:buSzPts val="2400"/>
              <a:buFont typeface="Arial"/>
              <a:buChar char="•"/>
            </a:pPr>
            <a:r>
              <a:rPr lang="en-US" sz="2400" dirty="0"/>
              <a:t>Based on information collected to date, LEAs representing nearly 90% of all districts report that they plan to offer a summer program.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4"/>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dirty="0"/>
              <a:t>Summer Learning (2)</a:t>
            </a:r>
            <a:br>
              <a:rPr lang="en-US" dirty="0"/>
            </a:br>
            <a:endParaRPr dirty="0"/>
          </a:p>
        </p:txBody>
      </p:sp>
      <p:sp>
        <p:nvSpPr>
          <p:cNvPr id="136" name="Google Shape;136;p14"/>
          <p:cNvSpPr txBox="1">
            <a:spLocks noGrp="1"/>
          </p:cNvSpPr>
          <p:nvPr>
            <p:ph type="body" idx="1"/>
          </p:nvPr>
        </p:nvSpPr>
        <p:spPr>
          <a:xfrm>
            <a:off x="2540000" y="1354401"/>
            <a:ext cx="9144000" cy="5244600"/>
          </a:xfrm>
          <a:prstGeom prst="rect">
            <a:avLst/>
          </a:prstGeom>
          <a:noFill/>
          <a:ln>
            <a:noFill/>
          </a:ln>
        </p:spPr>
        <p:txBody>
          <a:bodyPr spcFirstLastPara="1" wrap="square" lIns="91425" tIns="45700" rIns="91425" bIns="45700" anchor="t" anchorCtr="0">
            <a:noAutofit/>
          </a:bodyPr>
          <a:lstStyle/>
          <a:p>
            <a:pPr marL="342900" lvl="0" indent="-368300" algn="l" rtl="0">
              <a:spcBef>
                <a:spcPts val="400"/>
              </a:spcBef>
              <a:spcAft>
                <a:spcPts val="0"/>
              </a:spcAft>
              <a:buClr>
                <a:schemeClr val="dk1"/>
              </a:buClr>
              <a:buSzPts val="2400"/>
              <a:buFont typeface="Arial"/>
              <a:buChar char="•"/>
            </a:pPr>
            <a:r>
              <a:rPr lang="en-US" sz="2400" dirty="0"/>
              <a:t>The types of summer services being offered are:  </a:t>
            </a:r>
          </a:p>
          <a:p>
            <a:pPr marL="742950" lvl="1" indent="-298450" algn="l" rtl="0">
              <a:spcBef>
                <a:spcPts val="320"/>
              </a:spcBef>
              <a:spcAft>
                <a:spcPts val="0"/>
              </a:spcAft>
              <a:buClr>
                <a:schemeClr val="dk1"/>
              </a:buClr>
              <a:buSzPts val="1800"/>
              <a:buFont typeface="Arial"/>
              <a:buChar char="–"/>
            </a:pPr>
            <a:r>
              <a:rPr lang="en-US" sz="2400" dirty="0"/>
              <a:t>72% of LEAs reported they will provide learning acceleration </a:t>
            </a:r>
          </a:p>
          <a:p>
            <a:pPr marL="742950" lvl="1" indent="-298450" algn="l" rtl="0">
              <a:spcBef>
                <a:spcPts val="320"/>
              </a:spcBef>
              <a:spcAft>
                <a:spcPts val="0"/>
              </a:spcAft>
              <a:buClr>
                <a:schemeClr val="dk1"/>
              </a:buClr>
              <a:buSzPts val="1800"/>
              <a:buFont typeface="Arial"/>
              <a:buChar char="–"/>
            </a:pPr>
            <a:r>
              <a:rPr lang="en-US" sz="2400" dirty="0"/>
              <a:t>87% of LEAs reported they will provide target interventions</a:t>
            </a:r>
          </a:p>
          <a:p>
            <a:pPr marL="742950" lvl="1" indent="-298450" algn="l" rtl="0">
              <a:spcBef>
                <a:spcPts val="320"/>
              </a:spcBef>
              <a:spcAft>
                <a:spcPts val="0"/>
              </a:spcAft>
              <a:buClr>
                <a:schemeClr val="dk1"/>
              </a:buClr>
              <a:buSzPts val="1800"/>
              <a:buFont typeface="Arial"/>
              <a:buChar char="–"/>
            </a:pPr>
            <a:r>
              <a:rPr lang="en-US" sz="2400" dirty="0"/>
              <a:t>73% of LEAs reported they will offer enrichment opportunities. </a:t>
            </a:r>
          </a:p>
          <a:p>
            <a:pPr marL="742950" lvl="1" indent="-298450" algn="l" rtl="0">
              <a:spcBef>
                <a:spcPts val="320"/>
              </a:spcBef>
              <a:spcAft>
                <a:spcPts val="0"/>
              </a:spcAft>
              <a:buClr>
                <a:schemeClr val="dk1"/>
              </a:buClr>
              <a:buSzPts val="1800"/>
              <a:buFont typeface="Arial"/>
              <a:buChar char="–"/>
            </a:pPr>
            <a:r>
              <a:rPr lang="en-US" sz="2400" dirty="0"/>
              <a:t>73% of LEAs reported they will be providing mental health services</a:t>
            </a:r>
          </a:p>
          <a:p>
            <a:pPr marL="742950" lvl="1" indent="-298450" algn="l" rtl="0">
              <a:spcBef>
                <a:spcPts val="320"/>
              </a:spcBef>
              <a:spcAft>
                <a:spcPts val="0"/>
              </a:spcAft>
              <a:buClr>
                <a:schemeClr val="dk1"/>
              </a:buClr>
              <a:buSzPts val="1800"/>
              <a:buFont typeface="Arial"/>
              <a:buChar char="–"/>
            </a:pPr>
            <a:r>
              <a:rPr lang="en-US" sz="2400" dirty="0"/>
              <a:t>82% of LEAs reported they will be providing wellness services to students.</a:t>
            </a:r>
          </a:p>
        </p:txBody>
      </p:sp>
    </p:spTree>
    <p:extLst>
      <p:ext uri="{BB962C8B-B14F-4D97-AF65-F5344CB8AC3E}">
        <p14:creationId xmlns:p14="http://schemas.microsoft.com/office/powerpoint/2010/main" val="3810994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5"/>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Group Discussion</a:t>
            </a:r>
            <a:endParaRPr/>
          </a:p>
        </p:txBody>
      </p:sp>
      <p:sp>
        <p:nvSpPr>
          <p:cNvPr id="143" name="Google Shape;143;p15"/>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Font typeface="Arial"/>
              <a:buChar char="•"/>
            </a:pPr>
            <a:r>
              <a:rPr lang="en-US"/>
              <a:t>Strengths?</a:t>
            </a:r>
            <a:endParaRPr/>
          </a:p>
          <a:p>
            <a:pPr marL="342900" lvl="0" indent="-342900" algn="l" rtl="0">
              <a:spcBef>
                <a:spcPts val="640"/>
              </a:spcBef>
              <a:spcAft>
                <a:spcPts val="0"/>
              </a:spcAft>
              <a:buClr>
                <a:schemeClr val="dk1"/>
              </a:buClr>
              <a:buSzPts val="3200"/>
              <a:buFont typeface="Arial"/>
              <a:buChar char="•"/>
            </a:pPr>
            <a:r>
              <a:rPr lang="en-US"/>
              <a:t>Gaps?</a:t>
            </a:r>
            <a:endParaRPr/>
          </a:p>
          <a:p>
            <a:pPr marL="0" lvl="0" indent="0" algn="l" rtl="0">
              <a:spcBef>
                <a:spcPts val="640"/>
              </a:spcBef>
              <a:spcAft>
                <a:spcPts val="0"/>
              </a:spcAft>
              <a:buClr>
                <a:schemeClr val="dk1"/>
              </a:buClr>
              <a:buSzPts val="3200"/>
              <a:buFont typeface="Arial"/>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6"/>
          <p:cNvSpPr txBox="1">
            <a:spLocks noGrp="1"/>
          </p:cNvSpPr>
          <p:nvPr>
            <p:ph type="title"/>
          </p:nvPr>
        </p:nvSpPr>
        <p:spPr>
          <a:xfrm>
            <a:off x="2836984" y="1709738"/>
            <a:ext cx="8510465" cy="2852737"/>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None/>
            </a:pPr>
            <a:r>
              <a:rPr lang="en-US"/>
              <a:t>Safely Reopening Schools and Sustaining their Safe Operations</a:t>
            </a:r>
            <a:endParaRPr/>
          </a:p>
        </p:txBody>
      </p:sp>
      <p:sp>
        <p:nvSpPr>
          <p:cNvPr id="149" name="Google Shape;149;p16"/>
          <p:cNvSpPr txBox="1">
            <a:spLocks noGrp="1"/>
          </p:cNvSpPr>
          <p:nvPr>
            <p:ph type="body" idx="1"/>
          </p:nvPr>
        </p:nvSpPr>
        <p:spPr>
          <a:xfrm>
            <a:off x="3270738" y="4589463"/>
            <a:ext cx="8076712" cy="1500187"/>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2800"/>
              <a:buFont typeface="Arial"/>
              <a:buNone/>
            </a:pPr>
            <a:r>
              <a:rPr lang="en-US" sz="2800" dirty="0">
                <a:solidFill>
                  <a:schemeClr val="tx1"/>
                </a:solidFill>
              </a:rPr>
              <a:t>Section B</a:t>
            </a:r>
            <a:endParaRPr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7"/>
          <p:cNvSpPr txBox="1">
            <a:spLocks noGrp="1"/>
          </p:cNvSpPr>
          <p:nvPr>
            <p:ph type="title"/>
          </p:nvPr>
        </p:nvSpPr>
        <p:spPr>
          <a:xfrm>
            <a:off x="2540000" y="321502"/>
            <a:ext cx="91440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en-US" sz="3600" b="1" dirty="0">
                <a:solidFill>
                  <a:schemeClr val="dk1"/>
                </a:solidFill>
                <a:latin typeface="Arial"/>
                <a:ea typeface="Arial"/>
                <a:cs typeface="Arial"/>
                <a:sym typeface="Arial"/>
              </a:rPr>
              <a:t>Support for LEAs (1)</a:t>
            </a:r>
            <a:endParaRPr dirty="0"/>
          </a:p>
        </p:txBody>
      </p:sp>
      <p:sp>
        <p:nvSpPr>
          <p:cNvPr id="155" name="Google Shape;155;p17"/>
          <p:cNvSpPr txBox="1">
            <a:spLocks noGrp="1"/>
          </p:cNvSpPr>
          <p:nvPr>
            <p:ph type="body" idx="1"/>
          </p:nvPr>
        </p:nvSpPr>
        <p:spPr>
          <a:xfrm>
            <a:off x="2540000" y="1289900"/>
            <a:ext cx="9144000" cy="5396100"/>
          </a:xfrm>
          <a:prstGeom prst="rect">
            <a:avLst/>
          </a:prstGeom>
          <a:noFill/>
          <a:ln>
            <a:noFill/>
          </a:ln>
        </p:spPr>
        <p:txBody>
          <a:bodyPr spcFirstLastPara="1" wrap="square" lIns="91425" tIns="45700" rIns="91425" bIns="45700" anchor="t" anchorCtr="0">
            <a:noAutofit/>
          </a:bodyPr>
          <a:lstStyle/>
          <a:p>
            <a:pPr marL="342900" lvl="0" indent="-368300" algn="l" rtl="0">
              <a:spcBef>
                <a:spcPts val="0"/>
              </a:spcBef>
              <a:spcAft>
                <a:spcPts val="0"/>
              </a:spcAft>
              <a:buClr>
                <a:schemeClr val="dk1"/>
              </a:buClr>
              <a:buSzPts val="2000"/>
              <a:buFont typeface="Arial"/>
              <a:buChar char="•"/>
            </a:pPr>
            <a:r>
              <a:rPr lang="en-US" sz="2400" dirty="0"/>
              <a:t>Distribution of PPE, hand sanitizer, and touchless thermometers to all CA schools; </a:t>
            </a:r>
            <a:endParaRPr sz="2400" dirty="0"/>
          </a:p>
          <a:p>
            <a:pPr marL="342900" lvl="0" indent="-355600" algn="l" rtl="0">
              <a:spcBef>
                <a:spcPts val="320"/>
              </a:spcBef>
              <a:spcAft>
                <a:spcPts val="0"/>
              </a:spcAft>
              <a:buSzPts val="2000"/>
              <a:buChar char="•"/>
            </a:pPr>
            <a:r>
              <a:rPr lang="en-US" sz="2400" dirty="0"/>
              <a:t>Diagnostic and screening testing </a:t>
            </a:r>
            <a:endParaRPr sz="2400" dirty="0"/>
          </a:p>
          <a:p>
            <a:pPr marL="342900" lvl="0" indent="-355600" algn="l" rtl="0">
              <a:spcBef>
                <a:spcPts val="0"/>
              </a:spcBef>
              <a:spcAft>
                <a:spcPts val="0"/>
              </a:spcAft>
              <a:buSzPts val="2000"/>
              <a:buChar char="•"/>
            </a:pPr>
            <a:r>
              <a:rPr lang="en-US" sz="2400" dirty="0"/>
              <a:t>Vaccine prioritization for education sector staff; info on vaccinations for students on the Hub.</a:t>
            </a:r>
            <a:endParaRPr sz="2400" dirty="0"/>
          </a:p>
          <a:p>
            <a:pPr marL="342900" lvl="0" indent="-368300" algn="l" rtl="0">
              <a:spcBef>
                <a:spcPts val="0"/>
              </a:spcBef>
              <a:spcAft>
                <a:spcPts val="0"/>
              </a:spcAft>
              <a:buClr>
                <a:schemeClr val="dk1"/>
              </a:buClr>
              <a:buSzPts val="2000"/>
              <a:buFont typeface="Arial"/>
              <a:buChar char="•"/>
            </a:pPr>
            <a:r>
              <a:rPr lang="en-US" sz="2400" dirty="0"/>
              <a:t>Established Safe Schools for All School Initiative (SS4A) and Hub Webpage; LEAs can submit a technical assistance (TA)  request, through the SS4A School Hub website’s TA Portal.</a:t>
            </a:r>
            <a:endParaRP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7"/>
          <p:cNvSpPr txBox="1">
            <a:spLocks noGrp="1"/>
          </p:cNvSpPr>
          <p:nvPr>
            <p:ph type="title"/>
          </p:nvPr>
        </p:nvSpPr>
        <p:spPr>
          <a:xfrm>
            <a:off x="2540000" y="321502"/>
            <a:ext cx="91440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en-US" sz="3600" b="1" dirty="0">
                <a:solidFill>
                  <a:schemeClr val="dk1"/>
                </a:solidFill>
                <a:latin typeface="Arial"/>
                <a:ea typeface="Arial"/>
                <a:cs typeface="Arial"/>
                <a:sym typeface="Arial"/>
              </a:rPr>
              <a:t>Support for LEAs (2)</a:t>
            </a:r>
            <a:endParaRPr dirty="0"/>
          </a:p>
        </p:txBody>
      </p:sp>
      <p:sp>
        <p:nvSpPr>
          <p:cNvPr id="155" name="Google Shape;155;p17"/>
          <p:cNvSpPr txBox="1">
            <a:spLocks noGrp="1"/>
          </p:cNvSpPr>
          <p:nvPr>
            <p:ph type="body" idx="1"/>
          </p:nvPr>
        </p:nvSpPr>
        <p:spPr>
          <a:xfrm>
            <a:off x="2540000" y="1289900"/>
            <a:ext cx="9144000" cy="5396100"/>
          </a:xfrm>
          <a:prstGeom prst="rect">
            <a:avLst/>
          </a:prstGeom>
          <a:noFill/>
          <a:ln>
            <a:noFill/>
          </a:ln>
        </p:spPr>
        <p:txBody>
          <a:bodyPr spcFirstLastPara="1" wrap="square" lIns="91425" tIns="45700" rIns="91425" bIns="45700" anchor="t" anchorCtr="0">
            <a:noAutofit/>
          </a:bodyPr>
          <a:lstStyle/>
          <a:p>
            <a:pPr marL="342900" lvl="0" indent="-368300" algn="l" rtl="0">
              <a:spcBef>
                <a:spcPts val="320"/>
              </a:spcBef>
              <a:spcAft>
                <a:spcPts val="0"/>
              </a:spcAft>
              <a:buClr>
                <a:schemeClr val="dk1"/>
              </a:buClr>
              <a:buSzPts val="2000"/>
              <a:buFont typeface="Arial"/>
              <a:buChar char="•"/>
            </a:pPr>
            <a:r>
              <a:rPr lang="en-US" sz="2400"/>
              <a:t>CDPH’s </a:t>
            </a:r>
            <a:r>
              <a:rPr lang="en-US" sz="2400" dirty="0"/>
              <a:t>K-12 Guidance on physical distancing for arrival, departures for classroom and non-classroom spaces.</a:t>
            </a:r>
            <a:endParaRPr sz="2400" dirty="0"/>
          </a:p>
          <a:p>
            <a:pPr marL="342900" lvl="0" indent="-368300" algn="l" rtl="0">
              <a:spcBef>
                <a:spcPts val="320"/>
              </a:spcBef>
              <a:spcAft>
                <a:spcPts val="0"/>
              </a:spcAft>
              <a:buClr>
                <a:schemeClr val="dk1"/>
              </a:buClr>
              <a:buSzPts val="2000"/>
              <a:buFont typeface="Arial"/>
              <a:buChar char="•"/>
            </a:pPr>
            <a:r>
              <a:rPr lang="en-US" sz="2400" dirty="0"/>
              <a:t>CDPH’s Virtual Training Academy offered a 9-part, interactive webinar series</a:t>
            </a:r>
            <a:endParaRPr sz="2400" dirty="0"/>
          </a:p>
          <a:p>
            <a:pPr marL="342900" lvl="0" indent="-368300" algn="l" rtl="0">
              <a:spcBef>
                <a:spcPts val="320"/>
              </a:spcBef>
              <a:spcAft>
                <a:spcPts val="0"/>
              </a:spcAft>
              <a:buClr>
                <a:schemeClr val="dk1"/>
              </a:buClr>
              <a:buSzPts val="2000"/>
              <a:buFont typeface="Arial"/>
              <a:buChar char="•"/>
            </a:pPr>
            <a:r>
              <a:rPr lang="en-US" sz="2400" dirty="0"/>
              <a:t>AB 86 funding to LEAs for COVID-response; AB 86 codified COVID-19 reporting and public health requirements for public and private schools.</a:t>
            </a:r>
            <a:endParaRPr sz="2400" dirty="0"/>
          </a:p>
          <a:p>
            <a:pPr marL="342900" lvl="0" indent="-368300" algn="l" rtl="0">
              <a:spcBef>
                <a:spcPts val="320"/>
              </a:spcBef>
              <a:spcAft>
                <a:spcPts val="0"/>
              </a:spcAft>
              <a:buClr>
                <a:schemeClr val="dk1"/>
              </a:buClr>
              <a:buSzPts val="2000"/>
              <a:buFont typeface="Arial"/>
              <a:buChar char="•"/>
            </a:pPr>
            <a:r>
              <a:rPr lang="en-US" sz="2400" dirty="0"/>
              <a:t>In-Person Instruction (IPI) Grants incentivized LEAs to return to in-person instruction by April 1, 2021, first serving all pupils who are individuals with exceptional needs. </a:t>
            </a:r>
            <a:endParaRPr sz="2400" dirty="0"/>
          </a:p>
          <a:p>
            <a:pPr marL="0" lvl="0" indent="0" algn="l" rtl="0">
              <a:spcBef>
                <a:spcPts val="0"/>
              </a:spcBef>
              <a:spcAft>
                <a:spcPts val="0"/>
              </a:spcAft>
              <a:buNone/>
            </a:pPr>
            <a:endParaRPr sz="3400" dirty="0"/>
          </a:p>
        </p:txBody>
      </p:sp>
    </p:spTree>
    <p:extLst>
      <p:ext uri="{BB962C8B-B14F-4D97-AF65-F5344CB8AC3E}">
        <p14:creationId xmlns:p14="http://schemas.microsoft.com/office/powerpoint/2010/main" val="780473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2"/>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Three Federal Stimulus Packages</a:t>
            </a:r>
            <a:endParaRPr/>
          </a:p>
        </p:txBody>
      </p:sp>
      <p:sp>
        <p:nvSpPr>
          <p:cNvPr id="64" name="Google Shape;64;p2"/>
          <p:cNvSpPr txBox="1">
            <a:spLocks noGrp="1"/>
          </p:cNvSpPr>
          <p:nvPr>
            <p:ph type="body" idx="1"/>
          </p:nvPr>
        </p:nvSpPr>
        <p:spPr>
          <a:xfrm>
            <a:off x="2540000" y="1752600"/>
            <a:ext cx="9144000" cy="4343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800"/>
              <a:buFont typeface="Arial"/>
              <a:buChar char="•"/>
            </a:pPr>
            <a:r>
              <a:rPr lang="en-US" sz="2800"/>
              <a:t>Coronavirus Aid, Relief, and Economic Security (CARES) Act signed into law on March 27, 2020</a:t>
            </a:r>
            <a:endParaRPr/>
          </a:p>
          <a:p>
            <a:pPr marL="0" lvl="0" indent="0" algn="l" rtl="0">
              <a:spcBef>
                <a:spcPts val="560"/>
              </a:spcBef>
              <a:spcAft>
                <a:spcPts val="0"/>
              </a:spcAft>
              <a:buClr>
                <a:schemeClr val="dk1"/>
              </a:buClr>
              <a:buSzPts val="2800"/>
              <a:buFont typeface="Arial"/>
              <a:buNone/>
            </a:pPr>
            <a:endParaRPr sz="2800"/>
          </a:p>
          <a:p>
            <a:pPr marL="342900" lvl="0" indent="-342900" algn="l" rtl="0">
              <a:spcBef>
                <a:spcPts val="560"/>
              </a:spcBef>
              <a:spcAft>
                <a:spcPts val="0"/>
              </a:spcAft>
              <a:buClr>
                <a:schemeClr val="dk1"/>
              </a:buClr>
              <a:buSzPts val="2800"/>
              <a:buFont typeface="Arial"/>
              <a:buChar char="•"/>
            </a:pPr>
            <a:r>
              <a:rPr lang="en-US" sz="2800"/>
              <a:t>Coronavirus Response and Relief Supplemental Appropriations Act, 2021 (CRRSA Act) signed into law on December 27, 2020.</a:t>
            </a:r>
            <a:endParaRPr/>
          </a:p>
          <a:p>
            <a:pPr marL="0" lvl="0" indent="0" algn="l" rtl="0">
              <a:spcBef>
                <a:spcPts val="560"/>
              </a:spcBef>
              <a:spcAft>
                <a:spcPts val="0"/>
              </a:spcAft>
              <a:buClr>
                <a:schemeClr val="dk1"/>
              </a:buClr>
              <a:buSzPts val="2800"/>
              <a:buFont typeface="Arial"/>
              <a:buNone/>
            </a:pPr>
            <a:endParaRPr sz="2800"/>
          </a:p>
          <a:p>
            <a:pPr marL="342900" lvl="0" indent="-342900" algn="l" rtl="0">
              <a:spcBef>
                <a:spcPts val="560"/>
              </a:spcBef>
              <a:spcAft>
                <a:spcPts val="0"/>
              </a:spcAft>
              <a:buClr>
                <a:schemeClr val="dk1"/>
              </a:buClr>
              <a:buSzPts val="2800"/>
              <a:buFont typeface="Arial"/>
              <a:buChar char="•"/>
            </a:pPr>
            <a:r>
              <a:rPr lang="en-US" sz="2800"/>
              <a:t>American Rescue Plan (ARP) Act signed into law on March 11, 2021. </a:t>
            </a:r>
            <a:endParaRPr/>
          </a:p>
          <a:p>
            <a:pPr marL="0" lvl="0" indent="0" algn="l" rtl="0">
              <a:spcBef>
                <a:spcPts val="640"/>
              </a:spcBef>
              <a:spcAft>
                <a:spcPts val="0"/>
              </a:spcAft>
              <a:buClr>
                <a:schemeClr val="dk1"/>
              </a:buClr>
              <a:buSzPts val="3200"/>
              <a:buFont typeface="Arial"/>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8"/>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b="1" dirty="0">
                <a:solidFill>
                  <a:schemeClr val="dk1"/>
                </a:solidFill>
                <a:latin typeface="Arial"/>
                <a:ea typeface="Arial"/>
                <a:cs typeface="Arial"/>
                <a:sym typeface="Arial"/>
              </a:rPr>
              <a:t>Safe Return to In-Person Instruction and Continuity of Services Plans</a:t>
            </a:r>
            <a:r>
              <a:rPr lang="en-US" sz="3200" dirty="0">
                <a:solidFill>
                  <a:schemeClr val="dk1"/>
                </a:solidFill>
              </a:rPr>
              <a:t> (1)</a:t>
            </a:r>
            <a:br>
              <a:rPr lang="en-US" sz="2000" dirty="0">
                <a:solidFill>
                  <a:schemeClr val="dk1"/>
                </a:solidFill>
              </a:rPr>
            </a:br>
            <a:r>
              <a:rPr lang="en-US" sz="2400" dirty="0">
                <a:solidFill>
                  <a:schemeClr val="dk1"/>
                </a:solidFill>
              </a:rPr>
              <a:t>How the SEA will ensure that its LEAs that receive ARP ESSER funds meet the requirements in section 2001(</a:t>
            </a:r>
            <a:r>
              <a:rPr lang="en-US" sz="2400" dirty="0" err="1">
                <a:solidFill>
                  <a:schemeClr val="dk1"/>
                </a:solidFill>
              </a:rPr>
              <a:t>i</a:t>
            </a:r>
            <a:r>
              <a:rPr lang="en-US" sz="2400" dirty="0">
                <a:solidFill>
                  <a:schemeClr val="dk1"/>
                </a:solidFill>
              </a:rPr>
              <a:t>) of the ARP Act and the requirements relating to the ARP ESSER funds published in the Federal Register</a:t>
            </a:r>
            <a:endParaRPr sz="2400" dirty="0"/>
          </a:p>
        </p:txBody>
      </p:sp>
      <p:sp>
        <p:nvSpPr>
          <p:cNvPr id="162" name="Google Shape;162;p18"/>
          <p:cNvSpPr txBox="1">
            <a:spLocks noGrp="1"/>
          </p:cNvSpPr>
          <p:nvPr>
            <p:ph type="body" idx="1"/>
          </p:nvPr>
        </p:nvSpPr>
        <p:spPr>
          <a:xfrm>
            <a:off x="2540000" y="2396545"/>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400" dirty="0"/>
              <a:t>CDE created a Safe Return to In-Person Instruction and Continuity of Services Plan Template. The template asks LEAs to describe/indicate:</a:t>
            </a:r>
            <a:endParaRPr sz="2400" dirty="0"/>
          </a:p>
          <a:p>
            <a:pPr marL="742950" lvl="1" indent="-285750" algn="l" rtl="0">
              <a:spcBef>
                <a:spcPts val="320"/>
              </a:spcBef>
              <a:spcAft>
                <a:spcPts val="0"/>
              </a:spcAft>
              <a:buClr>
                <a:schemeClr val="dk1"/>
              </a:buClr>
              <a:buSzPts val="1600"/>
              <a:buFont typeface="Arial"/>
              <a:buChar char="–"/>
            </a:pPr>
            <a:r>
              <a:rPr lang="en-US" sz="2400" dirty="0"/>
              <a:t>How they will ensure continuity of services</a:t>
            </a:r>
            <a:endParaRPr sz="2400" dirty="0"/>
          </a:p>
          <a:p>
            <a:pPr marL="742950" lvl="1" indent="-285750" algn="l" rtl="0">
              <a:spcBef>
                <a:spcPts val="320"/>
              </a:spcBef>
              <a:spcAft>
                <a:spcPts val="0"/>
              </a:spcAft>
              <a:buClr>
                <a:schemeClr val="dk1"/>
              </a:buClr>
              <a:buSzPts val="1600"/>
              <a:buFont typeface="Arial"/>
              <a:buChar char="–"/>
            </a:pPr>
            <a:r>
              <a:rPr lang="en-US" sz="2400" dirty="0"/>
              <a:t>Whether it will be using the CDE provided template to create a compliant plan or had a plan in place as of March 11, 2021 that is compliant with the ARP statute</a:t>
            </a:r>
            <a:endParaRPr sz="2400" dirty="0"/>
          </a:p>
          <a:p>
            <a:pPr marL="742950" lvl="1" indent="-285750" algn="l" rtl="0">
              <a:spcBef>
                <a:spcPts val="320"/>
              </a:spcBef>
              <a:spcAft>
                <a:spcPts val="0"/>
              </a:spcAft>
              <a:buClr>
                <a:schemeClr val="dk1"/>
              </a:buClr>
              <a:buSzPts val="1600"/>
              <a:buFont typeface="Arial"/>
              <a:buChar char="–"/>
            </a:pPr>
            <a:r>
              <a:rPr lang="en-US" sz="2400" dirty="0"/>
              <a:t>How they provided for public input</a:t>
            </a:r>
            <a:endParaRP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8"/>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b="1" dirty="0">
                <a:solidFill>
                  <a:schemeClr val="dk1"/>
                </a:solidFill>
                <a:latin typeface="Arial"/>
                <a:ea typeface="Arial"/>
                <a:cs typeface="Arial"/>
                <a:sym typeface="Arial"/>
              </a:rPr>
              <a:t>Safe Return to In-Person Instruction and Continuity of Services Plans</a:t>
            </a:r>
            <a:r>
              <a:rPr lang="en-US" sz="3200" dirty="0">
                <a:solidFill>
                  <a:schemeClr val="dk1"/>
                </a:solidFill>
              </a:rPr>
              <a:t> (2)</a:t>
            </a:r>
            <a:br>
              <a:rPr lang="en-US" sz="2000" dirty="0">
                <a:solidFill>
                  <a:schemeClr val="dk1"/>
                </a:solidFill>
              </a:rPr>
            </a:br>
            <a:r>
              <a:rPr lang="en-US" sz="2400" dirty="0">
                <a:solidFill>
                  <a:schemeClr val="dk1"/>
                </a:solidFill>
              </a:rPr>
              <a:t>How the SEA will ensure that its LEAs that receive ARP ESSER funds meet the requirements in section 2001(</a:t>
            </a:r>
            <a:r>
              <a:rPr lang="en-US" sz="2400" dirty="0" err="1">
                <a:solidFill>
                  <a:schemeClr val="dk1"/>
                </a:solidFill>
              </a:rPr>
              <a:t>i</a:t>
            </a:r>
            <a:r>
              <a:rPr lang="en-US" sz="2400" dirty="0">
                <a:solidFill>
                  <a:schemeClr val="dk1"/>
                </a:solidFill>
              </a:rPr>
              <a:t>) of the ARP Act and the requirements relating to the ARP ESSER funds published in the Federal Register</a:t>
            </a:r>
            <a:endParaRPr sz="2400" dirty="0"/>
          </a:p>
        </p:txBody>
      </p:sp>
      <p:sp>
        <p:nvSpPr>
          <p:cNvPr id="162" name="Google Shape;162;p18"/>
          <p:cNvSpPr txBox="1">
            <a:spLocks noGrp="1"/>
          </p:cNvSpPr>
          <p:nvPr>
            <p:ph type="body" idx="1"/>
          </p:nvPr>
        </p:nvSpPr>
        <p:spPr>
          <a:xfrm>
            <a:off x="2540000" y="2396545"/>
            <a:ext cx="9144000" cy="4114800"/>
          </a:xfrm>
          <a:prstGeom prst="rect">
            <a:avLst/>
          </a:prstGeom>
          <a:noFill/>
          <a:ln>
            <a:noFill/>
          </a:ln>
        </p:spPr>
        <p:txBody>
          <a:bodyPr spcFirstLastPara="1" wrap="square" lIns="91425" tIns="45700" rIns="91425" bIns="45700" anchor="t" anchorCtr="0">
            <a:noAutofit/>
          </a:bodyPr>
          <a:lstStyle/>
          <a:p>
            <a:pPr marL="742950" lvl="1" indent="-285750" algn="l" rtl="0">
              <a:spcBef>
                <a:spcPts val="320"/>
              </a:spcBef>
              <a:spcAft>
                <a:spcPts val="0"/>
              </a:spcAft>
              <a:buClr>
                <a:schemeClr val="dk1"/>
              </a:buClr>
              <a:buSzPts val="1600"/>
              <a:buFont typeface="Arial"/>
              <a:buChar char="–"/>
            </a:pPr>
            <a:r>
              <a:rPr lang="en-US" sz="2400" dirty="0"/>
              <a:t>Any adopted policies and procedures regarding the CDC’s safety recommendations </a:t>
            </a:r>
            <a:endParaRPr sz="2400" dirty="0"/>
          </a:p>
          <a:p>
            <a:pPr marL="342900" lvl="0" indent="-342900" algn="l" rtl="0">
              <a:spcBef>
                <a:spcPts val="400"/>
              </a:spcBef>
              <a:spcAft>
                <a:spcPts val="0"/>
              </a:spcAft>
              <a:buClr>
                <a:schemeClr val="dk1"/>
              </a:buClr>
              <a:buSzPts val="2000"/>
              <a:buFont typeface="Arial"/>
              <a:buChar char="•"/>
            </a:pPr>
            <a:r>
              <a:rPr lang="en-US" sz="2400" dirty="0"/>
              <a:t>The ESSER III quarterly and annual expenditure reports include an additional field which will assist the CDE with monitoring the updates of LEA plans. </a:t>
            </a:r>
            <a:endParaRPr sz="2400" dirty="0"/>
          </a:p>
          <a:p>
            <a:pPr marL="342900" lvl="0" indent="-342900" algn="l" rtl="0">
              <a:spcBef>
                <a:spcPts val="400"/>
              </a:spcBef>
              <a:spcAft>
                <a:spcPts val="0"/>
              </a:spcAft>
              <a:buClr>
                <a:schemeClr val="dk1"/>
              </a:buClr>
              <a:buSzPts val="2000"/>
              <a:buFont typeface="Arial"/>
              <a:buChar char="•"/>
            </a:pPr>
            <a:r>
              <a:rPr lang="en-US" sz="2400" dirty="0"/>
              <a:t>Every LEA who completes the Assurances for ARP ESSER funding is required to submit this template to CDE within 30 days of accepting funds.</a:t>
            </a:r>
            <a:endParaRPr sz="2400" dirty="0"/>
          </a:p>
          <a:p>
            <a:pPr marL="0" lvl="0" indent="0" algn="l" rtl="0">
              <a:spcBef>
                <a:spcPts val="400"/>
              </a:spcBef>
              <a:spcAft>
                <a:spcPts val="0"/>
              </a:spcAft>
              <a:buClr>
                <a:schemeClr val="dk1"/>
              </a:buClr>
              <a:buSzPts val="2000"/>
              <a:buFont typeface="Arial"/>
              <a:buNone/>
            </a:pPr>
            <a:endParaRPr sz="2000" dirty="0"/>
          </a:p>
          <a:p>
            <a:pPr marL="342900" lvl="0" indent="-215900" algn="l" rtl="0">
              <a:spcBef>
                <a:spcPts val="400"/>
              </a:spcBef>
              <a:spcAft>
                <a:spcPts val="0"/>
              </a:spcAft>
              <a:buClr>
                <a:schemeClr val="dk1"/>
              </a:buClr>
              <a:buSzPts val="2000"/>
              <a:buFont typeface="Arial"/>
              <a:buNone/>
            </a:pPr>
            <a:endParaRPr sz="2000" dirty="0"/>
          </a:p>
        </p:txBody>
      </p:sp>
    </p:spTree>
    <p:extLst>
      <p:ext uri="{BB962C8B-B14F-4D97-AF65-F5344CB8AC3E}">
        <p14:creationId xmlns:p14="http://schemas.microsoft.com/office/powerpoint/2010/main" val="2202364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9"/>
          <p:cNvSpPr txBox="1">
            <a:spLocks noGrp="1"/>
          </p:cNvSpPr>
          <p:nvPr>
            <p:ph type="title"/>
          </p:nvPr>
        </p:nvSpPr>
        <p:spPr>
          <a:xfrm>
            <a:off x="2907322" y="1709738"/>
            <a:ext cx="8440127" cy="2852737"/>
          </a:xfrm>
          <a:prstGeom prst="rect">
            <a:avLst/>
          </a:prstGeom>
          <a:noFill/>
          <a:ln>
            <a:noFill/>
          </a:ln>
        </p:spPr>
        <p:txBody>
          <a:bodyPr spcFirstLastPara="1" wrap="square" lIns="91425" tIns="45700" rIns="91425" bIns="45700" anchor="b" anchorCtr="0">
            <a:normAutofit/>
          </a:bodyPr>
          <a:lstStyle/>
          <a:p>
            <a:pPr marL="0" lvl="0" indent="0" algn="ctr" rtl="0">
              <a:spcBef>
                <a:spcPts val="0"/>
              </a:spcBef>
              <a:spcAft>
                <a:spcPts val="0"/>
              </a:spcAft>
              <a:buNone/>
            </a:pPr>
            <a:r>
              <a:rPr lang="en-US"/>
              <a:t>Planning for the Use and Coordination of ARP ESSER Funds</a:t>
            </a:r>
            <a:endParaRPr/>
          </a:p>
        </p:txBody>
      </p:sp>
      <p:sp>
        <p:nvSpPr>
          <p:cNvPr id="168" name="Google Shape;168;p19"/>
          <p:cNvSpPr txBox="1">
            <a:spLocks noGrp="1"/>
          </p:cNvSpPr>
          <p:nvPr>
            <p:ph type="body" idx="1"/>
          </p:nvPr>
        </p:nvSpPr>
        <p:spPr>
          <a:xfrm>
            <a:off x="3188676" y="4589463"/>
            <a:ext cx="8158773" cy="1500187"/>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2800"/>
              <a:buFont typeface="Arial"/>
              <a:buNone/>
            </a:pPr>
            <a:r>
              <a:rPr lang="en-US" sz="2800" dirty="0">
                <a:solidFill>
                  <a:schemeClr val="tx1"/>
                </a:solidFill>
              </a:rPr>
              <a:t>Section C</a:t>
            </a:r>
            <a:endParaRPr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0"/>
          <p:cNvSpPr txBox="1">
            <a:spLocks noGrp="1"/>
          </p:cNvSpPr>
          <p:nvPr>
            <p:ph type="title"/>
          </p:nvPr>
        </p:nvSpPr>
        <p:spPr>
          <a:xfrm>
            <a:off x="2247900" y="609600"/>
            <a:ext cx="99441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400" b="1" dirty="0"/>
              <a:t>Planning for the Use and Coordination of ARP ESSER Funds (1) </a:t>
            </a:r>
            <a:br>
              <a:rPr lang="en-US" sz="3200" b="1" dirty="0"/>
            </a:br>
            <a:r>
              <a:rPr lang="en-US" sz="2400" dirty="0"/>
              <a:t>How the SEA engaged in meaningful consultation with stakeholders, and incorporated input into its plan</a:t>
            </a:r>
            <a:endParaRPr sz="3200" b="1" dirty="0"/>
          </a:p>
        </p:txBody>
      </p:sp>
      <p:sp>
        <p:nvSpPr>
          <p:cNvPr id="175" name="Google Shape;175;p20"/>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400" dirty="0"/>
              <a:t>In spring of 2021, CA Legislature received over 200 letters on CA’s education budget, representing approx. 1,000 organizations.   </a:t>
            </a:r>
            <a:endParaRPr sz="2400" dirty="0"/>
          </a:p>
          <a:p>
            <a:pPr marL="342900" lvl="0" indent="-342900" algn="l" rtl="0">
              <a:spcBef>
                <a:spcPts val="400"/>
              </a:spcBef>
              <a:spcAft>
                <a:spcPts val="0"/>
              </a:spcAft>
              <a:buClr>
                <a:schemeClr val="dk1"/>
              </a:buClr>
              <a:buSzPts val="2000"/>
              <a:buFont typeface="Arial"/>
              <a:buChar char="•"/>
            </a:pPr>
            <a:r>
              <a:rPr lang="en-US" sz="2400" dirty="0"/>
              <a:t>Other venues for stakeholders input on the development of the plan:</a:t>
            </a:r>
            <a:endParaRPr sz="2400" dirty="0"/>
          </a:p>
          <a:p>
            <a:pPr marL="742950" lvl="1" indent="-285750" algn="l" rtl="0">
              <a:spcBef>
                <a:spcPts val="320"/>
              </a:spcBef>
              <a:spcAft>
                <a:spcPts val="0"/>
              </a:spcAft>
              <a:buClr>
                <a:schemeClr val="dk1"/>
              </a:buClr>
              <a:buSzPts val="1600"/>
              <a:buFont typeface="Arial"/>
              <a:buChar char="–"/>
            </a:pPr>
            <a:r>
              <a:rPr lang="en-US" sz="2400" dirty="0"/>
              <a:t>June 11, 2021: stakeholders provided a draft of the LEA expenditure plan template for review. </a:t>
            </a:r>
            <a:endParaRPr sz="2400" dirty="0"/>
          </a:p>
          <a:p>
            <a:pPr marL="742950" lvl="1" indent="-285750" algn="l" rtl="0">
              <a:spcBef>
                <a:spcPts val="320"/>
              </a:spcBef>
              <a:spcAft>
                <a:spcPts val="0"/>
              </a:spcAft>
              <a:buClr>
                <a:schemeClr val="dk1"/>
              </a:buClr>
              <a:buSzPts val="1600"/>
              <a:buFont typeface="Arial"/>
              <a:buChar char="–"/>
            </a:pPr>
            <a:r>
              <a:rPr lang="en-US" sz="2400" dirty="0"/>
              <a:t>June 21, 2021: CDE hosted 2 statewide webinars to solicit feedback related to the proposed template and instructions for the ESSER III Expenditure Plan. </a:t>
            </a:r>
            <a:endParaRPr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0"/>
          <p:cNvSpPr txBox="1">
            <a:spLocks noGrp="1"/>
          </p:cNvSpPr>
          <p:nvPr>
            <p:ph type="title"/>
          </p:nvPr>
        </p:nvSpPr>
        <p:spPr>
          <a:xfrm>
            <a:off x="2238375" y="609600"/>
            <a:ext cx="9953625"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400" b="1" dirty="0"/>
              <a:t>Planning for the Use and Coordination of ARP ESSER Funds (2)</a:t>
            </a:r>
            <a:br>
              <a:rPr lang="en-US" sz="3200" b="1" dirty="0"/>
            </a:br>
            <a:r>
              <a:rPr lang="en-US" sz="2400" dirty="0"/>
              <a:t>How the SEA engaged in meaningful consultation with stakeholders, and incorporated input into its plan</a:t>
            </a:r>
            <a:endParaRPr sz="3200" b="1" dirty="0"/>
          </a:p>
        </p:txBody>
      </p:sp>
      <p:sp>
        <p:nvSpPr>
          <p:cNvPr id="175" name="Google Shape;175;p20"/>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742950" lvl="1" indent="-285750" algn="l" rtl="0">
              <a:spcBef>
                <a:spcPts val="320"/>
              </a:spcBef>
              <a:spcAft>
                <a:spcPts val="0"/>
              </a:spcAft>
              <a:buClr>
                <a:schemeClr val="dk1"/>
              </a:buClr>
              <a:buSzPts val="1600"/>
              <a:buFont typeface="Arial"/>
              <a:buChar char="–"/>
            </a:pPr>
            <a:r>
              <a:rPr lang="en-US" sz="2400" dirty="0"/>
              <a:t>June 29, 2021: CDE and SBE convened the California Practitioners Advisory Group (CPAG)  </a:t>
            </a:r>
            <a:endParaRPr sz="2400" dirty="0"/>
          </a:p>
          <a:p>
            <a:pPr marL="742950" lvl="1" indent="-285750" algn="l" rtl="0">
              <a:spcBef>
                <a:spcPts val="320"/>
              </a:spcBef>
              <a:spcAft>
                <a:spcPts val="0"/>
              </a:spcAft>
              <a:buClr>
                <a:schemeClr val="dk1"/>
              </a:buClr>
              <a:buSzPts val="1600"/>
              <a:buFont typeface="Arial"/>
              <a:buChar char="–"/>
            </a:pPr>
            <a:r>
              <a:rPr lang="en-US" sz="2400" dirty="0"/>
              <a:t>June 2021: SBE posted an Information Memorandum to provide background on the ARP ESSER State Plan and prepare stakeholders to review the draft.</a:t>
            </a:r>
            <a:endParaRPr sz="2400" dirty="0"/>
          </a:p>
          <a:p>
            <a:pPr marL="742950" lvl="1" indent="-285750" algn="l" rtl="0">
              <a:spcBef>
                <a:spcPts val="320"/>
              </a:spcBef>
              <a:spcAft>
                <a:spcPts val="0"/>
              </a:spcAft>
              <a:buClr>
                <a:schemeClr val="dk1"/>
              </a:buClr>
              <a:buSzPts val="1600"/>
              <a:buFont typeface="Arial"/>
              <a:buChar char="–"/>
            </a:pPr>
            <a:r>
              <a:rPr lang="en-US" sz="2400" dirty="0"/>
              <a:t>July 2021: the draft plan was presented for feedback from SBE members. Members of the public have the opportunity to provide input both in writing and through public comment for the board to consider as part of their discussion.</a:t>
            </a:r>
            <a:endParaRPr sz="2400" dirty="0"/>
          </a:p>
          <a:p>
            <a:pPr marL="0" lvl="0" indent="0" algn="l" rtl="0">
              <a:spcBef>
                <a:spcPts val="320"/>
              </a:spcBef>
              <a:spcAft>
                <a:spcPts val="0"/>
              </a:spcAft>
              <a:buClr>
                <a:schemeClr val="dk1"/>
              </a:buClr>
              <a:buSzPts val="1600"/>
              <a:buFont typeface="Arial"/>
              <a:buNone/>
            </a:pPr>
            <a:r>
              <a:rPr lang="en-US" sz="1600" dirty="0"/>
              <a:t> </a:t>
            </a:r>
            <a:endParaRPr dirty="0"/>
          </a:p>
          <a:p>
            <a:pPr marL="0" lvl="0" indent="0" algn="l" rtl="0">
              <a:spcBef>
                <a:spcPts val="640"/>
              </a:spcBef>
              <a:spcAft>
                <a:spcPts val="0"/>
              </a:spcAft>
              <a:buClr>
                <a:schemeClr val="dk1"/>
              </a:buClr>
              <a:buSzPts val="3200"/>
              <a:buFont typeface="Arial"/>
              <a:buNone/>
            </a:pPr>
            <a:endParaRPr dirty="0"/>
          </a:p>
        </p:txBody>
      </p:sp>
    </p:spTree>
    <p:extLst>
      <p:ext uri="{BB962C8B-B14F-4D97-AF65-F5344CB8AC3E}">
        <p14:creationId xmlns:p14="http://schemas.microsoft.com/office/powerpoint/2010/main" val="217498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1"/>
          <p:cNvSpPr txBox="1">
            <a:spLocks noGrp="1"/>
          </p:cNvSpPr>
          <p:nvPr>
            <p:ph type="title"/>
          </p:nvPr>
        </p:nvSpPr>
        <p:spPr>
          <a:xfrm>
            <a:off x="2238375" y="609600"/>
            <a:ext cx="9953625"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dirty="0"/>
              <a:t>Coordinating Funds (1)</a:t>
            </a:r>
            <a:br>
              <a:rPr lang="en-US" sz="2000" dirty="0"/>
            </a:br>
            <a:r>
              <a:rPr lang="en-US" sz="2400" dirty="0"/>
              <a:t>To what extent the SEA has and will coordinate Federal COVID-19 pandemic funding and other Federal funding. </a:t>
            </a:r>
            <a:endParaRPr sz="2400" dirty="0"/>
          </a:p>
        </p:txBody>
      </p:sp>
      <p:sp>
        <p:nvSpPr>
          <p:cNvPr id="181" name="Google Shape;181;p21"/>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400" dirty="0"/>
              <a:t>The SEA has allocated all ESSER I, ESSER II, GEER I, CRF funds (CARES and CRRSA Act).</a:t>
            </a:r>
            <a:endParaRPr sz="2400" dirty="0"/>
          </a:p>
          <a:p>
            <a:pPr marL="342900" lvl="0" indent="-342900" algn="l" rtl="0">
              <a:spcBef>
                <a:spcPts val="400"/>
              </a:spcBef>
              <a:spcAft>
                <a:spcPts val="0"/>
              </a:spcAft>
              <a:buClr>
                <a:schemeClr val="dk1"/>
              </a:buClr>
              <a:buSzPts val="2000"/>
              <a:buFont typeface="Arial"/>
              <a:buChar char="•"/>
            </a:pPr>
            <a:r>
              <a:rPr lang="en-US" sz="2400" dirty="0"/>
              <a:t>GEER II funds (CRRSA Act) will be disbursed once the state budget is finalized.</a:t>
            </a:r>
            <a:endParaRPr sz="2400" dirty="0"/>
          </a:p>
          <a:p>
            <a:pPr marL="342900" lvl="0" indent="-342900" algn="l" rtl="0">
              <a:spcBef>
                <a:spcPts val="400"/>
              </a:spcBef>
              <a:spcAft>
                <a:spcPts val="0"/>
              </a:spcAft>
              <a:buClr>
                <a:schemeClr val="dk1"/>
              </a:buClr>
              <a:buSzPts val="2000"/>
              <a:buFont typeface="Arial"/>
              <a:buChar char="•"/>
            </a:pPr>
            <a:r>
              <a:rPr lang="en-US" sz="2400" dirty="0"/>
              <a:t>Eligible LEAs received an increased rate of $0.75 for breakfasts and lunches served during statewide closures from March 13, 2020, through August 2020 </a:t>
            </a:r>
            <a:endParaRPr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1"/>
          <p:cNvSpPr txBox="1">
            <a:spLocks noGrp="1"/>
          </p:cNvSpPr>
          <p:nvPr>
            <p:ph type="title"/>
          </p:nvPr>
        </p:nvSpPr>
        <p:spPr>
          <a:xfrm>
            <a:off x="2238375" y="609600"/>
            <a:ext cx="9953625"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dirty="0"/>
              <a:t>Coordinating Funds (2)</a:t>
            </a:r>
            <a:br>
              <a:rPr lang="en-US" sz="2000" dirty="0"/>
            </a:br>
            <a:r>
              <a:rPr lang="en-US" sz="2400" dirty="0"/>
              <a:t>To what extent the SEA has and will coordinate Federal COVID-19 pandemic funding and other Federal funding. </a:t>
            </a:r>
            <a:endParaRPr sz="2400" dirty="0"/>
          </a:p>
        </p:txBody>
      </p:sp>
      <p:sp>
        <p:nvSpPr>
          <p:cNvPr id="181" name="Google Shape;181;p21"/>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400"/>
              </a:spcBef>
              <a:spcAft>
                <a:spcPts val="0"/>
              </a:spcAft>
              <a:buClr>
                <a:schemeClr val="dk1"/>
              </a:buClr>
              <a:buSzPts val="2000"/>
              <a:buFont typeface="Arial"/>
              <a:buChar char="•"/>
            </a:pPr>
            <a:r>
              <a:rPr lang="en-US" sz="2400"/>
              <a:t>California </a:t>
            </a:r>
            <a:r>
              <a:rPr lang="en-US" sz="2400" dirty="0"/>
              <a:t>appropriated an additional $80,000,000 in Proposition 98 funding for uses such as paying for more staff; Equipment for contactless meal service; PPE supplies; Enhanced cleaning services; and Food costs.</a:t>
            </a:r>
            <a:endParaRPr sz="2400" dirty="0"/>
          </a:p>
          <a:p>
            <a:pPr marL="342900" lvl="0" indent="-342900" algn="l" rtl="0">
              <a:spcBef>
                <a:spcPts val="400"/>
              </a:spcBef>
              <a:spcAft>
                <a:spcPts val="0"/>
              </a:spcAft>
              <a:buClr>
                <a:schemeClr val="dk1"/>
              </a:buClr>
              <a:buSzPts val="2000"/>
              <a:buFont typeface="Arial"/>
              <a:buChar char="•"/>
            </a:pPr>
            <a:r>
              <a:rPr lang="en-US" sz="2400" dirty="0"/>
              <a:t>CDE’s Homeless Education Team has provided written guidance related to the blended use of Title I, Part A, authorized activities, Educational for Homeless Children and Youth (EHCY) program fund allowances and the additional ARP Homeless I authorized activities. </a:t>
            </a:r>
            <a:endParaRPr sz="2400" dirty="0"/>
          </a:p>
          <a:p>
            <a:pPr marL="342900" lvl="0" indent="-342900" algn="l" rtl="0">
              <a:spcBef>
                <a:spcPts val="400"/>
              </a:spcBef>
              <a:spcAft>
                <a:spcPts val="0"/>
              </a:spcAft>
              <a:buClr>
                <a:schemeClr val="dk1"/>
              </a:buClr>
              <a:buSzPts val="2000"/>
              <a:buFont typeface="Arial"/>
              <a:buChar char="•"/>
            </a:pPr>
            <a:r>
              <a:rPr lang="en-US" sz="2400" dirty="0"/>
              <a:t>A statewide webinar and module provides information to LEAs related to the blending and authorized use of ARP ESSER III funds</a:t>
            </a:r>
            <a:endParaRPr sz="2400" dirty="0"/>
          </a:p>
        </p:txBody>
      </p:sp>
    </p:spTree>
    <p:extLst>
      <p:ext uri="{BB962C8B-B14F-4D97-AF65-F5344CB8AC3E}">
        <p14:creationId xmlns:p14="http://schemas.microsoft.com/office/powerpoint/2010/main" val="53242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22"/>
          <p:cNvSpPr txBox="1">
            <a:spLocks noGrp="1"/>
          </p:cNvSpPr>
          <p:nvPr>
            <p:ph type="title"/>
          </p:nvPr>
        </p:nvSpPr>
        <p:spPr>
          <a:xfrm>
            <a:off x="2543908" y="1709738"/>
            <a:ext cx="8803542" cy="2852737"/>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None/>
            </a:pPr>
            <a:r>
              <a:rPr lang="en-US"/>
              <a:t>Maximizing State-Level Funds to Support Students</a:t>
            </a:r>
            <a:endParaRPr/>
          </a:p>
        </p:txBody>
      </p:sp>
      <p:sp>
        <p:nvSpPr>
          <p:cNvPr id="187" name="Google Shape;187;p22"/>
          <p:cNvSpPr txBox="1">
            <a:spLocks noGrp="1"/>
          </p:cNvSpPr>
          <p:nvPr>
            <p:ph type="body" idx="1"/>
          </p:nvPr>
        </p:nvSpPr>
        <p:spPr>
          <a:xfrm>
            <a:off x="2661138" y="4589463"/>
            <a:ext cx="8686312" cy="1500187"/>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2800"/>
              <a:buFont typeface="Arial"/>
              <a:buNone/>
            </a:pPr>
            <a:r>
              <a:rPr lang="en-US" sz="2800" dirty="0">
                <a:solidFill>
                  <a:schemeClr val="tx1"/>
                </a:solidFill>
              </a:rPr>
              <a:t>Section D</a:t>
            </a:r>
            <a:endParaRPr dirty="0">
              <a:solidFill>
                <a:schemeClr val="tx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3"/>
          <p:cNvSpPr txBox="1">
            <a:spLocks noGrp="1"/>
          </p:cNvSpPr>
          <p:nvPr>
            <p:ph type="title"/>
          </p:nvPr>
        </p:nvSpPr>
        <p:spPr>
          <a:xfrm>
            <a:off x="2228850" y="0"/>
            <a:ext cx="9963150" cy="29146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600" dirty="0"/>
              <a:t>Evidence-Based Interventions &amp; Evaluation (1)</a:t>
            </a:r>
            <a:br>
              <a:rPr lang="en-US" dirty="0"/>
            </a:br>
            <a:r>
              <a:rPr lang="en-US" sz="2400" dirty="0"/>
              <a:t>The ARP Act includes required State set-asides to address the academic impact of lost instructional time, provide summer learning and enrichment programs, and provide comprehensive afterschool programs. In this section, SEAs will describe their evidence-based strategies for these resources.</a:t>
            </a:r>
            <a:br>
              <a:rPr lang="en-US" sz="1600" dirty="0"/>
            </a:br>
            <a:endParaRPr sz="1600" dirty="0"/>
          </a:p>
        </p:txBody>
      </p:sp>
      <p:sp>
        <p:nvSpPr>
          <p:cNvPr id="193" name="Google Shape;193;p23"/>
          <p:cNvSpPr txBox="1">
            <a:spLocks noGrp="1"/>
          </p:cNvSpPr>
          <p:nvPr>
            <p:ph type="body" idx="1"/>
          </p:nvPr>
        </p:nvSpPr>
        <p:spPr>
          <a:xfrm>
            <a:off x="2540000" y="2914650"/>
            <a:ext cx="9144000" cy="318135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400" dirty="0"/>
              <a:t>Use of funds is determined by the legislative approval process for the budget; final budget approval is still pending.</a:t>
            </a:r>
            <a:endParaRPr sz="2400" dirty="0"/>
          </a:p>
          <a:p>
            <a:pPr marL="342900" lvl="0" indent="-342900" algn="l" rtl="0">
              <a:spcBef>
                <a:spcPts val="400"/>
              </a:spcBef>
              <a:spcAft>
                <a:spcPts val="0"/>
              </a:spcAft>
              <a:buClr>
                <a:schemeClr val="dk1"/>
              </a:buClr>
              <a:buSzPts val="2000"/>
              <a:buFont typeface="Arial"/>
              <a:buChar char="•"/>
            </a:pPr>
            <a:r>
              <a:rPr lang="en-US" sz="2400" dirty="0"/>
              <a:t>One example: high-quality afterschool and summer learning programs</a:t>
            </a:r>
            <a:endParaRPr sz="2400" dirty="0"/>
          </a:p>
          <a:p>
            <a:pPr marL="742950" lvl="1" indent="-285750" algn="l" rtl="0">
              <a:spcBef>
                <a:spcPts val="320"/>
              </a:spcBef>
              <a:spcAft>
                <a:spcPts val="0"/>
              </a:spcAft>
              <a:buClr>
                <a:schemeClr val="dk1"/>
              </a:buClr>
              <a:buSzPts val="1600"/>
              <a:buFont typeface="Arial"/>
              <a:buChar char="–"/>
            </a:pPr>
            <a:r>
              <a:rPr lang="en-US" sz="2400" dirty="0"/>
              <a:t>California’s publicly-funded expanded learning programs prioritize vulnerable student groups disproportionately impacted by COVID-19.</a:t>
            </a:r>
            <a:endParaRPr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3"/>
          <p:cNvSpPr txBox="1">
            <a:spLocks noGrp="1"/>
          </p:cNvSpPr>
          <p:nvPr>
            <p:ph type="title"/>
          </p:nvPr>
        </p:nvSpPr>
        <p:spPr>
          <a:xfrm>
            <a:off x="2228850" y="0"/>
            <a:ext cx="9963150" cy="2857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600" dirty="0"/>
              <a:t>Evidence-Based Interventions &amp; Evaluation (2)</a:t>
            </a:r>
            <a:br>
              <a:rPr lang="en-US" dirty="0"/>
            </a:br>
            <a:r>
              <a:rPr lang="en-US" sz="2400" dirty="0"/>
              <a:t>The ARP Act includes required State set-asides to address the academic impact of lost instructional time, provide summer learning and enrichment programs, and provide comprehensive afterschool programs. In this section, SEAs will describe their evidence-based strategies for these resources.</a:t>
            </a:r>
            <a:br>
              <a:rPr lang="en-US" sz="1600" dirty="0"/>
            </a:br>
            <a:endParaRPr sz="1600" dirty="0"/>
          </a:p>
        </p:txBody>
      </p:sp>
      <p:sp>
        <p:nvSpPr>
          <p:cNvPr id="193" name="Google Shape;193;p23"/>
          <p:cNvSpPr txBox="1">
            <a:spLocks noGrp="1"/>
          </p:cNvSpPr>
          <p:nvPr>
            <p:ph type="body" idx="1"/>
          </p:nvPr>
        </p:nvSpPr>
        <p:spPr>
          <a:xfrm>
            <a:off x="2540000" y="2857500"/>
            <a:ext cx="9144000" cy="3238500"/>
          </a:xfrm>
          <a:prstGeom prst="rect">
            <a:avLst/>
          </a:prstGeom>
          <a:noFill/>
          <a:ln>
            <a:noFill/>
          </a:ln>
        </p:spPr>
        <p:txBody>
          <a:bodyPr spcFirstLastPara="1" wrap="square" lIns="91425" tIns="45700" rIns="91425" bIns="45700" anchor="t" anchorCtr="0">
            <a:noAutofit/>
          </a:bodyPr>
          <a:lstStyle/>
          <a:p>
            <a:pPr marL="742950" lvl="1" indent="-285750" algn="l" rtl="0">
              <a:spcBef>
                <a:spcPts val="320"/>
              </a:spcBef>
              <a:spcAft>
                <a:spcPts val="0"/>
              </a:spcAft>
              <a:buClr>
                <a:schemeClr val="dk1"/>
              </a:buClr>
              <a:buSzPts val="1600"/>
              <a:buFont typeface="Arial"/>
              <a:buChar char="–"/>
            </a:pPr>
            <a:r>
              <a:rPr lang="en-US" sz="2400" dirty="0"/>
              <a:t>SEA is using funds for students who are experiencing homelessness and foster youth and those who have been chronically absent, including for expanded learning programs.</a:t>
            </a:r>
            <a:endParaRPr sz="2400" dirty="0"/>
          </a:p>
          <a:p>
            <a:pPr marL="342900" lvl="0" indent="-342900" algn="l" rtl="0">
              <a:spcBef>
                <a:spcPts val="400"/>
              </a:spcBef>
              <a:spcAft>
                <a:spcPts val="0"/>
              </a:spcAft>
              <a:buClr>
                <a:schemeClr val="dk1"/>
              </a:buClr>
              <a:buSzPts val="2000"/>
              <a:buFont typeface="Arial"/>
              <a:buChar char="•"/>
            </a:pPr>
            <a:r>
              <a:rPr lang="en-US" sz="2400" dirty="0"/>
              <a:t>To evaluate the impact of expanded learning programs, funded programs will submit students’ identification numbers along with their expanded learning program attendance and school day attendance.</a:t>
            </a:r>
            <a:endParaRPr sz="2400" dirty="0"/>
          </a:p>
        </p:txBody>
      </p:sp>
    </p:spTree>
    <p:extLst>
      <p:ext uri="{BB962C8B-B14F-4D97-AF65-F5344CB8AC3E}">
        <p14:creationId xmlns:p14="http://schemas.microsoft.com/office/powerpoint/2010/main" val="2025345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4"/>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br>
              <a:rPr lang="en-US"/>
            </a:br>
            <a:r>
              <a:rPr lang="en-US"/>
              <a:t>American Rescue Plan (ARP) Act</a:t>
            </a:r>
            <a:br>
              <a:rPr lang="en-US"/>
            </a:br>
            <a:endParaRPr/>
          </a:p>
        </p:txBody>
      </p:sp>
      <p:sp>
        <p:nvSpPr>
          <p:cNvPr id="71" name="Google Shape;71;p4"/>
          <p:cNvSpPr txBox="1">
            <a:spLocks noGrp="1"/>
          </p:cNvSpPr>
          <p:nvPr>
            <p:ph type="body" idx="1"/>
          </p:nvPr>
        </p:nvSpPr>
        <p:spPr>
          <a:xfrm>
            <a:off x="2540000" y="1981200"/>
            <a:ext cx="9144000" cy="4876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400"/>
              <a:buFont typeface="Arial"/>
              <a:buChar char="•"/>
            </a:pPr>
            <a:r>
              <a:rPr lang="en-US" sz="2400"/>
              <a:t>Signed into law March 11, 2021</a:t>
            </a:r>
            <a:endParaRPr/>
          </a:p>
          <a:p>
            <a:pPr marL="342900" lvl="0" indent="-342900" algn="l" rtl="0">
              <a:spcBef>
                <a:spcPts val="480"/>
              </a:spcBef>
              <a:spcAft>
                <a:spcPts val="0"/>
              </a:spcAft>
              <a:buClr>
                <a:schemeClr val="dk1"/>
              </a:buClr>
              <a:buSzPts val="2400"/>
              <a:buFont typeface="Arial"/>
              <a:buChar char="•"/>
            </a:pPr>
            <a:r>
              <a:rPr lang="en-US" sz="2400"/>
              <a:t>Authorized Elementary and Secondary School Emergency Relief (ESSER) III Funding</a:t>
            </a:r>
            <a:endParaRPr/>
          </a:p>
          <a:p>
            <a:pPr marL="342900" lvl="0" indent="-342900" algn="l" rtl="0">
              <a:spcBef>
                <a:spcPts val="480"/>
              </a:spcBef>
              <a:spcAft>
                <a:spcPts val="0"/>
              </a:spcAft>
              <a:buClr>
                <a:schemeClr val="dk1"/>
              </a:buClr>
              <a:buSzPts val="2400"/>
              <a:buFont typeface="Arial"/>
              <a:buChar char="•"/>
            </a:pPr>
            <a:r>
              <a:rPr lang="en-US" sz="2400"/>
              <a:t>California’s allocation: $15,068,884,546</a:t>
            </a:r>
            <a:endParaRPr/>
          </a:p>
          <a:p>
            <a:pPr marL="342900" lvl="0" indent="-342900" algn="l" rtl="0">
              <a:spcBef>
                <a:spcPts val="480"/>
              </a:spcBef>
              <a:spcAft>
                <a:spcPts val="0"/>
              </a:spcAft>
              <a:buClr>
                <a:schemeClr val="dk1"/>
              </a:buClr>
              <a:buSzPts val="2400"/>
              <a:buFont typeface="Arial"/>
              <a:buChar char="•"/>
            </a:pPr>
            <a:r>
              <a:rPr lang="en-US" sz="2400"/>
              <a:t>Additional Requirements </a:t>
            </a:r>
            <a:endParaRPr/>
          </a:p>
          <a:p>
            <a:pPr marL="742950" lvl="1" indent="-285750" algn="l" rtl="0">
              <a:spcBef>
                <a:spcPts val="480"/>
              </a:spcBef>
              <a:spcAft>
                <a:spcPts val="0"/>
              </a:spcAft>
              <a:buClr>
                <a:schemeClr val="dk1"/>
              </a:buClr>
              <a:buSzPts val="2400"/>
              <a:buFont typeface="Arial"/>
              <a:buChar char="–"/>
            </a:pPr>
            <a:r>
              <a:rPr lang="en-US" sz="2400"/>
              <a:t>Safe Return to In-Person Instruction and Continuity of Services Plan (for Local Educational Agencies)</a:t>
            </a:r>
            <a:endParaRPr/>
          </a:p>
          <a:p>
            <a:pPr marL="742950" lvl="1" indent="-285750" algn="l" rtl="0">
              <a:spcBef>
                <a:spcPts val="480"/>
              </a:spcBef>
              <a:spcAft>
                <a:spcPts val="0"/>
              </a:spcAft>
              <a:buClr>
                <a:schemeClr val="dk1"/>
              </a:buClr>
              <a:buSzPts val="2400"/>
              <a:buFont typeface="Arial"/>
              <a:buChar char="–"/>
            </a:pPr>
            <a:r>
              <a:rPr lang="en-US" sz="2400"/>
              <a:t>ESSER III Expenditure Plan (for Local Educational Agencies)</a:t>
            </a:r>
            <a:endParaRPr/>
          </a:p>
          <a:p>
            <a:pPr marL="742950" lvl="1" indent="-285750" algn="l" rtl="0">
              <a:spcBef>
                <a:spcPts val="480"/>
              </a:spcBef>
              <a:spcAft>
                <a:spcPts val="0"/>
              </a:spcAft>
              <a:buClr>
                <a:schemeClr val="dk1"/>
              </a:buClr>
              <a:buSzPts val="2400"/>
              <a:buFont typeface="Arial"/>
              <a:buChar char="–"/>
            </a:pPr>
            <a:r>
              <a:rPr lang="en-US" sz="2400"/>
              <a:t>ESSER III State Plan (for the State Board of Education and California Department of Education)</a:t>
            </a:r>
            <a:endParaRPr/>
          </a:p>
          <a:p>
            <a:pPr marL="0" lvl="0" indent="0" algn="l" rtl="0">
              <a:spcBef>
                <a:spcPts val="480"/>
              </a:spcBef>
              <a:spcAft>
                <a:spcPts val="0"/>
              </a:spcAft>
              <a:buClr>
                <a:schemeClr val="dk1"/>
              </a:buClr>
              <a:buSzPts val="2400"/>
              <a:buFont typeface="Arial"/>
              <a:buNone/>
            </a:pPr>
            <a:endParaRPr sz="2400"/>
          </a:p>
          <a:p>
            <a:pPr marL="0" lvl="0" indent="0" algn="l" rtl="0">
              <a:spcBef>
                <a:spcPts val="640"/>
              </a:spcBef>
              <a:spcAft>
                <a:spcPts val="0"/>
              </a:spcAft>
              <a:buClr>
                <a:schemeClr val="dk1"/>
              </a:buClr>
              <a:buSzPts val="3200"/>
              <a:buFont typeface="Arial"/>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3"/>
          <p:cNvSpPr txBox="1">
            <a:spLocks noGrp="1"/>
          </p:cNvSpPr>
          <p:nvPr>
            <p:ph type="title"/>
          </p:nvPr>
        </p:nvSpPr>
        <p:spPr>
          <a:xfrm>
            <a:off x="2228850" y="-1"/>
            <a:ext cx="9963150" cy="2666999"/>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600" dirty="0"/>
              <a:t>Evidence-Based Interventions &amp; Evaluation (3)</a:t>
            </a:r>
            <a:br>
              <a:rPr lang="en-US" dirty="0"/>
            </a:br>
            <a:r>
              <a:rPr lang="en-US" sz="2400" dirty="0"/>
              <a:t>The ARP Act includes required State set-asides to address the academic impact of lost instructional time, provide summer learning and enrichment programs, and provide comprehensive afterschool programs. In this section, SEAs will describe their evidence-based strategies for these resources.</a:t>
            </a:r>
            <a:br>
              <a:rPr lang="en-US" sz="1600" dirty="0"/>
            </a:br>
            <a:endParaRPr sz="1600" dirty="0"/>
          </a:p>
        </p:txBody>
      </p:sp>
      <p:sp>
        <p:nvSpPr>
          <p:cNvPr id="193" name="Google Shape;193;p23"/>
          <p:cNvSpPr txBox="1">
            <a:spLocks noGrp="1"/>
          </p:cNvSpPr>
          <p:nvPr>
            <p:ph type="body" idx="1"/>
          </p:nvPr>
        </p:nvSpPr>
        <p:spPr>
          <a:xfrm>
            <a:off x="2540000" y="2666998"/>
            <a:ext cx="9144000" cy="3429002"/>
          </a:xfrm>
          <a:prstGeom prst="rect">
            <a:avLst/>
          </a:prstGeom>
          <a:noFill/>
          <a:ln>
            <a:noFill/>
          </a:ln>
        </p:spPr>
        <p:txBody>
          <a:bodyPr spcFirstLastPara="1" wrap="square" lIns="91425" tIns="45700" rIns="91425" bIns="45700" anchor="t" anchorCtr="0">
            <a:noAutofit/>
          </a:bodyPr>
          <a:lstStyle/>
          <a:p>
            <a:pPr marL="742950" lvl="1" indent="-285750" algn="l" rtl="0">
              <a:spcBef>
                <a:spcPts val="320"/>
              </a:spcBef>
              <a:spcAft>
                <a:spcPts val="0"/>
              </a:spcAft>
              <a:buClr>
                <a:schemeClr val="dk1"/>
              </a:buClr>
              <a:buSzPts val="1600"/>
              <a:buFont typeface="Arial"/>
              <a:buChar char="–"/>
            </a:pPr>
            <a:r>
              <a:rPr lang="en-US" sz="2400" dirty="0"/>
              <a:t>The CDE will match other data measures collected by the state with the student’s identification number to further identify areas of impact. </a:t>
            </a:r>
            <a:endParaRPr sz="2400" dirty="0"/>
          </a:p>
          <a:p>
            <a:pPr marL="742950" lvl="1" indent="-285750" algn="l" rtl="0">
              <a:spcBef>
                <a:spcPts val="320"/>
              </a:spcBef>
              <a:spcAft>
                <a:spcPts val="0"/>
              </a:spcAft>
              <a:buClr>
                <a:schemeClr val="dk1"/>
              </a:buClr>
              <a:buSzPts val="1600"/>
              <a:buFont typeface="Arial"/>
              <a:buChar char="–"/>
            </a:pPr>
            <a:r>
              <a:rPr lang="en-US" sz="2400" dirty="0"/>
              <a:t>Following data analysis, CDE will write a biennial report that is submitted to the California Legislature. This report will compare students that participate in expanded learning programs versus students of a similar demographic, at the same school, that did not participate. </a:t>
            </a:r>
            <a:endParaRPr sz="2400" dirty="0"/>
          </a:p>
        </p:txBody>
      </p:sp>
    </p:spTree>
    <p:extLst>
      <p:ext uri="{BB962C8B-B14F-4D97-AF65-F5344CB8AC3E}">
        <p14:creationId xmlns:p14="http://schemas.microsoft.com/office/powerpoint/2010/main" val="19783327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4"/>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Group Discussion (1)</a:t>
            </a:r>
            <a:endParaRPr dirty="0"/>
          </a:p>
        </p:txBody>
      </p:sp>
      <p:sp>
        <p:nvSpPr>
          <p:cNvPr id="199" name="Google Shape;199;p24"/>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Font typeface="Arial"/>
              <a:buChar char="•"/>
            </a:pPr>
            <a:r>
              <a:rPr lang="en-US"/>
              <a:t>Strengths?</a:t>
            </a:r>
            <a:endParaRPr/>
          </a:p>
          <a:p>
            <a:pPr marL="342900" lvl="0" indent="-342900" algn="l" rtl="0">
              <a:spcBef>
                <a:spcPts val="640"/>
              </a:spcBef>
              <a:spcAft>
                <a:spcPts val="0"/>
              </a:spcAft>
              <a:buClr>
                <a:schemeClr val="dk1"/>
              </a:buClr>
              <a:buSzPts val="3200"/>
              <a:buFont typeface="Arial"/>
              <a:buChar char="•"/>
            </a:pPr>
            <a:r>
              <a:rPr lang="en-US"/>
              <a:t>Gaps?</a:t>
            </a:r>
            <a:endParaRPr/>
          </a:p>
          <a:p>
            <a:pPr marL="0" lvl="0" indent="0" algn="l" rtl="0">
              <a:spcBef>
                <a:spcPts val="640"/>
              </a:spcBef>
              <a:spcAft>
                <a:spcPts val="0"/>
              </a:spcAft>
              <a:buNone/>
            </a:pPr>
            <a:r>
              <a:rPr lang="en-US"/>
              <a:t> </a:t>
            </a:r>
            <a:endParaRPr/>
          </a:p>
          <a:p>
            <a:pPr marL="0" lvl="0" indent="0" algn="l" rtl="0">
              <a:spcBef>
                <a:spcPts val="640"/>
              </a:spcBef>
              <a:spcAft>
                <a:spcPts val="0"/>
              </a:spcAft>
              <a:buClr>
                <a:schemeClr val="dk1"/>
              </a:buClr>
              <a:buSzPts val="3200"/>
              <a:buFont typeface="Arial"/>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5"/>
          <p:cNvSpPr txBox="1">
            <a:spLocks noGrp="1"/>
          </p:cNvSpPr>
          <p:nvPr>
            <p:ph type="title"/>
          </p:nvPr>
        </p:nvSpPr>
        <p:spPr>
          <a:xfrm>
            <a:off x="2708030" y="1709738"/>
            <a:ext cx="8639419" cy="2852737"/>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None/>
            </a:pPr>
            <a:r>
              <a:rPr lang="en-US"/>
              <a:t>Supporting LEAs in Planning for and Meeting Students’ Needs</a:t>
            </a:r>
            <a:endParaRPr/>
          </a:p>
        </p:txBody>
      </p:sp>
      <p:sp>
        <p:nvSpPr>
          <p:cNvPr id="205" name="Google Shape;205;p25"/>
          <p:cNvSpPr txBox="1">
            <a:spLocks noGrp="1"/>
          </p:cNvSpPr>
          <p:nvPr>
            <p:ph type="body" idx="1"/>
          </p:nvPr>
        </p:nvSpPr>
        <p:spPr>
          <a:xfrm>
            <a:off x="2989384" y="4589463"/>
            <a:ext cx="8358065" cy="1500187"/>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2800"/>
              <a:buFont typeface="Arial"/>
              <a:buNone/>
            </a:pPr>
            <a:r>
              <a:rPr lang="en-US" sz="2800" dirty="0">
                <a:solidFill>
                  <a:schemeClr val="tx1"/>
                </a:solidFill>
              </a:rPr>
              <a:t>Section E</a:t>
            </a:r>
            <a:endParaRPr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27"/>
          <p:cNvSpPr txBox="1">
            <a:spLocks noGrp="1"/>
          </p:cNvSpPr>
          <p:nvPr>
            <p:ph type="title"/>
          </p:nvPr>
        </p:nvSpPr>
        <p:spPr>
          <a:xfrm>
            <a:off x="2257425" y="0"/>
            <a:ext cx="9934575" cy="1752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dirty="0"/>
              <a:t>LEA Plans for the Use of ARP ESSER Funds (1)</a:t>
            </a:r>
            <a:br>
              <a:rPr lang="en-US" sz="2000" dirty="0"/>
            </a:br>
            <a:r>
              <a:rPr lang="en-US" sz="2400" dirty="0"/>
              <a:t>Describe what the SEA will require its LEAs to include in LEA plans consistent with the ARP ESSER requirements for the use of ARP ESSER funds</a:t>
            </a:r>
            <a:endParaRPr sz="2400" dirty="0"/>
          </a:p>
        </p:txBody>
      </p:sp>
      <p:sp>
        <p:nvSpPr>
          <p:cNvPr id="211" name="Google Shape;211;p27"/>
          <p:cNvSpPr txBox="1">
            <a:spLocks noGrp="1"/>
          </p:cNvSpPr>
          <p:nvPr>
            <p:ph type="body" idx="1"/>
          </p:nvPr>
        </p:nvSpPr>
        <p:spPr>
          <a:xfrm>
            <a:off x="2257425" y="1752600"/>
            <a:ext cx="9934575"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800"/>
              <a:buFont typeface="Arial"/>
              <a:buChar char="•"/>
            </a:pPr>
            <a:r>
              <a:rPr lang="en-US" sz="2400" dirty="0"/>
              <a:t>LEAs will also be required to describe the use of ARP ESSER funds for: </a:t>
            </a:r>
            <a:endParaRPr sz="2400" dirty="0"/>
          </a:p>
          <a:p>
            <a:pPr marL="742950" lvl="1" indent="-285750" algn="l" rtl="0">
              <a:spcBef>
                <a:spcPts val="400"/>
              </a:spcBef>
              <a:spcAft>
                <a:spcPts val="0"/>
              </a:spcAft>
              <a:buClr>
                <a:schemeClr val="dk1"/>
              </a:buClr>
              <a:buSzPts val="2000"/>
              <a:buFont typeface="Arial"/>
              <a:buChar char="–"/>
            </a:pPr>
            <a:r>
              <a:rPr lang="en-US" sz="2400" dirty="0"/>
              <a:t>Prevention and mitigation strategies to continuously and safely operate schools for in-person learning.</a:t>
            </a:r>
            <a:endParaRPr sz="2400" dirty="0"/>
          </a:p>
          <a:p>
            <a:pPr marL="742950" lvl="1" indent="-285750" algn="l" rtl="0">
              <a:spcBef>
                <a:spcPts val="400"/>
              </a:spcBef>
              <a:spcAft>
                <a:spcPts val="0"/>
              </a:spcAft>
              <a:buClr>
                <a:schemeClr val="dk1"/>
              </a:buClr>
              <a:buSzPts val="2000"/>
              <a:buFont typeface="Arial"/>
              <a:buChar char="–"/>
            </a:pPr>
            <a:r>
              <a:rPr lang="en-US" sz="2400" dirty="0"/>
              <a:t>Addressing the academic impact of lost instructional time through the implementation of evidence-based interventions.</a:t>
            </a:r>
            <a:endParaRPr sz="2400" dirty="0"/>
          </a:p>
          <a:p>
            <a:pPr marL="742950" lvl="1" indent="-285750" algn="l" rtl="0">
              <a:spcBef>
                <a:spcPts val="400"/>
              </a:spcBef>
              <a:spcAft>
                <a:spcPts val="0"/>
              </a:spcAft>
              <a:buClr>
                <a:schemeClr val="dk1"/>
              </a:buClr>
              <a:buSzPts val="2000"/>
              <a:buFont typeface="Arial"/>
              <a:buChar char="–"/>
            </a:pPr>
            <a:r>
              <a:rPr lang="en-US" sz="2400" dirty="0"/>
              <a:t>Use of any remaining ARP ESSER funds.</a:t>
            </a:r>
            <a:endParaRPr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27"/>
          <p:cNvSpPr txBox="1">
            <a:spLocks noGrp="1"/>
          </p:cNvSpPr>
          <p:nvPr>
            <p:ph type="title"/>
          </p:nvPr>
        </p:nvSpPr>
        <p:spPr>
          <a:xfrm>
            <a:off x="2257425" y="0"/>
            <a:ext cx="9934575" cy="1752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dirty="0"/>
              <a:t>LEA Plans for the Use of ARP ESSER Funds (2)</a:t>
            </a:r>
            <a:br>
              <a:rPr lang="en-US" sz="2000" dirty="0"/>
            </a:br>
            <a:r>
              <a:rPr lang="en-US" sz="2400" dirty="0"/>
              <a:t>Describe what the SEA will require its LEAs to include in LEA plans consistent with the ARP ESSER requirements for the use of ARP ESSER funds</a:t>
            </a:r>
            <a:endParaRPr sz="2400" dirty="0"/>
          </a:p>
        </p:txBody>
      </p:sp>
      <p:sp>
        <p:nvSpPr>
          <p:cNvPr id="211" name="Google Shape;211;p27"/>
          <p:cNvSpPr txBox="1">
            <a:spLocks noGrp="1"/>
          </p:cNvSpPr>
          <p:nvPr>
            <p:ph type="body" idx="1"/>
          </p:nvPr>
        </p:nvSpPr>
        <p:spPr>
          <a:xfrm>
            <a:off x="2257425" y="1752600"/>
            <a:ext cx="9934575"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360"/>
              </a:spcBef>
              <a:spcAft>
                <a:spcPts val="0"/>
              </a:spcAft>
              <a:buClr>
                <a:schemeClr val="dk1"/>
              </a:buClr>
              <a:buSzPts val="1800"/>
              <a:buFont typeface="Arial"/>
              <a:buChar char="•"/>
            </a:pPr>
            <a:r>
              <a:rPr lang="en-US" sz="2400"/>
              <a:t>LEAs </a:t>
            </a:r>
            <a:r>
              <a:rPr lang="en-US" sz="2400" dirty="0"/>
              <a:t>must describe the amount of funds planned for each action.</a:t>
            </a:r>
            <a:endParaRPr sz="2400" dirty="0"/>
          </a:p>
          <a:p>
            <a:pPr marL="342900" lvl="0" indent="-342900" algn="l" rtl="0">
              <a:spcBef>
                <a:spcPts val="360"/>
              </a:spcBef>
              <a:spcAft>
                <a:spcPts val="0"/>
              </a:spcAft>
              <a:buClr>
                <a:schemeClr val="dk1"/>
              </a:buClr>
              <a:buSzPts val="1800"/>
              <a:buFont typeface="Arial"/>
              <a:buChar char="•"/>
            </a:pPr>
            <a:r>
              <a:rPr lang="en-US" sz="2400" dirty="0"/>
              <a:t>LEA must also describe how interventions respond to the academic, social, emotional, and mental health needs of students, and particularly those students most impacted by the COVID–19 pandemic.</a:t>
            </a:r>
            <a:endParaRPr sz="2400" dirty="0"/>
          </a:p>
          <a:p>
            <a:pPr marL="342900" lvl="0" indent="-342900" algn="l" rtl="0">
              <a:spcBef>
                <a:spcPts val="360"/>
              </a:spcBef>
              <a:spcAft>
                <a:spcPts val="0"/>
              </a:spcAft>
              <a:buClr>
                <a:schemeClr val="dk1"/>
              </a:buClr>
              <a:buSzPts val="1800"/>
              <a:buFont typeface="Arial"/>
              <a:buChar char="•"/>
            </a:pPr>
            <a:r>
              <a:rPr lang="en-US" sz="2400" dirty="0"/>
              <a:t>LEAs can reference or include action(s) described in existing plans, but must  specify the amount of ARP ESSER funds, and ARP ESSER funds must be in addition to funding for those action(s) already included in the plans referenced by the LEA. </a:t>
            </a:r>
            <a:endParaRPr sz="2400" dirty="0"/>
          </a:p>
          <a:p>
            <a:pPr marL="342900" lvl="0" indent="-342900" algn="l" rtl="0">
              <a:spcBef>
                <a:spcPts val="360"/>
              </a:spcBef>
              <a:spcAft>
                <a:spcPts val="0"/>
              </a:spcAft>
              <a:buClr>
                <a:schemeClr val="dk1"/>
              </a:buClr>
              <a:buSzPts val="1800"/>
              <a:buFont typeface="Arial"/>
              <a:buChar char="•"/>
            </a:pPr>
            <a:r>
              <a:rPr lang="en-US" sz="2400" dirty="0"/>
              <a:t>Plans will be due September 30, 2021, following adoption by the local governing board or body at a public meeting</a:t>
            </a:r>
            <a:endParaRPr sz="2400" dirty="0"/>
          </a:p>
        </p:txBody>
      </p:sp>
    </p:spTree>
    <p:extLst>
      <p:ext uri="{BB962C8B-B14F-4D97-AF65-F5344CB8AC3E}">
        <p14:creationId xmlns:p14="http://schemas.microsoft.com/office/powerpoint/2010/main" val="11600953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6"/>
          <p:cNvSpPr txBox="1">
            <a:spLocks noGrp="1"/>
          </p:cNvSpPr>
          <p:nvPr>
            <p:ph type="title"/>
          </p:nvPr>
        </p:nvSpPr>
        <p:spPr>
          <a:xfrm>
            <a:off x="2266950" y="0"/>
            <a:ext cx="9925050" cy="1371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400" b="1" dirty="0"/>
              <a:t>Stakeholder Engagement in LEA ESSER Plans (1)</a:t>
            </a:r>
            <a:endParaRPr sz="2000" dirty="0"/>
          </a:p>
        </p:txBody>
      </p:sp>
      <p:sp>
        <p:nvSpPr>
          <p:cNvPr id="218" name="Google Shape;218;p26"/>
          <p:cNvSpPr txBox="1">
            <a:spLocks noGrp="1"/>
          </p:cNvSpPr>
          <p:nvPr>
            <p:ph type="body" idx="1"/>
          </p:nvPr>
        </p:nvSpPr>
        <p:spPr>
          <a:xfrm>
            <a:off x="2540000" y="13716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400" dirty="0"/>
              <a:t>LEAs will be required to describe their efforts to meaningfully consult with stakeholders within their ARP ESSER LEA Expenditure Plans, including:</a:t>
            </a:r>
            <a:endParaRPr sz="2400" dirty="0"/>
          </a:p>
          <a:p>
            <a:pPr marL="742950" lvl="1" indent="-285750" algn="l" rtl="0">
              <a:spcBef>
                <a:spcPts val="320"/>
              </a:spcBef>
              <a:spcAft>
                <a:spcPts val="0"/>
              </a:spcAft>
              <a:buClr>
                <a:schemeClr val="dk1"/>
              </a:buClr>
              <a:buSzPts val="1600"/>
              <a:buFont typeface="Arial"/>
              <a:buChar char="–"/>
            </a:pPr>
            <a:r>
              <a:rPr lang="en-US" sz="2400" dirty="0"/>
              <a:t>The community engagement process used in the development of the LEA’s plan for use of ARP ESSER funds</a:t>
            </a:r>
            <a:endParaRPr sz="2400" dirty="0"/>
          </a:p>
          <a:p>
            <a:pPr marL="742950" lvl="1" indent="-285750" algn="l" rtl="0">
              <a:spcBef>
                <a:spcPts val="320"/>
              </a:spcBef>
              <a:spcAft>
                <a:spcPts val="0"/>
              </a:spcAft>
              <a:buClr>
                <a:schemeClr val="dk1"/>
              </a:buClr>
              <a:buSzPts val="1600"/>
              <a:buFont typeface="Arial"/>
              <a:buChar char="–"/>
            </a:pPr>
            <a:r>
              <a:rPr lang="en-US" sz="2400" dirty="0"/>
              <a:t>How the LEA promoted community engagement</a:t>
            </a:r>
            <a:endParaRPr sz="2400" dirty="0"/>
          </a:p>
          <a:p>
            <a:pPr marL="742950" lvl="1" indent="-285750" algn="l" rtl="0">
              <a:spcBef>
                <a:spcPts val="320"/>
              </a:spcBef>
              <a:spcAft>
                <a:spcPts val="0"/>
              </a:spcAft>
              <a:buClr>
                <a:schemeClr val="dk1"/>
              </a:buClr>
              <a:buSzPts val="1600"/>
              <a:buFont typeface="Arial"/>
              <a:buChar char="–"/>
            </a:pPr>
            <a:r>
              <a:rPr lang="en-US" sz="2400" dirty="0"/>
              <a:t>The opportunities provided for public input in the development of the LEA’s plan</a:t>
            </a:r>
            <a:endParaRPr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6"/>
          <p:cNvSpPr txBox="1">
            <a:spLocks noGrp="1"/>
          </p:cNvSpPr>
          <p:nvPr>
            <p:ph type="title"/>
          </p:nvPr>
        </p:nvSpPr>
        <p:spPr>
          <a:xfrm>
            <a:off x="2266950" y="0"/>
            <a:ext cx="9925050" cy="1371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400" b="1" dirty="0"/>
              <a:t>Stakeholder Engagement in LEA ESSER Plans (2)</a:t>
            </a:r>
            <a:endParaRPr sz="2000" dirty="0"/>
          </a:p>
        </p:txBody>
      </p:sp>
      <p:sp>
        <p:nvSpPr>
          <p:cNvPr id="218" name="Google Shape;218;p26"/>
          <p:cNvSpPr txBox="1">
            <a:spLocks noGrp="1"/>
          </p:cNvSpPr>
          <p:nvPr>
            <p:ph type="body" idx="1"/>
          </p:nvPr>
        </p:nvSpPr>
        <p:spPr>
          <a:xfrm>
            <a:off x="2540000" y="1371600"/>
            <a:ext cx="9144000" cy="4114800"/>
          </a:xfrm>
          <a:prstGeom prst="rect">
            <a:avLst/>
          </a:prstGeom>
          <a:noFill/>
          <a:ln>
            <a:noFill/>
          </a:ln>
        </p:spPr>
        <p:txBody>
          <a:bodyPr spcFirstLastPara="1" wrap="square" lIns="91425" tIns="45700" rIns="91425" bIns="45700" anchor="t" anchorCtr="0">
            <a:noAutofit/>
          </a:bodyPr>
          <a:lstStyle/>
          <a:p>
            <a:pPr marL="742950" lvl="1" indent="-285750" algn="l" rtl="0">
              <a:spcBef>
                <a:spcPts val="320"/>
              </a:spcBef>
              <a:spcAft>
                <a:spcPts val="0"/>
              </a:spcAft>
              <a:buClr>
                <a:schemeClr val="dk1"/>
              </a:buClr>
              <a:buSzPts val="1600"/>
              <a:buFont typeface="Arial"/>
              <a:buChar char="–"/>
            </a:pPr>
            <a:r>
              <a:rPr lang="en-US" sz="2400" dirty="0"/>
              <a:t>How the development of the plan was influenced by community input, including providing clear, specific information about how input from community members was considered in the development of the LEA’s plan for its use of ARP ESSER funds</a:t>
            </a:r>
            <a:endParaRPr sz="2400" dirty="0"/>
          </a:p>
          <a:p>
            <a:pPr marL="742950" lvl="1" indent="-285750" algn="l" rtl="0">
              <a:spcBef>
                <a:spcPts val="320"/>
              </a:spcBef>
              <a:spcAft>
                <a:spcPts val="0"/>
              </a:spcAft>
              <a:buClr>
                <a:schemeClr val="dk1"/>
              </a:buClr>
              <a:buSzPts val="1600"/>
              <a:buFont typeface="Arial"/>
              <a:buChar char="–"/>
            </a:pPr>
            <a:r>
              <a:rPr lang="en-US" sz="2400" dirty="0"/>
              <a:t>Efforts for meaningful consultation with all required community members, as applicable.</a:t>
            </a:r>
            <a:endParaRPr sz="2400" dirty="0"/>
          </a:p>
        </p:txBody>
      </p:sp>
    </p:spTree>
    <p:extLst>
      <p:ext uri="{BB962C8B-B14F-4D97-AF65-F5344CB8AC3E}">
        <p14:creationId xmlns:p14="http://schemas.microsoft.com/office/powerpoint/2010/main" val="570200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6"/>
          <p:cNvSpPr txBox="1">
            <a:spLocks noGrp="1"/>
          </p:cNvSpPr>
          <p:nvPr>
            <p:ph type="title"/>
          </p:nvPr>
        </p:nvSpPr>
        <p:spPr>
          <a:xfrm>
            <a:off x="2266950" y="0"/>
            <a:ext cx="9925050" cy="1371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400" b="1" dirty="0"/>
              <a:t>Stakeholder Engagement in LEA ESSER Plans (3)</a:t>
            </a:r>
            <a:endParaRPr sz="2000" dirty="0"/>
          </a:p>
        </p:txBody>
      </p:sp>
      <p:sp>
        <p:nvSpPr>
          <p:cNvPr id="218" name="Google Shape;218;p26"/>
          <p:cNvSpPr txBox="1">
            <a:spLocks noGrp="1"/>
          </p:cNvSpPr>
          <p:nvPr>
            <p:ph type="body" idx="1"/>
          </p:nvPr>
        </p:nvSpPr>
        <p:spPr>
          <a:xfrm>
            <a:off x="2540000" y="13716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400"/>
              </a:spcBef>
              <a:spcAft>
                <a:spcPts val="0"/>
              </a:spcAft>
              <a:buClr>
                <a:schemeClr val="dk1"/>
              </a:buClr>
              <a:buSzPts val="2000"/>
              <a:buFont typeface="Arial"/>
              <a:buChar char="•"/>
            </a:pPr>
            <a:r>
              <a:rPr lang="en-US" sz="2400"/>
              <a:t>LEAs </a:t>
            </a:r>
            <a:r>
              <a:rPr lang="en-US" sz="2400" dirty="0"/>
              <a:t>can reference or include input provided by community members during the development of existing plans to the extent that such input is applicable to the development of the LEA’s plan for the use of ARP ESSER funds. Any plans referenced by an LEA will be required to be accessible and available to the public.</a:t>
            </a:r>
            <a:endParaRPr sz="2400" dirty="0"/>
          </a:p>
          <a:p>
            <a:pPr marL="342900" lvl="0" indent="-342900" algn="l" rtl="0">
              <a:spcBef>
                <a:spcPts val="400"/>
              </a:spcBef>
              <a:spcAft>
                <a:spcPts val="0"/>
              </a:spcAft>
              <a:buClr>
                <a:schemeClr val="dk1"/>
              </a:buClr>
              <a:buSzPts val="2000"/>
              <a:buFont typeface="Arial"/>
              <a:buChar char="•"/>
            </a:pPr>
            <a:r>
              <a:rPr lang="en-US" sz="2400" dirty="0"/>
              <a:t>CDE will provide training and guidance related to the requirement to engage in meaningful consultation with stakeholders.</a:t>
            </a:r>
            <a:endParaRPr sz="2400" dirty="0"/>
          </a:p>
        </p:txBody>
      </p:sp>
    </p:spTree>
    <p:extLst>
      <p:ext uri="{BB962C8B-B14F-4D97-AF65-F5344CB8AC3E}">
        <p14:creationId xmlns:p14="http://schemas.microsoft.com/office/powerpoint/2010/main" val="4029220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28"/>
          <p:cNvSpPr txBox="1">
            <a:spLocks noGrp="1"/>
          </p:cNvSpPr>
          <p:nvPr>
            <p:ph type="title"/>
          </p:nvPr>
        </p:nvSpPr>
        <p:spPr>
          <a:xfrm>
            <a:off x="2719754" y="1709738"/>
            <a:ext cx="8627696" cy="2852737"/>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None/>
            </a:pPr>
            <a:r>
              <a:rPr lang="en-US"/>
              <a:t>Supporting the Educator Workforce</a:t>
            </a:r>
            <a:endParaRPr/>
          </a:p>
        </p:txBody>
      </p:sp>
      <p:sp>
        <p:nvSpPr>
          <p:cNvPr id="224" name="Google Shape;224;p28"/>
          <p:cNvSpPr txBox="1">
            <a:spLocks noGrp="1"/>
          </p:cNvSpPr>
          <p:nvPr>
            <p:ph type="body" idx="1"/>
          </p:nvPr>
        </p:nvSpPr>
        <p:spPr>
          <a:xfrm>
            <a:off x="2907322" y="4589463"/>
            <a:ext cx="8440127" cy="1500187"/>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2800"/>
              <a:buFont typeface="Arial"/>
              <a:buNone/>
            </a:pPr>
            <a:r>
              <a:rPr lang="en-US" sz="2800" dirty="0">
                <a:solidFill>
                  <a:schemeClr val="tx1"/>
                </a:solidFill>
              </a:rPr>
              <a:t>Section F</a:t>
            </a:r>
            <a:endParaRPr dirty="0">
              <a:solidFill>
                <a:schemeClr val="tx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9"/>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Teacher and staff shortages (1)</a:t>
            </a:r>
            <a:endParaRPr dirty="0"/>
          </a:p>
        </p:txBody>
      </p:sp>
      <p:sp>
        <p:nvSpPr>
          <p:cNvPr id="230" name="Google Shape;230;p29"/>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400" dirty="0"/>
              <a:t>CA has shortages in a wide-range of teaching and support staff positions.</a:t>
            </a:r>
            <a:endParaRPr sz="2400" dirty="0"/>
          </a:p>
          <a:p>
            <a:pPr marL="342900" lvl="0" indent="-342900" algn="l" rtl="0">
              <a:spcBef>
                <a:spcPts val="400"/>
              </a:spcBef>
              <a:spcAft>
                <a:spcPts val="0"/>
              </a:spcAft>
              <a:buClr>
                <a:schemeClr val="dk1"/>
              </a:buClr>
              <a:buSzPts val="2000"/>
              <a:buFont typeface="Arial"/>
              <a:buChar char="•"/>
            </a:pPr>
            <a:r>
              <a:rPr lang="en-US" sz="2400" dirty="0"/>
              <a:t>As of March 2021, LEAs have used approximately 40% of all ESSER I expenditures (approx. $1m, to maintain the operation of and continuity of services in LEAs and continue to employ existing staff of the LEA.</a:t>
            </a:r>
            <a:endParaRP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6"/>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ARP ESSER State Plan</a:t>
            </a:r>
            <a:br>
              <a:rPr lang="en-US"/>
            </a:br>
            <a:r>
              <a:rPr lang="en-US"/>
              <a:t>Additional Requirements</a:t>
            </a:r>
            <a:endParaRPr/>
          </a:p>
        </p:txBody>
      </p:sp>
      <p:sp>
        <p:nvSpPr>
          <p:cNvPr id="78" name="Google Shape;78;p6"/>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Font typeface="Arial"/>
              <a:buChar char="•"/>
            </a:pPr>
            <a:r>
              <a:rPr lang="en-US"/>
              <a:t>Stakeholder engagement: (California state budget development process, Tuesdays at 2 webinar, CPAG, July State Board of Education (SBE) meeting)</a:t>
            </a:r>
            <a:endParaRPr/>
          </a:p>
          <a:p>
            <a:pPr marL="342900" lvl="0" indent="-342900" algn="l" rtl="0">
              <a:spcBef>
                <a:spcPts val="640"/>
              </a:spcBef>
              <a:spcAft>
                <a:spcPts val="0"/>
              </a:spcAft>
              <a:buClr>
                <a:schemeClr val="dk1"/>
              </a:buClr>
              <a:buSzPts val="3200"/>
              <a:buFont typeface="Arial"/>
              <a:buChar char="•"/>
            </a:pPr>
            <a:r>
              <a:rPr lang="en-US"/>
              <a:t>SBE Approval at July 14-15 Meeting</a:t>
            </a:r>
            <a:endParaRPr/>
          </a:p>
          <a:p>
            <a:pPr marL="342900" lvl="0" indent="-342900" algn="l" rtl="0">
              <a:spcBef>
                <a:spcPts val="640"/>
              </a:spcBef>
              <a:spcAft>
                <a:spcPts val="0"/>
              </a:spcAft>
              <a:buClr>
                <a:schemeClr val="dk1"/>
              </a:buClr>
              <a:buSzPts val="3200"/>
              <a:buFont typeface="Arial"/>
              <a:buChar char="•"/>
            </a:pPr>
            <a:r>
              <a:rPr lang="en-US"/>
              <a:t>Submit to the US Department of Education by August 2</a:t>
            </a:r>
            <a:r>
              <a:rPr lang="en-US" baseline="30000"/>
              <a:t>nd</a:t>
            </a:r>
            <a:endParaRPr/>
          </a:p>
          <a:p>
            <a:pPr marL="342900" lvl="0" indent="-139700" algn="l" rtl="0">
              <a:spcBef>
                <a:spcPts val="640"/>
              </a:spcBef>
              <a:spcAft>
                <a:spcPts val="0"/>
              </a:spcAft>
              <a:buClr>
                <a:schemeClr val="dk1"/>
              </a:buClr>
              <a:buSzPts val="3200"/>
              <a:buFont typeface="Arial"/>
              <a:buNone/>
            </a:pPr>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9"/>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Teacher and staff shortages (2)</a:t>
            </a:r>
            <a:endParaRPr dirty="0"/>
          </a:p>
        </p:txBody>
      </p:sp>
      <p:sp>
        <p:nvSpPr>
          <p:cNvPr id="230" name="Google Shape;230;p29"/>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400"/>
              </a:spcBef>
              <a:spcAft>
                <a:spcPts val="0"/>
              </a:spcAft>
              <a:buClr>
                <a:schemeClr val="dk1"/>
              </a:buClr>
              <a:buSzPts val="2000"/>
              <a:buFont typeface="Arial"/>
              <a:buChar char="•"/>
            </a:pPr>
            <a:r>
              <a:rPr lang="en-US" sz="2400"/>
              <a:t>CA </a:t>
            </a:r>
            <a:r>
              <a:rPr lang="en-US" sz="2400" dirty="0"/>
              <a:t>stabilized funding levels for LEAs throughout the pandemic to ensure that any changes in enrollment did not impact existing programs and staffing levels.</a:t>
            </a:r>
            <a:endParaRPr sz="2400" dirty="0"/>
          </a:p>
          <a:p>
            <a:pPr marL="342900" lvl="0" indent="-342900" algn="l" rtl="0">
              <a:spcBef>
                <a:spcPts val="400"/>
              </a:spcBef>
              <a:spcAft>
                <a:spcPts val="0"/>
              </a:spcAft>
              <a:buClr>
                <a:schemeClr val="dk1"/>
              </a:buClr>
              <a:buSzPts val="2000"/>
              <a:buFont typeface="Arial"/>
              <a:buChar char="•"/>
            </a:pPr>
            <a:r>
              <a:rPr lang="en-US" sz="2400" dirty="0"/>
              <a:t>AB 86 provided funding for a learning recovery program for vulnerable student groups; it required LEAs use at least 10% of their LCFF entitlement to hire paraprofessionals to provide supplemental instruction and support through the duration of the ELO program, with a priority for full-time paraprofessionals. </a:t>
            </a:r>
            <a:endParaRPr sz="2400" dirty="0"/>
          </a:p>
        </p:txBody>
      </p:sp>
    </p:spTree>
    <p:extLst>
      <p:ext uri="{BB962C8B-B14F-4D97-AF65-F5344CB8AC3E}">
        <p14:creationId xmlns:p14="http://schemas.microsoft.com/office/powerpoint/2010/main" val="20713768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0"/>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State Investments in Staff (1)</a:t>
            </a:r>
            <a:endParaRPr dirty="0"/>
          </a:p>
        </p:txBody>
      </p:sp>
      <p:sp>
        <p:nvSpPr>
          <p:cNvPr id="236" name="Google Shape;236;p30"/>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400" dirty="0"/>
              <a:t>The 2021-22 Budget makes significant investments in teacher recruitment. The details of these investments will be finalized upon approval of the State Budget. Investments include funding for:</a:t>
            </a:r>
            <a:endParaRPr sz="2400" dirty="0"/>
          </a:p>
          <a:p>
            <a:pPr marL="742950" lvl="1" indent="-285750" algn="l" rtl="0">
              <a:spcBef>
                <a:spcPts val="320"/>
              </a:spcBef>
              <a:spcAft>
                <a:spcPts val="0"/>
              </a:spcAft>
              <a:buClr>
                <a:schemeClr val="dk1"/>
              </a:buClr>
              <a:buSzPts val="1600"/>
              <a:buFont typeface="Arial"/>
              <a:buChar char="–"/>
            </a:pPr>
            <a:r>
              <a:rPr lang="en-US" sz="2400" b="1" dirty="0"/>
              <a:t>The Golden State Teacher Grant Program</a:t>
            </a:r>
            <a:r>
              <a:rPr lang="en-US" sz="2400" dirty="0"/>
              <a:t> expansion</a:t>
            </a:r>
            <a:endParaRPr sz="2400" dirty="0"/>
          </a:p>
          <a:p>
            <a:pPr marL="742950" lvl="1" indent="-285750" algn="l" rtl="0">
              <a:spcBef>
                <a:spcPts val="320"/>
              </a:spcBef>
              <a:spcAft>
                <a:spcPts val="0"/>
              </a:spcAft>
              <a:buClr>
                <a:schemeClr val="dk1"/>
              </a:buClr>
              <a:buSzPts val="1600"/>
              <a:buFont typeface="Arial"/>
              <a:buChar char="–"/>
            </a:pPr>
            <a:r>
              <a:rPr lang="en-US" sz="2400" b="1" dirty="0"/>
              <a:t>Teacher Residency Program </a:t>
            </a:r>
            <a:r>
              <a:rPr lang="en-US" sz="2400" dirty="0"/>
              <a:t>expansion</a:t>
            </a:r>
            <a:endParaRPr sz="2400" dirty="0"/>
          </a:p>
          <a:p>
            <a:pPr marL="742950" lvl="1" indent="-285750" algn="l" rtl="0">
              <a:spcBef>
                <a:spcPts val="320"/>
              </a:spcBef>
              <a:spcAft>
                <a:spcPts val="0"/>
              </a:spcAft>
              <a:buClr>
                <a:schemeClr val="dk1"/>
              </a:buClr>
              <a:buSzPts val="1600"/>
              <a:buFont typeface="Arial"/>
              <a:buChar char="–"/>
            </a:pPr>
            <a:r>
              <a:rPr lang="en-US" sz="2400" b="1" dirty="0"/>
              <a:t>Classified School Employees Credentialing Program</a:t>
            </a:r>
            <a:r>
              <a:rPr lang="en-US" sz="2400" dirty="0"/>
              <a:t> expansion</a:t>
            </a:r>
            <a:endParaRPr sz="2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0"/>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State Investments in Staff (2)</a:t>
            </a:r>
            <a:endParaRPr dirty="0"/>
          </a:p>
        </p:txBody>
      </p:sp>
      <p:sp>
        <p:nvSpPr>
          <p:cNvPr id="236" name="Google Shape;236;p30"/>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742950" lvl="1" indent="-285750" algn="l" rtl="0">
              <a:spcBef>
                <a:spcPts val="320"/>
              </a:spcBef>
              <a:spcAft>
                <a:spcPts val="0"/>
              </a:spcAft>
              <a:buClr>
                <a:schemeClr val="dk1"/>
              </a:buClr>
              <a:buSzPts val="1600"/>
              <a:buFont typeface="Arial"/>
              <a:buChar char="–"/>
            </a:pPr>
            <a:r>
              <a:rPr lang="en-US" sz="2400" b="1"/>
              <a:t>National </a:t>
            </a:r>
            <a:r>
              <a:rPr lang="en-US" sz="2400" b="1" dirty="0"/>
              <a:t>Board Certification</a:t>
            </a:r>
            <a:r>
              <a:rPr lang="en-US" sz="2400" dirty="0"/>
              <a:t> for teachers that teach in high poverty schools </a:t>
            </a:r>
            <a:endParaRPr sz="2400" dirty="0"/>
          </a:p>
          <a:p>
            <a:pPr marL="742950" lvl="1" indent="-285750" algn="l" rtl="0">
              <a:spcBef>
                <a:spcPts val="320"/>
              </a:spcBef>
              <a:spcAft>
                <a:spcPts val="0"/>
              </a:spcAft>
              <a:buClr>
                <a:schemeClr val="dk1"/>
              </a:buClr>
              <a:buSzPts val="1600"/>
              <a:buFont typeface="Arial"/>
              <a:buChar char="–"/>
            </a:pPr>
            <a:r>
              <a:rPr lang="en-US" sz="2400" b="1" dirty="0"/>
              <a:t>Educator Effectiveness Block Grant</a:t>
            </a:r>
            <a:r>
              <a:rPr lang="en-US" sz="2400" dirty="0"/>
              <a:t> expansion</a:t>
            </a:r>
            <a:endParaRPr sz="2400" dirty="0"/>
          </a:p>
          <a:p>
            <a:pPr marL="742950" lvl="1" indent="-285750" algn="l" rtl="0">
              <a:spcBef>
                <a:spcPts val="320"/>
              </a:spcBef>
              <a:spcAft>
                <a:spcPts val="0"/>
              </a:spcAft>
              <a:buClr>
                <a:schemeClr val="dk1"/>
              </a:buClr>
              <a:buSzPts val="1600"/>
              <a:buFont typeface="Arial"/>
              <a:buChar char="–"/>
            </a:pPr>
            <a:r>
              <a:rPr lang="en-US" sz="2400" b="1" dirty="0"/>
              <a:t>21st Century School Leadership Academy</a:t>
            </a:r>
            <a:r>
              <a:rPr lang="en-US" sz="2400" dirty="0"/>
              <a:t> expansion</a:t>
            </a:r>
            <a:endParaRPr sz="2400" dirty="0"/>
          </a:p>
          <a:p>
            <a:pPr marL="742950" lvl="1" indent="-285750" algn="l" rtl="0">
              <a:spcBef>
                <a:spcPts val="320"/>
              </a:spcBef>
              <a:spcAft>
                <a:spcPts val="0"/>
              </a:spcAft>
              <a:buClr>
                <a:schemeClr val="dk1"/>
              </a:buClr>
              <a:buSzPts val="1600"/>
              <a:buFont typeface="Arial"/>
              <a:buChar char="–"/>
            </a:pPr>
            <a:r>
              <a:rPr lang="en-US" sz="2400" dirty="0"/>
              <a:t>additional funding to increase educator training and resources in early math, reading, science instruction, computer science, dyslexia, and LGBTQ+ cultural competency.</a:t>
            </a:r>
            <a:endParaRPr sz="2400" dirty="0"/>
          </a:p>
        </p:txBody>
      </p:sp>
    </p:spTree>
    <p:extLst>
      <p:ext uri="{BB962C8B-B14F-4D97-AF65-F5344CB8AC3E}">
        <p14:creationId xmlns:p14="http://schemas.microsoft.com/office/powerpoint/2010/main" val="2650465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31"/>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Group Discussion (2)</a:t>
            </a:r>
            <a:endParaRPr dirty="0"/>
          </a:p>
        </p:txBody>
      </p:sp>
      <p:sp>
        <p:nvSpPr>
          <p:cNvPr id="242" name="Google Shape;242;p31"/>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Font typeface="Arial"/>
              <a:buChar char="•"/>
            </a:pPr>
            <a:r>
              <a:rPr lang="en-US"/>
              <a:t>Strengths?</a:t>
            </a:r>
            <a:endParaRPr/>
          </a:p>
          <a:p>
            <a:pPr marL="342900" lvl="0" indent="-342900" algn="l" rtl="0">
              <a:spcBef>
                <a:spcPts val="640"/>
              </a:spcBef>
              <a:spcAft>
                <a:spcPts val="0"/>
              </a:spcAft>
              <a:buClr>
                <a:schemeClr val="dk1"/>
              </a:buClr>
              <a:buSzPts val="3200"/>
              <a:buFont typeface="Arial"/>
              <a:buChar char="•"/>
            </a:pPr>
            <a:r>
              <a:rPr lang="en-US"/>
              <a:t>Gaps?</a:t>
            </a:r>
            <a:endParaRPr/>
          </a:p>
          <a:p>
            <a:pPr marL="0" lvl="0" indent="0" algn="l" rtl="0">
              <a:spcBef>
                <a:spcPts val="640"/>
              </a:spcBef>
              <a:spcAft>
                <a:spcPts val="0"/>
              </a:spcAft>
              <a:buNone/>
            </a:pPr>
            <a:r>
              <a:rPr lang="en-US"/>
              <a:t> </a:t>
            </a:r>
            <a:endParaRPr/>
          </a:p>
          <a:p>
            <a:pPr marL="0" lvl="0" indent="0" algn="l" rtl="0">
              <a:spcBef>
                <a:spcPts val="640"/>
              </a:spcBef>
              <a:spcAft>
                <a:spcPts val="0"/>
              </a:spcAft>
              <a:buClr>
                <a:schemeClr val="dk1"/>
              </a:buClr>
              <a:buSzPts val="3200"/>
              <a:buFont typeface="Arial"/>
              <a:buNone/>
            </a:pP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32"/>
          <p:cNvSpPr txBox="1">
            <a:spLocks noGrp="1"/>
          </p:cNvSpPr>
          <p:nvPr>
            <p:ph type="title"/>
          </p:nvPr>
        </p:nvSpPr>
        <p:spPr>
          <a:xfrm>
            <a:off x="2661138" y="1709738"/>
            <a:ext cx="8686312" cy="2852737"/>
          </a:xfrm>
          <a:prstGeom prst="rect">
            <a:avLst/>
          </a:prstGeom>
          <a:noFill/>
          <a:ln>
            <a:noFill/>
          </a:ln>
        </p:spPr>
        <p:txBody>
          <a:bodyPr spcFirstLastPara="1" wrap="square" lIns="91425" tIns="45700" rIns="91425" bIns="45700" anchor="b" anchorCtr="0">
            <a:normAutofit/>
          </a:bodyPr>
          <a:lstStyle/>
          <a:p>
            <a:pPr marL="0" lvl="0" indent="0" algn="ctr" rtl="0">
              <a:spcBef>
                <a:spcPts val="0"/>
              </a:spcBef>
              <a:spcAft>
                <a:spcPts val="0"/>
              </a:spcAft>
              <a:buNone/>
            </a:pPr>
            <a:r>
              <a:rPr lang="en-US"/>
              <a:t>Monitoring and Measuring Progress</a:t>
            </a:r>
            <a:endParaRPr/>
          </a:p>
        </p:txBody>
      </p:sp>
      <p:sp>
        <p:nvSpPr>
          <p:cNvPr id="248" name="Google Shape;248;p32"/>
          <p:cNvSpPr txBox="1">
            <a:spLocks noGrp="1"/>
          </p:cNvSpPr>
          <p:nvPr>
            <p:ph type="body" idx="1"/>
          </p:nvPr>
        </p:nvSpPr>
        <p:spPr>
          <a:xfrm>
            <a:off x="2801814" y="4562475"/>
            <a:ext cx="8558335" cy="1500187"/>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2800"/>
              <a:buFont typeface="Arial"/>
              <a:buNone/>
            </a:pPr>
            <a:r>
              <a:rPr lang="en-US" sz="2800" dirty="0">
                <a:solidFill>
                  <a:schemeClr val="tx1"/>
                </a:solidFill>
              </a:rPr>
              <a:t>Section G</a:t>
            </a:r>
            <a:endParaRPr dirty="0">
              <a:solidFill>
                <a:schemeClr val="tx1"/>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33"/>
          <p:cNvSpPr txBox="1">
            <a:spLocks noGrp="1"/>
          </p:cNvSpPr>
          <p:nvPr>
            <p:ph type="title"/>
          </p:nvPr>
        </p:nvSpPr>
        <p:spPr>
          <a:xfrm>
            <a:off x="2540000" y="414728"/>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dirty="0"/>
              <a:t>Capacity for Data Collection and Reporting (1)</a:t>
            </a:r>
            <a:endParaRPr dirty="0"/>
          </a:p>
        </p:txBody>
      </p:sp>
      <p:sp>
        <p:nvSpPr>
          <p:cNvPr id="254" name="Google Shape;254;p33"/>
          <p:cNvSpPr txBox="1">
            <a:spLocks noGrp="1"/>
          </p:cNvSpPr>
          <p:nvPr>
            <p:ph type="body" idx="1"/>
          </p:nvPr>
        </p:nvSpPr>
        <p:spPr>
          <a:xfrm>
            <a:off x="2540000" y="1557724"/>
            <a:ext cx="9144000" cy="5300400"/>
          </a:xfrm>
          <a:prstGeom prst="rect">
            <a:avLst/>
          </a:prstGeom>
          <a:noFill/>
          <a:ln>
            <a:noFill/>
          </a:ln>
        </p:spPr>
        <p:txBody>
          <a:bodyPr spcFirstLastPara="1" wrap="square" lIns="91425" tIns="45700" rIns="91425" bIns="45700" anchor="t" anchorCtr="0">
            <a:noAutofit/>
          </a:bodyPr>
          <a:lstStyle/>
          <a:p>
            <a:pPr marL="342900" lvl="0" indent="-355600" algn="l" rtl="0">
              <a:spcBef>
                <a:spcPts val="0"/>
              </a:spcBef>
              <a:spcAft>
                <a:spcPts val="0"/>
              </a:spcAft>
              <a:buClr>
                <a:schemeClr val="dk1"/>
              </a:buClr>
              <a:buSzPts val="2200"/>
              <a:buFont typeface="Arial"/>
              <a:buChar char="•"/>
            </a:pPr>
            <a:r>
              <a:rPr lang="en-US" sz="2400" dirty="0">
                <a:solidFill>
                  <a:schemeClr val="tx1"/>
                </a:solidFill>
              </a:rPr>
              <a:t>California School Dashboard</a:t>
            </a:r>
            <a:br>
              <a:rPr lang="en-US" sz="2400" u="sng" dirty="0">
                <a:solidFill>
                  <a:schemeClr val="hlink"/>
                </a:solidFill>
              </a:rPr>
            </a:br>
            <a:r>
              <a:rPr lang="en-US" sz="2400" u="sng" dirty="0">
                <a:solidFill>
                  <a:schemeClr val="hlink"/>
                </a:solidFill>
                <a:hlinkClick r:id="rId3" tooltip="California School Dashboard"/>
              </a:rPr>
              <a:t>https://caschooldashboard.org/ </a:t>
            </a:r>
            <a:endParaRPr sz="2400" dirty="0"/>
          </a:p>
          <a:p>
            <a:pPr marL="342900" lvl="0" indent="-368300" algn="l" rtl="0">
              <a:spcBef>
                <a:spcPts val="400"/>
              </a:spcBef>
              <a:spcAft>
                <a:spcPts val="0"/>
              </a:spcAft>
              <a:buSzPts val="2200"/>
              <a:buChar char="•"/>
            </a:pPr>
            <a:r>
              <a:rPr lang="en-US" sz="2400" dirty="0">
                <a:solidFill>
                  <a:schemeClr val="tx1"/>
                </a:solidFill>
              </a:rPr>
              <a:t>School Reopening and Summer Instruction Status Dashboard</a:t>
            </a:r>
            <a:br>
              <a:rPr lang="en-US" sz="2400" u="sng" dirty="0">
                <a:solidFill>
                  <a:schemeClr val="accent2"/>
                </a:solidFill>
              </a:rPr>
            </a:br>
            <a:r>
              <a:rPr lang="en-US" sz="2400" u="sng" dirty="0">
                <a:solidFill>
                  <a:schemeClr val="accent2"/>
                </a:solidFill>
                <a:hlinkClick r:id="rId4" tooltip="School Reopening and Summer Instruction Status Dashboard"/>
              </a:rPr>
              <a:t>https://schools.covid19.ca.gov/</a:t>
            </a:r>
            <a:r>
              <a:rPr lang="en-US" sz="2400" u="sng" dirty="0">
                <a:solidFill>
                  <a:schemeClr val="accent2"/>
                </a:solidFill>
              </a:rPr>
              <a:t> </a:t>
            </a:r>
            <a:endParaRPr sz="2400" dirty="0"/>
          </a:p>
          <a:p>
            <a:pPr marL="342900" lvl="0" indent="-355600" algn="l" rtl="0">
              <a:spcBef>
                <a:spcPts val="400"/>
              </a:spcBef>
              <a:spcAft>
                <a:spcPts val="0"/>
              </a:spcAft>
              <a:buClr>
                <a:schemeClr val="dk1"/>
              </a:buClr>
              <a:buSzPts val="2200"/>
              <a:buFont typeface="Arial"/>
              <a:buChar char="•"/>
            </a:pPr>
            <a:r>
              <a:rPr lang="en-US" sz="2400" dirty="0"/>
              <a:t>School and LEA Accountability Report Cards</a:t>
            </a:r>
            <a:endParaRPr sz="2400" dirty="0"/>
          </a:p>
          <a:p>
            <a:pPr marL="342900" lvl="0" indent="-355600" algn="l" rtl="0">
              <a:spcBef>
                <a:spcPts val="400"/>
              </a:spcBef>
              <a:spcAft>
                <a:spcPts val="0"/>
              </a:spcAft>
              <a:buClr>
                <a:schemeClr val="dk1"/>
              </a:buClr>
              <a:buSzPts val="2200"/>
              <a:buFont typeface="Arial"/>
              <a:buChar char="•"/>
            </a:pPr>
            <a:r>
              <a:rPr lang="en-US" sz="2400" dirty="0"/>
              <a:t>Ongoing technical assistance for LEAs to help improve the collection process and accuracy of data. </a:t>
            </a:r>
            <a:endParaRPr sz="2400" dirty="0"/>
          </a:p>
          <a:p>
            <a:pPr marL="342900" lvl="0" indent="-355600" algn="l" rtl="0">
              <a:spcBef>
                <a:spcPts val="400"/>
              </a:spcBef>
              <a:spcAft>
                <a:spcPts val="0"/>
              </a:spcAft>
              <a:buClr>
                <a:schemeClr val="dk1"/>
              </a:buClr>
              <a:buSzPts val="2200"/>
              <a:buFont typeface="Arial"/>
              <a:buChar char="•"/>
            </a:pPr>
            <a:r>
              <a:rPr lang="en-US" sz="2400" dirty="0"/>
              <a:t>CDE will report all available data to inform LEAs and the public on the impact of current strategies and progress on those strategies. These data include the following, disaggregated by student group where applicable: </a:t>
            </a:r>
            <a:endParaRPr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33"/>
          <p:cNvSpPr txBox="1">
            <a:spLocks noGrp="1"/>
          </p:cNvSpPr>
          <p:nvPr>
            <p:ph type="title"/>
          </p:nvPr>
        </p:nvSpPr>
        <p:spPr>
          <a:xfrm>
            <a:off x="2540000" y="414728"/>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dirty="0"/>
              <a:t>Capacity for Data Collection and Reporting (2)</a:t>
            </a:r>
            <a:endParaRPr dirty="0"/>
          </a:p>
        </p:txBody>
      </p:sp>
      <p:sp>
        <p:nvSpPr>
          <p:cNvPr id="254" name="Google Shape;254;p33"/>
          <p:cNvSpPr txBox="1">
            <a:spLocks noGrp="1"/>
          </p:cNvSpPr>
          <p:nvPr>
            <p:ph type="body" idx="1"/>
          </p:nvPr>
        </p:nvSpPr>
        <p:spPr>
          <a:xfrm>
            <a:off x="2540000" y="1557724"/>
            <a:ext cx="9144000" cy="5300400"/>
          </a:xfrm>
          <a:prstGeom prst="rect">
            <a:avLst/>
          </a:prstGeom>
          <a:noFill/>
          <a:ln>
            <a:noFill/>
          </a:ln>
        </p:spPr>
        <p:txBody>
          <a:bodyPr spcFirstLastPara="1" wrap="square" lIns="91425" tIns="45700" rIns="91425" bIns="45700" anchor="t" anchorCtr="0">
            <a:noAutofit/>
          </a:bodyPr>
          <a:lstStyle/>
          <a:p>
            <a:pPr marL="742950" lvl="1" indent="-298450" algn="l" rtl="0">
              <a:spcBef>
                <a:spcPts val="320"/>
              </a:spcBef>
              <a:spcAft>
                <a:spcPts val="0"/>
              </a:spcAft>
              <a:buClr>
                <a:schemeClr val="dk1"/>
              </a:buClr>
              <a:buSzPts val="1800"/>
              <a:buFont typeface="Arial"/>
              <a:buChar char="–"/>
            </a:pPr>
            <a:r>
              <a:rPr lang="en-US" sz="2400"/>
              <a:t>assessment </a:t>
            </a:r>
            <a:r>
              <a:rPr lang="en-US" sz="2400" dirty="0"/>
              <a:t>results, including assessments other than CAASPP</a:t>
            </a:r>
            <a:endParaRPr sz="2400" dirty="0"/>
          </a:p>
          <a:p>
            <a:pPr marL="742950" lvl="1" indent="-298450" algn="l" rtl="0">
              <a:spcBef>
                <a:spcPts val="320"/>
              </a:spcBef>
              <a:spcAft>
                <a:spcPts val="0"/>
              </a:spcAft>
              <a:buClr>
                <a:schemeClr val="dk1"/>
              </a:buClr>
              <a:buSzPts val="1800"/>
              <a:buFont typeface="Arial"/>
              <a:buChar char="–"/>
            </a:pPr>
            <a:r>
              <a:rPr lang="en-US" sz="2400" dirty="0"/>
              <a:t>chronic absenteeism, suspension and expulsion</a:t>
            </a:r>
            <a:endParaRPr sz="2400" dirty="0"/>
          </a:p>
          <a:p>
            <a:pPr marL="742950" lvl="1" indent="-298450" algn="l" rtl="0">
              <a:spcBef>
                <a:spcPts val="320"/>
              </a:spcBef>
              <a:spcAft>
                <a:spcPts val="0"/>
              </a:spcAft>
              <a:buClr>
                <a:schemeClr val="dk1"/>
              </a:buClr>
              <a:buSzPts val="1800"/>
              <a:buFont typeface="Arial"/>
              <a:buChar char="–"/>
            </a:pPr>
            <a:r>
              <a:rPr lang="en-US" sz="2400" dirty="0"/>
              <a:t>student access to properly credentialed and assigned teachers, school staffing reports</a:t>
            </a:r>
            <a:endParaRPr sz="2400" dirty="0"/>
          </a:p>
          <a:p>
            <a:pPr marL="742950" lvl="1" indent="-298450" algn="l" rtl="0">
              <a:spcBef>
                <a:spcPts val="320"/>
              </a:spcBef>
              <a:spcAft>
                <a:spcPts val="0"/>
              </a:spcAft>
              <a:buClr>
                <a:schemeClr val="dk1"/>
              </a:buClr>
              <a:buSzPts val="1800"/>
              <a:buFont typeface="Arial"/>
              <a:buChar char="–"/>
            </a:pPr>
            <a:r>
              <a:rPr lang="en-US" sz="2400" dirty="0"/>
              <a:t>results of school climate surveys</a:t>
            </a:r>
            <a:endParaRPr sz="2400" dirty="0"/>
          </a:p>
          <a:p>
            <a:pPr marL="742950" lvl="1" indent="-298450" algn="l" rtl="0">
              <a:spcBef>
                <a:spcPts val="320"/>
              </a:spcBef>
              <a:spcAft>
                <a:spcPts val="0"/>
              </a:spcAft>
              <a:buClr>
                <a:schemeClr val="dk1"/>
              </a:buClr>
              <a:buSzPts val="1800"/>
              <a:buFont typeface="Arial"/>
              <a:buChar char="–"/>
            </a:pPr>
            <a:r>
              <a:rPr lang="en-US" sz="2400" dirty="0"/>
              <a:t>per-pupil expenditure data</a:t>
            </a:r>
            <a:endParaRPr sz="2400" dirty="0"/>
          </a:p>
        </p:txBody>
      </p:sp>
    </p:spTree>
    <p:extLst>
      <p:ext uri="{BB962C8B-B14F-4D97-AF65-F5344CB8AC3E}">
        <p14:creationId xmlns:p14="http://schemas.microsoft.com/office/powerpoint/2010/main" val="3821866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34"/>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Monitoring and Internal Controls (1)</a:t>
            </a:r>
            <a:endParaRPr dirty="0"/>
          </a:p>
        </p:txBody>
      </p:sp>
      <p:sp>
        <p:nvSpPr>
          <p:cNvPr id="260" name="Google Shape;260;p34"/>
          <p:cNvSpPr txBox="1">
            <a:spLocks noGrp="1"/>
          </p:cNvSpPr>
          <p:nvPr>
            <p:ph type="body" idx="1"/>
          </p:nvPr>
        </p:nvSpPr>
        <p:spPr>
          <a:xfrm>
            <a:off x="2540000" y="1981200"/>
            <a:ext cx="9144000" cy="4726200"/>
          </a:xfrm>
          <a:prstGeom prst="rect">
            <a:avLst/>
          </a:prstGeom>
          <a:noFill/>
          <a:ln>
            <a:noFill/>
          </a:ln>
        </p:spPr>
        <p:txBody>
          <a:bodyPr spcFirstLastPara="1" wrap="square" lIns="91425" tIns="45700" rIns="91425" bIns="45700" anchor="t" anchorCtr="0">
            <a:noAutofit/>
          </a:bodyPr>
          <a:lstStyle/>
          <a:p>
            <a:pPr marL="342900" lvl="0" indent="-355600" algn="l" rtl="0">
              <a:spcBef>
                <a:spcPts val="0"/>
              </a:spcBef>
              <a:spcAft>
                <a:spcPts val="0"/>
              </a:spcAft>
              <a:buClr>
                <a:schemeClr val="dk1"/>
              </a:buClr>
              <a:buSzPts val="2200"/>
              <a:buFont typeface="Arial"/>
              <a:buChar char="•"/>
            </a:pPr>
            <a:r>
              <a:rPr lang="en-US" sz="2400" b="1" dirty="0"/>
              <a:t>Program Guidance. </a:t>
            </a:r>
            <a:r>
              <a:rPr lang="en-US" sz="2400" dirty="0"/>
              <a:t>CDE provides extensive guidance related to the coronavirus response on numerous webpages. Examples of the most significant webpages are as follows: </a:t>
            </a:r>
            <a:endParaRPr sz="2400" dirty="0"/>
          </a:p>
          <a:p>
            <a:pPr marL="742950" lvl="1" indent="-298450" algn="l" rtl="0">
              <a:spcBef>
                <a:spcPts val="320"/>
              </a:spcBef>
              <a:spcAft>
                <a:spcPts val="0"/>
              </a:spcAft>
              <a:buClr>
                <a:schemeClr val="dk1"/>
              </a:buClr>
              <a:buSzPts val="1800"/>
              <a:buFont typeface="Arial"/>
              <a:buChar char="–"/>
            </a:pPr>
            <a:r>
              <a:rPr lang="en-US" sz="2400" dirty="0"/>
              <a:t>Coronavirus Response and School Reopening Guidance webpage (</a:t>
            </a:r>
            <a:r>
              <a:rPr lang="en-US" sz="2400" u="sng" dirty="0">
                <a:solidFill>
                  <a:schemeClr val="hlink"/>
                </a:solidFill>
                <a:hlinkClick r:id="rId3" tooltip="Link to Coronavirus Response and School Reopening Guidance"/>
              </a:rPr>
              <a:t>https://www.cde.ca.gov/ls/he/hn/coronavirus.asp</a:t>
            </a:r>
            <a:r>
              <a:rPr lang="en-US" sz="2400" dirty="0"/>
              <a:t>)</a:t>
            </a:r>
            <a:endParaRPr sz="2400" dirty="0"/>
          </a:p>
          <a:p>
            <a:pPr marL="742950" lvl="1" indent="-298450" algn="l" rtl="0">
              <a:spcBef>
                <a:spcPts val="320"/>
              </a:spcBef>
              <a:spcAft>
                <a:spcPts val="0"/>
              </a:spcAft>
              <a:buClr>
                <a:schemeClr val="dk1"/>
              </a:buClr>
              <a:buSzPts val="1800"/>
              <a:buFont typeface="Arial"/>
              <a:buChar char="–"/>
            </a:pPr>
            <a:r>
              <a:rPr lang="en-US" sz="2400" dirty="0"/>
              <a:t>Federal Stimulus Funding (</a:t>
            </a:r>
            <a:r>
              <a:rPr lang="en-US" sz="2400" u="sng" dirty="0">
                <a:solidFill>
                  <a:schemeClr val="hlink"/>
                </a:solidFill>
                <a:hlinkClick r:id="rId4" tooltip="Federal Stimulus Funding "/>
              </a:rPr>
              <a:t>https://www.cde.ca.gov/fg/cr/index.asp</a:t>
            </a:r>
            <a:r>
              <a:rPr lang="en-US" sz="2400" dirty="0"/>
              <a:t>)</a:t>
            </a:r>
            <a:endParaRPr sz="2400" dirty="0"/>
          </a:p>
          <a:p>
            <a:pPr marL="742950" lvl="1" indent="-298450" algn="l" rtl="0">
              <a:spcBef>
                <a:spcPts val="320"/>
              </a:spcBef>
              <a:spcAft>
                <a:spcPts val="0"/>
              </a:spcAft>
              <a:buClr>
                <a:schemeClr val="dk1"/>
              </a:buClr>
              <a:buSzPts val="1800"/>
              <a:buFont typeface="Arial"/>
              <a:buChar char="–"/>
            </a:pPr>
            <a:r>
              <a:rPr lang="en-US" sz="2400" dirty="0"/>
              <a:t>ESSER and GEER Act Reporting Help page (</a:t>
            </a:r>
            <a:r>
              <a:rPr lang="en-US" sz="2400" u="sng" dirty="0">
                <a:solidFill>
                  <a:schemeClr val="hlink"/>
                </a:solidFill>
                <a:hlinkClick r:id="rId5" tooltip="Federal Stimulus Quarterly Reporting Help Page"/>
              </a:rPr>
              <a:t>https://www.cde.ca.gov/fg/cr/reportinghelp.asp</a:t>
            </a:r>
            <a:r>
              <a:rPr lang="en-US" sz="2400" dirty="0"/>
              <a:t>). </a:t>
            </a:r>
            <a:endParaRPr sz="2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34"/>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Monitoring and Internal Controls (2)</a:t>
            </a:r>
            <a:endParaRPr dirty="0"/>
          </a:p>
        </p:txBody>
      </p:sp>
      <p:sp>
        <p:nvSpPr>
          <p:cNvPr id="260" name="Google Shape;260;p34"/>
          <p:cNvSpPr txBox="1">
            <a:spLocks noGrp="1"/>
          </p:cNvSpPr>
          <p:nvPr>
            <p:ph type="body" idx="1"/>
          </p:nvPr>
        </p:nvSpPr>
        <p:spPr>
          <a:xfrm>
            <a:off x="2540000" y="1981200"/>
            <a:ext cx="9144000" cy="4726200"/>
          </a:xfrm>
          <a:prstGeom prst="rect">
            <a:avLst/>
          </a:prstGeom>
          <a:noFill/>
          <a:ln>
            <a:noFill/>
          </a:ln>
        </p:spPr>
        <p:txBody>
          <a:bodyPr spcFirstLastPara="1" wrap="square" lIns="91425" tIns="45700" rIns="91425" bIns="45700" anchor="t" anchorCtr="0">
            <a:noAutofit/>
          </a:bodyPr>
          <a:lstStyle/>
          <a:p>
            <a:pPr marL="742950" lvl="1" indent="-298450" algn="l" rtl="0">
              <a:spcBef>
                <a:spcPts val="320"/>
              </a:spcBef>
              <a:spcAft>
                <a:spcPts val="0"/>
              </a:spcAft>
              <a:buClr>
                <a:schemeClr val="dk1"/>
              </a:buClr>
              <a:buSzPts val="1800"/>
              <a:buFont typeface="Arial"/>
              <a:buChar char="–"/>
            </a:pPr>
            <a:r>
              <a:rPr lang="en-US" sz="2400"/>
              <a:t>Fiscal </a:t>
            </a:r>
            <a:r>
              <a:rPr lang="en-US" sz="2400" dirty="0"/>
              <a:t>Accountability Guidelines webpage (</a:t>
            </a:r>
            <a:r>
              <a:rPr lang="en-US" sz="2400" u="sng" dirty="0">
                <a:solidFill>
                  <a:schemeClr val="hlink"/>
                </a:solidFill>
                <a:hlinkClick r:id="rId3" tooltip="Link to Fiscal Accountability Guidelines webpage"/>
              </a:rPr>
              <a:t>https://www.cde.ca.gov/ls/he/hn/fiscalacctguid.asp</a:t>
            </a:r>
            <a:r>
              <a:rPr lang="en-US" sz="2400" dirty="0"/>
              <a:t>) </a:t>
            </a:r>
            <a:endParaRPr sz="2400" dirty="0"/>
          </a:p>
          <a:p>
            <a:pPr marL="742950" lvl="1" indent="-298450" algn="l" rtl="0">
              <a:spcBef>
                <a:spcPts val="320"/>
              </a:spcBef>
              <a:spcAft>
                <a:spcPts val="0"/>
              </a:spcAft>
              <a:buClr>
                <a:schemeClr val="dk1"/>
              </a:buClr>
              <a:buSzPts val="1800"/>
              <a:buFont typeface="Arial"/>
              <a:buChar char="–"/>
            </a:pPr>
            <a:r>
              <a:rPr lang="en-US" sz="2400" dirty="0"/>
              <a:t>Waivers and Flexibility webpage (</a:t>
            </a:r>
            <a:r>
              <a:rPr lang="en-US" sz="2400" u="sng" dirty="0">
                <a:solidFill>
                  <a:schemeClr val="hlink"/>
                </a:solidFill>
                <a:hlinkClick r:id="rId4" tooltip="Link to Waivers and Flexibility webpage"/>
              </a:rPr>
              <a:t>https://www.cde.ca.gov/re/es/covid19fundflex.asp</a:t>
            </a:r>
            <a:r>
              <a:rPr lang="en-US" sz="2400" dirty="0"/>
              <a:t>)  </a:t>
            </a:r>
            <a:endParaRPr sz="2400" dirty="0"/>
          </a:p>
          <a:p>
            <a:pPr marL="342900" lvl="0" indent="-355600" algn="l" rtl="0">
              <a:spcBef>
                <a:spcPts val="400"/>
              </a:spcBef>
              <a:spcAft>
                <a:spcPts val="0"/>
              </a:spcAft>
              <a:buClr>
                <a:schemeClr val="dk1"/>
              </a:buClr>
              <a:buSzPts val="2200"/>
              <a:buFont typeface="Arial"/>
              <a:buChar char="•"/>
            </a:pPr>
            <a:r>
              <a:rPr lang="en-US" sz="2400" dirty="0"/>
              <a:t>The CDE updates its webpages on an ongoing basis to ensure LEAs have the most current information and guidance on the CARES, CRRSA, and ARP Act.  </a:t>
            </a:r>
            <a:endParaRPr sz="2400" dirty="0"/>
          </a:p>
          <a:p>
            <a:pPr marL="342900" lvl="0" indent="-139700" algn="l" rtl="0">
              <a:spcBef>
                <a:spcPts val="640"/>
              </a:spcBef>
              <a:spcAft>
                <a:spcPts val="0"/>
              </a:spcAft>
              <a:buClr>
                <a:schemeClr val="dk1"/>
              </a:buClr>
              <a:buSzPts val="3200"/>
              <a:buFont typeface="Arial"/>
              <a:buNone/>
            </a:pPr>
            <a:endParaRPr sz="2400" dirty="0"/>
          </a:p>
        </p:txBody>
      </p:sp>
    </p:spTree>
    <p:extLst>
      <p:ext uri="{BB962C8B-B14F-4D97-AF65-F5344CB8AC3E}">
        <p14:creationId xmlns:p14="http://schemas.microsoft.com/office/powerpoint/2010/main" val="17421846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35"/>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dirty="0"/>
              <a:t>Monitoring and Internal Controls (3)</a:t>
            </a:r>
            <a:endParaRPr dirty="0"/>
          </a:p>
        </p:txBody>
      </p:sp>
      <p:sp>
        <p:nvSpPr>
          <p:cNvPr id="266" name="Google Shape;266;p35"/>
          <p:cNvSpPr txBox="1">
            <a:spLocks noGrp="1"/>
          </p:cNvSpPr>
          <p:nvPr>
            <p:ph type="body" idx="1"/>
          </p:nvPr>
        </p:nvSpPr>
        <p:spPr>
          <a:xfrm>
            <a:off x="2540000" y="1752600"/>
            <a:ext cx="9144000" cy="4740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400" b="1" dirty="0"/>
              <a:t>Technical Assistance. </a:t>
            </a:r>
            <a:r>
              <a:rPr lang="en-US" sz="2400" dirty="0"/>
              <a:t>CDE has</a:t>
            </a:r>
            <a:r>
              <a:rPr lang="en-US" sz="2400" b="1" dirty="0"/>
              <a:t> </a:t>
            </a:r>
            <a:r>
              <a:rPr lang="en-US" sz="2400" dirty="0"/>
              <a:t>offered extensive virtual ESSER and GEER training and stakeholder presentations on various platforms</a:t>
            </a:r>
            <a:r>
              <a:rPr lang="en-US" sz="2400" b="1" dirty="0"/>
              <a:t>. </a:t>
            </a:r>
            <a:r>
              <a:rPr lang="en-US" sz="2400" dirty="0"/>
              <a:t>Some examples of trainings and presentations for the LEAs include the following:</a:t>
            </a:r>
            <a:endParaRPr sz="2400" dirty="0"/>
          </a:p>
          <a:p>
            <a:pPr marL="742950" lvl="1" indent="-285750" algn="l" rtl="0">
              <a:spcBef>
                <a:spcPts val="320"/>
              </a:spcBef>
              <a:spcAft>
                <a:spcPts val="0"/>
              </a:spcAft>
              <a:buClr>
                <a:schemeClr val="dk1"/>
              </a:buClr>
              <a:buSzPts val="1600"/>
              <a:buFont typeface="Arial"/>
              <a:buChar char="–"/>
            </a:pPr>
            <a:r>
              <a:rPr lang="en-US" sz="2400" dirty="0"/>
              <a:t>Training to LEAs on the requirements of ESSER and GEER funds </a:t>
            </a:r>
            <a:endParaRPr sz="2400" dirty="0"/>
          </a:p>
          <a:p>
            <a:pPr marL="742950" lvl="1" indent="-285750" algn="l" rtl="0">
              <a:spcBef>
                <a:spcPts val="320"/>
              </a:spcBef>
              <a:spcAft>
                <a:spcPts val="0"/>
              </a:spcAft>
              <a:buClr>
                <a:schemeClr val="dk1"/>
              </a:buClr>
              <a:buSzPts val="1600"/>
              <a:buFont typeface="Arial"/>
              <a:buChar char="–"/>
            </a:pPr>
            <a:r>
              <a:rPr lang="en-US" sz="2400" dirty="0"/>
              <a:t>California Association of School Business Officials Webinar </a:t>
            </a:r>
            <a:endParaRPr sz="2400" dirty="0"/>
          </a:p>
          <a:p>
            <a:pPr marL="742950" lvl="1" indent="-285750" algn="l" rtl="0">
              <a:spcBef>
                <a:spcPts val="320"/>
              </a:spcBef>
              <a:spcAft>
                <a:spcPts val="0"/>
              </a:spcAft>
              <a:buClr>
                <a:schemeClr val="dk1"/>
              </a:buClr>
              <a:buSzPts val="1600"/>
              <a:buFont typeface="Arial"/>
              <a:buChar char="–"/>
            </a:pPr>
            <a:r>
              <a:rPr lang="en-US" sz="2400" dirty="0"/>
              <a:t>Presentations on CARES, CRRSA, and ARP Act reporting and other updates at external stakeholder meetings such as the State and Federal Programs Director Meeting and the County Office of Education External Services Subcommittee. </a:t>
            </a:r>
            <a:endParaRP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7"/>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Seven Critical Areas</a:t>
            </a:r>
            <a:endParaRPr/>
          </a:p>
        </p:txBody>
      </p:sp>
      <p:sp>
        <p:nvSpPr>
          <p:cNvPr id="85" name="Google Shape;85;p7"/>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457200" lvl="0" indent="-488950" algn="l" rtl="0">
              <a:spcBef>
                <a:spcPts val="0"/>
              </a:spcBef>
              <a:spcAft>
                <a:spcPts val="0"/>
              </a:spcAft>
              <a:buClr>
                <a:schemeClr val="dk1"/>
              </a:buClr>
              <a:buSzPts val="2500"/>
              <a:buFont typeface="Arial"/>
              <a:buAutoNum type="alphaUcPeriod"/>
            </a:pPr>
            <a:r>
              <a:rPr lang="en-US" sz="2500" dirty="0"/>
              <a:t>Describing the State’s Current Status and Needs</a:t>
            </a:r>
            <a:endParaRPr sz="2500" dirty="0"/>
          </a:p>
          <a:p>
            <a:pPr marL="457200" lvl="0" indent="-488950" algn="l" rtl="0">
              <a:spcBef>
                <a:spcPts val="400"/>
              </a:spcBef>
              <a:spcAft>
                <a:spcPts val="0"/>
              </a:spcAft>
              <a:buClr>
                <a:schemeClr val="dk1"/>
              </a:buClr>
              <a:buSzPts val="2500"/>
              <a:buFont typeface="Arial"/>
              <a:buAutoNum type="alphaUcPeriod"/>
            </a:pPr>
            <a:r>
              <a:rPr lang="en-US" sz="2500" dirty="0"/>
              <a:t>Safely Reopening Schools and Sustaining their Safe Operations</a:t>
            </a:r>
            <a:endParaRPr sz="2500" dirty="0"/>
          </a:p>
          <a:p>
            <a:pPr marL="457200" lvl="0" indent="-488950" algn="l" rtl="0">
              <a:spcBef>
                <a:spcPts val="400"/>
              </a:spcBef>
              <a:spcAft>
                <a:spcPts val="0"/>
              </a:spcAft>
              <a:buClr>
                <a:schemeClr val="dk1"/>
              </a:buClr>
              <a:buSzPts val="2500"/>
              <a:buFont typeface="Arial"/>
              <a:buAutoNum type="alphaUcPeriod"/>
            </a:pPr>
            <a:r>
              <a:rPr lang="en-US" sz="2500" dirty="0"/>
              <a:t>Planning for the Use and Coordination of ARP ESSER Funds</a:t>
            </a:r>
            <a:endParaRPr sz="2500" dirty="0"/>
          </a:p>
          <a:p>
            <a:pPr marL="457200" lvl="0" indent="-488950" algn="l" rtl="0">
              <a:spcBef>
                <a:spcPts val="400"/>
              </a:spcBef>
              <a:spcAft>
                <a:spcPts val="0"/>
              </a:spcAft>
              <a:buClr>
                <a:schemeClr val="dk1"/>
              </a:buClr>
              <a:buSzPts val="2500"/>
              <a:buFont typeface="Arial"/>
              <a:buAutoNum type="alphaUcPeriod"/>
            </a:pPr>
            <a:r>
              <a:rPr lang="en-US" sz="2500" dirty="0"/>
              <a:t>Maximizing State-Level Funds to Support Students</a:t>
            </a:r>
            <a:endParaRPr sz="2500" dirty="0"/>
          </a:p>
          <a:p>
            <a:pPr marL="457200" lvl="0" indent="-488950" algn="l" rtl="0">
              <a:spcBef>
                <a:spcPts val="400"/>
              </a:spcBef>
              <a:spcAft>
                <a:spcPts val="0"/>
              </a:spcAft>
              <a:buClr>
                <a:schemeClr val="dk1"/>
              </a:buClr>
              <a:buSzPts val="2500"/>
              <a:buFont typeface="Arial"/>
              <a:buAutoNum type="alphaUcPeriod"/>
            </a:pPr>
            <a:r>
              <a:rPr lang="en-US" sz="2500" dirty="0"/>
              <a:t>Supporting LEAs in Planning for and Meeting Students’ Needs</a:t>
            </a:r>
            <a:endParaRPr sz="2500" dirty="0"/>
          </a:p>
          <a:p>
            <a:pPr marL="457200" lvl="0" indent="-488950" algn="l" rtl="0">
              <a:spcBef>
                <a:spcPts val="400"/>
              </a:spcBef>
              <a:spcAft>
                <a:spcPts val="0"/>
              </a:spcAft>
              <a:buClr>
                <a:schemeClr val="dk1"/>
              </a:buClr>
              <a:buSzPts val="2500"/>
              <a:buFont typeface="Arial"/>
              <a:buAutoNum type="alphaUcPeriod"/>
            </a:pPr>
            <a:r>
              <a:rPr lang="en-US" sz="2500" dirty="0"/>
              <a:t>Supporting the Educator Workforce</a:t>
            </a:r>
            <a:endParaRPr sz="2500" dirty="0"/>
          </a:p>
          <a:p>
            <a:pPr marL="457200" lvl="0" indent="-488950" algn="l" rtl="0">
              <a:spcBef>
                <a:spcPts val="400"/>
              </a:spcBef>
              <a:spcAft>
                <a:spcPts val="0"/>
              </a:spcAft>
              <a:buClr>
                <a:schemeClr val="dk1"/>
              </a:buClr>
              <a:buSzPts val="2500"/>
              <a:buFont typeface="Arial"/>
              <a:buAutoNum type="alphaUcPeriod"/>
            </a:pPr>
            <a:r>
              <a:rPr lang="en-US" sz="2500" dirty="0"/>
              <a:t>Monitoring and Measuring Progress</a:t>
            </a:r>
            <a:endParaRPr sz="25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35"/>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dirty="0"/>
              <a:t>Monitoring and Internal Controls (4)</a:t>
            </a:r>
            <a:endParaRPr dirty="0"/>
          </a:p>
        </p:txBody>
      </p:sp>
      <p:sp>
        <p:nvSpPr>
          <p:cNvPr id="266" name="Google Shape;266;p35"/>
          <p:cNvSpPr txBox="1">
            <a:spLocks noGrp="1"/>
          </p:cNvSpPr>
          <p:nvPr>
            <p:ph type="body" idx="1"/>
          </p:nvPr>
        </p:nvSpPr>
        <p:spPr>
          <a:xfrm>
            <a:off x="2540000" y="1752600"/>
            <a:ext cx="9144000" cy="4740000"/>
          </a:xfrm>
          <a:prstGeom prst="rect">
            <a:avLst/>
          </a:prstGeom>
          <a:noFill/>
          <a:ln>
            <a:noFill/>
          </a:ln>
        </p:spPr>
        <p:txBody>
          <a:bodyPr spcFirstLastPara="1" wrap="square" lIns="91425" tIns="45700" rIns="91425" bIns="45700" anchor="t" anchorCtr="0">
            <a:noAutofit/>
          </a:bodyPr>
          <a:lstStyle/>
          <a:p>
            <a:pPr marL="742950" lvl="1" indent="-285750" algn="l" rtl="0">
              <a:spcBef>
                <a:spcPts val="320"/>
              </a:spcBef>
              <a:spcAft>
                <a:spcPts val="0"/>
              </a:spcAft>
              <a:buClr>
                <a:schemeClr val="dk1"/>
              </a:buClr>
              <a:buSzPts val="1600"/>
              <a:buFont typeface="Arial"/>
              <a:buChar char="–"/>
            </a:pPr>
            <a:r>
              <a:rPr lang="en-US" sz="2400"/>
              <a:t>Ongoing </a:t>
            </a:r>
            <a:r>
              <a:rPr lang="en-US" sz="2400" dirty="0"/>
              <a:t>CARES, CRRSA, and ARP Act training scheduled twice a year</a:t>
            </a:r>
            <a:endParaRPr sz="2400" dirty="0"/>
          </a:p>
          <a:p>
            <a:pPr marL="742950" lvl="1" indent="-285750" algn="l" rtl="0">
              <a:spcBef>
                <a:spcPts val="320"/>
              </a:spcBef>
              <a:spcAft>
                <a:spcPts val="0"/>
              </a:spcAft>
              <a:buClr>
                <a:schemeClr val="dk1"/>
              </a:buClr>
              <a:buSzPts val="1600"/>
              <a:buFont typeface="Arial"/>
              <a:buChar char="–"/>
            </a:pPr>
            <a:r>
              <a:rPr lang="en-US" sz="2400" dirty="0"/>
              <a:t>Ongoing collaboration with the Fiscal Crisis Management Assistance Team in LEA outreach and providing technical assistance to the LEAs.</a:t>
            </a:r>
            <a:endParaRPr sz="2400" dirty="0"/>
          </a:p>
          <a:p>
            <a:pPr marL="742950" lvl="1" indent="-285750" algn="l" rtl="0">
              <a:spcBef>
                <a:spcPts val="400"/>
              </a:spcBef>
              <a:spcAft>
                <a:spcPts val="0"/>
              </a:spcAft>
              <a:buClr>
                <a:schemeClr val="dk1"/>
              </a:buClr>
              <a:buSzPts val="2000"/>
              <a:buFont typeface="Arial"/>
              <a:buChar char="–"/>
            </a:pPr>
            <a:r>
              <a:rPr lang="en-US" sz="2400" dirty="0"/>
              <a:t>Continuous partnering with other professional organizations as opportunities arise.</a:t>
            </a:r>
            <a:endParaRPr sz="2400" dirty="0"/>
          </a:p>
          <a:p>
            <a:pPr marL="342900" lvl="0" indent="-342900" algn="l" rtl="0">
              <a:spcBef>
                <a:spcPts val="400"/>
              </a:spcBef>
              <a:spcAft>
                <a:spcPts val="0"/>
              </a:spcAft>
              <a:buClr>
                <a:schemeClr val="dk1"/>
              </a:buClr>
              <a:buSzPts val="2000"/>
              <a:buFont typeface="Arial"/>
              <a:buChar char="•"/>
            </a:pPr>
            <a:r>
              <a:rPr lang="en-US" sz="2400" dirty="0"/>
              <a:t>CDE also provides guidance to LEAs through the Education Stimulus inbox (</a:t>
            </a:r>
            <a:r>
              <a:rPr lang="en-US" sz="2400" u="sng" dirty="0">
                <a:solidFill>
                  <a:schemeClr val="hlink"/>
                </a:solidFill>
                <a:hlinkClick r:id="rId3" tooltip="Link to CDE Education Stimulus Email"/>
              </a:rPr>
              <a:t>EDReliefFunds@cde.ca.gov</a:t>
            </a:r>
            <a:r>
              <a:rPr lang="en-US" sz="2400" dirty="0"/>
              <a:t>)</a:t>
            </a:r>
            <a:endParaRPr sz="2400" dirty="0"/>
          </a:p>
        </p:txBody>
      </p:sp>
    </p:spTree>
    <p:extLst>
      <p:ext uri="{BB962C8B-B14F-4D97-AF65-F5344CB8AC3E}">
        <p14:creationId xmlns:p14="http://schemas.microsoft.com/office/powerpoint/2010/main" val="27899218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36"/>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dirty="0"/>
              <a:t>Monitoring and Internal Controls (5)</a:t>
            </a:r>
            <a:endParaRPr dirty="0"/>
          </a:p>
        </p:txBody>
      </p:sp>
      <p:sp>
        <p:nvSpPr>
          <p:cNvPr id="272" name="Google Shape;272;p36"/>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400" b="1" dirty="0"/>
              <a:t>Reporting. </a:t>
            </a:r>
            <a:r>
              <a:rPr lang="en-US" sz="2400" dirty="0"/>
              <a:t>CDE created a reporting portal for LEAs to report quarterly on the ESSER and GEER expenditures and percentages spent on each of the allowable activities required per the fiscal year 2020-21 Budget Act. </a:t>
            </a:r>
            <a:endParaRPr sz="2400" dirty="0"/>
          </a:p>
          <a:p>
            <a:pPr marL="742950" lvl="1" indent="-285750" algn="l" rtl="0">
              <a:spcBef>
                <a:spcPts val="320"/>
              </a:spcBef>
              <a:spcAft>
                <a:spcPts val="0"/>
              </a:spcAft>
              <a:buClr>
                <a:schemeClr val="dk1"/>
              </a:buClr>
              <a:buSzPts val="1600"/>
              <a:buFont typeface="Arial"/>
              <a:buChar char="–"/>
            </a:pPr>
            <a:r>
              <a:rPr lang="en-US" sz="2400" dirty="0"/>
              <a:t>CDE uses the data collected in the portal to provide oversight, compliance, and evaluation for technical assistance where needed. </a:t>
            </a:r>
            <a:endParaRPr sz="2400" dirty="0"/>
          </a:p>
          <a:p>
            <a:pPr marL="742950" lvl="1" indent="-285750" algn="l" rtl="0">
              <a:spcBef>
                <a:spcPts val="320"/>
              </a:spcBef>
              <a:spcAft>
                <a:spcPts val="0"/>
              </a:spcAft>
              <a:buClr>
                <a:schemeClr val="dk1"/>
              </a:buClr>
              <a:buSzPts val="1600"/>
              <a:buFont typeface="Arial"/>
              <a:buChar char="–"/>
            </a:pPr>
            <a:r>
              <a:rPr lang="en-US" sz="2400" dirty="0"/>
              <a:t>CDE staff has reached out to hundreds of LEAs through e-mail or phone in order to proactively provide technical assistance on allowable expenditures. </a:t>
            </a:r>
            <a:endParaRPr sz="2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36"/>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dirty="0"/>
              <a:t>Monitoring and Internal Controls (6)</a:t>
            </a:r>
            <a:endParaRPr dirty="0"/>
          </a:p>
        </p:txBody>
      </p:sp>
      <p:sp>
        <p:nvSpPr>
          <p:cNvPr id="272" name="Google Shape;272;p36"/>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742950" lvl="1" indent="-285750" algn="l" rtl="0">
              <a:spcBef>
                <a:spcPts val="320"/>
              </a:spcBef>
              <a:spcAft>
                <a:spcPts val="0"/>
              </a:spcAft>
              <a:buClr>
                <a:schemeClr val="dk1"/>
              </a:buClr>
              <a:buSzPts val="1600"/>
              <a:buFont typeface="Arial"/>
              <a:buChar char="–"/>
            </a:pPr>
            <a:r>
              <a:rPr lang="en-US" sz="2400"/>
              <a:t>The </a:t>
            </a:r>
            <a:r>
              <a:rPr lang="en-US" sz="2400" dirty="0"/>
              <a:t>CDE also uses the reports to monitor LEAs timely use of the funds and ensure that LEAs meet expenditure deadlines as stated in law. </a:t>
            </a:r>
            <a:endParaRPr sz="2400" dirty="0"/>
          </a:p>
          <a:p>
            <a:pPr marL="342900" lvl="0" indent="-342900" algn="l" rtl="0">
              <a:spcBef>
                <a:spcPts val="400"/>
              </a:spcBef>
              <a:spcAft>
                <a:spcPts val="0"/>
              </a:spcAft>
              <a:buClr>
                <a:schemeClr val="dk1"/>
              </a:buClr>
              <a:buSzPts val="2000"/>
              <a:buFont typeface="Arial"/>
              <a:buChar char="•"/>
            </a:pPr>
            <a:r>
              <a:rPr lang="en-US" sz="2400" dirty="0"/>
              <a:t>The CDE has an internal team that uses an internal process to check for the accuracy and completeness of information. The reported information will assist the CDE during monitoring reviews of the LEAs and the use of CARES, CRRSA, and ARP funds. </a:t>
            </a:r>
            <a:endParaRPr sz="2400" dirty="0"/>
          </a:p>
          <a:p>
            <a:pPr marL="0" lvl="0" indent="0" algn="l" rtl="0">
              <a:spcBef>
                <a:spcPts val="640"/>
              </a:spcBef>
              <a:spcAft>
                <a:spcPts val="0"/>
              </a:spcAft>
              <a:buClr>
                <a:schemeClr val="dk1"/>
              </a:buClr>
              <a:buSzPts val="3200"/>
              <a:buFont typeface="Arial"/>
              <a:buNone/>
            </a:pPr>
            <a:endParaRPr sz="2400" dirty="0"/>
          </a:p>
        </p:txBody>
      </p:sp>
    </p:spTree>
    <p:extLst>
      <p:ext uri="{BB962C8B-B14F-4D97-AF65-F5344CB8AC3E}">
        <p14:creationId xmlns:p14="http://schemas.microsoft.com/office/powerpoint/2010/main" val="35416495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37"/>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dirty="0"/>
              <a:t>Monitoring and Internal Controls (7)</a:t>
            </a:r>
            <a:endParaRPr dirty="0"/>
          </a:p>
        </p:txBody>
      </p:sp>
      <p:sp>
        <p:nvSpPr>
          <p:cNvPr id="278" name="Google Shape;278;p37"/>
          <p:cNvSpPr txBox="1">
            <a:spLocks noGrp="1"/>
          </p:cNvSpPr>
          <p:nvPr>
            <p:ph type="body" idx="1"/>
          </p:nvPr>
        </p:nvSpPr>
        <p:spPr>
          <a:xfrm>
            <a:off x="2567710" y="17526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n-US" sz="2400" b="1" dirty="0"/>
              <a:t>Accounting</a:t>
            </a:r>
            <a:r>
              <a:rPr lang="en-US" sz="2400" dirty="0"/>
              <a:t>. The California School Account Manual provides accounting policies and procedures and implementation guidance. </a:t>
            </a:r>
            <a:endParaRPr sz="2400" dirty="0"/>
          </a:p>
          <a:p>
            <a:pPr marL="742950" lvl="1" indent="-285750" algn="l" rtl="0">
              <a:spcBef>
                <a:spcPts val="320"/>
              </a:spcBef>
              <a:spcAft>
                <a:spcPts val="0"/>
              </a:spcAft>
              <a:buClr>
                <a:schemeClr val="dk1"/>
              </a:buClr>
              <a:buSzPts val="1600"/>
              <a:buFont typeface="Arial"/>
              <a:buChar char="–"/>
            </a:pPr>
            <a:r>
              <a:rPr lang="en-US" sz="2400" dirty="0"/>
              <a:t>ESSER and GEER funds are tracked at the local level using a unique identifier within the standardized account code structure (SACS). </a:t>
            </a:r>
            <a:endParaRPr sz="2400" dirty="0"/>
          </a:p>
          <a:p>
            <a:pPr marL="342900" lvl="0" indent="-342900" algn="l" rtl="0">
              <a:spcBef>
                <a:spcPts val="400"/>
              </a:spcBef>
              <a:spcAft>
                <a:spcPts val="0"/>
              </a:spcAft>
              <a:buClr>
                <a:schemeClr val="dk1"/>
              </a:buClr>
              <a:buSzPts val="2000"/>
              <a:buFont typeface="Arial"/>
              <a:buChar char="•"/>
            </a:pPr>
            <a:r>
              <a:rPr lang="en-US" sz="2400" i="1" dirty="0"/>
              <a:t>Program Monitoring Reviews and Audits. </a:t>
            </a:r>
            <a:r>
              <a:rPr lang="en-US" sz="2400" dirty="0"/>
              <a:t>LEAs are selected each year for a Federal Program Monitoring (FPM) review using a risk-based approach. </a:t>
            </a:r>
            <a:endParaRPr sz="24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37"/>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dirty="0"/>
              <a:t>Monitoring and Internal Controls (8)</a:t>
            </a:r>
            <a:endParaRPr dirty="0"/>
          </a:p>
        </p:txBody>
      </p:sp>
      <p:sp>
        <p:nvSpPr>
          <p:cNvPr id="278" name="Google Shape;278;p37"/>
          <p:cNvSpPr txBox="1">
            <a:spLocks noGrp="1"/>
          </p:cNvSpPr>
          <p:nvPr>
            <p:ph type="body" idx="1"/>
          </p:nvPr>
        </p:nvSpPr>
        <p:spPr>
          <a:xfrm>
            <a:off x="2567710" y="17526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400"/>
              </a:spcBef>
              <a:spcAft>
                <a:spcPts val="0"/>
              </a:spcAft>
              <a:buClr>
                <a:schemeClr val="dk1"/>
              </a:buClr>
              <a:buSzPts val="2000"/>
              <a:buFont typeface="Arial"/>
              <a:buChar char="•"/>
            </a:pPr>
            <a:r>
              <a:rPr lang="en-US" sz="2400" dirty="0"/>
              <a:t>Monitoring of the CARES, CRRSA, and ARP Act funds will be conducted in conjunction with the FPM process as follows: </a:t>
            </a:r>
            <a:endParaRPr sz="2400" dirty="0"/>
          </a:p>
          <a:p>
            <a:pPr marL="742950" lvl="1" indent="-285750" algn="l" rtl="0">
              <a:spcBef>
                <a:spcPts val="320"/>
              </a:spcBef>
              <a:spcAft>
                <a:spcPts val="0"/>
              </a:spcAft>
              <a:buClr>
                <a:schemeClr val="dk1"/>
              </a:buClr>
              <a:buSzPts val="1600"/>
              <a:buFont typeface="Arial"/>
              <a:buChar char="–"/>
            </a:pPr>
            <a:r>
              <a:rPr lang="en-US" sz="2400" dirty="0"/>
              <a:t>January 2021 through June 2021—15 CARES Act monitoring reviews are being conducted, representing 20 percent of total ESSER I and GEER I funding allocated to LEAs</a:t>
            </a:r>
            <a:endParaRPr sz="2400" dirty="0"/>
          </a:p>
          <a:p>
            <a:pPr marL="742950" lvl="1" indent="-285750" algn="l" rtl="0">
              <a:spcBef>
                <a:spcPts val="320"/>
              </a:spcBef>
              <a:spcAft>
                <a:spcPts val="0"/>
              </a:spcAft>
              <a:buClr>
                <a:schemeClr val="dk1"/>
              </a:buClr>
              <a:buSzPts val="1600"/>
              <a:buFont typeface="Arial"/>
              <a:buChar char="–"/>
            </a:pPr>
            <a:r>
              <a:rPr lang="en-US" sz="2400" dirty="0"/>
              <a:t>September 2021 through June 2022—monitoring reviews of ESSER I, II, and III, and GEER I will be conducted based on CDE’s annual risk assessment process in accordance with federal requirements. </a:t>
            </a:r>
            <a:endParaRPr sz="2400" dirty="0"/>
          </a:p>
          <a:p>
            <a:pPr marL="342900" lvl="0" indent="-342900" algn="l" rtl="0">
              <a:spcBef>
                <a:spcPts val="400"/>
              </a:spcBef>
              <a:spcAft>
                <a:spcPts val="0"/>
              </a:spcAft>
              <a:buClr>
                <a:schemeClr val="dk1"/>
              </a:buClr>
              <a:buSzPts val="2000"/>
              <a:buFont typeface="Arial"/>
              <a:buChar char="•"/>
            </a:pPr>
            <a:r>
              <a:rPr lang="en-US" sz="2400" dirty="0"/>
              <a:t>The CDE will conduct monitoring reviews of federal relief aid using CDE’s monitoring Tool (CMT). Staff follow up on any findings and additional corrective action is required of the LEA. </a:t>
            </a:r>
            <a:endParaRPr sz="2400" dirty="0"/>
          </a:p>
        </p:txBody>
      </p:sp>
    </p:spTree>
    <p:extLst>
      <p:ext uri="{BB962C8B-B14F-4D97-AF65-F5344CB8AC3E}">
        <p14:creationId xmlns:p14="http://schemas.microsoft.com/office/powerpoint/2010/main" val="15253306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38"/>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Group Discussion (3)</a:t>
            </a:r>
            <a:endParaRPr dirty="0"/>
          </a:p>
        </p:txBody>
      </p:sp>
      <p:sp>
        <p:nvSpPr>
          <p:cNvPr id="284" name="Google Shape;284;p38"/>
          <p:cNvSpPr txBox="1">
            <a:spLocks noGrp="1"/>
          </p:cNvSpPr>
          <p:nvPr>
            <p:ph type="body" idx="1"/>
          </p:nvPr>
        </p:nvSpPr>
        <p:spPr>
          <a:xfrm>
            <a:off x="2540000" y="1981200"/>
            <a:ext cx="9144000" cy="4114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Font typeface="Arial"/>
              <a:buChar char="•"/>
            </a:pPr>
            <a:r>
              <a:rPr lang="en-US"/>
              <a:t>Strengths?</a:t>
            </a:r>
            <a:endParaRPr/>
          </a:p>
          <a:p>
            <a:pPr marL="342900" lvl="0" indent="-342900" algn="l" rtl="0">
              <a:spcBef>
                <a:spcPts val="640"/>
              </a:spcBef>
              <a:spcAft>
                <a:spcPts val="0"/>
              </a:spcAft>
              <a:buClr>
                <a:schemeClr val="dk1"/>
              </a:buClr>
              <a:buSzPts val="3200"/>
              <a:buFont typeface="Arial"/>
              <a:buChar char="•"/>
            </a:pPr>
            <a:r>
              <a:rPr lang="en-US"/>
              <a:t>Gaps?</a:t>
            </a:r>
            <a:endParaRPr/>
          </a:p>
          <a:p>
            <a:pPr marL="0" lvl="0" indent="0" algn="l" rtl="0">
              <a:spcBef>
                <a:spcPts val="640"/>
              </a:spcBef>
              <a:spcAft>
                <a:spcPts val="0"/>
              </a:spcAft>
              <a:buNone/>
            </a:pPr>
            <a:r>
              <a:rPr lang="en-US"/>
              <a:t> </a:t>
            </a:r>
            <a:endParaRPr/>
          </a:p>
          <a:p>
            <a:pPr marL="0" lvl="0" indent="0" algn="l" rtl="0">
              <a:spcBef>
                <a:spcPts val="640"/>
              </a:spcBef>
              <a:spcAft>
                <a:spcPts val="0"/>
              </a:spcAft>
              <a:buClr>
                <a:schemeClr val="dk1"/>
              </a:buClr>
              <a:buSzPts val="3200"/>
              <a:buFont typeface="Arial"/>
              <a:buNone/>
            </a:pPr>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39"/>
          <p:cNvSpPr txBox="1">
            <a:spLocks noGrp="1"/>
          </p:cNvSpPr>
          <p:nvPr>
            <p:ph type="title"/>
          </p:nvPr>
        </p:nvSpPr>
        <p:spPr>
          <a:xfrm>
            <a:off x="2540000" y="609600"/>
            <a:ext cx="91440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Public Comment </a:t>
            </a:r>
            <a:endParaRPr/>
          </a:p>
        </p:txBody>
      </p:sp>
      <p:sp>
        <p:nvSpPr>
          <p:cNvPr id="291" name="Google Shape;291;p39"/>
          <p:cNvSpPr txBox="1">
            <a:spLocks noGrp="1"/>
          </p:cNvSpPr>
          <p:nvPr>
            <p:ph type="body" idx="1"/>
          </p:nvPr>
        </p:nvSpPr>
        <p:spPr>
          <a:xfrm>
            <a:off x="2540000" y="1752600"/>
            <a:ext cx="9144000" cy="477012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800"/>
              <a:buFont typeface="Arial"/>
              <a:buChar char="•"/>
            </a:pPr>
            <a:r>
              <a:rPr lang="en-US" sz="2400" dirty="0"/>
              <a:t>Prior to making public comment, speakers who are watching the meeting via </a:t>
            </a:r>
            <a:r>
              <a:rPr lang="en-US" sz="2400" dirty="0">
                <a:solidFill>
                  <a:schemeClr val="tx1"/>
                </a:solidFill>
              </a:rPr>
              <a:t>live webcast </a:t>
            </a:r>
            <a:r>
              <a:rPr lang="en-US" sz="2400" dirty="0"/>
              <a:t>(</a:t>
            </a:r>
            <a:r>
              <a:rPr lang="en-US" sz="2400" dirty="0">
                <a:hlinkClick r:id="rId3" tooltip="Live Webcast"/>
              </a:rPr>
              <a:t>https://www.cde.ca.gov/be/pn/lv/index.asp</a:t>
            </a:r>
            <a:r>
              <a:rPr lang="en-US" sz="2400" dirty="0"/>
              <a:t>)  should make sure the volume on their computer is muted to avoid an echoing or feedback sounds during the call.</a:t>
            </a:r>
            <a:endParaRPr sz="2400" dirty="0"/>
          </a:p>
          <a:p>
            <a:pPr marL="342900" lvl="0" indent="-342900" algn="l" rtl="0">
              <a:spcBef>
                <a:spcPts val="560"/>
              </a:spcBef>
              <a:spcAft>
                <a:spcPts val="0"/>
              </a:spcAft>
              <a:buClr>
                <a:schemeClr val="dk1"/>
              </a:buClr>
              <a:buSzPts val="2800"/>
              <a:buFont typeface="Arial"/>
              <a:buChar char="•"/>
            </a:pPr>
            <a:r>
              <a:rPr lang="en-US" sz="2400" dirty="0"/>
              <a:t>Each speaker will be allotted one minute of public comment for each agenda item.</a:t>
            </a:r>
            <a:endParaRPr sz="2400" dirty="0"/>
          </a:p>
          <a:p>
            <a:pPr marL="342900" lvl="0" indent="-342900" algn="l" rtl="0">
              <a:spcBef>
                <a:spcPts val="560"/>
              </a:spcBef>
              <a:spcAft>
                <a:spcPts val="0"/>
              </a:spcAft>
              <a:buClr>
                <a:schemeClr val="dk1"/>
              </a:buClr>
              <a:buSzPts val="2800"/>
              <a:buFont typeface="Arial"/>
              <a:buChar char="•"/>
            </a:pPr>
            <a:r>
              <a:rPr lang="en-US" sz="2400" dirty="0"/>
              <a:t>Please use the phone number and access code provided below:</a:t>
            </a:r>
            <a:endParaRPr sz="2400" dirty="0"/>
          </a:p>
          <a:p>
            <a:pPr marL="742950" lvl="1" indent="-285750" algn="l" rtl="0">
              <a:spcBef>
                <a:spcPts val="560"/>
              </a:spcBef>
              <a:spcAft>
                <a:spcPts val="0"/>
              </a:spcAft>
              <a:buClr>
                <a:schemeClr val="dk1"/>
              </a:buClr>
              <a:buSzPts val="2800"/>
              <a:buFont typeface="Arial"/>
              <a:buChar char="–"/>
            </a:pPr>
            <a:r>
              <a:rPr lang="en-US" sz="2400" dirty="0"/>
              <a:t>Phone number: (712) 770 4906</a:t>
            </a:r>
            <a:endParaRPr sz="2400" dirty="0"/>
          </a:p>
          <a:p>
            <a:pPr marL="742950" lvl="1" indent="-285750" algn="l" rtl="0">
              <a:spcBef>
                <a:spcPts val="560"/>
              </a:spcBef>
              <a:spcAft>
                <a:spcPts val="0"/>
              </a:spcAft>
              <a:buClr>
                <a:schemeClr val="dk1"/>
              </a:buClr>
              <a:buSzPts val="2800"/>
              <a:buFont typeface="Arial"/>
              <a:buChar char="–"/>
            </a:pPr>
            <a:r>
              <a:rPr lang="en-US" sz="2400" dirty="0"/>
              <a:t>Passcode: 1166083#</a:t>
            </a:r>
            <a:endParaRP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ge1584f9248_0_0"/>
          <p:cNvSpPr txBox="1">
            <a:spLocks noGrp="1"/>
          </p:cNvSpPr>
          <p:nvPr>
            <p:ph type="title"/>
          </p:nvPr>
        </p:nvSpPr>
        <p:spPr>
          <a:xfrm>
            <a:off x="2540000" y="609600"/>
            <a:ext cx="91440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a:t>Focus for Today</a:t>
            </a:r>
            <a:endParaRPr/>
          </a:p>
        </p:txBody>
      </p:sp>
      <p:sp>
        <p:nvSpPr>
          <p:cNvPr id="93" name="Google Shape;93;ge1584f9248_0_0"/>
          <p:cNvSpPr txBox="1">
            <a:spLocks noGrp="1"/>
          </p:cNvSpPr>
          <p:nvPr>
            <p:ph type="body" idx="1"/>
          </p:nvPr>
        </p:nvSpPr>
        <p:spPr>
          <a:xfrm>
            <a:off x="2540000" y="1981200"/>
            <a:ext cx="91440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3500"/>
              <a:t>Sections of the plan related to CA’s priorities for the use of and reporting on ARP ESSER funds. </a:t>
            </a:r>
            <a:endParaRPr sz="3500"/>
          </a:p>
          <a:p>
            <a:pPr marL="0" lvl="0" indent="0" algn="l" rtl="0">
              <a:spcBef>
                <a:spcPts val="0"/>
              </a:spcBef>
              <a:spcAft>
                <a:spcPts val="0"/>
              </a:spcAft>
              <a:buNone/>
            </a:pPr>
            <a:endParaRPr sz="2400"/>
          </a:p>
          <a:p>
            <a:pPr marL="0" lvl="0" indent="0" algn="l" rtl="0">
              <a:spcBef>
                <a:spcPts val="0"/>
              </a:spcBef>
              <a:spcAft>
                <a:spcPts val="0"/>
              </a:spcAft>
              <a:buClr>
                <a:schemeClr val="dk1"/>
              </a:buClr>
              <a:buFont typeface="Arial"/>
              <a:buNone/>
            </a:pPr>
            <a:endParaRPr sz="2400"/>
          </a:p>
          <a:p>
            <a:pPr marL="0" lvl="0" indent="0" algn="l" rtl="0">
              <a:spcBef>
                <a:spcPts val="360"/>
              </a:spcBef>
              <a:spcAft>
                <a:spcPts val="0"/>
              </a:spcAft>
              <a:buNone/>
            </a:pPr>
            <a:endParaRPr sz="2400"/>
          </a:p>
          <a:p>
            <a:pPr marL="0" lvl="0" indent="0" algn="l" rtl="0">
              <a:spcBef>
                <a:spcPts val="36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8"/>
          <p:cNvSpPr txBox="1">
            <a:spLocks noGrp="1"/>
          </p:cNvSpPr>
          <p:nvPr>
            <p:ph type="title"/>
          </p:nvPr>
        </p:nvSpPr>
        <p:spPr>
          <a:xfrm>
            <a:off x="2731476" y="1709738"/>
            <a:ext cx="8615973" cy="2852737"/>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None/>
            </a:pPr>
            <a:r>
              <a:rPr lang="en-US"/>
              <a:t>Describing the State’s Current Status and Needs</a:t>
            </a:r>
            <a:endParaRPr/>
          </a:p>
        </p:txBody>
      </p:sp>
      <p:sp>
        <p:nvSpPr>
          <p:cNvPr id="99" name="Google Shape;99;p8"/>
          <p:cNvSpPr txBox="1">
            <a:spLocks noGrp="1"/>
          </p:cNvSpPr>
          <p:nvPr>
            <p:ph type="body" idx="1"/>
          </p:nvPr>
        </p:nvSpPr>
        <p:spPr>
          <a:xfrm>
            <a:off x="2860430" y="4589463"/>
            <a:ext cx="8487019" cy="1500187"/>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lt2"/>
              </a:buClr>
              <a:buSzPts val="2800"/>
              <a:buFont typeface="Arial"/>
              <a:buNone/>
            </a:pPr>
            <a:r>
              <a:rPr lang="en-US" sz="2800" dirty="0">
                <a:solidFill>
                  <a:schemeClr val="tx1"/>
                </a:solidFill>
              </a:rPr>
              <a:t>Section A</a:t>
            </a:r>
            <a:endParaRPr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9"/>
          <p:cNvSpPr txBox="1">
            <a:spLocks noGrp="1"/>
          </p:cNvSpPr>
          <p:nvPr>
            <p:ph type="title"/>
          </p:nvPr>
        </p:nvSpPr>
        <p:spPr>
          <a:xfrm>
            <a:off x="2540000" y="375138"/>
            <a:ext cx="9144000" cy="1957754"/>
          </a:xfrm>
          <a:prstGeom prst="rect">
            <a:avLst/>
          </a:prstGeom>
          <a:noFill/>
          <a:ln>
            <a:noFill/>
          </a:ln>
        </p:spPr>
        <p:txBody>
          <a:bodyPr spcFirstLastPara="1" wrap="square" lIns="91425" tIns="45700" rIns="91425" bIns="45700" anchor="ctr" anchorCtr="0">
            <a:noAutofit/>
          </a:bodyPr>
          <a:lstStyle/>
          <a:p>
            <a:pPr marL="0" lvl="1" indent="0" algn="ctr" rtl="0">
              <a:spcBef>
                <a:spcPts val="0"/>
              </a:spcBef>
              <a:spcAft>
                <a:spcPts val="0"/>
              </a:spcAft>
              <a:buNone/>
            </a:pPr>
            <a:r>
              <a:rPr lang="en-US" sz="3200" b="1">
                <a:solidFill>
                  <a:schemeClr val="dk1"/>
                </a:solidFill>
                <a:latin typeface="Arial"/>
                <a:ea typeface="Arial"/>
                <a:cs typeface="Arial"/>
                <a:sym typeface="Arial"/>
              </a:rPr>
              <a:t>Promising Practices</a:t>
            </a:r>
            <a:br>
              <a:rPr lang="en-US" sz="2000">
                <a:solidFill>
                  <a:schemeClr val="dk1"/>
                </a:solidFill>
                <a:latin typeface="Arial"/>
                <a:ea typeface="Arial"/>
                <a:cs typeface="Arial"/>
                <a:sym typeface="Arial"/>
              </a:rPr>
            </a:br>
            <a:endParaRPr/>
          </a:p>
        </p:txBody>
      </p:sp>
      <p:sp>
        <p:nvSpPr>
          <p:cNvPr id="105" name="Google Shape;105;p9"/>
          <p:cNvSpPr txBox="1">
            <a:spLocks noGrp="1"/>
          </p:cNvSpPr>
          <p:nvPr>
            <p:ph type="body" idx="1"/>
          </p:nvPr>
        </p:nvSpPr>
        <p:spPr>
          <a:xfrm>
            <a:off x="2540000" y="2224719"/>
            <a:ext cx="9144000" cy="4249617"/>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2000"/>
              <a:buFont typeface="Arial"/>
              <a:buChar char="•"/>
            </a:pPr>
            <a:r>
              <a:rPr lang="en-US" sz="2400" b="1" dirty="0"/>
              <a:t>Distance Learning Guidance for LEAs</a:t>
            </a:r>
            <a:endParaRPr sz="2400" b="1" dirty="0"/>
          </a:p>
          <a:p>
            <a:pPr marL="342900" lvl="0" indent="0" algn="l" rtl="0">
              <a:spcBef>
                <a:spcPts val="0"/>
              </a:spcBef>
              <a:spcAft>
                <a:spcPts val="0"/>
              </a:spcAft>
              <a:buNone/>
            </a:pPr>
            <a:endParaRPr sz="2400" b="1" dirty="0"/>
          </a:p>
          <a:p>
            <a:pPr marL="342900" lvl="0" indent="-342900" algn="l" rtl="0">
              <a:spcBef>
                <a:spcPts val="0"/>
              </a:spcBef>
              <a:spcAft>
                <a:spcPts val="0"/>
              </a:spcAft>
              <a:buClr>
                <a:schemeClr val="dk1"/>
              </a:buClr>
              <a:buSzPts val="2000"/>
              <a:buFont typeface="Arial"/>
              <a:buChar char="•"/>
            </a:pPr>
            <a:r>
              <a:rPr lang="en-US" sz="2400" b="1" dirty="0"/>
              <a:t>Expanded access to devices, broadband and connectivity </a:t>
            </a:r>
            <a:r>
              <a:rPr lang="en-US" sz="2400" dirty="0"/>
              <a:t>through the Bridging the Digital Divide (BDD) Fund</a:t>
            </a:r>
            <a:endParaRPr sz="2400" dirty="0"/>
          </a:p>
          <a:p>
            <a:pPr marL="342900" lvl="0" indent="0" algn="l" rtl="0">
              <a:spcBef>
                <a:spcPts val="0"/>
              </a:spcBef>
              <a:spcAft>
                <a:spcPts val="0"/>
              </a:spcAft>
              <a:buNone/>
            </a:pPr>
            <a:endParaRPr sz="2400" dirty="0"/>
          </a:p>
          <a:p>
            <a:pPr marL="342900" lvl="0" indent="-342900" algn="l" rtl="0">
              <a:spcBef>
                <a:spcPts val="0"/>
              </a:spcBef>
              <a:spcAft>
                <a:spcPts val="0"/>
              </a:spcAft>
              <a:buClr>
                <a:schemeClr val="dk1"/>
              </a:buClr>
              <a:buSzPts val="2000"/>
              <a:buFont typeface="Arial"/>
              <a:buChar char="•"/>
            </a:pPr>
            <a:r>
              <a:rPr lang="en-US" sz="2400" b="1" dirty="0"/>
              <a:t>Support for the safe return to in-person instruction </a:t>
            </a:r>
            <a:r>
              <a:rPr lang="en-US" sz="2400" dirty="0"/>
              <a:t>including priority vaccines for teachers, free testing and PPE support; resources and guidance. </a:t>
            </a:r>
            <a:endParaRPr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0"/>
          <p:cNvSpPr txBox="1">
            <a:spLocks noGrp="1"/>
          </p:cNvSpPr>
          <p:nvPr>
            <p:ph type="title"/>
          </p:nvPr>
        </p:nvSpPr>
        <p:spPr>
          <a:xfrm>
            <a:off x="2540000" y="249382"/>
            <a:ext cx="9144000" cy="1371600"/>
          </a:xfrm>
          <a:prstGeom prst="rect">
            <a:avLst/>
          </a:prstGeom>
          <a:noFill/>
          <a:ln>
            <a:noFill/>
          </a:ln>
        </p:spPr>
        <p:txBody>
          <a:bodyPr spcFirstLastPara="1" wrap="square" lIns="91425" tIns="45700" rIns="91425" bIns="45700" anchor="ctr" anchorCtr="0">
            <a:noAutofit/>
          </a:bodyPr>
          <a:lstStyle/>
          <a:p>
            <a:pPr marL="0" lvl="1" indent="0" algn="ctr" rtl="0">
              <a:spcBef>
                <a:spcPts val="0"/>
              </a:spcBef>
              <a:spcAft>
                <a:spcPts val="0"/>
              </a:spcAft>
              <a:buNone/>
            </a:pPr>
            <a:r>
              <a:rPr lang="en-US" sz="3200" b="1">
                <a:solidFill>
                  <a:schemeClr val="dk1"/>
                </a:solidFill>
              </a:rPr>
              <a:t>Overall Priorities</a:t>
            </a:r>
            <a:endParaRPr sz="2000" b="1">
              <a:solidFill>
                <a:schemeClr val="dk1"/>
              </a:solidFill>
              <a:latin typeface="Arial"/>
              <a:ea typeface="Arial"/>
              <a:cs typeface="Arial"/>
              <a:sym typeface="Arial"/>
            </a:endParaRPr>
          </a:p>
        </p:txBody>
      </p:sp>
      <p:sp>
        <p:nvSpPr>
          <p:cNvPr id="111" name="Google Shape;111;p10"/>
          <p:cNvSpPr txBox="1">
            <a:spLocks noGrp="1"/>
          </p:cNvSpPr>
          <p:nvPr>
            <p:ph type="body" idx="1"/>
          </p:nvPr>
        </p:nvSpPr>
        <p:spPr>
          <a:xfrm>
            <a:off x="2540000" y="1828800"/>
            <a:ext cx="9144000" cy="4655127"/>
          </a:xfrm>
          <a:prstGeom prst="rect">
            <a:avLst/>
          </a:prstGeom>
          <a:noFill/>
          <a:ln>
            <a:noFill/>
          </a:ln>
        </p:spPr>
        <p:txBody>
          <a:bodyPr spcFirstLastPara="1" wrap="square" lIns="91425" tIns="45700" rIns="91425" bIns="45700" anchor="ctr" anchorCtr="0">
            <a:normAutofit lnSpcReduction="10000"/>
          </a:bodyPr>
          <a:lstStyle/>
          <a:p>
            <a:pPr marL="0" lvl="0" indent="0" algn="l" rtl="0">
              <a:spcBef>
                <a:spcPts val="0"/>
              </a:spcBef>
              <a:spcAft>
                <a:spcPts val="0"/>
              </a:spcAft>
              <a:buClr>
                <a:schemeClr val="dk1"/>
              </a:buClr>
              <a:buSzPts val="2400"/>
              <a:buFont typeface="Arial"/>
              <a:buNone/>
            </a:pPr>
            <a:r>
              <a:rPr lang="en-US" sz="2400" b="1" dirty="0"/>
              <a:t>1. Mental health/trauma needs of students, families, staff. </a:t>
            </a:r>
            <a:endParaRPr sz="2400" b="1" dirty="0"/>
          </a:p>
          <a:p>
            <a:pPr marL="0" lvl="0" indent="0" algn="l" rtl="0">
              <a:spcBef>
                <a:spcPts val="0"/>
              </a:spcBef>
              <a:spcAft>
                <a:spcPts val="0"/>
              </a:spcAft>
              <a:buClr>
                <a:schemeClr val="dk1"/>
              </a:buClr>
              <a:buSzPts val="2400"/>
              <a:buFont typeface="Arial"/>
              <a:buNone/>
            </a:pPr>
            <a:endParaRPr sz="2400" b="1" dirty="0"/>
          </a:p>
          <a:p>
            <a:pPr marL="0" lvl="0" indent="0" algn="l" rtl="0">
              <a:spcBef>
                <a:spcPts val="408"/>
              </a:spcBef>
              <a:spcAft>
                <a:spcPts val="0"/>
              </a:spcAft>
              <a:buClr>
                <a:schemeClr val="dk1"/>
              </a:buClr>
              <a:buSzPts val="2400"/>
              <a:buFont typeface="Arial"/>
              <a:buNone/>
            </a:pPr>
            <a:r>
              <a:rPr lang="en-US" sz="2400" b="1" dirty="0"/>
              <a:t>2. Accelerated learning needs</a:t>
            </a:r>
            <a:r>
              <a:rPr lang="en-US" sz="2400" dirty="0"/>
              <a:t>. </a:t>
            </a:r>
            <a:endParaRPr sz="2400" dirty="0"/>
          </a:p>
          <a:p>
            <a:pPr marL="742950" lvl="1" indent="-303847" algn="l" rtl="0">
              <a:spcBef>
                <a:spcPts val="323"/>
              </a:spcBef>
              <a:spcAft>
                <a:spcPts val="0"/>
              </a:spcAft>
              <a:buClr>
                <a:schemeClr val="dk1"/>
              </a:buClr>
              <a:buSzPts val="1900"/>
              <a:buFont typeface="Arial"/>
              <a:buChar char="–"/>
            </a:pPr>
            <a:r>
              <a:rPr lang="en-US" sz="2400" dirty="0"/>
              <a:t>School closures disrupted the instructional core and likely contributed to gaps in learning. Vulnerable and historically-underrepresented students, English learners, and students with disabilities, have likely experienced an even greater impact.</a:t>
            </a:r>
            <a:endParaRPr sz="2400" dirty="0"/>
          </a:p>
          <a:p>
            <a:pPr marL="742950" lvl="0" indent="0" algn="l" rtl="0">
              <a:spcBef>
                <a:spcPts val="323"/>
              </a:spcBef>
              <a:spcAft>
                <a:spcPts val="0"/>
              </a:spcAft>
              <a:buNone/>
            </a:pPr>
            <a:endParaRPr sz="2400" dirty="0"/>
          </a:p>
          <a:p>
            <a:pPr marL="0" lvl="0" indent="0" algn="l" rtl="0">
              <a:spcBef>
                <a:spcPts val="408"/>
              </a:spcBef>
              <a:spcAft>
                <a:spcPts val="0"/>
              </a:spcAft>
              <a:buClr>
                <a:schemeClr val="dk1"/>
              </a:buClr>
              <a:buSzPts val="2400"/>
              <a:buFont typeface="Arial"/>
              <a:buNone/>
            </a:pPr>
            <a:r>
              <a:rPr lang="en-US" sz="2400" dirty="0"/>
              <a:t> </a:t>
            </a:r>
            <a:r>
              <a:rPr lang="en-US" sz="2400" b="1" dirty="0"/>
              <a:t>3. Safe return to full-time, in-person instruction. </a:t>
            </a:r>
            <a:endParaRPr sz="2400" dirty="0"/>
          </a:p>
          <a:p>
            <a:pPr marL="914400" lvl="1" indent="-532447" algn="l" rtl="0">
              <a:spcBef>
                <a:spcPts val="323"/>
              </a:spcBef>
              <a:spcAft>
                <a:spcPts val="0"/>
              </a:spcAft>
              <a:buClr>
                <a:schemeClr val="dk1"/>
              </a:buClr>
              <a:buSzPts val="1900"/>
              <a:buFont typeface="Arial"/>
              <a:buChar char="–"/>
            </a:pPr>
            <a:r>
              <a:rPr lang="en-US" sz="2400" dirty="0"/>
              <a:t>The total number of LEAs offering at least some in-person instruction by May 2021 was approximately 930. </a:t>
            </a:r>
            <a:endParaRPr sz="2400" dirty="0"/>
          </a:p>
          <a:p>
            <a:pPr marL="914400" lvl="1" indent="-406400" algn="l" rtl="0">
              <a:spcBef>
                <a:spcPts val="340"/>
              </a:spcBef>
              <a:spcAft>
                <a:spcPts val="0"/>
              </a:spcAft>
              <a:buClr>
                <a:schemeClr val="dk1"/>
              </a:buClr>
              <a:buSzPts val="2000"/>
              <a:buFont typeface="Arial"/>
              <a:buNone/>
            </a:pPr>
            <a:endParaRPr sz="2000" b="1" dirty="0"/>
          </a:p>
        </p:txBody>
      </p:sp>
    </p:spTree>
  </p:cSld>
  <p:clrMapOvr>
    <a:masterClrMapping/>
  </p:clrMapOvr>
</p:sld>
</file>

<file path=ppt/theme/theme1.xml><?xml version="1.0" encoding="utf-8"?>
<a:theme xmlns:a="http://schemas.openxmlformats.org/drawingml/2006/main" name="Blank Presentatio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3870</Words>
  <Application>Microsoft Office PowerPoint</Application>
  <PresentationFormat>Widescreen</PresentationFormat>
  <Paragraphs>262</Paragraphs>
  <Slides>56</Slides>
  <Notes>56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Arial</vt:lpstr>
      <vt:lpstr>Calibri</vt:lpstr>
      <vt:lpstr>Times</vt:lpstr>
      <vt:lpstr>Blank Presentation</vt:lpstr>
      <vt:lpstr>California’s State Plan for Elementary and Secondary School Emergency Relief Funds as Required Under the American Rescue Plan Act  California Practitioners Advisory Group June 29, 2021 </vt:lpstr>
      <vt:lpstr>Three Federal Stimulus Packages</vt:lpstr>
      <vt:lpstr> American Rescue Plan (ARP) Act </vt:lpstr>
      <vt:lpstr>ARP ESSER State Plan Additional Requirements</vt:lpstr>
      <vt:lpstr>Seven Critical Areas</vt:lpstr>
      <vt:lpstr>Focus for Today</vt:lpstr>
      <vt:lpstr>Describing the State’s Current Status and Needs</vt:lpstr>
      <vt:lpstr>Promising Practices </vt:lpstr>
      <vt:lpstr>Overall Priorities</vt:lpstr>
      <vt:lpstr>Identifying Needs of Underserved Students (1) </vt:lpstr>
      <vt:lpstr>Identifying Needs of Underserved Students (2) </vt:lpstr>
      <vt:lpstr>Understanding the Impact of the COVID-19 Pandemic</vt:lpstr>
      <vt:lpstr>School Operating Status </vt:lpstr>
      <vt:lpstr>Summer Learning (1) </vt:lpstr>
      <vt:lpstr>Summer Learning (2) </vt:lpstr>
      <vt:lpstr>Group Discussion</vt:lpstr>
      <vt:lpstr>Safely Reopening Schools and Sustaining their Safe Operations</vt:lpstr>
      <vt:lpstr>Support for LEAs (1)</vt:lpstr>
      <vt:lpstr>Support for LEAs (2)</vt:lpstr>
      <vt:lpstr>Safe Return to In-Person Instruction and Continuity of Services Plans (1) How the SEA will ensure that its LEAs that receive ARP ESSER funds meet the requirements in section 2001(i) of the ARP Act and the requirements relating to the ARP ESSER funds published in the Federal Register</vt:lpstr>
      <vt:lpstr>Safe Return to In-Person Instruction and Continuity of Services Plans (2) How the SEA will ensure that its LEAs that receive ARP ESSER funds meet the requirements in section 2001(i) of the ARP Act and the requirements relating to the ARP ESSER funds published in the Federal Register</vt:lpstr>
      <vt:lpstr>Planning for the Use and Coordination of ARP ESSER Funds</vt:lpstr>
      <vt:lpstr>Planning for the Use and Coordination of ARP ESSER Funds (1)  How the SEA engaged in meaningful consultation with stakeholders, and incorporated input into its plan</vt:lpstr>
      <vt:lpstr>Planning for the Use and Coordination of ARP ESSER Funds (2) How the SEA engaged in meaningful consultation with stakeholders, and incorporated input into its plan</vt:lpstr>
      <vt:lpstr>Coordinating Funds (1) To what extent the SEA has and will coordinate Federal COVID-19 pandemic funding and other Federal funding. </vt:lpstr>
      <vt:lpstr>Coordinating Funds (2) To what extent the SEA has and will coordinate Federal COVID-19 pandemic funding and other Federal funding. </vt:lpstr>
      <vt:lpstr>Maximizing State-Level Funds to Support Students</vt:lpstr>
      <vt:lpstr>Evidence-Based Interventions &amp; Evaluation (1) The ARP Act includes required State set-asides to address the academic impact of lost instructional time, provide summer learning and enrichment programs, and provide comprehensive afterschool programs. In this section, SEAs will describe their evidence-based strategies for these resources. </vt:lpstr>
      <vt:lpstr>Evidence-Based Interventions &amp; Evaluation (2) The ARP Act includes required State set-asides to address the academic impact of lost instructional time, provide summer learning and enrichment programs, and provide comprehensive afterschool programs. In this section, SEAs will describe their evidence-based strategies for these resources. </vt:lpstr>
      <vt:lpstr>Evidence-Based Interventions &amp; Evaluation (3) The ARP Act includes required State set-asides to address the academic impact of lost instructional time, provide summer learning and enrichment programs, and provide comprehensive afterschool programs. In this section, SEAs will describe their evidence-based strategies for these resources. </vt:lpstr>
      <vt:lpstr>Group Discussion (1)</vt:lpstr>
      <vt:lpstr>Supporting LEAs in Planning for and Meeting Students’ Needs</vt:lpstr>
      <vt:lpstr>LEA Plans for the Use of ARP ESSER Funds (1) Describe what the SEA will require its LEAs to include in LEA plans consistent with the ARP ESSER requirements for the use of ARP ESSER funds</vt:lpstr>
      <vt:lpstr>LEA Plans for the Use of ARP ESSER Funds (2) Describe what the SEA will require its LEAs to include in LEA plans consistent with the ARP ESSER requirements for the use of ARP ESSER funds</vt:lpstr>
      <vt:lpstr>Stakeholder Engagement in LEA ESSER Plans (1)</vt:lpstr>
      <vt:lpstr>Stakeholder Engagement in LEA ESSER Plans (2)</vt:lpstr>
      <vt:lpstr>Stakeholder Engagement in LEA ESSER Plans (3)</vt:lpstr>
      <vt:lpstr>Supporting the Educator Workforce</vt:lpstr>
      <vt:lpstr>Teacher and staff shortages (1)</vt:lpstr>
      <vt:lpstr>Teacher and staff shortages (2)</vt:lpstr>
      <vt:lpstr>State Investments in Staff (1)</vt:lpstr>
      <vt:lpstr>State Investments in Staff (2)</vt:lpstr>
      <vt:lpstr>Group Discussion (2)</vt:lpstr>
      <vt:lpstr>Monitoring and Measuring Progress</vt:lpstr>
      <vt:lpstr>Capacity for Data Collection and Reporting (1)</vt:lpstr>
      <vt:lpstr>Capacity for Data Collection and Reporting (2)</vt:lpstr>
      <vt:lpstr>Monitoring and Internal Controls (1)</vt:lpstr>
      <vt:lpstr>Monitoring and Internal Controls (2)</vt:lpstr>
      <vt:lpstr>Monitoring and Internal Controls (3)</vt:lpstr>
      <vt:lpstr>Monitoring and Internal Controls (4)</vt:lpstr>
      <vt:lpstr>Monitoring and Internal Controls (5)</vt:lpstr>
      <vt:lpstr>Monitoring and Internal Controls (6)</vt:lpstr>
      <vt:lpstr>Monitoring and Internal Controls (7)</vt:lpstr>
      <vt:lpstr>Monitoring and Internal Controls (8)</vt:lpstr>
      <vt:lpstr>Group Discussion (3)</vt:lpstr>
      <vt:lpstr>Public Comment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CPAG June 2021 Item 01 Slides - California Practioners Advisiory Group (CA Dept of Education)</dc:title>
  <dc:subject>California’s State Plan for Elementary and Secondary School Emergency Relief Funds as Required Under the American Rescue Plan Act California Practitioners Advisory Group (CPAG) June 29, 2021.</dc:subject>
  <dc:creator/>
  <cp:lastModifiedBy/>
  <cp:revision>1</cp:revision>
  <dcterms:created xsi:type="dcterms:W3CDTF">2023-11-02T21:09:33Z</dcterms:created>
  <dcterms:modified xsi:type="dcterms:W3CDTF">2023-11-02T21:12:45Z</dcterms:modified>
</cp:coreProperties>
</file>