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467" r:id="rId6"/>
    <p:sldId id="468" r:id="rId7"/>
    <p:sldId id="442" r:id="rId8"/>
    <p:sldId id="455" r:id="rId9"/>
    <p:sldId id="456" r:id="rId10"/>
    <p:sldId id="461" r:id="rId11"/>
    <p:sldId id="462" r:id="rId12"/>
    <p:sldId id="463" r:id="rId13"/>
    <p:sldId id="457" r:id="rId14"/>
    <p:sldId id="459" r:id="rId15"/>
    <p:sldId id="464" r:id="rId16"/>
    <p:sldId id="469" r:id="rId17"/>
    <p:sldId id="466" r:id="rId18"/>
    <p:sldId id="437" r:id="rId19"/>
    <p:sldId id="441" r:id="rId20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ather Mattson" initials="HM" lastIdx="16" clrIdx="0">
    <p:extLst>
      <p:ext uri="{19B8F6BF-5375-455C-9EA6-DF929625EA0E}">
        <p15:presenceInfo xmlns:p15="http://schemas.microsoft.com/office/powerpoint/2012/main" userId="S::hmattso@wested.org::1d702c12-3074-4d99-af32-becdc3eb2439" providerId="AD"/>
      </p:ext>
    </p:extLst>
  </p:cmAuthor>
  <p:cmAuthor id="2" name="Pradeep Kotamraju" initials="PK" lastIdx="6" clrIdx="1">
    <p:extLst>
      <p:ext uri="{19B8F6BF-5375-455C-9EA6-DF929625EA0E}">
        <p15:presenceInfo xmlns:p15="http://schemas.microsoft.com/office/powerpoint/2012/main" userId="S-1-5-21-2608872058-1432505909-2668327341-29740" providerId="AD"/>
      </p:ext>
    </p:extLst>
  </p:cmAuthor>
  <p:cmAuthor id="3" name="Stephanie Papas" initials="SP" lastIdx="5" clrIdx="2">
    <p:extLst>
      <p:ext uri="{19B8F6BF-5375-455C-9EA6-DF929625EA0E}">
        <p15:presenceInfo xmlns:p15="http://schemas.microsoft.com/office/powerpoint/2012/main" userId="S-1-5-21-2608872058-1432505909-2668327341-3138" providerId="AD"/>
      </p:ext>
    </p:extLst>
  </p:cmAuthor>
  <p:cmAuthor id="4" name="Pam Castleman" initials="PC" lastIdx="3" clrIdx="3">
    <p:extLst>
      <p:ext uri="{19B8F6BF-5375-455C-9EA6-DF929625EA0E}">
        <p15:presenceInfo xmlns:p15="http://schemas.microsoft.com/office/powerpoint/2012/main" userId="d62e0d6c6fd7adf0" providerId="Windows Live"/>
      </p:ext>
    </p:extLst>
  </p:cmAuthor>
  <p:cmAuthor id="5" name="Patricia de Cos" initials="PdC" lastIdx="6" clrIdx="4">
    <p:extLst>
      <p:ext uri="{19B8F6BF-5375-455C-9EA6-DF929625EA0E}">
        <p15:presenceInfo xmlns:p15="http://schemas.microsoft.com/office/powerpoint/2012/main" userId="S-1-5-21-2608872058-1432505909-2668327341-111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1" autoAdjust="0"/>
    <p:restoredTop sz="84899" autoAdjust="0"/>
  </p:normalViewPr>
  <p:slideViewPr>
    <p:cSldViewPr snapToGrid="0">
      <p:cViewPr varScale="1">
        <p:scale>
          <a:sx n="54" d="100"/>
          <a:sy n="54" d="100"/>
        </p:scale>
        <p:origin x="118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 snapToGrid="0">
      <p:cViewPr>
        <p:scale>
          <a:sx n="142" d="100"/>
          <a:sy n="142" d="100"/>
        </p:scale>
        <p:origin x="251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/>
              <a:t>September 25, 2020</a:t>
            </a:r>
          </a:p>
          <a:p>
            <a:r>
              <a:rPr lang="en-US" dirty="0"/>
              <a:t>Item 03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194D6-A294-4528-80A6-9685813EA374}" type="datetimeFigureOut">
              <a:rPr lang="en-US" smtClean="0"/>
              <a:t>11/27/2024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225"/>
            <a:ext cx="5588000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7004F-AC0E-4FF9-A9A4-4EC1F4EAF7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88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57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11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301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2569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Member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450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4375" y="1160463"/>
            <a:ext cx="5572125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for Public Comment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485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7004F-AC0E-4FF9-A9A4-4EC1F4EAF7F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807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6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156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411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8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305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965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Question to ponder</a:t>
            </a:r>
            <a:r>
              <a:rPr lang="en-US" dirty="0"/>
              <a:t>: Should equity and access be its own separate focus area or should it be interwoven among the above four focus areas?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7004F-AC0E-4FF9-A9A4-4EC1F4EAF7F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01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>
                <a:ln w="0"/>
                <a:solidFill>
                  <a:schemeClr val="tx1"/>
                </a:solidFill>
                <a:effectLst/>
              </a:rPr>
              <a:t>Public Instruction</a:t>
            </a:r>
          </a:p>
        </p:txBody>
      </p:sp>
      <p:pic>
        <p:nvPicPr>
          <p:cNvPr id="4" name="Picture 3" descr="The seal for the California Department of Educatio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seal for the California Collunity Colleges Chancellor's Offic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CALIFORNIA</a:t>
            </a:r>
            <a:r>
              <a:rPr lang="en-US" sz="1600" b="1" baseline="0" dirty="0">
                <a:ln w="0"/>
                <a:effectLst/>
              </a:rPr>
              <a:t> COMMUNITY COLLEGES CHANCELLOR’S OFFICE</a:t>
            </a:r>
            <a:endParaRPr lang="en-US" sz="1600" b="1" dirty="0">
              <a:ln w="0"/>
              <a:effectLst/>
            </a:endParaRPr>
          </a:p>
          <a:p>
            <a:pPr algn="ctr"/>
            <a:r>
              <a:rPr lang="en-US" sz="1400" dirty="0">
                <a:ln w="0"/>
                <a:effectLst/>
              </a:rPr>
              <a:t>Eloy Ortiz Oakley, Chancellor</a:t>
            </a: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3" name="Picture 2" descr="The seal for the California State Board of Educati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>
                <a:ln w="0"/>
                <a:effectLst/>
              </a:rPr>
              <a:t>Linda Darling-Hammond,</a:t>
            </a:r>
          </a:p>
          <a:p>
            <a:pPr algn="ctr"/>
            <a:r>
              <a:rPr lang="en-US" sz="1400" dirty="0">
                <a:ln w="0"/>
                <a:effectLst/>
              </a:rPr>
              <a:t>State Board President</a:t>
            </a:r>
          </a:p>
        </p:txBody>
      </p:sp>
      <p:pic>
        <p:nvPicPr>
          <p:cNvPr id="14" name="Picture 13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46031"/>
            <a:ext cx="9670810" cy="423093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4515B4-EC6A-4EC9-9A87-77048BFBBA97}"/>
              </a:ext>
            </a:extLst>
          </p:cNvPr>
          <p:cNvSpPr/>
          <p:nvPr userDrawn="1"/>
        </p:nvSpPr>
        <p:spPr>
          <a:xfrm>
            <a:off x="11550830" y="6352807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22881259-AA62-45A9-A9A2-41309B101DA6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69" y="1957754"/>
            <a:ext cx="4722499" cy="421921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03477" y="1957753"/>
            <a:ext cx="4690403" cy="4219209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2" name="Picture 11" descr="The seal for the California Department of Education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seal for the California Community Colleges Chancellor's Offic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seal for the California State Board of Educatio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670810" cy="1405060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15000">
              <a:schemeClr val="accent1">
                <a:lumMod val="60000"/>
                <a:lumOff val="40000"/>
              </a:schemeClr>
            </a:gs>
            <a:gs pos="25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logo for career technical education in California. CTE, Learning that works for California.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Path2Work@cde.ca.gov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5" y="393409"/>
            <a:ext cx="9381250" cy="2617077"/>
          </a:xfrm>
        </p:spPr>
        <p:txBody>
          <a:bodyPr/>
          <a:lstStyle/>
          <a:p>
            <a:r>
              <a:rPr lang="en-US" sz="4000" dirty="0">
                <a:effectLst/>
              </a:rPr>
              <a:t>An Update on the California State Plan for Career Technical Education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Item 03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7344" y="3010486"/>
            <a:ext cx="9381251" cy="82469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Posted by California Department of Education</a:t>
            </a:r>
            <a:br>
              <a:rPr lang="en-US" sz="2400" dirty="0"/>
            </a:br>
            <a:r>
              <a:rPr lang="en-US" sz="2400" dirty="0"/>
              <a:t>September 2020</a:t>
            </a:r>
          </a:p>
        </p:txBody>
      </p:sp>
    </p:spTree>
    <p:extLst>
      <p:ext uri="{BB962C8B-B14F-4D97-AF65-F5344CB8AC3E}">
        <p14:creationId xmlns:p14="http://schemas.microsoft.com/office/powerpoint/2010/main" val="1844020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6067" y="503953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Defining Strategic Areas of Focus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5830" y="2278438"/>
            <a:ext cx="9670810" cy="4441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Organize into four key areas: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Workforce supply that meets demand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Instructional delivery and support services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Data that informs the investments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Systems alignment</a:t>
            </a:r>
          </a:p>
        </p:txBody>
      </p:sp>
    </p:spTree>
    <p:extLst>
      <p:ext uri="{BB962C8B-B14F-4D97-AF65-F5344CB8AC3E}">
        <p14:creationId xmlns:p14="http://schemas.microsoft.com/office/powerpoint/2010/main" val="422653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0F9E78-1129-4D1A-A8D4-6047C7C01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9320" y="939152"/>
            <a:ext cx="9670810" cy="1149530"/>
          </a:xfrm>
        </p:spPr>
        <p:txBody>
          <a:bodyPr/>
          <a:lstStyle/>
          <a:p>
            <a:r>
              <a:rPr lang="en-US" sz="4400" dirty="0"/>
              <a:t>Defining Strategic Areas of Focus</a:t>
            </a:r>
            <a:r>
              <a:rPr lang="en-US" sz="4400" baseline="30000" dirty="0"/>
              <a:t>1</a:t>
            </a:r>
            <a:endParaRPr lang="en-US" sz="2400" b="1" baseline="300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8514" y="2464067"/>
            <a:ext cx="8660676" cy="3923668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the development of the State Plan for CTE, equity and access are seen as foundational threads that are woven throughout the above four areas.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54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850462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Scope of Work Outline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2319001"/>
            <a:ext cx="8895806" cy="446868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Revisit CWPJAC meeting minutes and comments  from key informants.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Review feedback received from key informants.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Study the ways to propose an aligned approach for delivering and improving CTE in California.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3038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190" y="249571"/>
            <a:ext cx="9670810" cy="96665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Timeline Markers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1194658"/>
            <a:ext cx="8895806" cy="4468684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An Update to federal Perkins V State Plan is due to U.S. Department of Education in Spring 2022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 Completion of the scope of work elements (Summer 2021)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Role of stakeholders, key informants, and the general public will influence timeline (push to Fall 2021) 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9532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17" y="1225847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Guidance Sought on the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Scope of Work Outline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6449" y="3128212"/>
            <a:ext cx="8895806" cy="336884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Planning study session(s) for CWPJAC members on areas of focus that need to be addressed within the Strategic Plan/Call to Action.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Setting out a timeline for completing the California State Plan of CTE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83725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D65E540-517E-477A-B14D-30FCE6BDF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Member Comments </a:t>
            </a:r>
            <a:r>
              <a:rPr lang="en-US" sz="2400" dirty="0"/>
              <a:t>(2)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9B38A9-A43B-4396-8965-E8E1701B1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435099"/>
            <a:ext cx="9550062" cy="4825023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Members,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3600"/>
              </a:spcAft>
              <a:buNone/>
            </a:pPr>
            <a:r>
              <a:rPr lang="en-US" sz="3200" dirty="0"/>
              <a:t>Please use the “Raise Hand” feature in Zoom which can be found in the “Participant” tab. Staff will call your name so you can make your comment.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Please remember to lower your hand and place yourself on mute after you have completed your comment.</a:t>
            </a:r>
          </a:p>
        </p:txBody>
      </p:sp>
    </p:spTree>
    <p:extLst>
      <p:ext uri="{BB962C8B-B14F-4D97-AF65-F5344CB8AC3E}">
        <p14:creationId xmlns:p14="http://schemas.microsoft.com/office/powerpoint/2010/main" val="32880810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B1C465-C2BE-4B45-9D1B-4BECF0E26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153551"/>
            <a:ext cx="9550062" cy="5106572"/>
          </a:xfrm>
        </p:spPr>
        <p:txBody>
          <a:bodyPr/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Zoom</a:t>
            </a:r>
          </a:p>
          <a:p>
            <a:pPr marL="0" indent="0">
              <a:buNone/>
            </a:pPr>
            <a:r>
              <a:rPr lang="en-US" sz="2400" dirty="0"/>
              <a:t>Register at: </a:t>
            </a:r>
            <a:r>
              <a:rPr lang="en-US" sz="2400" strike="sngStrike" dirty="0"/>
              <a:t>https://us02web.zoom.us/webinar/register/WN_vCW1KTtMRXamrPXZ0kEQQA</a:t>
            </a:r>
            <a:r>
              <a:rPr lang="en-US" sz="2400" dirty="0"/>
              <a:t> [Link no longer valid]</a:t>
            </a:r>
          </a:p>
          <a:p>
            <a:pPr marL="0" indent="0">
              <a:buNone/>
            </a:pPr>
            <a:r>
              <a:rPr lang="en-US" sz="2400" dirty="0"/>
              <a:t>When logging into Zoom please use your first and last name to provide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Email</a:t>
            </a:r>
          </a:p>
          <a:p>
            <a:pPr marL="0" lvl="1" indent="0">
              <a:buNone/>
            </a:pPr>
            <a:r>
              <a:rPr lang="en-US" sz="2400" dirty="0">
                <a:hlinkClick r:id="rId3" tooltip="Link tot he Path 2 Work Email Address"/>
              </a:rPr>
              <a:t>Path2Work@cde.ca.gov</a:t>
            </a:r>
            <a:r>
              <a:rPr lang="en-US" sz="2400" dirty="0"/>
              <a:t> and include the following: </a:t>
            </a:r>
          </a:p>
          <a:p>
            <a:pPr marL="0" lvl="1" indent="0">
              <a:buNone/>
            </a:pPr>
            <a:r>
              <a:rPr lang="en-US" sz="2400" dirty="0"/>
              <a:t>1) your name; 2) your affiliation, if any; 3) the agenda item number (i.e., Item 01); and 4) your public comment.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b="1" dirty="0"/>
              <a:t>Phone</a:t>
            </a:r>
          </a:p>
          <a:p>
            <a:pPr marL="0" lvl="1" indent="0">
              <a:buNone/>
            </a:pPr>
            <a:r>
              <a:rPr lang="fr-FR" sz="2400" dirty="0"/>
              <a:t>712-432-0075, Participant Access Code: 651905#</a:t>
            </a:r>
          </a:p>
          <a:p>
            <a:pPr marL="0" lvl="1" indent="0">
              <a:buNone/>
            </a:pPr>
            <a:r>
              <a:rPr lang="en-US" sz="2400" dirty="0"/>
              <a:t>Press *6 during the public comment period to be added to the queue.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B47517-D549-4132-93C8-6C2C90DFF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148728"/>
            <a:ext cx="9550061" cy="1103297"/>
          </a:xfrm>
        </p:spPr>
        <p:txBody>
          <a:bodyPr/>
          <a:lstStyle/>
          <a:p>
            <a:r>
              <a:rPr lang="en-US" sz="4400" dirty="0"/>
              <a:t>Public Comment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262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006F0-180E-4288-8711-519CB488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4BF4F-2E8A-4CD6-BAD2-CA413A942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Establishment of California State Team (CAST)</a:t>
            </a:r>
          </a:p>
          <a:p>
            <a:endParaRPr lang="en-US" dirty="0"/>
          </a:p>
          <a:p>
            <a:r>
              <a:rPr lang="en-US" dirty="0"/>
              <a:t>Strategic Plan/Call to Action Goals</a:t>
            </a:r>
          </a:p>
          <a:p>
            <a:endParaRPr lang="en-US" dirty="0"/>
          </a:p>
          <a:p>
            <a:r>
              <a:rPr lang="en-US" dirty="0"/>
              <a:t>Sources of Inspiration</a:t>
            </a:r>
          </a:p>
          <a:p>
            <a:endParaRPr lang="en-US" dirty="0"/>
          </a:p>
          <a:p>
            <a:r>
              <a:rPr lang="en-US" dirty="0"/>
              <a:t>Ongoing and Emerging Issues</a:t>
            </a:r>
          </a:p>
        </p:txBody>
      </p:sp>
    </p:spTree>
    <p:extLst>
      <p:ext uri="{BB962C8B-B14F-4D97-AF65-F5344CB8AC3E}">
        <p14:creationId xmlns:p14="http://schemas.microsoft.com/office/powerpoint/2010/main" val="2813804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006F0-180E-4288-8711-519CB488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4BF4F-2E8A-4CD6-BAD2-CA413A942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70" y="1514957"/>
            <a:ext cx="9670810" cy="423093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Defining Strategic areas of focus</a:t>
            </a:r>
          </a:p>
          <a:p>
            <a:endParaRPr lang="en-US" dirty="0"/>
          </a:p>
          <a:p>
            <a:r>
              <a:rPr lang="en-US" dirty="0"/>
              <a:t>Scope of Work Outline</a:t>
            </a:r>
          </a:p>
          <a:p>
            <a:endParaRPr lang="en-US" dirty="0"/>
          </a:p>
          <a:p>
            <a:r>
              <a:rPr lang="en-US" dirty="0"/>
              <a:t>Timeline Markers</a:t>
            </a:r>
          </a:p>
          <a:p>
            <a:endParaRPr lang="en-US" dirty="0"/>
          </a:p>
          <a:p>
            <a:r>
              <a:rPr lang="en-US" dirty="0"/>
              <a:t>Discussion and Guidance</a:t>
            </a:r>
          </a:p>
        </p:txBody>
      </p:sp>
    </p:spTree>
    <p:extLst>
      <p:ext uri="{BB962C8B-B14F-4D97-AF65-F5344CB8AC3E}">
        <p14:creationId xmlns:p14="http://schemas.microsoft.com/office/powerpoint/2010/main" val="2150657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09831"/>
            <a:ext cx="9670810" cy="1387928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November 2019 - July 2020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947" y="2501694"/>
            <a:ext cx="9315936" cy="4753691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n-US" sz="3200" dirty="0"/>
              <a:t>Established the California State Team (CAST) for developing the California State Plan of Career Technical Education (CTE)</a:t>
            </a:r>
          </a:p>
          <a:p>
            <a:pPr marL="0" indent="0">
              <a:spcAft>
                <a:spcPts val="400"/>
              </a:spcAft>
              <a:buNone/>
            </a:pPr>
            <a:endParaRPr lang="en-US" sz="3200" dirty="0"/>
          </a:p>
          <a:p>
            <a:pPr>
              <a:spcAft>
                <a:spcPts val="400"/>
              </a:spcAft>
            </a:pPr>
            <a:r>
              <a:rPr lang="en-US" sz="3200" dirty="0"/>
              <a:t>CAST recommended Strategic Plan/Call to Action that is a high-level, forward-looking document with clear goals and outcomes</a:t>
            </a:r>
          </a:p>
        </p:txBody>
      </p:sp>
    </p:spTree>
    <p:extLst>
      <p:ext uri="{BB962C8B-B14F-4D97-AF65-F5344CB8AC3E}">
        <p14:creationId xmlns:p14="http://schemas.microsoft.com/office/powerpoint/2010/main" val="1517777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946715"/>
            <a:ext cx="9670809" cy="1319347"/>
          </a:xfrm>
        </p:spPr>
        <p:txBody>
          <a:bodyPr/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Goals for the </a:t>
            </a:r>
            <a:r>
              <a:rPr lang="en-US" sz="4400" dirty="0"/>
              <a:t>Strategic Plan/Call to Action for CTE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2605009"/>
            <a:ext cx="9302875" cy="4846319"/>
          </a:xfrm>
        </p:spPr>
        <p:txBody>
          <a:bodyPr>
            <a:noAutofit/>
          </a:bodyPr>
          <a:lstStyle/>
          <a:p>
            <a:pPr lvl="1">
              <a:spcAft>
                <a:spcPts val="1800"/>
              </a:spcAft>
            </a:pPr>
            <a:r>
              <a:rPr lang="en-US" dirty="0"/>
              <a:t>Preserve intentionality of California’s student-centered approach.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Provide cohesion and direction for visionary and innovative approaches to the current state, regional, and local level CTE work. </a:t>
            </a:r>
          </a:p>
          <a:p>
            <a:pPr lvl="1">
              <a:spcAft>
                <a:spcPts val="1800"/>
              </a:spcAft>
            </a:pPr>
            <a:r>
              <a:rPr lang="en-US" dirty="0"/>
              <a:t>Ensure relevance for stakeholders, particularly for students and employers who are the CTE system’s ultimate benefactors.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9120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57956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Sources of Inspiration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2154185"/>
            <a:ext cx="9670810" cy="4703815"/>
          </a:xfrm>
        </p:spPr>
        <p:txBody>
          <a:bodyPr>
            <a:noAutofit/>
          </a:bodyPr>
          <a:lstStyle/>
          <a:p>
            <a:r>
              <a:rPr lang="en-US" dirty="0"/>
              <a:t>Support Student-Centered K–14 + Pathways (</a:t>
            </a:r>
            <a:r>
              <a:rPr lang="en-US" i="1" dirty="0"/>
              <a:t>Guiding Policy Principles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Larger context of State education and workforce development priorities and initiatives (Future of Work)</a:t>
            </a:r>
          </a:p>
          <a:p>
            <a:endParaRPr lang="en-US" dirty="0"/>
          </a:p>
          <a:p>
            <a:r>
              <a:rPr lang="en-US" dirty="0"/>
              <a:t>The Federal Strengthening Career and Technical Education for the 21</a:t>
            </a:r>
            <a:r>
              <a:rPr lang="en-US" baseline="30000" dirty="0"/>
              <a:t>st</a:t>
            </a:r>
            <a:r>
              <a:rPr lang="en-US" dirty="0"/>
              <a:t> Century Act (Perkins V) State Plan for California </a:t>
            </a:r>
          </a:p>
        </p:txBody>
      </p:sp>
    </p:spTree>
    <p:extLst>
      <p:ext uri="{BB962C8B-B14F-4D97-AF65-F5344CB8AC3E}">
        <p14:creationId xmlns:p14="http://schemas.microsoft.com/office/powerpoint/2010/main" val="358352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754210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Ongoing Issues Surrounding CTE in California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3069" y="2228937"/>
            <a:ext cx="9420440" cy="445562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Driving towards CTE program consistency across local educational agencies and community colleges within California.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Strengthening inter-segmental and inter-sectoral workforce and education connections.</a:t>
            </a:r>
          </a:p>
          <a:p>
            <a:pPr lvl="0"/>
            <a:endParaRPr lang="en-US" dirty="0"/>
          </a:p>
          <a:p>
            <a:r>
              <a:rPr lang="en-US" dirty="0"/>
              <a:t>Aligning state and federal continuous improvement strategies.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2451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696457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Ongoing Issues Surrounding CTE in California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(2)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2107932"/>
            <a:ext cx="8895806" cy="4429495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Exploring options for teacher and faculty preparation, including considering how to factor in industry experience.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Addressing barriers and strategies to increase dual/concurrent enrollment opportunities.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Considering ways to promote work-based learning within high-quality college and career pathways across diverse communities in California.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4856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1883060-9A1D-4471-AC6D-D88850F4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3069" y="763834"/>
            <a:ext cx="9670810" cy="1149530"/>
          </a:xfrm>
        </p:spPr>
        <p:txBody>
          <a:bodyPr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Emerging Issues Surrounding CTE in California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436F18A-66AB-4A71-AF61-62BC2000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571" y="2213811"/>
            <a:ext cx="8895806" cy="4429495"/>
          </a:xfrm>
        </p:spPr>
        <p:txBody>
          <a:bodyPr>
            <a:noAutofit/>
          </a:bodyPr>
          <a:lstStyle/>
          <a:p>
            <a:r>
              <a:rPr lang="en-US" dirty="0"/>
              <a:t>Online education</a:t>
            </a:r>
          </a:p>
          <a:p>
            <a:endParaRPr lang="en-US" dirty="0"/>
          </a:p>
          <a:p>
            <a:r>
              <a:rPr lang="en-US" dirty="0"/>
              <a:t>Competency-based education</a:t>
            </a:r>
          </a:p>
          <a:p>
            <a:endParaRPr lang="en-US" dirty="0"/>
          </a:p>
          <a:p>
            <a:r>
              <a:rPr lang="en-US" dirty="0"/>
              <a:t>Credential transparency</a:t>
            </a:r>
          </a:p>
          <a:p>
            <a:endParaRPr lang="en-US" dirty="0"/>
          </a:p>
          <a:p>
            <a:r>
              <a:rPr lang="en-US" dirty="0"/>
              <a:t>Facilitation of education and workforce transitions</a:t>
            </a:r>
          </a:p>
        </p:txBody>
      </p:sp>
    </p:spTree>
    <p:extLst>
      <p:ext uri="{BB962C8B-B14F-4D97-AF65-F5344CB8AC3E}">
        <p14:creationId xmlns:p14="http://schemas.microsoft.com/office/powerpoint/2010/main" val="308518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E4BCF4D8983C40A36124FC3310ACB6" ma:contentTypeVersion="12" ma:contentTypeDescription="Create a new document." ma:contentTypeScope="" ma:versionID="7847f4ce8a281d6086e93a77f01afd0d">
  <xsd:schema xmlns:xsd="http://www.w3.org/2001/XMLSchema" xmlns:xs="http://www.w3.org/2001/XMLSchema" xmlns:p="http://schemas.microsoft.com/office/2006/metadata/properties" xmlns:ns3="c879b346-0b7d-453e-989e-4db3ade23c72" xmlns:ns4="89474bdd-c09e-4360-a4ae-bc1ba9dad73d" targetNamespace="http://schemas.microsoft.com/office/2006/metadata/properties" ma:root="true" ma:fieldsID="6e905ea39b29c6191712b3bd01fb6772" ns3:_="" ns4:_="">
    <xsd:import namespace="c879b346-0b7d-453e-989e-4db3ade23c72"/>
    <xsd:import namespace="89474bdd-c09e-4360-a4ae-bc1ba9dad73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79b346-0b7d-453e-989e-4db3ade23c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474bdd-c09e-4360-a4ae-bc1ba9dad73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07895A-015F-4DDA-B029-2E0F83FDDD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CCA7EC-9F26-48AF-8090-592EE1A47E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79b346-0b7d-453e-989e-4db3ade23c72"/>
    <ds:schemaRef ds:uri="89474bdd-c09e-4360-a4ae-bc1ba9dad7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D9155C-4BBF-4D87-9FCE-B02F6CE8C3A0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89474bdd-c09e-4360-a4ae-bc1ba9dad73d"/>
    <ds:schemaRef ds:uri="http://purl.org/dc/terms/"/>
    <ds:schemaRef ds:uri="http://schemas.openxmlformats.org/package/2006/metadata/core-properties"/>
    <ds:schemaRef ds:uri="c879b346-0b7d-453e-989e-4db3ade23c7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7440</TotalTime>
  <Words>758</Words>
  <Application>Microsoft Office PowerPoint</Application>
  <PresentationFormat>Widescreen</PresentationFormat>
  <Paragraphs>113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An Update on the California State Plan for Career Technical Education Item 03</vt:lpstr>
      <vt:lpstr>Overview (1)</vt:lpstr>
      <vt:lpstr>Overview (2)</vt:lpstr>
      <vt:lpstr>November 2019 - July 2020</vt:lpstr>
      <vt:lpstr>Goals for the Strategic Plan/Call to Action for CTE </vt:lpstr>
      <vt:lpstr>Sources of Inspiration </vt:lpstr>
      <vt:lpstr>Ongoing Issues Surrounding CTE in California (1)</vt:lpstr>
      <vt:lpstr>Ongoing Issues Surrounding CTE in California (2) </vt:lpstr>
      <vt:lpstr>Emerging Issues Surrounding CTE in California</vt:lpstr>
      <vt:lpstr>Defining Strategic Areas of Focus</vt:lpstr>
      <vt:lpstr>Defining Strategic Areas of Focus1</vt:lpstr>
      <vt:lpstr>Scope of Work Outline</vt:lpstr>
      <vt:lpstr>Timeline Markers</vt:lpstr>
      <vt:lpstr>Guidance Sought on the  Scope of Work Outline</vt:lpstr>
      <vt:lpstr>Member Comments (2)</vt:lpstr>
      <vt:lpstr>Public Comment</vt:lpstr>
    </vt:vector>
  </TitlesOfParts>
  <Company>CA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CWPJAC July 2020 Agenda Item 03 Slides - General Information (CA Dept of Education)</dc:title>
  <dc:subject>Update on the California State Plan for Career Technical Education (CTE).</dc:subject>
  <dc:creator>Pradeep Kotamraju</dc:creator>
  <cp:lastModifiedBy>Marc Shaffer</cp:lastModifiedBy>
  <cp:revision>595</cp:revision>
  <cp:lastPrinted>2020-01-29T18:53:27Z</cp:lastPrinted>
  <dcterms:created xsi:type="dcterms:W3CDTF">2017-09-26T18:37:33Z</dcterms:created>
  <dcterms:modified xsi:type="dcterms:W3CDTF">2024-11-27T17:23:53Z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0x0101009AE4BCF4D8983C40A36124FC3310ACB6</vt:lpwstr>
  </property>
</Properties>
</file>