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6" r:id="rId5"/>
    <p:sldId id="467" r:id="rId6"/>
    <p:sldId id="442" r:id="rId7"/>
    <p:sldId id="455" r:id="rId8"/>
    <p:sldId id="456" r:id="rId9"/>
    <p:sldId id="461" r:id="rId10"/>
    <p:sldId id="462" r:id="rId11"/>
    <p:sldId id="463" r:id="rId12"/>
    <p:sldId id="457" r:id="rId13"/>
    <p:sldId id="476" r:id="rId14"/>
    <p:sldId id="470" r:id="rId15"/>
    <p:sldId id="472" r:id="rId16"/>
    <p:sldId id="469" r:id="rId17"/>
    <p:sldId id="473" r:id="rId18"/>
    <p:sldId id="477" r:id="rId19"/>
    <p:sldId id="474" r:id="rId20"/>
    <p:sldId id="475" r:id="rId21"/>
    <p:sldId id="466" r:id="rId22"/>
    <p:sldId id="437" r:id="rId23"/>
    <p:sldId id="441" r:id="rId24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ather Mattson" initials="HM" lastIdx="16" clrIdx="0">
    <p:extLst>
      <p:ext uri="{19B8F6BF-5375-455C-9EA6-DF929625EA0E}">
        <p15:presenceInfo xmlns:p15="http://schemas.microsoft.com/office/powerpoint/2012/main" userId="S::hmattso@wested.org::1d702c12-3074-4d99-af32-becdc3eb2439" providerId="AD"/>
      </p:ext>
    </p:extLst>
  </p:cmAuthor>
  <p:cmAuthor id="2" name="Pradeep Kotamraju" initials="PK" lastIdx="6" clrIdx="1">
    <p:extLst>
      <p:ext uri="{19B8F6BF-5375-455C-9EA6-DF929625EA0E}">
        <p15:presenceInfo xmlns:p15="http://schemas.microsoft.com/office/powerpoint/2012/main" userId="S-1-5-21-2608872058-1432505909-2668327341-29740" providerId="AD"/>
      </p:ext>
    </p:extLst>
  </p:cmAuthor>
  <p:cmAuthor id="3" name="Stephanie Papas" initials="SP" lastIdx="5" clrIdx="2">
    <p:extLst>
      <p:ext uri="{19B8F6BF-5375-455C-9EA6-DF929625EA0E}">
        <p15:presenceInfo xmlns:p15="http://schemas.microsoft.com/office/powerpoint/2012/main" userId="S-1-5-21-2608872058-1432505909-2668327341-3138" providerId="AD"/>
      </p:ext>
    </p:extLst>
  </p:cmAuthor>
  <p:cmAuthor id="4" name="Pam Castleman" initials="PC" lastIdx="3" clrIdx="3">
    <p:extLst>
      <p:ext uri="{19B8F6BF-5375-455C-9EA6-DF929625EA0E}">
        <p15:presenceInfo xmlns:p15="http://schemas.microsoft.com/office/powerpoint/2012/main" userId="d62e0d6c6fd7adf0" providerId="Windows Live"/>
      </p:ext>
    </p:extLst>
  </p:cmAuthor>
  <p:cmAuthor id="5" name="Patricia de Cos" initials="PdC" lastIdx="6" clrIdx="4">
    <p:extLst>
      <p:ext uri="{19B8F6BF-5375-455C-9EA6-DF929625EA0E}">
        <p15:presenceInfo xmlns:p15="http://schemas.microsoft.com/office/powerpoint/2012/main" userId="S-1-5-21-2608872058-1432505909-2668327341-111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1" autoAdjust="0"/>
    <p:restoredTop sz="84899" autoAdjust="0"/>
  </p:normalViewPr>
  <p:slideViewPr>
    <p:cSldViewPr snapToGrid="0">
      <p:cViewPr varScale="1">
        <p:scale>
          <a:sx n="54" d="100"/>
          <a:sy n="54" d="100"/>
        </p:scale>
        <p:origin x="118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>
      <p:cViewPr>
        <p:scale>
          <a:sx n="142" d="100"/>
          <a:sy n="142" d="100"/>
        </p:scale>
        <p:origin x="251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/>
              <a:t>California Workforce Pathways</a:t>
            </a:r>
          </a:p>
          <a:p>
            <a:r>
              <a:rPr lang="en-US" dirty="0"/>
              <a:t>Joint Advisory Committee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/>
              <a:t>September 25, 2020</a:t>
            </a:r>
          </a:p>
          <a:p>
            <a:r>
              <a:rPr lang="en-US" dirty="0"/>
              <a:t>Item 03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194D6-A294-4528-80A6-9685813EA374}" type="datetimeFigureOut">
              <a:rPr lang="en-US" smtClean="0"/>
              <a:t>7/1/2025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7004F-AC0E-4FF9-A9A4-4EC1F4EAF7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8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57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0167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301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8744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3518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9447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534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2569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Member 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500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4375" y="1160463"/>
            <a:ext cx="5572125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Public Comment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485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7004F-AC0E-4FF9-A9A4-4EC1F4EAF7F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807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68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156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411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08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3054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96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064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seal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seal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3" name="Picture 2" descr="The seal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100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A4515B4-EC6A-4EC9-9A87-77048BFBBA97}"/>
              </a:ext>
            </a:extLst>
          </p:cNvPr>
          <p:cNvSpPr/>
          <p:nvPr userDrawn="1"/>
        </p:nvSpPr>
        <p:spPr>
          <a:xfrm>
            <a:off x="11550830" y="6352807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22881259-AA62-45A9-A9A2-41309B101DA6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Path2Work@cde.ca.gov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5" y="393409"/>
            <a:ext cx="9381250" cy="2617077"/>
          </a:xfrm>
        </p:spPr>
        <p:txBody>
          <a:bodyPr/>
          <a:lstStyle/>
          <a:p>
            <a:r>
              <a:rPr lang="en-US" sz="4000" dirty="0">
                <a:effectLst/>
              </a:rPr>
              <a:t>An Update on the California State Plan for Career Technical Education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Item 04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7344" y="3010486"/>
            <a:ext cx="9381251" cy="82469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Posted by the California Department of Education</a:t>
            </a:r>
            <a:br>
              <a:rPr lang="en-US" sz="2400" dirty="0"/>
            </a:br>
            <a:r>
              <a:rPr lang="en-US" sz="2400" dirty="0"/>
              <a:t>May 2021</a:t>
            </a:r>
          </a:p>
        </p:txBody>
      </p:sp>
    </p:spTree>
    <p:extLst>
      <p:ext uri="{BB962C8B-B14F-4D97-AF65-F5344CB8AC3E}">
        <p14:creationId xmlns:p14="http://schemas.microsoft.com/office/powerpoint/2010/main" val="1844020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Proposed Strategic Focus Areas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Jan 2021</a:t>
            </a:r>
          </a:p>
          <a:p>
            <a:pPr lvl="0"/>
            <a:r>
              <a:rPr lang="en-US" dirty="0"/>
              <a:t>Career Pathways</a:t>
            </a:r>
          </a:p>
          <a:p>
            <a:pPr lvl="0"/>
            <a:r>
              <a:rPr lang="en-US" dirty="0"/>
              <a:t>Dual Enrollment/Teacher Pathways</a:t>
            </a:r>
          </a:p>
          <a:p>
            <a:pPr lvl="0"/>
            <a:r>
              <a:rPr lang="en-US" dirty="0"/>
              <a:t>Adult Education</a:t>
            </a:r>
          </a:p>
          <a:p>
            <a:pPr lvl="0"/>
            <a:r>
              <a:rPr lang="en-US" dirty="0"/>
              <a:t>Regional Partnership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May 2021</a:t>
            </a:r>
          </a:p>
          <a:p>
            <a:pPr lvl="0"/>
            <a:r>
              <a:rPr lang="en-US" dirty="0"/>
              <a:t>Career Pathways</a:t>
            </a:r>
          </a:p>
          <a:p>
            <a:pPr lvl="0"/>
            <a:r>
              <a:rPr lang="en-US" dirty="0"/>
              <a:t>Teacher Pathways</a:t>
            </a:r>
          </a:p>
          <a:p>
            <a:pPr lvl="0"/>
            <a:r>
              <a:rPr lang="en-US" dirty="0"/>
              <a:t>Dual Enrollment</a:t>
            </a:r>
          </a:p>
          <a:p>
            <a:pPr lvl="0"/>
            <a:r>
              <a:rPr lang="en-US" dirty="0"/>
              <a:t>Regional Partnership Development</a:t>
            </a:r>
          </a:p>
          <a:p>
            <a:pPr lvl="0"/>
            <a:r>
              <a:rPr lang="en-US" dirty="0"/>
              <a:t>Workbased Learning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709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380" y="17921"/>
            <a:ext cx="9670810" cy="1194999"/>
          </a:xfrm>
        </p:spPr>
        <p:txBody>
          <a:bodyPr/>
          <a:lstStyle/>
          <a:p>
            <a:r>
              <a:rPr lang="en-US" sz="4400" dirty="0"/>
              <a:t>State Plan Framework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D18948-4599-45E9-9A79-927DC779B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809451"/>
            <a:ext cx="9670810" cy="63325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With Equity and Access at the Foundation</a:t>
            </a:r>
          </a:p>
        </p:txBody>
      </p:sp>
      <p:graphicFrame>
        <p:nvGraphicFramePr>
          <p:cNvPr id="3" name="Table 2" descr="State Plan Framework 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187093"/>
              </p:ext>
            </p:extLst>
          </p:nvPr>
        </p:nvGraphicFramePr>
        <p:xfrm>
          <a:off x="2314604" y="1322471"/>
          <a:ext cx="9490362" cy="516664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251362">
                  <a:extLst>
                    <a:ext uri="{9D8B030D-6E8A-4147-A177-3AD203B41FA5}">
                      <a16:colId xmlns:a16="http://schemas.microsoft.com/office/drawing/2014/main" val="1655746687"/>
                    </a:ext>
                  </a:extLst>
                </a:gridCol>
                <a:gridCol w="1717964">
                  <a:extLst>
                    <a:ext uri="{9D8B030D-6E8A-4147-A177-3AD203B41FA5}">
                      <a16:colId xmlns:a16="http://schemas.microsoft.com/office/drawing/2014/main" val="2165849035"/>
                    </a:ext>
                  </a:extLst>
                </a:gridCol>
                <a:gridCol w="1801091">
                  <a:extLst>
                    <a:ext uri="{9D8B030D-6E8A-4147-A177-3AD203B41FA5}">
                      <a16:colId xmlns:a16="http://schemas.microsoft.com/office/drawing/2014/main" val="3696119593"/>
                    </a:ext>
                  </a:extLst>
                </a:gridCol>
                <a:gridCol w="1856509">
                  <a:extLst>
                    <a:ext uri="{9D8B030D-6E8A-4147-A177-3AD203B41FA5}">
                      <a16:colId xmlns:a16="http://schemas.microsoft.com/office/drawing/2014/main" val="456743975"/>
                    </a:ext>
                  </a:extLst>
                </a:gridCol>
                <a:gridCol w="1863436">
                  <a:extLst>
                    <a:ext uri="{9D8B030D-6E8A-4147-A177-3AD203B41FA5}">
                      <a16:colId xmlns:a16="http://schemas.microsoft.com/office/drawing/2014/main" val="3158428113"/>
                    </a:ext>
                  </a:extLst>
                </a:gridCol>
              </a:tblGrid>
              <a:tr h="87552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 Plan Framework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Supply that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</a:rPr>
                        <a:t> meets the Demand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Effective Delivery and Support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Data that informs the investments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Cross Systems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</a:rPr>
                        <a:t> alignment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712231"/>
                  </a:ext>
                </a:extLst>
              </a:tr>
              <a:tr h="571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Career Pathways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9969408"/>
                  </a:ext>
                </a:extLst>
              </a:tr>
              <a:tr h="571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Teacher Prep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2504651"/>
                  </a:ext>
                </a:extLst>
              </a:tr>
              <a:tr h="571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Dual Enrollment</a:t>
                      </a:r>
                      <a:endParaRPr lang="en-US" sz="24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3014262"/>
                  </a:ext>
                </a:extLst>
              </a:tr>
              <a:tr h="612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Regional Partnership Development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8750278"/>
                  </a:ext>
                </a:extLst>
              </a:tr>
              <a:tr h="571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Work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</a:rPr>
                        <a:t>based Learning</a:t>
                      </a:r>
                      <a:endParaRPr lang="en-US" sz="24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291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965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651359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Proposed Phased Approach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0744268"/>
              </p:ext>
            </p:extLst>
          </p:nvPr>
        </p:nvGraphicFramePr>
        <p:xfrm>
          <a:off x="2551471" y="1831975"/>
          <a:ext cx="8996516" cy="4292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921">
                  <a:extLst>
                    <a:ext uri="{9D8B030D-6E8A-4147-A177-3AD203B41FA5}">
                      <a16:colId xmlns:a16="http://schemas.microsoft.com/office/drawing/2014/main" val="2353009130"/>
                    </a:ext>
                  </a:extLst>
                </a:gridCol>
                <a:gridCol w="5038398">
                  <a:extLst>
                    <a:ext uri="{9D8B030D-6E8A-4147-A177-3AD203B41FA5}">
                      <a16:colId xmlns:a16="http://schemas.microsoft.com/office/drawing/2014/main" val="3128201246"/>
                    </a:ext>
                  </a:extLst>
                </a:gridCol>
                <a:gridCol w="2883197">
                  <a:extLst>
                    <a:ext uri="{9D8B030D-6E8A-4147-A177-3AD203B41FA5}">
                      <a16:colId xmlns:a16="http://schemas.microsoft.com/office/drawing/2014/main" val="3171827626"/>
                    </a:ext>
                  </a:extLst>
                </a:gridCol>
              </a:tblGrid>
              <a:tr h="72288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OUTLINE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</a:rPr>
                        <a:t> OF ACTIVITIES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TIMELINE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804979"/>
                  </a:ext>
                </a:extLst>
              </a:tr>
              <a:tr h="101204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Engaging Stakeholders and Understanding the Context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Jul – Nov 2021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4971121"/>
                  </a:ext>
                </a:extLst>
              </a:tr>
              <a:tr h="72288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Drafting the State Plan for CTE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Nov 2021 – May 2022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023968"/>
                  </a:ext>
                </a:extLst>
              </a:tr>
              <a:tr h="101204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Supporting Regional Implementation of the State Plan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Jun 2022 – May 2023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85413"/>
                  </a:ext>
                </a:extLst>
              </a:tr>
              <a:tr h="72288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Measuring Outcomes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i="1" dirty="0"/>
                        <a:t>Apr – Jul 2023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7186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815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Phase 1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566890"/>
            <a:ext cx="9670810" cy="4230931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/>
              <a:t>Engaging Stakeholders and Understanding the Context (Jul – Nov 2021)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Background Research - review of materials including plans, notes, reports, etc. (Jul/Aug 2021)</a:t>
            </a:r>
          </a:p>
          <a:p>
            <a:pPr>
              <a:spcAft>
                <a:spcPts val="1200"/>
              </a:spcAft>
            </a:pPr>
            <a:r>
              <a:rPr lang="en-US" dirty="0"/>
              <a:t>Planning for two study sessions for the CWPJAC in Sep and Nov (Aug 2021)</a:t>
            </a:r>
          </a:p>
          <a:p>
            <a:pPr>
              <a:spcAft>
                <a:spcPts val="1200"/>
              </a:spcAft>
            </a:pPr>
            <a:r>
              <a:rPr lang="en-US" dirty="0"/>
              <a:t>Plan and conduct up to 15 virtual focus groups with regional stakeholders (Aug - Nov 2021)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532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Phase 2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314" y="1295401"/>
            <a:ext cx="9670810" cy="4513572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/>
              <a:t>Drafting the State Plan for CTE (Nov 2021 – May 2022)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Synthesize Research, input from the CWPJAC study sessions, virtual focus groups. (Nov 2021)</a:t>
            </a:r>
          </a:p>
          <a:p>
            <a:pPr>
              <a:spcAft>
                <a:spcPts val="1200"/>
              </a:spcAft>
            </a:pPr>
            <a:r>
              <a:rPr lang="en-US" dirty="0"/>
              <a:t>Draft State Plan using an iterative process. (Dec 2021 -  Mar 2022)</a:t>
            </a:r>
          </a:p>
          <a:p>
            <a:pPr>
              <a:spcAft>
                <a:spcPts val="1200"/>
              </a:spcAft>
            </a:pPr>
            <a:r>
              <a:rPr lang="en-US" dirty="0"/>
              <a:t>Draft State Plan for approval. (Mar 2022)</a:t>
            </a:r>
          </a:p>
          <a:p>
            <a:pPr>
              <a:spcAft>
                <a:spcPts val="1200"/>
              </a:spcAft>
            </a:pPr>
            <a:r>
              <a:rPr lang="en-US" dirty="0"/>
              <a:t>Design</a:t>
            </a:r>
            <a:r>
              <a:rPr lang="en-US" b="1" dirty="0"/>
              <a:t> </a:t>
            </a:r>
            <a:r>
              <a:rPr lang="en-US" dirty="0"/>
              <a:t>a communications and dissemination strategy for the state plan. (Apr 2022)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364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Phase 2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314" y="1295401"/>
            <a:ext cx="9670810" cy="4513572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/>
              <a:t>Drafting the State Plan for CTE (Nov 2021 – May 2022)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Manage public comments process. (Apr/May 2022)</a:t>
            </a:r>
          </a:p>
          <a:p>
            <a:pPr>
              <a:spcAft>
                <a:spcPts val="1200"/>
              </a:spcAft>
            </a:pPr>
            <a:r>
              <a:rPr lang="en-US" dirty="0"/>
              <a:t>Finalize State Plan for approval. (May 2022)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328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Phase 3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4221" y="1371600"/>
            <a:ext cx="9670810" cy="4481977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b="1" i="1" dirty="0"/>
              <a:t>Supporting Regional Implementation of the State Plan (Jun 2022 – May 2023)</a:t>
            </a:r>
          </a:p>
          <a:p>
            <a:pPr>
              <a:spcAft>
                <a:spcPts val="1200"/>
              </a:spcAft>
            </a:pPr>
            <a:r>
              <a:rPr lang="en-US" dirty="0"/>
              <a:t>Conduct Town Halls in regions across the state (Jun - Aug 2022)</a:t>
            </a:r>
          </a:p>
          <a:p>
            <a:pPr>
              <a:spcAft>
                <a:spcPts val="1200"/>
              </a:spcAft>
            </a:pPr>
            <a:r>
              <a:rPr lang="en-US" dirty="0"/>
              <a:t>Development of State and Regional Implementation Plans (Sep 2022 - Apr 2023)</a:t>
            </a:r>
          </a:p>
          <a:p>
            <a:pPr>
              <a:spcAft>
                <a:spcPts val="1200"/>
              </a:spcAft>
            </a:pPr>
            <a:r>
              <a:rPr lang="en-US" dirty="0"/>
              <a:t>Statewide virtual implementation meetings (May 2023)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650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Phase 4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/>
              <a:t>Measuring Outcomes (Apr - Jul 2023)</a:t>
            </a:r>
          </a:p>
          <a:p>
            <a:pPr>
              <a:spcAft>
                <a:spcPts val="1200"/>
              </a:spcAft>
            </a:pPr>
            <a:r>
              <a:rPr lang="en-US" dirty="0"/>
              <a:t>Development of Outcomes Dashboard </a:t>
            </a:r>
          </a:p>
          <a:p>
            <a:pPr>
              <a:spcAft>
                <a:spcPts val="1200"/>
              </a:spcAft>
            </a:pPr>
            <a:r>
              <a:rPr lang="en-US" dirty="0"/>
              <a:t>Key metrics and benchmarks aligned to the priorities in the State Plan for CTE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418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317" y="510551"/>
            <a:ext cx="9670810" cy="1149530"/>
          </a:xfrm>
        </p:spPr>
        <p:txBody>
          <a:bodyPr/>
          <a:lstStyle/>
          <a:p>
            <a:pPr algn="ctr"/>
            <a:r>
              <a:rPr lang="en-US" sz="4400" dirty="0"/>
              <a:t>Discussion on Focus Groups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3210" y="1815606"/>
            <a:ext cx="8895806" cy="3368842"/>
          </a:xfrm>
        </p:spPr>
        <p:txBody>
          <a:bodyPr>
            <a:noAutofit/>
          </a:bodyPr>
          <a:lstStyle/>
          <a:p>
            <a:pPr lvl="0">
              <a:spcAft>
                <a:spcPts val="1200"/>
              </a:spcAft>
            </a:pPr>
            <a:r>
              <a:rPr lang="en-US" dirty="0"/>
              <a:t>Stakeholder Composition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Incorporation of Perkins V plan comments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Other Considerations</a:t>
            </a:r>
          </a:p>
          <a:p>
            <a:pPr lvl="0"/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83725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D65E540-517E-477A-B14D-30FCE6BDF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50061" cy="1103297"/>
          </a:xfrm>
        </p:spPr>
        <p:txBody>
          <a:bodyPr/>
          <a:lstStyle/>
          <a:p>
            <a:r>
              <a:rPr lang="en-US" sz="4400" dirty="0"/>
              <a:t>Member Comments </a:t>
            </a:r>
            <a:endParaRPr lang="en-US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9B38A9-A43B-4396-8965-E8E1701B1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435099"/>
            <a:ext cx="9550062" cy="4825023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Members,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Please use the “Raise Hand” feature in Zoom which can be found in the “Participant” tab. Staff will call your name so you can make your comment.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Please remember to lower your hand and place yourself on mute after you have completed your comment.</a:t>
            </a:r>
          </a:p>
        </p:txBody>
      </p:sp>
    </p:spTree>
    <p:extLst>
      <p:ext uri="{BB962C8B-B14F-4D97-AF65-F5344CB8AC3E}">
        <p14:creationId xmlns:p14="http://schemas.microsoft.com/office/powerpoint/2010/main" val="3288081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006F0-180E-4288-8711-519CB488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4BF4F-2E8A-4CD6-BAD2-CA413A942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  <a:p>
            <a:r>
              <a:rPr lang="en-US" dirty="0"/>
              <a:t>Recap of Approach to Strategic Plan/Call to Action</a:t>
            </a:r>
          </a:p>
          <a:p>
            <a:r>
              <a:rPr lang="en-US" dirty="0"/>
              <a:t>Update to Plan Development and Phases</a:t>
            </a:r>
          </a:p>
          <a:p>
            <a:r>
              <a:rPr lang="en-US" dirty="0"/>
              <a:t>Revised Timeline</a:t>
            </a:r>
          </a:p>
          <a:p>
            <a:r>
              <a:rPr lang="en-US" dirty="0"/>
              <a:t>Discussion on Focus Groups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804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BB47517-D549-4132-93C8-6C2C90DFF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50061" cy="1103297"/>
          </a:xfrm>
        </p:spPr>
        <p:txBody>
          <a:bodyPr/>
          <a:lstStyle/>
          <a:p>
            <a:r>
              <a:rPr lang="en-US" sz="4400" dirty="0"/>
              <a:t>Public Comment</a:t>
            </a:r>
            <a:endParaRPr lang="en-US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B1C465-C2BE-4B45-9D1B-4BECF0E26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153551"/>
            <a:ext cx="9550062" cy="5106572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Zoom</a:t>
            </a:r>
          </a:p>
          <a:p>
            <a:pPr marL="0" indent="0">
              <a:buNone/>
            </a:pPr>
            <a:r>
              <a:rPr lang="en-US" sz="2400" dirty="0"/>
              <a:t>Register at: </a:t>
            </a:r>
            <a:r>
              <a:rPr lang="en-US" sz="2400" strike="sngStrike" dirty="0"/>
              <a:t>https://us02web.zoom.us/webinar/register/WN_NHMP3Wl9QQaHNikgfj2FsA</a:t>
            </a:r>
            <a:r>
              <a:rPr lang="en-US" sz="2400" dirty="0"/>
              <a:t> [Link Removed - Link no longer valid]</a:t>
            </a:r>
          </a:p>
          <a:p>
            <a:pPr marL="0" indent="0">
              <a:buNone/>
            </a:pPr>
            <a:r>
              <a:rPr lang="en-US" sz="2400" dirty="0"/>
              <a:t>When logging into Zoom please use your first and last name to provide public comment.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b="1" dirty="0"/>
              <a:t>Email</a:t>
            </a:r>
          </a:p>
          <a:p>
            <a:pPr marL="0" lvl="1" indent="0">
              <a:buNone/>
            </a:pPr>
            <a:r>
              <a:rPr lang="en-US" sz="2400" dirty="0">
                <a:hlinkClick r:id="rId3" tooltip="Link tot he Path 2 Work Email Address"/>
              </a:rPr>
              <a:t>Path2Work@cde.ca.gov</a:t>
            </a:r>
            <a:r>
              <a:rPr lang="en-US" sz="2400" dirty="0"/>
              <a:t> and include the following: </a:t>
            </a:r>
          </a:p>
          <a:p>
            <a:pPr marL="0" lvl="1" indent="0">
              <a:buNone/>
            </a:pPr>
            <a:r>
              <a:rPr lang="en-US" sz="2400" dirty="0"/>
              <a:t>1) your name; 2) your affiliation, if any; 3) the agenda item number (i.e., Item 01); and 4) your public comment.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b="1" dirty="0"/>
              <a:t>Phone</a:t>
            </a:r>
          </a:p>
          <a:p>
            <a:pPr marL="0" lvl="1" indent="0">
              <a:buNone/>
            </a:pPr>
            <a:r>
              <a:rPr lang="fr-FR" sz="2400" dirty="0"/>
              <a:t>712-432-0075, Participant Access Code: 651905#</a:t>
            </a:r>
          </a:p>
          <a:p>
            <a:pPr marL="0" lvl="1" indent="0">
              <a:buNone/>
            </a:pPr>
            <a:r>
              <a:rPr lang="en-US" sz="2400" dirty="0"/>
              <a:t>Press *6 during the public comment period to be added to the queue.</a:t>
            </a:r>
          </a:p>
        </p:txBody>
      </p:sp>
    </p:spTree>
    <p:extLst>
      <p:ext uri="{BB962C8B-B14F-4D97-AF65-F5344CB8AC3E}">
        <p14:creationId xmlns:p14="http://schemas.microsoft.com/office/powerpoint/2010/main" val="2432622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609831"/>
            <a:ext cx="9670810" cy="1387928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November 2019–July 2020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0506" y="1997759"/>
            <a:ext cx="9315936" cy="4753691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en-US" sz="3200" dirty="0"/>
              <a:t>Established the California State Team (CAST) for developing the California State Plan of Career Technical Education (CTE)</a:t>
            </a:r>
          </a:p>
          <a:p>
            <a:pPr marL="0" indent="0">
              <a:spcAft>
                <a:spcPts val="400"/>
              </a:spcAft>
              <a:buNone/>
            </a:pPr>
            <a:endParaRPr lang="en-US" sz="3200" dirty="0"/>
          </a:p>
          <a:p>
            <a:pPr>
              <a:spcAft>
                <a:spcPts val="400"/>
              </a:spcAft>
            </a:pPr>
            <a:r>
              <a:rPr lang="en-US" sz="3200" dirty="0"/>
              <a:t>The CAST recommended a Strategic Plan/Call to Action that is a high-level, forward-looking document with clear goals and outcomes</a:t>
            </a:r>
          </a:p>
        </p:txBody>
      </p:sp>
    </p:spTree>
    <p:extLst>
      <p:ext uri="{BB962C8B-B14F-4D97-AF65-F5344CB8AC3E}">
        <p14:creationId xmlns:p14="http://schemas.microsoft.com/office/powerpoint/2010/main" val="1517777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636999"/>
            <a:ext cx="9670809" cy="1319347"/>
          </a:xfrm>
        </p:spPr>
        <p:txBody>
          <a:bodyPr/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Goals for the </a:t>
            </a:r>
            <a:r>
              <a:rPr lang="en-US" sz="4400" dirty="0"/>
              <a:t>Strategic Plan/Call to Action for CTE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69" y="2206803"/>
            <a:ext cx="9302875" cy="4846319"/>
          </a:xfrm>
        </p:spPr>
        <p:txBody>
          <a:bodyPr>
            <a:noAutofit/>
          </a:bodyPr>
          <a:lstStyle/>
          <a:p>
            <a:pPr lvl="1">
              <a:spcAft>
                <a:spcPts val="1800"/>
              </a:spcAft>
            </a:pPr>
            <a:r>
              <a:rPr lang="en-US" dirty="0"/>
              <a:t>Preserve intentionality of California’s student-centered approach.</a:t>
            </a:r>
          </a:p>
          <a:p>
            <a:pPr lvl="1">
              <a:spcAft>
                <a:spcPts val="1800"/>
              </a:spcAft>
            </a:pPr>
            <a:r>
              <a:rPr lang="en-US" dirty="0"/>
              <a:t>Provide cohesion and direction for visionary and innovative approaches to the current state, regional, and local level CTE work. </a:t>
            </a:r>
          </a:p>
          <a:p>
            <a:pPr lvl="1">
              <a:spcAft>
                <a:spcPts val="1800"/>
              </a:spcAft>
            </a:pPr>
            <a:r>
              <a:rPr lang="en-US" dirty="0"/>
              <a:t>Ensure relevance for stakeholders, particularly for students and employers who are the CTE system’s ultimate benefactors.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9120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414608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Sources of Inspiration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69" y="1704359"/>
            <a:ext cx="9670810" cy="4703815"/>
          </a:xfrm>
        </p:spPr>
        <p:txBody>
          <a:bodyPr>
            <a:noAutofit/>
          </a:bodyPr>
          <a:lstStyle/>
          <a:p>
            <a:r>
              <a:rPr lang="en-US" dirty="0"/>
              <a:t>Student-Centered K–14 + Pathways (</a:t>
            </a:r>
            <a:r>
              <a:rPr lang="en-US" i="1" dirty="0"/>
              <a:t>Guiding Policy Principles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Larger context of State education and workforce development priorities and initiatives (Future of Work)</a:t>
            </a:r>
          </a:p>
          <a:p>
            <a:endParaRPr lang="en-US" dirty="0"/>
          </a:p>
          <a:p>
            <a:r>
              <a:rPr lang="en-US" dirty="0"/>
              <a:t>The Federal Strengthening Career and Technical Education for the 21</a:t>
            </a:r>
            <a:r>
              <a:rPr lang="en-US" baseline="30000" dirty="0"/>
              <a:t>st</a:t>
            </a:r>
            <a:r>
              <a:rPr lang="en-US" dirty="0"/>
              <a:t> Century Act (Perkins V) State Plan for California </a:t>
            </a:r>
          </a:p>
        </p:txBody>
      </p:sp>
    </p:spTree>
    <p:extLst>
      <p:ext uri="{BB962C8B-B14F-4D97-AF65-F5344CB8AC3E}">
        <p14:creationId xmlns:p14="http://schemas.microsoft.com/office/powerpoint/2010/main" val="358352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621475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Ongoing Considerations of CTE in California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69" y="2228937"/>
            <a:ext cx="9420440" cy="4455620"/>
          </a:xfrm>
        </p:spPr>
        <p:txBody>
          <a:bodyPr>
            <a:noAutofit/>
          </a:bodyPr>
          <a:lstStyle/>
          <a:p>
            <a:pPr lvl="0">
              <a:spcAft>
                <a:spcPts val="1200"/>
              </a:spcAft>
            </a:pPr>
            <a:r>
              <a:rPr lang="en-US" dirty="0"/>
              <a:t>Student-centered CTE program across local educational agencies and community colleges within California.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Employer engagement related to inter-segmental and inter-sectoral career pathways and worked based learning to improve student outcomes.</a:t>
            </a:r>
          </a:p>
          <a:p>
            <a:pPr>
              <a:spcAft>
                <a:spcPts val="1200"/>
              </a:spcAft>
            </a:pPr>
            <a:r>
              <a:rPr lang="en-US" dirty="0"/>
              <a:t>Cross system partnership and continuous improvement strategies.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2451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696457"/>
            <a:ext cx="9670810" cy="1149530"/>
          </a:xfrm>
        </p:spPr>
        <p:txBody>
          <a:bodyPr/>
          <a:lstStyle/>
          <a:p>
            <a:r>
              <a:rPr lang="en-US" sz="4400" dirty="0"/>
              <a:t>Ongoing Considerations of CTE in California (cont.)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571" y="2107932"/>
            <a:ext cx="8895806" cy="4429495"/>
          </a:xfrm>
        </p:spPr>
        <p:txBody>
          <a:bodyPr>
            <a:noAutofit/>
          </a:bodyPr>
          <a:lstStyle/>
          <a:p>
            <a:pPr lvl="0">
              <a:spcAft>
                <a:spcPts val="1200"/>
              </a:spcAft>
            </a:pPr>
            <a:r>
              <a:rPr lang="en-US" dirty="0"/>
              <a:t>Teacher and faculty preparation, qualifications (industry experience), and professional development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Barriers and strategies to increase dual/concurrent enrollment opportunities for all students</a:t>
            </a:r>
          </a:p>
          <a:p>
            <a:pPr lvl="0">
              <a:spcAft>
                <a:spcPts val="1200"/>
              </a:spcAft>
            </a:pPr>
            <a:r>
              <a:rPr lang="en-US" dirty="0"/>
              <a:t>Increasing student employment readiness and outcomes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856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535234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Emerging Trends Impacting CTE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571" y="2213811"/>
            <a:ext cx="8895806" cy="4429495"/>
          </a:xfrm>
        </p:spPr>
        <p:txBody>
          <a:bodyPr>
            <a:noAutofit/>
          </a:bodyPr>
          <a:lstStyle/>
          <a:p>
            <a:r>
              <a:rPr lang="en-US" dirty="0"/>
              <a:t>Online education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Competency-based education</a:t>
            </a:r>
          </a:p>
          <a:p>
            <a:endParaRPr lang="en-US" dirty="0"/>
          </a:p>
          <a:p>
            <a:r>
              <a:rPr lang="en-US" dirty="0"/>
              <a:t>Credential transparency</a:t>
            </a:r>
          </a:p>
          <a:p>
            <a:endParaRPr lang="en-US" dirty="0"/>
          </a:p>
          <a:p>
            <a:r>
              <a:rPr lang="en-US" dirty="0"/>
              <a:t>Skilled-based hiring by business</a:t>
            </a:r>
          </a:p>
        </p:txBody>
      </p:sp>
    </p:spTree>
    <p:extLst>
      <p:ext uri="{BB962C8B-B14F-4D97-AF65-F5344CB8AC3E}">
        <p14:creationId xmlns:p14="http://schemas.microsoft.com/office/powerpoint/2010/main" val="3085182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067" y="503953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Proposed Strategic Framework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1190" y="1739293"/>
            <a:ext cx="9670810" cy="4441371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Organize into four key areas*:</a:t>
            </a:r>
          </a:p>
          <a:p>
            <a:pPr lvl="1"/>
            <a:r>
              <a:rPr lang="en-US" dirty="0"/>
              <a:t>Workforce supply that meets demand</a:t>
            </a:r>
          </a:p>
          <a:p>
            <a:pPr lvl="1"/>
            <a:r>
              <a:rPr lang="en-US" dirty="0"/>
              <a:t>Instructional delivery and support services</a:t>
            </a:r>
          </a:p>
          <a:p>
            <a:pPr lvl="1"/>
            <a:r>
              <a:rPr lang="en-US" dirty="0"/>
              <a:t>Data that informs the investments </a:t>
            </a:r>
          </a:p>
          <a:p>
            <a:pPr lvl="1"/>
            <a:r>
              <a:rPr lang="en-US" dirty="0"/>
              <a:t>Cross systems alignment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*Equity and access are foundational threads </a:t>
            </a:r>
          </a:p>
          <a:p>
            <a:pPr marL="457200" lvl="1" indent="0">
              <a:buNone/>
            </a:pPr>
            <a:r>
              <a:rPr lang="en-US" dirty="0"/>
              <a:t>that are woven throughout the above four areas.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536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8BB4149DB56643A7524376D43BE555" ma:contentTypeVersion="13" ma:contentTypeDescription="Create a new document." ma:contentTypeScope="" ma:versionID="1323a51a7bcda1d807ed8fd8bf54e375">
  <xsd:schema xmlns:xsd="http://www.w3.org/2001/XMLSchema" xmlns:xs="http://www.w3.org/2001/XMLSchema" xmlns:p="http://schemas.microsoft.com/office/2006/metadata/properties" xmlns:ns3="0bb52a69-017d-4317-9dde-86eefc68c425" xmlns:ns4="85277ba7-f4ce-4090-a5ae-2690180b07da" targetNamespace="http://schemas.microsoft.com/office/2006/metadata/properties" ma:root="true" ma:fieldsID="a2212a2245d0073e2c5d3d7dffe082ed" ns3:_="" ns4:_="">
    <xsd:import namespace="0bb52a69-017d-4317-9dde-86eefc68c425"/>
    <xsd:import namespace="85277ba7-f4ce-4090-a5ae-2690180b07d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b52a69-017d-4317-9dde-86eefc68c4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277ba7-f4ce-4090-a5ae-2690180b07d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4C0B9F3-6508-4AD2-91BE-668FDF6424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b52a69-017d-4317-9dde-86eefc68c425"/>
    <ds:schemaRef ds:uri="85277ba7-f4ce-4090-a5ae-2690180b07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07895A-015F-4DDA-B029-2E0F83FDDD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D9155C-4BBF-4D87-9FCE-B02F6CE8C3A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0bb52a69-017d-4317-9dde-86eefc68c42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5277ba7-f4ce-4090-a5ae-2690180b07d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12723</TotalTime>
  <Words>964</Words>
  <Application>Microsoft Office PowerPoint</Application>
  <PresentationFormat>Widescreen</PresentationFormat>
  <Paragraphs>169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An Update on the California State Plan for Career Technical Education Item 04</vt:lpstr>
      <vt:lpstr>Overview</vt:lpstr>
      <vt:lpstr>November 2019–July 2020</vt:lpstr>
      <vt:lpstr>Goals for the Strategic Plan/Call to Action for CTE </vt:lpstr>
      <vt:lpstr>Sources of Inspiration </vt:lpstr>
      <vt:lpstr>Ongoing Considerations of CTE in California </vt:lpstr>
      <vt:lpstr>Ongoing Considerations of CTE in California (cont.)</vt:lpstr>
      <vt:lpstr>Emerging Trends Impacting CTE</vt:lpstr>
      <vt:lpstr>Proposed Strategic Framework</vt:lpstr>
      <vt:lpstr>Proposed Strategic Focus Areas</vt:lpstr>
      <vt:lpstr>State Plan Framework</vt:lpstr>
      <vt:lpstr>Proposed Phased Approach</vt:lpstr>
      <vt:lpstr>Phase 1</vt:lpstr>
      <vt:lpstr>Phase 2</vt:lpstr>
      <vt:lpstr>Phase 2 (continued)</vt:lpstr>
      <vt:lpstr>Phase 3</vt:lpstr>
      <vt:lpstr>Phase 4</vt:lpstr>
      <vt:lpstr>Discussion on Focus Groups</vt:lpstr>
      <vt:lpstr>Member Comments </vt:lpstr>
      <vt:lpstr>Public Comment</vt:lpstr>
    </vt:vector>
  </TitlesOfParts>
  <Company>CA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May 21 Agenda Item 04 Slides - General Information (CA Dept of Education)</dc:title>
  <dc:subject>Update on the California State Plan for Career Technical Education (CTE).</dc:subject>
  <dc:creator>Pradeep Kotamraju</dc:creator>
  <cp:lastModifiedBy>Marc Shaffer</cp:lastModifiedBy>
  <cp:revision>641</cp:revision>
  <cp:lastPrinted>2020-01-29T18:53:27Z</cp:lastPrinted>
  <dcterms:created xsi:type="dcterms:W3CDTF">2017-09-26T18:37:33Z</dcterms:created>
  <dcterms:modified xsi:type="dcterms:W3CDTF">2025-07-01T21:42:14Z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0x010100068BB4149DB56643A7524376D43BE555</vt:lpwstr>
  </property>
</Properties>
</file>