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63" r:id="rId4"/>
    <p:sldId id="266" r:id="rId5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37" autoAdjust="0"/>
  </p:normalViewPr>
  <p:slideViewPr>
    <p:cSldViewPr snapToGrid="0">
      <p:cViewPr varScale="1">
        <p:scale>
          <a:sx n="91" d="100"/>
          <a:sy n="91" d="100"/>
        </p:scale>
        <p:origin x="6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23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r>
              <a:rPr lang="en-US" dirty="0"/>
              <a:t>California Workforce Pathways</a:t>
            </a:r>
          </a:p>
          <a:p>
            <a:r>
              <a:rPr lang="en-US" dirty="0"/>
              <a:t>Joint Advisory Committee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r>
              <a:rPr lang="en-US" dirty="0" smtClean="0"/>
              <a:t>Item 01 Slides</a:t>
            </a:r>
            <a:endParaRPr lang="en-US" dirty="0" smtClean="0"/>
          </a:p>
          <a:p>
            <a:r>
              <a:rPr lang="en-US" dirty="0" smtClean="0"/>
              <a:t>February 19,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54F5586-A821-4E56-9650-933E50306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4.gi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7344" y="393409"/>
            <a:ext cx="9381251" cy="2455562"/>
          </a:xfrm>
          <a:prstGeom prst="rect">
            <a:avLst/>
          </a:prstGeom>
        </p:spPr>
        <p:txBody>
          <a:bodyPr anchor="ctr"/>
          <a:lstStyle>
            <a:lvl1pPr algn="ctr">
              <a:defRPr sz="7200" b="1">
                <a:ln>
                  <a:solidFill>
                    <a:schemeClr val="bg1">
                      <a:lumMod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5870163" y="5418476"/>
            <a:ext cx="24844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CALIFORNIA DEPARTMENT </a:t>
            </a:r>
          </a:p>
          <a:p>
            <a:pPr algn="ctr"/>
            <a:r>
              <a:rPr lang="en-US" sz="1600" b="1" cap="none" spc="0" dirty="0" smtClean="0">
                <a:ln w="0"/>
                <a:solidFill>
                  <a:schemeClr val="tx1"/>
                </a:solidFill>
                <a:effectLst/>
              </a:rPr>
              <a:t>OF </a:t>
            </a:r>
            <a:r>
              <a:rPr lang="en-US" sz="1600" b="1" kern="1200" dirty="0" smtClean="0">
                <a:ln w="0"/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EDUCATION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Tony Thurmond,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State Superintendent of </a:t>
            </a:r>
          </a:p>
          <a:p>
            <a:pPr algn="ctr"/>
            <a:r>
              <a:rPr lang="en-US" sz="1400" b="0" cap="none" spc="0" dirty="0" smtClean="0">
                <a:ln w="0"/>
                <a:solidFill>
                  <a:schemeClr val="tx1"/>
                </a:solidFill>
                <a:effectLst/>
              </a:rPr>
              <a:t>Public Instruction</a:t>
            </a:r>
            <a:endParaRPr lang="en-US" sz="1400" b="0" cap="none" spc="0" dirty="0">
              <a:ln w="0"/>
              <a:solidFill>
                <a:schemeClr val="tx1"/>
              </a:solidFill>
              <a:effectLst/>
            </a:endParaRPr>
          </a:p>
        </p:txBody>
      </p:sp>
      <p:pic>
        <p:nvPicPr>
          <p:cNvPr id="4" name="Picture 3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482" y="4486529"/>
            <a:ext cx="938971" cy="938971"/>
          </a:xfrm>
          <a:prstGeom prst="rect">
            <a:avLst/>
          </a:prstGeom>
        </p:spPr>
      </p:pic>
      <p:pic>
        <p:nvPicPr>
          <p:cNvPr id="5" name="Picture 4" descr="The logo for the California Collunity Colleges Chancellor's Office" title="California Collunity Colleges Chancellor's Office Seal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6609" y="4548691"/>
            <a:ext cx="876809" cy="87680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9213314" y="5425500"/>
            <a:ext cx="238340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CALIFORNIA</a:t>
            </a:r>
            <a:r>
              <a:rPr lang="en-US" sz="1600" b="1" baseline="0" dirty="0" smtClean="0">
                <a:ln w="0"/>
                <a:effectLst/>
              </a:rPr>
              <a:t> COMMUNITY COLLEGES CHANCELLOR’S OFFICE</a:t>
            </a:r>
            <a:endParaRPr lang="en-US" sz="1600" b="1" dirty="0" smtClean="0">
              <a:ln w="0"/>
              <a:effectLst/>
            </a:endParaRPr>
          </a:p>
          <a:p>
            <a:pPr algn="ctr"/>
            <a:r>
              <a:rPr lang="en-US" sz="1400" dirty="0" smtClean="0">
                <a:ln w="0"/>
                <a:effectLst/>
              </a:rPr>
              <a:t>Eloy Ortiz Oakley, Chancellor</a:t>
            </a:r>
            <a:endParaRPr lang="en-US" sz="1400" dirty="0">
              <a:ln w="0"/>
              <a:effectLst/>
            </a:endParaRPr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flipV="1">
            <a:off x="9645010" y="2767616"/>
            <a:ext cx="552443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" name="Picture 2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46" y="4548691"/>
            <a:ext cx="922457" cy="919941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323071" y="5425500"/>
            <a:ext cx="2484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n w="0"/>
                <a:effectLst/>
              </a:rPr>
              <a:t>STATE BOARD</a:t>
            </a:r>
          </a:p>
          <a:p>
            <a:pPr algn="ctr"/>
            <a:r>
              <a:rPr lang="en-US" sz="1600" b="1" dirty="0" smtClean="0">
                <a:ln w="0"/>
                <a:effectLst/>
              </a:rPr>
              <a:t>OF EDUCATION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Michael Kirst, Ph.D.,</a:t>
            </a:r>
          </a:p>
          <a:p>
            <a:pPr algn="ctr"/>
            <a:r>
              <a:rPr lang="en-US" sz="1400" dirty="0" smtClean="0">
                <a:ln w="0"/>
                <a:effectLst/>
              </a:rPr>
              <a:t>State Board President</a:t>
            </a:r>
            <a:endParaRPr lang="en-US" sz="1400" dirty="0">
              <a:ln w="0"/>
              <a:effectLst/>
            </a:endParaRPr>
          </a:p>
        </p:txBody>
      </p:sp>
      <p:pic>
        <p:nvPicPr>
          <p:cNvPr id="14" name="Picture 13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2437343" y="2943048"/>
            <a:ext cx="9381251" cy="1384561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95720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1571959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2302209"/>
            <a:ext cx="9030730" cy="387475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0680" y="63349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BF1CEF3-BBD9-437A-B4C7-8968022D38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lowchart: Stored Data 6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0" name="Picture 9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2" name="Picture 11" descr="The logo for the California Community Colleges Chancellor's Office" title="California Community Colleges Chancellor's Office Seal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1" name="Picture 10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1583991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algn="ctr">
              <a:defRPr sz="54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3070" y="2286001"/>
            <a:ext cx="4469616" cy="3890962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126" y="2286001"/>
            <a:ext cx="4469674" cy="3890962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0680" y="6334919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EBF1CEF3-BBD9-437A-B4C7-8968022D38F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4" name="Picture 13" descr="The logo for the California Community Colleges Chancellor's Office" title="California Community Colleges Chancellor's Office Seal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7" name="Picture 16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06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chemeClr val="accent1">
                <a:lumMod val="75000"/>
              </a:schemeClr>
            </a:gs>
            <a:gs pos="15000">
              <a:schemeClr val="accent1">
                <a:lumMod val="75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5347707"/>
            <a:ext cx="1169774" cy="1169774"/>
          </a:xfrm>
          <a:prstGeom prst="rect">
            <a:avLst/>
          </a:prstGeom>
        </p:spPr>
      </p:pic>
      <p:sp>
        <p:nvSpPr>
          <p:cNvPr id="8" name="Flowchart: Stored Data 7"/>
          <p:cNvSpPr/>
          <p:nvPr userDrawn="1"/>
        </p:nvSpPr>
        <p:spPr>
          <a:xfrm>
            <a:off x="407773" y="0"/>
            <a:ext cx="1915298" cy="6858001"/>
          </a:xfrm>
          <a:prstGeom prst="flowChartOnlineStorage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062681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logo for career technical education in California. CTE, Learning that works for California." title="California career technical education logo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93500" y="393408"/>
            <a:ext cx="1524003" cy="1185674"/>
          </a:xfrm>
          <a:prstGeom prst="rect">
            <a:avLst/>
          </a:prstGeom>
        </p:spPr>
      </p:pic>
      <p:pic>
        <p:nvPicPr>
          <p:cNvPr id="14" name="Picture 13" descr="The logo for the California Department of Education" title="California Department of Education Seal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10800000" flipH="1" flipV="1">
            <a:off x="470614" y="3987484"/>
            <a:ext cx="1169774" cy="1169774"/>
          </a:xfrm>
          <a:prstGeom prst="rect">
            <a:avLst/>
          </a:prstGeom>
        </p:spPr>
      </p:pic>
      <p:pic>
        <p:nvPicPr>
          <p:cNvPr id="15" name="Picture 14" descr="The logo for the California Community Colleges Chancellor's Office" title="California Community Colleges Chancellor's Office Seal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13" y="5262363"/>
            <a:ext cx="1169774" cy="1169774"/>
          </a:xfrm>
          <a:prstGeom prst="rect">
            <a:avLst/>
          </a:prstGeom>
        </p:spPr>
      </p:pic>
      <p:pic>
        <p:nvPicPr>
          <p:cNvPr id="18" name="Picture 17" descr="The logo for the California State Board of Education" title="State Board of Education Seal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76" y="2716157"/>
            <a:ext cx="1169411" cy="116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1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lreimers@cde.ca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2437342" y="581667"/>
            <a:ext cx="9381251" cy="2187291"/>
          </a:xfrm>
        </p:spPr>
        <p:txBody>
          <a:bodyPr/>
          <a:lstStyle/>
          <a:p>
            <a:r>
              <a:rPr lang="en-US" sz="5400" dirty="0">
                <a:effectLst/>
              </a:rPr>
              <a:t>Guiding Policy Principles to Support K–14+ Pathways</a:t>
            </a:r>
          </a:p>
        </p:txBody>
      </p:sp>
      <p:sp>
        <p:nvSpPr>
          <p:cNvPr id="5" name="Content Placeholder"/>
          <p:cNvSpPr>
            <a:spLocks noGrp="1"/>
          </p:cNvSpPr>
          <p:nvPr>
            <p:ph idx="1"/>
          </p:nvPr>
        </p:nvSpPr>
        <p:spPr>
          <a:xfrm>
            <a:off x="2437343" y="3193961"/>
            <a:ext cx="9381251" cy="1231736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b="1" dirty="0" smtClean="0"/>
              <a:t>Public </a:t>
            </a:r>
            <a:r>
              <a:rPr lang="en-US" sz="2400" b="1" dirty="0"/>
              <a:t>Feedback</a:t>
            </a:r>
            <a:endParaRPr lang="en-US" sz="2400" dirty="0"/>
          </a:p>
          <a:p>
            <a:pPr marL="0" indent="0">
              <a:spcBef>
                <a:spcPts val="600"/>
              </a:spcBef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3997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937085"/>
            <a:ext cx="9030730" cy="4239878"/>
          </a:xfrm>
        </p:spPr>
        <p:txBody>
          <a:bodyPr/>
          <a:lstStyle/>
          <a:p>
            <a:r>
              <a:rPr lang="en-US" dirty="0"/>
              <a:t>The public feedback window for the </a:t>
            </a:r>
            <a:r>
              <a:rPr lang="en-US" i="1" dirty="0"/>
              <a:t>Guiding Policy Principles to Support K–14+ Pathways </a:t>
            </a:r>
            <a:r>
              <a:rPr lang="en-US" dirty="0"/>
              <a:t>opened on August 24, </a:t>
            </a:r>
            <a:r>
              <a:rPr lang="en-US" dirty="0" smtClean="0"/>
              <a:t>2018, </a:t>
            </a:r>
            <a:r>
              <a:rPr lang="en-US" dirty="0"/>
              <a:t>and closed on November 30, </a:t>
            </a:r>
            <a:r>
              <a:rPr lang="en-US" dirty="0" smtClean="0"/>
              <a:t>2018.</a:t>
            </a:r>
          </a:p>
          <a:p>
            <a:r>
              <a:rPr lang="en-US" dirty="0" smtClean="0"/>
              <a:t>All </a:t>
            </a:r>
            <a:r>
              <a:rPr lang="en-US" dirty="0"/>
              <a:t>responses were obtained through a </a:t>
            </a:r>
            <a:r>
              <a:rPr lang="en-US" dirty="0" smtClean="0"/>
              <a:t>survey.</a:t>
            </a:r>
          </a:p>
          <a:p>
            <a:r>
              <a:rPr lang="en-US" dirty="0" smtClean="0"/>
              <a:t>46 responses were received, one was determined to be spam. All other responses were included.</a:t>
            </a:r>
          </a:p>
          <a:p>
            <a:r>
              <a:rPr lang="en-US" dirty="0" smtClean="0"/>
              <a:t>At the January 2019, California Workforce Pathways Joint Advisory Committee meeting, board members requested to see all the responses that were received.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4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6"/>
            <a:ext cx="9030729" cy="875096"/>
          </a:xfrm>
        </p:spPr>
        <p:txBody>
          <a:bodyPr/>
          <a:lstStyle/>
          <a:p>
            <a:r>
              <a:rPr lang="en-US" dirty="0" smtClean="0"/>
              <a:t>Common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1329637"/>
            <a:ext cx="9476448" cy="5192038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Below are some common themes that were discovered while reviewing the public feedback:</a:t>
            </a:r>
          </a:p>
          <a:p>
            <a:r>
              <a:rPr lang="en-US" sz="2400" dirty="0" smtClean="0"/>
              <a:t>More inclusivity for elementary </a:t>
            </a:r>
            <a:r>
              <a:rPr lang="en-US" sz="2400" dirty="0"/>
              <a:t>s</a:t>
            </a:r>
            <a:r>
              <a:rPr lang="en-US" sz="2400" dirty="0" smtClean="0"/>
              <a:t>chools, middle schools, and adult education.</a:t>
            </a:r>
          </a:p>
          <a:p>
            <a:r>
              <a:rPr lang="en-US" sz="2400" dirty="0"/>
              <a:t>More </a:t>
            </a:r>
            <a:r>
              <a:rPr lang="en-US" sz="2400" dirty="0" smtClean="0"/>
              <a:t>inclusion of the business and industry voice.</a:t>
            </a:r>
          </a:p>
          <a:p>
            <a:r>
              <a:rPr lang="en-US" sz="2400" dirty="0" smtClean="0"/>
              <a:t>Would like to see more emphasis on the student voice.</a:t>
            </a:r>
            <a:endParaRPr lang="en-US" sz="2400" dirty="0"/>
          </a:p>
          <a:p>
            <a:r>
              <a:rPr lang="en-US" sz="2400" dirty="0" smtClean="0"/>
              <a:t>Issues around competitive funding.</a:t>
            </a:r>
          </a:p>
          <a:p>
            <a:r>
              <a:rPr lang="en-US" sz="2400" dirty="0" smtClean="0"/>
              <a:t>Issues around the availability of accurate, and timely data.</a:t>
            </a:r>
          </a:p>
          <a:p>
            <a:r>
              <a:rPr lang="en-US" sz="2400" dirty="0" smtClean="0"/>
              <a:t>Concerns over the time and resources necessary for effective collaboration </a:t>
            </a:r>
            <a:r>
              <a:rPr lang="en-US" sz="2400" dirty="0"/>
              <a:t>across </a:t>
            </a:r>
            <a:r>
              <a:rPr lang="en-US" sz="2400" dirty="0" smtClean="0"/>
              <a:t>agencies.</a:t>
            </a:r>
          </a:p>
          <a:p>
            <a:r>
              <a:rPr lang="en-US" sz="2400" dirty="0" smtClean="0"/>
              <a:t>The </a:t>
            </a:r>
            <a:r>
              <a:rPr lang="en-US" sz="2400" i="1" dirty="0"/>
              <a:t>Guiding Policy Principles to Support K–14+ Pathways </a:t>
            </a:r>
            <a:r>
              <a:rPr lang="en-US" sz="2400" dirty="0" smtClean="0"/>
              <a:t>are </a:t>
            </a:r>
            <a:r>
              <a:rPr lang="en-US" sz="2400" dirty="0"/>
              <a:t>comprehensive but how will they be implemented? What will that look like and how will it be measured?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727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070" y="365125"/>
            <a:ext cx="9030729" cy="3392683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3070" y="4096011"/>
            <a:ext cx="9030730" cy="2080951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/>
              <a:t>Lisa Reimers, Education Programs Consultant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/>
              <a:t>Career and College Transition Division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/>
              <a:t>California Department of Education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/>
              <a:t>916-322-1762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400" dirty="0" smtClean="0">
                <a:hlinkClick r:id="rId2"/>
              </a:rPr>
              <a:t>lreimers@cde.ca.gov</a:t>
            </a:r>
            <a:endParaRPr lang="en-US" sz="2400" dirty="0" smtClean="0"/>
          </a:p>
          <a:p>
            <a:pPr marL="0" indent="0" algn="ctr">
              <a:spcBef>
                <a:spcPts val="600"/>
              </a:spcBef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92405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217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Guiding Policy Principles to Support K–14+ Pathways</vt:lpstr>
      <vt:lpstr>Background</vt:lpstr>
      <vt:lpstr>Common Themes</vt:lpstr>
      <vt:lpstr>Questions</vt:lpstr>
    </vt:vector>
  </TitlesOfParts>
  <Company>CA Department of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Guiding Policy Principles Public Feedback - California Workforce Pathways (CA Dept of Education)</dc:title>
  <dc:subject>Guiding Policy Principles to Support K-14+ Pathways public feedback.</dc:subject>
  <dc:creator>Lisa Reimers</dc:creator>
  <cp:lastModifiedBy>Samuel Lee</cp:lastModifiedBy>
  <cp:revision>71</cp:revision>
  <cp:lastPrinted>2019-02-15T16:38:25Z</cp:lastPrinted>
  <dcterms:created xsi:type="dcterms:W3CDTF">2017-09-26T18:37:33Z</dcterms:created>
  <dcterms:modified xsi:type="dcterms:W3CDTF">2019-02-15T19:51:58Z</dcterms:modified>
</cp:coreProperties>
</file>