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85" r:id="rId3"/>
    <p:sldId id="258"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315" r:id="rId18"/>
    <p:sldId id="316" r:id="rId19"/>
    <p:sldId id="317" r:id="rId20"/>
    <p:sldId id="318" r:id="rId21"/>
    <p:sldId id="301" r:id="rId22"/>
    <p:sldId id="302" r:id="rId23"/>
    <p:sldId id="303" r:id="rId24"/>
    <p:sldId id="304" r:id="rId25"/>
    <p:sldId id="305" r:id="rId26"/>
    <p:sldId id="306" r:id="rId27"/>
    <p:sldId id="307" r:id="rId28"/>
    <p:sldId id="308" r:id="rId29"/>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8" autoAdjust="0"/>
    <p:restoredTop sz="94629" autoAdjust="0"/>
  </p:normalViewPr>
  <p:slideViewPr>
    <p:cSldViewPr snapToGrid="0">
      <p:cViewPr varScale="1">
        <p:scale>
          <a:sx n="87" d="100"/>
          <a:sy n="87" d="100"/>
        </p:scale>
        <p:origin x="60" y="51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61" d="100"/>
          <a:sy n="61"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r>
              <a:rPr lang="en-US" dirty="0"/>
              <a:t>California Workforce Pathways</a:t>
            </a:r>
          </a:p>
          <a:p>
            <a:r>
              <a:rPr lang="en-US" dirty="0"/>
              <a:t>Joint Advisory Committee</a:t>
            </a:r>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r>
              <a:rPr lang="en-US" dirty="0" smtClean="0"/>
              <a:t>Item 03 Slides</a:t>
            </a:r>
          </a:p>
          <a:p>
            <a:r>
              <a:rPr lang="en-US" dirty="0" smtClean="0"/>
              <a:t>February 19, 2019</a:t>
            </a:r>
            <a:endParaRPr lang="en-US" dirty="0"/>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dirty="0"/>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90710FAC-C99A-4109-9DA6-0F10F1C97CFC}" type="datetimeFigureOut">
              <a:rPr lang="en-US" smtClean="0"/>
              <a:t>2/15/2019</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513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050" y="8818563"/>
            <a:ext cx="3027363" cy="465137"/>
          </a:xfrm>
          <a:prstGeom prst="rect">
            <a:avLst/>
          </a:prstGeom>
        </p:spPr>
        <p:txBody>
          <a:bodyPr vert="horz" lIns="91440" tIns="45720" rIns="91440" bIns="45720" rtlCol="0" anchor="b"/>
          <a:lstStyle>
            <a:lvl1pPr algn="r">
              <a:defRPr sz="1200"/>
            </a:lvl1pPr>
          </a:lstStyle>
          <a:p>
            <a:fld id="{2A9CC4FD-49AC-465D-A676-A8B603D6BE58}" type="slidenum">
              <a:rPr lang="en-US" smtClean="0"/>
              <a:t>‹#›</a:t>
            </a:fld>
            <a:endParaRPr lang="en-US" dirty="0"/>
          </a:p>
        </p:txBody>
      </p:sp>
    </p:spTree>
    <p:extLst>
      <p:ext uri="{BB962C8B-B14F-4D97-AF65-F5344CB8AC3E}">
        <p14:creationId xmlns:p14="http://schemas.microsoft.com/office/powerpoint/2010/main" val="383014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CC4FD-49AC-465D-A676-A8B603D6BE58}" type="slidenum">
              <a:rPr lang="en-US" smtClean="0"/>
              <a:t>1</a:t>
            </a:fld>
            <a:endParaRPr lang="en-US" dirty="0"/>
          </a:p>
        </p:txBody>
      </p:sp>
    </p:spTree>
    <p:extLst>
      <p:ext uri="{BB962C8B-B14F-4D97-AF65-F5344CB8AC3E}">
        <p14:creationId xmlns:p14="http://schemas.microsoft.com/office/powerpoint/2010/main" val="3333081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CC4FD-49AC-465D-A676-A8B603D6BE58}" type="slidenum">
              <a:rPr lang="en-US" smtClean="0"/>
              <a:t>2</a:t>
            </a:fld>
            <a:endParaRPr lang="en-US" dirty="0"/>
          </a:p>
        </p:txBody>
      </p:sp>
    </p:spTree>
    <p:extLst>
      <p:ext uri="{BB962C8B-B14F-4D97-AF65-F5344CB8AC3E}">
        <p14:creationId xmlns:p14="http://schemas.microsoft.com/office/powerpoint/2010/main" val="2087337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9CC4FD-49AC-465D-A676-A8B603D6BE58}" type="slidenum">
              <a:rPr lang="en-US" smtClean="0"/>
              <a:t>3</a:t>
            </a:fld>
            <a:endParaRPr lang="en-US" dirty="0"/>
          </a:p>
        </p:txBody>
      </p:sp>
    </p:spTree>
    <p:extLst>
      <p:ext uri="{BB962C8B-B14F-4D97-AF65-F5344CB8AC3E}">
        <p14:creationId xmlns:p14="http://schemas.microsoft.com/office/powerpoint/2010/main" val="31051328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7000">
              <a:schemeClr val="accent1">
                <a:lumMod val="75000"/>
              </a:schemeClr>
            </a:gs>
            <a:gs pos="15000">
              <a:schemeClr val="accent1">
                <a:lumMod val="75000"/>
              </a:schemeClr>
            </a:gs>
            <a:gs pos="50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logo for the California Department of Education" title="California Department of Education Seal"/>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logo for the California Collunity Colleges Chancellor's Office" title="California Collunity Colleges Chancellor's Office Seal"/>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dirty="0"/>
          </a:p>
        </p:txBody>
      </p:sp>
      <p:pic>
        <p:nvPicPr>
          <p:cNvPr id="3" name="Picture 2" descr="The logo for the California State Board of Education" title="State Board of Education Seal"/>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Michael Kirst, Ph.D.,</a:t>
            </a:r>
          </a:p>
          <a:p>
            <a:pPr algn="ctr"/>
            <a:r>
              <a:rPr lang="en-US" sz="1400" dirty="0">
                <a:ln w="0"/>
                <a:effectLst/>
              </a:rPr>
              <a:t>State Board President</a:t>
            </a:r>
          </a:p>
        </p:txBody>
      </p:sp>
      <p:pic>
        <p:nvPicPr>
          <p:cNvPr id="14" name="Picture 13" descr="The logo for career technical education in California. CTE, Learning that works for California." title="California career technical education logo"/>
          <p:cNvPicPr>
            <a:picLocks noChangeAspect="1"/>
          </p:cNvPicPr>
          <p:nvPr userDrawn="1"/>
        </p:nvPicPr>
        <p:blipFill>
          <a:blip r:embed="rId5"/>
          <a:stretch>
            <a:fillRect/>
          </a:stretch>
        </p:blipFill>
        <p:spPr>
          <a:xfrm>
            <a:off x="293500" y="393408"/>
            <a:ext cx="1524003" cy="1185674"/>
          </a:xfrm>
          <a:prstGeom prst="rect">
            <a:avLst/>
          </a:prstGeom>
        </p:spPr>
      </p:pic>
      <p:sp>
        <p:nvSpPr>
          <p:cNvPr id="16" name="Content Placeholder 2"/>
          <p:cNvSpPr>
            <a:spLocks noGrp="1"/>
          </p:cNvSpPr>
          <p:nvPr>
            <p:ph idx="1"/>
          </p:nvPr>
        </p:nvSpPr>
        <p:spPr>
          <a:xfrm>
            <a:off x="2437343" y="2943048"/>
            <a:ext cx="9381251" cy="1384561"/>
          </a:xfrm>
          <a:prstGeom prst="rect">
            <a:avLst/>
          </a:prstGeom>
        </p:spPr>
        <p:txBody>
          <a:bodyPr/>
          <a:lstStyle>
            <a:lvl1pPr algn="ctr">
              <a:defRPr>
                <a:latin typeface="Arial" panose="020B0604020202020204" pitchFamily="34" charset="0"/>
                <a:cs typeface="Arial" panose="020B0604020202020204" pitchFamily="34" charset="0"/>
              </a:defRPr>
            </a:lvl1pPr>
            <a:lvl2pPr algn="ctr">
              <a:defRPr/>
            </a:lvl2pPr>
            <a:lvl3pPr algn="ctr">
              <a:defRPr/>
            </a:lvl3pPr>
            <a:lvl4pPr algn="ctr">
              <a:defRPr/>
            </a:lvl4pPr>
            <a:lvl5pPr algn="ctr">
              <a:defRPr/>
            </a:lvl5pPr>
          </a:lstStyle>
          <a:p>
            <a:pPr lvl="0"/>
            <a:r>
              <a:rPr lang="en-US" dirty="0"/>
              <a:t>Click to edit Master text style</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7000">
              <a:schemeClr val="accent1">
                <a:lumMod val="75000"/>
              </a:schemeClr>
            </a:gs>
            <a:gs pos="15000">
              <a:schemeClr val="accent1">
                <a:lumMod val="75000"/>
              </a:schemeClr>
            </a:gs>
            <a:gs pos="50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5"/>
            <a:ext cx="9030729" cy="1571959"/>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2302209"/>
            <a:ext cx="9030730" cy="3874753"/>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250680" y="6334919"/>
            <a:ext cx="2743200" cy="365125"/>
          </a:xfrm>
          <a:prstGeom prst="rect">
            <a:avLst/>
          </a:prstGeom>
        </p:spPr>
        <p:txBody>
          <a:bodyPr/>
          <a:lstStyle>
            <a:lvl1pPr algn="r">
              <a:defRPr/>
            </a:lvl1pPr>
          </a:lstStyle>
          <a:p>
            <a:fld id="{EBF1CEF3-BBD9-437A-B4C7-8968022D38FA}" type="slidenum">
              <a:rPr lang="en-US" smtClean="0"/>
              <a:pPr/>
              <a:t>‹#›</a:t>
            </a:fld>
            <a:endParaRPr lang="en-US" dirty="0"/>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The logo for career technical education in California. CTE, Learning that works for California." title="California career technical education logo"/>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logo for the California Department of Education" title="California Department of Education Seal"/>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logo for the California Community Colleges Chancellor's Office" title="California Community Colleges Chancellor's Office Seal"/>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logo for the California State Board of Education" title="State Board of Education Seal"/>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gradFill>
          <a:gsLst>
            <a:gs pos="7000">
              <a:schemeClr val="accent1">
                <a:lumMod val="75000"/>
              </a:schemeClr>
            </a:gs>
            <a:gs pos="15000">
              <a:schemeClr val="accent1">
                <a:lumMod val="75000"/>
              </a:schemeClr>
            </a:gs>
            <a:gs pos="50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5"/>
            <a:ext cx="9030729" cy="1583991"/>
          </a:xfrm>
          <a:prstGeom prst="rect">
            <a:avLst/>
          </a:prstGeom>
          <a:ln>
            <a:noFill/>
          </a:ln>
        </p:spPr>
        <p:txBody>
          <a:bodyPr anchor="ctr"/>
          <a:lstStyle>
            <a:lvl1pPr algn="ctr">
              <a:defRPr sz="5400" b="1">
                <a:solidFill>
                  <a:schemeClr val="tx1"/>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sz="half" idx="1"/>
          </p:nvPr>
        </p:nvSpPr>
        <p:spPr>
          <a:xfrm>
            <a:off x="2323070" y="2286001"/>
            <a:ext cx="4469616" cy="3890962"/>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884126" y="2286001"/>
            <a:ext cx="4469674" cy="3890962"/>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The logo for career technical education in California. CTE, Learning that works for California." title="California career technical education logo"/>
          <p:cNvPicPr>
            <a:picLocks noChangeAspect="1"/>
          </p:cNvPicPr>
          <p:nvPr userDrawn="1"/>
        </p:nvPicPr>
        <p:blipFill>
          <a:blip r:embed="rId2"/>
          <a:stretch>
            <a:fillRect/>
          </a:stretch>
        </p:blipFill>
        <p:spPr>
          <a:xfrm>
            <a:off x="293500" y="393408"/>
            <a:ext cx="1524003" cy="1185674"/>
          </a:xfrm>
          <a:prstGeom prst="rect">
            <a:avLst/>
          </a:prstGeom>
        </p:spPr>
      </p:pic>
      <p:sp>
        <p:nvSpPr>
          <p:cNvPr id="13" name="Slide Number Placeholder 5"/>
          <p:cNvSpPr>
            <a:spLocks noGrp="1"/>
          </p:cNvSpPr>
          <p:nvPr>
            <p:ph type="sldNum" sz="quarter" idx="12"/>
          </p:nvPr>
        </p:nvSpPr>
        <p:spPr>
          <a:xfrm>
            <a:off x="9250680" y="6334919"/>
            <a:ext cx="2743200" cy="365125"/>
          </a:xfrm>
          <a:prstGeom prst="rect">
            <a:avLst/>
          </a:prstGeom>
        </p:spPr>
        <p:txBody>
          <a:bodyPr/>
          <a:lstStyle>
            <a:lvl1pPr algn="r">
              <a:defRPr/>
            </a:lvl1pPr>
          </a:lstStyle>
          <a:p>
            <a:fld id="{EBF1CEF3-BBD9-437A-B4C7-8968022D38FA}" type="slidenum">
              <a:rPr lang="en-US" smtClean="0"/>
              <a:pPr/>
              <a:t>‹#›</a:t>
            </a:fld>
            <a:endParaRPr lang="en-US" dirty="0"/>
          </a:p>
        </p:txBody>
      </p:sp>
      <p:pic>
        <p:nvPicPr>
          <p:cNvPr id="12" name="Picture 11" descr="The logo for the California Department of Education" title="California Department of Education Seal"/>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logo for the California Community Colleges Chancellor's Office" title="California Community Colleges Chancellor's Office Seal"/>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logo for the California State Board of Education" title="State Board of Education Seal"/>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2924064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bg>
      <p:bgPr>
        <a:gradFill>
          <a:gsLst>
            <a:gs pos="7000">
              <a:schemeClr val="accent1">
                <a:lumMod val="75000"/>
              </a:schemeClr>
            </a:gs>
            <a:gs pos="15000">
              <a:schemeClr val="accent1">
                <a:lumMod val="75000"/>
              </a:schemeClr>
            </a:gs>
            <a:gs pos="50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23070" y="1671782"/>
            <a:ext cx="9030730" cy="4505180"/>
          </a:xfrm>
          <a:prstGeom prst="rect">
            <a:avLst/>
          </a:prstGeom>
        </p:spPr>
        <p:txBody>
          <a:bodyPr/>
          <a:lstStyle>
            <a:lvl1pPr marL="0" indent="0" algn="l">
              <a:buNone/>
              <a:defRPr b="1">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6" name="Slide Number Placeholder 5"/>
          <p:cNvSpPr>
            <a:spLocks noGrp="1"/>
          </p:cNvSpPr>
          <p:nvPr>
            <p:ph type="sldNum" sz="quarter" idx="12"/>
          </p:nvPr>
        </p:nvSpPr>
        <p:spPr>
          <a:xfrm>
            <a:off x="9250680" y="6334919"/>
            <a:ext cx="2743200" cy="365125"/>
          </a:xfrm>
          <a:prstGeom prst="rect">
            <a:avLst/>
          </a:prstGeom>
        </p:spPr>
        <p:txBody>
          <a:bodyPr/>
          <a:lstStyle>
            <a:lvl1pPr algn="r">
              <a:defRPr/>
            </a:lvl1pPr>
          </a:lstStyle>
          <a:p>
            <a:fld id="{EBF1CEF3-BBD9-437A-B4C7-8968022D38FA}" type="slidenum">
              <a:rPr lang="en-US" smtClean="0"/>
              <a:pPr/>
              <a:t>‹#›</a:t>
            </a:fld>
            <a:endParaRPr lang="en-US" dirty="0"/>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The logo for career technical education in California. CTE, Learning that works for California." title="California career technical education logo"/>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logo for the California Department of Education" title="California Department of Education Seal"/>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logo for the California Community Colleges Chancellor's Office" title="California Community Colleges Chancellor's Office Seal"/>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logo for the California State Board of Education" title="State Board of Education Seal"/>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2975887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7000">
              <a:schemeClr val="accent1">
                <a:lumMod val="75000"/>
              </a:schemeClr>
            </a:gs>
            <a:gs pos="15000">
              <a:schemeClr val="accent1">
                <a:lumMod val="75000"/>
              </a:schemeClr>
            </a:gs>
            <a:gs pos="50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6"/>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logo for career technical education in California. CTE, Learning that works for California." title="California career technical education logo"/>
          <p:cNvPicPr>
            <a:picLocks noChangeAspect="1"/>
          </p:cNvPicPr>
          <p:nvPr userDrawn="1"/>
        </p:nvPicPr>
        <p:blipFill>
          <a:blip r:embed="rId7"/>
          <a:stretch>
            <a:fillRect/>
          </a:stretch>
        </p:blipFill>
        <p:spPr>
          <a:xfrm>
            <a:off x="293500" y="393408"/>
            <a:ext cx="1524003" cy="1185674"/>
          </a:xfrm>
          <a:prstGeom prst="rect">
            <a:avLst/>
          </a:prstGeom>
        </p:spPr>
      </p:pic>
      <p:pic>
        <p:nvPicPr>
          <p:cNvPr id="14" name="Picture 13" descr="The logo for the California Department of Education" title="California Department of Education Seal"/>
          <p:cNvPicPr>
            <a:picLocks noChangeAspect="1"/>
          </p:cNvPicPr>
          <p:nvPr userDrawn="1"/>
        </p:nvPicPr>
        <p:blipFill>
          <a:blip r:embed="rId6"/>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title="California Community Colleges Chancellor's Office Seal"/>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title="State Board of Education Seal"/>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2437342" y="325821"/>
            <a:ext cx="9381251" cy="3262945"/>
          </a:xfrm>
        </p:spPr>
        <p:txBody>
          <a:bodyPr/>
          <a:lstStyle/>
          <a:p>
            <a:pPr>
              <a:lnSpc>
                <a:spcPct val="100000"/>
              </a:lnSpc>
              <a:spcBef>
                <a:spcPts val="2400"/>
              </a:spcBef>
              <a:spcAft>
                <a:spcPts val="2400"/>
              </a:spcAft>
            </a:pPr>
            <a:r>
              <a:rPr lang="en-US" sz="5400" dirty="0">
                <a:ln>
                  <a:solidFill>
                    <a:schemeClr val="accent1">
                      <a:lumMod val="50000"/>
                    </a:schemeClr>
                  </a:solidFill>
                </a:ln>
              </a:rPr>
              <a:t>Strengthening Career and Technical Education for the 21</a:t>
            </a:r>
            <a:r>
              <a:rPr lang="en-US" sz="5400" baseline="30000" dirty="0">
                <a:ln>
                  <a:solidFill>
                    <a:schemeClr val="accent1">
                      <a:lumMod val="50000"/>
                    </a:schemeClr>
                  </a:solidFill>
                </a:ln>
              </a:rPr>
              <a:t>st</a:t>
            </a:r>
            <a:r>
              <a:rPr lang="en-US" sz="5400" dirty="0">
                <a:ln>
                  <a:solidFill>
                    <a:schemeClr val="accent1">
                      <a:lumMod val="50000"/>
                    </a:schemeClr>
                  </a:solidFill>
                </a:ln>
              </a:rPr>
              <a:t> Century </a:t>
            </a:r>
            <a:br>
              <a:rPr lang="en-US" sz="5400" dirty="0">
                <a:ln>
                  <a:solidFill>
                    <a:schemeClr val="accent1">
                      <a:lumMod val="50000"/>
                    </a:schemeClr>
                  </a:solidFill>
                </a:ln>
              </a:rPr>
            </a:br>
            <a:r>
              <a:rPr lang="en-US" sz="5400" dirty="0" smtClean="0">
                <a:ln>
                  <a:solidFill>
                    <a:schemeClr val="accent1">
                      <a:lumMod val="50000"/>
                    </a:schemeClr>
                  </a:solidFill>
                </a:ln>
              </a:rPr>
              <a:t>2019–20 </a:t>
            </a:r>
            <a:r>
              <a:rPr lang="en-US" sz="5400" dirty="0">
                <a:ln>
                  <a:solidFill>
                    <a:schemeClr val="accent1">
                      <a:lumMod val="50000"/>
                    </a:schemeClr>
                  </a:solidFill>
                </a:ln>
              </a:rPr>
              <a:t>Transition Plan </a:t>
            </a:r>
            <a:endParaRPr lang="en-US" sz="5400" dirty="0"/>
          </a:p>
        </p:txBody>
      </p:sp>
    </p:spTree>
    <p:extLst>
      <p:ext uri="{BB962C8B-B14F-4D97-AF65-F5344CB8AC3E}">
        <p14:creationId xmlns:p14="http://schemas.microsoft.com/office/powerpoint/2010/main" val="1739973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(5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E. use State, regional, or local labor market data to determine alignment of eligible recipients' programs of study to the needs of the State, regional, or local economy, including in-demand industry sectors and occupations identified by the State board, and to align career and technical education with such needs, as appropriate;</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10</a:t>
            </a:fld>
            <a:endParaRPr lang="en-US" dirty="0"/>
          </a:p>
        </p:txBody>
      </p:sp>
    </p:spTree>
    <p:extLst>
      <p:ext uri="{BB962C8B-B14F-4D97-AF65-F5344CB8AC3E}">
        <p14:creationId xmlns:p14="http://schemas.microsoft.com/office/powerpoint/2010/main" val="3848365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(6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pPr lvl="0"/>
            <a:r>
              <a:rPr lang="en-US" dirty="0"/>
              <a:t>F. ensure equal access to approved career and technical education programs of study and activities assisted under this Act for special populations</a:t>
            </a:r>
            <a:r>
              <a:rPr lang="en-US" dirty="0" smtClean="0"/>
              <a:t>;</a:t>
            </a:r>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11</a:t>
            </a:fld>
            <a:endParaRPr lang="en-US" dirty="0"/>
          </a:p>
        </p:txBody>
      </p:sp>
    </p:spTree>
    <p:extLst>
      <p:ext uri="{BB962C8B-B14F-4D97-AF65-F5344CB8AC3E}">
        <p14:creationId xmlns:p14="http://schemas.microsoft.com/office/powerpoint/2010/main" val="2877797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(7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G. coordinate with the State board to support the local development of career pathways and articulate processes by which career pathways will be developed by local workforce development boards, as appropriate;</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12</a:t>
            </a:fld>
            <a:endParaRPr lang="en-US" dirty="0"/>
          </a:p>
        </p:txBody>
      </p:sp>
    </p:spTree>
    <p:extLst>
      <p:ext uri="{BB962C8B-B14F-4D97-AF65-F5344CB8AC3E}">
        <p14:creationId xmlns:p14="http://schemas.microsoft.com/office/powerpoint/2010/main" val="2279636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(8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H. support effective and meaningful collaboration between secondary schools, postsecondary institutions, and employers to provide students with experience in, and understanding of, all aspects of an industry, which may include work-based learning such as internships, mentorships, simulated work environments, and other hands-on or inquiry-based learning activities;</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13</a:t>
            </a:fld>
            <a:endParaRPr lang="en-US" dirty="0"/>
          </a:p>
        </p:txBody>
      </p:sp>
    </p:spTree>
    <p:extLst>
      <p:ext uri="{BB962C8B-B14F-4D97-AF65-F5344CB8AC3E}">
        <p14:creationId xmlns:p14="http://schemas.microsoft.com/office/powerpoint/2010/main" val="2439163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(9 of </a:t>
            </a:r>
            <a:r>
              <a:rPr lang="en-US" sz="2100" dirty="0"/>
              <a:t>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I. improve outcomes and reduce performance gaps for CTE concentrators, including those who are members of special populations (Section 122[d][4</a:t>
            </a:r>
            <a:r>
              <a:rPr lang="en-US" dirty="0" smtClean="0"/>
              <a:t>][c] </a:t>
            </a:r>
            <a:r>
              <a:rPr lang="en-US" dirty="0"/>
              <a:t>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14</a:t>
            </a:fld>
            <a:endParaRPr lang="en-US" dirty="0"/>
          </a:p>
        </p:txBody>
      </p:sp>
    </p:spTree>
    <p:extLst>
      <p:ext uri="{BB962C8B-B14F-4D97-AF65-F5344CB8AC3E}">
        <p14:creationId xmlns:p14="http://schemas.microsoft.com/office/powerpoint/2010/main" val="3356649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(10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J. describe how the eligible agency, if it chooses to do so, will include the opportunity for secondary school students to participate in dual or concurrent enrollment programs, early college high school, or competency-based education (Section 122[d][4</a:t>
            </a:r>
            <a:r>
              <a:rPr lang="en-US" dirty="0" smtClean="0"/>
              <a:t>][d] </a:t>
            </a:r>
            <a:r>
              <a:rPr lang="en-US" dirty="0"/>
              <a:t>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15</a:t>
            </a:fld>
            <a:endParaRPr lang="en-US" dirty="0"/>
          </a:p>
        </p:txBody>
      </p:sp>
    </p:spTree>
    <p:extLst>
      <p:ext uri="{BB962C8B-B14F-4D97-AF65-F5344CB8AC3E}">
        <p14:creationId xmlns:p14="http://schemas.microsoft.com/office/powerpoint/2010/main" val="3142391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(11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K. describe how the eligible agency will involve parents, academic and career and technical education teachers, administrators, faculty, career guidance and academic counselors, local business (including small businesses), labor organizations, and representatives of Indian Tribes and Tribal organizations, as appropriate, in the planning, development, implementation, and evaluation of its career and technical education programs (Section 122[d][12] 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16</a:t>
            </a:fld>
            <a:endParaRPr lang="en-US" dirty="0"/>
          </a:p>
        </p:txBody>
      </p:sp>
    </p:spTree>
    <p:extLst>
      <p:ext uri="{BB962C8B-B14F-4D97-AF65-F5344CB8AC3E}">
        <p14:creationId xmlns:p14="http://schemas.microsoft.com/office/powerpoint/2010/main" val="1889429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Meeting the Needs </a:t>
            </a:r>
            <a:br>
              <a:rPr lang="en-US" dirty="0"/>
            </a:br>
            <a:r>
              <a:rPr lang="en-US" dirty="0"/>
              <a:t>of Special Populations </a:t>
            </a:r>
            <a:r>
              <a:rPr lang="en-US" sz="2100" dirty="0"/>
              <a:t>(1 of 4) </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pPr lvl="0"/>
            <a:endParaRPr lang="en-US" dirty="0"/>
          </a:p>
          <a:p>
            <a:pPr marL="514350" lvl="0" indent="-514350">
              <a:buAutoNum type="alphaUcPeriod"/>
            </a:pPr>
            <a:r>
              <a:rPr lang="en-US" dirty="0" smtClean="0"/>
              <a:t>describe </a:t>
            </a:r>
            <a:r>
              <a:rPr lang="en-US" dirty="0"/>
              <a:t>its program strategies for special populations, including a description of how individuals who are members of special populations—</a:t>
            </a:r>
          </a:p>
          <a:p>
            <a:pPr marL="1371600" lvl="0" indent="-458788">
              <a:buFont typeface="+mj-lt"/>
              <a:buAutoNum type="romanLcPeriod"/>
            </a:pPr>
            <a:r>
              <a:rPr lang="en-US" sz="2400" dirty="0" smtClean="0"/>
              <a:t>will </a:t>
            </a:r>
            <a:r>
              <a:rPr lang="en-US" sz="2400" dirty="0"/>
              <a:t>be provided with equal access to activities assisted under this Act;</a:t>
            </a:r>
          </a:p>
          <a:p>
            <a:endParaRPr lang="en-US" sz="2200" dirty="0"/>
          </a:p>
          <a:p>
            <a:pPr marL="571500" lvl="0" indent="-571500">
              <a:buFont typeface="+mj-lt"/>
              <a:buAutoNum type="romanLcPeriod"/>
            </a:pPr>
            <a:endParaRPr lang="en-US" dirty="0"/>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17</a:t>
            </a:fld>
            <a:endParaRPr lang="en-US" dirty="0"/>
          </a:p>
        </p:txBody>
      </p:sp>
    </p:spTree>
    <p:extLst>
      <p:ext uri="{BB962C8B-B14F-4D97-AF65-F5344CB8AC3E}">
        <p14:creationId xmlns:p14="http://schemas.microsoft.com/office/powerpoint/2010/main" val="2890108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Meeting the Needs </a:t>
            </a:r>
            <a:br>
              <a:rPr lang="en-US" dirty="0"/>
            </a:br>
            <a:r>
              <a:rPr lang="en-US" dirty="0"/>
              <a:t>of Special Populations </a:t>
            </a:r>
            <a:r>
              <a:rPr lang="en-US" sz="2100" dirty="0" smtClean="0"/>
              <a:t>(2 </a:t>
            </a:r>
            <a:r>
              <a:rPr lang="en-US" sz="2100" dirty="0"/>
              <a:t>of 4) </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pPr lvl="0"/>
            <a:endParaRPr lang="en-US" dirty="0"/>
          </a:p>
          <a:p>
            <a:pPr marL="514350" lvl="0" indent="-514350">
              <a:buAutoNum type="alphaUcPeriod"/>
            </a:pPr>
            <a:r>
              <a:rPr lang="en-US" dirty="0"/>
              <a:t>describe its program strategies for special populations, including a description of how individuals who are members of special populations</a:t>
            </a:r>
            <a:r>
              <a:rPr lang="en-US" dirty="0" smtClean="0"/>
              <a:t>—</a:t>
            </a:r>
            <a:endParaRPr lang="en-US" dirty="0"/>
          </a:p>
          <a:p>
            <a:pPr marL="1371600" indent="-457200"/>
            <a:r>
              <a:rPr lang="en-US" sz="2400" dirty="0"/>
              <a:t>ii. will not be discriminated against on the basis of status as a member of a special population</a:t>
            </a:r>
          </a:p>
          <a:p>
            <a:pPr marL="571500" indent="-571500">
              <a:buFont typeface="+mj-lt"/>
              <a:buAutoNum type="romanLcPeriod"/>
            </a:pPr>
            <a:endParaRPr lang="en-US" sz="2200" dirty="0"/>
          </a:p>
          <a:p>
            <a:pPr marL="571500" lvl="0" indent="-571500">
              <a:buFont typeface="+mj-lt"/>
              <a:buAutoNum type="romanLcPeriod"/>
            </a:pPr>
            <a:endParaRPr lang="en-US" dirty="0"/>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18</a:t>
            </a:fld>
            <a:endParaRPr lang="en-US" dirty="0"/>
          </a:p>
        </p:txBody>
      </p:sp>
    </p:spTree>
    <p:extLst>
      <p:ext uri="{BB962C8B-B14F-4D97-AF65-F5344CB8AC3E}">
        <p14:creationId xmlns:p14="http://schemas.microsoft.com/office/powerpoint/2010/main" val="1288492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Meeting the Needs </a:t>
            </a:r>
            <a:br>
              <a:rPr lang="en-US" dirty="0"/>
            </a:br>
            <a:r>
              <a:rPr lang="en-US" dirty="0"/>
              <a:t>of Special Populations </a:t>
            </a:r>
            <a:r>
              <a:rPr lang="en-US" sz="2100" dirty="0" smtClean="0"/>
              <a:t>(3 </a:t>
            </a:r>
            <a:r>
              <a:rPr lang="en-US" sz="2100" dirty="0"/>
              <a:t>of 4) </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70" y="2302209"/>
            <a:ext cx="9030730" cy="4219777"/>
          </a:xfrm>
        </p:spPr>
        <p:txBody>
          <a:bodyPr/>
          <a:lstStyle/>
          <a:p>
            <a:pPr marL="514350" lvl="0" indent="-514350">
              <a:buAutoNum type="alphaUcPeriod"/>
            </a:pPr>
            <a:r>
              <a:rPr lang="en-US" dirty="0" smtClean="0"/>
              <a:t>describe </a:t>
            </a:r>
            <a:r>
              <a:rPr lang="en-US" dirty="0"/>
              <a:t>its program strategies for special populations, including a description of how individuals who are members of special populations</a:t>
            </a:r>
            <a:r>
              <a:rPr lang="en-US" dirty="0" smtClean="0"/>
              <a:t>—</a:t>
            </a:r>
            <a:endParaRPr lang="en-US" dirty="0"/>
          </a:p>
          <a:p>
            <a:pPr marL="1371600" indent="-457200"/>
            <a:r>
              <a:rPr lang="en-US" sz="2400" dirty="0"/>
              <a:t>iii. will be provided with programs designed to enable individuals who are members of special populations to meet or exceed State determined levels of performance described in section 113, and prepare special populations for further learning and for high-skill, high-wage, or in-demand industry sectors or occupations;</a:t>
            </a:r>
          </a:p>
          <a:p>
            <a:pPr marL="571500" indent="-571500">
              <a:buFont typeface="+mj-lt"/>
              <a:buAutoNum type="romanLcPeriod"/>
            </a:pPr>
            <a:endParaRPr lang="en-US" sz="2200" dirty="0"/>
          </a:p>
          <a:p>
            <a:pPr marL="571500" lvl="0" indent="-571500">
              <a:buFont typeface="+mj-lt"/>
              <a:buAutoNum type="romanLcPeriod"/>
            </a:pPr>
            <a:endParaRPr lang="en-US" dirty="0"/>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19</a:t>
            </a:fld>
            <a:endParaRPr lang="en-US" dirty="0"/>
          </a:p>
        </p:txBody>
      </p:sp>
    </p:spTree>
    <p:extLst>
      <p:ext uri="{BB962C8B-B14F-4D97-AF65-F5344CB8AC3E}">
        <p14:creationId xmlns:p14="http://schemas.microsoft.com/office/powerpoint/2010/main" val="81413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184820"/>
            <a:ext cx="9030729" cy="1206834"/>
          </a:xfrm>
        </p:spPr>
        <p:txBody>
          <a:bodyPr/>
          <a:lstStyle/>
          <a:p>
            <a:r>
              <a:rPr lang="en-US" dirty="0"/>
              <a:t>Outcomes</a:t>
            </a:r>
          </a:p>
        </p:txBody>
      </p:sp>
      <p:sp>
        <p:nvSpPr>
          <p:cNvPr id="3" name="Content Placeholder 2"/>
          <p:cNvSpPr>
            <a:spLocks noGrp="1"/>
          </p:cNvSpPr>
          <p:nvPr>
            <p:ph idx="1"/>
          </p:nvPr>
        </p:nvSpPr>
        <p:spPr>
          <a:xfrm>
            <a:off x="2323070" y="1756778"/>
            <a:ext cx="9030730" cy="4578141"/>
          </a:xfrm>
        </p:spPr>
        <p:txBody>
          <a:bodyPr/>
          <a:lstStyle/>
          <a:p>
            <a:r>
              <a:rPr lang="en-US" dirty="0"/>
              <a:t>Using the Guiding Policy Principles of the California Workforce Pathways Joint Advisory Committee (CWPJAC) and highlighting the state initiatives and investments in </a:t>
            </a:r>
            <a:r>
              <a:rPr lang="en-US" dirty="0" smtClean="0"/>
              <a:t>Career Technical Education (CTE) </a:t>
            </a:r>
            <a:r>
              <a:rPr lang="en-US" dirty="0"/>
              <a:t>we will seek to improve the draft of </a:t>
            </a:r>
            <a:r>
              <a:rPr lang="en-US" dirty="0" smtClean="0"/>
              <a:t>the Strengthening Career and Technical Education for the 21</a:t>
            </a:r>
            <a:r>
              <a:rPr lang="en-US" baseline="30000" dirty="0" smtClean="0"/>
              <a:t>st</a:t>
            </a:r>
            <a:r>
              <a:rPr lang="en-US" dirty="0" smtClean="0"/>
              <a:t> Century Act</a:t>
            </a:r>
            <a:r>
              <a:rPr lang="en-US" dirty="0" smtClean="0">
                <a:ln>
                  <a:solidFill>
                    <a:schemeClr val="accent1">
                      <a:lumMod val="50000"/>
                    </a:schemeClr>
                  </a:solidFill>
                </a:ln>
              </a:rPr>
              <a:t> (</a:t>
            </a:r>
            <a:r>
              <a:rPr lang="en-US" dirty="0" smtClean="0"/>
              <a:t>Perkins V) 2019–20 </a:t>
            </a:r>
            <a:r>
              <a:rPr lang="en-US" dirty="0"/>
              <a:t>Transition Plan in preparation for the submission to Department of Education. </a:t>
            </a:r>
          </a:p>
        </p:txBody>
      </p:sp>
      <p:sp>
        <p:nvSpPr>
          <p:cNvPr id="4" name="Slide Number Placeholder 3"/>
          <p:cNvSpPr>
            <a:spLocks noGrp="1"/>
          </p:cNvSpPr>
          <p:nvPr>
            <p:ph type="sldNum" sz="quarter" idx="12"/>
          </p:nvPr>
        </p:nvSpPr>
        <p:spPr/>
        <p:txBody>
          <a:bodyPr/>
          <a:lstStyle/>
          <a:p>
            <a:fld id="{EBF1CEF3-BBD9-437A-B4C7-8968022D38FA}" type="slidenum">
              <a:rPr lang="en-US" smtClean="0"/>
              <a:pPr/>
              <a:t>2</a:t>
            </a:fld>
            <a:endParaRPr lang="en-US" dirty="0"/>
          </a:p>
        </p:txBody>
      </p:sp>
    </p:spTree>
    <p:extLst>
      <p:ext uri="{BB962C8B-B14F-4D97-AF65-F5344CB8AC3E}">
        <p14:creationId xmlns:p14="http://schemas.microsoft.com/office/powerpoint/2010/main" val="824909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Meeting the Needs </a:t>
            </a:r>
            <a:br>
              <a:rPr lang="en-US" dirty="0"/>
            </a:br>
            <a:r>
              <a:rPr lang="en-US" dirty="0"/>
              <a:t>of Special Populations </a:t>
            </a:r>
            <a:r>
              <a:rPr lang="en-US" sz="2100" dirty="0" smtClean="0"/>
              <a:t>(4 </a:t>
            </a:r>
            <a:r>
              <a:rPr lang="en-US" sz="2100" dirty="0"/>
              <a:t>of 4) </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pPr lvl="0"/>
            <a:r>
              <a:rPr lang="en-US" dirty="0" smtClean="0"/>
              <a:t>A</a:t>
            </a:r>
            <a:r>
              <a:rPr lang="en-US" dirty="0"/>
              <a:t>. describe its program strategies for special populations, including a description of how individuals who are members of special populations—</a:t>
            </a:r>
          </a:p>
          <a:p>
            <a:pPr marL="1371600" indent="-457200"/>
            <a:r>
              <a:rPr lang="en-US" sz="2400" dirty="0" smtClean="0"/>
              <a:t>iv</a:t>
            </a:r>
            <a:r>
              <a:rPr lang="en-US" sz="2400" dirty="0"/>
              <a:t>. will be provided with appropriate accommodations; and</a:t>
            </a:r>
          </a:p>
          <a:p>
            <a:pPr marL="1371600" indent="-457200"/>
            <a:r>
              <a:rPr lang="en-US" sz="2400" dirty="0"/>
              <a:t>v. will be provided instruction and work-based learning opportunities in integrated settings that support competitive, integrated employment (Section 122[d][9] of Perkins V).</a:t>
            </a:r>
          </a:p>
          <a:p>
            <a:pPr marL="571500" indent="-571500">
              <a:buFont typeface="+mj-lt"/>
              <a:buAutoNum type="romanLcPeriod"/>
            </a:pPr>
            <a:endParaRPr lang="en-US" sz="2200" dirty="0"/>
          </a:p>
          <a:p>
            <a:pPr marL="571500" lvl="0" indent="-571500">
              <a:buFont typeface="+mj-lt"/>
              <a:buAutoNum type="romanLcPeriod"/>
            </a:pPr>
            <a:endParaRPr lang="en-US" dirty="0"/>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20</a:t>
            </a:fld>
            <a:endParaRPr lang="en-US" dirty="0"/>
          </a:p>
        </p:txBody>
      </p:sp>
    </p:spTree>
    <p:extLst>
      <p:ext uri="{BB962C8B-B14F-4D97-AF65-F5344CB8AC3E}">
        <p14:creationId xmlns:p14="http://schemas.microsoft.com/office/powerpoint/2010/main" val="3772462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Fiscal Responsibility </a:t>
            </a:r>
            <a:r>
              <a:rPr lang="en-US" sz="2100" dirty="0"/>
              <a:t>(1 of 8</a:t>
            </a:r>
            <a:r>
              <a:rPr lang="en-US" sz="2100" dirty="0" smtClean="0"/>
              <a:t>)</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70" y="1725144"/>
            <a:ext cx="9332776" cy="4792337"/>
          </a:xfrm>
        </p:spPr>
        <p:txBody>
          <a:bodyPr/>
          <a:lstStyle/>
          <a:p>
            <a:pPr lvl="0"/>
            <a:r>
              <a:rPr lang="en-US" dirty="0"/>
              <a:t>A. Describe the criteria and process for how the eligible agency will approve eligible recipients for funds under this Act, including how—</a:t>
            </a:r>
          </a:p>
          <a:p>
            <a:pPr marL="1371600" lvl="0" indent="-454025">
              <a:buFont typeface="+mj-lt"/>
              <a:buAutoNum type="romanLcPeriod"/>
            </a:pPr>
            <a:r>
              <a:rPr lang="en-US" sz="2400" dirty="0"/>
              <a:t>each eligible recipient will promote academic achievement;</a:t>
            </a:r>
          </a:p>
          <a:p>
            <a:pPr marL="1371600" lvl="0" indent="-454025">
              <a:buFont typeface="+mj-lt"/>
              <a:buAutoNum type="romanLcPeriod"/>
            </a:pPr>
            <a:r>
              <a:rPr lang="en-US" sz="2400" dirty="0"/>
              <a:t>each eligible recipient will promote skill attainment, including skill attainment that leads to a recognized postsecondary credential; and</a:t>
            </a:r>
          </a:p>
          <a:p>
            <a:pPr marL="1371600" lvl="0" indent="-454025">
              <a:buFont typeface="+mj-lt"/>
              <a:buAutoNum type="romanLcPeriod"/>
            </a:pPr>
            <a:r>
              <a:rPr lang="en-US" sz="2400" dirty="0"/>
              <a:t>each eligible recipient will ensure the local needs assessment under section 134 takes into consideration local economic and education needs, including, where appropriate, in-demand industry sectors and occupations.  (Section </a:t>
            </a:r>
            <a:r>
              <a:rPr lang="en-US" sz="2400" dirty="0" smtClean="0"/>
              <a:t>122[d][5] </a:t>
            </a:r>
            <a:r>
              <a:rPr lang="en-US" sz="2400" dirty="0"/>
              <a:t>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21</a:t>
            </a:fld>
            <a:endParaRPr lang="en-US" dirty="0"/>
          </a:p>
        </p:txBody>
      </p:sp>
    </p:spTree>
    <p:extLst>
      <p:ext uri="{BB962C8B-B14F-4D97-AF65-F5344CB8AC3E}">
        <p14:creationId xmlns:p14="http://schemas.microsoft.com/office/powerpoint/2010/main" val="2996520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23070" y="365125"/>
            <a:ext cx="9030729" cy="1078085"/>
          </a:xfrm>
        </p:spPr>
        <p:txBody>
          <a:bodyPr/>
          <a:lstStyle/>
          <a:p>
            <a:r>
              <a:rPr lang="en-US" dirty="0"/>
              <a:t>Fiscal Responsibility </a:t>
            </a:r>
            <a:r>
              <a:rPr lang="en-US" sz="2100" dirty="0" smtClean="0"/>
              <a:t>(2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170323" y="1685581"/>
            <a:ext cx="9613135" cy="5014463"/>
          </a:xfrm>
        </p:spPr>
        <p:txBody>
          <a:bodyPr/>
          <a:lstStyle/>
          <a:p>
            <a:pPr lvl="0"/>
            <a:r>
              <a:rPr lang="en-US" sz="2600" dirty="0"/>
              <a:t>B. Describe how funds received by the eligible agency through the allotment made under Section 111 of the Perkins Act will be distributed—</a:t>
            </a:r>
          </a:p>
          <a:p>
            <a:pPr marL="1371600" lvl="0" indent="-457200">
              <a:buFont typeface="+mj-lt"/>
              <a:buAutoNum type="romanLcPeriod"/>
            </a:pPr>
            <a:r>
              <a:rPr lang="en-US" sz="2400" dirty="0"/>
              <a:t>among career and technical education at the secondary level, or career and technical education at the postsecondary and adult level, or both, including how such distribution will most effectively provide students with the skills needed to succeed in the workplace; and</a:t>
            </a:r>
          </a:p>
          <a:p>
            <a:pPr marL="1371600" lvl="0" indent="-457200">
              <a:buFont typeface="+mj-lt"/>
              <a:buAutoNum type="romanLcPeriod"/>
            </a:pPr>
            <a:r>
              <a:rPr lang="en-US" sz="2400" dirty="0"/>
              <a:t>among any consortia that may be formed among secondary schools and eligible institutions, and how funds will be distributed among the members of the consortia, including the rationale for such distribution and how it will most effectively provide students with the skills needed to succeed in the workplace (Section 122[d][8] 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22</a:t>
            </a:fld>
            <a:endParaRPr lang="en-US" dirty="0"/>
          </a:p>
        </p:txBody>
      </p:sp>
    </p:spTree>
    <p:extLst>
      <p:ext uri="{BB962C8B-B14F-4D97-AF65-F5344CB8AC3E}">
        <p14:creationId xmlns:p14="http://schemas.microsoft.com/office/powerpoint/2010/main" val="54732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(3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C. Provide the specific dollar allocations made available by the eligible agency for career and technical education programs and programs of study under section 131(a)-(e) of the Act and describe how these allocations are distributed to local educational agencies, areas career and technical education schools and educational service agencies within the State (Section 131[g] 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23</a:t>
            </a:fld>
            <a:endParaRPr lang="en-US" dirty="0"/>
          </a:p>
        </p:txBody>
      </p:sp>
    </p:spTree>
    <p:extLst>
      <p:ext uri="{BB962C8B-B14F-4D97-AF65-F5344CB8AC3E}">
        <p14:creationId xmlns:p14="http://schemas.microsoft.com/office/powerpoint/2010/main" val="1681843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(4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D. Provide the specific dollar allocations made available by the eligible agency for career and technical education programs and programs of study under Section 132(a) of the Act and describe how these allocations are distributed to eligible institutions and consortia of eligible institutions within the State</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24</a:t>
            </a:fld>
            <a:endParaRPr lang="en-US" dirty="0"/>
          </a:p>
        </p:txBody>
      </p:sp>
    </p:spTree>
    <p:extLst>
      <p:ext uri="{BB962C8B-B14F-4D97-AF65-F5344CB8AC3E}">
        <p14:creationId xmlns:p14="http://schemas.microsoft.com/office/powerpoint/2010/main" val="2190836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(5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E. Describe how the eligible agency will adjust the data used to make the allocations to reflect any changes in school district boundaries that may have occurred since the population and/or enrollment data was collected, and include local education agencies without geographical boundaries, such as charter schools and secondary schools funded by the Bureau of Indian Education (Section 131[a][3] of Perkins V.)</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25</a:t>
            </a:fld>
            <a:endParaRPr lang="en-US" dirty="0"/>
          </a:p>
        </p:txBody>
      </p:sp>
    </p:spTree>
    <p:extLst>
      <p:ext uri="{BB962C8B-B14F-4D97-AF65-F5344CB8AC3E}">
        <p14:creationId xmlns:p14="http://schemas.microsoft.com/office/powerpoint/2010/main" val="3890779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(6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69" y="1937084"/>
            <a:ext cx="9453961" cy="4762960"/>
          </a:xfrm>
        </p:spPr>
        <p:txBody>
          <a:bodyPr/>
          <a:lstStyle/>
          <a:p>
            <a:pPr lvl="0"/>
            <a:r>
              <a:rPr lang="en-US" sz="2400" dirty="0"/>
              <a:t>F. If the eligible agency will submit an application for a waiver to the secondary allocation formula described in section 131(a)—</a:t>
            </a:r>
          </a:p>
          <a:p>
            <a:pPr marL="1371600" lvl="0" indent="-457200">
              <a:buFont typeface="+mj-lt"/>
              <a:buAutoNum type="romanLcPeriod"/>
            </a:pPr>
            <a:r>
              <a:rPr lang="en-US" sz="2400" dirty="0"/>
              <a:t>include a proposal for such an alternative formula; and</a:t>
            </a:r>
          </a:p>
          <a:p>
            <a:pPr marL="1371600" lvl="0" indent="-517525">
              <a:buFont typeface="+mj-lt"/>
              <a:buAutoNum type="romanLcPeriod"/>
            </a:pPr>
            <a:r>
              <a:rPr lang="en-US" sz="2400" dirty="0"/>
              <a:t>describe how the waiver demonstrates that a proposed alternative formula more effectively targets funds on the basis of poverty (as defined by the Office of Management and Budget and revised annually in accordance with Section 673(2) of the Community Services Block Grant Act (42 U.S.C. 9902[2]) to LEAs with the State (Section 131[b] of Perkins V.)</a:t>
            </a:r>
          </a:p>
          <a:p>
            <a:r>
              <a:rPr lang="en-US" sz="2400" dirty="0"/>
              <a:t>Also indicate if this is a waiver request for which you received approval under the prior Carl D. Perkins Career and Technical Education Act of 2006 (Perkins IV).</a:t>
            </a:r>
          </a:p>
          <a:p>
            <a:endParaRPr lang="en-US" b="0"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26</a:t>
            </a:fld>
            <a:endParaRPr lang="en-US" dirty="0"/>
          </a:p>
        </p:txBody>
      </p:sp>
    </p:spTree>
    <p:extLst>
      <p:ext uri="{BB962C8B-B14F-4D97-AF65-F5344CB8AC3E}">
        <p14:creationId xmlns:p14="http://schemas.microsoft.com/office/powerpoint/2010/main" val="532091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(7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70" y="1850835"/>
            <a:ext cx="9670810" cy="4849210"/>
          </a:xfrm>
        </p:spPr>
        <p:txBody>
          <a:bodyPr/>
          <a:lstStyle/>
          <a:p>
            <a:pPr lvl="0"/>
            <a:r>
              <a:rPr lang="en-US" dirty="0"/>
              <a:t>G. If the eligible agency will submit an application for a waiver to the postsecondary allocation formula described in section 132(a)—</a:t>
            </a:r>
          </a:p>
          <a:p>
            <a:pPr marL="1371600" lvl="0" indent="-457200">
              <a:buFont typeface="+mj-lt"/>
              <a:buAutoNum type="romanLcPeriod"/>
            </a:pPr>
            <a:r>
              <a:rPr lang="en-US" sz="2400" dirty="0"/>
              <a:t>include a proposal for such an alternative formula; and</a:t>
            </a:r>
          </a:p>
          <a:p>
            <a:pPr marL="1371600" lvl="0" indent="-457200">
              <a:buFont typeface="+mj-lt"/>
              <a:buAutoNum type="romanLcPeriod"/>
            </a:pPr>
            <a:r>
              <a:rPr lang="en-US" sz="2400" dirty="0"/>
              <a:t>describe how the formula does not result in a distribution of funds to the eligible institutions or consortia with the State that have the highest numbers of economically disadvantaged individuals and that an alternative formula will result in such a distribution (Section 132[b] of Perkins V.)</a:t>
            </a:r>
          </a:p>
          <a:p>
            <a:r>
              <a:rPr lang="en-US" dirty="0"/>
              <a:t>Also indicate if this is a waiver request for which you received approval under the prior </a:t>
            </a:r>
            <a:r>
              <a:rPr lang="en-US" dirty="0" smtClean="0"/>
              <a:t>Perkins IV.</a:t>
            </a:r>
            <a:endParaRPr lang="en-US" dirty="0"/>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27</a:t>
            </a:fld>
            <a:endParaRPr lang="en-US" dirty="0"/>
          </a:p>
        </p:txBody>
      </p:sp>
    </p:spTree>
    <p:extLst>
      <p:ext uri="{BB962C8B-B14F-4D97-AF65-F5344CB8AC3E}">
        <p14:creationId xmlns:p14="http://schemas.microsoft.com/office/powerpoint/2010/main" val="26378456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Fiscal Responsibility </a:t>
            </a:r>
            <a:r>
              <a:rPr lang="en-US" sz="2100" dirty="0" smtClean="0"/>
              <a:t>(8 </a:t>
            </a:r>
            <a:r>
              <a:rPr lang="en-US" sz="2100" dirty="0"/>
              <a:t>of 8)</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H. Provide the State’s fiscal effort per student, or aggregate expenditures for the State, that will establish the baseline for the Secretary’s annual determination on whether the State has maintained its fiscal effort, and indicate whether the baseline is a continuing level or new level. If the baseline is new, please provide the fiscal effort per student, or aggregate expenditures for the State, for the preceding fiscal year (Section 211[b][1</a:t>
            </a:r>
            <a:r>
              <a:rPr lang="en-US" dirty="0" smtClean="0"/>
              <a:t>][d] </a:t>
            </a:r>
            <a:r>
              <a:rPr lang="en-US" dirty="0"/>
              <a:t>of Perkins V</a:t>
            </a:r>
            <a:r>
              <a:rPr lang="en-US" dirty="0" smtClean="0"/>
              <a:t>).</a:t>
            </a:r>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28</a:t>
            </a:fld>
            <a:endParaRPr lang="en-US" dirty="0"/>
          </a:p>
        </p:txBody>
      </p:sp>
    </p:spTree>
    <p:extLst>
      <p:ext uri="{BB962C8B-B14F-4D97-AF65-F5344CB8AC3E}">
        <p14:creationId xmlns:p14="http://schemas.microsoft.com/office/powerpoint/2010/main" val="81928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0"/>
            <a:ext cx="9030729" cy="1571959"/>
          </a:xfrm>
        </p:spPr>
        <p:txBody>
          <a:bodyPr/>
          <a:lstStyle/>
          <a:p>
            <a:r>
              <a:rPr lang="en-US" sz="4400" dirty="0"/>
              <a:t>Guide for the Submission of State Plans </a:t>
            </a:r>
          </a:p>
        </p:txBody>
      </p:sp>
      <p:sp>
        <p:nvSpPr>
          <p:cNvPr id="3" name="Content Placeholder 2"/>
          <p:cNvSpPr>
            <a:spLocks noGrp="1"/>
          </p:cNvSpPr>
          <p:nvPr>
            <p:ph idx="1"/>
          </p:nvPr>
        </p:nvSpPr>
        <p:spPr>
          <a:xfrm>
            <a:off x="2323069" y="1571959"/>
            <a:ext cx="9030730" cy="4839001"/>
          </a:xfrm>
        </p:spPr>
        <p:txBody>
          <a:bodyPr/>
          <a:lstStyle/>
          <a:p>
            <a:r>
              <a:rPr lang="en-US" sz="2400" dirty="0"/>
              <a:t>Draft released by the Office of Career Technical and Adult Education (OCTAE) on October 24, 2018.  Public comment period ended on December 24, 2018.  </a:t>
            </a:r>
          </a:p>
          <a:p>
            <a:r>
              <a:rPr lang="en-US" sz="2400" dirty="0"/>
              <a:t>A second draft was released on February 7, 2019 incorporating some changes suggested during the 60 day comment period.  This second draft has a 30 day comment period which ends March 7, 2019.  Final guidance should come out by mid </a:t>
            </a:r>
            <a:r>
              <a:rPr lang="en-US" sz="2400" dirty="0" smtClean="0"/>
              <a:t>April 2019.</a:t>
            </a:r>
            <a:endParaRPr lang="en-US" sz="2400" dirty="0"/>
          </a:p>
          <a:p>
            <a:r>
              <a:rPr lang="en-US" sz="2400" dirty="0"/>
              <a:t>January 11, 2019 CWPJAC meeting reviewed the three narratives required in the Perkins V Transition Plan </a:t>
            </a:r>
          </a:p>
          <a:p>
            <a:pPr lvl="1"/>
            <a:r>
              <a:rPr lang="en-US" sz="2400" dirty="0" smtClean="0"/>
              <a:t>Programs, </a:t>
            </a:r>
            <a:r>
              <a:rPr lang="en-US" sz="2400" dirty="0"/>
              <a:t>and Programs of Study</a:t>
            </a:r>
          </a:p>
          <a:p>
            <a:pPr lvl="1"/>
            <a:r>
              <a:rPr lang="en-US" sz="2400" dirty="0"/>
              <a:t>Meeting the Needs of Special Populations</a:t>
            </a:r>
          </a:p>
          <a:p>
            <a:pPr lvl="1"/>
            <a:r>
              <a:rPr lang="en-US" sz="2400" dirty="0"/>
              <a:t>Fiscal Responsibility</a:t>
            </a:r>
          </a:p>
          <a:p>
            <a:pPr marL="0" indent="0">
              <a:buNone/>
            </a:pPr>
            <a:endParaRPr lang="en-US" dirty="0"/>
          </a:p>
        </p:txBody>
      </p:sp>
      <p:sp>
        <p:nvSpPr>
          <p:cNvPr id="4" name="Slide Number Placeholder 3"/>
          <p:cNvSpPr>
            <a:spLocks noGrp="1"/>
          </p:cNvSpPr>
          <p:nvPr>
            <p:ph type="sldNum" sz="quarter" idx="12"/>
          </p:nvPr>
        </p:nvSpPr>
        <p:spPr/>
        <p:txBody>
          <a:bodyPr/>
          <a:lstStyle/>
          <a:p>
            <a:fld id="{EBF1CEF3-BBD9-437A-B4C7-8968022D38FA}" type="slidenum">
              <a:rPr lang="en-US" smtClean="0"/>
              <a:pPr/>
              <a:t>3</a:t>
            </a:fld>
            <a:endParaRPr lang="en-US" dirty="0"/>
          </a:p>
        </p:txBody>
      </p:sp>
    </p:spTree>
    <p:extLst>
      <p:ext uri="{BB962C8B-B14F-4D97-AF65-F5344CB8AC3E}">
        <p14:creationId xmlns:p14="http://schemas.microsoft.com/office/powerpoint/2010/main" val="84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183706"/>
            <a:ext cx="9341560" cy="1463940"/>
          </a:xfrm>
        </p:spPr>
        <p:txBody>
          <a:bodyPr/>
          <a:lstStyle/>
          <a:p>
            <a:r>
              <a:rPr lang="en-US" sz="4000" dirty="0"/>
              <a:t>Protocol for the review of the Perkins V </a:t>
            </a:r>
            <a:r>
              <a:rPr lang="en-US" sz="4000" dirty="0" smtClean="0"/>
              <a:t>2019–20 </a:t>
            </a:r>
            <a:r>
              <a:rPr lang="en-US" sz="4000" dirty="0"/>
              <a:t>Transition Plan </a:t>
            </a:r>
            <a:r>
              <a:rPr lang="en-US" sz="2100" dirty="0"/>
              <a:t>(1 of 2)</a:t>
            </a:r>
          </a:p>
        </p:txBody>
      </p:sp>
      <p:sp>
        <p:nvSpPr>
          <p:cNvPr id="3" name="Content Placeholder 2"/>
          <p:cNvSpPr>
            <a:spLocks noGrp="1"/>
          </p:cNvSpPr>
          <p:nvPr>
            <p:ph idx="1"/>
          </p:nvPr>
        </p:nvSpPr>
        <p:spPr>
          <a:xfrm>
            <a:off x="2633900" y="1846053"/>
            <a:ext cx="9030730" cy="3928217"/>
          </a:xfrm>
        </p:spPr>
        <p:txBody>
          <a:bodyPr/>
          <a:lstStyle/>
          <a:p>
            <a:pPr marL="0" indent="0">
              <a:buNone/>
            </a:pPr>
            <a:r>
              <a:rPr lang="en-US" sz="3600" b="1" dirty="0"/>
              <a:t>Review Responses </a:t>
            </a:r>
            <a:r>
              <a:rPr lang="en-US" sz="3600" b="1" dirty="0" smtClean="0"/>
              <a:t>for:</a:t>
            </a:r>
            <a:endParaRPr lang="en-US" sz="3600" b="1" dirty="0"/>
          </a:p>
          <a:p>
            <a:r>
              <a:rPr lang="en-US" sz="3200" dirty="0"/>
              <a:t>Tone</a:t>
            </a:r>
          </a:p>
          <a:p>
            <a:r>
              <a:rPr lang="en-US" sz="3200" dirty="0"/>
              <a:t>Clarity</a:t>
            </a:r>
          </a:p>
          <a:p>
            <a:r>
              <a:rPr lang="en-US" sz="3200" dirty="0"/>
              <a:t>Connection to </a:t>
            </a:r>
            <a:r>
              <a:rPr lang="en-US" sz="3200" dirty="0" smtClean="0"/>
              <a:t>State vision, </a:t>
            </a:r>
            <a:r>
              <a:rPr lang="en-US" sz="3200" dirty="0"/>
              <a:t>and priorities for CTE</a:t>
            </a:r>
          </a:p>
          <a:p>
            <a:r>
              <a:rPr lang="en-US" sz="3200" dirty="0"/>
              <a:t>Responses thoroughly address </a:t>
            </a:r>
            <a:r>
              <a:rPr lang="en-US" sz="3200" dirty="0" smtClean="0"/>
              <a:t>prompt, </a:t>
            </a:r>
            <a:r>
              <a:rPr lang="en-US" sz="3200" dirty="0"/>
              <a:t>without going beyond the requirements  </a:t>
            </a:r>
          </a:p>
          <a:p>
            <a:endParaRPr lang="en-US" sz="3200" dirty="0"/>
          </a:p>
        </p:txBody>
      </p:sp>
      <p:sp>
        <p:nvSpPr>
          <p:cNvPr id="4" name="Slide Number Placeholder 3"/>
          <p:cNvSpPr>
            <a:spLocks noGrp="1"/>
          </p:cNvSpPr>
          <p:nvPr>
            <p:ph type="sldNum" sz="quarter" idx="12"/>
          </p:nvPr>
        </p:nvSpPr>
        <p:spPr/>
        <p:txBody>
          <a:bodyPr/>
          <a:lstStyle/>
          <a:p>
            <a:fld id="{EBF1CEF3-BBD9-437A-B4C7-8968022D38FA}" type="slidenum">
              <a:rPr lang="en-US" smtClean="0"/>
              <a:pPr/>
              <a:t>4</a:t>
            </a:fld>
            <a:endParaRPr lang="en-US" dirty="0"/>
          </a:p>
        </p:txBody>
      </p:sp>
    </p:spTree>
    <p:extLst>
      <p:ext uri="{BB962C8B-B14F-4D97-AF65-F5344CB8AC3E}">
        <p14:creationId xmlns:p14="http://schemas.microsoft.com/office/powerpoint/2010/main" val="320743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BF1CEF3-BBD9-437A-B4C7-8968022D38FA}" type="slidenum">
              <a:rPr lang="en-US" smtClean="0"/>
              <a:pPr/>
              <a:t>5</a:t>
            </a:fld>
            <a:endParaRPr lang="en-US" dirty="0"/>
          </a:p>
        </p:txBody>
      </p:sp>
      <p:sp>
        <p:nvSpPr>
          <p:cNvPr id="3" name="Content Placeholder 2"/>
          <p:cNvSpPr>
            <a:spLocks noGrp="1"/>
          </p:cNvSpPr>
          <p:nvPr>
            <p:ph idx="1"/>
          </p:nvPr>
        </p:nvSpPr>
        <p:spPr>
          <a:xfrm>
            <a:off x="2610341" y="2695283"/>
            <a:ext cx="9030730" cy="3874753"/>
          </a:xfrm>
        </p:spPr>
        <p:txBody>
          <a:bodyPr/>
          <a:lstStyle/>
          <a:p>
            <a:pPr marL="0" indent="0">
              <a:buNone/>
            </a:pPr>
            <a:r>
              <a:rPr lang="en-US" sz="3600" b="1" dirty="0"/>
              <a:t>After each response, please </a:t>
            </a:r>
            <a:r>
              <a:rPr lang="en-US" sz="3600" b="1" dirty="0" smtClean="0"/>
              <a:t>indicate:</a:t>
            </a:r>
            <a:endParaRPr lang="en-US" sz="3600" b="1" dirty="0"/>
          </a:p>
          <a:p>
            <a:r>
              <a:rPr lang="en-US" sz="3200" dirty="0"/>
              <a:t>Strengths</a:t>
            </a:r>
          </a:p>
          <a:p>
            <a:r>
              <a:rPr lang="en-US" sz="3200" dirty="0"/>
              <a:t>Gaps</a:t>
            </a:r>
          </a:p>
          <a:p>
            <a:r>
              <a:rPr lang="en-US" sz="3200" dirty="0"/>
              <a:t>Questions</a:t>
            </a:r>
          </a:p>
          <a:p>
            <a:r>
              <a:rPr lang="en-US" sz="3200" dirty="0"/>
              <a:t>Recommendations  </a:t>
            </a:r>
          </a:p>
          <a:p>
            <a:endParaRPr lang="en-US" sz="3600" dirty="0"/>
          </a:p>
        </p:txBody>
      </p:sp>
      <p:sp>
        <p:nvSpPr>
          <p:cNvPr id="2" name="Title 1"/>
          <p:cNvSpPr>
            <a:spLocks noGrp="1"/>
          </p:cNvSpPr>
          <p:nvPr>
            <p:ph type="title"/>
          </p:nvPr>
        </p:nvSpPr>
        <p:spPr>
          <a:xfrm>
            <a:off x="2156604" y="105829"/>
            <a:ext cx="9484467" cy="2252612"/>
          </a:xfrm>
        </p:spPr>
        <p:txBody>
          <a:bodyPr/>
          <a:lstStyle/>
          <a:p>
            <a:r>
              <a:rPr lang="en-US" sz="4000" dirty="0"/>
              <a:t>Protocol for the review of the Perkins V </a:t>
            </a:r>
            <a:r>
              <a:rPr lang="en-US" sz="4000" dirty="0" smtClean="0"/>
              <a:t>2019–20 </a:t>
            </a:r>
            <a:r>
              <a:rPr lang="en-US" sz="4000" dirty="0"/>
              <a:t>Transition Plan </a:t>
            </a:r>
            <a:r>
              <a:rPr lang="en-US" sz="2100" dirty="0" smtClean="0"/>
              <a:t>(2 of 2</a:t>
            </a:r>
            <a:r>
              <a:rPr lang="en-US" sz="2100" dirty="0"/>
              <a:t>)</a:t>
            </a:r>
          </a:p>
        </p:txBody>
      </p:sp>
    </p:spTree>
    <p:extLst>
      <p:ext uri="{BB962C8B-B14F-4D97-AF65-F5344CB8AC3E}">
        <p14:creationId xmlns:p14="http://schemas.microsoft.com/office/powerpoint/2010/main" val="4176021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67E88EE0-B953-4317-B2ED-E3A2129E0BE1}"/>
              </a:ext>
            </a:extLst>
          </p:cNvPr>
          <p:cNvSpPr>
            <a:spLocks noGrp="1"/>
          </p:cNvSpPr>
          <p:nvPr>
            <p:ph type="sldNum" sz="quarter" idx="12"/>
          </p:nvPr>
        </p:nvSpPr>
        <p:spPr/>
        <p:txBody>
          <a:bodyPr/>
          <a:lstStyle/>
          <a:p>
            <a:fld id="{EBF1CEF3-BBD9-437A-B4C7-8968022D38FA}" type="slidenum">
              <a:rPr lang="en-US" smtClean="0"/>
              <a:pPr/>
              <a:t>6</a:t>
            </a:fld>
            <a:endParaRPr lang="en-US" dirty="0"/>
          </a:p>
        </p:txBody>
      </p:sp>
      <p:sp>
        <p:nvSpPr>
          <p:cNvPr id="6" name="Content Placeholder 5">
            <a:extLst>
              <a:ext uri="{FF2B5EF4-FFF2-40B4-BE49-F238E27FC236}">
                <a16:creationId xmlns="" xmlns:a16="http://schemas.microsoft.com/office/drawing/2014/main" id="{AAE8D357-AC97-4D32-A063-D459DCEE3713}"/>
              </a:ext>
            </a:extLst>
          </p:cNvPr>
          <p:cNvSpPr>
            <a:spLocks noGrp="1"/>
          </p:cNvSpPr>
          <p:nvPr>
            <p:ph idx="1"/>
          </p:nvPr>
        </p:nvSpPr>
        <p:spPr/>
        <p:txBody>
          <a:bodyPr/>
          <a:lstStyle/>
          <a:p>
            <a:r>
              <a:rPr lang="en-US" dirty="0" smtClean="0"/>
              <a:t>A. Describe the career and technical education programs or programs of study that will be supported, developed, or improved at the State level, including descriptions of the programs of study to </a:t>
            </a:r>
            <a:r>
              <a:rPr lang="en-US" dirty="0" smtClean="0"/>
              <a:t>be developed </a:t>
            </a:r>
            <a:r>
              <a:rPr lang="en-US" dirty="0" smtClean="0"/>
              <a:t>at the State level and made available for adoption by eligible recipients. (Section 122[d][4][A] of Perkins V)</a:t>
            </a:r>
            <a:endParaRPr lang="en-US" dirty="0"/>
          </a:p>
        </p:txBody>
      </p:sp>
      <p:sp>
        <p:nvSpPr>
          <p:cNvPr id="7" name="Title 6" descr="Progams of Study (1 of 11)"/>
          <p:cNvSpPr>
            <a:spLocks noGrp="1"/>
          </p:cNvSpPr>
          <p:nvPr>
            <p:ph type="title"/>
          </p:nvPr>
        </p:nvSpPr>
        <p:spPr/>
        <p:txBody>
          <a:bodyPr/>
          <a:lstStyle/>
          <a:p>
            <a:r>
              <a:rPr lang="en-US" dirty="0" smtClean="0"/>
              <a:t>Programs of Study </a:t>
            </a:r>
            <a:r>
              <a:rPr lang="en-US" sz="2100" dirty="0" smtClean="0"/>
              <a:t>(1 of 11)</a:t>
            </a:r>
            <a:endParaRPr lang="en-US" dirty="0"/>
          </a:p>
        </p:txBody>
      </p:sp>
    </p:spTree>
    <p:extLst>
      <p:ext uri="{BB962C8B-B14F-4D97-AF65-F5344CB8AC3E}">
        <p14:creationId xmlns:p14="http://schemas.microsoft.com/office/powerpoint/2010/main" val="262350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(2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70" y="1816465"/>
            <a:ext cx="9030730" cy="4661675"/>
          </a:xfrm>
        </p:spPr>
        <p:txBody>
          <a:bodyPr/>
          <a:lstStyle/>
          <a:p>
            <a:pPr lvl="0"/>
            <a:r>
              <a:rPr lang="en-US" sz="2400" dirty="0"/>
              <a:t>B. Describe the process and criteria to be used for approving locally developed programs of study or career pathways, including how such programs address State workforce development and education needs and the criteria to assess the extent to which the local application under section 132 will—</a:t>
            </a:r>
          </a:p>
          <a:p>
            <a:pPr marL="1371600" lvl="2" indent="-457200">
              <a:buFont typeface="+mj-lt"/>
              <a:buAutoNum type="romanLcPeriod"/>
            </a:pPr>
            <a:r>
              <a:rPr lang="en-US" dirty="0"/>
              <a:t>promote continuous improvement in academic achievement and technical skill attainment;</a:t>
            </a:r>
          </a:p>
          <a:p>
            <a:pPr marL="1371600" lvl="2" indent="-457200">
              <a:buFont typeface="+mj-lt"/>
              <a:buAutoNum type="romanLcPeriod"/>
            </a:pPr>
            <a:r>
              <a:rPr lang="en-US" dirty="0"/>
              <a:t>expand access to career and technical education for special populations; and</a:t>
            </a:r>
          </a:p>
          <a:p>
            <a:pPr marL="1371600" lvl="2" indent="-457200">
              <a:buFont typeface="+mj-lt"/>
              <a:buAutoNum type="romanLcPeriod"/>
            </a:pPr>
            <a:r>
              <a:rPr lang="en-US" dirty="0"/>
              <a:t>support the inclusion of employability skills in programs of study and career pathways. (Section </a:t>
            </a:r>
            <a:r>
              <a:rPr lang="en-US" dirty="0" smtClean="0"/>
              <a:t>122[d][4][B] </a:t>
            </a:r>
            <a:r>
              <a:rPr lang="en-US" dirty="0"/>
              <a:t>of Perkins V</a:t>
            </a:r>
            <a:r>
              <a:rPr lang="en-US" dirty="0" smtClean="0"/>
              <a:t>)</a:t>
            </a:r>
            <a:endParaRPr lang="en-US" dirty="0"/>
          </a:p>
          <a:p>
            <a:endParaRPr lang="en-US" sz="2400"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7</a:t>
            </a:fld>
            <a:endParaRPr lang="en-US" dirty="0"/>
          </a:p>
        </p:txBody>
      </p:sp>
    </p:spTree>
    <p:extLst>
      <p:ext uri="{BB962C8B-B14F-4D97-AF65-F5344CB8AC3E}">
        <p14:creationId xmlns:p14="http://schemas.microsoft.com/office/powerpoint/2010/main" val="3300581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(3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a:xfrm>
            <a:off x="2323070" y="1992169"/>
            <a:ext cx="9030730" cy="4518800"/>
          </a:xfrm>
        </p:spPr>
        <p:txBody>
          <a:bodyPr/>
          <a:lstStyle/>
          <a:p>
            <a:pPr lvl="0"/>
            <a:r>
              <a:rPr lang="en-US" sz="2400" dirty="0"/>
              <a:t>C. Describe how the eligible entities and institutions will:</a:t>
            </a:r>
          </a:p>
          <a:p>
            <a:pPr marL="1371600" indent="-457200">
              <a:buFont typeface="+mj-lt"/>
              <a:buAutoNum type="romanLcPeriod"/>
            </a:pPr>
            <a:r>
              <a:rPr lang="en-US" sz="2400" dirty="0"/>
              <a:t>make information on approved programs of study and career pathways (including career exploration, work-based learning opportunities, early college high schools, and dual or concurrent enrollment program opportunities), and guidance and advisement resources, available to students (and parents, as appropriate), representatives of secondary and postsecondary education, and special populations, and to the extent practicable, provide that information and those resources in a language students, parents, and educators can understand.</a:t>
            </a:r>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8</a:t>
            </a:fld>
            <a:endParaRPr lang="en-US" dirty="0"/>
          </a:p>
        </p:txBody>
      </p:sp>
    </p:spTree>
    <p:extLst>
      <p:ext uri="{BB962C8B-B14F-4D97-AF65-F5344CB8AC3E}">
        <p14:creationId xmlns:p14="http://schemas.microsoft.com/office/powerpoint/2010/main" val="3756811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Programs of Study </a:t>
            </a:r>
            <a:r>
              <a:rPr lang="en-US" sz="2100" dirty="0" smtClean="0"/>
              <a:t>(4 </a:t>
            </a:r>
            <a:r>
              <a:rPr lang="en-US" sz="2100" dirty="0"/>
              <a:t>of 11)</a:t>
            </a:r>
            <a:endParaRPr lang="en-US" dirty="0"/>
          </a:p>
        </p:txBody>
      </p:sp>
      <p:sp>
        <p:nvSpPr>
          <p:cNvPr id="2" name="Content Placeholder 1">
            <a:extLst>
              <a:ext uri="{FF2B5EF4-FFF2-40B4-BE49-F238E27FC236}">
                <a16:creationId xmlns="" xmlns:a16="http://schemas.microsoft.com/office/drawing/2014/main" id="{13F2C498-20CF-4828-A5A7-98639B3D680A}"/>
              </a:ext>
            </a:extLst>
          </p:cNvPr>
          <p:cNvSpPr>
            <a:spLocks noGrp="1"/>
          </p:cNvSpPr>
          <p:nvPr>
            <p:ph idx="1"/>
          </p:nvPr>
        </p:nvSpPr>
        <p:spPr/>
        <p:txBody>
          <a:bodyPr/>
          <a:lstStyle/>
          <a:p>
            <a:r>
              <a:rPr lang="en-US" dirty="0"/>
              <a:t>D. facilitate collaboration among eligible recipients in the development and coordination of career and technical education programs and programs of study and career pathways that include multiple entry and exit points;</a:t>
            </a:r>
          </a:p>
          <a:p>
            <a:endParaRPr lang="en-US" dirty="0"/>
          </a:p>
        </p:txBody>
      </p:sp>
      <p:sp>
        <p:nvSpPr>
          <p:cNvPr id="3" name="Slide Number Placeholder 2">
            <a:extLst>
              <a:ext uri="{FF2B5EF4-FFF2-40B4-BE49-F238E27FC236}">
                <a16:creationId xmlns="" xmlns:a16="http://schemas.microsoft.com/office/drawing/2014/main" id="{0B30E85A-5A00-466C-9F5E-9FE763722D57}"/>
              </a:ext>
            </a:extLst>
          </p:cNvPr>
          <p:cNvSpPr>
            <a:spLocks noGrp="1"/>
          </p:cNvSpPr>
          <p:nvPr>
            <p:ph type="sldNum" sz="quarter" idx="12"/>
          </p:nvPr>
        </p:nvSpPr>
        <p:spPr/>
        <p:txBody>
          <a:bodyPr/>
          <a:lstStyle/>
          <a:p>
            <a:fld id="{EBF1CEF3-BBD9-437A-B4C7-8968022D38FA}" type="slidenum">
              <a:rPr lang="en-US" smtClean="0"/>
              <a:pPr/>
              <a:t>9</a:t>
            </a:fld>
            <a:endParaRPr lang="en-US" dirty="0"/>
          </a:p>
        </p:txBody>
      </p:sp>
    </p:spTree>
    <p:extLst>
      <p:ext uri="{BB962C8B-B14F-4D97-AF65-F5344CB8AC3E}">
        <p14:creationId xmlns:p14="http://schemas.microsoft.com/office/powerpoint/2010/main" val="3617136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1418</TotalTime>
  <Words>2002</Words>
  <Application>Microsoft Office PowerPoint</Application>
  <PresentationFormat>Widescreen</PresentationFormat>
  <Paragraphs>124</Paragraphs>
  <Slides>28</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Strengthening Career and Technical Education for the 21st Century  2019–20 Transition Plan </vt:lpstr>
      <vt:lpstr>Outcomes</vt:lpstr>
      <vt:lpstr>Guide for the Submission of State Plans </vt:lpstr>
      <vt:lpstr>Protocol for the review of the Perkins V 2019–20 Transition Plan (1 of 2)</vt:lpstr>
      <vt:lpstr>Protocol for the review of the Perkins V 2019–20 Transition Plan (2 of 2)</vt:lpstr>
      <vt:lpstr>Programs of Study (1 of 11)</vt:lpstr>
      <vt:lpstr>Programs of Study (2 of 11)</vt:lpstr>
      <vt:lpstr>Programs of Study (3 of 11)</vt:lpstr>
      <vt:lpstr>Programs of Study (4 of 11)</vt:lpstr>
      <vt:lpstr>Programs of Study (5 of 11)</vt:lpstr>
      <vt:lpstr>Programs of Study (6 of 11)</vt:lpstr>
      <vt:lpstr>Programs of Study (7 of 11)</vt:lpstr>
      <vt:lpstr>Programs of Study (8 of 11)</vt:lpstr>
      <vt:lpstr>Programs of Study (9 of 11)</vt:lpstr>
      <vt:lpstr>Programs of Study (10 of 11)</vt:lpstr>
      <vt:lpstr>Programs of Study (11 of 11)</vt:lpstr>
      <vt:lpstr>Meeting the Needs  of Special Populations (1 of 4) </vt:lpstr>
      <vt:lpstr>Meeting the Needs  of Special Populations (2 of 4) </vt:lpstr>
      <vt:lpstr>Meeting the Needs  of Special Populations (3 of 4) </vt:lpstr>
      <vt:lpstr>Meeting the Needs  of Special Populations (4 of 4) </vt:lpstr>
      <vt:lpstr>Fiscal Responsibility (1 of 8)</vt:lpstr>
      <vt:lpstr>Fiscal Responsibility (2 of 8)</vt:lpstr>
      <vt:lpstr>Fiscal Responsibility (3 of 8)</vt:lpstr>
      <vt:lpstr>Fiscal Responsibility (4 of 8)</vt:lpstr>
      <vt:lpstr>Fiscal Responsibility (5 of 8)</vt:lpstr>
      <vt:lpstr>Fiscal Responsibility (6 of 8)</vt:lpstr>
      <vt:lpstr>Fiscal Responsibility (7 of 8)</vt:lpstr>
      <vt:lpstr>Fiscal Responsibility (8 of 8)</vt:lpstr>
    </vt:vector>
  </TitlesOfParts>
  <Company>CA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2019–20 Transition Plan - California Workforce Pathways (CA Dept of Education)</dc:title>
  <dc:subject>Strengthening Career and Technical Education for the 21st Century 2019–20 Transition Plan.</dc:subject>
  <dc:creator>Lisa Reimers</dc:creator>
  <cp:lastModifiedBy>Samuel Lee</cp:lastModifiedBy>
  <cp:revision>100</cp:revision>
  <cp:lastPrinted>2019-01-09T18:06:02Z</cp:lastPrinted>
  <dcterms:created xsi:type="dcterms:W3CDTF">2017-09-26T18:37:33Z</dcterms:created>
  <dcterms:modified xsi:type="dcterms:W3CDTF">2019-02-15T19:52:42Z</dcterms:modified>
</cp:coreProperties>
</file>