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68" r:id="rId2"/>
    <p:sldId id="259" r:id="rId3"/>
    <p:sldId id="260" r:id="rId4"/>
    <p:sldId id="261" r:id="rId5"/>
    <p:sldId id="262" r:id="rId6"/>
    <p:sldId id="263" r:id="rId7"/>
    <p:sldId id="264" r:id="rId8"/>
    <p:sldId id="265" r:id="rId9"/>
    <p:sldId id="266" r:id="rId10"/>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37" autoAdjust="0"/>
  </p:normalViewPr>
  <p:slideViewPr>
    <p:cSldViewPr snapToGrid="0">
      <p:cViewPr varScale="1">
        <p:scale>
          <a:sx n="67" d="100"/>
          <a:sy n="67" d="100"/>
        </p:scale>
        <p:origin x="3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5797"/>
          </a:xfrm>
          <a:prstGeom prst="rect">
            <a:avLst/>
          </a:prstGeom>
        </p:spPr>
        <p:txBody>
          <a:bodyPr vert="horz" lIns="92958" tIns="46479" rIns="92958" bIns="46479" rtlCol="0"/>
          <a:lstStyle>
            <a:lvl1pPr algn="r">
              <a:defRPr sz="1200"/>
            </a:lvl1pPr>
          </a:lstStyle>
          <a:p>
            <a:fld id="{01847069-E887-4ECB-B17D-F63BB43103F3}" type="datetimeFigureOut">
              <a:rPr lang="en-US" smtClean="0"/>
              <a:t>2/27/2026</a:t>
            </a:fld>
            <a:endParaRPr lang="en-US"/>
          </a:p>
        </p:txBody>
      </p:sp>
      <p:sp>
        <p:nvSpPr>
          <p:cNvPr id="4" name="Footer Placeholder 3"/>
          <p:cNvSpPr>
            <a:spLocks noGrp="1"/>
          </p:cNvSpPr>
          <p:nvPr>
            <p:ph type="ftr" sz="quarter" idx="2"/>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5796"/>
          </a:xfrm>
          <a:prstGeom prst="rect">
            <a:avLst/>
          </a:prstGeom>
        </p:spPr>
        <p:txBody>
          <a:bodyPr vert="horz" lIns="92958" tIns="46479" rIns="92958" bIns="46479" rtlCol="0" anchor="b"/>
          <a:lstStyle>
            <a:lvl1pPr algn="r">
              <a:defRPr sz="1200"/>
            </a:lvl1pPr>
          </a:lstStyle>
          <a:p>
            <a:fld id="{054F5586-A821-4E56-9650-933E50306241}" type="slidenum">
              <a:rPr lang="en-US" smtClean="0"/>
              <a:t>‹#›</a:t>
            </a:fld>
            <a:endParaRPr lang="en-US"/>
          </a:p>
        </p:txBody>
      </p:sp>
    </p:spTree>
    <p:extLst>
      <p:ext uri="{BB962C8B-B14F-4D97-AF65-F5344CB8AC3E}">
        <p14:creationId xmlns:p14="http://schemas.microsoft.com/office/powerpoint/2010/main" val="118955341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image" Target="../media/image4.gi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4.gif"/><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437344" y="393409"/>
            <a:ext cx="9381251" cy="2455562"/>
          </a:xfrm>
          <a:prstGeom prst="rect">
            <a:avLst/>
          </a:prstGeom>
        </p:spPr>
        <p:txBody>
          <a:bodyPr anchor="ctr"/>
          <a:lstStyle>
            <a:lvl1pPr algn="ctr">
              <a:defRPr sz="7200" b="1">
                <a:ln>
                  <a:solidFill>
                    <a:schemeClr val="bg1">
                      <a:lumMod val="65000"/>
                    </a:schemeClr>
                  </a:solid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a:t>Click to edit Master title style</a:t>
            </a:r>
          </a:p>
        </p:txBody>
      </p:sp>
      <p:sp>
        <p:nvSpPr>
          <p:cNvPr id="7" name="Rectangle 6"/>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5870163" y="5418476"/>
            <a:ext cx="2484409" cy="1231106"/>
          </a:xfrm>
          <a:prstGeom prst="rect">
            <a:avLst/>
          </a:prstGeom>
          <a:noFill/>
        </p:spPr>
        <p:txBody>
          <a:bodyPr wrap="square" rtlCol="0">
            <a:spAutoFit/>
          </a:bodyPr>
          <a:lstStyle/>
          <a:p>
            <a:pPr algn="ctr"/>
            <a:r>
              <a:rPr lang="en-US" sz="1600" b="1" cap="none" spc="0" dirty="0">
                <a:ln w="0"/>
                <a:solidFill>
                  <a:schemeClr val="tx1"/>
                </a:solidFill>
                <a:effectLst/>
              </a:rPr>
              <a:t>CALIFORNIA DEPARTMENT </a:t>
            </a:r>
          </a:p>
          <a:p>
            <a:pPr algn="ctr"/>
            <a:r>
              <a:rPr lang="en-US" sz="1600" b="1" cap="none" spc="0" dirty="0">
                <a:ln w="0"/>
                <a:solidFill>
                  <a:schemeClr val="tx1"/>
                </a:solidFill>
                <a:effectLst/>
              </a:rPr>
              <a:t>OF </a:t>
            </a:r>
            <a:r>
              <a:rPr lang="en-US" sz="1600" b="1" kern="1200" dirty="0">
                <a:ln w="0"/>
                <a:solidFill>
                  <a:schemeClr val="tx1"/>
                </a:solidFill>
                <a:effectLst/>
                <a:latin typeface="+mn-lt"/>
                <a:ea typeface="+mn-ea"/>
                <a:cs typeface="+mn-cs"/>
              </a:rPr>
              <a:t>EDUCATION</a:t>
            </a:r>
          </a:p>
          <a:p>
            <a:pPr algn="ctr"/>
            <a:r>
              <a:rPr lang="en-US" sz="1400" b="0" cap="none" spc="0" dirty="0">
                <a:ln w="0"/>
                <a:solidFill>
                  <a:schemeClr val="tx1"/>
                </a:solidFill>
                <a:effectLst/>
              </a:rPr>
              <a:t>Tony Thurmond,</a:t>
            </a:r>
          </a:p>
          <a:p>
            <a:pPr algn="ctr"/>
            <a:r>
              <a:rPr lang="en-US" sz="1400" b="0" cap="none" spc="0" dirty="0">
                <a:ln w="0"/>
                <a:solidFill>
                  <a:schemeClr val="tx1"/>
                </a:solidFill>
                <a:effectLst/>
              </a:rPr>
              <a:t>State Superintendent of </a:t>
            </a:r>
          </a:p>
          <a:p>
            <a:pPr algn="ctr"/>
            <a:r>
              <a:rPr lang="en-US" sz="1400" b="0" cap="none" spc="0" dirty="0">
                <a:ln w="0"/>
                <a:solidFill>
                  <a:schemeClr val="tx1"/>
                </a:solidFill>
                <a:effectLst/>
              </a:rPr>
              <a:t>Public Instruction</a:t>
            </a:r>
          </a:p>
        </p:txBody>
      </p:sp>
      <p:pic>
        <p:nvPicPr>
          <p:cNvPr id="4" name="Picture 3" descr="The seal for the California Department of Education"/>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658482" y="4486529"/>
            <a:ext cx="938971" cy="938971"/>
          </a:xfrm>
          <a:prstGeom prst="rect">
            <a:avLst/>
          </a:prstGeom>
        </p:spPr>
      </p:pic>
      <p:pic>
        <p:nvPicPr>
          <p:cNvPr id="5" name="Picture 4" descr="The seal for the California Community Colleges Chancellor's Office"/>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6609" y="4548691"/>
            <a:ext cx="876809" cy="876809"/>
          </a:xfrm>
          <a:prstGeom prst="rect">
            <a:avLst/>
          </a:prstGeom>
        </p:spPr>
      </p:pic>
      <p:sp>
        <p:nvSpPr>
          <p:cNvPr id="12" name="TextBox 11"/>
          <p:cNvSpPr txBox="1"/>
          <p:nvPr userDrawn="1"/>
        </p:nvSpPr>
        <p:spPr>
          <a:xfrm>
            <a:off x="9213314" y="5425500"/>
            <a:ext cx="2383401" cy="1046440"/>
          </a:xfrm>
          <a:prstGeom prst="rect">
            <a:avLst/>
          </a:prstGeom>
          <a:noFill/>
        </p:spPr>
        <p:txBody>
          <a:bodyPr wrap="square" rtlCol="0">
            <a:spAutoFit/>
          </a:bodyPr>
          <a:lstStyle/>
          <a:p>
            <a:pPr algn="ctr"/>
            <a:r>
              <a:rPr lang="en-US" sz="1600" b="1" dirty="0">
                <a:ln w="0"/>
                <a:effectLst/>
              </a:rPr>
              <a:t>CALIFORNIA</a:t>
            </a:r>
            <a:r>
              <a:rPr lang="en-US" sz="1600" b="1" baseline="0" dirty="0">
                <a:ln w="0"/>
                <a:effectLst/>
              </a:rPr>
              <a:t> COMMUNITY COLLEGES CHANCELLOR’S OFFICE</a:t>
            </a:r>
            <a:endParaRPr lang="en-US" sz="1600" b="1" dirty="0">
              <a:ln w="0"/>
              <a:effectLst/>
            </a:endParaRPr>
          </a:p>
          <a:p>
            <a:pPr algn="ctr"/>
            <a:r>
              <a:rPr lang="en-US" sz="1400" dirty="0">
                <a:ln w="0"/>
                <a:effectLst/>
              </a:rPr>
              <a:t>Eloy Ortiz Oakley, Chancellor</a:t>
            </a:r>
          </a:p>
        </p:txBody>
      </p:sp>
      <p:sp>
        <p:nvSpPr>
          <p:cNvPr id="6" name="Rectangle 2"/>
          <p:cNvSpPr>
            <a:spLocks noChangeArrowheads="1"/>
          </p:cNvSpPr>
          <p:nvPr userDrawn="1"/>
        </p:nvSpPr>
        <p:spPr bwMode="auto">
          <a:xfrm flipV="1">
            <a:off x="9645010" y="2767616"/>
            <a:ext cx="5524439"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pic>
        <p:nvPicPr>
          <p:cNvPr id="3" name="Picture 2" descr="The seal for the California State Board of Education"/>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4046" y="4548691"/>
            <a:ext cx="922457" cy="919941"/>
          </a:xfrm>
          <a:prstGeom prst="rect">
            <a:avLst/>
          </a:prstGeom>
        </p:spPr>
      </p:pic>
      <p:sp>
        <p:nvSpPr>
          <p:cNvPr id="13" name="TextBox 12"/>
          <p:cNvSpPr txBox="1"/>
          <p:nvPr userDrawn="1"/>
        </p:nvSpPr>
        <p:spPr>
          <a:xfrm>
            <a:off x="2323071" y="5425500"/>
            <a:ext cx="2484409" cy="1015663"/>
          </a:xfrm>
          <a:prstGeom prst="rect">
            <a:avLst/>
          </a:prstGeom>
          <a:noFill/>
        </p:spPr>
        <p:txBody>
          <a:bodyPr wrap="square" rtlCol="0">
            <a:spAutoFit/>
          </a:bodyPr>
          <a:lstStyle/>
          <a:p>
            <a:pPr algn="ctr"/>
            <a:r>
              <a:rPr lang="en-US" sz="1600" b="1" dirty="0">
                <a:ln w="0"/>
                <a:effectLst/>
              </a:rPr>
              <a:t>STATE BOARD</a:t>
            </a:r>
          </a:p>
          <a:p>
            <a:pPr algn="ctr"/>
            <a:r>
              <a:rPr lang="en-US" sz="1600" b="1" dirty="0">
                <a:ln w="0"/>
                <a:effectLst/>
              </a:rPr>
              <a:t>OF EDUCATION</a:t>
            </a:r>
          </a:p>
          <a:p>
            <a:pPr algn="ctr"/>
            <a:r>
              <a:rPr lang="en-US" sz="1400" dirty="0">
                <a:ln w="0"/>
                <a:effectLst/>
              </a:rPr>
              <a:t>Linda Darling-Hammond,</a:t>
            </a:r>
          </a:p>
          <a:p>
            <a:pPr algn="ctr"/>
            <a:r>
              <a:rPr lang="en-US" sz="1400" dirty="0">
                <a:ln w="0"/>
                <a:effectLst/>
              </a:rPr>
              <a:t>State Board President</a:t>
            </a:r>
          </a:p>
        </p:txBody>
      </p:sp>
      <p:pic>
        <p:nvPicPr>
          <p:cNvPr id="14" name="Picture 13" descr="The logo for career technical education in California. CTE, Learning that works for California."/>
          <p:cNvPicPr>
            <a:picLocks noChangeAspect="1"/>
          </p:cNvPicPr>
          <p:nvPr userDrawn="1"/>
        </p:nvPicPr>
        <p:blipFill>
          <a:blip r:embed="rId5"/>
          <a:stretch>
            <a:fillRect/>
          </a:stretch>
        </p:blipFill>
        <p:spPr>
          <a:xfrm>
            <a:off x="293500" y="393408"/>
            <a:ext cx="1524003" cy="1185674"/>
          </a:xfrm>
          <a:prstGeom prst="rect">
            <a:avLst/>
          </a:prstGeom>
        </p:spPr>
      </p:pic>
      <p:sp>
        <p:nvSpPr>
          <p:cNvPr id="10" name="Content Placeholder 9">
            <a:extLst>
              <a:ext uri="{FF2B5EF4-FFF2-40B4-BE49-F238E27FC236}">
                <a16:creationId xmlns:a16="http://schemas.microsoft.com/office/drawing/2014/main" id="{935B9AA3-1679-4B76-A019-13579F06ED58}"/>
              </a:ext>
            </a:extLst>
          </p:cNvPr>
          <p:cNvSpPr>
            <a:spLocks noGrp="1"/>
          </p:cNvSpPr>
          <p:nvPr>
            <p:ph sz="quarter" idx="10"/>
          </p:nvPr>
        </p:nvSpPr>
        <p:spPr>
          <a:xfrm>
            <a:off x="2436813" y="2978150"/>
            <a:ext cx="9381251" cy="1272008"/>
          </a:xfrm>
          <a:prstGeom prst="rect">
            <a:avLst/>
          </a:prstGeom>
        </p:spPr>
        <p:txBody>
          <a:bodyPr/>
          <a:lstStyle>
            <a:lvl1pPr marL="0" indent="0">
              <a:buNone/>
              <a:defRPr/>
            </a:lvl1pPr>
          </a:lstStyle>
          <a:p>
            <a:pPr lvl="0"/>
            <a:r>
              <a:rPr lang="en-US" dirty="0"/>
              <a:t>Edit Master text styles</a:t>
            </a:r>
          </a:p>
        </p:txBody>
      </p:sp>
    </p:spTree>
    <p:extLst>
      <p:ext uri="{BB962C8B-B14F-4D97-AF65-F5344CB8AC3E}">
        <p14:creationId xmlns:p14="http://schemas.microsoft.com/office/powerpoint/2010/main" val="2957201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100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2323070" y="1946031"/>
            <a:ext cx="9670810" cy="4230931"/>
          </a:xfrm>
          <a:prstGeom prst="rect">
            <a:avLst/>
          </a:prstGeom>
        </p:spPr>
        <p:txBody>
          <a:bodyPr/>
          <a:lstStyle>
            <a:lvl1pPr>
              <a:defRPr>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lowchart: Stored Data 6"/>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0" name="Picture 9"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2" name="Picture 11"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1" name="Picture 10"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88592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323069" y="1957754"/>
            <a:ext cx="4722499" cy="4219210"/>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7303477" y="1957753"/>
            <a:ext cx="4690403" cy="4219209"/>
          </a:xfrm>
          <a:prstGeom prst="rect">
            <a:avLst/>
          </a:prstGeom>
        </p:spPr>
        <p:txBody>
          <a:bodyPr/>
          <a:lstStyle>
            <a:lvl1pPr>
              <a:defRPr sz="28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100">
                <a:latin typeface="Arial" panose="020B0604020202020204" pitchFamily="34" charset="0"/>
                <a:cs typeface="Arial" panose="020B0604020202020204" pitchFamily="34" charset="0"/>
              </a:defRPr>
            </a:lvl4pPr>
            <a:lvl5pPr>
              <a:defRPr sz="21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Rectangle 7"/>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Stored Data 8"/>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The logo for career technical education in California. CTE, Learning that works for California."/>
          <p:cNvPicPr>
            <a:picLocks noChangeAspect="1"/>
          </p:cNvPicPr>
          <p:nvPr userDrawn="1"/>
        </p:nvPicPr>
        <p:blipFill>
          <a:blip r:embed="rId2"/>
          <a:stretch>
            <a:fillRect/>
          </a:stretch>
        </p:blipFill>
        <p:spPr>
          <a:xfrm>
            <a:off x="293500" y="393408"/>
            <a:ext cx="1524003" cy="1185674"/>
          </a:xfrm>
          <a:prstGeom prst="rect">
            <a:avLst/>
          </a:prstGeom>
        </p:spPr>
      </p:pic>
      <p:pic>
        <p:nvPicPr>
          <p:cNvPr id="12" name="Picture 11" descr="The seal for the California Department of Education"/>
          <p:cNvPicPr>
            <a:picLocks noChangeAspect="1"/>
          </p:cNvPicPr>
          <p:nvPr userDrawn="1"/>
        </p:nvPicPr>
        <p:blipFill>
          <a:blip r:embed="rId3"/>
          <a:stretch>
            <a:fillRect/>
          </a:stretch>
        </p:blipFill>
        <p:spPr>
          <a:xfrm rot="10800000" flipH="1" flipV="1">
            <a:off x="470614" y="3987484"/>
            <a:ext cx="1169774" cy="1169774"/>
          </a:xfrm>
          <a:prstGeom prst="rect">
            <a:avLst/>
          </a:prstGeom>
        </p:spPr>
      </p:pic>
      <p:pic>
        <p:nvPicPr>
          <p:cNvPr id="14" name="Picture 13" descr="The seal for the California Community Colleges Chancellor's Office"/>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7" name="Picture 16" descr="The seal for the California State Board of Education"/>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
        <p:nvSpPr>
          <p:cNvPr id="15" name="Title 1"/>
          <p:cNvSpPr>
            <a:spLocks noGrp="1"/>
          </p:cNvSpPr>
          <p:nvPr>
            <p:ph type="title"/>
          </p:nvPr>
        </p:nvSpPr>
        <p:spPr>
          <a:xfrm>
            <a:off x="2323070" y="365126"/>
            <a:ext cx="9670810" cy="1405060"/>
          </a:xfrm>
          <a:prstGeom prst="rect">
            <a:avLst/>
          </a:prstGeom>
          <a:ln>
            <a:noFill/>
          </a:ln>
        </p:spPr>
        <p:txBody>
          <a:bodyPr anchor="ctr"/>
          <a:lstStyle>
            <a:lvl1pPr algn="ctr">
              <a:defRPr sz="5400" b="1">
                <a:solidFill>
                  <a:schemeClr val="tx1"/>
                </a:solidFill>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2924064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gif"/><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75000"/>
              </a:schemeClr>
            </a:gs>
            <a:gs pos="15000">
              <a:schemeClr val="accent1">
                <a:lumMod val="60000"/>
                <a:lumOff val="40000"/>
              </a:schemeClr>
            </a:gs>
            <a:gs pos="25000">
              <a:schemeClr val="accent1">
                <a:lumMod val="40000"/>
                <a:lumOff val="60000"/>
              </a:schemeClr>
            </a:gs>
            <a:gs pos="100000">
              <a:schemeClr val="bg1"/>
            </a:gs>
          </a:gsLst>
          <a:lin ang="5400000" scaled="1"/>
        </a:gra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5"/>
          <a:stretch>
            <a:fillRect/>
          </a:stretch>
        </p:blipFill>
        <p:spPr>
          <a:xfrm rot="10800000" flipH="1" flipV="1">
            <a:off x="470614" y="5347707"/>
            <a:ext cx="1169774" cy="1169774"/>
          </a:xfrm>
          <a:prstGeom prst="rect">
            <a:avLst/>
          </a:prstGeom>
        </p:spPr>
      </p:pic>
      <p:sp>
        <p:nvSpPr>
          <p:cNvPr id="8" name="Flowchart: Stored Data 7"/>
          <p:cNvSpPr/>
          <p:nvPr userDrawn="1"/>
        </p:nvSpPr>
        <p:spPr>
          <a:xfrm>
            <a:off x="407773" y="0"/>
            <a:ext cx="1915298" cy="6858001"/>
          </a:xfrm>
          <a:prstGeom prst="flowChartOnlineStorage">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0"/>
            <a:ext cx="1062681" cy="68580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logo for career technical education in California. CTE, Learning that works for California."/>
          <p:cNvPicPr>
            <a:picLocks noChangeAspect="1"/>
          </p:cNvPicPr>
          <p:nvPr userDrawn="1"/>
        </p:nvPicPr>
        <p:blipFill>
          <a:blip r:embed="rId6"/>
          <a:stretch>
            <a:fillRect/>
          </a:stretch>
        </p:blipFill>
        <p:spPr>
          <a:xfrm>
            <a:off x="293500" y="393408"/>
            <a:ext cx="1524003" cy="1185674"/>
          </a:xfrm>
          <a:prstGeom prst="rect">
            <a:avLst/>
          </a:prstGeom>
        </p:spPr>
      </p:pic>
      <p:pic>
        <p:nvPicPr>
          <p:cNvPr id="14" name="Picture 13" descr="The logo for the California Department of Education"/>
          <p:cNvPicPr>
            <a:picLocks noChangeAspect="1"/>
          </p:cNvPicPr>
          <p:nvPr userDrawn="1"/>
        </p:nvPicPr>
        <p:blipFill>
          <a:blip r:embed="rId5"/>
          <a:stretch>
            <a:fillRect/>
          </a:stretch>
        </p:blipFill>
        <p:spPr>
          <a:xfrm rot="10800000" flipH="1" flipV="1">
            <a:off x="470614" y="3987484"/>
            <a:ext cx="1169774" cy="1169774"/>
          </a:xfrm>
          <a:prstGeom prst="rect">
            <a:avLst/>
          </a:prstGeom>
        </p:spPr>
      </p:pic>
      <p:pic>
        <p:nvPicPr>
          <p:cNvPr id="15" name="Picture 14" descr="The logo for the California Community Colleges Chancellor's Office"/>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70613" y="5262363"/>
            <a:ext cx="1169774" cy="1169774"/>
          </a:xfrm>
          <a:prstGeom prst="rect">
            <a:avLst/>
          </a:prstGeom>
        </p:spPr>
      </p:pic>
      <p:pic>
        <p:nvPicPr>
          <p:cNvPr id="18" name="Picture 17" descr="The logo for the California State Board of Education"/>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470976" y="2716157"/>
            <a:ext cx="1169411" cy="1166222"/>
          </a:xfrm>
          <a:prstGeom prst="rect">
            <a:avLst/>
          </a:prstGeom>
        </p:spPr>
      </p:pic>
    </p:spTree>
    <p:extLst>
      <p:ext uri="{BB962C8B-B14F-4D97-AF65-F5344CB8AC3E}">
        <p14:creationId xmlns:p14="http://schemas.microsoft.com/office/powerpoint/2010/main" val="34132117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C59AA-5A6C-45D6-9401-C01B304D8E59}"/>
              </a:ext>
            </a:extLst>
          </p:cNvPr>
          <p:cNvSpPr>
            <a:spLocks noGrp="1"/>
          </p:cNvSpPr>
          <p:nvPr>
            <p:ph type="ctrTitle"/>
          </p:nvPr>
        </p:nvSpPr>
        <p:spPr>
          <a:xfrm>
            <a:off x="2046079" y="583522"/>
            <a:ext cx="10125597" cy="2455562"/>
          </a:xfrm>
        </p:spPr>
        <p:txBody>
          <a:bodyPr/>
          <a:lstStyle/>
          <a:p>
            <a:r>
              <a:rPr lang="en-US" sz="4800" dirty="0">
                <a:effectLst/>
              </a:rPr>
              <a:t>Draft California Unified Strategic Workforce Development Plan 2020-2023</a:t>
            </a:r>
            <a:endParaRPr lang="en-US" sz="5400" dirty="0">
              <a:effectLst/>
            </a:endParaRPr>
          </a:p>
        </p:txBody>
      </p:sp>
      <p:sp>
        <p:nvSpPr>
          <p:cNvPr id="3" name="Content Placeholder 2">
            <a:extLst>
              <a:ext uri="{FF2B5EF4-FFF2-40B4-BE49-F238E27FC236}">
                <a16:creationId xmlns:a16="http://schemas.microsoft.com/office/drawing/2014/main" id="{E47689E5-F543-4AFC-87E1-9985FBBCDD2E}"/>
              </a:ext>
            </a:extLst>
          </p:cNvPr>
          <p:cNvSpPr>
            <a:spLocks noGrp="1"/>
          </p:cNvSpPr>
          <p:nvPr>
            <p:ph sz="quarter" idx="10"/>
          </p:nvPr>
        </p:nvSpPr>
        <p:spPr>
          <a:xfrm>
            <a:off x="2607401" y="2778984"/>
            <a:ext cx="9002436" cy="1272008"/>
          </a:xfrm>
        </p:spPr>
        <p:txBody>
          <a:bodyPr/>
          <a:lstStyle/>
          <a:p>
            <a:pPr algn="ctr">
              <a:lnSpc>
                <a:spcPct val="100000"/>
              </a:lnSpc>
            </a:pPr>
            <a:r>
              <a:rPr lang="en-US" sz="2200" dirty="0">
                <a:latin typeface="Arial" panose="020B0604020202020204" pitchFamily="34" charset="0"/>
                <a:cs typeface="Arial" panose="020B0604020202020204" pitchFamily="34" charset="0"/>
              </a:rPr>
              <a:t>Tim Rainey</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Executive Director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California Workforce Development Board</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Posted by California Department of Education</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January 31, 2020</a:t>
            </a:r>
          </a:p>
          <a:p>
            <a:endParaRPr lang="en-US" dirty="0"/>
          </a:p>
        </p:txBody>
      </p:sp>
    </p:spTree>
    <p:extLst>
      <p:ext uri="{BB962C8B-B14F-4D97-AF65-F5344CB8AC3E}">
        <p14:creationId xmlns:p14="http://schemas.microsoft.com/office/powerpoint/2010/main" val="638140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Workforce Innovation and Opportunity Act </a:t>
            </a:r>
            <a:r>
              <a:rPr lang="en-US" sz="2400" dirty="0"/>
              <a:t>(1)</a:t>
            </a:r>
            <a:r>
              <a:rPr lang="en-US" dirty="0"/>
              <a:t> </a:t>
            </a:r>
          </a:p>
        </p:txBody>
      </p:sp>
      <p:sp>
        <p:nvSpPr>
          <p:cNvPr id="3" name="Content Placeholder 2"/>
          <p:cNvSpPr>
            <a:spLocks noGrp="1"/>
          </p:cNvSpPr>
          <p:nvPr>
            <p:ph idx="1"/>
          </p:nvPr>
        </p:nvSpPr>
        <p:spPr>
          <a:xfrm>
            <a:off x="2323070" y="2141951"/>
            <a:ext cx="9670810" cy="4035011"/>
          </a:xfrm>
        </p:spPr>
        <p:txBody>
          <a:bodyPr/>
          <a:lstStyle/>
          <a:p>
            <a:r>
              <a:rPr lang="en-US" dirty="0"/>
              <a:t>Signed into law in July 2014, the Workforce Innovation and Opportunity Act (WIOA) is federal legislation designed to strengthen and improve our nation's public workforce system.</a:t>
            </a:r>
          </a:p>
          <a:p>
            <a:endParaRPr lang="en-US" dirty="0"/>
          </a:p>
          <a:p>
            <a:r>
              <a:rPr lang="en-US" dirty="0"/>
              <a:t>The WIOA is intended to help get job seekers, especially those with significant barriers to employment, into </a:t>
            </a:r>
            <a:br>
              <a:rPr lang="en-US" dirty="0"/>
            </a:br>
            <a:r>
              <a:rPr lang="en-US" dirty="0"/>
              <a:t>high-quality jobs and help employers hire and retain skilled workers.</a:t>
            </a:r>
          </a:p>
          <a:p>
            <a:endParaRPr lang="en-US" dirty="0"/>
          </a:p>
          <a:p>
            <a:endParaRPr lang="en-US" dirty="0"/>
          </a:p>
        </p:txBody>
      </p:sp>
    </p:spTree>
    <p:extLst>
      <p:ext uri="{BB962C8B-B14F-4D97-AF65-F5344CB8AC3E}">
        <p14:creationId xmlns:p14="http://schemas.microsoft.com/office/powerpoint/2010/main" val="2668982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Workforce Innovation and Opportunity Act </a:t>
            </a:r>
            <a:r>
              <a:rPr lang="en-US" sz="2400" dirty="0"/>
              <a:t>(2)</a:t>
            </a:r>
            <a:r>
              <a:rPr lang="en-US" dirty="0"/>
              <a:t> </a:t>
            </a:r>
          </a:p>
        </p:txBody>
      </p:sp>
      <p:sp>
        <p:nvSpPr>
          <p:cNvPr id="3" name="Content Placeholder 2"/>
          <p:cNvSpPr>
            <a:spLocks noGrp="1"/>
          </p:cNvSpPr>
          <p:nvPr>
            <p:ph idx="1"/>
          </p:nvPr>
        </p:nvSpPr>
        <p:spPr>
          <a:xfrm>
            <a:off x="2323070" y="2217107"/>
            <a:ext cx="9670810" cy="3959855"/>
          </a:xfrm>
        </p:spPr>
        <p:txBody>
          <a:bodyPr/>
          <a:lstStyle/>
          <a:p>
            <a:r>
              <a:rPr lang="en-US" dirty="0"/>
              <a:t>The California Workforce Development Board (CWDB) is responsible for assisting the Governor in the development, oversight, and continuous improvement of California’s workforce investment system and aligning the education and workforce investment systems to the needs of the 21</a:t>
            </a:r>
            <a:r>
              <a:rPr lang="en-US" baseline="30000" dirty="0"/>
              <a:t>st</a:t>
            </a:r>
            <a:r>
              <a:rPr lang="en-US" dirty="0"/>
              <a:t>  century.</a:t>
            </a:r>
          </a:p>
          <a:p>
            <a:pPr marL="0" indent="0">
              <a:buNone/>
            </a:pPr>
            <a:endParaRPr lang="en-US" dirty="0"/>
          </a:p>
          <a:p>
            <a:endParaRPr lang="en-US" dirty="0"/>
          </a:p>
        </p:txBody>
      </p:sp>
    </p:spTree>
    <p:extLst>
      <p:ext uri="{BB962C8B-B14F-4D97-AF65-F5344CB8AC3E}">
        <p14:creationId xmlns:p14="http://schemas.microsoft.com/office/powerpoint/2010/main" val="562750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WIOA Core Program Partners</a:t>
            </a:r>
          </a:p>
        </p:txBody>
      </p:sp>
      <p:sp>
        <p:nvSpPr>
          <p:cNvPr id="3" name="Content Placeholder 2"/>
          <p:cNvSpPr>
            <a:spLocks noGrp="1"/>
          </p:cNvSpPr>
          <p:nvPr>
            <p:ph idx="1"/>
          </p:nvPr>
        </p:nvSpPr>
        <p:spPr/>
        <p:txBody>
          <a:bodyPr/>
          <a:lstStyle/>
          <a:p>
            <a:r>
              <a:rPr lang="en-US" dirty="0"/>
              <a:t>Title I – Employment Development Department</a:t>
            </a:r>
          </a:p>
          <a:p>
            <a:pPr lvl="1">
              <a:spcAft>
                <a:spcPts val="1200"/>
              </a:spcAft>
            </a:pPr>
            <a:r>
              <a:rPr lang="en-US" sz="2400" dirty="0"/>
              <a:t>Adult, Dislocated Worker, Youth Programs</a:t>
            </a:r>
          </a:p>
          <a:p>
            <a:r>
              <a:rPr lang="en-US" dirty="0"/>
              <a:t>Title II - Department of Education</a:t>
            </a:r>
          </a:p>
          <a:p>
            <a:pPr lvl="1">
              <a:spcAft>
                <a:spcPts val="1200"/>
              </a:spcAft>
            </a:pPr>
            <a:r>
              <a:rPr lang="en-US" sz="2400" dirty="0"/>
              <a:t>Adult Education and Family Literacy Act</a:t>
            </a:r>
          </a:p>
          <a:p>
            <a:r>
              <a:rPr lang="en-US" dirty="0"/>
              <a:t>Title III - Employment Development Department</a:t>
            </a:r>
          </a:p>
          <a:p>
            <a:pPr lvl="1">
              <a:spcAft>
                <a:spcPts val="1200"/>
              </a:spcAft>
            </a:pPr>
            <a:r>
              <a:rPr lang="en-US" sz="2400" dirty="0"/>
              <a:t>Wagner-</a:t>
            </a:r>
            <a:r>
              <a:rPr lang="en-US" sz="2400" dirty="0" err="1"/>
              <a:t>Peyser</a:t>
            </a:r>
            <a:r>
              <a:rPr lang="en-US" sz="2400" dirty="0"/>
              <a:t> Act</a:t>
            </a:r>
          </a:p>
          <a:p>
            <a:r>
              <a:rPr lang="en-US" dirty="0"/>
              <a:t>Title IV - Department of Rehabilitation</a:t>
            </a:r>
          </a:p>
          <a:p>
            <a:pPr lvl="1"/>
            <a:r>
              <a:rPr lang="en-US" sz="2400" dirty="0"/>
              <a:t>Rehabilitation Act of 1973</a:t>
            </a:r>
          </a:p>
          <a:p>
            <a:endParaRPr lang="en-US" dirty="0"/>
          </a:p>
        </p:txBody>
      </p:sp>
    </p:spTree>
    <p:extLst>
      <p:ext uri="{BB962C8B-B14F-4D97-AF65-F5344CB8AC3E}">
        <p14:creationId xmlns:p14="http://schemas.microsoft.com/office/powerpoint/2010/main" val="3634261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70" y="315022"/>
            <a:ext cx="9670810" cy="1405060"/>
          </a:xfrm>
        </p:spPr>
        <p:txBody>
          <a:bodyPr/>
          <a:lstStyle/>
          <a:p>
            <a:r>
              <a:rPr lang="en-US" sz="4800" dirty="0"/>
              <a:t>Draft California Unified Strategic </a:t>
            </a:r>
            <a:br>
              <a:rPr lang="en-US" sz="4800" dirty="0"/>
            </a:br>
            <a:r>
              <a:rPr lang="en-US" sz="4800" dirty="0"/>
              <a:t>Workforce Development Plan</a:t>
            </a:r>
          </a:p>
        </p:txBody>
      </p:sp>
      <p:sp>
        <p:nvSpPr>
          <p:cNvPr id="3" name="Content Placeholder 2"/>
          <p:cNvSpPr>
            <a:spLocks noGrp="1"/>
          </p:cNvSpPr>
          <p:nvPr>
            <p:ph idx="1"/>
          </p:nvPr>
        </p:nvSpPr>
        <p:spPr>
          <a:xfrm>
            <a:off x="2323070" y="1946031"/>
            <a:ext cx="9670810" cy="4617607"/>
          </a:xfrm>
        </p:spPr>
        <p:txBody>
          <a:bodyPr/>
          <a:lstStyle/>
          <a:p>
            <a:r>
              <a:rPr lang="en-US" dirty="0"/>
              <a:t>Under WIOA, the Governor must submit a State Plan to the U.S. Secretary of Labor that outlines a four-year strategy for California’s workforce development system. </a:t>
            </a:r>
          </a:p>
          <a:p>
            <a:pPr>
              <a:spcBef>
                <a:spcPts val="1800"/>
              </a:spcBef>
            </a:pPr>
            <a:r>
              <a:rPr lang="en-US" dirty="0"/>
              <a:t>The CWDB has been working with core program partners to frame, align, and guide policy and program coordination at the state, regional and local levels. </a:t>
            </a:r>
          </a:p>
          <a:p>
            <a:pPr>
              <a:spcBef>
                <a:spcPts val="1800"/>
              </a:spcBef>
            </a:pPr>
            <a:r>
              <a:rPr lang="en-US" dirty="0"/>
              <a:t>Through this coordination the Draft California Unified Strategic Workforce Development Plan 2020-2023 was developed using the following vision, policy objectives, and strategies. </a:t>
            </a:r>
          </a:p>
        </p:txBody>
      </p:sp>
    </p:spTree>
    <p:extLst>
      <p:ext uri="{BB962C8B-B14F-4D97-AF65-F5344CB8AC3E}">
        <p14:creationId xmlns:p14="http://schemas.microsoft.com/office/powerpoint/2010/main" val="2404551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Plan Vision</a:t>
            </a:r>
          </a:p>
        </p:txBody>
      </p:sp>
      <p:sp>
        <p:nvSpPr>
          <p:cNvPr id="3" name="Content Placeholder 2"/>
          <p:cNvSpPr>
            <a:spLocks noGrp="1"/>
          </p:cNvSpPr>
          <p:nvPr>
            <p:ph idx="1"/>
          </p:nvPr>
        </p:nvSpPr>
        <p:spPr>
          <a:xfrm>
            <a:off x="2323070" y="1640911"/>
            <a:ext cx="9670810" cy="4536052"/>
          </a:xfrm>
        </p:spPr>
        <p:txBody>
          <a:bodyPr/>
          <a:lstStyle/>
          <a:p>
            <a:pPr>
              <a:spcAft>
                <a:spcPts val="1800"/>
              </a:spcAft>
            </a:pPr>
            <a:r>
              <a:rPr lang="en-US" dirty="0"/>
              <a:t>California’s vision for the future of workforce development is centered on the establishment and growth of a High Road workforce system. </a:t>
            </a:r>
          </a:p>
          <a:p>
            <a:pPr>
              <a:spcAft>
                <a:spcPts val="1800"/>
              </a:spcAft>
            </a:pPr>
            <a:r>
              <a:rPr lang="en-US" dirty="0"/>
              <a:t>The term High Road refers to an integrated approach to labor, workforce and economic policy. High Road can be expressed as a commitment to equity, sustainability, and job quality. </a:t>
            </a:r>
          </a:p>
          <a:p>
            <a:r>
              <a:rPr lang="en-US" dirty="0"/>
              <a:t>The High Road workforce system will be focused on meaningful industry engagement and placing Californians in quality jobs that provide economic security.</a:t>
            </a:r>
          </a:p>
          <a:p>
            <a:endParaRPr lang="en-US" dirty="0"/>
          </a:p>
          <a:p>
            <a:endParaRPr lang="en-US" dirty="0"/>
          </a:p>
        </p:txBody>
      </p:sp>
    </p:spTree>
    <p:extLst>
      <p:ext uri="{BB962C8B-B14F-4D97-AF65-F5344CB8AC3E}">
        <p14:creationId xmlns:p14="http://schemas.microsoft.com/office/powerpoint/2010/main" val="3451615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Plan Policy Objectives</a:t>
            </a:r>
          </a:p>
        </p:txBody>
      </p:sp>
      <p:sp>
        <p:nvSpPr>
          <p:cNvPr id="3" name="Content Placeholder 2"/>
          <p:cNvSpPr>
            <a:spLocks noGrp="1"/>
          </p:cNvSpPr>
          <p:nvPr>
            <p:ph idx="1"/>
          </p:nvPr>
        </p:nvSpPr>
        <p:spPr>
          <a:xfrm>
            <a:off x="2323070" y="2279737"/>
            <a:ext cx="9670810" cy="3897225"/>
          </a:xfrm>
        </p:spPr>
        <p:txBody>
          <a:bodyPr/>
          <a:lstStyle/>
          <a:p>
            <a:pPr>
              <a:spcAft>
                <a:spcPts val="1800"/>
              </a:spcAft>
            </a:pPr>
            <a:r>
              <a:rPr lang="en-US" dirty="0"/>
              <a:t>Fostering Demand-Driven Skills Attainment </a:t>
            </a:r>
          </a:p>
          <a:p>
            <a:pPr>
              <a:spcAft>
                <a:spcPts val="1800"/>
              </a:spcAft>
            </a:pPr>
            <a:r>
              <a:rPr lang="en-US" dirty="0"/>
              <a:t>Enabling Upward Mobility for All Californians</a:t>
            </a:r>
          </a:p>
          <a:p>
            <a:r>
              <a:rPr lang="en-US" dirty="0"/>
              <a:t>Aligning, Coordinating, and Integrating Programs and Services</a:t>
            </a:r>
          </a:p>
        </p:txBody>
      </p:sp>
    </p:spTree>
    <p:extLst>
      <p:ext uri="{BB962C8B-B14F-4D97-AF65-F5344CB8AC3E}">
        <p14:creationId xmlns:p14="http://schemas.microsoft.com/office/powerpoint/2010/main" val="24271735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Plan Strategies</a:t>
            </a:r>
          </a:p>
        </p:txBody>
      </p:sp>
      <p:sp>
        <p:nvSpPr>
          <p:cNvPr id="3" name="Content Placeholder 2"/>
          <p:cNvSpPr>
            <a:spLocks noGrp="1"/>
          </p:cNvSpPr>
          <p:nvPr>
            <p:ph idx="1"/>
          </p:nvPr>
        </p:nvSpPr>
        <p:spPr>
          <a:xfrm>
            <a:off x="2655518" y="1946031"/>
            <a:ext cx="9338362" cy="4230931"/>
          </a:xfrm>
        </p:spPr>
        <p:txBody>
          <a:bodyPr/>
          <a:lstStyle/>
          <a:p>
            <a:pPr marL="0" indent="0">
              <a:buNone/>
            </a:pPr>
            <a:r>
              <a:rPr lang="en-US" dirty="0"/>
              <a:t>1. Sector Strategies</a:t>
            </a:r>
          </a:p>
          <a:p>
            <a:pPr marL="0" indent="0">
              <a:buNone/>
            </a:pPr>
            <a:r>
              <a:rPr lang="en-US" dirty="0"/>
              <a:t>2. Career Pathways</a:t>
            </a:r>
          </a:p>
          <a:p>
            <a:pPr marL="0" indent="0">
              <a:buNone/>
            </a:pPr>
            <a:r>
              <a:rPr lang="en-US" dirty="0"/>
              <a:t>3. Regional Partnerships</a:t>
            </a:r>
          </a:p>
          <a:p>
            <a:pPr marL="0" indent="0">
              <a:buNone/>
            </a:pPr>
            <a:r>
              <a:rPr lang="en-US" dirty="0"/>
              <a:t>4. Earn and Learn</a:t>
            </a:r>
          </a:p>
          <a:p>
            <a:pPr marL="0" indent="0">
              <a:buNone/>
            </a:pPr>
            <a:r>
              <a:rPr lang="en-US" dirty="0"/>
              <a:t>5. Supportive Services</a:t>
            </a:r>
          </a:p>
          <a:p>
            <a:pPr marL="0" indent="0">
              <a:buNone/>
            </a:pPr>
            <a:r>
              <a:rPr lang="en-US" dirty="0"/>
              <a:t>6. Creating Cross-System Data Capacity</a:t>
            </a:r>
          </a:p>
          <a:p>
            <a:pPr marL="0" indent="0">
              <a:buNone/>
            </a:pPr>
            <a:r>
              <a:rPr lang="en-US" dirty="0"/>
              <a:t>7. Integrated Service Delivery</a:t>
            </a:r>
          </a:p>
          <a:p>
            <a:endParaRPr lang="en-US" dirty="0"/>
          </a:p>
        </p:txBody>
      </p:sp>
    </p:spTree>
    <p:extLst>
      <p:ext uri="{BB962C8B-B14F-4D97-AF65-F5344CB8AC3E}">
        <p14:creationId xmlns:p14="http://schemas.microsoft.com/office/powerpoint/2010/main" val="4104250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Plan Timeline</a:t>
            </a:r>
          </a:p>
        </p:txBody>
      </p:sp>
      <p:sp>
        <p:nvSpPr>
          <p:cNvPr id="3" name="Content Placeholder 2"/>
          <p:cNvSpPr>
            <a:spLocks noGrp="1"/>
          </p:cNvSpPr>
          <p:nvPr>
            <p:ph idx="1"/>
          </p:nvPr>
        </p:nvSpPr>
        <p:spPr/>
        <p:txBody>
          <a:bodyPr/>
          <a:lstStyle/>
          <a:p>
            <a:pPr>
              <a:spcAft>
                <a:spcPts val="1200"/>
              </a:spcAft>
            </a:pPr>
            <a:r>
              <a:rPr lang="en-US" dirty="0"/>
              <a:t>February 3: Draft State Plan 30 Day Public Comment Period Ends </a:t>
            </a:r>
          </a:p>
          <a:p>
            <a:pPr>
              <a:spcAft>
                <a:spcPts val="1200"/>
              </a:spcAft>
            </a:pPr>
            <a:r>
              <a:rPr lang="en-US" dirty="0"/>
              <a:t>February 6: CWDB State Plan Committee Meeting </a:t>
            </a:r>
          </a:p>
          <a:p>
            <a:pPr>
              <a:spcAft>
                <a:spcPts val="1200"/>
              </a:spcAft>
            </a:pPr>
            <a:r>
              <a:rPr lang="en-US" dirty="0"/>
              <a:t>March 4: CWDB Executive Committee Meeting</a:t>
            </a:r>
          </a:p>
          <a:p>
            <a:pPr>
              <a:spcAft>
                <a:spcPts val="1200"/>
              </a:spcAft>
            </a:pPr>
            <a:r>
              <a:rPr lang="en-US" dirty="0"/>
              <a:t>March 11 – 12: State Board of Education Meeting</a:t>
            </a:r>
          </a:p>
          <a:p>
            <a:pPr>
              <a:spcAft>
                <a:spcPts val="1200"/>
              </a:spcAft>
            </a:pPr>
            <a:r>
              <a:rPr lang="en-US" dirty="0"/>
              <a:t>March 17: CWDB Full Board Meeting</a:t>
            </a:r>
          </a:p>
          <a:p>
            <a:r>
              <a:rPr lang="en-US" dirty="0"/>
              <a:t>March 31: Final State Plan Submission Deadline</a:t>
            </a:r>
          </a:p>
          <a:p>
            <a:endParaRPr lang="en-US" dirty="0"/>
          </a:p>
        </p:txBody>
      </p:sp>
    </p:spTree>
    <p:extLst>
      <p:ext uri="{BB962C8B-B14F-4D97-AF65-F5344CB8AC3E}">
        <p14:creationId xmlns:p14="http://schemas.microsoft.com/office/powerpoint/2010/main" val="12322232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485</Words>
  <Application>Microsoft Office PowerPoint</Application>
  <PresentationFormat>Widescreen</PresentationFormat>
  <Paragraphs>44</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Draft California Unified Strategic Workforce Development Plan 2020-2023</vt:lpstr>
      <vt:lpstr>Workforce Innovation and Opportunity Act (1) </vt:lpstr>
      <vt:lpstr>Workforce Innovation and Opportunity Act (2) </vt:lpstr>
      <vt:lpstr>WIOA Core Program Partners</vt:lpstr>
      <vt:lpstr>Draft California Unified Strategic  Workforce Development Plan</vt:lpstr>
      <vt:lpstr>State Plan Vision</vt:lpstr>
      <vt:lpstr>State Plan Policy Objectives</vt:lpstr>
      <vt:lpstr>State Plan Strategies</vt:lpstr>
      <vt:lpstr>State Plan Timeline</vt:lpstr>
    </vt:vector>
  </TitlesOfParts>
  <Company>CA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CWPJAC January 31, 2020 Agenda Item 03 Slides - General Information (CA Dept of Education)</dc:title>
  <dc:subject>California Perkins V State Plan for Career Technical Education.</dc:subject>
  <dc:creator>Lisa Reimers</dc:creator>
  <cp:lastModifiedBy>Marc Shaffer</cp:lastModifiedBy>
  <cp:revision>69</cp:revision>
  <cp:lastPrinted>2018-08-21T21:20:46Z</cp:lastPrinted>
  <dcterms:created xsi:type="dcterms:W3CDTF">2017-09-26T18:37:33Z</dcterms:created>
  <dcterms:modified xsi:type="dcterms:W3CDTF">2026-02-27T19:06:54Z</dcterms:modified>
</cp:coreProperties>
</file>