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3" r:id="rId5"/>
    <p:sldMasterId id="2147483661" r:id="rId6"/>
  </p:sldMasterIdLst>
  <p:notesMasterIdLst>
    <p:notesMasterId r:id="rId38"/>
  </p:notesMasterIdLst>
  <p:handoutMasterIdLst>
    <p:handoutMasterId r:id="rId39"/>
  </p:handoutMasterIdLst>
  <p:sldIdLst>
    <p:sldId id="258" r:id="rId7"/>
    <p:sldId id="259" r:id="rId8"/>
    <p:sldId id="261" r:id="rId9"/>
    <p:sldId id="262" r:id="rId10"/>
    <p:sldId id="263" r:id="rId11"/>
    <p:sldId id="295" r:id="rId12"/>
    <p:sldId id="296" r:id="rId13"/>
    <p:sldId id="463" r:id="rId14"/>
    <p:sldId id="293" r:id="rId15"/>
    <p:sldId id="256" r:id="rId16"/>
    <p:sldId id="257" r:id="rId17"/>
    <p:sldId id="294" r:id="rId18"/>
    <p:sldId id="283" r:id="rId19"/>
    <p:sldId id="284" r:id="rId20"/>
    <p:sldId id="285" r:id="rId21"/>
    <p:sldId id="286" r:id="rId22"/>
    <p:sldId id="287" r:id="rId23"/>
    <p:sldId id="288" r:id="rId24"/>
    <p:sldId id="290" r:id="rId25"/>
    <p:sldId id="292" r:id="rId26"/>
    <p:sldId id="267" r:id="rId27"/>
    <p:sldId id="271" r:id="rId28"/>
    <p:sldId id="272" r:id="rId29"/>
    <p:sldId id="273" r:id="rId30"/>
    <p:sldId id="274" r:id="rId31"/>
    <p:sldId id="275" r:id="rId32"/>
    <p:sldId id="276" r:id="rId33"/>
    <p:sldId id="277" r:id="rId34"/>
    <p:sldId id="278" r:id="rId35"/>
    <p:sldId id="297" r:id="rId36"/>
    <p:sldId id="464" r:id="rId37"/>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de Cos" initials="PdC" lastIdx="4" clrIdx="0">
    <p:extLst>
      <p:ext uri="{19B8F6BF-5375-455C-9EA6-DF929625EA0E}">
        <p15:presenceInfo xmlns:p15="http://schemas.microsoft.com/office/powerpoint/2012/main" userId="S-1-5-21-2608872058-1432505909-2668327341-11108" providerId="AD"/>
      </p:ext>
    </p:extLst>
  </p:cmAuthor>
  <p:cmAuthor id="2" name="SBE-LT" initials="S" lastIdx="10" clrIdx="1">
    <p:extLst>
      <p:ext uri="{19B8F6BF-5375-455C-9EA6-DF929625EA0E}">
        <p15:presenceInfo xmlns:p15="http://schemas.microsoft.com/office/powerpoint/2012/main" userId="S-1-5-21-2608872058-1432505909-2668327341-18520" providerId="AD"/>
      </p:ext>
    </p:extLst>
  </p:cmAuthor>
  <p:cmAuthor id="3" name="Michelle McIntosh" initials="MM" lastIdx="4" clrIdx="2">
    <p:extLst>
      <p:ext uri="{19B8F6BF-5375-455C-9EA6-DF929625EA0E}">
        <p15:presenceInfo xmlns:p15="http://schemas.microsoft.com/office/powerpoint/2012/main" userId="S-1-5-21-2608872058-1432505909-2668327341-8402" providerId="AD"/>
      </p:ext>
    </p:extLst>
  </p:cmAuthor>
  <p:cmAuthor id="4" name="Sanchez, Sandra" initials="SS" lastIdx="3" clrIdx="3">
    <p:extLst>
      <p:ext uri="{19B8F6BF-5375-455C-9EA6-DF929625EA0E}">
        <p15:presenceInfo xmlns:p15="http://schemas.microsoft.com/office/powerpoint/2012/main" userId="S-1-5-21-497965403-1571489503-621696214-179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71809" autoAdjust="0"/>
  </p:normalViewPr>
  <p:slideViewPr>
    <p:cSldViewPr snapToGrid="0">
      <p:cViewPr varScale="1">
        <p:scale>
          <a:sx n="48" d="100"/>
          <a:sy n="48" d="100"/>
        </p:scale>
        <p:origin x="1668" y="54"/>
      </p:cViewPr>
      <p:guideLst/>
    </p:cSldViewPr>
  </p:slideViewPr>
  <p:notesTextViewPr>
    <p:cViewPr>
      <p:scale>
        <a:sx n="1" d="1"/>
        <a:sy n="1" d="1"/>
      </p:scale>
      <p:origin x="0" y="0"/>
    </p:cViewPr>
  </p:notesTextViewPr>
  <p:notesViewPr>
    <p:cSldViewPr snapToGrid="0">
      <p:cViewPr varScale="1">
        <p:scale>
          <a:sx n="52" d="100"/>
          <a:sy n="52" d="100"/>
        </p:scale>
        <p:origin x="2844" y="3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r>
              <a:rPr lang="en-US" dirty="0"/>
              <a:t>California Workforce Pathways</a:t>
            </a:r>
          </a:p>
          <a:p>
            <a:r>
              <a:rPr lang="en-US" dirty="0"/>
              <a:t>Joint Advisory Committee</a:t>
            </a:r>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r>
              <a:rPr lang="en-US" dirty="0"/>
              <a:t>July 10, 2020</a:t>
            </a:r>
          </a:p>
          <a:p>
            <a:r>
              <a:rPr lang="en-US" dirty="0"/>
              <a:t>Item 02 Slides</a:t>
            </a:r>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054F5586-A821-4E56-9650-933E50306241}" type="slidenum">
              <a:rPr lang="en-US" smtClean="0"/>
              <a:t>‹#›</a:t>
            </a:fld>
            <a:endParaRPr lang="en-US"/>
          </a:p>
        </p:txBody>
      </p:sp>
    </p:spTree>
    <p:extLst>
      <p:ext uri="{BB962C8B-B14F-4D97-AF65-F5344CB8AC3E}">
        <p14:creationId xmlns:p14="http://schemas.microsoft.com/office/powerpoint/2010/main" val="1189553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7E4B0EB8-055F-4A4F-8256-5C10A37D0E37}" type="datetimeFigureOut">
              <a:rPr lang="en-US" smtClean="0"/>
              <a:t>7/9/2020</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2A34794D-2380-40A0-9EB8-938C91149E5E}" type="slidenum">
              <a:rPr lang="en-US" smtClean="0"/>
              <a:t>‹#›</a:t>
            </a:fld>
            <a:endParaRPr lang="en-US"/>
          </a:p>
        </p:txBody>
      </p:sp>
    </p:spTree>
    <p:extLst>
      <p:ext uri="{BB962C8B-B14F-4D97-AF65-F5344CB8AC3E}">
        <p14:creationId xmlns:p14="http://schemas.microsoft.com/office/powerpoint/2010/main" val="158128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1</a:t>
            </a:fld>
            <a:endParaRPr lang="en-US"/>
          </a:p>
        </p:txBody>
      </p:sp>
    </p:spTree>
    <p:extLst>
      <p:ext uri="{BB962C8B-B14F-4D97-AF65-F5344CB8AC3E}">
        <p14:creationId xmlns:p14="http://schemas.microsoft.com/office/powerpoint/2010/main" val="1057048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479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273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228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021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840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4794D-2380-40A0-9EB8-938C91149E5E}" type="slidenum">
              <a:rPr lang="en-US" smtClean="0"/>
              <a:t>27</a:t>
            </a:fld>
            <a:endParaRPr lang="en-US"/>
          </a:p>
        </p:txBody>
      </p:sp>
    </p:spTree>
    <p:extLst>
      <p:ext uri="{BB962C8B-B14F-4D97-AF65-F5344CB8AC3E}">
        <p14:creationId xmlns:p14="http://schemas.microsoft.com/office/powerpoint/2010/main" val="2057583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007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Member Comments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7004F-AC0E-4FF9-A9A4-4EC1F4EAF7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49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2</a:t>
            </a:fld>
            <a:endParaRPr lang="en-US"/>
          </a:p>
        </p:txBody>
      </p:sp>
    </p:spTree>
    <p:extLst>
      <p:ext uri="{BB962C8B-B14F-4D97-AF65-F5344CB8AC3E}">
        <p14:creationId xmlns:p14="http://schemas.microsoft.com/office/powerpoint/2010/main" val="3563166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3</a:t>
            </a:fld>
            <a:endParaRPr lang="en-US"/>
          </a:p>
        </p:txBody>
      </p:sp>
    </p:spTree>
    <p:extLst>
      <p:ext uri="{BB962C8B-B14F-4D97-AF65-F5344CB8AC3E}">
        <p14:creationId xmlns:p14="http://schemas.microsoft.com/office/powerpoint/2010/main" val="3017326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4</a:t>
            </a:fld>
            <a:endParaRPr lang="en-US"/>
          </a:p>
        </p:txBody>
      </p:sp>
    </p:spTree>
    <p:extLst>
      <p:ext uri="{BB962C8B-B14F-4D97-AF65-F5344CB8AC3E}">
        <p14:creationId xmlns:p14="http://schemas.microsoft.com/office/powerpoint/2010/main" val="2492722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5</a:t>
            </a:fld>
            <a:endParaRPr lang="en-US"/>
          </a:p>
        </p:txBody>
      </p:sp>
    </p:spTree>
    <p:extLst>
      <p:ext uri="{BB962C8B-B14F-4D97-AF65-F5344CB8AC3E}">
        <p14:creationId xmlns:p14="http://schemas.microsoft.com/office/powerpoint/2010/main" val="1145317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Member Comments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7004F-AC0E-4FF9-A9A4-4EC1F4EAF7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492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403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596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673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4.gi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7344" y="393409"/>
            <a:ext cx="9381251" cy="2455562"/>
          </a:xfrm>
          <a:prstGeom prst="rect">
            <a:avLst/>
          </a:prstGeom>
        </p:spPr>
        <p:txBody>
          <a:bodyPr anchor="ctr"/>
          <a:lstStyle>
            <a:lvl1pPr algn="ctr">
              <a:defRPr sz="7200" b="1">
                <a:ln>
                  <a:solidFill>
                    <a:schemeClr val="bg1">
                      <a:lumMod val="65000"/>
                    </a:schemeClr>
                  </a:solid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p:cNvSpPr/>
          <p:nvPr userDrawn="1"/>
        </p:nvSpPr>
        <p:spPr>
          <a:xfrm>
            <a:off x="0" y="0"/>
            <a:ext cx="106268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Stored Data 7"/>
          <p:cNvSpPr/>
          <p:nvPr userDrawn="1"/>
        </p:nvSpPr>
        <p:spPr>
          <a:xfrm>
            <a:off x="407773" y="0"/>
            <a:ext cx="1915298" cy="6858001"/>
          </a:xfrm>
          <a:prstGeom prst="flowChartOnlineStorag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5870163" y="5418476"/>
            <a:ext cx="2484409" cy="1231106"/>
          </a:xfrm>
          <a:prstGeom prst="rect">
            <a:avLst/>
          </a:prstGeom>
          <a:noFill/>
        </p:spPr>
        <p:txBody>
          <a:bodyPr wrap="square" rtlCol="0">
            <a:spAutoFit/>
          </a:bodyPr>
          <a:lstStyle/>
          <a:p>
            <a:pPr algn="ctr"/>
            <a:r>
              <a:rPr lang="en-US" sz="1600" b="1" cap="none" spc="0" dirty="0">
                <a:ln w="0"/>
                <a:solidFill>
                  <a:schemeClr val="tx1"/>
                </a:solidFill>
                <a:effectLst/>
              </a:rPr>
              <a:t>CALIFORNIA DEPARTMENT </a:t>
            </a:r>
          </a:p>
          <a:p>
            <a:pPr algn="ctr"/>
            <a:r>
              <a:rPr lang="en-US" sz="1600" b="1" cap="none" spc="0" dirty="0">
                <a:ln w="0"/>
                <a:solidFill>
                  <a:schemeClr val="tx1"/>
                </a:solidFill>
                <a:effectLst/>
              </a:rPr>
              <a:t>OF </a:t>
            </a:r>
            <a:r>
              <a:rPr lang="en-US" sz="1600" b="1" kern="1200" dirty="0">
                <a:ln w="0"/>
                <a:solidFill>
                  <a:schemeClr val="tx1"/>
                </a:solidFill>
                <a:effectLst/>
                <a:latin typeface="+mn-lt"/>
                <a:ea typeface="+mn-ea"/>
                <a:cs typeface="+mn-cs"/>
              </a:rPr>
              <a:t>EDUCATION</a:t>
            </a:r>
          </a:p>
          <a:p>
            <a:pPr algn="ctr"/>
            <a:r>
              <a:rPr lang="en-US" sz="1400" b="0" cap="none" spc="0" dirty="0">
                <a:ln w="0"/>
                <a:solidFill>
                  <a:schemeClr val="tx1"/>
                </a:solidFill>
                <a:effectLst/>
              </a:rPr>
              <a:t>Tony Thurmond,</a:t>
            </a:r>
          </a:p>
          <a:p>
            <a:pPr algn="ctr"/>
            <a:r>
              <a:rPr lang="en-US" sz="1400" b="0" cap="none" spc="0" dirty="0">
                <a:ln w="0"/>
                <a:solidFill>
                  <a:schemeClr val="tx1"/>
                </a:solidFill>
                <a:effectLst/>
              </a:rPr>
              <a:t>State Superintendent of </a:t>
            </a:r>
          </a:p>
          <a:p>
            <a:pPr algn="ctr"/>
            <a:r>
              <a:rPr lang="en-US" sz="1400" b="0" cap="none" spc="0" dirty="0">
                <a:ln w="0"/>
                <a:solidFill>
                  <a:schemeClr val="tx1"/>
                </a:solidFill>
                <a:effectLst/>
              </a:rPr>
              <a:t>Public Instruction</a:t>
            </a:r>
          </a:p>
        </p:txBody>
      </p:sp>
      <p:pic>
        <p:nvPicPr>
          <p:cNvPr id="4" name="Picture 3" descr="The logo for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8482" y="4486529"/>
            <a:ext cx="938971" cy="938971"/>
          </a:xfrm>
          <a:prstGeom prst="rect">
            <a:avLst/>
          </a:prstGeom>
        </p:spPr>
      </p:pic>
      <p:pic>
        <p:nvPicPr>
          <p:cNvPr id="5" name="Picture 4" descr="The logo for the California Collunity Colleges Chancellor's Offic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6609" y="4548691"/>
            <a:ext cx="876809" cy="876809"/>
          </a:xfrm>
          <a:prstGeom prst="rect">
            <a:avLst/>
          </a:prstGeom>
        </p:spPr>
      </p:pic>
      <p:sp>
        <p:nvSpPr>
          <p:cNvPr id="12" name="TextBox 11"/>
          <p:cNvSpPr txBox="1"/>
          <p:nvPr userDrawn="1"/>
        </p:nvSpPr>
        <p:spPr>
          <a:xfrm>
            <a:off x="9213314" y="5425500"/>
            <a:ext cx="2383401" cy="1046440"/>
          </a:xfrm>
          <a:prstGeom prst="rect">
            <a:avLst/>
          </a:prstGeom>
          <a:noFill/>
        </p:spPr>
        <p:txBody>
          <a:bodyPr wrap="square" rtlCol="0">
            <a:spAutoFit/>
          </a:bodyPr>
          <a:lstStyle/>
          <a:p>
            <a:pPr algn="ctr"/>
            <a:r>
              <a:rPr lang="en-US" sz="1600" b="1" dirty="0">
                <a:ln w="0"/>
                <a:effectLst/>
              </a:rPr>
              <a:t>CALIFORNIA</a:t>
            </a:r>
            <a:r>
              <a:rPr lang="en-US" sz="1600" b="1" baseline="0" dirty="0">
                <a:ln w="0"/>
                <a:effectLst/>
              </a:rPr>
              <a:t> COMMUNITY COLLEGES CHANCELLOR’S OFFICE</a:t>
            </a:r>
            <a:endParaRPr lang="en-US" sz="1600" b="1" dirty="0">
              <a:ln w="0"/>
              <a:effectLst/>
            </a:endParaRPr>
          </a:p>
          <a:p>
            <a:pPr algn="ctr"/>
            <a:r>
              <a:rPr lang="en-US" sz="1400" dirty="0">
                <a:ln w="0"/>
                <a:effectLst/>
              </a:rPr>
              <a:t>Eloy Ortiz Oakley, Chancellor</a:t>
            </a:r>
          </a:p>
        </p:txBody>
      </p:sp>
      <p:sp>
        <p:nvSpPr>
          <p:cNvPr id="6" name="Rectangle 2"/>
          <p:cNvSpPr>
            <a:spLocks noChangeArrowheads="1"/>
          </p:cNvSpPr>
          <p:nvPr userDrawn="1"/>
        </p:nvSpPr>
        <p:spPr bwMode="auto">
          <a:xfrm flipV="1">
            <a:off x="9645010" y="2767616"/>
            <a:ext cx="55244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 name="Picture 2" descr="The logo for the California State Board of Educatio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04046" y="4548691"/>
            <a:ext cx="922457" cy="919941"/>
          </a:xfrm>
          <a:prstGeom prst="rect">
            <a:avLst/>
          </a:prstGeom>
        </p:spPr>
      </p:pic>
      <p:sp>
        <p:nvSpPr>
          <p:cNvPr id="13" name="TextBox 12"/>
          <p:cNvSpPr txBox="1"/>
          <p:nvPr userDrawn="1"/>
        </p:nvSpPr>
        <p:spPr>
          <a:xfrm>
            <a:off x="2323071" y="5425500"/>
            <a:ext cx="2484409" cy="1015663"/>
          </a:xfrm>
          <a:prstGeom prst="rect">
            <a:avLst/>
          </a:prstGeom>
          <a:noFill/>
        </p:spPr>
        <p:txBody>
          <a:bodyPr wrap="square" rtlCol="0">
            <a:spAutoFit/>
          </a:bodyPr>
          <a:lstStyle/>
          <a:p>
            <a:pPr algn="ctr"/>
            <a:r>
              <a:rPr lang="en-US" sz="1600" b="1" dirty="0">
                <a:ln w="0"/>
                <a:effectLst/>
              </a:rPr>
              <a:t>STATE BOARD</a:t>
            </a:r>
          </a:p>
          <a:p>
            <a:pPr algn="ctr"/>
            <a:r>
              <a:rPr lang="en-US" sz="1600" b="1" dirty="0">
                <a:ln w="0"/>
                <a:effectLst/>
              </a:rPr>
              <a:t>OF EDUCATION</a:t>
            </a:r>
          </a:p>
          <a:p>
            <a:pPr algn="ctr"/>
            <a:r>
              <a:rPr lang="en-US" sz="1400" dirty="0">
                <a:ln w="0"/>
                <a:effectLst/>
              </a:rPr>
              <a:t>Linda Darling-Hammond,</a:t>
            </a:r>
          </a:p>
          <a:p>
            <a:pPr algn="ctr"/>
            <a:r>
              <a:rPr lang="en-US" sz="1400" dirty="0">
                <a:ln w="0"/>
                <a:effectLst/>
              </a:rPr>
              <a:t>State Board President</a:t>
            </a:r>
          </a:p>
        </p:txBody>
      </p:sp>
      <p:pic>
        <p:nvPicPr>
          <p:cNvPr id="14" name="Picture 13" descr="The logo for career technical education in California. CTE, Learning that works for California."/>
          <p:cNvPicPr>
            <a:picLocks noChangeAspect="1"/>
          </p:cNvPicPr>
          <p:nvPr userDrawn="1"/>
        </p:nvPicPr>
        <p:blipFill>
          <a:blip r:embed="rId5"/>
          <a:stretch>
            <a:fillRect/>
          </a:stretch>
        </p:blipFill>
        <p:spPr>
          <a:xfrm>
            <a:off x="293500" y="393408"/>
            <a:ext cx="1524003" cy="1185674"/>
          </a:xfrm>
          <a:prstGeom prst="rect">
            <a:avLst/>
          </a:prstGeom>
        </p:spPr>
      </p:pic>
      <p:sp>
        <p:nvSpPr>
          <p:cNvPr id="16" name="Content Placeholder 2"/>
          <p:cNvSpPr>
            <a:spLocks noGrp="1"/>
          </p:cNvSpPr>
          <p:nvPr>
            <p:ph idx="1"/>
          </p:nvPr>
        </p:nvSpPr>
        <p:spPr>
          <a:xfrm>
            <a:off x="2437343" y="2943048"/>
            <a:ext cx="9381251" cy="1384561"/>
          </a:xfrm>
          <a:prstGeom prst="rect">
            <a:avLst/>
          </a:prstGeom>
        </p:spPr>
        <p:txBody>
          <a:bodyPr/>
          <a:lstStyle>
            <a:lvl1pPr algn="ctr">
              <a:defRPr>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Click to edit Master text style</a:t>
            </a:r>
          </a:p>
        </p:txBody>
      </p:sp>
    </p:spTree>
    <p:extLst>
      <p:ext uri="{BB962C8B-B14F-4D97-AF65-F5344CB8AC3E}">
        <p14:creationId xmlns:p14="http://schemas.microsoft.com/office/powerpoint/2010/main" val="2957201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a:xfrm>
            <a:off x="8610600" y="6117246"/>
            <a:ext cx="2743200" cy="365125"/>
          </a:xfrm>
          <a:prstGeom prst="rect">
            <a:avLst/>
          </a:prstGeom>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85916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chemeClr val="accent1">
                <a:lumMod val="75000"/>
              </a:schemeClr>
            </a:gs>
            <a:gs pos="15000">
              <a:schemeClr val="accent1">
                <a:lumMod val="60000"/>
                <a:lumOff val="40000"/>
              </a:schemeClr>
            </a:gs>
            <a:gs pos="25000">
              <a:schemeClr val="accent1">
                <a:lumMod val="40000"/>
                <a:lumOff val="6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7344" y="393409"/>
            <a:ext cx="9381251" cy="2455562"/>
          </a:xfrm>
          <a:prstGeom prst="rect">
            <a:avLst/>
          </a:prstGeom>
        </p:spPr>
        <p:txBody>
          <a:bodyPr anchor="ctr"/>
          <a:lstStyle>
            <a:lvl1pPr algn="ctr">
              <a:defRPr sz="7200" b="1">
                <a:ln>
                  <a:solidFill>
                    <a:schemeClr val="bg1">
                      <a:lumMod val="65000"/>
                    </a:schemeClr>
                  </a:solid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p:cNvSpPr/>
          <p:nvPr userDrawn="1"/>
        </p:nvSpPr>
        <p:spPr>
          <a:xfrm>
            <a:off x="0" y="0"/>
            <a:ext cx="106268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Stored Data 7"/>
          <p:cNvSpPr/>
          <p:nvPr userDrawn="1"/>
        </p:nvSpPr>
        <p:spPr>
          <a:xfrm>
            <a:off x="407773" y="0"/>
            <a:ext cx="1915298" cy="6858001"/>
          </a:xfrm>
          <a:prstGeom prst="flowChartOnlineStorag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5870163" y="5418476"/>
            <a:ext cx="2484409" cy="1231106"/>
          </a:xfrm>
          <a:prstGeom prst="rect">
            <a:avLst/>
          </a:prstGeom>
          <a:noFill/>
        </p:spPr>
        <p:txBody>
          <a:bodyPr wrap="square" rtlCol="0">
            <a:spAutoFit/>
          </a:bodyPr>
          <a:lstStyle/>
          <a:p>
            <a:pPr algn="ctr"/>
            <a:r>
              <a:rPr lang="en-US" sz="1600" b="1" cap="none" spc="0" dirty="0">
                <a:ln w="0"/>
                <a:solidFill>
                  <a:schemeClr val="tx1"/>
                </a:solidFill>
                <a:effectLst/>
              </a:rPr>
              <a:t>CALIFORNIA DEPARTMENT </a:t>
            </a:r>
          </a:p>
          <a:p>
            <a:pPr algn="ctr"/>
            <a:r>
              <a:rPr lang="en-US" sz="1600" b="1" cap="none" spc="0" dirty="0">
                <a:ln w="0"/>
                <a:solidFill>
                  <a:schemeClr val="tx1"/>
                </a:solidFill>
                <a:effectLst/>
              </a:rPr>
              <a:t>OF </a:t>
            </a:r>
            <a:r>
              <a:rPr lang="en-US" sz="1600" b="1" kern="1200" dirty="0">
                <a:ln w="0"/>
                <a:solidFill>
                  <a:schemeClr val="tx1"/>
                </a:solidFill>
                <a:effectLst/>
                <a:latin typeface="+mn-lt"/>
                <a:ea typeface="+mn-ea"/>
                <a:cs typeface="+mn-cs"/>
              </a:rPr>
              <a:t>EDUCATION</a:t>
            </a:r>
          </a:p>
          <a:p>
            <a:pPr algn="ctr"/>
            <a:r>
              <a:rPr lang="en-US" sz="1400" b="0" cap="none" spc="0" dirty="0">
                <a:ln w="0"/>
                <a:solidFill>
                  <a:schemeClr val="tx1"/>
                </a:solidFill>
                <a:effectLst/>
              </a:rPr>
              <a:t>Tony Thurmond,</a:t>
            </a:r>
          </a:p>
          <a:p>
            <a:pPr algn="ctr"/>
            <a:r>
              <a:rPr lang="en-US" sz="1400" b="0" cap="none" spc="0" dirty="0">
                <a:ln w="0"/>
                <a:solidFill>
                  <a:schemeClr val="tx1"/>
                </a:solidFill>
                <a:effectLst/>
              </a:rPr>
              <a:t>State Superintendent of </a:t>
            </a:r>
          </a:p>
          <a:p>
            <a:pPr algn="ctr"/>
            <a:r>
              <a:rPr lang="en-US" sz="1400" b="0" cap="none" spc="0" dirty="0">
                <a:ln w="0"/>
                <a:solidFill>
                  <a:schemeClr val="tx1"/>
                </a:solidFill>
                <a:effectLst/>
              </a:rPr>
              <a:t>Public Instruction</a:t>
            </a:r>
          </a:p>
        </p:txBody>
      </p:sp>
      <p:pic>
        <p:nvPicPr>
          <p:cNvPr id="4" name="Picture 3" descr="The seal for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8482" y="4486529"/>
            <a:ext cx="938971" cy="938971"/>
          </a:xfrm>
          <a:prstGeom prst="rect">
            <a:avLst/>
          </a:prstGeom>
        </p:spPr>
      </p:pic>
      <p:pic>
        <p:nvPicPr>
          <p:cNvPr id="5" name="Picture 4" descr="The seal for the California Collunity Colleges Chancellor's Offic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6609" y="4548691"/>
            <a:ext cx="876809" cy="876809"/>
          </a:xfrm>
          <a:prstGeom prst="rect">
            <a:avLst/>
          </a:prstGeom>
        </p:spPr>
      </p:pic>
      <p:sp>
        <p:nvSpPr>
          <p:cNvPr id="12" name="TextBox 11"/>
          <p:cNvSpPr txBox="1"/>
          <p:nvPr userDrawn="1"/>
        </p:nvSpPr>
        <p:spPr>
          <a:xfrm>
            <a:off x="9213314" y="5425500"/>
            <a:ext cx="2383401" cy="1046440"/>
          </a:xfrm>
          <a:prstGeom prst="rect">
            <a:avLst/>
          </a:prstGeom>
          <a:noFill/>
        </p:spPr>
        <p:txBody>
          <a:bodyPr wrap="square" rtlCol="0">
            <a:spAutoFit/>
          </a:bodyPr>
          <a:lstStyle/>
          <a:p>
            <a:pPr algn="ctr"/>
            <a:r>
              <a:rPr lang="en-US" sz="1600" b="1" dirty="0">
                <a:ln w="0"/>
                <a:effectLst/>
              </a:rPr>
              <a:t>CALIFORNIA</a:t>
            </a:r>
            <a:r>
              <a:rPr lang="en-US" sz="1600" b="1" baseline="0" dirty="0">
                <a:ln w="0"/>
                <a:effectLst/>
              </a:rPr>
              <a:t> COMMUNITY COLLEGES CHANCELLOR’S OFFICE</a:t>
            </a:r>
            <a:endParaRPr lang="en-US" sz="1600" b="1" dirty="0">
              <a:ln w="0"/>
              <a:effectLst/>
            </a:endParaRPr>
          </a:p>
          <a:p>
            <a:pPr algn="ctr"/>
            <a:r>
              <a:rPr lang="en-US" sz="1400" dirty="0">
                <a:ln w="0"/>
                <a:effectLst/>
              </a:rPr>
              <a:t>Eloy Ortiz Oakley, Chancellor</a:t>
            </a:r>
          </a:p>
        </p:txBody>
      </p:sp>
      <p:sp>
        <p:nvSpPr>
          <p:cNvPr id="6" name="Rectangle 2"/>
          <p:cNvSpPr>
            <a:spLocks noChangeArrowheads="1"/>
          </p:cNvSpPr>
          <p:nvPr userDrawn="1"/>
        </p:nvSpPr>
        <p:spPr bwMode="auto">
          <a:xfrm flipV="1">
            <a:off x="9645010" y="2767616"/>
            <a:ext cx="55244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3" name="Picture 2" descr="The seal for the California State Board of Educatio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04046" y="4548691"/>
            <a:ext cx="922457" cy="919941"/>
          </a:xfrm>
          <a:prstGeom prst="rect">
            <a:avLst/>
          </a:prstGeom>
        </p:spPr>
      </p:pic>
      <p:sp>
        <p:nvSpPr>
          <p:cNvPr id="13" name="TextBox 12"/>
          <p:cNvSpPr txBox="1"/>
          <p:nvPr userDrawn="1"/>
        </p:nvSpPr>
        <p:spPr>
          <a:xfrm>
            <a:off x="2323071" y="5425500"/>
            <a:ext cx="2484409" cy="1015663"/>
          </a:xfrm>
          <a:prstGeom prst="rect">
            <a:avLst/>
          </a:prstGeom>
          <a:noFill/>
        </p:spPr>
        <p:txBody>
          <a:bodyPr wrap="square" rtlCol="0">
            <a:spAutoFit/>
          </a:bodyPr>
          <a:lstStyle/>
          <a:p>
            <a:pPr algn="ctr"/>
            <a:r>
              <a:rPr lang="en-US" sz="1600" b="1" dirty="0">
                <a:ln w="0"/>
                <a:effectLst/>
              </a:rPr>
              <a:t>STATE BOARD</a:t>
            </a:r>
          </a:p>
          <a:p>
            <a:pPr algn="ctr"/>
            <a:r>
              <a:rPr lang="en-US" sz="1600" b="1" dirty="0">
                <a:ln w="0"/>
                <a:effectLst/>
              </a:rPr>
              <a:t>OF EDUCATION</a:t>
            </a:r>
          </a:p>
          <a:p>
            <a:pPr algn="ctr"/>
            <a:r>
              <a:rPr lang="en-US" sz="1400" dirty="0">
                <a:ln w="0"/>
                <a:effectLst/>
              </a:rPr>
              <a:t>Linda Darling-Hammond,</a:t>
            </a:r>
          </a:p>
          <a:p>
            <a:pPr algn="ctr"/>
            <a:r>
              <a:rPr lang="en-US" sz="1400" dirty="0">
                <a:ln w="0"/>
                <a:effectLst/>
              </a:rPr>
              <a:t>State Board President</a:t>
            </a:r>
          </a:p>
        </p:txBody>
      </p:sp>
      <p:pic>
        <p:nvPicPr>
          <p:cNvPr id="14" name="Picture 13" descr="The logo for career technical education in California. CTE, Learning that works for California."/>
          <p:cNvPicPr>
            <a:picLocks noChangeAspect="1"/>
          </p:cNvPicPr>
          <p:nvPr userDrawn="1"/>
        </p:nvPicPr>
        <p:blipFill>
          <a:blip r:embed="rId5"/>
          <a:stretch>
            <a:fillRect/>
          </a:stretch>
        </p:blipFill>
        <p:spPr>
          <a:xfrm>
            <a:off x="293500" y="393408"/>
            <a:ext cx="1524003" cy="1185674"/>
          </a:xfrm>
          <a:prstGeom prst="rect">
            <a:avLst/>
          </a:prstGeom>
        </p:spPr>
      </p:pic>
      <p:sp>
        <p:nvSpPr>
          <p:cNvPr id="16" name="Content Placeholder 2"/>
          <p:cNvSpPr>
            <a:spLocks noGrp="1"/>
          </p:cNvSpPr>
          <p:nvPr>
            <p:ph idx="1"/>
          </p:nvPr>
        </p:nvSpPr>
        <p:spPr>
          <a:xfrm>
            <a:off x="2437343" y="2943048"/>
            <a:ext cx="9381251" cy="1384561"/>
          </a:xfrm>
          <a:prstGeom prst="rect">
            <a:avLst/>
          </a:prstGeom>
        </p:spPr>
        <p:txBody>
          <a:bodyPr/>
          <a:lstStyle>
            <a:lvl1pPr algn="ctr">
              <a:defRPr>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Click to edit Master text style</a:t>
            </a:r>
          </a:p>
        </p:txBody>
      </p:sp>
    </p:spTree>
    <p:extLst>
      <p:ext uri="{BB962C8B-B14F-4D97-AF65-F5344CB8AC3E}">
        <p14:creationId xmlns:p14="http://schemas.microsoft.com/office/powerpoint/2010/main" val="1764142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1000">
              <a:schemeClr val="accent1">
                <a:lumMod val="75000"/>
              </a:schemeClr>
            </a:gs>
            <a:gs pos="15000">
              <a:schemeClr val="accent1">
                <a:lumMod val="60000"/>
                <a:lumOff val="40000"/>
              </a:schemeClr>
            </a:gs>
            <a:gs pos="25000">
              <a:schemeClr val="accent1">
                <a:lumMod val="40000"/>
                <a:lumOff val="6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23070" y="365126"/>
            <a:ext cx="9670810" cy="1405060"/>
          </a:xfrm>
          <a:prstGeom prst="rect">
            <a:avLst/>
          </a:prstGeom>
          <a:ln>
            <a:noFill/>
          </a:ln>
        </p:spPr>
        <p:txBody>
          <a:bodyPr anchor="ctr"/>
          <a:lstStyle>
            <a:lvl1pPr algn="ctr">
              <a:defRPr sz="54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323070" y="1946031"/>
            <a:ext cx="9670810" cy="4230931"/>
          </a:xfrm>
          <a:prstGeom prst="rect">
            <a:avLst/>
          </a:prstGeom>
        </p:spPr>
        <p:txBody>
          <a:bodyPr/>
          <a:lstStyle>
            <a:lvl1pPr>
              <a:defRPr>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100">
                <a:latin typeface="Arial" panose="020B0604020202020204" pitchFamily="34" charset="0"/>
                <a:cs typeface="Arial" panose="020B0604020202020204" pitchFamily="34" charset="0"/>
              </a:defRPr>
            </a:lvl4pPr>
            <a:lvl5pPr>
              <a:defRPr sz="21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lowchart: Stored Data 6"/>
          <p:cNvSpPr/>
          <p:nvPr userDrawn="1"/>
        </p:nvSpPr>
        <p:spPr>
          <a:xfrm>
            <a:off x="407773" y="0"/>
            <a:ext cx="1915298" cy="6858001"/>
          </a:xfrm>
          <a:prstGeom prst="flowChartOnlineStorag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106268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The logo for career technical education in California. CTE, Learning that works for California."/>
          <p:cNvPicPr>
            <a:picLocks noChangeAspect="1"/>
          </p:cNvPicPr>
          <p:nvPr userDrawn="1"/>
        </p:nvPicPr>
        <p:blipFill>
          <a:blip r:embed="rId2"/>
          <a:stretch>
            <a:fillRect/>
          </a:stretch>
        </p:blipFill>
        <p:spPr>
          <a:xfrm>
            <a:off x="293500" y="393408"/>
            <a:ext cx="1524003" cy="1185674"/>
          </a:xfrm>
          <a:prstGeom prst="rect">
            <a:avLst/>
          </a:prstGeom>
        </p:spPr>
      </p:pic>
      <p:pic>
        <p:nvPicPr>
          <p:cNvPr id="10" name="Picture 9" descr="The seal for the California Department of Education"/>
          <p:cNvPicPr>
            <a:picLocks noChangeAspect="1"/>
          </p:cNvPicPr>
          <p:nvPr userDrawn="1"/>
        </p:nvPicPr>
        <p:blipFill>
          <a:blip r:embed="rId3"/>
          <a:stretch>
            <a:fillRect/>
          </a:stretch>
        </p:blipFill>
        <p:spPr>
          <a:xfrm rot="10800000" flipH="1" flipV="1">
            <a:off x="470614" y="3987484"/>
            <a:ext cx="1169774" cy="1169774"/>
          </a:xfrm>
          <a:prstGeom prst="rect">
            <a:avLst/>
          </a:prstGeom>
        </p:spPr>
      </p:pic>
      <p:pic>
        <p:nvPicPr>
          <p:cNvPr id="12" name="Picture 11" descr="The seal for the California Community Colleges Chancellor's Office"/>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0613" y="5262363"/>
            <a:ext cx="1169774" cy="1169774"/>
          </a:xfrm>
          <a:prstGeom prst="rect">
            <a:avLst/>
          </a:prstGeom>
        </p:spPr>
      </p:pic>
      <p:pic>
        <p:nvPicPr>
          <p:cNvPr id="11" name="Picture 10" descr="The seal for the California State Board of Educati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0976" y="2716157"/>
            <a:ext cx="1169411" cy="1166222"/>
          </a:xfrm>
          <a:prstGeom prst="rect">
            <a:avLst/>
          </a:prstGeom>
        </p:spPr>
      </p:pic>
      <p:sp>
        <p:nvSpPr>
          <p:cNvPr id="4" name="Rectangle 3">
            <a:extLst>
              <a:ext uri="{FF2B5EF4-FFF2-40B4-BE49-F238E27FC236}">
                <a16:creationId xmlns:a16="http://schemas.microsoft.com/office/drawing/2014/main" id="{0A4515B4-EC6A-4EC9-9A87-77048BFBBA97}"/>
              </a:ext>
            </a:extLst>
          </p:cNvPr>
          <p:cNvSpPr/>
          <p:nvPr userDrawn="1"/>
        </p:nvSpPr>
        <p:spPr>
          <a:xfrm>
            <a:off x="11550830" y="6352807"/>
            <a:ext cx="466794" cy="369332"/>
          </a:xfrm>
          <a:prstGeom prst="rect">
            <a:avLst/>
          </a:prstGeom>
        </p:spPr>
        <p:txBody>
          <a:bodyPr wrap="none">
            <a:spAutoFit/>
          </a:bodyPr>
          <a:lstStyle/>
          <a:p>
            <a:fld id="{22881259-AA62-45A9-A9A2-41309B101DA6}" type="slidenum">
              <a:rPr lang="en-US" smtClean="0">
                <a:latin typeface="Arial" panose="020B0604020202020204" pitchFamily="34" charset="0"/>
                <a:cs typeface="Arial" panose="020B0604020202020204" pitchFamily="34" charset="0"/>
              </a:rPr>
              <a:pPr/>
              <a:t>‹#›</a:t>
            </a:fld>
            <a:endParaRPr lang="en-US" dirty="0"/>
          </a:p>
        </p:txBody>
      </p:sp>
    </p:spTree>
    <p:extLst>
      <p:ext uri="{BB962C8B-B14F-4D97-AF65-F5344CB8AC3E}">
        <p14:creationId xmlns:p14="http://schemas.microsoft.com/office/powerpoint/2010/main" val="3392286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bg>
      <p:bgPr>
        <a:gradFill>
          <a:gsLst>
            <a:gs pos="0">
              <a:schemeClr val="accent1">
                <a:lumMod val="75000"/>
              </a:schemeClr>
            </a:gs>
            <a:gs pos="15000">
              <a:schemeClr val="accent1">
                <a:lumMod val="60000"/>
                <a:lumOff val="40000"/>
              </a:schemeClr>
            </a:gs>
            <a:gs pos="25000">
              <a:schemeClr val="accent1">
                <a:lumMod val="40000"/>
                <a:lumOff val="6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23069" y="1957754"/>
            <a:ext cx="4722499" cy="4219210"/>
          </a:xfrm>
          <a:prstGeom prst="rect">
            <a:avLst/>
          </a:prstGeo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100">
                <a:latin typeface="Arial" panose="020B0604020202020204" pitchFamily="34" charset="0"/>
                <a:cs typeface="Arial" panose="020B0604020202020204" pitchFamily="34" charset="0"/>
              </a:defRPr>
            </a:lvl4pPr>
            <a:lvl5pPr>
              <a:defRPr sz="21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303477" y="1957753"/>
            <a:ext cx="4690403" cy="4219209"/>
          </a:xfrm>
          <a:prstGeom prst="rect">
            <a:avLst/>
          </a:prstGeo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100">
                <a:latin typeface="Arial" panose="020B0604020202020204" pitchFamily="34" charset="0"/>
                <a:cs typeface="Arial" panose="020B0604020202020204" pitchFamily="34" charset="0"/>
              </a:defRPr>
            </a:lvl4pPr>
            <a:lvl5pPr>
              <a:defRPr sz="21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0"/>
            <a:ext cx="106268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Stored Data 8"/>
          <p:cNvSpPr/>
          <p:nvPr userDrawn="1"/>
        </p:nvSpPr>
        <p:spPr>
          <a:xfrm>
            <a:off x="407773" y="0"/>
            <a:ext cx="1915298" cy="6858001"/>
          </a:xfrm>
          <a:prstGeom prst="flowChartOnlineStorag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The logo for career technical education in California. CTE, Learning that works for California."/>
          <p:cNvPicPr>
            <a:picLocks noChangeAspect="1"/>
          </p:cNvPicPr>
          <p:nvPr userDrawn="1"/>
        </p:nvPicPr>
        <p:blipFill>
          <a:blip r:embed="rId2"/>
          <a:stretch>
            <a:fillRect/>
          </a:stretch>
        </p:blipFill>
        <p:spPr>
          <a:xfrm>
            <a:off x="293500" y="393408"/>
            <a:ext cx="1524003" cy="1185674"/>
          </a:xfrm>
          <a:prstGeom prst="rect">
            <a:avLst/>
          </a:prstGeom>
        </p:spPr>
      </p:pic>
      <p:pic>
        <p:nvPicPr>
          <p:cNvPr id="12" name="Picture 11" descr="The seal for the California Department of Education"/>
          <p:cNvPicPr>
            <a:picLocks noChangeAspect="1"/>
          </p:cNvPicPr>
          <p:nvPr userDrawn="1"/>
        </p:nvPicPr>
        <p:blipFill>
          <a:blip r:embed="rId3"/>
          <a:stretch>
            <a:fillRect/>
          </a:stretch>
        </p:blipFill>
        <p:spPr>
          <a:xfrm rot="10800000" flipH="1" flipV="1">
            <a:off x="470614" y="3987484"/>
            <a:ext cx="1169774" cy="1169774"/>
          </a:xfrm>
          <a:prstGeom prst="rect">
            <a:avLst/>
          </a:prstGeom>
        </p:spPr>
      </p:pic>
      <p:pic>
        <p:nvPicPr>
          <p:cNvPr id="14" name="Picture 13" descr="The seal for the California Community Colleges Chancellor's Office"/>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0613" y="5262363"/>
            <a:ext cx="1169774" cy="1169774"/>
          </a:xfrm>
          <a:prstGeom prst="rect">
            <a:avLst/>
          </a:prstGeom>
        </p:spPr>
      </p:pic>
      <p:pic>
        <p:nvPicPr>
          <p:cNvPr id="17" name="Picture 16" descr="The seal for the California State Board of Educati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0976" y="2716157"/>
            <a:ext cx="1169411" cy="1166222"/>
          </a:xfrm>
          <a:prstGeom prst="rect">
            <a:avLst/>
          </a:prstGeom>
        </p:spPr>
      </p:pic>
      <p:sp>
        <p:nvSpPr>
          <p:cNvPr id="15" name="Title 1"/>
          <p:cNvSpPr>
            <a:spLocks noGrp="1"/>
          </p:cNvSpPr>
          <p:nvPr>
            <p:ph type="title"/>
          </p:nvPr>
        </p:nvSpPr>
        <p:spPr>
          <a:xfrm>
            <a:off x="2323070" y="365126"/>
            <a:ext cx="9670810" cy="1405060"/>
          </a:xfrm>
          <a:prstGeom prst="rect">
            <a:avLst/>
          </a:prstGeom>
          <a:ln>
            <a:noFill/>
          </a:ln>
        </p:spPr>
        <p:txBody>
          <a:bodyPr anchor="ctr"/>
          <a:lstStyle>
            <a:lvl1pPr algn="ctr">
              <a:defRPr sz="54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Rectangle 10">
            <a:extLst>
              <a:ext uri="{FF2B5EF4-FFF2-40B4-BE49-F238E27FC236}">
                <a16:creationId xmlns:a16="http://schemas.microsoft.com/office/drawing/2014/main" id="{040D2C95-4826-4248-BEB2-B088830EC3FB}"/>
              </a:ext>
            </a:extLst>
          </p:cNvPr>
          <p:cNvSpPr/>
          <p:nvPr userDrawn="1"/>
        </p:nvSpPr>
        <p:spPr>
          <a:xfrm>
            <a:off x="11550830" y="6352807"/>
            <a:ext cx="466794" cy="369332"/>
          </a:xfrm>
          <a:prstGeom prst="rect">
            <a:avLst/>
          </a:prstGeom>
        </p:spPr>
        <p:txBody>
          <a:bodyPr wrap="none">
            <a:spAutoFit/>
          </a:bodyPr>
          <a:lstStyle/>
          <a:p>
            <a:fld id="{22881259-AA62-45A9-A9A2-41309B101DA6}" type="slidenum">
              <a:rPr lang="en-US" smtClean="0">
                <a:latin typeface="Arial" panose="020B0604020202020204" pitchFamily="34" charset="0"/>
                <a:cs typeface="Arial" panose="020B0604020202020204" pitchFamily="34" charset="0"/>
              </a:rPr>
              <a:pPr/>
              <a:t>‹#›</a:t>
            </a:fld>
            <a:endParaRPr lang="en-US" dirty="0"/>
          </a:p>
        </p:txBody>
      </p:sp>
    </p:spTree>
    <p:extLst>
      <p:ext uri="{BB962C8B-B14F-4D97-AF65-F5344CB8AC3E}">
        <p14:creationId xmlns:p14="http://schemas.microsoft.com/office/powerpoint/2010/main" val="150425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23070" y="365126"/>
            <a:ext cx="9670810" cy="1405060"/>
          </a:xfrm>
          <a:prstGeom prst="rect">
            <a:avLst/>
          </a:prstGeom>
          <a:ln>
            <a:noFill/>
          </a:ln>
        </p:spPr>
        <p:txBody>
          <a:bodyPr anchor="ctr"/>
          <a:lstStyle>
            <a:lvl1pPr algn="ctr">
              <a:defRPr sz="54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323070" y="1946031"/>
            <a:ext cx="9670810" cy="4230931"/>
          </a:xfrm>
          <a:prstGeom prst="rect">
            <a:avLst/>
          </a:prstGeom>
        </p:spPr>
        <p:txBody>
          <a:bodyPr/>
          <a:lstStyle>
            <a:lvl1pPr>
              <a:defRPr>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100">
                <a:latin typeface="Arial" panose="020B0604020202020204" pitchFamily="34" charset="0"/>
                <a:cs typeface="Arial" panose="020B0604020202020204" pitchFamily="34" charset="0"/>
              </a:defRPr>
            </a:lvl4pPr>
            <a:lvl5pPr>
              <a:defRPr sz="21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lowchart: Stored Data 6"/>
          <p:cNvSpPr/>
          <p:nvPr userDrawn="1"/>
        </p:nvSpPr>
        <p:spPr>
          <a:xfrm>
            <a:off x="407773" y="0"/>
            <a:ext cx="1915298" cy="6858001"/>
          </a:xfrm>
          <a:prstGeom prst="flowChartOnlineStorag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106268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he logo for career technical education in California. CTE, Learning that works for California."/>
          <p:cNvPicPr>
            <a:picLocks noChangeAspect="1"/>
          </p:cNvPicPr>
          <p:nvPr userDrawn="1"/>
        </p:nvPicPr>
        <p:blipFill>
          <a:blip r:embed="rId2"/>
          <a:stretch>
            <a:fillRect/>
          </a:stretch>
        </p:blipFill>
        <p:spPr>
          <a:xfrm>
            <a:off x="293500" y="393408"/>
            <a:ext cx="1524003" cy="1185674"/>
          </a:xfrm>
          <a:prstGeom prst="rect">
            <a:avLst/>
          </a:prstGeom>
        </p:spPr>
      </p:pic>
      <p:pic>
        <p:nvPicPr>
          <p:cNvPr id="10" name="Picture 9" descr="The logo for the California Department of Education"/>
          <p:cNvPicPr>
            <a:picLocks noChangeAspect="1"/>
          </p:cNvPicPr>
          <p:nvPr userDrawn="1"/>
        </p:nvPicPr>
        <p:blipFill>
          <a:blip r:embed="rId3"/>
          <a:stretch>
            <a:fillRect/>
          </a:stretch>
        </p:blipFill>
        <p:spPr>
          <a:xfrm rot="10800000" flipH="1" flipV="1">
            <a:off x="470614" y="3987484"/>
            <a:ext cx="1169774" cy="1169774"/>
          </a:xfrm>
          <a:prstGeom prst="rect">
            <a:avLst/>
          </a:prstGeom>
        </p:spPr>
      </p:pic>
      <p:pic>
        <p:nvPicPr>
          <p:cNvPr id="12" name="Picture 11" descr="The logo for the California Community Colleges Chancellor's Office"/>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0613" y="5262363"/>
            <a:ext cx="1169774" cy="1169774"/>
          </a:xfrm>
          <a:prstGeom prst="rect">
            <a:avLst/>
          </a:prstGeom>
        </p:spPr>
      </p:pic>
      <p:pic>
        <p:nvPicPr>
          <p:cNvPr id="11" name="Picture 10" descr="The logo for the California State Board of Educati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0976" y="2716157"/>
            <a:ext cx="1169411" cy="1166222"/>
          </a:xfrm>
          <a:prstGeom prst="rect">
            <a:avLst/>
          </a:prstGeom>
        </p:spPr>
      </p:pic>
      <p:sp>
        <p:nvSpPr>
          <p:cNvPr id="14" name="Slide Number Placeholder 3">
            <a:extLst>
              <a:ext uri="{FF2B5EF4-FFF2-40B4-BE49-F238E27FC236}">
                <a16:creationId xmlns:a16="http://schemas.microsoft.com/office/drawing/2014/main" id="{2EABCB6D-2B50-44B9-93E1-D12624E059A2}"/>
              </a:ext>
            </a:extLst>
          </p:cNvPr>
          <p:cNvSpPr>
            <a:spLocks noGrp="1"/>
          </p:cNvSpPr>
          <p:nvPr>
            <p:ph type="sldNum" sz="quarter" idx="10"/>
          </p:nvPr>
        </p:nvSpPr>
        <p:spPr>
          <a:xfrm>
            <a:off x="8869005" y="6310311"/>
            <a:ext cx="2743200" cy="365125"/>
          </a:xfrm>
          <a:prstGeom prst="rect">
            <a:avLst/>
          </a:prstGeom>
        </p:spPr>
        <p:txBody>
          <a:bodyPr/>
          <a:lstStyle>
            <a:lvl1pPr algn="r">
              <a:defRPr sz="2400">
                <a:solidFill>
                  <a:srgbClr val="000000"/>
                </a:solidFill>
                <a:latin typeface="Arial" panose="020B0604020202020204" pitchFamily="34" charset="0"/>
                <a:cs typeface="Arial" panose="020B0604020202020204" pitchFamily="34" charset="0"/>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88592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23069" y="1957754"/>
            <a:ext cx="4722499" cy="4219210"/>
          </a:xfrm>
          <a:prstGeom prst="rect">
            <a:avLst/>
          </a:prstGeo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100">
                <a:latin typeface="Arial" panose="020B0604020202020204" pitchFamily="34" charset="0"/>
                <a:cs typeface="Arial" panose="020B0604020202020204" pitchFamily="34" charset="0"/>
              </a:defRPr>
            </a:lvl4pPr>
            <a:lvl5pPr>
              <a:defRPr sz="21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303477" y="1957753"/>
            <a:ext cx="4690403" cy="4219209"/>
          </a:xfrm>
          <a:prstGeom prst="rect">
            <a:avLst/>
          </a:prstGeo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100">
                <a:latin typeface="Arial" panose="020B0604020202020204" pitchFamily="34" charset="0"/>
                <a:cs typeface="Arial" panose="020B0604020202020204" pitchFamily="34" charset="0"/>
              </a:defRPr>
            </a:lvl4pPr>
            <a:lvl5pPr>
              <a:defRPr sz="21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0"/>
            <a:ext cx="106268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Stored Data 8"/>
          <p:cNvSpPr/>
          <p:nvPr userDrawn="1"/>
        </p:nvSpPr>
        <p:spPr>
          <a:xfrm>
            <a:off x="407773" y="0"/>
            <a:ext cx="1915298" cy="6858001"/>
          </a:xfrm>
          <a:prstGeom prst="flowChartOnlineStorag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he logo for career technical education in California. CTE, Learning that works for California."/>
          <p:cNvPicPr>
            <a:picLocks noChangeAspect="1"/>
          </p:cNvPicPr>
          <p:nvPr userDrawn="1"/>
        </p:nvPicPr>
        <p:blipFill>
          <a:blip r:embed="rId2"/>
          <a:stretch>
            <a:fillRect/>
          </a:stretch>
        </p:blipFill>
        <p:spPr>
          <a:xfrm>
            <a:off x="293500" y="393408"/>
            <a:ext cx="1524003" cy="1185674"/>
          </a:xfrm>
          <a:prstGeom prst="rect">
            <a:avLst/>
          </a:prstGeom>
        </p:spPr>
      </p:pic>
      <p:pic>
        <p:nvPicPr>
          <p:cNvPr id="12" name="Picture 11" descr="The logo for the California Department of Education"/>
          <p:cNvPicPr>
            <a:picLocks noChangeAspect="1"/>
          </p:cNvPicPr>
          <p:nvPr userDrawn="1"/>
        </p:nvPicPr>
        <p:blipFill>
          <a:blip r:embed="rId3"/>
          <a:stretch>
            <a:fillRect/>
          </a:stretch>
        </p:blipFill>
        <p:spPr>
          <a:xfrm rot="10800000" flipH="1" flipV="1">
            <a:off x="470614" y="3987484"/>
            <a:ext cx="1169774" cy="1169774"/>
          </a:xfrm>
          <a:prstGeom prst="rect">
            <a:avLst/>
          </a:prstGeom>
        </p:spPr>
      </p:pic>
      <p:pic>
        <p:nvPicPr>
          <p:cNvPr id="14" name="Picture 13" descr="The logo for the California Community Colleges Chancellor's Office"/>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0613" y="5262363"/>
            <a:ext cx="1169774" cy="1169774"/>
          </a:xfrm>
          <a:prstGeom prst="rect">
            <a:avLst/>
          </a:prstGeom>
        </p:spPr>
      </p:pic>
      <p:pic>
        <p:nvPicPr>
          <p:cNvPr id="17" name="Picture 16" descr="The logo for the California State Board of Educati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0976" y="2716157"/>
            <a:ext cx="1169411" cy="1166222"/>
          </a:xfrm>
          <a:prstGeom prst="rect">
            <a:avLst/>
          </a:prstGeom>
        </p:spPr>
      </p:pic>
      <p:sp>
        <p:nvSpPr>
          <p:cNvPr id="15" name="Title 1"/>
          <p:cNvSpPr>
            <a:spLocks noGrp="1"/>
          </p:cNvSpPr>
          <p:nvPr>
            <p:ph type="title"/>
          </p:nvPr>
        </p:nvSpPr>
        <p:spPr>
          <a:xfrm>
            <a:off x="2323070" y="365126"/>
            <a:ext cx="9670810" cy="1405060"/>
          </a:xfrm>
          <a:prstGeom prst="rect">
            <a:avLst/>
          </a:prstGeom>
          <a:ln>
            <a:noFill/>
          </a:ln>
        </p:spPr>
        <p:txBody>
          <a:bodyPr anchor="ctr"/>
          <a:lstStyle>
            <a:lvl1pPr algn="ctr">
              <a:defRPr sz="54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lide Number Placeholder 3">
            <a:extLst>
              <a:ext uri="{FF2B5EF4-FFF2-40B4-BE49-F238E27FC236}">
                <a16:creationId xmlns:a16="http://schemas.microsoft.com/office/drawing/2014/main" id="{D1996EDD-3F0D-414E-BA64-0CF8F862355A}"/>
              </a:ext>
            </a:extLst>
          </p:cNvPr>
          <p:cNvSpPr txBox="1">
            <a:spLocks/>
          </p:cNvSpPr>
          <p:nvPr userDrawn="1"/>
        </p:nvSpPr>
        <p:spPr>
          <a:xfrm>
            <a:off x="8869004" y="6249574"/>
            <a:ext cx="2743200" cy="365125"/>
          </a:xfrm>
          <a:prstGeom prst="rect">
            <a:avLst/>
          </a:prstGeom>
        </p:spPr>
        <p:txBody>
          <a:bodyPr/>
          <a:lstStyle>
            <a:defPPr>
              <a:defRPr lang="en-US"/>
            </a:defPPr>
            <a:lvl1pPr marL="0" algn="l" defTabSz="914400" rtl="0" eaLnBrk="1" latinLnBrk="0" hangingPunct="1">
              <a:defRPr sz="24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34E7AA-586C-4B13-A389-1429762DA247}" type="slidenum">
              <a:rPr lang="en-US" smtClean="0"/>
              <a:pPr algn="r"/>
              <a:t>‹#›</a:t>
            </a:fld>
            <a:endParaRPr lang="en-US" dirty="0"/>
          </a:p>
        </p:txBody>
      </p:sp>
    </p:spTree>
    <p:extLst>
      <p:ext uri="{BB962C8B-B14F-4D97-AF65-F5344CB8AC3E}">
        <p14:creationId xmlns:p14="http://schemas.microsoft.com/office/powerpoint/2010/main" val="292406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3">
            <a:extLst>
              <a:ext uri="{FF2B5EF4-FFF2-40B4-BE49-F238E27FC236}">
                <a16:creationId xmlns:a16="http://schemas.microsoft.com/office/drawing/2014/main" id="{69F688EC-D554-4321-ACF9-1FE2B21EB72C}"/>
              </a:ext>
            </a:extLst>
          </p:cNvPr>
          <p:cNvSpPr txBox="1">
            <a:spLocks/>
          </p:cNvSpPr>
          <p:nvPr userDrawn="1"/>
        </p:nvSpPr>
        <p:spPr>
          <a:xfrm>
            <a:off x="8763000" y="626964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40051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a:xfrm>
            <a:off x="8610600" y="6117246"/>
            <a:ext cx="2743200" cy="365125"/>
          </a:xfrm>
          <a:prstGeom prst="rect">
            <a:avLst/>
          </a:prstGeom>
        </p:spPr>
        <p:txBody>
          <a:bodyPr/>
          <a:lstStyle>
            <a:lvl1pPr>
              <a:defRPr sz="2400">
                <a:solidFill>
                  <a:srgbClr val="000000"/>
                </a:solidFill>
                <a:latin typeface="Arial" panose="020B0604020202020204" pitchFamily="34" charset="0"/>
                <a:cs typeface="Arial" panose="020B0604020202020204" pitchFamily="34" charset="0"/>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406175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5"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a:xfrm>
            <a:off x="8610600" y="6117246"/>
            <a:ext cx="2743200" cy="365125"/>
          </a:xfrm>
          <a:prstGeom prst="rect">
            <a:avLst/>
          </a:prstGeom>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871204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a:xfrm>
            <a:off x="8610600" y="6117246"/>
            <a:ext cx="2743200" cy="365125"/>
          </a:xfrm>
          <a:prstGeom prst="rect">
            <a:avLst/>
          </a:prstGeom>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4221097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608638" y="1849438"/>
            <a:ext cx="6583362" cy="3302000"/>
          </a:xfrm>
        </p:spPr>
        <p:txBody>
          <a:bodyPr/>
          <a:lstStyle/>
          <a:p>
            <a:endParaRPr lang="en-US"/>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a:xfrm>
            <a:off x="8610600" y="6117246"/>
            <a:ext cx="2743200" cy="365125"/>
          </a:xfrm>
          <a:prstGeom prst="rect">
            <a:avLst/>
          </a:prstGeom>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100896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a:xfrm>
            <a:off x="8610600" y="6117246"/>
            <a:ext cx="2743200" cy="365125"/>
          </a:xfrm>
          <a:prstGeom prst="rect">
            <a:avLst/>
          </a:prstGeom>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150326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9.png"/><Relationship Id="rId5" Type="http://schemas.openxmlformats.org/officeDocument/2006/relationships/slideLayout" Target="../slideLayouts/slideLayout8.xml"/><Relationship Id="rId10" Type="http://schemas.openxmlformats.org/officeDocument/2006/relationships/image" Target="../media/image8.svg"/><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15000">
              <a:schemeClr val="accent1">
                <a:lumMod val="60000"/>
                <a:lumOff val="40000"/>
              </a:schemeClr>
            </a:gs>
            <a:gs pos="25000">
              <a:schemeClr val="accent1">
                <a:lumMod val="40000"/>
                <a:lumOff val="60000"/>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stretch>
            <a:fillRect/>
          </a:stretch>
        </p:blipFill>
        <p:spPr>
          <a:xfrm rot="10800000" flipH="1" flipV="1">
            <a:off x="470614" y="5347707"/>
            <a:ext cx="1169774" cy="1169774"/>
          </a:xfrm>
          <a:prstGeom prst="rect">
            <a:avLst/>
          </a:prstGeom>
        </p:spPr>
      </p:pic>
      <p:sp>
        <p:nvSpPr>
          <p:cNvPr id="8" name="Flowchart: Stored Data 7"/>
          <p:cNvSpPr/>
          <p:nvPr userDrawn="1"/>
        </p:nvSpPr>
        <p:spPr>
          <a:xfrm>
            <a:off x="407773" y="0"/>
            <a:ext cx="1915298" cy="6858001"/>
          </a:xfrm>
          <a:prstGeom prst="flowChartOnlineStorag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106268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logo for career technical education in California. CTE, Learning that works for California."/>
          <p:cNvPicPr>
            <a:picLocks noChangeAspect="1"/>
          </p:cNvPicPr>
          <p:nvPr userDrawn="1"/>
        </p:nvPicPr>
        <p:blipFill>
          <a:blip r:embed="rId6"/>
          <a:stretch>
            <a:fillRect/>
          </a:stretch>
        </p:blipFill>
        <p:spPr>
          <a:xfrm>
            <a:off x="293500" y="393408"/>
            <a:ext cx="1524003" cy="1185674"/>
          </a:xfrm>
          <a:prstGeom prst="rect">
            <a:avLst/>
          </a:prstGeom>
        </p:spPr>
      </p:pic>
      <p:pic>
        <p:nvPicPr>
          <p:cNvPr id="14" name="Picture 13" descr="The logo for the California Department of Education"/>
          <p:cNvPicPr>
            <a:picLocks noChangeAspect="1"/>
          </p:cNvPicPr>
          <p:nvPr userDrawn="1"/>
        </p:nvPicPr>
        <p:blipFill>
          <a:blip r:embed="rId5"/>
          <a:stretch>
            <a:fillRect/>
          </a:stretch>
        </p:blipFill>
        <p:spPr>
          <a:xfrm rot="10800000" flipH="1" flipV="1">
            <a:off x="470614" y="3987484"/>
            <a:ext cx="1169774" cy="1169774"/>
          </a:xfrm>
          <a:prstGeom prst="rect">
            <a:avLst/>
          </a:prstGeom>
        </p:spPr>
      </p:pic>
      <p:pic>
        <p:nvPicPr>
          <p:cNvPr id="15" name="Picture 14" descr="The logo for the California Community Colleges Chancellor's Office"/>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0613" y="5262363"/>
            <a:ext cx="1169774" cy="1169774"/>
          </a:xfrm>
          <a:prstGeom prst="rect">
            <a:avLst/>
          </a:prstGeom>
        </p:spPr>
      </p:pic>
      <p:pic>
        <p:nvPicPr>
          <p:cNvPr id="18" name="Picture 17" descr="The logo for the California State Board of Educati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70976" y="2716157"/>
            <a:ext cx="1169411" cy="1166222"/>
          </a:xfrm>
          <a:prstGeom prst="rect">
            <a:avLst/>
          </a:prstGeom>
        </p:spPr>
      </p:pic>
    </p:spTree>
    <p:extLst>
      <p:ext uri="{BB962C8B-B14F-4D97-AF65-F5344CB8AC3E}">
        <p14:creationId xmlns:p14="http://schemas.microsoft.com/office/powerpoint/2010/main" val="3413211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r="12879" b="7360"/>
          <a:stretch/>
        </p:blipFill>
        <p:spPr>
          <a:xfrm>
            <a:off x="7810500" y="1041748"/>
            <a:ext cx="4381500" cy="4659045"/>
          </a:xfrm>
          <a:prstGeom prst="rect">
            <a:avLst/>
          </a:prstGeom>
        </p:spPr>
      </p:pic>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838200" y="1825625"/>
            <a:ext cx="10515600" cy="3704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11"/>
          <a:stretch>
            <a:fillRect/>
          </a:stretch>
        </p:blipFill>
        <p:spPr>
          <a:xfrm>
            <a:off x="320140" y="6001350"/>
            <a:ext cx="1579813" cy="596918"/>
          </a:xfrm>
          <a:prstGeom prst="rect">
            <a:avLst/>
          </a:prstGeom>
        </p:spPr>
      </p:pic>
      <p:cxnSp>
        <p:nvCxnSpPr>
          <p:cNvPr id="9" name="Straight Connector 8">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9CEE21B-3A86-3B4A-935C-DB7F5A968596}"/>
              </a:ext>
            </a:extLst>
          </p:cNvPr>
          <p:cNvPicPr>
            <a:picLocks noChangeAspect="1"/>
          </p:cNvPicPr>
          <p:nvPr userDrawn="1"/>
        </p:nvPicPr>
        <p:blipFill>
          <a:blip r:embed="rId12"/>
          <a:stretch>
            <a:fillRect/>
          </a:stretch>
        </p:blipFill>
        <p:spPr>
          <a:xfrm>
            <a:off x="2202180" y="5969131"/>
            <a:ext cx="632460" cy="632460"/>
          </a:xfrm>
          <a:prstGeom prst="rect">
            <a:avLst/>
          </a:prstGeom>
        </p:spPr>
      </p:pic>
      <p:sp>
        <p:nvSpPr>
          <p:cNvPr id="10" name="Slide Number Placeholder 3">
            <a:extLst>
              <a:ext uri="{FF2B5EF4-FFF2-40B4-BE49-F238E27FC236}">
                <a16:creationId xmlns:a16="http://schemas.microsoft.com/office/drawing/2014/main" id="{14F1A1D9-FD7F-4AA4-AA9D-18DCCC7AE36C}"/>
              </a:ext>
            </a:extLst>
          </p:cNvPr>
          <p:cNvSpPr>
            <a:spLocks noGrp="1"/>
          </p:cNvSpPr>
          <p:nvPr>
            <p:ph type="sldNum" sz="quarter" idx="4"/>
          </p:nvPr>
        </p:nvSpPr>
        <p:spPr>
          <a:xfrm>
            <a:off x="8610600" y="6117246"/>
            <a:ext cx="2743200" cy="365125"/>
          </a:xfrm>
          <a:prstGeom prst="rect">
            <a:avLst/>
          </a:prstGeom>
        </p:spPr>
        <p:txBody>
          <a:bodyPr/>
          <a:lstStyle>
            <a:lvl1pPr algn="r">
              <a:defRPr sz="2400">
                <a:solidFill>
                  <a:srgbClr val="000000"/>
                </a:solidFill>
                <a:latin typeface="Arial" panose="020B0604020202020204" pitchFamily="34" charset="0"/>
                <a:cs typeface="Arial" panose="020B0604020202020204" pitchFamily="34" charset="0"/>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99421459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15000">
              <a:schemeClr val="accent1">
                <a:lumMod val="60000"/>
                <a:lumOff val="40000"/>
              </a:schemeClr>
            </a:gs>
            <a:gs pos="25000">
              <a:schemeClr val="accent1">
                <a:lumMod val="40000"/>
                <a:lumOff val="60000"/>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stretch>
            <a:fillRect/>
          </a:stretch>
        </p:blipFill>
        <p:spPr>
          <a:xfrm rot="10800000" flipH="1" flipV="1">
            <a:off x="470614" y="5347707"/>
            <a:ext cx="1169774" cy="1169774"/>
          </a:xfrm>
          <a:prstGeom prst="rect">
            <a:avLst/>
          </a:prstGeom>
        </p:spPr>
      </p:pic>
      <p:sp>
        <p:nvSpPr>
          <p:cNvPr id="8" name="Flowchart: Stored Data 7"/>
          <p:cNvSpPr/>
          <p:nvPr userDrawn="1"/>
        </p:nvSpPr>
        <p:spPr>
          <a:xfrm>
            <a:off x="407773" y="0"/>
            <a:ext cx="1915298" cy="6858001"/>
          </a:xfrm>
          <a:prstGeom prst="flowChartOnlineStorag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106268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logo for career technical education in California. CTE, Learning that works for California."/>
          <p:cNvPicPr>
            <a:picLocks noChangeAspect="1"/>
          </p:cNvPicPr>
          <p:nvPr userDrawn="1"/>
        </p:nvPicPr>
        <p:blipFill>
          <a:blip r:embed="rId6"/>
          <a:stretch>
            <a:fillRect/>
          </a:stretch>
        </p:blipFill>
        <p:spPr>
          <a:xfrm>
            <a:off x="293500" y="393408"/>
            <a:ext cx="1524003" cy="1185674"/>
          </a:xfrm>
          <a:prstGeom prst="rect">
            <a:avLst/>
          </a:prstGeom>
        </p:spPr>
      </p:pic>
      <p:pic>
        <p:nvPicPr>
          <p:cNvPr id="14" name="Picture 13" descr="The logo for the California Department of Education"/>
          <p:cNvPicPr>
            <a:picLocks noChangeAspect="1"/>
          </p:cNvPicPr>
          <p:nvPr userDrawn="1"/>
        </p:nvPicPr>
        <p:blipFill>
          <a:blip r:embed="rId5"/>
          <a:stretch>
            <a:fillRect/>
          </a:stretch>
        </p:blipFill>
        <p:spPr>
          <a:xfrm rot="10800000" flipH="1" flipV="1">
            <a:off x="470614" y="3987484"/>
            <a:ext cx="1169774" cy="1169774"/>
          </a:xfrm>
          <a:prstGeom prst="rect">
            <a:avLst/>
          </a:prstGeom>
        </p:spPr>
      </p:pic>
      <p:pic>
        <p:nvPicPr>
          <p:cNvPr id="15" name="Picture 14" descr="The logo for the California Community Colleges Chancellor's Office"/>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0613" y="5262363"/>
            <a:ext cx="1169774" cy="1169774"/>
          </a:xfrm>
          <a:prstGeom prst="rect">
            <a:avLst/>
          </a:prstGeom>
        </p:spPr>
      </p:pic>
      <p:pic>
        <p:nvPicPr>
          <p:cNvPr id="18" name="Picture 17" descr="The logo for the California State Board of Educati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70976" y="2716157"/>
            <a:ext cx="1169411" cy="1166222"/>
          </a:xfrm>
          <a:prstGeom prst="rect">
            <a:avLst/>
          </a:prstGeom>
        </p:spPr>
      </p:pic>
    </p:spTree>
    <p:extLst>
      <p:ext uri="{BB962C8B-B14F-4D97-AF65-F5344CB8AC3E}">
        <p14:creationId xmlns:p14="http://schemas.microsoft.com/office/powerpoint/2010/main" val="31391262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ssanchez@cccco.edu"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mmcintosh@cde.ca.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8ECD2-3E19-420C-9615-1281C8952A3E}"/>
              </a:ext>
            </a:extLst>
          </p:cNvPr>
          <p:cNvSpPr>
            <a:spLocks noGrp="1"/>
          </p:cNvSpPr>
          <p:nvPr>
            <p:ph type="ctrTitle"/>
          </p:nvPr>
        </p:nvSpPr>
        <p:spPr>
          <a:xfrm>
            <a:off x="2437344" y="393408"/>
            <a:ext cx="9381251" cy="3470253"/>
          </a:xfrm>
        </p:spPr>
        <p:txBody>
          <a:bodyPr/>
          <a:lstStyle/>
          <a:p>
            <a:r>
              <a:rPr lang="en-US" b="1" dirty="0"/>
              <a:t>Career Technical Education Incentive Grant</a:t>
            </a:r>
          </a:p>
        </p:txBody>
      </p:sp>
    </p:spTree>
    <p:extLst>
      <p:ext uri="{BB962C8B-B14F-4D97-AF65-F5344CB8AC3E}">
        <p14:creationId xmlns:p14="http://schemas.microsoft.com/office/powerpoint/2010/main" val="3499327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F9B38-FA5D-A54E-B7F3-24E0251776B9}"/>
              </a:ext>
            </a:extLst>
          </p:cNvPr>
          <p:cNvSpPr>
            <a:spLocks noGrp="1"/>
          </p:cNvSpPr>
          <p:nvPr>
            <p:ph type="title"/>
          </p:nvPr>
        </p:nvSpPr>
        <p:spPr>
          <a:xfrm>
            <a:off x="556591" y="365125"/>
            <a:ext cx="11131825" cy="1325563"/>
          </a:xfrm>
        </p:spPr>
        <p:txBody>
          <a:bodyPr/>
          <a:lstStyle/>
          <a:p>
            <a:r>
              <a:rPr lang="en-US" dirty="0"/>
              <a:t>K–12 SWP Alignment with 12 Essential Elements</a:t>
            </a:r>
          </a:p>
        </p:txBody>
      </p:sp>
      <p:sp>
        <p:nvSpPr>
          <p:cNvPr id="3" name="Content Placeholder 2">
            <a:extLst>
              <a:ext uri="{FF2B5EF4-FFF2-40B4-BE49-F238E27FC236}">
                <a16:creationId xmlns:a16="http://schemas.microsoft.com/office/drawing/2014/main" id="{5CC4CF50-B4D5-9741-B852-6C1353F30AFC}"/>
              </a:ext>
            </a:extLst>
          </p:cNvPr>
          <p:cNvSpPr>
            <a:spLocks noGrp="1"/>
          </p:cNvSpPr>
          <p:nvPr>
            <p:ph idx="1"/>
          </p:nvPr>
        </p:nvSpPr>
        <p:spPr>
          <a:xfrm>
            <a:off x="707572" y="1690688"/>
            <a:ext cx="10515600" cy="3847470"/>
          </a:xfrm>
        </p:spPr>
        <p:txBody>
          <a:bodyPr>
            <a:normAutofit fontScale="92500" lnSpcReduction="10000"/>
          </a:bodyPr>
          <a:lstStyle/>
          <a:p>
            <a:pPr marL="0" indent="0">
              <a:spcAft>
                <a:spcPts val="2400"/>
              </a:spcAft>
              <a:buNone/>
            </a:pPr>
            <a:r>
              <a:rPr lang="en-US" sz="3200" dirty="0"/>
              <a:t>K–12 SWP application and training materials were developed with the goal of aligning to the 12 Essential Elements of a High-Quality College and Career Pathway (Essential Elements) to ensure monies are targeted to build connected, equitable, accessible, and high-quality kindergarten through grade fourteen (K–14) college and career pathways for all students. </a:t>
            </a:r>
          </a:p>
          <a:p>
            <a:pPr marL="0" indent="0">
              <a:buNone/>
            </a:pPr>
            <a:r>
              <a:rPr lang="en-US" sz="3200" dirty="0"/>
              <a:t>Regional Consortia developed regional plans aligned to the 12 Essential Elements and highlighted the 12 Essential Elements at Engagement Meetings.</a:t>
            </a:r>
          </a:p>
          <a:p>
            <a:pPr marL="0" indent="0">
              <a:buNone/>
            </a:pPr>
            <a:endParaRPr lang="en-US" sz="3200" dirty="0"/>
          </a:p>
          <a:p>
            <a:pPr marL="0" indent="0">
              <a:buNone/>
            </a:pPr>
            <a:endParaRPr lang="en-US" sz="3200" dirty="0"/>
          </a:p>
        </p:txBody>
      </p:sp>
      <p:sp>
        <p:nvSpPr>
          <p:cNvPr id="4" name="Slide Number Placeholder 3">
            <a:extLst>
              <a:ext uri="{FF2B5EF4-FFF2-40B4-BE49-F238E27FC236}">
                <a16:creationId xmlns:a16="http://schemas.microsoft.com/office/drawing/2014/main" id="{A332F290-0A33-4631-BCA7-BE7F0DF045AD}"/>
              </a:ext>
            </a:extLst>
          </p:cNvPr>
          <p:cNvSpPr>
            <a:spLocks noGrp="1"/>
          </p:cNvSpPr>
          <p:nvPr>
            <p:ph type="sldNum" sz="quarter" idx="10"/>
          </p:nvPr>
        </p:nvSpPr>
        <p:spPr/>
        <p:txBody>
          <a:bodyPr/>
          <a:lstStyle/>
          <a:p>
            <a:fld id="{7934E7AA-586C-4B13-A389-1429762DA247}" type="slidenum">
              <a:rPr lang="en-US" smtClean="0"/>
              <a:pPr/>
              <a:t>10</a:t>
            </a:fld>
            <a:endParaRPr lang="en-US" dirty="0"/>
          </a:p>
        </p:txBody>
      </p:sp>
    </p:spTree>
    <p:extLst>
      <p:ext uri="{BB962C8B-B14F-4D97-AF65-F5344CB8AC3E}">
        <p14:creationId xmlns:p14="http://schemas.microsoft.com/office/powerpoint/2010/main" val="4292591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E574-AB62-6545-B349-E3957F1EF797}"/>
              </a:ext>
            </a:extLst>
          </p:cNvPr>
          <p:cNvSpPr>
            <a:spLocks noGrp="1"/>
          </p:cNvSpPr>
          <p:nvPr>
            <p:ph type="title"/>
          </p:nvPr>
        </p:nvSpPr>
        <p:spPr/>
        <p:txBody>
          <a:bodyPr/>
          <a:lstStyle/>
          <a:p>
            <a:r>
              <a:rPr lang="en-US" dirty="0"/>
              <a:t>K–12 SWP Materials Reflecting Alignment</a:t>
            </a:r>
          </a:p>
        </p:txBody>
      </p:sp>
      <p:sp>
        <p:nvSpPr>
          <p:cNvPr id="3" name="Content Placeholder 2">
            <a:extLst>
              <a:ext uri="{FF2B5EF4-FFF2-40B4-BE49-F238E27FC236}">
                <a16:creationId xmlns:a16="http://schemas.microsoft.com/office/drawing/2014/main" id="{6145C735-DDB5-A84A-90F9-95FFB98B476D}"/>
              </a:ext>
            </a:extLst>
          </p:cNvPr>
          <p:cNvSpPr>
            <a:spLocks noGrp="1"/>
          </p:cNvSpPr>
          <p:nvPr>
            <p:ph idx="1"/>
          </p:nvPr>
        </p:nvSpPr>
        <p:spPr>
          <a:xfrm>
            <a:off x="838200" y="1690687"/>
            <a:ext cx="10515600" cy="4075931"/>
          </a:xfrm>
        </p:spPr>
        <p:txBody>
          <a:bodyPr>
            <a:normAutofit lnSpcReduction="10000"/>
          </a:bodyPr>
          <a:lstStyle/>
          <a:p>
            <a:r>
              <a:rPr lang="en-US" b="1" dirty="0"/>
              <a:t>State-level Materials</a:t>
            </a:r>
          </a:p>
          <a:p>
            <a:pPr lvl="1"/>
            <a:r>
              <a:rPr lang="en-US" dirty="0"/>
              <a:t>Request for Applications (RFA), Work Plans, and Scoring  Rubrics for Round Two, </a:t>
            </a:r>
          </a:p>
          <a:p>
            <a:pPr lvl="1"/>
            <a:r>
              <a:rPr lang="en-US" dirty="0"/>
              <a:t>Onboarding, training, and support materials for K–12 Pathway Coordinators (PCs) and K–14 Technical Assistance Providers (TAPs),</a:t>
            </a:r>
          </a:p>
          <a:p>
            <a:pPr lvl="1"/>
            <a:r>
              <a:rPr lang="en-US" dirty="0"/>
              <a:t>Formative assessment measures for use with local eligible agencies (LEAs), K–12 PCs, and K–14 TAPs, and</a:t>
            </a:r>
          </a:p>
          <a:p>
            <a:pPr lvl="1"/>
            <a:r>
              <a:rPr lang="en-US" dirty="0"/>
              <a:t>High-quality career technical education (CTE) Program Evaluation.</a:t>
            </a:r>
          </a:p>
          <a:p>
            <a:r>
              <a:rPr lang="en-US" b="1" dirty="0"/>
              <a:t>Regional Materials</a:t>
            </a:r>
          </a:p>
          <a:p>
            <a:pPr lvl="1"/>
            <a:r>
              <a:rPr lang="en-US" dirty="0"/>
              <a:t>Regional Consortia Regional Plans</a:t>
            </a:r>
          </a:p>
          <a:p>
            <a:pPr lvl="1"/>
            <a:r>
              <a:rPr lang="en-US" dirty="0"/>
              <a:t>Engagement meeting materials highlighting 12 Essential Elements </a:t>
            </a:r>
          </a:p>
          <a:p>
            <a:endParaRPr lang="en-US" dirty="0"/>
          </a:p>
        </p:txBody>
      </p:sp>
      <p:sp>
        <p:nvSpPr>
          <p:cNvPr id="4" name="Slide Number Placeholder 3">
            <a:extLst>
              <a:ext uri="{FF2B5EF4-FFF2-40B4-BE49-F238E27FC236}">
                <a16:creationId xmlns:a16="http://schemas.microsoft.com/office/drawing/2014/main" id="{501461FD-6101-43B7-80D3-75BD14B0E28B}"/>
              </a:ext>
            </a:extLst>
          </p:cNvPr>
          <p:cNvSpPr>
            <a:spLocks noGrp="1"/>
          </p:cNvSpPr>
          <p:nvPr>
            <p:ph type="sldNum" sz="quarter" idx="10"/>
          </p:nvPr>
        </p:nvSpPr>
        <p:spPr/>
        <p:txBody>
          <a:bodyPr/>
          <a:lstStyle/>
          <a:p>
            <a:fld id="{7934E7AA-586C-4B13-A389-1429762DA247}" type="slidenum">
              <a:rPr lang="en-US" smtClean="0"/>
              <a:pPr/>
              <a:t>11</a:t>
            </a:fld>
            <a:endParaRPr lang="en-US" dirty="0"/>
          </a:p>
        </p:txBody>
      </p:sp>
    </p:spTree>
    <p:extLst>
      <p:ext uri="{BB962C8B-B14F-4D97-AF65-F5344CB8AC3E}">
        <p14:creationId xmlns:p14="http://schemas.microsoft.com/office/powerpoint/2010/main" val="4276917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5198D-F749-F049-91B1-88E3B9FE9E6B}"/>
              </a:ext>
            </a:extLst>
          </p:cNvPr>
          <p:cNvSpPr>
            <a:spLocks noGrp="1"/>
          </p:cNvSpPr>
          <p:nvPr>
            <p:ph type="title"/>
          </p:nvPr>
        </p:nvSpPr>
        <p:spPr/>
        <p:txBody>
          <a:bodyPr>
            <a:normAutofit/>
          </a:bodyPr>
          <a:lstStyle/>
          <a:p>
            <a:r>
              <a:rPr lang="en-US" dirty="0"/>
              <a:t>K–12 SWP Alignment by Element</a:t>
            </a:r>
            <a:br>
              <a:rPr lang="en-US" dirty="0"/>
            </a:br>
            <a:r>
              <a:rPr lang="en-US" sz="3200" b="1" dirty="0"/>
              <a:t>Element A: Student-Centered Delivery of Services</a:t>
            </a:r>
          </a:p>
        </p:txBody>
      </p:sp>
      <p:sp>
        <p:nvSpPr>
          <p:cNvPr id="3" name="Content Placeholder 2">
            <a:extLst>
              <a:ext uri="{FF2B5EF4-FFF2-40B4-BE49-F238E27FC236}">
                <a16:creationId xmlns:a16="http://schemas.microsoft.com/office/drawing/2014/main" id="{598D0C68-B4C6-E944-9EB0-FF21976D4944}"/>
              </a:ext>
            </a:extLst>
          </p:cNvPr>
          <p:cNvSpPr>
            <a:spLocks noGrp="1"/>
          </p:cNvSpPr>
          <p:nvPr>
            <p:ph idx="1"/>
          </p:nvPr>
        </p:nvSpPr>
        <p:spPr/>
        <p:txBody>
          <a:bodyPr>
            <a:normAutofit/>
          </a:bodyPr>
          <a:lstStyle/>
          <a:p>
            <a:pPr marL="0" indent="0" fontAlgn="base">
              <a:buNone/>
            </a:pPr>
            <a:r>
              <a:rPr lang="en-US" b="1" dirty="0"/>
              <a:t>K–12 SWP Work Plan</a:t>
            </a:r>
            <a:r>
              <a:rPr lang="en-US" dirty="0"/>
              <a:t>. Requires program participants to describe how their programs will engage students in CTE learning experiences based on their education and career goals. Activities may include:</a:t>
            </a:r>
          </a:p>
          <a:p>
            <a:pPr lvl="1" fontAlgn="base"/>
            <a:r>
              <a:rPr lang="en-US" dirty="0"/>
              <a:t>Exploring college and career options and developing plans</a:t>
            </a:r>
          </a:p>
          <a:p>
            <a:pPr lvl="1" fontAlgn="base"/>
            <a:r>
              <a:rPr lang="en-US" dirty="0"/>
              <a:t>Coordinating dual enrollment</a:t>
            </a:r>
          </a:p>
          <a:p>
            <a:pPr lvl="1" fontAlgn="base"/>
            <a:r>
              <a:rPr lang="en-US" dirty="0"/>
              <a:t>Offering/expanding college and career counseling and support</a:t>
            </a:r>
          </a:p>
        </p:txBody>
      </p:sp>
      <p:sp>
        <p:nvSpPr>
          <p:cNvPr id="4" name="Slide Number Placeholder 3">
            <a:extLst>
              <a:ext uri="{FF2B5EF4-FFF2-40B4-BE49-F238E27FC236}">
                <a16:creationId xmlns:a16="http://schemas.microsoft.com/office/drawing/2014/main" id="{2A719A80-66FE-4A37-A36D-4C4D8CBC0F8D}"/>
              </a:ext>
            </a:extLst>
          </p:cNvPr>
          <p:cNvSpPr>
            <a:spLocks noGrp="1"/>
          </p:cNvSpPr>
          <p:nvPr>
            <p:ph type="sldNum" sz="quarter" idx="10"/>
          </p:nvPr>
        </p:nvSpPr>
        <p:spPr/>
        <p:txBody>
          <a:bodyPr/>
          <a:lstStyle/>
          <a:p>
            <a:fld id="{7934E7AA-586C-4B13-A389-1429762DA247}" type="slidenum">
              <a:rPr lang="en-US" smtClean="0"/>
              <a:pPr/>
              <a:t>12</a:t>
            </a:fld>
            <a:endParaRPr lang="en-US" dirty="0"/>
          </a:p>
        </p:txBody>
      </p:sp>
    </p:spTree>
    <p:extLst>
      <p:ext uri="{BB962C8B-B14F-4D97-AF65-F5344CB8AC3E}">
        <p14:creationId xmlns:p14="http://schemas.microsoft.com/office/powerpoint/2010/main" val="806298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3716F-CC98-8942-BC26-C2E6D8EC8D46}"/>
              </a:ext>
            </a:extLst>
          </p:cNvPr>
          <p:cNvSpPr>
            <a:spLocks noGrp="1"/>
          </p:cNvSpPr>
          <p:nvPr>
            <p:ph idx="1"/>
          </p:nvPr>
        </p:nvSpPr>
        <p:spPr/>
        <p:txBody>
          <a:bodyPr/>
          <a:lstStyle/>
          <a:p>
            <a:pPr marL="0" indent="0" fontAlgn="base">
              <a:buNone/>
            </a:pPr>
            <a:r>
              <a:rPr lang="en-US" b="1" dirty="0"/>
              <a:t>K–12 SWP Work Plan, K–12 SWP RFA. </a:t>
            </a:r>
            <a:r>
              <a:rPr lang="en-US" dirty="0"/>
              <a:t>Positive consideration is given to those programs that promote educational and employment attainment, and work to eliminate the achievement gap for all students, specifically programs that serve:</a:t>
            </a:r>
            <a:endParaRPr lang="en-US" b="1" dirty="0"/>
          </a:p>
          <a:p>
            <a:pPr lvl="1" fontAlgn="base"/>
            <a:r>
              <a:rPr lang="en-US" dirty="0"/>
              <a:t>Unduplicated pupils including English learners, those qualifying for free or reduced-priced meals, or designated foster youth</a:t>
            </a:r>
          </a:p>
          <a:p>
            <a:pPr lvl="1" fontAlgn="base"/>
            <a:r>
              <a:rPr lang="en-US" dirty="0"/>
              <a:t>K–12 students defined as special population per Perkins V</a:t>
            </a:r>
          </a:p>
          <a:p>
            <a:pPr lvl="1" fontAlgn="base"/>
            <a:r>
              <a:rPr lang="en-US" dirty="0"/>
              <a:t>Pupil subgroups that have a higher than average dropout rate</a:t>
            </a:r>
          </a:p>
          <a:p>
            <a:endParaRPr lang="en-US" dirty="0"/>
          </a:p>
        </p:txBody>
      </p:sp>
      <p:sp>
        <p:nvSpPr>
          <p:cNvPr id="4" name="Title 1">
            <a:extLst>
              <a:ext uri="{FF2B5EF4-FFF2-40B4-BE49-F238E27FC236}">
                <a16:creationId xmlns:a16="http://schemas.microsoft.com/office/drawing/2014/main" id="{FBA7316A-7EB2-D34D-A3DA-75927A7CB764}"/>
              </a:ext>
            </a:extLst>
          </p:cNvPr>
          <p:cNvSpPr>
            <a:spLocks noGrp="1"/>
          </p:cNvSpPr>
          <p:nvPr>
            <p:ph type="title"/>
          </p:nvPr>
        </p:nvSpPr>
        <p:spPr>
          <a:xfrm>
            <a:off x="838200" y="365125"/>
            <a:ext cx="10515600" cy="1325563"/>
          </a:xfrm>
        </p:spPr>
        <p:txBody>
          <a:bodyPr>
            <a:normAutofit/>
          </a:bodyPr>
          <a:lstStyle/>
          <a:p>
            <a:r>
              <a:rPr lang="en-US" dirty="0"/>
              <a:t>K–12 SWP Alignment by Element</a:t>
            </a:r>
            <a:br>
              <a:rPr lang="en-US" dirty="0"/>
            </a:br>
            <a:r>
              <a:rPr lang="en-US" sz="3200" b="1" dirty="0"/>
              <a:t>Element B:  Student Equity</a:t>
            </a:r>
          </a:p>
        </p:txBody>
      </p:sp>
      <p:sp>
        <p:nvSpPr>
          <p:cNvPr id="2" name="Slide Number Placeholder 1">
            <a:extLst>
              <a:ext uri="{FF2B5EF4-FFF2-40B4-BE49-F238E27FC236}">
                <a16:creationId xmlns:a16="http://schemas.microsoft.com/office/drawing/2014/main" id="{8AC5D9FC-8C2C-459D-A4DC-BBC1E8E951B5}"/>
              </a:ext>
            </a:extLst>
          </p:cNvPr>
          <p:cNvSpPr>
            <a:spLocks noGrp="1"/>
          </p:cNvSpPr>
          <p:nvPr>
            <p:ph type="sldNum" sz="quarter" idx="10"/>
          </p:nvPr>
        </p:nvSpPr>
        <p:spPr/>
        <p:txBody>
          <a:bodyPr/>
          <a:lstStyle/>
          <a:p>
            <a:fld id="{7934E7AA-586C-4B13-A389-1429762DA247}" type="slidenum">
              <a:rPr lang="en-US" smtClean="0"/>
              <a:pPr/>
              <a:t>13</a:t>
            </a:fld>
            <a:endParaRPr lang="en-US" dirty="0"/>
          </a:p>
        </p:txBody>
      </p:sp>
    </p:spTree>
    <p:extLst>
      <p:ext uri="{BB962C8B-B14F-4D97-AF65-F5344CB8AC3E}">
        <p14:creationId xmlns:p14="http://schemas.microsoft.com/office/powerpoint/2010/main" val="1902860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778346-7766-AF47-B2B0-3F31F7FD1CE4}"/>
              </a:ext>
            </a:extLst>
          </p:cNvPr>
          <p:cNvSpPr>
            <a:spLocks noGrp="1"/>
          </p:cNvSpPr>
          <p:nvPr>
            <p:ph idx="1"/>
          </p:nvPr>
        </p:nvSpPr>
        <p:spPr/>
        <p:txBody>
          <a:bodyPr/>
          <a:lstStyle/>
          <a:p>
            <a:pPr marL="0" indent="0" fontAlgn="base">
              <a:buNone/>
            </a:pPr>
            <a:r>
              <a:rPr lang="en-US" b="1" dirty="0"/>
              <a:t>K–12 SWP Work Plan</a:t>
            </a:r>
            <a:r>
              <a:rPr lang="en-US" dirty="0"/>
              <a:t>. Program participants required to describe activities and efforts that will support student postsecondary transition and completion, with preference given to those programs targeting underserved populations. Program activities may include:</a:t>
            </a:r>
          </a:p>
          <a:p>
            <a:pPr lvl="1" fontAlgn="base"/>
            <a:r>
              <a:rPr lang="en-US" dirty="0"/>
              <a:t>Coordinating dual enrollment</a:t>
            </a:r>
          </a:p>
          <a:p>
            <a:pPr lvl="1" fontAlgn="base"/>
            <a:r>
              <a:rPr lang="en-US" dirty="0"/>
              <a:t>Offering/expanding college and career counseling and support </a:t>
            </a:r>
          </a:p>
          <a:p>
            <a:pPr lvl="1" fontAlgn="base"/>
            <a:r>
              <a:rPr lang="en-US" dirty="0"/>
              <a:t>Supporting work-based learning opportunities</a:t>
            </a:r>
          </a:p>
        </p:txBody>
      </p:sp>
      <p:sp>
        <p:nvSpPr>
          <p:cNvPr id="4" name="Title 1">
            <a:extLst>
              <a:ext uri="{FF2B5EF4-FFF2-40B4-BE49-F238E27FC236}">
                <a16:creationId xmlns:a16="http://schemas.microsoft.com/office/drawing/2014/main" id="{F54B193B-75D9-BB44-B39D-69FBA7DE1D61}"/>
              </a:ext>
            </a:extLst>
          </p:cNvPr>
          <p:cNvSpPr>
            <a:spLocks noGrp="1"/>
          </p:cNvSpPr>
          <p:nvPr>
            <p:ph type="title"/>
          </p:nvPr>
        </p:nvSpPr>
        <p:spPr>
          <a:xfrm>
            <a:off x="838200" y="365125"/>
            <a:ext cx="10515600" cy="1325563"/>
          </a:xfrm>
        </p:spPr>
        <p:txBody>
          <a:bodyPr>
            <a:normAutofit/>
          </a:bodyPr>
          <a:lstStyle/>
          <a:p>
            <a:r>
              <a:rPr lang="en-US" dirty="0"/>
              <a:t>K–12 SWP Alignment by Element</a:t>
            </a:r>
            <a:br>
              <a:rPr lang="en-US" dirty="0"/>
            </a:br>
            <a:r>
              <a:rPr lang="en-US" sz="3200" b="1" dirty="0"/>
              <a:t>Element C:  Student Access</a:t>
            </a:r>
          </a:p>
        </p:txBody>
      </p:sp>
      <p:sp>
        <p:nvSpPr>
          <p:cNvPr id="2" name="Slide Number Placeholder 1">
            <a:extLst>
              <a:ext uri="{FF2B5EF4-FFF2-40B4-BE49-F238E27FC236}">
                <a16:creationId xmlns:a16="http://schemas.microsoft.com/office/drawing/2014/main" id="{53DE323A-17D1-4CE7-AC6D-2EE7D001217C}"/>
              </a:ext>
            </a:extLst>
          </p:cNvPr>
          <p:cNvSpPr>
            <a:spLocks noGrp="1"/>
          </p:cNvSpPr>
          <p:nvPr>
            <p:ph type="sldNum" sz="quarter" idx="10"/>
          </p:nvPr>
        </p:nvSpPr>
        <p:spPr/>
        <p:txBody>
          <a:bodyPr/>
          <a:lstStyle/>
          <a:p>
            <a:fld id="{7934E7AA-586C-4B13-A389-1429762DA247}" type="slidenum">
              <a:rPr lang="en-US" smtClean="0"/>
              <a:pPr/>
              <a:t>14</a:t>
            </a:fld>
            <a:endParaRPr lang="en-US" dirty="0"/>
          </a:p>
        </p:txBody>
      </p:sp>
    </p:spTree>
    <p:extLst>
      <p:ext uri="{BB962C8B-B14F-4D97-AF65-F5344CB8AC3E}">
        <p14:creationId xmlns:p14="http://schemas.microsoft.com/office/powerpoint/2010/main" val="3716577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AE0618-F36F-9D4C-A4B6-99996E6CADF5}"/>
              </a:ext>
            </a:extLst>
          </p:cNvPr>
          <p:cNvSpPr>
            <a:spLocks noGrp="1"/>
          </p:cNvSpPr>
          <p:nvPr>
            <p:ph idx="1"/>
          </p:nvPr>
        </p:nvSpPr>
        <p:spPr/>
        <p:txBody>
          <a:bodyPr/>
          <a:lstStyle/>
          <a:p>
            <a:pPr marL="0" indent="0" fontAlgn="base">
              <a:buNone/>
            </a:pPr>
            <a:r>
              <a:rPr lang="en-US" b="1" dirty="0"/>
              <a:t>K–12 SWP Work Plan, K–12 SWP RFA. </a:t>
            </a:r>
            <a:r>
              <a:rPr lang="en-US" dirty="0"/>
              <a:t>The K–12 SWP encourages and supports intersegmental collaboration in developing K–14 CTE courses, programs, and pathways. Required and recommended partners include:</a:t>
            </a:r>
            <a:endParaRPr lang="en-US" b="1" dirty="0"/>
          </a:p>
          <a:p>
            <a:pPr lvl="1" fontAlgn="base"/>
            <a:r>
              <a:rPr lang="en-US" dirty="0"/>
              <a:t>Higher Education</a:t>
            </a:r>
          </a:p>
          <a:p>
            <a:pPr lvl="1" fontAlgn="base"/>
            <a:r>
              <a:rPr lang="en-US" dirty="0"/>
              <a:t>Business and industry, workforce development agencies, government offices, and philanthropies</a:t>
            </a:r>
          </a:p>
          <a:p>
            <a:pPr lvl="1" fontAlgn="base"/>
            <a:r>
              <a:rPr lang="en-US" dirty="0"/>
              <a:t>Additional K–12 LEAs</a:t>
            </a:r>
          </a:p>
          <a:p>
            <a:endParaRPr lang="en-US" dirty="0"/>
          </a:p>
        </p:txBody>
      </p:sp>
      <p:sp>
        <p:nvSpPr>
          <p:cNvPr id="4" name="Title 1">
            <a:extLst>
              <a:ext uri="{FF2B5EF4-FFF2-40B4-BE49-F238E27FC236}">
                <a16:creationId xmlns:a16="http://schemas.microsoft.com/office/drawing/2014/main" id="{B967ECC4-72F6-AA44-BCDE-8340890BA8D9}"/>
              </a:ext>
            </a:extLst>
          </p:cNvPr>
          <p:cNvSpPr>
            <a:spLocks noGrp="1"/>
          </p:cNvSpPr>
          <p:nvPr>
            <p:ph type="title"/>
          </p:nvPr>
        </p:nvSpPr>
        <p:spPr>
          <a:xfrm>
            <a:off x="838200" y="365125"/>
            <a:ext cx="10515600" cy="1325563"/>
          </a:xfrm>
        </p:spPr>
        <p:txBody>
          <a:bodyPr>
            <a:normAutofit/>
          </a:bodyPr>
          <a:lstStyle/>
          <a:p>
            <a:r>
              <a:rPr lang="en-US" dirty="0"/>
              <a:t>K–12 SWP Alignment by Element</a:t>
            </a:r>
            <a:br>
              <a:rPr lang="en-US" dirty="0"/>
            </a:br>
            <a:r>
              <a:rPr lang="en-US" sz="3200" b="1" dirty="0"/>
              <a:t>Element D:  Leadership at All Levels</a:t>
            </a:r>
          </a:p>
        </p:txBody>
      </p:sp>
      <p:sp>
        <p:nvSpPr>
          <p:cNvPr id="2" name="Slide Number Placeholder 1">
            <a:extLst>
              <a:ext uri="{FF2B5EF4-FFF2-40B4-BE49-F238E27FC236}">
                <a16:creationId xmlns:a16="http://schemas.microsoft.com/office/drawing/2014/main" id="{2E67D69A-06C3-419B-9976-4F98A174C1B9}"/>
              </a:ext>
            </a:extLst>
          </p:cNvPr>
          <p:cNvSpPr>
            <a:spLocks noGrp="1"/>
          </p:cNvSpPr>
          <p:nvPr>
            <p:ph type="sldNum" sz="quarter" idx="10"/>
          </p:nvPr>
        </p:nvSpPr>
        <p:spPr/>
        <p:txBody>
          <a:bodyPr/>
          <a:lstStyle/>
          <a:p>
            <a:fld id="{7934E7AA-586C-4B13-A389-1429762DA247}" type="slidenum">
              <a:rPr lang="en-US" smtClean="0"/>
              <a:pPr/>
              <a:t>15</a:t>
            </a:fld>
            <a:endParaRPr lang="en-US" dirty="0"/>
          </a:p>
        </p:txBody>
      </p:sp>
    </p:spTree>
    <p:extLst>
      <p:ext uri="{BB962C8B-B14F-4D97-AF65-F5344CB8AC3E}">
        <p14:creationId xmlns:p14="http://schemas.microsoft.com/office/powerpoint/2010/main" val="2956990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FC56-EBE8-5345-BBA1-BA39BB1E22B4}"/>
              </a:ext>
            </a:extLst>
          </p:cNvPr>
          <p:cNvSpPr>
            <a:spLocks noGrp="1"/>
          </p:cNvSpPr>
          <p:nvPr>
            <p:ph idx="1"/>
          </p:nvPr>
        </p:nvSpPr>
        <p:spPr>
          <a:xfrm>
            <a:off x="950352" y="2302143"/>
            <a:ext cx="10515600" cy="3171378"/>
          </a:xfrm>
        </p:spPr>
        <p:txBody>
          <a:bodyPr/>
          <a:lstStyle/>
          <a:p>
            <a:pPr marL="0" indent="0" fontAlgn="base">
              <a:buNone/>
            </a:pPr>
            <a:r>
              <a:rPr lang="en-US" b="1" dirty="0"/>
              <a:t>K–12 SWP Work Plan, K–12 SWP RFA. </a:t>
            </a:r>
            <a:r>
              <a:rPr lang="en-US" dirty="0"/>
              <a:t>Program participants are required to describe the specific  activities which may include:</a:t>
            </a:r>
            <a:endParaRPr lang="en-US" b="1" dirty="0"/>
          </a:p>
          <a:p>
            <a:pPr lvl="1" fontAlgn="base"/>
            <a:r>
              <a:rPr lang="en-US" dirty="0"/>
              <a:t>Sequencing CTE courses to align with postsecondary pathways</a:t>
            </a:r>
          </a:p>
          <a:p>
            <a:pPr lvl="1" fontAlgn="base"/>
            <a:r>
              <a:rPr lang="en-US" dirty="0"/>
              <a:t>Creating authentic opportunities for K–12 and CC faculty to collaborate</a:t>
            </a:r>
          </a:p>
          <a:p>
            <a:pPr lvl="1" fontAlgn="base"/>
            <a:r>
              <a:rPr lang="en-US" dirty="0"/>
              <a:t>Aligning curricula with regional workforce needs</a:t>
            </a:r>
          </a:p>
          <a:p>
            <a:endParaRPr lang="en-US" dirty="0"/>
          </a:p>
        </p:txBody>
      </p:sp>
      <p:sp>
        <p:nvSpPr>
          <p:cNvPr id="5" name="Title 1">
            <a:extLst>
              <a:ext uri="{FF2B5EF4-FFF2-40B4-BE49-F238E27FC236}">
                <a16:creationId xmlns:a16="http://schemas.microsoft.com/office/drawing/2014/main" id="{132AC8AC-86C0-B04B-88CA-2EE4FE85EF0C}"/>
              </a:ext>
            </a:extLst>
          </p:cNvPr>
          <p:cNvSpPr>
            <a:spLocks noGrp="1"/>
          </p:cNvSpPr>
          <p:nvPr>
            <p:ph type="title"/>
          </p:nvPr>
        </p:nvSpPr>
        <p:spPr>
          <a:xfrm>
            <a:off x="838199" y="365125"/>
            <a:ext cx="10739907" cy="1325563"/>
          </a:xfrm>
        </p:spPr>
        <p:txBody>
          <a:bodyPr>
            <a:normAutofit fontScale="90000"/>
          </a:bodyPr>
          <a:lstStyle/>
          <a:p>
            <a:r>
              <a:rPr lang="en-US" dirty="0"/>
              <a:t>K–12 SWP Alignment by Element</a:t>
            </a:r>
            <a:br>
              <a:rPr lang="en-US" dirty="0"/>
            </a:br>
            <a:r>
              <a:rPr lang="en-US" sz="3200" b="1" dirty="0"/>
              <a:t>Element E:  High-Quality, Integrated Curriculum and Instruction</a:t>
            </a:r>
            <a:br>
              <a:rPr lang="en-US" sz="3200" b="1" dirty="0"/>
            </a:br>
            <a:r>
              <a:rPr lang="en-US" sz="3200" b="1" dirty="0"/>
              <a:t>Element F: Skilled Instruction and Educational Leadership, informed by Professional Learning</a:t>
            </a:r>
          </a:p>
        </p:txBody>
      </p:sp>
      <p:sp>
        <p:nvSpPr>
          <p:cNvPr id="2" name="Slide Number Placeholder 1">
            <a:extLst>
              <a:ext uri="{FF2B5EF4-FFF2-40B4-BE49-F238E27FC236}">
                <a16:creationId xmlns:a16="http://schemas.microsoft.com/office/drawing/2014/main" id="{BAD31526-3CA7-446A-9479-C22E870C4A7B}"/>
              </a:ext>
            </a:extLst>
          </p:cNvPr>
          <p:cNvSpPr>
            <a:spLocks noGrp="1"/>
          </p:cNvSpPr>
          <p:nvPr>
            <p:ph type="sldNum" sz="quarter" idx="10"/>
          </p:nvPr>
        </p:nvSpPr>
        <p:spPr/>
        <p:txBody>
          <a:bodyPr/>
          <a:lstStyle/>
          <a:p>
            <a:fld id="{7934E7AA-586C-4B13-A389-1429762DA247}" type="slidenum">
              <a:rPr lang="en-US" smtClean="0"/>
              <a:pPr/>
              <a:t>16</a:t>
            </a:fld>
            <a:endParaRPr lang="en-US" dirty="0"/>
          </a:p>
        </p:txBody>
      </p:sp>
    </p:spTree>
    <p:extLst>
      <p:ext uri="{BB962C8B-B14F-4D97-AF65-F5344CB8AC3E}">
        <p14:creationId xmlns:p14="http://schemas.microsoft.com/office/powerpoint/2010/main" val="1025599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9B1810-F9D2-5E40-A6BC-8DB561260112}"/>
              </a:ext>
            </a:extLst>
          </p:cNvPr>
          <p:cNvSpPr>
            <a:spLocks noGrp="1"/>
          </p:cNvSpPr>
          <p:nvPr>
            <p:ph type="title"/>
          </p:nvPr>
        </p:nvSpPr>
        <p:spPr>
          <a:xfrm>
            <a:off x="838199" y="365125"/>
            <a:ext cx="10739907" cy="1325563"/>
          </a:xfrm>
        </p:spPr>
        <p:txBody>
          <a:bodyPr>
            <a:normAutofit/>
          </a:bodyPr>
          <a:lstStyle/>
          <a:p>
            <a:r>
              <a:rPr lang="en-US" dirty="0"/>
              <a:t>K–12 SWP Alignment by Element</a:t>
            </a:r>
            <a:br>
              <a:rPr lang="en-US" dirty="0"/>
            </a:br>
            <a:r>
              <a:rPr lang="en-US" sz="3200" b="1" dirty="0"/>
              <a:t>Element G: Career Exploration and Student Supports</a:t>
            </a:r>
          </a:p>
        </p:txBody>
      </p:sp>
      <p:sp>
        <p:nvSpPr>
          <p:cNvPr id="5" name="Content Placeholder 2">
            <a:extLst>
              <a:ext uri="{FF2B5EF4-FFF2-40B4-BE49-F238E27FC236}">
                <a16:creationId xmlns:a16="http://schemas.microsoft.com/office/drawing/2014/main" id="{01C03DA9-35FF-B546-ABA1-05E68A1CEEF8}"/>
              </a:ext>
            </a:extLst>
          </p:cNvPr>
          <p:cNvSpPr>
            <a:spLocks noGrp="1"/>
          </p:cNvSpPr>
          <p:nvPr>
            <p:ph idx="1"/>
          </p:nvPr>
        </p:nvSpPr>
        <p:spPr>
          <a:xfrm>
            <a:off x="838200" y="1825625"/>
            <a:ext cx="10515600" cy="3654512"/>
          </a:xfrm>
        </p:spPr>
        <p:txBody>
          <a:bodyPr>
            <a:normAutofit/>
          </a:bodyPr>
          <a:lstStyle/>
          <a:p>
            <a:pPr marL="0" indent="0" fontAlgn="base">
              <a:buNone/>
            </a:pPr>
            <a:r>
              <a:rPr lang="en-US" b="1" dirty="0"/>
              <a:t>K–12 SWP Work Plan</a:t>
            </a:r>
            <a:r>
              <a:rPr lang="en-US" dirty="0"/>
              <a:t>. Requires program participants to describe how their programs will engage students in activities and efforts aligned to College and Career Exploration. Activities may include creating student exploration opportunities based on student identified interests.</a:t>
            </a:r>
          </a:p>
        </p:txBody>
      </p:sp>
      <p:sp>
        <p:nvSpPr>
          <p:cNvPr id="2" name="Slide Number Placeholder 1">
            <a:extLst>
              <a:ext uri="{FF2B5EF4-FFF2-40B4-BE49-F238E27FC236}">
                <a16:creationId xmlns:a16="http://schemas.microsoft.com/office/drawing/2014/main" id="{0E0275D0-5846-4708-A1C8-5844832A8D7A}"/>
              </a:ext>
            </a:extLst>
          </p:cNvPr>
          <p:cNvSpPr>
            <a:spLocks noGrp="1"/>
          </p:cNvSpPr>
          <p:nvPr>
            <p:ph type="sldNum" sz="quarter" idx="10"/>
          </p:nvPr>
        </p:nvSpPr>
        <p:spPr/>
        <p:txBody>
          <a:bodyPr/>
          <a:lstStyle/>
          <a:p>
            <a:fld id="{7934E7AA-586C-4B13-A389-1429762DA247}" type="slidenum">
              <a:rPr lang="en-US" smtClean="0"/>
              <a:pPr/>
              <a:t>17</a:t>
            </a:fld>
            <a:endParaRPr lang="en-US" dirty="0"/>
          </a:p>
        </p:txBody>
      </p:sp>
    </p:spTree>
    <p:extLst>
      <p:ext uri="{BB962C8B-B14F-4D97-AF65-F5344CB8AC3E}">
        <p14:creationId xmlns:p14="http://schemas.microsoft.com/office/powerpoint/2010/main" val="2896045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A8E5B1-0B97-2C4E-98D8-4BD14CD27BD1}"/>
              </a:ext>
            </a:extLst>
          </p:cNvPr>
          <p:cNvSpPr>
            <a:spLocks noGrp="1"/>
          </p:cNvSpPr>
          <p:nvPr>
            <p:ph idx="1"/>
          </p:nvPr>
        </p:nvSpPr>
        <p:spPr/>
        <p:txBody>
          <a:bodyPr/>
          <a:lstStyle/>
          <a:p>
            <a:pPr marL="0" indent="0">
              <a:buNone/>
            </a:pPr>
            <a:r>
              <a:rPr lang="en-US" b="1" dirty="0"/>
              <a:t>CTE Formative Assessment Measures. </a:t>
            </a:r>
            <a:r>
              <a:rPr lang="en-US" dirty="0"/>
              <a:t>Requires</a:t>
            </a:r>
            <a:r>
              <a:rPr lang="en-US" b="1" dirty="0"/>
              <a:t> </a:t>
            </a:r>
            <a:r>
              <a:rPr lang="en-US" dirty="0"/>
              <a:t>program participants to capture interim measures of K–12 SWP activities as well as long-term outcomes. Data to be collected include:</a:t>
            </a:r>
          </a:p>
          <a:p>
            <a:r>
              <a:rPr lang="en-US" sz="2400" dirty="0"/>
              <a:t>The types of activities supported by the K–12 SWP</a:t>
            </a:r>
          </a:p>
          <a:p>
            <a:r>
              <a:rPr lang="en-US" sz="2400" dirty="0"/>
              <a:t>The total number of students enrolled in K–12 SWP-supported CTE pathways</a:t>
            </a:r>
          </a:p>
          <a:p>
            <a:r>
              <a:rPr lang="en-US" sz="2400" dirty="0"/>
              <a:t>The total number of students enrolled in K–12 SWP-supported early college credit programs (dual enrollment, high school articulation)</a:t>
            </a:r>
          </a:p>
          <a:p>
            <a:endParaRPr lang="en-US" sz="2400" dirty="0"/>
          </a:p>
          <a:p>
            <a:endParaRPr lang="en-US" sz="2400" b="1" dirty="0"/>
          </a:p>
          <a:p>
            <a:pPr marL="0" indent="0">
              <a:buNone/>
            </a:pPr>
            <a:endParaRPr lang="en-US" dirty="0"/>
          </a:p>
        </p:txBody>
      </p:sp>
      <p:sp>
        <p:nvSpPr>
          <p:cNvPr id="4" name="Title 1">
            <a:extLst>
              <a:ext uri="{FF2B5EF4-FFF2-40B4-BE49-F238E27FC236}">
                <a16:creationId xmlns:a16="http://schemas.microsoft.com/office/drawing/2014/main" id="{97A7F932-FC12-C947-B24C-D31FF3C4EE02}"/>
              </a:ext>
            </a:extLst>
          </p:cNvPr>
          <p:cNvSpPr>
            <a:spLocks noGrp="1"/>
          </p:cNvSpPr>
          <p:nvPr>
            <p:ph type="title"/>
          </p:nvPr>
        </p:nvSpPr>
        <p:spPr>
          <a:xfrm>
            <a:off x="838199" y="365125"/>
            <a:ext cx="10739907" cy="1325563"/>
          </a:xfrm>
        </p:spPr>
        <p:txBody>
          <a:bodyPr>
            <a:normAutofit fontScale="90000"/>
          </a:bodyPr>
          <a:lstStyle/>
          <a:p>
            <a:r>
              <a:rPr lang="en-US" dirty="0"/>
              <a:t>K–12 SWP Alignment by Element</a:t>
            </a:r>
            <a:br>
              <a:rPr lang="en-US" dirty="0"/>
            </a:br>
            <a:r>
              <a:rPr lang="en-US" sz="3100" b="1" dirty="0"/>
              <a:t>Element H: Appropriate Use of Data and Continuous Improvement</a:t>
            </a:r>
            <a:br>
              <a:rPr lang="en-US" sz="3100" b="1" dirty="0"/>
            </a:br>
            <a:r>
              <a:rPr lang="en-US" sz="3100" b="1" dirty="0"/>
              <a:t>Element I: Cross-System Alignment</a:t>
            </a:r>
          </a:p>
        </p:txBody>
      </p:sp>
      <p:sp>
        <p:nvSpPr>
          <p:cNvPr id="2" name="Slide Number Placeholder 1">
            <a:extLst>
              <a:ext uri="{FF2B5EF4-FFF2-40B4-BE49-F238E27FC236}">
                <a16:creationId xmlns:a16="http://schemas.microsoft.com/office/drawing/2014/main" id="{0223A311-07CF-4B98-BDC6-275B5373B3BE}"/>
              </a:ext>
            </a:extLst>
          </p:cNvPr>
          <p:cNvSpPr>
            <a:spLocks noGrp="1"/>
          </p:cNvSpPr>
          <p:nvPr>
            <p:ph type="sldNum" sz="quarter" idx="10"/>
          </p:nvPr>
        </p:nvSpPr>
        <p:spPr/>
        <p:txBody>
          <a:bodyPr/>
          <a:lstStyle/>
          <a:p>
            <a:fld id="{7934E7AA-586C-4B13-A389-1429762DA247}" type="slidenum">
              <a:rPr lang="en-US" smtClean="0"/>
              <a:pPr/>
              <a:t>18</a:t>
            </a:fld>
            <a:endParaRPr lang="en-US" dirty="0"/>
          </a:p>
        </p:txBody>
      </p:sp>
    </p:spTree>
    <p:extLst>
      <p:ext uri="{BB962C8B-B14F-4D97-AF65-F5344CB8AC3E}">
        <p14:creationId xmlns:p14="http://schemas.microsoft.com/office/powerpoint/2010/main" val="19762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5B5B19-FE82-144B-8F0F-DF32C0FC9895}"/>
              </a:ext>
            </a:extLst>
          </p:cNvPr>
          <p:cNvSpPr>
            <a:spLocks noGrp="1"/>
          </p:cNvSpPr>
          <p:nvPr>
            <p:ph idx="1"/>
          </p:nvPr>
        </p:nvSpPr>
        <p:spPr>
          <a:xfrm>
            <a:off x="838199" y="2034862"/>
            <a:ext cx="10515600" cy="3654512"/>
          </a:xfrm>
        </p:spPr>
        <p:txBody>
          <a:bodyPr>
            <a:normAutofit/>
          </a:bodyPr>
          <a:lstStyle/>
          <a:p>
            <a:pPr marL="0" indent="0">
              <a:buNone/>
            </a:pPr>
            <a:r>
              <a:rPr lang="en-US" b="1" dirty="0"/>
              <a:t>Regional Consortia Regional Plans. </a:t>
            </a:r>
            <a:r>
              <a:rPr lang="en-US" dirty="0"/>
              <a:t>Each region’s plan supports program participants via</a:t>
            </a:r>
          </a:p>
          <a:p>
            <a:r>
              <a:rPr lang="en-US" sz="2400" dirty="0"/>
              <a:t>Up-to-date data on labor market opportunities, trends, and demands</a:t>
            </a:r>
          </a:p>
          <a:p>
            <a:r>
              <a:rPr lang="en-US" sz="2400" dirty="0"/>
              <a:t>Establishing connections between LEAs and business and community colleges</a:t>
            </a:r>
          </a:p>
          <a:p>
            <a:r>
              <a:rPr lang="en-US" sz="2400" dirty="0"/>
              <a:t>Promoting regional CTE programs and pathways through regular communications and convening targeting various stakeholders</a:t>
            </a:r>
          </a:p>
        </p:txBody>
      </p:sp>
      <p:sp>
        <p:nvSpPr>
          <p:cNvPr id="4" name="Title 1">
            <a:extLst>
              <a:ext uri="{FF2B5EF4-FFF2-40B4-BE49-F238E27FC236}">
                <a16:creationId xmlns:a16="http://schemas.microsoft.com/office/drawing/2014/main" id="{04979911-30E7-8A4B-873A-FD71EFDA9205}"/>
              </a:ext>
            </a:extLst>
          </p:cNvPr>
          <p:cNvSpPr>
            <a:spLocks noGrp="1"/>
          </p:cNvSpPr>
          <p:nvPr>
            <p:ph type="title"/>
          </p:nvPr>
        </p:nvSpPr>
        <p:spPr>
          <a:xfrm>
            <a:off x="838199" y="365125"/>
            <a:ext cx="10739907" cy="1325563"/>
          </a:xfrm>
        </p:spPr>
        <p:txBody>
          <a:bodyPr>
            <a:normAutofit fontScale="90000"/>
          </a:bodyPr>
          <a:lstStyle/>
          <a:p>
            <a:r>
              <a:rPr lang="en-US" dirty="0"/>
              <a:t>K–12 SWP Alignment by Element</a:t>
            </a:r>
            <a:br>
              <a:rPr lang="en-US" dirty="0"/>
            </a:br>
            <a:r>
              <a:rPr lang="en-US" sz="3100" b="1" dirty="0"/>
              <a:t>Element J: Intentional Recruitment and Marketing</a:t>
            </a:r>
            <a:br>
              <a:rPr lang="en-US" sz="3100" b="1" dirty="0"/>
            </a:br>
            <a:r>
              <a:rPr lang="en-US" sz="3100" b="1" dirty="0"/>
              <a:t>Element K: Sustained Investments and Funding through Mutual Agreements</a:t>
            </a:r>
          </a:p>
        </p:txBody>
      </p:sp>
      <p:sp>
        <p:nvSpPr>
          <p:cNvPr id="2" name="Slide Number Placeholder 1">
            <a:extLst>
              <a:ext uri="{FF2B5EF4-FFF2-40B4-BE49-F238E27FC236}">
                <a16:creationId xmlns:a16="http://schemas.microsoft.com/office/drawing/2014/main" id="{ABE5FCA2-91E6-4C52-8FEB-53B2D715DAD5}"/>
              </a:ext>
            </a:extLst>
          </p:cNvPr>
          <p:cNvSpPr>
            <a:spLocks noGrp="1"/>
          </p:cNvSpPr>
          <p:nvPr>
            <p:ph type="sldNum" sz="quarter" idx="10"/>
          </p:nvPr>
        </p:nvSpPr>
        <p:spPr/>
        <p:txBody>
          <a:bodyPr/>
          <a:lstStyle/>
          <a:p>
            <a:fld id="{7934E7AA-586C-4B13-A389-1429762DA247}" type="slidenum">
              <a:rPr lang="en-US" smtClean="0"/>
              <a:pPr/>
              <a:t>19</a:t>
            </a:fld>
            <a:endParaRPr lang="en-US" dirty="0"/>
          </a:p>
        </p:txBody>
      </p:sp>
    </p:spTree>
    <p:extLst>
      <p:ext uri="{BB962C8B-B14F-4D97-AF65-F5344CB8AC3E}">
        <p14:creationId xmlns:p14="http://schemas.microsoft.com/office/powerpoint/2010/main" val="62128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Technical Education Incentive Grant (CTEIG)</a:t>
            </a:r>
          </a:p>
        </p:txBody>
      </p:sp>
      <p:sp>
        <p:nvSpPr>
          <p:cNvPr id="3" name="Content Placeholder 2"/>
          <p:cNvSpPr>
            <a:spLocks noGrp="1"/>
          </p:cNvSpPr>
          <p:nvPr>
            <p:ph idx="1"/>
          </p:nvPr>
        </p:nvSpPr>
        <p:spPr>
          <a:xfrm>
            <a:off x="2323070" y="1941533"/>
            <a:ext cx="9670810" cy="4772418"/>
          </a:xfrm>
        </p:spPr>
        <p:txBody>
          <a:bodyPr/>
          <a:lstStyle/>
          <a:p>
            <a:pPr marL="457200" lvl="1" indent="0">
              <a:buNone/>
            </a:pPr>
            <a:endParaRPr lang="en-US" sz="3200" dirty="0"/>
          </a:p>
          <a:p>
            <a:pPr marL="457200" lvl="1" indent="0">
              <a:buNone/>
            </a:pPr>
            <a:r>
              <a:rPr lang="en-US" sz="3200" dirty="0"/>
              <a:t>The purpose of this program is to encourage, maintain, and strengthen the delivery of high-quality career technical education (CTE) programs. </a:t>
            </a:r>
            <a:r>
              <a:rPr lang="en-US" sz="3200" i="1" dirty="0"/>
              <a:t>Education Code </a:t>
            </a:r>
            <a:r>
              <a:rPr lang="en-US" sz="3200" dirty="0"/>
              <a:t>sections 53070–53076.4</a:t>
            </a:r>
          </a:p>
        </p:txBody>
      </p:sp>
      <p:sp>
        <p:nvSpPr>
          <p:cNvPr id="4" name="Slide Number Placeholder 3">
            <a:extLst>
              <a:ext uri="{FF2B5EF4-FFF2-40B4-BE49-F238E27FC236}">
                <a16:creationId xmlns:a16="http://schemas.microsoft.com/office/drawing/2014/main" id="{D5AF973A-0D7F-4F64-9EEE-94F22826AA96}"/>
              </a:ext>
            </a:extLst>
          </p:cNvPr>
          <p:cNvSpPr>
            <a:spLocks noGrp="1"/>
          </p:cNvSpPr>
          <p:nvPr>
            <p:ph type="sldNum" sz="quarter" idx="10"/>
          </p:nvPr>
        </p:nvSpPr>
        <p:spPr>
          <a:xfrm>
            <a:off x="8610600" y="6117246"/>
            <a:ext cx="2743200" cy="365125"/>
          </a:xfrm>
        </p:spPr>
        <p:txBody>
          <a:bodyPr/>
          <a:lstStyle>
            <a:lvl1pPr>
              <a:defRPr sz="2400">
                <a:solidFill>
                  <a:srgbClr val="000000"/>
                </a:solidFill>
                <a:latin typeface="Arial" panose="020B0604020202020204" pitchFamily="34" charset="0"/>
                <a:cs typeface="Arial" panose="020B0604020202020204" pitchFamily="34" charset="0"/>
              </a:defRPr>
            </a:lvl1pPr>
          </a:lstStyle>
          <a:p>
            <a:fld id="{7934E7AA-586C-4B13-A389-1429762DA247}" type="slidenum">
              <a:rPr lang="en-US" smtClean="0"/>
              <a:pPr/>
              <a:t>2</a:t>
            </a:fld>
            <a:endParaRPr lang="en-US" dirty="0"/>
          </a:p>
        </p:txBody>
      </p:sp>
    </p:spTree>
    <p:extLst>
      <p:ext uri="{BB962C8B-B14F-4D97-AF65-F5344CB8AC3E}">
        <p14:creationId xmlns:p14="http://schemas.microsoft.com/office/powerpoint/2010/main" val="2792480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76B2B-E024-3C4C-8AD2-C335C2A46950}"/>
              </a:ext>
            </a:extLst>
          </p:cNvPr>
          <p:cNvSpPr>
            <a:spLocks noGrp="1"/>
          </p:cNvSpPr>
          <p:nvPr>
            <p:ph idx="1"/>
          </p:nvPr>
        </p:nvSpPr>
        <p:spPr/>
        <p:txBody>
          <a:bodyPr/>
          <a:lstStyle/>
          <a:p>
            <a:pPr marL="0" indent="0">
              <a:buNone/>
            </a:pPr>
            <a:r>
              <a:rPr lang="en-US" b="1" dirty="0"/>
              <a:t>K–12 SWP Work Plan, K–12 SWP RFA. </a:t>
            </a:r>
            <a:r>
              <a:rPr lang="en-US" dirty="0"/>
              <a:t>The K–12 SWP encourages and supports collaborative partnerships with industry organizations to prove industry expertise, staff, access to equipment, work-based learning opportunities, and in-kind matches.</a:t>
            </a:r>
          </a:p>
          <a:p>
            <a:pPr marL="0" indent="0">
              <a:buNone/>
            </a:pPr>
            <a:endParaRPr lang="en-US" dirty="0"/>
          </a:p>
        </p:txBody>
      </p:sp>
      <p:sp>
        <p:nvSpPr>
          <p:cNvPr id="4" name="Title 1">
            <a:extLst>
              <a:ext uri="{FF2B5EF4-FFF2-40B4-BE49-F238E27FC236}">
                <a16:creationId xmlns:a16="http://schemas.microsoft.com/office/drawing/2014/main" id="{2D70F447-F352-7843-9CB1-186C50B43E12}"/>
              </a:ext>
            </a:extLst>
          </p:cNvPr>
          <p:cNvSpPr>
            <a:spLocks noGrp="1"/>
          </p:cNvSpPr>
          <p:nvPr>
            <p:ph type="title"/>
          </p:nvPr>
        </p:nvSpPr>
        <p:spPr/>
        <p:txBody>
          <a:bodyPr>
            <a:normAutofit/>
          </a:bodyPr>
          <a:lstStyle/>
          <a:p>
            <a:r>
              <a:rPr lang="en-US" dirty="0"/>
              <a:t>K–12 SWP Alignment by Element</a:t>
            </a:r>
            <a:br>
              <a:rPr lang="en-US" dirty="0"/>
            </a:br>
            <a:r>
              <a:rPr lang="en-US" sz="3100" b="1" dirty="0"/>
              <a:t>Element L: Strong Partnerships with Industry</a:t>
            </a:r>
          </a:p>
        </p:txBody>
      </p:sp>
      <p:sp>
        <p:nvSpPr>
          <p:cNvPr id="2" name="Slide Number Placeholder 1">
            <a:extLst>
              <a:ext uri="{FF2B5EF4-FFF2-40B4-BE49-F238E27FC236}">
                <a16:creationId xmlns:a16="http://schemas.microsoft.com/office/drawing/2014/main" id="{DF77C245-CF3B-48D5-9DF1-C57D7873C91A}"/>
              </a:ext>
            </a:extLst>
          </p:cNvPr>
          <p:cNvSpPr>
            <a:spLocks noGrp="1"/>
          </p:cNvSpPr>
          <p:nvPr>
            <p:ph type="sldNum" sz="quarter" idx="10"/>
          </p:nvPr>
        </p:nvSpPr>
        <p:spPr/>
        <p:txBody>
          <a:bodyPr/>
          <a:lstStyle/>
          <a:p>
            <a:fld id="{7934E7AA-586C-4B13-A389-1429762DA247}" type="slidenum">
              <a:rPr lang="en-US" smtClean="0"/>
              <a:pPr/>
              <a:t>20</a:t>
            </a:fld>
            <a:endParaRPr lang="en-US" dirty="0"/>
          </a:p>
        </p:txBody>
      </p:sp>
    </p:spTree>
    <p:extLst>
      <p:ext uri="{BB962C8B-B14F-4D97-AF65-F5344CB8AC3E}">
        <p14:creationId xmlns:p14="http://schemas.microsoft.com/office/powerpoint/2010/main" val="3413042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211573"/>
            <a:ext cx="9144000" cy="1339702"/>
          </a:xfrm>
        </p:spPr>
        <p:txBody>
          <a:bodyPr>
            <a:normAutofit fontScale="90000"/>
          </a:bodyPr>
          <a:lstStyle/>
          <a:p>
            <a:r>
              <a:rPr lang="en-US" dirty="0">
                <a:latin typeface="Arial" panose="020B0604020202020204" pitchFamily="34" charset="0"/>
                <a:cs typeface="Arial" panose="020B0604020202020204" pitchFamily="34" charset="0"/>
              </a:rPr>
              <a:t>Update on SWP K–12 Technical Assistance On Boarding Training</a:t>
            </a:r>
          </a:p>
        </p:txBody>
      </p:sp>
    </p:spTree>
    <p:extLst>
      <p:ext uri="{BB962C8B-B14F-4D97-AF65-F5344CB8AC3E}">
        <p14:creationId xmlns:p14="http://schemas.microsoft.com/office/powerpoint/2010/main" val="1409888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B5A4-6662-4479-9580-8B192AB620C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Support for Strong Workforce Programs</a:t>
            </a:r>
            <a:endParaRPr lang="en-US" dirty="0"/>
          </a:p>
        </p:txBody>
      </p:sp>
      <p:sp>
        <p:nvSpPr>
          <p:cNvPr id="3" name="Content Placeholder 2">
            <a:extLst>
              <a:ext uri="{FF2B5EF4-FFF2-40B4-BE49-F238E27FC236}">
                <a16:creationId xmlns:a16="http://schemas.microsoft.com/office/drawing/2014/main" id="{649C5290-2DF5-44E5-B072-50E0B27388BF}"/>
              </a:ext>
            </a:extLst>
          </p:cNvPr>
          <p:cNvSpPr>
            <a:spLocks noGrp="1"/>
          </p:cNvSpPr>
          <p:nvPr>
            <p:ph idx="1"/>
          </p:nvPr>
        </p:nvSpPr>
        <p:spPr>
          <a:xfrm>
            <a:off x="838200" y="1825624"/>
            <a:ext cx="10515600" cy="4043547"/>
          </a:xfrm>
        </p:spPr>
        <p:txBody>
          <a:bodyPr>
            <a:normAutofit fontScale="92500"/>
          </a:bodyPr>
          <a:lstStyle/>
          <a:p>
            <a:pPr marL="457200" lvl="1" indent="0">
              <a:buNone/>
            </a:pPr>
            <a:r>
              <a:rPr lang="en-US" sz="2800" b="1" dirty="0">
                <a:latin typeface="Arial" panose="020B0604020202020204" pitchFamily="34" charset="0"/>
                <a:cs typeface="Arial" panose="020B0604020202020204" pitchFamily="34" charset="0"/>
              </a:rPr>
              <a:t>72 K–12 PCs</a:t>
            </a:r>
          </a:p>
          <a:p>
            <a:pPr lvl="1"/>
            <a:r>
              <a:rPr lang="en-US" sz="2800" dirty="0">
                <a:latin typeface="Arial" panose="020B0604020202020204" pitchFamily="34" charset="0"/>
                <a:ea typeface="Source Sans Pro"/>
                <a:cs typeface="Arial" panose="020B0604020202020204" pitchFamily="34" charset="0"/>
              </a:rPr>
              <a:t>Support, link, and align all current and future career technical education program development efforts funded by the CTEIG, </a:t>
            </a:r>
            <a:br>
              <a:rPr lang="en-US" sz="2800" dirty="0">
                <a:latin typeface="Arial" panose="020B0604020202020204" pitchFamily="34" charset="0"/>
                <a:ea typeface="Source Sans Pro"/>
                <a:cs typeface="Arial" panose="020B0604020202020204" pitchFamily="34" charset="0"/>
              </a:rPr>
            </a:br>
            <a:r>
              <a:rPr lang="en-US" sz="2800" dirty="0">
                <a:latin typeface="Arial" panose="020B0604020202020204" pitchFamily="34" charset="0"/>
                <a:ea typeface="Source Sans Pro"/>
                <a:cs typeface="Arial" panose="020B0604020202020204" pitchFamily="34" charset="0"/>
              </a:rPr>
              <a:t>K–12 SWP, Strengthening Career and Technical Education for the 21</a:t>
            </a:r>
            <a:r>
              <a:rPr lang="en-US" sz="2800" baseline="30000" dirty="0">
                <a:latin typeface="Arial" panose="020B0604020202020204" pitchFamily="34" charset="0"/>
                <a:ea typeface="Source Sans Pro"/>
                <a:cs typeface="Arial" panose="020B0604020202020204" pitchFamily="34" charset="0"/>
              </a:rPr>
              <a:t>st</a:t>
            </a:r>
            <a:r>
              <a:rPr lang="en-US" sz="2800" dirty="0">
                <a:latin typeface="Arial" panose="020B0604020202020204" pitchFamily="34" charset="0"/>
                <a:ea typeface="Source Sans Pro"/>
                <a:cs typeface="Arial" panose="020B0604020202020204" pitchFamily="34" charset="0"/>
              </a:rPr>
              <a:t> Century Act (Perkins V), and Community College Strong Workforce Program investments</a:t>
            </a:r>
          </a:p>
          <a:p>
            <a:pPr marL="457200" lvl="1" indent="0">
              <a:spcBef>
                <a:spcPts val="1000"/>
              </a:spcBef>
              <a:buNone/>
            </a:pPr>
            <a:r>
              <a:rPr lang="en-US" sz="2800" b="1" dirty="0">
                <a:latin typeface="Arial" panose="020B0604020202020204" pitchFamily="34" charset="0"/>
                <a:cs typeface="Arial" panose="020B0604020202020204" pitchFamily="34" charset="0"/>
              </a:rPr>
              <a:t>8 K–14 TAPs</a:t>
            </a:r>
          </a:p>
          <a:p>
            <a:pPr lvl="1"/>
            <a:r>
              <a:rPr lang="en-US" sz="2800" dirty="0">
                <a:latin typeface="Arial" panose="020B0604020202020204" pitchFamily="34" charset="0"/>
                <a:cs typeface="Arial" panose="020B0604020202020204" pitchFamily="34" charset="0"/>
              </a:rPr>
              <a:t>Provide regional leadership in the development, administration, and organization of Pathway Improvement initiatives</a:t>
            </a:r>
          </a:p>
          <a:p>
            <a:pPr lvl="1"/>
            <a:endParaRPr lang="en-US" dirty="0"/>
          </a:p>
          <a:p>
            <a:endParaRPr lang="en-US" dirty="0"/>
          </a:p>
        </p:txBody>
      </p:sp>
      <p:sp>
        <p:nvSpPr>
          <p:cNvPr id="4" name="Slide Number Placeholder 3">
            <a:extLst>
              <a:ext uri="{FF2B5EF4-FFF2-40B4-BE49-F238E27FC236}">
                <a16:creationId xmlns:a16="http://schemas.microsoft.com/office/drawing/2014/main" id="{B2B19A44-0983-4044-959A-0ABFC7A05122}"/>
              </a:ext>
            </a:extLst>
          </p:cNvPr>
          <p:cNvSpPr>
            <a:spLocks noGrp="1"/>
          </p:cNvSpPr>
          <p:nvPr>
            <p:ph type="sldNum" sz="quarter" idx="10"/>
          </p:nvPr>
        </p:nvSpPr>
        <p:spPr/>
        <p:txBody>
          <a:bodyPr/>
          <a:lstStyle/>
          <a:p>
            <a:fld id="{7934E7AA-586C-4B13-A389-1429762DA247}" type="slidenum">
              <a:rPr lang="en-US" smtClean="0"/>
              <a:pPr/>
              <a:t>22</a:t>
            </a:fld>
            <a:endParaRPr lang="en-US" dirty="0"/>
          </a:p>
        </p:txBody>
      </p:sp>
    </p:spTree>
    <p:extLst>
      <p:ext uri="{BB962C8B-B14F-4D97-AF65-F5344CB8AC3E}">
        <p14:creationId xmlns:p14="http://schemas.microsoft.com/office/powerpoint/2010/main" val="2612859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5342A-BEBB-4C50-8370-FF69A751A01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Summer Onboarding: June 1–3, 2020</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Learning Objectives</a:t>
            </a:r>
            <a:endParaRPr lang="en-US" dirty="0"/>
          </a:p>
        </p:txBody>
      </p:sp>
      <p:sp>
        <p:nvSpPr>
          <p:cNvPr id="3" name="Content Placeholder 2">
            <a:extLst>
              <a:ext uri="{FF2B5EF4-FFF2-40B4-BE49-F238E27FC236}">
                <a16:creationId xmlns:a16="http://schemas.microsoft.com/office/drawing/2014/main" id="{F36FB56F-F783-4601-B992-366047BB2FE5}"/>
              </a:ext>
            </a:extLst>
          </p:cNvPr>
          <p:cNvSpPr>
            <a:spLocks noGrp="1"/>
          </p:cNvSpPr>
          <p:nvPr>
            <p:ph idx="1"/>
          </p:nvPr>
        </p:nvSpPr>
        <p:spPr/>
        <p:txBody>
          <a:bodyPr>
            <a:normAutofit fontScale="92500" lnSpcReduction="10000"/>
          </a:bodyPr>
          <a:lstStyle/>
          <a:p>
            <a:pPr marL="342900" indent="-342900" fontAlgn="base">
              <a:spcBef>
                <a:spcPts val="1200"/>
              </a:spcBef>
            </a:pPr>
            <a:r>
              <a:rPr lang="en-US" dirty="0">
                <a:latin typeface="Arial" panose="020B0604020202020204" pitchFamily="34" charset="0"/>
                <a:cs typeface="Arial" panose="020B0604020202020204" pitchFamily="34" charset="0"/>
              </a:rPr>
              <a:t>Provide accurate, baseline information on effective pathway elements, common funding streams and resources available to support their work</a:t>
            </a:r>
          </a:p>
          <a:p>
            <a:pPr marL="342900" indent="-342900" fontAlgn="base">
              <a:spcBef>
                <a:spcPts val="1200"/>
              </a:spcBef>
            </a:pPr>
            <a:r>
              <a:rPr lang="en-US" dirty="0">
                <a:latin typeface="Arial" panose="020B0604020202020204" pitchFamily="34" charset="0"/>
                <a:cs typeface="Arial" panose="020B0604020202020204" pitchFamily="34" charset="0"/>
              </a:rPr>
              <a:t>Build confidence, knowledge base and community among K–14 TAPs and K–12 PCs to successfully execute their scopes of work and leverage peers’ experience </a:t>
            </a:r>
          </a:p>
          <a:p>
            <a:pPr marL="342900" indent="-342900" fontAlgn="base">
              <a:spcBef>
                <a:spcPts val="1200"/>
              </a:spcBef>
            </a:pPr>
            <a:r>
              <a:rPr lang="en-US" dirty="0">
                <a:latin typeface="Arial" panose="020B0604020202020204" pitchFamily="34" charset="0"/>
                <a:cs typeface="Arial" panose="020B0604020202020204" pitchFamily="34" charset="0"/>
              </a:rPr>
              <a:t>Support K–14 TAPs and K–12 PCs ability to, in turn, support grantees of the K–12 SWP</a:t>
            </a:r>
          </a:p>
          <a:p>
            <a:pPr marL="342900" indent="-342900" fontAlgn="base">
              <a:spcBef>
                <a:spcPts val="1200"/>
              </a:spcBef>
            </a:pPr>
            <a:r>
              <a:rPr lang="en-US" dirty="0">
                <a:latin typeface="Arial" panose="020B0604020202020204" pitchFamily="34" charset="0"/>
                <a:cs typeface="Arial" panose="020B0604020202020204" pitchFamily="34" charset="0"/>
              </a:rPr>
              <a:t>Identify additional supports and resources needed by Key Talent</a:t>
            </a:r>
          </a:p>
        </p:txBody>
      </p:sp>
      <p:sp>
        <p:nvSpPr>
          <p:cNvPr id="4" name="Slide Number Placeholder 3">
            <a:extLst>
              <a:ext uri="{FF2B5EF4-FFF2-40B4-BE49-F238E27FC236}">
                <a16:creationId xmlns:a16="http://schemas.microsoft.com/office/drawing/2014/main" id="{28123C93-0630-4380-96EA-0AC9C8BB9FE9}"/>
              </a:ext>
            </a:extLst>
          </p:cNvPr>
          <p:cNvSpPr>
            <a:spLocks noGrp="1"/>
          </p:cNvSpPr>
          <p:nvPr>
            <p:ph type="sldNum" sz="quarter" idx="10"/>
          </p:nvPr>
        </p:nvSpPr>
        <p:spPr/>
        <p:txBody>
          <a:bodyPr/>
          <a:lstStyle/>
          <a:p>
            <a:fld id="{7934E7AA-586C-4B13-A389-1429762DA247}" type="slidenum">
              <a:rPr lang="en-US" smtClean="0"/>
              <a:pPr/>
              <a:t>23</a:t>
            </a:fld>
            <a:endParaRPr lang="en-US" dirty="0"/>
          </a:p>
        </p:txBody>
      </p:sp>
    </p:spTree>
    <p:extLst>
      <p:ext uri="{BB962C8B-B14F-4D97-AF65-F5344CB8AC3E}">
        <p14:creationId xmlns:p14="http://schemas.microsoft.com/office/powerpoint/2010/main" val="3704413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98778-BE05-445E-8FA8-08F1FF46E26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Summer Onboarding: June 1–3, 2020</a:t>
            </a:r>
            <a:br>
              <a:rPr lang="en-US" b="1"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Sessions</a:t>
            </a:r>
            <a:endParaRPr lang="en-US" dirty="0"/>
          </a:p>
        </p:txBody>
      </p:sp>
      <p:sp>
        <p:nvSpPr>
          <p:cNvPr id="3" name="Content Placeholder 2">
            <a:extLst>
              <a:ext uri="{FF2B5EF4-FFF2-40B4-BE49-F238E27FC236}">
                <a16:creationId xmlns:a16="http://schemas.microsoft.com/office/drawing/2014/main" id="{C4FAEC36-4297-4C2C-9AD3-9356CAEBB908}"/>
              </a:ext>
            </a:extLst>
          </p:cNvPr>
          <p:cNvSpPr>
            <a:spLocks noGrp="1"/>
          </p:cNvSpPr>
          <p:nvPr>
            <p:ph idx="1"/>
          </p:nvPr>
        </p:nvSpPr>
        <p:spPr>
          <a:xfrm>
            <a:off x="838200" y="1825624"/>
            <a:ext cx="10515600" cy="4667251"/>
          </a:xfrm>
        </p:spPr>
        <p:txBody>
          <a:bodyPr>
            <a:normAutofit lnSpcReduction="10000"/>
          </a:bodyPr>
          <a:lstStyle/>
          <a:p>
            <a:pPr marL="457200" lvl="1" indent="0">
              <a:buNone/>
            </a:pPr>
            <a:r>
              <a:rPr lang="en-US" b="1" dirty="0">
                <a:latin typeface="Arial" panose="020B0604020202020204" pitchFamily="34" charset="0"/>
                <a:cs typeface="Arial" panose="020B0604020202020204" pitchFamily="34" charset="0"/>
              </a:rPr>
              <a:t>Monday, June 1:</a:t>
            </a:r>
          </a:p>
          <a:p>
            <a:pPr lvl="2"/>
            <a:r>
              <a:rPr lang="en-US" sz="2400" dirty="0">
                <a:latin typeface="Arial" panose="020B0604020202020204" pitchFamily="34" charset="0"/>
                <a:cs typeface="Arial" panose="020B0604020202020204" pitchFamily="34" charset="0"/>
              </a:rPr>
              <a:t>Overview of K–14 CTE</a:t>
            </a:r>
          </a:p>
          <a:p>
            <a:pPr lvl="2"/>
            <a:r>
              <a:rPr lang="en-US" sz="2400" dirty="0">
                <a:latin typeface="Arial" panose="020B0604020202020204" pitchFamily="34" charset="0"/>
                <a:cs typeface="Arial" panose="020B0604020202020204" pitchFamily="34" charset="0"/>
              </a:rPr>
              <a:t>Building High Quality K–14 CTE Pathways and Programs</a:t>
            </a:r>
          </a:p>
          <a:p>
            <a:pPr marL="457200" lvl="1" indent="0">
              <a:buNone/>
            </a:pPr>
            <a:r>
              <a:rPr lang="en-US" b="1" dirty="0">
                <a:latin typeface="Arial" panose="020B0604020202020204" pitchFamily="34" charset="0"/>
                <a:cs typeface="Arial" panose="020B0604020202020204" pitchFamily="34" charset="0"/>
              </a:rPr>
              <a:t>Tuesday, June 2:</a:t>
            </a:r>
          </a:p>
          <a:p>
            <a:pPr lvl="2"/>
            <a:r>
              <a:rPr lang="en-US" sz="2400" dirty="0">
                <a:latin typeface="Arial" panose="020B0604020202020204" pitchFamily="34" charset="0"/>
                <a:cs typeface="Arial" panose="020B0604020202020204" pitchFamily="34" charset="0"/>
              </a:rPr>
              <a:t>Roles, Responsibilities &amp; Support of K–12 PCs, K–14 TAPS, and LEAs</a:t>
            </a:r>
          </a:p>
          <a:p>
            <a:pPr lvl="2"/>
            <a:r>
              <a:rPr lang="en-US" sz="2400" dirty="0">
                <a:latin typeface="Arial" panose="020B0604020202020204" pitchFamily="34" charset="0"/>
                <a:cs typeface="Arial" panose="020B0604020202020204" pitchFamily="34" charset="0"/>
              </a:rPr>
              <a:t>Building a CTE Plan and Writing a Successful Application</a:t>
            </a:r>
          </a:p>
          <a:p>
            <a:pPr marL="457200" lvl="1" indent="0">
              <a:buNone/>
            </a:pPr>
            <a:r>
              <a:rPr lang="en-US" b="1" dirty="0">
                <a:latin typeface="Arial" panose="020B0604020202020204" pitchFamily="34" charset="0"/>
                <a:cs typeface="Arial" panose="020B0604020202020204" pitchFamily="34" charset="0"/>
              </a:rPr>
              <a:t>Wednesday, June 3:</a:t>
            </a:r>
          </a:p>
          <a:p>
            <a:pPr lvl="2"/>
            <a:r>
              <a:rPr lang="en-US" sz="2400" dirty="0">
                <a:latin typeface="Arial" panose="020B0604020202020204" pitchFamily="34" charset="0"/>
                <a:cs typeface="Arial" panose="020B0604020202020204" pitchFamily="34" charset="0"/>
              </a:rPr>
              <a:t>Measuring the Work of Grantees and Support Staff </a:t>
            </a:r>
          </a:p>
          <a:p>
            <a:pPr lvl="2"/>
            <a:r>
              <a:rPr lang="en-US" sz="2400" dirty="0">
                <a:latin typeface="Arial" panose="020B0604020202020204" pitchFamily="34" charset="0"/>
                <a:cs typeface="Arial" panose="020B0604020202020204" pitchFamily="34" charset="0"/>
              </a:rPr>
              <a:t>Exemplar Regional SWP Project</a:t>
            </a:r>
          </a:p>
          <a:p>
            <a:pPr lvl="2"/>
            <a:r>
              <a:rPr lang="en-US" sz="2400" dirty="0">
                <a:latin typeface="Arial" panose="020B0604020202020204" pitchFamily="34" charset="0"/>
                <a:cs typeface="Arial" panose="020B0604020202020204" pitchFamily="34" charset="0"/>
              </a:rPr>
              <a:t>Regional Work Sessions</a:t>
            </a:r>
          </a:p>
          <a:p>
            <a:pPr marL="3657600" lvl="1" indent="0">
              <a:buNone/>
            </a:pPr>
            <a:r>
              <a:rPr lang="en-US" b="1" dirty="0">
                <a:latin typeface="Arial" panose="020B0604020202020204" pitchFamily="34" charset="0"/>
                <a:cs typeface="Arial" panose="020B0604020202020204" pitchFamily="34" charset="0"/>
              </a:rPr>
              <a:t>All sessions were recorded and will be posted on the CO website for future reference.</a:t>
            </a:r>
          </a:p>
        </p:txBody>
      </p:sp>
      <p:sp>
        <p:nvSpPr>
          <p:cNvPr id="4" name="Slide Number Placeholder 3">
            <a:extLst>
              <a:ext uri="{FF2B5EF4-FFF2-40B4-BE49-F238E27FC236}">
                <a16:creationId xmlns:a16="http://schemas.microsoft.com/office/drawing/2014/main" id="{B9DCE97F-FF4B-49F7-803A-B39C36090463}"/>
              </a:ext>
            </a:extLst>
          </p:cNvPr>
          <p:cNvSpPr>
            <a:spLocks noGrp="1"/>
          </p:cNvSpPr>
          <p:nvPr>
            <p:ph type="sldNum" sz="quarter" idx="10"/>
          </p:nvPr>
        </p:nvSpPr>
        <p:spPr/>
        <p:txBody>
          <a:bodyPr/>
          <a:lstStyle/>
          <a:p>
            <a:fld id="{7934E7AA-586C-4B13-A389-1429762DA247}" type="slidenum">
              <a:rPr lang="en-US" smtClean="0"/>
              <a:pPr/>
              <a:t>24</a:t>
            </a:fld>
            <a:endParaRPr lang="en-US" dirty="0"/>
          </a:p>
        </p:txBody>
      </p:sp>
    </p:spTree>
    <p:extLst>
      <p:ext uri="{BB962C8B-B14F-4D97-AF65-F5344CB8AC3E}">
        <p14:creationId xmlns:p14="http://schemas.microsoft.com/office/powerpoint/2010/main" val="1808223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03983-9EF8-4DEF-B9CB-60F9441057B5}"/>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Summer Onboarding: June 1–3, 2020</a:t>
            </a:r>
            <a:br>
              <a:rPr lang="en-US" b="1"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Attendance</a:t>
            </a:r>
            <a:endParaRPr lang="en-US" dirty="0"/>
          </a:p>
        </p:txBody>
      </p:sp>
      <p:sp>
        <p:nvSpPr>
          <p:cNvPr id="3" name="Content Placeholder 2">
            <a:extLst>
              <a:ext uri="{FF2B5EF4-FFF2-40B4-BE49-F238E27FC236}">
                <a16:creationId xmlns:a16="http://schemas.microsoft.com/office/drawing/2014/main" id="{DB8614A3-9956-4D13-9FDC-3E657308FBAF}"/>
              </a:ext>
            </a:extLst>
          </p:cNvPr>
          <p:cNvSpPr>
            <a:spLocks noGrp="1"/>
          </p:cNvSpPr>
          <p:nvPr>
            <p:ph idx="1"/>
          </p:nvPr>
        </p:nvSpPr>
        <p:spPr/>
        <p:txBody>
          <a:bodyPr/>
          <a:lstStyle/>
          <a:p>
            <a:pPr lvl="1"/>
            <a:r>
              <a:rPr lang="en-US" sz="2800" dirty="0">
                <a:latin typeface="Arial" panose="020B0604020202020204" pitchFamily="34" charset="0"/>
                <a:ea typeface="Source Sans Pro"/>
                <a:cs typeface="Arial" panose="020B0604020202020204" pitchFamily="34" charset="0"/>
              </a:rPr>
              <a:t>Attendance at each session ranged from 87 to 106. </a:t>
            </a:r>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ea typeface="Source Sans Pro"/>
                <a:cs typeface="Arial" panose="020B0604020202020204" pitchFamily="34" charset="0"/>
              </a:rPr>
              <a:t>The majority of attendees at  each session were K–12 PCs.</a:t>
            </a:r>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ea typeface="Source Sans Pro"/>
                <a:cs typeface="Arial" panose="020B0604020202020204" pitchFamily="34" charset="0"/>
              </a:rPr>
              <a:t>Many survey respondents found the sessions to be very effective/effective.</a:t>
            </a:r>
          </a:p>
          <a:p>
            <a:pPr lvl="1"/>
            <a:r>
              <a:rPr lang="en-US" sz="2800" dirty="0">
                <a:latin typeface="Arial" panose="020B0604020202020204" pitchFamily="34" charset="0"/>
                <a:ea typeface="Source Sans Pro"/>
                <a:cs typeface="Arial" panose="020B0604020202020204" pitchFamily="34" charset="0"/>
              </a:rPr>
              <a:t>Attendees who responded to the evaluations offered specific guidance for future training sessions and resources needed.</a:t>
            </a:r>
          </a:p>
        </p:txBody>
      </p:sp>
      <p:sp>
        <p:nvSpPr>
          <p:cNvPr id="4" name="Slide Number Placeholder 3">
            <a:extLst>
              <a:ext uri="{FF2B5EF4-FFF2-40B4-BE49-F238E27FC236}">
                <a16:creationId xmlns:a16="http://schemas.microsoft.com/office/drawing/2014/main" id="{60C53A42-6678-4D8D-A74F-9AB28B222056}"/>
              </a:ext>
            </a:extLst>
          </p:cNvPr>
          <p:cNvSpPr>
            <a:spLocks noGrp="1"/>
          </p:cNvSpPr>
          <p:nvPr>
            <p:ph type="sldNum" sz="quarter" idx="10"/>
          </p:nvPr>
        </p:nvSpPr>
        <p:spPr/>
        <p:txBody>
          <a:bodyPr/>
          <a:lstStyle/>
          <a:p>
            <a:fld id="{7934E7AA-586C-4B13-A389-1429762DA247}" type="slidenum">
              <a:rPr lang="en-US" smtClean="0"/>
              <a:pPr/>
              <a:t>25</a:t>
            </a:fld>
            <a:endParaRPr lang="en-US" dirty="0"/>
          </a:p>
        </p:txBody>
      </p:sp>
    </p:spTree>
    <p:extLst>
      <p:ext uri="{BB962C8B-B14F-4D97-AF65-F5344CB8AC3E}">
        <p14:creationId xmlns:p14="http://schemas.microsoft.com/office/powerpoint/2010/main" val="2759187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D5DF-7E34-4DD3-A6EF-0CC3C765332D}"/>
              </a:ext>
            </a:extLst>
          </p:cNvPr>
          <p:cNvSpPr>
            <a:spLocks noGrp="1"/>
          </p:cNvSpPr>
          <p:nvPr>
            <p:ph type="title"/>
          </p:nvPr>
        </p:nvSpPr>
        <p:spPr>
          <a:xfrm>
            <a:off x="838200" y="217393"/>
            <a:ext cx="10515600" cy="1325563"/>
          </a:xfrm>
        </p:spPr>
        <p:txBody>
          <a:bodyPr/>
          <a:lstStyle/>
          <a:p>
            <a:r>
              <a:rPr lang="en-US" dirty="0">
                <a:latin typeface="Arial" panose="020B0604020202020204" pitchFamily="34" charset="0"/>
                <a:cs typeface="Arial" panose="020B0604020202020204" pitchFamily="34" charset="0"/>
              </a:rPr>
              <a:t>Key Talent Feedback</a:t>
            </a:r>
            <a:endParaRPr lang="en-US" dirty="0"/>
          </a:p>
        </p:txBody>
      </p:sp>
      <p:graphicFrame>
        <p:nvGraphicFramePr>
          <p:cNvPr id="4" name="Content Placeholder 3">
            <a:extLst>
              <a:ext uri="{FF2B5EF4-FFF2-40B4-BE49-F238E27FC236}">
                <a16:creationId xmlns:a16="http://schemas.microsoft.com/office/drawing/2014/main" id="{DC3E721B-386D-4987-BF90-8FC6C33C4B6B}"/>
              </a:ext>
            </a:extLst>
          </p:cNvPr>
          <p:cNvGraphicFramePr>
            <a:graphicFrameLocks noGrp="1"/>
          </p:cNvGraphicFramePr>
          <p:nvPr>
            <p:ph idx="1"/>
            <p:extLst>
              <p:ext uri="{D42A27DB-BD31-4B8C-83A1-F6EECF244321}">
                <p14:modId xmlns:p14="http://schemas.microsoft.com/office/powerpoint/2010/main" val="2437928052"/>
              </p:ext>
            </p:extLst>
          </p:nvPr>
        </p:nvGraphicFramePr>
        <p:xfrm>
          <a:off x="838200" y="1239740"/>
          <a:ext cx="10515600" cy="4663440"/>
        </p:xfrm>
        <a:graphic>
          <a:graphicData uri="http://schemas.openxmlformats.org/drawingml/2006/table">
            <a:tbl>
              <a:tblPr firstRow="1" bandRow="1">
                <a:tableStyleId>{5C22544A-7EE6-4342-B048-85BDC9FD1C3A}</a:tableStyleId>
              </a:tblPr>
              <a:tblGrid>
                <a:gridCol w="7518991">
                  <a:extLst>
                    <a:ext uri="{9D8B030D-6E8A-4147-A177-3AD203B41FA5}">
                      <a16:colId xmlns:a16="http://schemas.microsoft.com/office/drawing/2014/main" val="1687436613"/>
                    </a:ext>
                  </a:extLst>
                </a:gridCol>
                <a:gridCol w="2996609">
                  <a:extLst>
                    <a:ext uri="{9D8B030D-6E8A-4147-A177-3AD203B41FA5}">
                      <a16:colId xmlns:a16="http://schemas.microsoft.com/office/drawing/2014/main" val="4245760384"/>
                    </a:ext>
                  </a:extLst>
                </a:gridCol>
              </a:tblGrid>
              <a:tr h="370840">
                <a:tc>
                  <a:txBody>
                    <a:bodyPr/>
                    <a:lstStyle/>
                    <a:p>
                      <a:r>
                        <a:rPr lang="en-US" sz="2400" dirty="0">
                          <a:latin typeface="Arial" panose="020B0604020202020204" pitchFamily="34" charset="0"/>
                          <a:cs typeface="Arial" panose="020B0604020202020204" pitchFamily="34" charset="0"/>
                        </a:rPr>
                        <a:t>Session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latin typeface="Arial" panose="020B0604020202020204" pitchFamily="34" charset="0"/>
                          <a:cs typeface="Arial" panose="020B0604020202020204" pitchFamily="34" charset="0"/>
                        </a:rPr>
                        <a:t>How effective was the session to build your understanding of:</a:t>
                      </a:r>
                    </a:p>
                  </a:txBody>
                  <a:tcPr anchor="ctr"/>
                </a:tc>
                <a:tc>
                  <a:txBody>
                    <a:bodyPr/>
                    <a:lstStyle/>
                    <a:p>
                      <a:r>
                        <a:rPr lang="en-US" sz="2400" dirty="0">
                          <a:latin typeface="Arial" panose="020B0604020202020204" pitchFamily="34" charset="0"/>
                          <a:cs typeface="Arial" panose="020B0604020202020204" pitchFamily="34" charset="0"/>
                        </a:rPr>
                        <a:t>Percent responding Very Effective/Effective</a:t>
                      </a:r>
                    </a:p>
                  </a:txBody>
                  <a:tcPr anchor="ctr"/>
                </a:tc>
                <a:extLst>
                  <a:ext uri="{0D108BD9-81ED-4DB2-BD59-A6C34878D82A}">
                    <a16:rowId xmlns:a16="http://schemas.microsoft.com/office/drawing/2014/main" val="1515075712"/>
                  </a:ext>
                </a:extLst>
              </a:tr>
              <a:tr h="370840">
                <a:tc>
                  <a:txBody>
                    <a:bodyPr/>
                    <a:lstStyle/>
                    <a:p>
                      <a:r>
                        <a:rPr lang="en-US" sz="2400" dirty="0">
                          <a:latin typeface="Arial" panose="020B0604020202020204" pitchFamily="34" charset="0"/>
                          <a:cs typeface="Arial" panose="020B0604020202020204" pitchFamily="34" charset="0"/>
                        </a:rPr>
                        <a:t>Scope of Key Talent work and goals (n=18)</a:t>
                      </a:r>
                    </a:p>
                  </a:txBody>
                  <a:tcPr anchor="ctr"/>
                </a:tc>
                <a:tc>
                  <a:txBody>
                    <a:bodyPr/>
                    <a:lstStyle/>
                    <a:p>
                      <a:pPr algn="ctr"/>
                      <a:r>
                        <a:rPr lang="en-US" sz="2400" dirty="0">
                          <a:latin typeface="Arial" panose="020B0604020202020204" pitchFamily="34" charset="0"/>
                          <a:cs typeface="Arial" panose="020B0604020202020204" pitchFamily="34" charset="0"/>
                        </a:rPr>
                        <a:t>89%</a:t>
                      </a:r>
                    </a:p>
                  </a:txBody>
                  <a:tcPr anchor="ctr"/>
                </a:tc>
                <a:extLst>
                  <a:ext uri="{0D108BD9-81ED-4DB2-BD59-A6C34878D82A}">
                    <a16:rowId xmlns:a16="http://schemas.microsoft.com/office/drawing/2014/main" val="2450152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The 12 Essential Elements of a High-Quality College and Career Pathway (Essential Elements [n=46])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87%</a:t>
                      </a:r>
                    </a:p>
                  </a:txBody>
                  <a:tcPr anchor="ctr"/>
                </a:tc>
                <a:extLst>
                  <a:ext uri="{0D108BD9-81ED-4DB2-BD59-A6C34878D82A}">
                    <a16:rowId xmlns:a16="http://schemas.microsoft.com/office/drawing/2014/main" val="41516700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Statewide structure for K–12 SWP (n=25)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84%</a:t>
                      </a:r>
                    </a:p>
                  </a:txBody>
                  <a:tcPr anchor="ctr"/>
                </a:tc>
                <a:extLst>
                  <a:ext uri="{0D108BD9-81ED-4DB2-BD59-A6C34878D82A}">
                    <a16:rowId xmlns:a16="http://schemas.microsoft.com/office/drawing/2014/main" val="39860694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Components of a career pathway (n=46)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83%</a:t>
                      </a:r>
                    </a:p>
                  </a:txBody>
                  <a:tcPr anchor="ctr"/>
                </a:tc>
                <a:extLst>
                  <a:ext uri="{0D108BD9-81ED-4DB2-BD59-A6C34878D82A}">
                    <a16:rowId xmlns:a16="http://schemas.microsoft.com/office/drawing/2014/main" val="42698420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K–12 SWP data collection process and metrics (n=32)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78%</a:t>
                      </a:r>
                    </a:p>
                  </a:txBody>
                  <a:tcPr anchor="ctr"/>
                </a:tc>
                <a:extLst>
                  <a:ext uri="{0D108BD9-81ED-4DB2-BD59-A6C34878D82A}">
                    <a16:rowId xmlns:a16="http://schemas.microsoft.com/office/drawing/2014/main" val="40476600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CTEIG data collection process and metrics (n=31)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77%</a:t>
                      </a:r>
                    </a:p>
                  </a:txBody>
                  <a:tcPr anchor="ctr"/>
                </a:tc>
                <a:extLst>
                  <a:ext uri="{0D108BD9-81ED-4DB2-BD59-A6C34878D82A}">
                    <a16:rowId xmlns:a16="http://schemas.microsoft.com/office/drawing/2014/main" val="131274216"/>
                  </a:ext>
                </a:extLst>
              </a:tr>
            </a:tbl>
          </a:graphicData>
        </a:graphic>
      </p:graphicFrame>
      <p:sp>
        <p:nvSpPr>
          <p:cNvPr id="3" name="Slide Number Placeholder 2">
            <a:extLst>
              <a:ext uri="{FF2B5EF4-FFF2-40B4-BE49-F238E27FC236}">
                <a16:creationId xmlns:a16="http://schemas.microsoft.com/office/drawing/2014/main" id="{5860B81C-9D67-4410-8E73-BC85D57EFB14}"/>
              </a:ext>
            </a:extLst>
          </p:cNvPr>
          <p:cNvSpPr>
            <a:spLocks noGrp="1"/>
          </p:cNvSpPr>
          <p:nvPr>
            <p:ph type="sldNum" sz="quarter" idx="10"/>
          </p:nvPr>
        </p:nvSpPr>
        <p:spPr/>
        <p:txBody>
          <a:bodyPr/>
          <a:lstStyle/>
          <a:p>
            <a:fld id="{7934E7AA-586C-4B13-A389-1429762DA247}" type="slidenum">
              <a:rPr lang="en-US" smtClean="0"/>
              <a:pPr/>
              <a:t>26</a:t>
            </a:fld>
            <a:endParaRPr lang="en-US" dirty="0"/>
          </a:p>
        </p:txBody>
      </p:sp>
    </p:spTree>
    <p:extLst>
      <p:ext uri="{BB962C8B-B14F-4D97-AF65-F5344CB8AC3E}">
        <p14:creationId xmlns:p14="http://schemas.microsoft.com/office/powerpoint/2010/main" val="1167405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24E36-91AE-4CD4-8063-FDD41691EEED}"/>
              </a:ext>
            </a:extLst>
          </p:cNvPr>
          <p:cNvSpPr>
            <a:spLocks noGrp="1"/>
          </p:cNvSpPr>
          <p:nvPr>
            <p:ph type="title"/>
          </p:nvPr>
        </p:nvSpPr>
        <p:spPr>
          <a:xfrm>
            <a:off x="838199" y="1"/>
            <a:ext cx="10515600" cy="1101012"/>
          </a:xfrm>
        </p:spPr>
        <p:txBody>
          <a:bodyPr/>
          <a:lstStyle/>
          <a:p>
            <a:r>
              <a:rPr lang="en-US" dirty="0">
                <a:latin typeface="Arial" panose="020B0604020202020204" pitchFamily="34" charset="0"/>
                <a:cs typeface="Arial" panose="020B0604020202020204" pitchFamily="34" charset="0"/>
              </a:rPr>
              <a:t>Next Steps</a:t>
            </a:r>
            <a:endParaRPr lang="en-US" dirty="0"/>
          </a:p>
        </p:txBody>
      </p:sp>
      <p:graphicFrame>
        <p:nvGraphicFramePr>
          <p:cNvPr id="4" name="Content Placeholder 3">
            <a:extLst>
              <a:ext uri="{FF2B5EF4-FFF2-40B4-BE49-F238E27FC236}">
                <a16:creationId xmlns:a16="http://schemas.microsoft.com/office/drawing/2014/main" id="{59E1813B-B18B-46CE-80F4-137FE4AF43E1}"/>
              </a:ext>
            </a:extLst>
          </p:cNvPr>
          <p:cNvGraphicFramePr>
            <a:graphicFrameLocks noGrp="1"/>
          </p:cNvGraphicFramePr>
          <p:nvPr>
            <p:ph idx="1"/>
            <p:extLst>
              <p:ext uri="{D42A27DB-BD31-4B8C-83A1-F6EECF244321}">
                <p14:modId xmlns:p14="http://schemas.microsoft.com/office/powerpoint/2010/main" val="3679131188"/>
              </p:ext>
            </p:extLst>
          </p:nvPr>
        </p:nvGraphicFramePr>
        <p:xfrm>
          <a:off x="838199" y="822960"/>
          <a:ext cx="10985205" cy="5212080"/>
        </p:xfrm>
        <a:graphic>
          <a:graphicData uri="http://schemas.openxmlformats.org/drawingml/2006/table">
            <a:tbl>
              <a:tblPr firstRow="1" bandRow="1">
                <a:tableStyleId>{5C22544A-7EE6-4342-B048-85BDC9FD1C3A}</a:tableStyleId>
              </a:tblPr>
              <a:tblGrid>
                <a:gridCol w="8071885">
                  <a:extLst>
                    <a:ext uri="{9D8B030D-6E8A-4147-A177-3AD203B41FA5}">
                      <a16:colId xmlns:a16="http://schemas.microsoft.com/office/drawing/2014/main" val="349227855"/>
                    </a:ext>
                  </a:extLst>
                </a:gridCol>
                <a:gridCol w="2913320">
                  <a:extLst>
                    <a:ext uri="{9D8B030D-6E8A-4147-A177-3AD203B41FA5}">
                      <a16:colId xmlns:a16="http://schemas.microsoft.com/office/drawing/2014/main" val="2275517855"/>
                    </a:ext>
                  </a:extLst>
                </a:gridCol>
              </a:tblGrid>
              <a:tr h="7016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Session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latin typeface="Arial" panose="020B0604020202020204" pitchFamily="34" charset="0"/>
                          <a:cs typeface="Arial" panose="020B0604020202020204" pitchFamily="34" charset="0"/>
                        </a:rPr>
                        <a:t>How effective was the session to build your understanding of: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Percent responding Very Effective/Effective</a:t>
                      </a:r>
                    </a:p>
                  </a:txBody>
                  <a:tcPr/>
                </a:tc>
                <a:extLst>
                  <a:ext uri="{0D108BD9-81ED-4DB2-BD59-A6C34878D82A}">
                    <a16:rowId xmlns:a16="http://schemas.microsoft.com/office/drawing/2014/main" val="35995956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Components of an exemplar regional SWP plan (n=19)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74%</a:t>
                      </a:r>
                    </a:p>
                  </a:txBody>
                  <a:tcPr/>
                </a:tc>
                <a:extLst>
                  <a:ext uri="{0D108BD9-81ED-4DB2-BD59-A6C34878D82A}">
                    <a16:rowId xmlns:a16="http://schemas.microsoft.com/office/drawing/2014/main" val="36441991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Next steps for regional work sessions (n=19)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74%</a:t>
                      </a:r>
                    </a:p>
                  </a:txBody>
                  <a:tcPr/>
                </a:tc>
                <a:extLst>
                  <a:ext uri="{0D108BD9-81ED-4DB2-BD59-A6C34878D82A}">
                    <a16:rowId xmlns:a16="http://schemas.microsoft.com/office/drawing/2014/main" val="1704223776"/>
                  </a:ext>
                </a:extLst>
              </a:tr>
              <a:tr h="370840">
                <a:tc>
                  <a:txBody>
                    <a:bodyPr/>
                    <a:lstStyle/>
                    <a:p>
                      <a:r>
                        <a:rPr lang="en-US" sz="2400" dirty="0">
                          <a:latin typeface="Arial" panose="020B0604020202020204" pitchFamily="34" charset="0"/>
                          <a:cs typeface="Arial" panose="020B0604020202020204" pitchFamily="34" charset="0"/>
                        </a:rPr>
                        <a:t>California CTE programs and funding streams (n=52)</a:t>
                      </a:r>
                    </a:p>
                  </a:txBody>
                  <a:tcPr/>
                </a:tc>
                <a:tc>
                  <a:txBody>
                    <a:bodyPr/>
                    <a:lstStyle/>
                    <a:p>
                      <a:pPr algn="ctr"/>
                      <a:r>
                        <a:rPr lang="en-US" sz="2400" dirty="0">
                          <a:latin typeface="Arial" panose="020B0604020202020204" pitchFamily="34" charset="0"/>
                          <a:cs typeface="Arial" panose="020B0604020202020204" pitchFamily="34" charset="0"/>
                        </a:rPr>
                        <a:t>71%</a:t>
                      </a:r>
                    </a:p>
                  </a:txBody>
                  <a:tcPr/>
                </a:tc>
                <a:extLst>
                  <a:ext uri="{0D108BD9-81ED-4DB2-BD59-A6C34878D82A}">
                    <a16:rowId xmlns:a16="http://schemas.microsoft.com/office/drawing/2014/main" val="24313884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Building a local CTE Plan (n=41)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71%</a:t>
                      </a:r>
                    </a:p>
                  </a:txBody>
                  <a:tcPr/>
                </a:tc>
                <a:extLst>
                  <a:ext uri="{0D108BD9-81ED-4DB2-BD59-A6C34878D82A}">
                    <a16:rowId xmlns:a16="http://schemas.microsoft.com/office/drawing/2014/main" val="2570156386"/>
                  </a:ext>
                </a:extLst>
              </a:tr>
              <a:tr h="370840">
                <a:tc>
                  <a:txBody>
                    <a:bodyPr/>
                    <a:lstStyle/>
                    <a:p>
                      <a:r>
                        <a:rPr lang="en-US" sz="2400" dirty="0">
                          <a:latin typeface="Arial" panose="020B0604020202020204" pitchFamily="34" charset="0"/>
                          <a:cs typeface="Arial" panose="020B0604020202020204" pitchFamily="34" charset="0"/>
                        </a:rPr>
                        <a:t>The California Community Colleges Chancellor’s Office (CCCCO) and K–12 SWP (n=53)</a:t>
                      </a:r>
                    </a:p>
                  </a:txBody>
                  <a:tcPr/>
                </a:tc>
                <a:tc>
                  <a:txBody>
                    <a:bodyPr/>
                    <a:lstStyle/>
                    <a:p>
                      <a:pPr algn="ctr"/>
                      <a:r>
                        <a:rPr lang="en-US" sz="2400" dirty="0">
                          <a:latin typeface="Arial" panose="020B0604020202020204" pitchFamily="34" charset="0"/>
                          <a:cs typeface="Arial" panose="020B0604020202020204" pitchFamily="34" charset="0"/>
                        </a:rPr>
                        <a:t>66%</a:t>
                      </a:r>
                    </a:p>
                  </a:txBody>
                  <a:tcPr/>
                </a:tc>
                <a:extLst>
                  <a:ext uri="{0D108BD9-81ED-4DB2-BD59-A6C34878D82A}">
                    <a16:rowId xmlns:a16="http://schemas.microsoft.com/office/drawing/2014/main" val="19876622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Components of a successful application (n=40)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65%</a:t>
                      </a:r>
                    </a:p>
                  </a:txBody>
                  <a:tcPr/>
                </a:tc>
                <a:extLst>
                  <a:ext uri="{0D108BD9-81ED-4DB2-BD59-A6C34878D82A}">
                    <a16:rowId xmlns:a16="http://schemas.microsoft.com/office/drawing/2014/main" val="1869519352"/>
                  </a:ext>
                </a:extLst>
              </a:tr>
              <a:tr h="370840">
                <a:tc>
                  <a:txBody>
                    <a:bodyPr/>
                    <a:lstStyle/>
                    <a:p>
                      <a:pPr marL="0" marR="0" lvl="0" indent="0" algn="l" rtl="0" eaLnBrk="1" fontAlgn="auto" latinLnBrk="0" hangingPunct="1">
                        <a:lnSpc>
                          <a:spcPct val="100000"/>
                        </a:lnSpc>
                        <a:spcBef>
                          <a:spcPts val="0"/>
                        </a:spcBef>
                        <a:spcAft>
                          <a:spcPts val="0"/>
                        </a:spcAft>
                        <a:buFontTx/>
                        <a:buNone/>
                      </a:pPr>
                      <a:r>
                        <a:rPr lang="en-US" sz="2400" dirty="0">
                          <a:latin typeface="Arial" panose="020B0604020202020204" pitchFamily="34" charset="0"/>
                          <a:cs typeface="Arial" panose="020B0604020202020204" pitchFamily="34" charset="0"/>
                        </a:rPr>
                        <a:t>Leveraging CTE funds (n=37)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62%</a:t>
                      </a:r>
                    </a:p>
                  </a:txBody>
                  <a:tcPr/>
                </a:tc>
                <a:extLst>
                  <a:ext uri="{0D108BD9-81ED-4DB2-BD59-A6C34878D82A}">
                    <a16:rowId xmlns:a16="http://schemas.microsoft.com/office/drawing/2014/main" val="4238027071"/>
                  </a:ext>
                </a:extLst>
              </a:tr>
              <a:tr h="370840">
                <a:tc>
                  <a:txBody>
                    <a:bodyPr/>
                    <a:lstStyle/>
                    <a:p>
                      <a:r>
                        <a:rPr lang="en-US" sz="2400" dirty="0">
                          <a:latin typeface="Arial" panose="020B0604020202020204" pitchFamily="34" charset="0"/>
                          <a:cs typeface="Arial" panose="020B0604020202020204" pitchFamily="34" charset="0"/>
                        </a:rPr>
                        <a:t>Professional development  activities (n=18)</a:t>
                      </a:r>
                    </a:p>
                  </a:txBody>
                  <a:tcPr/>
                </a:tc>
                <a:tc>
                  <a:txBody>
                    <a:bodyPr/>
                    <a:lstStyle/>
                    <a:p>
                      <a:pPr algn="ctr"/>
                      <a:r>
                        <a:rPr lang="en-US" sz="2400" dirty="0">
                          <a:latin typeface="Arial" panose="020B0604020202020204" pitchFamily="34" charset="0"/>
                          <a:cs typeface="Arial" panose="020B0604020202020204" pitchFamily="34" charset="0"/>
                        </a:rPr>
                        <a:t>56%</a:t>
                      </a:r>
                    </a:p>
                  </a:txBody>
                  <a:tcPr/>
                </a:tc>
                <a:extLst>
                  <a:ext uri="{0D108BD9-81ED-4DB2-BD59-A6C34878D82A}">
                    <a16:rowId xmlns:a16="http://schemas.microsoft.com/office/drawing/2014/main" val="3884652754"/>
                  </a:ext>
                </a:extLst>
              </a:tr>
            </a:tbl>
          </a:graphicData>
        </a:graphic>
      </p:graphicFrame>
      <p:sp>
        <p:nvSpPr>
          <p:cNvPr id="3" name="Slide Number Placeholder 2">
            <a:extLst>
              <a:ext uri="{FF2B5EF4-FFF2-40B4-BE49-F238E27FC236}">
                <a16:creationId xmlns:a16="http://schemas.microsoft.com/office/drawing/2014/main" id="{E1C1B28A-57C9-4A2D-9D83-0BDBD451D6DA}"/>
              </a:ext>
            </a:extLst>
          </p:cNvPr>
          <p:cNvSpPr>
            <a:spLocks noGrp="1"/>
          </p:cNvSpPr>
          <p:nvPr>
            <p:ph type="sldNum" sz="quarter" idx="10"/>
          </p:nvPr>
        </p:nvSpPr>
        <p:spPr/>
        <p:txBody>
          <a:bodyPr/>
          <a:lstStyle/>
          <a:p>
            <a:fld id="{7934E7AA-586C-4B13-A389-1429762DA247}" type="slidenum">
              <a:rPr lang="en-US" smtClean="0"/>
              <a:pPr/>
              <a:t>27</a:t>
            </a:fld>
            <a:endParaRPr lang="en-US" dirty="0"/>
          </a:p>
        </p:txBody>
      </p:sp>
    </p:spTree>
    <p:extLst>
      <p:ext uri="{BB962C8B-B14F-4D97-AF65-F5344CB8AC3E}">
        <p14:creationId xmlns:p14="http://schemas.microsoft.com/office/powerpoint/2010/main" val="1814905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BBB40-24FA-4A4F-A6E3-8A9E850A2858}"/>
              </a:ext>
            </a:extLst>
          </p:cNvPr>
          <p:cNvSpPr>
            <a:spLocks noGrp="1"/>
          </p:cNvSpPr>
          <p:nvPr>
            <p:ph type="title"/>
          </p:nvPr>
        </p:nvSpPr>
        <p:spPr>
          <a:xfrm>
            <a:off x="838199" y="365125"/>
            <a:ext cx="11155327" cy="1325563"/>
          </a:xfrm>
        </p:spPr>
        <p:txBody>
          <a:bodyPr/>
          <a:lstStyle/>
          <a:p>
            <a:r>
              <a:rPr lang="en-US" dirty="0">
                <a:latin typeface="Arial" panose="020B0604020202020204" pitchFamily="34" charset="0"/>
                <a:cs typeface="Arial" panose="020B0604020202020204" pitchFamily="34" charset="0"/>
              </a:rPr>
              <a:t>K–12 SWP Round 3 </a:t>
            </a:r>
            <a:r>
              <a:rPr lang="en-US" b="1" dirty="0">
                <a:latin typeface="Arial" panose="020B0604020202020204" pitchFamily="34" charset="0"/>
                <a:cs typeface="Arial" panose="020B0604020202020204" pitchFamily="34" charset="0"/>
              </a:rPr>
              <a:t>Proposed</a:t>
            </a:r>
            <a:r>
              <a:rPr lang="en-US" dirty="0">
                <a:latin typeface="Arial" panose="020B0604020202020204" pitchFamily="34" charset="0"/>
                <a:cs typeface="Arial" panose="020B0604020202020204" pitchFamily="34" charset="0"/>
              </a:rPr>
              <a:t> Calendar </a:t>
            </a:r>
            <a:r>
              <a:rPr lang="en-US" sz="2800" dirty="0">
                <a:latin typeface="Arial" panose="020B0604020202020204" pitchFamily="34" charset="0"/>
                <a:cs typeface="Arial" panose="020B0604020202020204" pitchFamily="34" charset="0"/>
              </a:rPr>
              <a:t>(1)</a:t>
            </a:r>
            <a:endParaRPr lang="en-US" dirty="0"/>
          </a:p>
        </p:txBody>
      </p:sp>
      <p:graphicFrame>
        <p:nvGraphicFramePr>
          <p:cNvPr id="4" name="Content Placeholder 3">
            <a:extLst>
              <a:ext uri="{FF2B5EF4-FFF2-40B4-BE49-F238E27FC236}">
                <a16:creationId xmlns:a16="http://schemas.microsoft.com/office/drawing/2014/main" id="{C1F5BC10-DCE4-47CA-8D8F-E12CA0BE29BD}"/>
              </a:ext>
            </a:extLst>
          </p:cNvPr>
          <p:cNvGraphicFramePr>
            <a:graphicFrameLocks noGrp="1"/>
          </p:cNvGraphicFramePr>
          <p:nvPr>
            <p:ph idx="1"/>
            <p:extLst>
              <p:ext uri="{D42A27DB-BD31-4B8C-83A1-F6EECF244321}">
                <p14:modId xmlns:p14="http://schemas.microsoft.com/office/powerpoint/2010/main" val="2479497608"/>
              </p:ext>
            </p:extLst>
          </p:nvPr>
        </p:nvGraphicFramePr>
        <p:xfrm>
          <a:off x="838200" y="1690688"/>
          <a:ext cx="10515600" cy="4201548"/>
        </p:xfrm>
        <a:graphic>
          <a:graphicData uri="http://schemas.openxmlformats.org/drawingml/2006/table">
            <a:tbl>
              <a:tblPr firstRow="1" bandRow="1">
                <a:tableStyleId>{5C22544A-7EE6-4342-B048-85BDC9FD1C3A}</a:tableStyleId>
              </a:tblPr>
              <a:tblGrid>
                <a:gridCol w="2968256">
                  <a:extLst>
                    <a:ext uri="{9D8B030D-6E8A-4147-A177-3AD203B41FA5}">
                      <a16:colId xmlns:a16="http://schemas.microsoft.com/office/drawing/2014/main" val="1953955612"/>
                    </a:ext>
                  </a:extLst>
                </a:gridCol>
                <a:gridCol w="7547344">
                  <a:extLst>
                    <a:ext uri="{9D8B030D-6E8A-4147-A177-3AD203B41FA5}">
                      <a16:colId xmlns:a16="http://schemas.microsoft.com/office/drawing/2014/main" val="2928837010"/>
                    </a:ext>
                  </a:extLst>
                </a:gridCol>
              </a:tblGrid>
              <a:tr h="370840">
                <a:tc>
                  <a:txBody>
                    <a:bodyPr/>
                    <a:lstStyle/>
                    <a:p>
                      <a:pPr marL="50800" marR="0" algn="ctr">
                        <a:spcBef>
                          <a:spcPts val="0"/>
                        </a:spcBef>
                        <a:spcAft>
                          <a:spcPts val="0"/>
                        </a:spcAft>
                      </a:pPr>
                      <a:r>
                        <a:rPr lang="en-US" sz="2400" dirty="0">
                          <a:effectLst/>
                        </a:rPr>
                        <a:t>Date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329" marR="45329" marT="45329" marB="45329"/>
                </a:tc>
                <a:tc>
                  <a:txBody>
                    <a:bodyPr/>
                    <a:lstStyle/>
                    <a:p>
                      <a:pPr marL="0" marR="0" algn="ctr">
                        <a:spcBef>
                          <a:spcPts val="0"/>
                        </a:spcBef>
                        <a:spcAft>
                          <a:spcPts val="0"/>
                        </a:spcAft>
                      </a:pPr>
                      <a:r>
                        <a:rPr lang="en-US" sz="2400" kern="1200" dirty="0">
                          <a:effectLst/>
                        </a:rPr>
                        <a:t>Activity</a:t>
                      </a:r>
                      <a:endParaRPr lang="en-US" sz="2400" b="0" kern="1200" dirty="0">
                        <a:solidFill>
                          <a:schemeClr val="dk1"/>
                        </a:solidFill>
                        <a:effectLst/>
                        <a:latin typeface="+mn-lt"/>
                        <a:ea typeface="+mn-ea"/>
                        <a:cs typeface="+mn-cs"/>
                      </a:endParaRPr>
                    </a:p>
                  </a:txBody>
                  <a:tcPr marL="45329" marR="45329" marT="45329" marB="45329"/>
                </a:tc>
                <a:extLst>
                  <a:ext uri="{0D108BD9-81ED-4DB2-BD59-A6C34878D82A}">
                    <a16:rowId xmlns:a16="http://schemas.microsoft.com/office/drawing/2014/main" val="523709583"/>
                  </a:ext>
                </a:extLst>
              </a:tr>
              <a:tr h="370840">
                <a:tc>
                  <a:txBody>
                    <a:bodyPr/>
                    <a:lstStyle/>
                    <a:p>
                      <a:pPr marL="50800" marR="0">
                        <a:spcBef>
                          <a:spcPts val="0"/>
                        </a:spcBef>
                        <a:spcAft>
                          <a:spcPts val="0"/>
                        </a:spcAft>
                      </a:pPr>
                      <a:r>
                        <a:rPr lang="en-US" sz="2400" dirty="0">
                          <a:effectLst/>
                        </a:rPr>
                        <a:t>August 20, 2020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329" marR="45329" marT="45329" marB="45329"/>
                </a:tc>
                <a:tc>
                  <a:txBody>
                    <a:bodyPr/>
                    <a:lstStyle/>
                    <a:p>
                      <a:pPr marL="0" marR="0">
                        <a:spcBef>
                          <a:spcPts val="0"/>
                        </a:spcBef>
                        <a:spcAft>
                          <a:spcPts val="0"/>
                        </a:spcAft>
                      </a:pPr>
                      <a:r>
                        <a:rPr lang="en-US" sz="2400" kern="1200" dirty="0">
                          <a:effectLst/>
                        </a:rPr>
                        <a:t>California Community College Chancellor’s Office </a:t>
                      </a:r>
                      <a:r>
                        <a:rPr lang="en-US" sz="2400" kern="1200">
                          <a:effectLst/>
                        </a:rPr>
                        <a:t>(CCCCO) opens </a:t>
                      </a:r>
                      <a:r>
                        <a:rPr lang="en-US" sz="2400" kern="1200" dirty="0">
                          <a:effectLst/>
                        </a:rPr>
                        <a:t>NOVA platform and posts RFA to website</a:t>
                      </a:r>
                      <a:endParaRPr lang="en-US" sz="2400" b="0" kern="1200" dirty="0">
                        <a:solidFill>
                          <a:schemeClr val="dk1"/>
                        </a:solidFill>
                        <a:effectLst/>
                        <a:latin typeface="+mn-lt"/>
                        <a:ea typeface="+mn-ea"/>
                        <a:cs typeface="+mn-cs"/>
                      </a:endParaRPr>
                    </a:p>
                  </a:txBody>
                  <a:tcPr marL="45329" marR="45329" marT="45329" marB="45329"/>
                </a:tc>
                <a:extLst>
                  <a:ext uri="{0D108BD9-81ED-4DB2-BD59-A6C34878D82A}">
                    <a16:rowId xmlns:a16="http://schemas.microsoft.com/office/drawing/2014/main" val="697584424"/>
                  </a:ext>
                </a:extLst>
              </a:tr>
              <a:tr h="370840">
                <a:tc>
                  <a:txBody>
                    <a:bodyPr/>
                    <a:lstStyle/>
                    <a:p>
                      <a:pPr marL="50800" marR="0">
                        <a:spcBef>
                          <a:spcPts val="0"/>
                        </a:spcBef>
                        <a:spcAft>
                          <a:spcPts val="0"/>
                        </a:spcAft>
                      </a:pPr>
                      <a:r>
                        <a:rPr lang="en-US" sz="2400" dirty="0">
                          <a:effectLst/>
                        </a:rPr>
                        <a:t>August 27, 2020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329" marR="45329" marT="45329" marB="453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CCCCO hosts Bidder’s Conference Webinar</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9" marR="45329" marT="45329" marB="45329"/>
                </a:tc>
                <a:extLst>
                  <a:ext uri="{0D108BD9-81ED-4DB2-BD59-A6C34878D82A}">
                    <a16:rowId xmlns:a16="http://schemas.microsoft.com/office/drawing/2014/main" val="1797071271"/>
                  </a:ext>
                </a:extLst>
              </a:tr>
              <a:tr h="370840">
                <a:tc>
                  <a:txBody>
                    <a:bodyPr/>
                    <a:lstStyle/>
                    <a:p>
                      <a:pPr marL="50800" marR="0">
                        <a:spcBef>
                          <a:spcPts val="0"/>
                        </a:spcBef>
                        <a:spcAft>
                          <a:spcPts val="0"/>
                        </a:spcAft>
                      </a:pPr>
                      <a:r>
                        <a:rPr lang="en-US" sz="2400" dirty="0">
                          <a:effectLst/>
                        </a:rPr>
                        <a:t>September 2020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329" marR="45329" marT="45329" marB="45329"/>
                </a:tc>
                <a:tc>
                  <a:txBody>
                    <a:bodyPr/>
                    <a:lstStyle/>
                    <a:p>
                      <a:pPr marL="0" marR="0">
                        <a:spcBef>
                          <a:spcPts val="0"/>
                        </a:spcBef>
                        <a:spcAft>
                          <a:spcPts val="0"/>
                        </a:spcAft>
                      </a:pPr>
                      <a:r>
                        <a:rPr lang="en-US" sz="2400" dirty="0">
                          <a:effectLst/>
                        </a:rPr>
                        <a:t>RCs host virtual Regional Engagement Meetings, K–12 SWP application support series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9" marR="45329" marT="45329" marB="45329"/>
                </a:tc>
                <a:extLst>
                  <a:ext uri="{0D108BD9-81ED-4DB2-BD59-A6C34878D82A}">
                    <a16:rowId xmlns:a16="http://schemas.microsoft.com/office/drawing/2014/main" val="560613923"/>
                  </a:ext>
                </a:extLst>
              </a:tr>
              <a:tr h="370840">
                <a:tc>
                  <a:txBody>
                    <a:bodyPr/>
                    <a:lstStyle/>
                    <a:p>
                      <a:pPr marL="50800" marR="0">
                        <a:spcBef>
                          <a:spcPts val="0"/>
                        </a:spcBef>
                        <a:spcAft>
                          <a:spcPts val="0"/>
                        </a:spcAft>
                      </a:pPr>
                      <a:r>
                        <a:rPr lang="en-US" sz="2400">
                          <a:effectLst/>
                        </a:rPr>
                        <a:t>September 8, 2020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329" marR="45329" marT="45329" marB="45329"/>
                </a:tc>
                <a:tc>
                  <a:txBody>
                    <a:bodyPr/>
                    <a:lstStyle/>
                    <a:p>
                      <a:pPr marL="0" marR="0">
                        <a:spcBef>
                          <a:spcPts val="0"/>
                        </a:spcBef>
                        <a:spcAft>
                          <a:spcPts val="0"/>
                        </a:spcAft>
                      </a:pPr>
                      <a:r>
                        <a:rPr lang="en-US" sz="2400" dirty="0">
                          <a:effectLst/>
                        </a:rPr>
                        <a:t>CCCCO conducts NOVA training (date subject to change based on availability of staff at the CCCCO)</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9" marR="45329" marT="45329" marB="45329"/>
                </a:tc>
                <a:extLst>
                  <a:ext uri="{0D108BD9-81ED-4DB2-BD59-A6C34878D82A}">
                    <a16:rowId xmlns:a16="http://schemas.microsoft.com/office/drawing/2014/main" val="3881911287"/>
                  </a:ext>
                </a:extLst>
              </a:tr>
              <a:tr h="370840">
                <a:tc>
                  <a:txBody>
                    <a:bodyPr/>
                    <a:lstStyle/>
                    <a:p>
                      <a:pPr marL="50800" marR="0">
                        <a:spcBef>
                          <a:spcPts val="0"/>
                        </a:spcBef>
                        <a:spcAft>
                          <a:spcPts val="0"/>
                        </a:spcAft>
                      </a:pPr>
                      <a:r>
                        <a:rPr lang="en-US" sz="2400">
                          <a:effectLst/>
                        </a:rPr>
                        <a:t>September 30, 2020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329" marR="45329" marT="45329" marB="45329"/>
                </a:tc>
                <a:tc>
                  <a:txBody>
                    <a:bodyPr/>
                    <a:lstStyle/>
                    <a:p>
                      <a:pPr marL="0" marR="0">
                        <a:spcBef>
                          <a:spcPts val="0"/>
                        </a:spcBef>
                        <a:spcAft>
                          <a:spcPts val="0"/>
                        </a:spcAft>
                      </a:pPr>
                      <a:r>
                        <a:rPr lang="en-US" sz="2400" dirty="0">
                          <a:effectLst/>
                        </a:rPr>
                        <a:t>CCCCO closes window to submit questions regarding the RFA and or supporting instruments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9" marR="45329" marT="45329" marB="45329"/>
                </a:tc>
                <a:extLst>
                  <a:ext uri="{0D108BD9-81ED-4DB2-BD59-A6C34878D82A}">
                    <a16:rowId xmlns:a16="http://schemas.microsoft.com/office/drawing/2014/main" val="3701816726"/>
                  </a:ext>
                </a:extLst>
              </a:tr>
            </a:tbl>
          </a:graphicData>
        </a:graphic>
      </p:graphicFrame>
      <p:sp>
        <p:nvSpPr>
          <p:cNvPr id="3" name="Slide Number Placeholder 2">
            <a:extLst>
              <a:ext uri="{FF2B5EF4-FFF2-40B4-BE49-F238E27FC236}">
                <a16:creationId xmlns:a16="http://schemas.microsoft.com/office/drawing/2014/main" id="{C497CE2C-B0E4-465A-AA44-1679C431A559}"/>
              </a:ext>
            </a:extLst>
          </p:cNvPr>
          <p:cNvSpPr>
            <a:spLocks noGrp="1"/>
          </p:cNvSpPr>
          <p:nvPr>
            <p:ph type="sldNum" sz="quarter" idx="10"/>
          </p:nvPr>
        </p:nvSpPr>
        <p:spPr/>
        <p:txBody>
          <a:bodyPr/>
          <a:lstStyle/>
          <a:p>
            <a:fld id="{7934E7AA-586C-4B13-A389-1429762DA247}" type="slidenum">
              <a:rPr lang="en-US" smtClean="0"/>
              <a:pPr/>
              <a:t>28</a:t>
            </a:fld>
            <a:endParaRPr lang="en-US" dirty="0"/>
          </a:p>
        </p:txBody>
      </p:sp>
    </p:spTree>
    <p:extLst>
      <p:ext uri="{BB962C8B-B14F-4D97-AF65-F5344CB8AC3E}">
        <p14:creationId xmlns:p14="http://schemas.microsoft.com/office/powerpoint/2010/main" val="3318318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65BFD-A056-4672-9808-56D5C20B40B4}"/>
              </a:ext>
            </a:extLst>
          </p:cNvPr>
          <p:cNvSpPr>
            <a:spLocks noGrp="1"/>
          </p:cNvSpPr>
          <p:nvPr>
            <p:ph type="title"/>
          </p:nvPr>
        </p:nvSpPr>
        <p:spPr>
          <a:xfrm>
            <a:off x="838200" y="365125"/>
            <a:ext cx="11049000" cy="1325563"/>
          </a:xfrm>
        </p:spPr>
        <p:txBody>
          <a:bodyPr/>
          <a:lstStyle/>
          <a:p>
            <a:r>
              <a:rPr lang="en-US" dirty="0">
                <a:latin typeface="Arial" panose="020B0604020202020204" pitchFamily="34" charset="0"/>
                <a:cs typeface="Arial" panose="020B0604020202020204" pitchFamily="34" charset="0"/>
              </a:rPr>
              <a:t>K–12 SWP Round 3 </a:t>
            </a:r>
            <a:r>
              <a:rPr lang="en-US" b="1" dirty="0">
                <a:latin typeface="Arial" panose="020B0604020202020204" pitchFamily="34" charset="0"/>
                <a:cs typeface="Arial" panose="020B0604020202020204" pitchFamily="34" charset="0"/>
              </a:rPr>
              <a:t>Proposed</a:t>
            </a:r>
            <a:r>
              <a:rPr lang="en-US" dirty="0">
                <a:latin typeface="Arial" panose="020B0604020202020204" pitchFamily="34" charset="0"/>
                <a:cs typeface="Arial" panose="020B0604020202020204" pitchFamily="34" charset="0"/>
              </a:rPr>
              <a:t> Calendar </a:t>
            </a:r>
            <a:r>
              <a:rPr lang="en-US" sz="2800" dirty="0">
                <a:latin typeface="Arial" panose="020B0604020202020204" pitchFamily="34" charset="0"/>
                <a:cs typeface="Arial" panose="020B0604020202020204" pitchFamily="34" charset="0"/>
              </a:rPr>
              <a:t>(2)</a:t>
            </a:r>
            <a:endParaRPr lang="en-US" dirty="0"/>
          </a:p>
        </p:txBody>
      </p:sp>
      <p:graphicFrame>
        <p:nvGraphicFramePr>
          <p:cNvPr id="4" name="Content Placeholder 3">
            <a:extLst>
              <a:ext uri="{FF2B5EF4-FFF2-40B4-BE49-F238E27FC236}">
                <a16:creationId xmlns:a16="http://schemas.microsoft.com/office/drawing/2014/main" id="{56C1A4F2-1A8B-4E42-AE5B-811DB44A3419}"/>
              </a:ext>
            </a:extLst>
          </p:cNvPr>
          <p:cNvGraphicFramePr>
            <a:graphicFrameLocks noGrp="1"/>
          </p:cNvGraphicFramePr>
          <p:nvPr>
            <p:ph idx="1"/>
            <p:extLst/>
          </p:nvPr>
        </p:nvGraphicFramePr>
        <p:xfrm>
          <a:off x="838200" y="2059746"/>
          <a:ext cx="10515600" cy="2738508"/>
        </p:xfrm>
        <a:graphic>
          <a:graphicData uri="http://schemas.openxmlformats.org/drawingml/2006/table">
            <a:tbl>
              <a:tblPr firstRow="1" bandRow="1">
                <a:tableStyleId>{5C22544A-7EE6-4342-B048-85BDC9FD1C3A}</a:tableStyleId>
              </a:tblPr>
              <a:tblGrid>
                <a:gridCol w="3329763">
                  <a:extLst>
                    <a:ext uri="{9D8B030D-6E8A-4147-A177-3AD203B41FA5}">
                      <a16:colId xmlns:a16="http://schemas.microsoft.com/office/drawing/2014/main" val="3281838980"/>
                    </a:ext>
                  </a:extLst>
                </a:gridCol>
                <a:gridCol w="7185837">
                  <a:extLst>
                    <a:ext uri="{9D8B030D-6E8A-4147-A177-3AD203B41FA5}">
                      <a16:colId xmlns:a16="http://schemas.microsoft.com/office/drawing/2014/main" val="1425844531"/>
                    </a:ext>
                  </a:extLst>
                </a:gridCol>
              </a:tblGrid>
              <a:tr h="370840">
                <a:tc>
                  <a:txBody>
                    <a:bodyPr/>
                    <a:lstStyle/>
                    <a:p>
                      <a:pPr marL="50800" marR="0" algn="ctr">
                        <a:spcBef>
                          <a:spcPts val="0"/>
                        </a:spcBef>
                        <a:spcAft>
                          <a:spcPts val="0"/>
                        </a:spcAft>
                      </a:pPr>
                      <a:r>
                        <a:rPr lang="en-US" sz="2400" b="1" dirty="0">
                          <a:effectLst/>
                        </a:rPr>
                        <a:t>Date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329" marR="45329" marT="45329" marB="45329" anchor="ctr"/>
                </a:tc>
                <a:tc>
                  <a:txBody>
                    <a:bodyPr/>
                    <a:lstStyle/>
                    <a:p>
                      <a:pPr marL="0" marR="0" algn="ctr">
                        <a:spcBef>
                          <a:spcPts val="0"/>
                        </a:spcBef>
                        <a:spcAft>
                          <a:spcPts val="0"/>
                        </a:spcAft>
                      </a:pPr>
                      <a:r>
                        <a:rPr lang="en-US" sz="2400" b="1" dirty="0">
                          <a:effectLst/>
                        </a:rPr>
                        <a:t>Action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329" marR="45329" marT="45329" marB="45329" anchor="ctr"/>
                </a:tc>
                <a:extLst>
                  <a:ext uri="{0D108BD9-81ED-4DB2-BD59-A6C34878D82A}">
                    <a16:rowId xmlns:a16="http://schemas.microsoft.com/office/drawing/2014/main" val="63579078"/>
                  </a:ext>
                </a:extLst>
              </a:tr>
              <a:tr h="370840">
                <a:tc>
                  <a:txBody>
                    <a:bodyPr/>
                    <a:lstStyle/>
                    <a:p>
                      <a:pPr marL="50800" marR="0">
                        <a:spcBef>
                          <a:spcPts val="0"/>
                        </a:spcBef>
                        <a:spcAft>
                          <a:spcPts val="0"/>
                        </a:spcAft>
                      </a:pPr>
                      <a:r>
                        <a:rPr lang="en-US" sz="2400" dirty="0">
                          <a:effectLst/>
                        </a:rPr>
                        <a:t>October 16, 2020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329" marR="45329" marT="45329" marB="45329"/>
                </a:tc>
                <a:tc>
                  <a:txBody>
                    <a:bodyPr/>
                    <a:lstStyle/>
                    <a:p>
                      <a:pPr marL="50800" marR="0">
                        <a:spcBef>
                          <a:spcPts val="0"/>
                        </a:spcBef>
                        <a:spcAft>
                          <a:spcPts val="0"/>
                        </a:spcAft>
                      </a:pPr>
                      <a:r>
                        <a:rPr lang="en-US" sz="2400" b="0" dirty="0">
                          <a:effectLst/>
                        </a:rPr>
                        <a:t>Applications due on the NOVA platform</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9" marR="45329" marT="45329" marB="45329"/>
                </a:tc>
                <a:extLst>
                  <a:ext uri="{0D108BD9-81ED-4DB2-BD59-A6C34878D82A}">
                    <a16:rowId xmlns:a16="http://schemas.microsoft.com/office/drawing/2014/main" val="596555259"/>
                  </a:ext>
                </a:extLst>
              </a:tr>
              <a:tr h="370840">
                <a:tc>
                  <a:txBody>
                    <a:bodyPr/>
                    <a:lstStyle/>
                    <a:p>
                      <a:pPr marL="50800" marR="0">
                        <a:spcBef>
                          <a:spcPts val="0"/>
                        </a:spcBef>
                        <a:spcAft>
                          <a:spcPts val="0"/>
                        </a:spcAft>
                      </a:pPr>
                      <a:r>
                        <a:rPr lang="en-US" sz="2400" dirty="0">
                          <a:effectLst/>
                        </a:rPr>
                        <a:t>December 4, 2020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329" marR="45329" marT="45329" marB="45329"/>
                </a:tc>
                <a:tc>
                  <a:txBody>
                    <a:bodyPr/>
                    <a:lstStyle/>
                    <a:p>
                      <a:pPr marL="50800" marR="0">
                        <a:spcBef>
                          <a:spcPts val="0"/>
                        </a:spcBef>
                        <a:spcAft>
                          <a:spcPts val="0"/>
                        </a:spcAft>
                      </a:pPr>
                      <a:r>
                        <a:rPr lang="en-US" sz="2400" b="0" dirty="0">
                          <a:solidFill>
                            <a:srgbClr val="002F6D"/>
                          </a:solidFill>
                          <a:effectLst/>
                        </a:rPr>
                        <a:t>CCCCO makes final award decision; announces awards</a:t>
                      </a:r>
                      <a:endParaRPr lang="en-US" sz="2400" b="0" dirty="0">
                        <a:solidFill>
                          <a:srgbClr val="002F6D"/>
                        </a:solidFill>
                        <a:effectLst/>
                        <a:latin typeface="Calibri" panose="020F0502020204030204" pitchFamily="34" charset="0"/>
                        <a:ea typeface="Calibri" panose="020F0502020204030204" pitchFamily="34" charset="0"/>
                        <a:cs typeface="Times New Roman" panose="02020603050405020304" pitchFamily="18" charset="0"/>
                      </a:endParaRPr>
                    </a:p>
                  </a:txBody>
                  <a:tcPr marL="45329" marR="45329" marT="45329" marB="45329"/>
                </a:tc>
                <a:extLst>
                  <a:ext uri="{0D108BD9-81ED-4DB2-BD59-A6C34878D82A}">
                    <a16:rowId xmlns:a16="http://schemas.microsoft.com/office/drawing/2014/main" val="1817612784"/>
                  </a:ext>
                </a:extLst>
              </a:tr>
              <a:tr h="370840">
                <a:tc>
                  <a:txBody>
                    <a:bodyPr/>
                    <a:lstStyle/>
                    <a:p>
                      <a:pPr marL="50800" marR="0">
                        <a:spcBef>
                          <a:spcPts val="0"/>
                        </a:spcBef>
                        <a:spcAft>
                          <a:spcPts val="0"/>
                        </a:spcAft>
                      </a:pPr>
                      <a:r>
                        <a:rPr lang="en-US" sz="2400" dirty="0">
                          <a:effectLst/>
                        </a:rPr>
                        <a:t>December 18, 2020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329" marR="45329" marT="45329" marB="45329"/>
                </a:tc>
                <a:tc>
                  <a:txBody>
                    <a:bodyPr/>
                    <a:lstStyle/>
                    <a:p>
                      <a:pPr marL="50800" marR="0">
                        <a:spcBef>
                          <a:spcPts val="0"/>
                        </a:spcBef>
                        <a:spcAft>
                          <a:spcPts val="0"/>
                        </a:spcAft>
                      </a:pPr>
                      <a:r>
                        <a:rPr lang="en-US" sz="2400" b="0" dirty="0">
                          <a:effectLst/>
                        </a:rPr>
                        <a:t>Appeals close</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9" marR="45329" marT="45329" marB="45329"/>
                </a:tc>
                <a:extLst>
                  <a:ext uri="{0D108BD9-81ED-4DB2-BD59-A6C34878D82A}">
                    <a16:rowId xmlns:a16="http://schemas.microsoft.com/office/drawing/2014/main" val="3421650098"/>
                  </a:ext>
                </a:extLst>
              </a:tr>
              <a:tr h="370840">
                <a:tc>
                  <a:txBody>
                    <a:bodyPr/>
                    <a:lstStyle/>
                    <a:p>
                      <a:pPr marL="50800" marR="0">
                        <a:spcBef>
                          <a:spcPts val="0"/>
                        </a:spcBef>
                        <a:spcAft>
                          <a:spcPts val="0"/>
                        </a:spcAft>
                      </a:pPr>
                      <a:r>
                        <a:rPr lang="en-US" sz="2400">
                          <a:effectLst/>
                        </a:rPr>
                        <a:t>January XX, 2021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329" marR="45329" marT="45329" marB="45329"/>
                </a:tc>
                <a:tc>
                  <a:txBody>
                    <a:bodyPr/>
                    <a:lstStyle/>
                    <a:p>
                      <a:pPr marL="50800" marR="0">
                        <a:spcBef>
                          <a:spcPts val="0"/>
                        </a:spcBef>
                        <a:spcAft>
                          <a:spcPts val="0"/>
                        </a:spcAft>
                      </a:pPr>
                      <a:r>
                        <a:rPr lang="en-US" sz="2400" b="0" dirty="0">
                          <a:effectLst/>
                        </a:rPr>
                        <a:t>Board of Governors meeting for approval</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9" marR="45329" marT="45329" marB="45329"/>
                </a:tc>
                <a:extLst>
                  <a:ext uri="{0D108BD9-81ED-4DB2-BD59-A6C34878D82A}">
                    <a16:rowId xmlns:a16="http://schemas.microsoft.com/office/drawing/2014/main" val="2773356800"/>
                  </a:ext>
                </a:extLst>
              </a:tr>
              <a:tr h="370840">
                <a:tc>
                  <a:txBody>
                    <a:bodyPr/>
                    <a:lstStyle/>
                    <a:p>
                      <a:pPr marL="50800" marR="0">
                        <a:spcBef>
                          <a:spcPts val="0"/>
                        </a:spcBef>
                        <a:spcAft>
                          <a:spcPts val="0"/>
                        </a:spcAft>
                      </a:pPr>
                      <a:r>
                        <a:rPr lang="en-US" sz="2400">
                          <a:effectLst/>
                        </a:rPr>
                        <a:t>January XX, 2021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5329" marR="45329" marT="45329" marB="45329"/>
                </a:tc>
                <a:tc>
                  <a:txBody>
                    <a:bodyPr/>
                    <a:lstStyle/>
                    <a:p>
                      <a:pPr marL="50800" marR="0">
                        <a:spcBef>
                          <a:spcPts val="0"/>
                        </a:spcBef>
                        <a:spcAft>
                          <a:spcPts val="0"/>
                        </a:spcAft>
                      </a:pPr>
                      <a:r>
                        <a:rPr lang="en-US" sz="2400" b="0" dirty="0">
                          <a:effectLst/>
                        </a:rPr>
                        <a:t>RCs communicate intent to fund awardees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9" marR="45329" marT="45329" marB="45329"/>
                </a:tc>
                <a:extLst>
                  <a:ext uri="{0D108BD9-81ED-4DB2-BD59-A6C34878D82A}">
                    <a16:rowId xmlns:a16="http://schemas.microsoft.com/office/drawing/2014/main" val="1047548918"/>
                  </a:ext>
                </a:extLst>
              </a:tr>
            </a:tbl>
          </a:graphicData>
        </a:graphic>
      </p:graphicFrame>
      <p:sp>
        <p:nvSpPr>
          <p:cNvPr id="3" name="Slide Number Placeholder 2">
            <a:extLst>
              <a:ext uri="{FF2B5EF4-FFF2-40B4-BE49-F238E27FC236}">
                <a16:creationId xmlns:a16="http://schemas.microsoft.com/office/drawing/2014/main" id="{CF5001B8-6DF1-4E6C-8240-3205E0BEC067}"/>
              </a:ext>
            </a:extLst>
          </p:cNvPr>
          <p:cNvSpPr>
            <a:spLocks noGrp="1"/>
          </p:cNvSpPr>
          <p:nvPr>
            <p:ph type="sldNum" sz="quarter" idx="10"/>
          </p:nvPr>
        </p:nvSpPr>
        <p:spPr/>
        <p:txBody>
          <a:bodyPr/>
          <a:lstStyle/>
          <a:p>
            <a:fld id="{7934E7AA-586C-4B13-A389-1429762DA247}" type="slidenum">
              <a:rPr lang="en-US" smtClean="0"/>
              <a:pPr/>
              <a:t>29</a:t>
            </a:fld>
            <a:endParaRPr lang="en-US" dirty="0"/>
          </a:p>
        </p:txBody>
      </p:sp>
    </p:spTree>
    <p:extLst>
      <p:ext uri="{BB962C8B-B14F-4D97-AF65-F5344CB8AC3E}">
        <p14:creationId xmlns:p14="http://schemas.microsoft.com/office/powerpoint/2010/main" val="2743894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89D17-1E4C-4BF9-8528-7595A79E81ED}"/>
              </a:ext>
            </a:extLst>
          </p:cNvPr>
          <p:cNvSpPr>
            <a:spLocks noGrp="1"/>
          </p:cNvSpPr>
          <p:nvPr>
            <p:ph type="title"/>
          </p:nvPr>
        </p:nvSpPr>
        <p:spPr/>
        <p:txBody>
          <a:bodyPr/>
          <a:lstStyle/>
          <a:p>
            <a:r>
              <a:rPr lang="en-US" dirty="0"/>
              <a:t>CTEIG Legislation</a:t>
            </a:r>
          </a:p>
        </p:txBody>
      </p:sp>
      <p:sp>
        <p:nvSpPr>
          <p:cNvPr id="3" name="Content Placeholder 2">
            <a:extLst>
              <a:ext uri="{FF2B5EF4-FFF2-40B4-BE49-F238E27FC236}">
                <a16:creationId xmlns:a16="http://schemas.microsoft.com/office/drawing/2014/main" id="{DBB92588-EC1E-40AF-B0F6-E802E09B53B3}"/>
              </a:ext>
            </a:extLst>
          </p:cNvPr>
          <p:cNvSpPr>
            <a:spLocks noGrp="1"/>
          </p:cNvSpPr>
          <p:nvPr>
            <p:ph idx="1"/>
          </p:nvPr>
        </p:nvSpPr>
        <p:spPr/>
        <p:txBody>
          <a:bodyPr/>
          <a:lstStyle/>
          <a:p>
            <a:pPr marL="0" indent="0">
              <a:buNone/>
            </a:pPr>
            <a:r>
              <a:rPr lang="en-US" sz="3200" dirty="0"/>
              <a:t>The California Department </a:t>
            </a:r>
            <a:r>
              <a:rPr lang="en-US" sz="3200"/>
              <a:t>of Education </a:t>
            </a:r>
            <a:r>
              <a:rPr lang="en-US" sz="3200" dirty="0"/>
              <a:t>is working to update the minimum eligibility standards for the CTEIG program to be reflective of the 12 Essential Elements of a High-Quality College and Career Pathway. </a:t>
            </a:r>
          </a:p>
        </p:txBody>
      </p:sp>
      <p:sp>
        <p:nvSpPr>
          <p:cNvPr id="4" name="Slide Number Placeholder 3">
            <a:extLst>
              <a:ext uri="{FF2B5EF4-FFF2-40B4-BE49-F238E27FC236}">
                <a16:creationId xmlns:a16="http://schemas.microsoft.com/office/drawing/2014/main" id="{78C4410C-5519-444C-A88F-1DB2DD7C1738}"/>
              </a:ext>
            </a:extLst>
          </p:cNvPr>
          <p:cNvSpPr>
            <a:spLocks noGrp="1"/>
          </p:cNvSpPr>
          <p:nvPr>
            <p:ph type="sldNum" sz="quarter" idx="10"/>
          </p:nvPr>
        </p:nvSpPr>
        <p:spPr>
          <a:xfrm>
            <a:off x="8610600" y="6117246"/>
            <a:ext cx="2743200" cy="365125"/>
          </a:xfrm>
        </p:spPr>
        <p:txBody>
          <a:bodyPr/>
          <a:lstStyle>
            <a:lvl1pPr>
              <a:defRPr sz="2400">
                <a:solidFill>
                  <a:srgbClr val="000000"/>
                </a:solidFill>
                <a:latin typeface="Arial" panose="020B0604020202020204" pitchFamily="34" charset="0"/>
                <a:cs typeface="Arial" panose="020B0604020202020204" pitchFamily="34" charset="0"/>
              </a:defRPr>
            </a:lvl1pPr>
          </a:lstStyle>
          <a:p>
            <a:fld id="{7934E7AA-586C-4B13-A389-1429762DA247}" type="slidenum">
              <a:rPr lang="en-US" smtClean="0"/>
              <a:pPr/>
              <a:t>3</a:t>
            </a:fld>
            <a:endParaRPr lang="en-US" dirty="0"/>
          </a:p>
        </p:txBody>
      </p:sp>
    </p:spTree>
    <p:extLst>
      <p:ext uri="{BB962C8B-B14F-4D97-AF65-F5344CB8AC3E}">
        <p14:creationId xmlns:p14="http://schemas.microsoft.com/office/powerpoint/2010/main" val="2749731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125A8-3E4A-4BE0-816B-FEDAE3166BA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F9C9DF0C-23F1-4B38-A980-3FD17DC14F22}"/>
              </a:ext>
            </a:extLst>
          </p:cNvPr>
          <p:cNvSpPr>
            <a:spLocks noGrp="1"/>
          </p:cNvSpPr>
          <p:nvPr>
            <p:ph idx="1"/>
          </p:nvPr>
        </p:nvSpPr>
        <p:spPr/>
        <p:txBody>
          <a:bodyPr/>
          <a:lstStyle/>
          <a:p>
            <a:pPr marL="0" indent="0">
              <a:buNone/>
            </a:pPr>
            <a:r>
              <a:rPr lang="en-US" dirty="0"/>
              <a:t>Please Contact:</a:t>
            </a:r>
          </a:p>
          <a:p>
            <a:pPr marL="0" indent="0">
              <a:buNone/>
            </a:pPr>
            <a:r>
              <a:rPr lang="en-US" dirty="0"/>
              <a:t>Sandra Sanchez</a:t>
            </a:r>
          </a:p>
          <a:p>
            <a:pPr marL="0" indent="0">
              <a:buNone/>
            </a:pPr>
            <a:r>
              <a:rPr lang="en-US" dirty="0">
                <a:hlinkClick r:id="rId2"/>
              </a:rPr>
              <a:t>ssanchez@cccco.edu</a:t>
            </a:r>
            <a:endParaRPr lang="en-US" dirty="0"/>
          </a:p>
          <a:p>
            <a:pPr marL="0" indent="0">
              <a:buNone/>
            </a:pPr>
            <a:r>
              <a:rPr lang="en-US" dirty="0"/>
              <a:t>916-322-0935</a:t>
            </a:r>
          </a:p>
        </p:txBody>
      </p:sp>
      <p:sp>
        <p:nvSpPr>
          <p:cNvPr id="4" name="Slide Number Placeholder 3">
            <a:extLst>
              <a:ext uri="{FF2B5EF4-FFF2-40B4-BE49-F238E27FC236}">
                <a16:creationId xmlns:a16="http://schemas.microsoft.com/office/drawing/2014/main" id="{4251D060-909A-42EE-9179-9757200700A6}"/>
              </a:ext>
            </a:extLst>
          </p:cNvPr>
          <p:cNvSpPr>
            <a:spLocks noGrp="1"/>
          </p:cNvSpPr>
          <p:nvPr>
            <p:ph type="sldNum" sz="quarter" idx="10"/>
          </p:nvPr>
        </p:nvSpPr>
        <p:spPr/>
        <p:txBody>
          <a:bodyPr/>
          <a:lstStyle/>
          <a:p>
            <a:fld id="{7934E7AA-586C-4B13-A389-1429762DA247}" type="slidenum">
              <a:rPr lang="en-US" smtClean="0"/>
              <a:pPr/>
              <a:t>30</a:t>
            </a:fld>
            <a:endParaRPr lang="en-US" dirty="0"/>
          </a:p>
        </p:txBody>
      </p:sp>
    </p:spTree>
    <p:extLst>
      <p:ext uri="{BB962C8B-B14F-4D97-AF65-F5344CB8AC3E}">
        <p14:creationId xmlns:p14="http://schemas.microsoft.com/office/powerpoint/2010/main" val="2461641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59B38A9-A43B-4396-8965-E8E1701B1899}"/>
              </a:ext>
            </a:extLst>
          </p:cNvPr>
          <p:cNvSpPr>
            <a:spLocks noGrp="1"/>
          </p:cNvSpPr>
          <p:nvPr>
            <p:ph idx="1"/>
          </p:nvPr>
        </p:nvSpPr>
        <p:spPr>
          <a:xfrm>
            <a:off x="2323070" y="1435099"/>
            <a:ext cx="9550062" cy="4825023"/>
          </a:xfrm>
        </p:spPr>
        <p:txBody>
          <a:bodyPr/>
          <a:lstStyle/>
          <a:p>
            <a:pPr marL="0" lvl="1" indent="0">
              <a:lnSpc>
                <a:spcPct val="100000"/>
              </a:lnSpc>
              <a:spcBef>
                <a:spcPts val="0"/>
              </a:spcBef>
              <a:spcAft>
                <a:spcPts val="3600"/>
              </a:spcAft>
              <a:buNone/>
            </a:pPr>
            <a:r>
              <a:rPr lang="en-US" sz="3200" dirty="0"/>
              <a:t>Members, </a:t>
            </a:r>
          </a:p>
          <a:p>
            <a:pPr marL="0" lvl="1" indent="0">
              <a:lnSpc>
                <a:spcPct val="100000"/>
              </a:lnSpc>
              <a:spcBef>
                <a:spcPts val="0"/>
              </a:spcBef>
              <a:spcAft>
                <a:spcPts val="3600"/>
              </a:spcAft>
              <a:buNone/>
            </a:pPr>
            <a:r>
              <a:rPr lang="en-US" sz="3200" dirty="0"/>
              <a:t>Please use the “Raise Hand” feature in Zoom which can be found in the “Participant” tab. Staff will call your name so you can make your comment.</a:t>
            </a:r>
          </a:p>
          <a:p>
            <a:pPr marL="0" lvl="1" indent="0">
              <a:lnSpc>
                <a:spcPct val="100000"/>
              </a:lnSpc>
              <a:spcBef>
                <a:spcPts val="0"/>
              </a:spcBef>
              <a:spcAft>
                <a:spcPts val="2400"/>
              </a:spcAft>
              <a:buNone/>
            </a:pPr>
            <a:r>
              <a:rPr lang="en-US" sz="3200" dirty="0"/>
              <a:t>Please remember to lower your hand and place yourself on mute after you have completed your comment.</a:t>
            </a:r>
          </a:p>
        </p:txBody>
      </p:sp>
      <p:sp>
        <p:nvSpPr>
          <p:cNvPr id="5" name="Title 1">
            <a:extLst>
              <a:ext uri="{FF2B5EF4-FFF2-40B4-BE49-F238E27FC236}">
                <a16:creationId xmlns:a16="http://schemas.microsoft.com/office/drawing/2014/main" id="{7D65E540-517E-477A-B14D-30FCE6BDF196}"/>
              </a:ext>
            </a:extLst>
          </p:cNvPr>
          <p:cNvSpPr>
            <a:spLocks noGrp="1"/>
          </p:cNvSpPr>
          <p:nvPr>
            <p:ph type="title"/>
          </p:nvPr>
        </p:nvSpPr>
        <p:spPr>
          <a:xfrm>
            <a:off x="2323069" y="148728"/>
            <a:ext cx="9550061" cy="1103297"/>
          </a:xfrm>
        </p:spPr>
        <p:txBody>
          <a:bodyPr/>
          <a:lstStyle/>
          <a:p>
            <a:r>
              <a:rPr lang="en-US" sz="4400" dirty="0"/>
              <a:t>Member Comments</a:t>
            </a:r>
            <a:endParaRPr lang="en-US" sz="2400" dirty="0"/>
          </a:p>
        </p:txBody>
      </p:sp>
    </p:spTree>
    <p:extLst>
      <p:ext uri="{BB962C8B-B14F-4D97-AF65-F5344CB8AC3E}">
        <p14:creationId xmlns:p14="http://schemas.microsoft.com/office/powerpoint/2010/main" val="2110108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2F6FF-47D0-417E-B3AF-2441AB630B07}"/>
              </a:ext>
            </a:extLst>
          </p:cNvPr>
          <p:cNvSpPr>
            <a:spLocks noGrp="1"/>
          </p:cNvSpPr>
          <p:nvPr>
            <p:ph type="title"/>
          </p:nvPr>
        </p:nvSpPr>
        <p:spPr>
          <a:xfrm>
            <a:off x="2067339" y="681037"/>
            <a:ext cx="10124661" cy="1684475"/>
          </a:xfrm>
        </p:spPr>
        <p:txBody>
          <a:bodyPr/>
          <a:lstStyle/>
          <a:p>
            <a:r>
              <a:rPr lang="en-US" sz="4400" dirty="0"/>
              <a:t>Draft </a:t>
            </a:r>
            <a:br>
              <a:rPr lang="en-US" sz="4400" dirty="0"/>
            </a:br>
            <a:r>
              <a:rPr lang="en-US" sz="4400" dirty="0"/>
              <a:t>12 Essential Elements of a </a:t>
            </a:r>
            <a:br>
              <a:rPr lang="en-US" sz="4400" dirty="0"/>
            </a:br>
            <a:r>
              <a:rPr lang="en-US" sz="4400" dirty="0"/>
              <a:t>High-Quality College and Career Pathways</a:t>
            </a:r>
          </a:p>
        </p:txBody>
      </p:sp>
      <p:sp>
        <p:nvSpPr>
          <p:cNvPr id="3" name="Content Placeholder 2">
            <a:extLst>
              <a:ext uri="{FF2B5EF4-FFF2-40B4-BE49-F238E27FC236}">
                <a16:creationId xmlns:a16="http://schemas.microsoft.com/office/drawing/2014/main" id="{D9BA53CE-FEE7-4224-B2C3-EB5F87E83FC6}"/>
              </a:ext>
            </a:extLst>
          </p:cNvPr>
          <p:cNvSpPr>
            <a:spLocks noGrp="1"/>
          </p:cNvSpPr>
          <p:nvPr>
            <p:ph idx="1"/>
          </p:nvPr>
        </p:nvSpPr>
        <p:spPr>
          <a:xfrm>
            <a:off x="2266122" y="2981740"/>
            <a:ext cx="9727757" cy="3195222"/>
          </a:xfrm>
        </p:spPr>
        <p:txBody>
          <a:bodyPr/>
          <a:lstStyle/>
          <a:p>
            <a:pPr marL="0" indent="0">
              <a:buNone/>
            </a:pPr>
            <a:r>
              <a:rPr lang="en-US" dirty="0"/>
              <a:t>For each element, the following information is provided:</a:t>
            </a:r>
          </a:p>
          <a:p>
            <a:r>
              <a:rPr lang="en-US" dirty="0"/>
              <a:t>Definition</a:t>
            </a:r>
          </a:p>
          <a:p>
            <a:r>
              <a:rPr lang="en-US" dirty="0"/>
              <a:t>What the element can look like in practice</a:t>
            </a:r>
          </a:p>
          <a:p>
            <a:r>
              <a:rPr lang="en-US" dirty="0"/>
              <a:t>Tools</a:t>
            </a:r>
          </a:p>
          <a:p>
            <a:r>
              <a:rPr lang="en-US" dirty="0"/>
              <a:t>Exemplars</a:t>
            </a:r>
          </a:p>
        </p:txBody>
      </p:sp>
      <p:sp>
        <p:nvSpPr>
          <p:cNvPr id="4" name="Slide Number Placeholder 3">
            <a:extLst>
              <a:ext uri="{FF2B5EF4-FFF2-40B4-BE49-F238E27FC236}">
                <a16:creationId xmlns:a16="http://schemas.microsoft.com/office/drawing/2014/main" id="{9B4C61F4-618E-4C16-AA0D-C63EC0393A35}"/>
              </a:ext>
            </a:extLst>
          </p:cNvPr>
          <p:cNvSpPr>
            <a:spLocks noGrp="1"/>
          </p:cNvSpPr>
          <p:nvPr>
            <p:ph type="sldNum" sz="quarter" idx="10"/>
          </p:nvPr>
        </p:nvSpPr>
        <p:spPr>
          <a:xfrm>
            <a:off x="8610600" y="6117246"/>
            <a:ext cx="2743200" cy="365125"/>
          </a:xfrm>
        </p:spPr>
        <p:txBody>
          <a:bodyPr/>
          <a:lstStyle>
            <a:lvl1pPr>
              <a:defRPr sz="2400">
                <a:solidFill>
                  <a:srgbClr val="000000"/>
                </a:solidFill>
                <a:latin typeface="Arial" panose="020B0604020202020204" pitchFamily="34" charset="0"/>
                <a:cs typeface="Arial" panose="020B0604020202020204" pitchFamily="34" charset="0"/>
              </a:defRPr>
            </a:lvl1pPr>
          </a:lstStyle>
          <a:p>
            <a:fld id="{7934E7AA-586C-4B13-A389-1429762DA247}" type="slidenum">
              <a:rPr lang="en-US" smtClean="0"/>
              <a:pPr/>
              <a:t>4</a:t>
            </a:fld>
            <a:endParaRPr lang="en-US" dirty="0"/>
          </a:p>
        </p:txBody>
      </p:sp>
    </p:spTree>
    <p:extLst>
      <p:ext uri="{BB962C8B-B14F-4D97-AF65-F5344CB8AC3E}">
        <p14:creationId xmlns:p14="http://schemas.microsoft.com/office/powerpoint/2010/main" val="338522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D3C38-8BCB-4205-828E-9CC4784F3D75}"/>
              </a:ext>
            </a:extLst>
          </p:cNvPr>
          <p:cNvSpPr>
            <a:spLocks noGrp="1"/>
          </p:cNvSpPr>
          <p:nvPr>
            <p:ph type="title"/>
          </p:nvPr>
        </p:nvSpPr>
        <p:spPr/>
        <p:txBody>
          <a:bodyPr/>
          <a:lstStyle/>
          <a:p>
            <a:r>
              <a:rPr lang="en-US" dirty="0"/>
              <a:t>CTEIG Self-Evaluation</a:t>
            </a:r>
          </a:p>
        </p:txBody>
      </p:sp>
      <p:sp>
        <p:nvSpPr>
          <p:cNvPr id="3" name="Content Placeholder 2">
            <a:extLst>
              <a:ext uri="{FF2B5EF4-FFF2-40B4-BE49-F238E27FC236}">
                <a16:creationId xmlns:a16="http://schemas.microsoft.com/office/drawing/2014/main" id="{C85730C8-D29A-484D-BEEB-ECCF2E6CB5FE}"/>
              </a:ext>
            </a:extLst>
          </p:cNvPr>
          <p:cNvSpPr>
            <a:spLocks noGrp="1"/>
          </p:cNvSpPr>
          <p:nvPr>
            <p:ph idx="1"/>
          </p:nvPr>
        </p:nvSpPr>
        <p:spPr/>
        <p:txBody>
          <a:bodyPr/>
          <a:lstStyle/>
          <a:p>
            <a:pPr marL="0" indent="0">
              <a:buNone/>
            </a:pPr>
            <a:r>
              <a:rPr lang="en-US" dirty="0"/>
              <a:t>Moving from minimum eligibility standards based on the 11 Elements of a High-Quality CTE Program, to the 12 Essential Elements of a High-Quality College and Career Pathway.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EAC9B3C-36A7-4ACF-9405-47C0B014B9CC}"/>
              </a:ext>
            </a:extLst>
          </p:cNvPr>
          <p:cNvSpPr>
            <a:spLocks noGrp="1"/>
          </p:cNvSpPr>
          <p:nvPr>
            <p:ph type="sldNum" sz="quarter" idx="10"/>
          </p:nvPr>
        </p:nvSpPr>
        <p:spPr>
          <a:xfrm>
            <a:off x="8610600" y="6117246"/>
            <a:ext cx="2743200" cy="365125"/>
          </a:xfrm>
        </p:spPr>
        <p:txBody>
          <a:bodyPr/>
          <a:lstStyle>
            <a:lvl1pPr>
              <a:defRPr sz="2400">
                <a:solidFill>
                  <a:srgbClr val="000000"/>
                </a:solidFill>
                <a:latin typeface="Arial" panose="020B0604020202020204" pitchFamily="34" charset="0"/>
                <a:cs typeface="Arial" panose="020B0604020202020204" pitchFamily="34" charset="0"/>
              </a:defRPr>
            </a:lvl1pPr>
          </a:lstStyle>
          <a:p>
            <a:fld id="{7934E7AA-586C-4B13-A389-1429762DA247}" type="slidenum">
              <a:rPr lang="en-US" smtClean="0"/>
              <a:pPr/>
              <a:t>5</a:t>
            </a:fld>
            <a:endParaRPr lang="en-US" dirty="0"/>
          </a:p>
        </p:txBody>
      </p:sp>
    </p:spTree>
    <p:extLst>
      <p:ext uri="{BB962C8B-B14F-4D97-AF65-F5344CB8AC3E}">
        <p14:creationId xmlns:p14="http://schemas.microsoft.com/office/powerpoint/2010/main" val="3762127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F2376-FA51-49F0-B9B4-4B18281C5AE2}"/>
              </a:ext>
            </a:extLst>
          </p:cNvPr>
          <p:cNvSpPr>
            <a:spLocks noGrp="1"/>
          </p:cNvSpPr>
          <p:nvPr>
            <p:ph type="title"/>
          </p:nvPr>
        </p:nvSpPr>
        <p:spPr/>
        <p:txBody>
          <a:bodyPr/>
          <a:lstStyle/>
          <a:p>
            <a:r>
              <a:rPr lang="en-US" sz="4000" dirty="0"/>
              <a:t>Proposed CTEIG FY 2020–21 Timeline</a:t>
            </a:r>
          </a:p>
        </p:txBody>
      </p:sp>
      <p:sp>
        <p:nvSpPr>
          <p:cNvPr id="3" name="Content Placeholder 2">
            <a:extLst>
              <a:ext uri="{FF2B5EF4-FFF2-40B4-BE49-F238E27FC236}">
                <a16:creationId xmlns:a16="http://schemas.microsoft.com/office/drawing/2014/main" id="{0C2F76F3-C18B-404A-96ED-0ED59BCF7B4D}"/>
              </a:ext>
            </a:extLst>
          </p:cNvPr>
          <p:cNvSpPr>
            <a:spLocks noGrp="1"/>
          </p:cNvSpPr>
          <p:nvPr>
            <p:ph idx="1"/>
          </p:nvPr>
        </p:nvSpPr>
        <p:spPr/>
        <p:txBody>
          <a:bodyPr/>
          <a:lstStyle/>
          <a:p>
            <a:r>
              <a:rPr lang="en-US" dirty="0"/>
              <a:t>July 27 – Release RFA to the LEAs</a:t>
            </a:r>
          </a:p>
          <a:p>
            <a:r>
              <a:rPr lang="en-US" dirty="0"/>
              <a:t>September 15 – Applications due to CDE</a:t>
            </a:r>
          </a:p>
          <a:p>
            <a:r>
              <a:rPr lang="en-US" dirty="0"/>
              <a:t>October 23 – Scores are completed</a:t>
            </a:r>
          </a:p>
          <a:p>
            <a:r>
              <a:rPr lang="en-US" dirty="0"/>
              <a:t>October 25 – Ineligible letters sent to LEAs/Appeals</a:t>
            </a:r>
          </a:p>
          <a:p>
            <a:r>
              <a:rPr lang="en-US" dirty="0"/>
              <a:t>December 18 – Board Item Posts</a:t>
            </a:r>
          </a:p>
          <a:p>
            <a:r>
              <a:rPr lang="en-US" dirty="0"/>
              <a:t>January 2021 – State Board of Education Meeting</a:t>
            </a:r>
          </a:p>
        </p:txBody>
      </p:sp>
      <p:sp>
        <p:nvSpPr>
          <p:cNvPr id="4" name="Slide Number Placeholder 3">
            <a:extLst>
              <a:ext uri="{FF2B5EF4-FFF2-40B4-BE49-F238E27FC236}">
                <a16:creationId xmlns:a16="http://schemas.microsoft.com/office/drawing/2014/main" id="{0D9D8DEE-3FF0-47A0-8F42-8CA2228BA72C}"/>
              </a:ext>
            </a:extLst>
          </p:cNvPr>
          <p:cNvSpPr>
            <a:spLocks noGrp="1"/>
          </p:cNvSpPr>
          <p:nvPr>
            <p:ph type="sldNum" sz="quarter" idx="10"/>
          </p:nvPr>
        </p:nvSpPr>
        <p:spPr>
          <a:xfrm>
            <a:off x="8610600" y="6117246"/>
            <a:ext cx="2743200" cy="365125"/>
          </a:xfrm>
        </p:spPr>
        <p:txBody>
          <a:bodyPr/>
          <a:lstStyle>
            <a:lvl1pPr>
              <a:defRPr sz="2400">
                <a:solidFill>
                  <a:srgbClr val="000000"/>
                </a:solidFill>
                <a:latin typeface="Arial" panose="020B0604020202020204" pitchFamily="34" charset="0"/>
                <a:cs typeface="Arial" panose="020B0604020202020204" pitchFamily="34" charset="0"/>
              </a:defRPr>
            </a:lvl1pPr>
          </a:lstStyle>
          <a:p>
            <a:fld id="{7934E7AA-586C-4B13-A389-1429762DA247}" type="slidenum">
              <a:rPr lang="en-US" smtClean="0"/>
              <a:pPr/>
              <a:t>6</a:t>
            </a:fld>
            <a:endParaRPr lang="en-US" dirty="0"/>
          </a:p>
        </p:txBody>
      </p:sp>
    </p:spTree>
    <p:extLst>
      <p:ext uri="{BB962C8B-B14F-4D97-AF65-F5344CB8AC3E}">
        <p14:creationId xmlns:p14="http://schemas.microsoft.com/office/powerpoint/2010/main" val="118581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A11B8-D6B1-465D-BB95-01AB1CBCBC69}"/>
              </a:ext>
            </a:extLst>
          </p:cNvPr>
          <p:cNvSpPr>
            <a:spLocks noGrp="1"/>
          </p:cNvSpPr>
          <p:nvPr>
            <p:ph type="title"/>
          </p:nvPr>
        </p:nvSpPr>
        <p:spPr/>
        <p:txBody>
          <a:bodyPr/>
          <a:lstStyle/>
          <a:p>
            <a:r>
              <a:rPr lang="en-US" dirty="0"/>
              <a:t>Questions</a:t>
            </a:r>
          </a:p>
        </p:txBody>
      </p:sp>
      <p:sp>
        <p:nvSpPr>
          <p:cNvPr id="5" name="TextBox 4">
            <a:extLst>
              <a:ext uri="{FF2B5EF4-FFF2-40B4-BE49-F238E27FC236}">
                <a16:creationId xmlns:a16="http://schemas.microsoft.com/office/drawing/2014/main" id="{6A778928-0B61-4BA6-BCAD-91B1074DC0E3}"/>
              </a:ext>
            </a:extLst>
          </p:cNvPr>
          <p:cNvSpPr txBox="1"/>
          <p:nvPr/>
        </p:nvSpPr>
        <p:spPr>
          <a:xfrm>
            <a:off x="3326296" y="2093843"/>
            <a:ext cx="8335617" cy="2062103"/>
          </a:xfrm>
          <a:prstGeom prst="rect">
            <a:avLst/>
          </a:prstGeom>
          <a:noFill/>
        </p:spPr>
        <p:txBody>
          <a:bodyPr wrap="square" rtlCol="0">
            <a:spAutoFit/>
          </a:bodyPr>
          <a:lstStyle/>
          <a:p>
            <a:pPr algn="ctr"/>
            <a:r>
              <a:rPr lang="en-US" sz="3200" dirty="0"/>
              <a:t>Please contact:</a:t>
            </a:r>
          </a:p>
          <a:p>
            <a:pPr algn="ctr"/>
            <a:r>
              <a:rPr lang="en-US" sz="3200" dirty="0"/>
              <a:t>Michelle McIntosh</a:t>
            </a:r>
          </a:p>
          <a:p>
            <a:pPr algn="ctr"/>
            <a:r>
              <a:rPr lang="en-US" sz="3200" dirty="0">
                <a:hlinkClick r:id="rId2"/>
              </a:rPr>
              <a:t>mmcintosh@cde.ca.gov</a:t>
            </a:r>
            <a:endParaRPr lang="en-US" sz="3200" dirty="0"/>
          </a:p>
          <a:p>
            <a:pPr algn="ctr"/>
            <a:r>
              <a:rPr lang="en-US" sz="3200" dirty="0"/>
              <a:t>916-322-5050</a:t>
            </a:r>
          </a:p>
        </p:txBody>
      </p:sp>
      <p:sp>
        <p:nvSpPr>
          <p:cNvPr id="4" name="Slide Number Placeholder 3">
            <a:extLst>
              <a:ext uri="{FF2B5EF4-FFF2-40B4-BE49-F238E27FC236}">
                <a16:creationId xmlns:a16="http://schemas.microsoft.com/office/drawing/2014/main" id="{77C735C1-FCAA-4B67-AD53-A351EA472859}"/>
              </a:ext>
            </a:extLst>
          </p:cNvPr>
          <p:cNvSpPr>
            <a:spLocks noGrp="1"/>
          </p:cNvSpPr>
          <p:nvPr>
            <p:ph type="sldNum" sz="quarter" idx="10"/>
          </p:nvPr>
        </p:nvSpPr>
        <p:spPr>
          <a:xfrm>
            <a:off x="8610600" y="6117246"/>
            <a:ext cx="2743200" cy="365125"/>
          </a:xfrm>
        </p:spPr>
        <p:txBody>
          <a:bodyPr/>
          <a:lstStyle>
            <a:lvl1pPr>
              <a:defRPr sz="2400">
                <a:solidFill>
                  <a:srgbClr val="000000"/>
                </a:solidFill>
                <a:latin typeface="Arial" panose="020B0604020202020204" pitchFamily="34" charset="0"/>
                <a:cs typeface="Arial" panose="020B0604020202020204" pitchFamily="34" charset="0"/>
              </a:defRPr>
            </a:lvl1pPr>
          </a:lstStyle>
          <a:p>
            <a:fld id="{7934E7AA-586C-4B13-A389-1429762DA247}" type="slidenum">
              <a:rPr lang="en-US" smtClean="0"/>
              <a:pPr/>
              <a:t>7</a:t>
            </a:fld>
            <a:endParaRPr lang="en-US" dirty="0"/>
          </a:p>
        </p:txBody>
      </p:sp>
    </p:spTree>
    <p:extLst>
      <p:ext uri="{BB962C8B-B14F-4D97-AF65-F5344CB8AC3E}">
        <p14:creationId xmlns:p14="http://schemas.microsoft.com/office/powerpoint/2010/main" val="1677699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59B38A9-A43B-4396-8965-E8E1701B1899}"/>
              </a:ext>
            </a:extLst>
          </p:cNvPr>
          <p:cNvSpPr>
            <a:spLocks noGrp="1"/>
          </p:cNvSpPr>
          <p:nvPr>
            <p:ph idx="1"/>
          </p:nvPr>
        </p:nvSpPr>
        <p:spPr>
          <a:xfrm>
            <a:off x="2323070" y="1435099"/>
            <a:ext cx="9550062" cy="4825023"/>
          </a:xfrm>
        </p:spPr>
        <p:txBody>
          <a:bodyPr/>
          <a:lstStyle/>
          <a:p>
            <a:pPr marL="0" lvl="1" indent="0">
              <a:lnSpc>
                <a:spcPct val="100000"/>
              </a:lnSpc>
              <a:spcBef>
                <a:spcPts val="0"/>
              </a:spcBef>
              <a:spcAft>
                <a:spcPts val="3600"/>
              </a:spcAft>
              <a:buNone/>
            </a:pPr>
            <a:r>
              <a:rPr lang="en-US" sz="3200" dirty="0"/>
              <a:t>Members, </a:t>
            </a:r>
          </a:p>
          <a:p>
            <a:pPr marL="0" lvl="1" indent="0">
              <a:lnSpc>
                <a:spcPct val="100000"/>
              </a:lnSpc>
              <a:spcBef>
                <a:spcPts val="0"/>
              </a:spcBef>
              <a:spcAft>
                <a:spcPts val="3600"/>
              </a:spcAft>
              <a:buNone/>
            </a:pPr>
            <a:r>
              <a:rPr lang="en-US" sz="3200" dirty="0"/>
              <a:t>Please use the “Raise Hand” feature in Zoom which can be found in the “Participant” tab. Staff will call your name so you can make your comment.</a:t>
            </a:r>
          </a:p>
          <a:p>
            <a:pPr marL="0" lvl="1" indent="0">
              <a:lnSpc>
                <a:spcPct val="100000"/>
              </a:lnSpc>
              <a:spcBef>
                <a:spcPts val="0"/>
              </a:spcBef>
              <a:spcAft>
                <a:spcPts val="2400"/>
              </a:spcAft>
              <a:buNone/>
            </a:pPr>
            <a:r>
              <a:rPr lang="en-US" sz="3200" dirty="0"/>
              <a:t>Please remember to lower your hand and place yourself on mute after you have completed your comment.</a:t>
            </a:r>
          </a:p>
        </p:txBody>
      </p:sp>
      <p:sp>
        <p:nvSpPr>
          <p:cNvPr id="5" name="Title 1">
            <a:extLst>
              <a:ext uri="{FF2B5EF4-FFF2-40B4-BE49-F238E27FC236}">
                <a16:creationId xmlns:a16="http://schemas.microsoft.com/office/drawing/2014/main" id="{7D65E540-517E-477A-B14D-30FCE6BDF196}"/>
              </a:ext>
            </a:extLst>
          </p:cNvPr>
          <p:cNvSpPr>
            <a:spLocks noGrp="1"/>
          </p:cNvSpPr>
          <p:nvPr>
            <p:ph type="title"/>
          </p:nvPr>
        </p:nvSpPr>
        <p:spPr>
          <a:xfrm>
            <a:off x="2323069" y="148728"/>
            <a:ext cx="9550061" cy="1103297"/>
          </a:xfrm>
        </p:spPr>
        <p:txBody>
          <a:bodyPr/>
          <a:lstStyle/>
          <a:p>
            <a:r>
              <a:rPr lang="en-US" sz="4400" dirty="0"/>
              <a:t>Member Comments</a:t>
            </a:r>
            <a:endParaRPr lang="en-US" sz="2400" dirty="0"/>
          </a:p>
        </p:txBody>
      </p:sp>
    </p:spTree>
    <p:extLst>
      <p:ext uri="{BB962C8B-B14F-4D97-AF65-F5344CB8AC3E}">
        <p14:creationId xmlns:p14="http://schemas.microsoft.com/office/powerpoint/2010/main" val="2552480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29000"/>
            <a:ext cx="9144000" cy="1368513"/>
          </a:xfrm>
        </p:spPr>
        <p:txBody>
          <a:bodyPr>
            <a:normAutofit fontScale="90000"/>
          </a:bodyPr>
          <a:lstStyle/>
          <a:p>
            <a:r>
              <a:rPr lang="en-US" dirty="0"/>
              <a:t>Kindergarten Through Grade Twelve Strong Workforce Program (K–12 SWP) Application Alignment with the California Workforce Pathways Joint Advisory Committee (CWPJAC) Guiding Policy Principles</a:t>
            </a:r>
          </a:p>
        </p:txBody>
      </p:sp>
    </p:spTree>
    <p:extLst>
      <p:ext uri="{BB962C8B-B14F-4D97-AF65-F5344CB8AC3E}">
        <p14:creationId xmlns:p14="http://schemas.microsoft.com/office/powerpoint/2010/main" val="292547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8BB4149DB56643A7524376D43BE555" ma:contentTypeVersion="13" ma:contentTypeDescription="Create a new document." ma:contentTypeScope="" ma:versionID="1323a51a7bcda1d807ed8fd8bf54e375">
  <xsd:schema xmlns:xsd="http://www.w3.org/2001/XMLSchema" xmlns:xs="http://www.w3.org/2001/XMLSchema" xmlns:p="http://schemas.microsoft.com/office/2006/metadata/properties" xmlns:ns3="0bb52a69-017d-4317-9dde-86eefc68c425" xmlns:ns4="85277ba7-f4ce-4090-a5ae-2690180b07da" targetNamespace="http://schemas.microsoft.com/office/2006/metadata/properties" ma:root="true" ma:fieldsID="a2212a2245d0073e2c5d3d7dffe082ed" ns3:_="" ns4:_="">
    <xsd:import namespace="0bb52a69-017d-4317-9dde-86eefc68c425"/>
    <xsd:import namespace="85277ba7-f4ce-4090-a5ae-2690180b07d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52a69-017d-4317-9dde-86eefc68c4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277ba7-f4ce-4090-a5ae-2690180b07d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C143EC-17B1-420D-821C-95C4EDBC982F}">
  <ds:schemaRefs>
    <ds:schemaRef ds:uri="http://schemas.microsoft.com/sharepoint/v3/contenttype/forms"/>
  </ds:schemaRefs>
</ds:datastoreItem>
</file>

<file path=customXml/itemProps2.xml><?xml version="1.0" encoding="utf-8"?>
<ds:datastoreItem xmlns:ds="http://schemas.openxmlformats.org/officeDocument/2006/customXml" ds:itemID="{270DBB51-7E94-4376-A5C7-875BFBA49920}">
  <ds:schemaRefs>
    <ds:schemaRef ds:uri="http://schemas.microsoft.com/office/2006/documentManagement/types"/>
    <ds:schemaRef ds:uri="http://schemas.microsoft.com/office/2006/metadata/properties"/>
    <ds:schemaRef ds:uri="0bb52a69-017d-4317-9dde-86eefc68c425"/>
    <ds:schemaRef ds:uri="http://purl.org/dc/terms/"/>
    <ds:schemaRef ds:uri="http://schemas.openxmlformats.org/package/2006/metadata/core-properties"/>
    <ds:schemaRef ds:uri="http://purl.org/dc/dcmitype/"/>
    <ds:schemaRef ds:uri="http://schemas.microsoft.com/office/infopath/2007/PartnerControls"/>
    <ds:schemaRef ds:uri="85277ba7-f4ce-4090-a5ae-2690180b07da"/>
    <ds:schemaRef ds:uri="http://www.w3.org/XML/1998/namespace"/>
    <ds:schemaRef ds:uri="http://purl.org/dc/elements/1.1/"/>
  </ds:schemaRefs>
</ds:datastoreItem>
</file>

<file path=customXml/itemProps3.xml><?xml version="1.0" encoding="utf-8"?>
<ds:datastoreItem xmlns:ds="http://schemas.openxmlformats.org/officeDocument/2006/customXml" ds:itemID="{35541A73-E3AB-4B21-B909-6481AFD7E4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b52a69-017d-4317-9dde-86eefc68c425"/>
    <ds:schemaRef ds:uri="85277ba7-f4ce-4090-a5ae-2690180b07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1602</TotalTime>
  <Words>2028</Words>
  <Application>Microsoft Office PowerPoint</Application>
  <PresentationFormat>Widescreen</PresentationFormat>
  <Paragraphs>227</Paragraphs>
  <Slides>31</Slides>
  <Notes>17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31</vt:i4>
      </vt:variant>
    </vt:vector>
  </HeadingPairs>
  <TitlesOfParts>
    <vt:vector size="38" baseType="lpstr">
      <vt:lpstr>Arial</vt:lpstr>
      <vt:lpstr>Calibri</vt:lpstr>
      <vt:lpstr>Source Sans Pro</vt:lpstr>
      <vt:lpstr>Times New Roman</vt:lpstr>
      <vt:lpstr>Office Theme</vt:lpstr>
      <vt:lpstr>California Community Colleges - Primary (White)</vt:lpstr>
      <vt:lpstr>1_Office Theme</vt:lpstr>
      <vt:lpstr>Career Technical Education Incentive Grant</vt:lpstr>
      <vt:lpstr>Career Technical Education Incentive Grant (CTEIG)</vt:lpstr>
      <vt:lpstr>CTEIG Legislation</vt:lpstr>
      <vt:lpstr>Draft  12 Essential Elements of a  High-Quality College and Career Pathways</vt:lpstr>
      <vt:lpstr>CTEIG Self-Evaluation</vt:lpstr>
      <vt:lpstr>Proposed CTEIG FY 2020–21 Timeline</vt:lpstr>
      <vt:lpstr>Questions</vt:lpstr>
      <vt:lpstr>Member Comments</vt:lpstr>
      <vt:lpstr>Kindergarten Through Grade Twelve Strong Workforce Program (K–12 SWP) Application Alignment with the California Workforce Pathways Joint Advisory Committee (CWPJAC) Guiding Policy Principles</vt:lpstr>
      <vt:lpstr>K–12 SWP Alignment with 12 Essential Elements</vt:lpstr>
      <vt:lpstr>K–12 SWP Materials Reflecting Alignment</vt:lpstr>
      <vt:lpstr>K–12 SWP Alignment by Element Element A: Student-Centered Delivery of Services</vt:lpstr>
      <vt:lpstr>K–12 SWP Alignment by Element Element B:  Student Equity</vt:lpstr>
      <vt:lpstr>K–12 SWP Alignment by Element Element C:  Student Access</vt:lpstr>
      <vt:lpstr>K–12 SWP Alignment by Element Element D:  Leadership at All Levels</vt:lpstr>
      <vt:lpstr>K–12 SWP Alignment by Element Element E:  High-Quality, Integrated Curriculum and Instruction Element F: Skilled Instruction and Educational Leadership, informed by Professional Learning</vt:lpstr>
      <vt:lpstr>K–12 SWP Alignment by Element Element G: Career Exploration and Student Supports</vt:lpstr>
      <vt:lpstr>K–12 SWP Alignment by Element Element H: Appropriate Use of Data and Continuous Improvement Element I: Cross-System Alignment</vt:lpstr>
      <vt:lpstr>K–12 SWP Alignment by Element Element J: Intentional Recruitment and Marketing Element K: Sustained Investments and Funding through Mutual Agreements</vt:lpstr>
      <vt:lpstr>K–12 SWP Alignment by Element Element L: Strong Partnerships with Industry</vt:lpstr>
      <vt:lpstr>Update on SWP K–12 Technical Assistance On Boarding Training</vt:lpstr>
      <vt:lpstr>Support for Strong Workforce Programs</vt:lpstr>
      <vt:lpstr>Summer Onboarding: June 1–3, 2020 Learning Objectives</vt:lpstr>
      <vt:lpstr>Summer Onboarding: June 1–3, 2020 Sessions</vt:lpstr>
      <vt:lpstr>Summer Onboarding: June 1–3, 2020 Attendance</vt:lpstr>
      <vt:lpstr>Key Talent Feedback</vt:lpstr>
      <vt:lpstr>Next Steps</vt:lpstr>
      <vt:lpstr>K–12 SWP Round 3 Proposed Calendar (1)</vt:lpstr>
      <vt:lpstr>K–12 SWP Round 3 Proposed Calendar (2)</vt:lpstr>
      <vt:lpstr>Questions</vt:lpstr>
      <vt:lpstr>Member Comments</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Technical Education Incentive Grant and K-12 Strong Workforce Program - California Workforce Pathways (CA Dept of Education)</dc:title>
  <dc:subject>Update on California State Initiatives: the Career Technical Education Incentive Grant (CTEIG), and the K-12 SWP.</dc:subject>
  <dc:creator>Lisa Reimers</dc:creator>
  <cp:lastModifiedBy>Lisa Reimers</cp:lastModifiedBy>
  <cp:revision>151</cp:revision>
  <cp:lastPrinted>2020-01-17T21:09:19Z</cp:lastPrinted>
  <dcterms:created xsi:type="dcterms:W3CDTF">2017-09-26T18:37:33Z</dcterms:created>
  <dcterms:modified xsi:type="dcterms:W3CDTF">2020-07-09T15:05:07Z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0x010100068BB4149DB56643A7524376D43BE555</vt:lpwstr>
  </property>
</Properties>
</file>