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8" r:id="rId2"/>
    <p:sldId id="274" r:id="rId3"/>
    <p:sldId id="275" r:id="rId4"/>
    <p:sldId id="273" r:id="rId5"/>
    <p:sldId id="276" r:id="rId6"/>
    <p:sldId id="257" r:id="rId7"/>
    <p:sldId id="259" r:id="rId8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37" autoAdjust="0"/>
  </p:normalViewPr>
  <p:slideViewPr>
    <p:cSldViewPr snapToGrid="0">
      <p:cViewPr varScale="1">
        <p:scale>
          <a:sx n="91" d="100"/>
          <a:sy n="91" d="100"/>
        </p:scale>
        <p:origin x="66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01847069-E887-4ECB-B17D-F63BB43103F3}" type="datetimeFigureOut">
              <a:rPr lang="en-US" smtClean="0"/>
              <a:t>6/28/2019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054F5586-A821-4E56-9650-933E50306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53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4.gi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7344" y="393409"/>
            <a:ext cx="9381251" cy="2455562"/>
          </a:xfrm>
          <a:prstGeom prst="rect">
            <a:avLst/>
          </a:prstGeom>
        </p:spPr>
        <p:txBody>
          <a:bodyPr anchor="ctr"/>
          <a:lstStyle>
            <a:lvl1pPr algn="ctr">
              <a:defRPr sz="7200" b="1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5870163" y="5418476"/>
            <a:ext cx="248440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cap="none" spc="0" dirty="0" smtClean="0">
                <a:ln w="0"/>
                <a:solidFill>
                  <a:schemeClr val="tx1"/>
                </a:solidFill>
                <a:effectLst/>
              </a:rPr>
              <a:t>CALIFORNIA DEPARTMENT </a:t>
            </a:r>
          </a:p>
          <a:p>
            <a:pPr algn="ctr"/>
            <a:r>
              <a:rPr lang="en-US" sz="1600" b="1" cap="none" spc="0" dirty="0" smtClean="0">
                <a:ln w="0"/>
                <a:solidFill>
                  <a:schemeClr val="tx1"/>
                </a:solidFill>
                <a:effectLst/>
              </a:rPr>
              <a:t>OF </a:t>
            </a:r>
            <a:r>
              <a:rPr lang="en-US" sz="1600" b="1" kern="1200" dirty="0" smtClean="0">
                <a:ln w="0"/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EDUCATION</a:t>
            </a:r>
          </a:p>
          <a:p>
            <a:pPr algn="ctr"/>
            <a:r>
              <a:rPr lang="en-US" sz="1400" b="0" cap="none" spc="0" dirty="0" smtClean="0">
                <a:ln w="0"/>
                <a:solidFill>
                  <a:schemeClr val="tx1"/>
                </a:solidFill>
                <a:effectLst/>
              </a:rPr>
              <a:t>Tony Thurmond,</a:t>
            </a:r>
          </a:p>
          <a:p>
            <a:pPr algn="ctr"/>
            <a:r>
              <a:rPr lang="en-US" sz="1400" b="0" cap="none" spc="0" dirty="0" smtClean="0">
                <a:ln w="0"/>
                <a:solidFill>
                  <a:schemeClr val="tx1"/>
                </a:solidFill>
                <a:effectLst/>
              </a:rPr>
              <a:t>State Superintendent of </a:t>
            </a:r>
          </a:p>
          <a:p>
            <a:pPr algn="ctr"/>
            <a:r>
              <a:rPr lang="en-US" sz="1400" b="0" cap="none" spc="0" dirty="0" smtClean="0">
                <a:ln w="0"/>
                <a:solidFill>
                  <a:schemeClr val="tx1"/>
                </a:solidFill>
                <a:effectLst/>
              </a:rPr>
              <a:t>Public Instruction</a:t>
            </a:r>
            <a:endParaRPr lang="en-US" sz="1400" b="0" cap="none" spc="0" dirty="0">
              <a:ln w="0"/>
              <a:solidFill>
                <a:schemeClr val="tx1"/>
              </a:solidFill>
              <a:effectLst/>
            </a:endParaRPr>
          </a:p>
        </p:txBody>
      </p:sp>
      <p:pic>
        <p:nvPicPr>
          <p:cNvPr id="4" name="Picture 3" descr="The logo for the California Department of Educatio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482" y="4486529"/>
            <a:ext cx="938971" cy="938971"/>
          </a:xfrm>
          <a:prstGeom prst="rect">
            <a:avLst/>
          </a:prstGeom>
        </p:spPr>
      </p:pic>
      <p:pic>
        <p:nvPicPr>
          <p:cNvPr id="5" name="Picture 4" descr="The logo for the California Collunity Colleges Chancellor's Office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6609" y="4548691"/>
            <a:ext cx="876809" cy="876809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9213314" y="5425500"/>
            <a:ext cx="238340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n w="0"/>
                <a:effectLst/>
              </a:rPr>
              <a:t>CALIFORNIA</a:t>
            </a:r>
            <a:r>
              <a:rPr lang="en-US" sz="1600" b="1" baseline="0" dirty="0" smtClean="0">
                <a:ln w="0"/>
                <a:effectLst/>
              </a:rPr>
              <a:t> COMMUNITY COLLEGES CHANCELLOR’S OFFICE</a:t>
            </a:r>
            <a:endParaRPr lang="en-US" sz="1600" b="1" dirty="0" smtClean="0">
              <a:ln w="0"/>
              <a:effectLst/>
            </a:endParaRPr>
          </a:p>
          <a:p>
            <a:pPr algn="ctr"/>
            <a:r>
              <a:rPr lang="en-US" sz="1400" dirty="0" smtClean="0">
                <a:ln w="0"/>
                <a:effectLst/>
              </a:rPr>
              <a:t>Eloy Ortiz Oakley, Chancellor</a:t>
            </a:r>
            <a:endParaRPr lang="en-US" sz="1400" dirty="0">
              <a:ln w="0"/>
              <a:effectLst/>
            </a:endParaRPr>
          </a:p>
        </p:txBody>
      </p:sp>
      <p:sp>
        <p:nvSpPr>
          <p:cNvPr id="6" name="Rectangle 2"/>
          <p:cNvSpPr>
            <a:spLocks noChangeArrowheads="1"/>
          </p:cNvSpPr>
          <p:nvPr userDrawn="1"/>
        </p:nvSpPr>
        <p:spPr bwMode="auto">
          <a:xfrm flipV="1">
            <a:off x="9645010" y="2767616"/>
            <a:ext cx="55244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" name="Picture 2" descr="The logo for the California State Board of Education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046" y="4548691"/>
            <a:ext cx="922457" cy="919941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323071" y="5425500"/>
            <a:ext cx="24844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n w="0"/>
                <a:effectLst/>
              </a:rPr>
              <a:t>STATE BOARD</a:t>
            </a:r>
          </a:p>
          <a:p>
            <a:pPr algn="ctr"/>
            <a:r>
              <a:rPr lang="en-US" sz="1600" b="1" dirty="0" smtClean="0">
                <a:ln w="0"/>
                <a:effectLst/>
              </a:rPr>
              <a:t>OF EDUCATION</a:t>
            </a:r>
          </a:p>
          <a:p>
            <a:pPr algn="ctr"/>
            <a:r>
              <a:rPr lang="en-US" sz="1400" dirty="0" smtClean="0">
                <a:ln w="0"/>
                <a:effectLst/>
              </a:rPr>
              <a:t>Linda Darling-Hammond,</a:t>
            </a:r>
          </a:p>
          <a:p>
            <a:pPr algn="ctr"/>
            <a:r>
              <a:rPr lang="en-US" sz="1400" dirty="0" smtClean="0">
                <a:ln w="0"/>
                <a:effectLst/>
              </a:rPr>
              <a:t>State Board President</a:t>
            </a:r>
            <a:endParaRPr lang="en-US" sz="1400" dirty="0">
              <a:ln w="0"/>
              <a:effectLst/>
            </a:endParaRPr>
          </a:p>
        </p:txBody>
      </p:sp>
      <p:pic>
        <p:nvPicPr>
          <p:cNvPr id="14" name="Picture 13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2437343" y="2943048"/>
            <a:ext cx="9381251" cy="1384561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957201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46031"/>
            <a:ext cx="9670810" cy="423093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lowchart: Stored Data 6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0" name="Picture 9" descr="The logo for the California Department of Educatio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2" name="Picture 11" descr="The logo for the California Community Colleges Chancellor's Office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1" name="Picture 10" descr="The logo for the California State Board of Educatio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92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23069" y="1957754"/>
            <a:ext cx="4722499" cy="4219210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03477" y="1957753"/>
            <a:ext cx="4690403" cy="4219209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Stored Data 8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2" name="Picture 11" descr="The logo for the California Department of Educatio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4" name="Picture 13" descr="The logo for the California Community Colleges Chancellor's Office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7" name="Picture 16" descr="The logo for the California State Board of Educatio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064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5347707"/>
            <a:ext cx="1169774" cy="1169774"/>
          </a:xfrm>
          <a:prstGeom prst="rect">
            <a:avLst/>
          </a:prstGeom>
        </p:spPr>
      </p:pic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4" name="Picture 13" descr="The logo for the California Department of Education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5" name="Picture 14" descr="The logo for the California Community Colleges Chancellor's Office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8" name="Picture 17" descr="The logo for the California State Board of Education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211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C8ECD2-3E19-420C-9615-1281C8952A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37344" y="393408"/>
            <a:ext cx="9381251" cy="3470253"/>
          </a:xfrm>
        </p:spPr>
        <p:txBody>
          <a:bodyPr/>
          <a:lstStyle/>
          <a:p>
            <a:r>
              <a:rPr lang="en-US" sz="6600" b="1" dirty="0" smtClean="0"/>
              <a:t>Career Technical Education Incentive Grant and K-12 Strong Workforce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349932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725" y="1770187"/>
            <a:ext cx="10037275" cy="447295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Proposed Timeline</a:t>
            </a:r>
          </a:p>
          <a:p>
            <a:r>
              <a:rPr lang="en-US" dirty="0" smtClean="0"/>
              <a:t>FY 19-20 CTEIG application released August 2019, abbreviated version.</a:t>
            </a:r>
          </a:p>
          <a:p>
            <a:r>
              <a:rPr lang="en-US" dirty="0" smtClean="0"/>
              <a:t>FY 19-20 CTEIG application due September 30, 2019</a:t>
            </a:r>
          </a:p>
          <a:p>
            <a:r>
              <a:rPr lang="en-US" dirty="0" smtClean="0"/>
              <a:t>FY 19-20 CTEIG awarded during SBE November, 2019</a:t>
            </a:r>
          </a:p>
          <a:p>
            <a:r>
              <a:rPr lang="en-US" dirty="0" smtClean="0"/>
              <a:t>FY 19-20 K-12 SWP application released November, 2019</a:t>
            </a:r>
          </a:p>
          <a:p>
            <a:r>
              <a:rPr lang="en-US" dirty="0" smtClean="0"/>
              <a:t>FY 20-21 K-12 CTEIG application released November, 2019</a:t>
            </a:r>
          </a:p>
          <a:p>
            <a:r>
              <a:rPr lang="en-US" dirty="0" smtClean="0"/>
              <a:t>FY 19-20 K-12 SWP application due December, 2019 </a:t>
            </a:r>
          </a:p>
          <a:p>
            <a:r>
              <a:rPr lang="en-US" dirty="0" smtClean="0"/>
              <a:t>FY 20-21 CTEIG application due December, 2019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601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770186"/>
            <a:ext cx="9670810" cy="4683165"/>
          </a:xfrm>
        </p:spPr>
        <p:txBody>
          <a:bodyPr/>
          <a:lstStyle/>
          <a:p>
            <a:r>
              <a:rPr lang="en-US" dirty="0" smtClean="0"/>
              <a:t>Reduce administrative burden (1</a:t>
            </a:r>
            <a:r>
              <a:rPr lang="en-US" baseline="30000" dirty="0" smtClean="0"/>
              <a:t>st</a:t>
            </a:r>
            <a:r>
              <a:rPr lang="en-US" dirty="0" smtClean="0"/>
              <a:t> priority)</a:t>
            </a:r>
          </a:p>
          <a:p>
            <a:r>
              <a:rPr lang="en-US" dirty="0" smtClean="0"/>
              <a:t>Message how CTEIG and K-12 Strong Workforce are complimentary to each other (2</a:t>
            </a:r>
            <a:r>
              <a:rPr lang="en-US" baseline="30000" dirty="0" smtClean="0"/>
              <a:t>nd</a:t>
            </a:r>
            <a:r>
              <a:rPr lang="en-US" dirty="0" smtClean="0"/>
              <a:t> priority)</a:t>
            </a:r>
          </a:p>
          <a:p>
            <a:r>
              <a:rPr lang="en-US" dirty="0" smtClean="0"/>
              <a:t>Improve and incentivize collaboration (3</a:t>
            </a:r>
            <a:r>
              <a:rPr lang="en-US" baseline="30000" dirty="0" smtClean="0"/>
              <a:t>rd</a:t>
            </a:r>
            <a:r>
              <a:rPr lang="en-US" dirty="0" smtClean="0"/>
              <a:t> priority)</a:t>
            </a:r>
          </a:p>
          <a:p>
            <a:r>
              <a:rPr lang="en-US" dirty="0" smtClean="0"/>
              <a:t>Create shared terminology and definitions</a:t>
            </a:r>
          </a:p>
          <a:p>
            <a:r>
              <a:rPr lang="en-US" dirty="0" smtClean="0"/>
              <a:t>Develop strategies to improve high quality CTE, CCI, and programs of study</a:t>
            </a:r>
          </a:p>
          <a:p>
            <a:r>
              <a:rPr lang="en-US" dirty="0"/>
              <a:t>Develop model pathways that cross segments and lead to improved student outcomes and close the achievement gap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351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C8ECD2-3E19-420C-9615-1281C8952A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37344" y="393408"/>
            <a:ext cx="9381251" cy="3470253"/>
          </a:xfrm>
        </p:spPr>
        <p:txBody>
          <a:bodyPr/>
          <a:lstStyle/>
          <a:p>
            <a:r>
              <a:rPr lang="en-US" b="1" dirty="0" smtClean="0"/>
              <a:t>Career Technical Education Incentive Grant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07385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Technical Education Incentive Grant (CTEIG)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2229633"/>
            <a:ext cx="9670810" cy="3947329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FY 18-19 Grant Award Notifications were sent to </a:t>
            </a:r>
            <a:r>
              <a:rPr lang="en-US" dirty="0" smtClean="0"/>
              <a:t>LEAs</a:t>
            </a:r>
            <a:endParaRPr lang="en-US" dirty="0"/>
          </a:p>
          <a:p>
            <a:r>
              <a:rPr lang="en-US" dirty="0" smtClean="0"/>
              <a:t>FY 17-18 Data Collection – Part II Completed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61551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K-12 </a:t>
            </a:r>
            <a:r>
              <a:rPr lang="en-US" dirty="0"/>
              <a:t>Strong Workforce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2018-19 Applications and Awards Summary Findings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313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 descr="Table showing K12 SWP funding strategies by region.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2003738"/>
              </p:ext>
            </p:extLst>
          </p:nvPr>
        </p:nvGraphicFramePr>
        <p:xfrm>
          <a:off x="363254" y="1995056"/>
          <a:ext cx="11686786" cy="46312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51555">
                  <a:extLst>
                    <a:ext uri="{9D8B030D-6E8A-4147-A177-3AD203B41FA5}">
                      <a16:colId xmlns="" xmlns:a16="http://schemas.microsoft.com/office/drawing/2014/main" val="3529123150"/>
                    </a:ext>
                  </a:extLst>
                </a:gridCol>
                <a:gridCol w="1047094">
                  <a:extLst>
                    <a:ext uri="{9D8B030D-6E8A-4147-A177-3AD203B41FA5}">
                      <a16:colId xmlns="" xmlns:a16="http://schemas.microsoft.com/office/drawing/2014/main" val="224383943"/>
                    </a:ext>
                  </a:extLst>
                </a:gridCol>
                <a:gridCol w="1205747">
                  <a:extLst>
                    <a:ext uri="{9D8B030D-6E8A-4147-A177-3AD203B41FA5}">
                      <a16:colId xmlns="" xmlns:a16="http://schemas.microsoft.com/office/drawing/2014/main" val="3142982470"/>
                    </a:ext>
                  </a:extLst>
                </a:gridCol>
                <a:gridCol w="1237475">
                  <a:extLst>
                    <a:ext uri="{9D8B030D-6E8A-4147-A177-3AD203B41FA5}">
                      <a16:colId xmlns="" xmlns:a16="http://schemas.microsoft.com/office/drawing/2014/main" val="228982585"/>
                    </a:ext>
                  </a:extLst>
                </a:gridCol>
                <a:gridCol w="5844915">
                  <a:extLst>
                    <a:ext uri="{9D8B030D-6E8A-4147-A177-3AD203B41FA5}">
                      <a16:colId xmlns="" xmlns:a16="http://schemas.microsoft.com/office/drawing/2014/main" val="1432232299"/>
                    </a:ext>
                  </a:extLst>
                </a:gridCol>
              </a:tblGrid>
              <a:tr h="6946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Region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# Met Cut Score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# Funded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% Funded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Assumed Strategy from data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3365297735"/>
                  </a:ext>
                </a:extLst>
              </a:tr>
              <a:tr h="4631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Bay Area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100%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Fund all, but decrease most/all award amounts 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4116159715"/>
                  </a:ext>
                </a:extLst>
              </a:tr>
              <a:tr h="6946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Central Valley/Mother Lode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100%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Fund all, but decrease some award amounts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3343893172"/>
                  </a:ext>
                </a:extLst>
              </a:tr>
              <a:tr h="4631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Inland Empire/Desert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33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76%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Fund selectively, typically at requested amount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4029201973"/>
                  </a:ext>
                </a:extLst>
              </a:tr>
              <a:tr h="4631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Los Angeles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53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42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79%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Fund selectively, but decrease most/all award amounts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4073101930"/>
                  </a:ext>
                </a:extLst>
              </a:tr>
              <a:tr h="4631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North/Far North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72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70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97%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Fund nearly all, typically at amount requested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632482451"/>
                  </a:ext>
                </a:extLst>
              </a:tr>
              <a:tr h="4631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Orange County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75%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Fund selectively, but decrease some award amounts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3139077554"/>
                  </a:ext>
                </a:extLst>
              </a:tr>
              <a:tr h="4631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San Diego/Imperial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92%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Fund nearly all, but decrease most/all award amounts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553479421"/>
                  </a:ext>
                </a:extLst>
              </a:tr>
              <a:tr h="4631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South Central Coast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100%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Fund all, but decrease most/all award amounts 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3421253522"/>
                  </a:ext>
                </a:extLst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K-12 Strong Workforce Program (</a:t>
            </a:r>
            <a:r>
              <a:rPr lang="en-US" dirty="0" err="1"/>
              <a:t>K12</a:t>
            </a:r>
            <a:r>
              <a:rPr lang="en-US" dirty="0"/>
              <a:t> SWP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48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322</Words>
  <Application>Microsoft Office PowerPoint</Application>
  <PresentationFormat>Widescreen</PresentationFormat>
  <Paragraphs>71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Career Technical Education Incentive Grant and K-12 Strong Workforce</vt:lpstr>
      <vt:lpstr>Common Planning</vt:lpstr>
      <vt:lpstr>Common Objectives</vt:lpstr>
      <vt:lpstr>Career Technical Education Incentive Grant</vt:lpstr>
      <vt:lpstr>Career Technical Education Incentive Grant (CTEIG)</vt:lpstr>
      <vt:lpstr>K-12 Strong Workforce Program</vt:lpstr>
      <vt:lpstr>K-12 Strong Workforce Program (K12 SWP)</vt:lpstr>
    </vt:vector>
  </TitlesOfParts>
  <Company>CA Department of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CWPJAC July 2019 Item 01 Slides - California Workforce Pathways (CA Dept of Education)</dc:title>
  <dc:subject>Update on California State Initiatives: the Career Technical Education Incentive Grant (CTEIG), and the K-12 SWP.</dc:subject>
  <dc:creator>Lisa Reimers</dc:creator>
  <cp:lastModifiedBy>Windows User</cp:lastModifiedBy>
  <cp:revision>78</cp:revision>
  <cp:lastPrinted>2018-08-21T21:20:46Z</cp:lastPrinted>
  <dcterms:created xsi:type="dcterms:W3CDTF">2017-09-26T18:37:33Z</dcterms:created>
  <dcterms:modified xsi:type="dcterms:W3CDTF">2019-06-28T14:47:48Z</dcterms:modified>
</cp:coreProperties>
</file>