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9" r:id="rId4"/>
    <p:sldId id="267" r:id="rId5"/>
    <p:sldId id="268" r:id="rId6"/>
    <p:sldId id="270" r:id="rId7"/>
    <p:sldId id="271" r:id="rId8"/>
    <p:sldId id="272" r:id="rId9"/>
    <p:sldId id="273" r:id="rId10"/>
    <p:sldId id="266" r:id="rId11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37" autoAdjust="0"/>
  </p:normalViewPr>
  <p:slideViewPr>
    <p:cSldViewPr snapToGrid="0">
      <p:cViewPr varScale="1">
        <p:scale>
          <a:sx n="91" d="100"/>
          <a:sy n="91" d="100"/>
        </p:scale>
        <p:origin x="6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 smtClean="0"/>
              <a:t>Item 01 Slides</a:t>
            </a:r>
          </a:p>
          <a:p>
            <a:r>
              <a:rPr lang="en-US" dirty="0" smtClean="0"/>
              <a:t>February 19,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C0888-ED60-4FAD-B3F0-098AD803A8DD}" type="datetimeFigureOut">
              <a:rPr lang="en-US" smtClean="0"/>
              <a:t>3/8/2019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0D112-D1AD-435B-B5E1-338E14221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66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0D112-D1AD-435B-B5E1-338E1422134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 smtClean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Public Instruction</a:t>
            </a:r>
            <a:endParaRPr lang="en-US" sz="1400" b="0" cap="none" spc="0" dirty="0">
              <a:ln w="0"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The logo for the California Department of Educati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.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CALIFORNIA</a:t>
            </a:r>
            <a:r>
              <a:rPr lang="en-US" sz="1600" b="1" baseline="0" dirty="0" smtClean="0">
                <a:ln w="0"/>
                <a:effectLst/>
              </a:rPr>
              <a:t> COMMUNITY COLLEGES CHANCELLOR’S OFFICE</a:t>
            </a:r>
            <a:endParaRPr lang="en-US" sz="1600" b="1" dirty="0" smtClean="0">
              <a:ln w="0"/>
              <a:effectLst/>
            </a:endParaRPr>
          </a:p>
          <a:p>
            <a:pPr algn="ctr"/>
            <a:r>
              <a:rPr lang="en-US" sz="1400" dirty="0" smtClean="0">
                <a:ln w="0"/>
                <a:effectLst/>
              </a:rPr>
              <a:t>Eloy Ortiz Oakley, Chancellor</a:t>
            </a:r>
            <a:endParaRPr lang="en-US" sz="1400" dirty="0">
              <a:ln w="0"/>
              <a:effectLst/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logo for the California State Board of Education.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 smtClean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Ilene Straus,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State Board Vice President</a:t>
            </a:r>
            <a:endParaRPr lang="en-US" sz="1400" dirty="0">
              <a:ln w="0"/>
              <a:effectLst/>
            </a:endParaRP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71959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302209"/>
            <a:ext cx="9030730" cy="38747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D1D190BA-26C5-4BFF-8EEF-25B19C98D9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The logo for the California Department of Education.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.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.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83991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70" y="2286001"/>
            <a:ext cx="4469616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126" y="2286001"/>
            <a:ext cx="4469674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BF1CEF3-BBD9-437A-B4C7-8968022D38F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The logo for the California Department of Education.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.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.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.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.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lreimers@cde.c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437342" y="581667"/>
            <a:ext cx="9381251" cy="3603967"/>
          </a:xfrm>
        </p:spPr>
        <p:txBody>
          <a:bodyPr/>
          <a:lstStyle/>
          <a:p>
            <a:r>
              <a:rPr lang="en-US" sz="5400" dirty="0">
                <a:effectLst/>
              </a:rPr>
              <a:t>Proposed Changes to the </a:t>
            </a:r>
            <a:r>
              <a:rPr lang="en-US" sz="5400" i="1" dirty="0">
                <a:effectLst/>
              </a:rPr>
              <a:t>Guiding Policy Principles to Support K–14+ Pathways</a:t>
            </a:r>
            <a:r>
              <a:rPr lang="en-US" sz="5400" dirty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99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3392683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4096011"/>
            <a:ext cx="9030730" cy="2080951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Lisa Reimers, Education Programs Consultant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Career and College Transition Division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California Department of Education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916-322-1762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>
                <a:hlinkClick r:id="rId2"/>
              </a:rPr>
              <a:t>lreimers@cde.ca.gov</a:t>
            </a:r>
            <a:endParaRPr lang="en-US" sz="2400" dirty="0" smtClean="0"/>
          </a:p>
          <a:p>
            <a:pPr marL="0" indent="0" algn="ctr">
              <a:spcBef>
                <a:spcPts val="600"/>
              </a:spcBef>
              <a:buNone/>
            </a:pPr>
            <a:endParaRPr lang="en-US" sz="2100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40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37085"/>
            <a:ext cx="9030730" cy="4239878"/>
          </a:xfrm>
        </p:spPr>
        <p:txBody>
          <a:bodyPr/>
          <a:lstStyle/>
          <a:p>
            <a:r>
              <a:rPr lang="en-US" sz="2400" dirty="0"/>
              <a:t>The public feedback window for the </a:t>
            </a:r>
            <a:r>
              <a:rPr lang="en-US" sz="2400" i="1" dirty="0"/>
              <a:t>Guiding Policy Principles to Support K–14+ Pathways </a:t>
            </a:r>
            <a:r>
              <a:rPr lang="en-US" sz="2400" dirty="0"/>
              <a:t>opened on August 24, </a:t>
            </a:r>
            <a:r>
              <a:rPr lang="en-US" sz="2400" dirty="0" smtClean="0"/>
              <a:t>2018, </a:t>
            </a:r>
            <a:r>
              <a:rPr lang="en-US" sz="2400" dirty="0"/>
              <a:t>and closed on November 30, </a:t>
            </a:r>
            <a:r>
              <a:rPr lang="en-US" sz="2400" dirty="0" smtClean="0"/>
              <a:t>2018.</a:t>
            </a:r>
          </a:p>
          <a:p>
            <a:r>
              <a:rPr lang="en-US" sz="2400" dirty="0" smtClean="0"/>
              <a:t>All </a:t>
            </a:r>
            <a:r>
              <a:rPr lang="en-US" sz="2400" dirty="0"/>
              <a:t>responses were obtained through a </a:t>
            </a:r>
            <a:r>
              <a:rPr lang="en-US" sz="2400" dirty="0" smtClean="0"/>
              <a:t>survey.</a:t>
            </a:r>
          </a:p>
          <a:p>
            <a:r>
              <a:rPr lang="en-US" sz="2400" dirty="0" smtClean="0"/>
              <a:t>45 valid responses were received.</a:t>
            </a:r>
          </a:p>
          <a:p>
            <a:r>
              <a:rPr lang="en-US" sz="2400" dirty="0" smtClean="0"/>
              <a:t>At the January 2019, California Workforce Pathways Joint Advisory Committee (CWPJAC) meeting, board members requested to see all the responses that were received.</a:t>
            </a:r>
          </a:p>
          <a:p>
            <a:r>
              <a:rPr lang="en-US" sz="2400" dirty="0" smtClean="0"/>
              <a:t>At the February 2019, CWPJAC meeting</a:t>
            </a:r>
            <a:r>
              <a:rPr lang="en-US" sz="2400" dirty="0"/>
              <a:t>, board members requested to see </a:t>
            </a:r>
            <a:r>
              <a:rPr lang="en-US" sz="2400" dirty="0" smtClean="0"/>
              <a:t>more student centered language.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4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430049"/>
            <a:ext cx="9030730" cy="37469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Please </a:t>
            </a:r>
            <a:r>
              <a:rPr lang="en-US" dirty="0"/>
              <a:t>refer to </a:t>
            </a:r>
            <a:r>
              <a:rPr lang="en-US" dirty="0" smtClean="0"/>
              <a:t>Agenda Item 01, Attachment 1, from the March 2019, CWPJAC meeting.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Proposed </a:t>
            </a:r>
            <a:r>
              <a:rPr lang="en-US" dirty="0"/>
              <a:t>changes refer to the Line Number listed in </a:t>
            </a:r>
            <a:r>
              <a:rPr lang="en-US" dirty="0" smtClean="0"/>
              <a:t>Attachment 1.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single overall change is the updating of the acronym from WPJAC to CWPJAC.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6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Line six: Add “Student Centered” to the title of the document.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dirty="0" smtClean="0"/>
              <a:t>New proposed title: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 algn="ctr">
              <a:buNone/>
            </a:pPr>
            <a:r>
              <a:rPr lang="en-US" b="1" dirty="0" smtClean="0"/>
              <a:t>Guiding </a:t>
            </a:r>
            <a:r>
              <a:rPr lang="en-US" b="1" dirty="0"/>
              <a:t>Policy Principles to Support </a:t>
            </a:r>
            <a:endParaRPr lang="en-US" b="1" dirty="0" smtClean="0"/>
          </a:p>
          <a:p>
            <a:pPr marL="0" indent="0" algn="ctr">
              <a:spcBef>
                <a:spcPts val="300"/>
              </a:spcBef>
              <a:buNone/>
            </a:pPr>
            <a:r>
              <a:rPr lang="en-US" b="1" dirty="0" smtClean="0"/>
              <a:t>Student Centered </a:t>
            </a:r>
            <a:r>
              <a:rPr lang="en-US" b="1" dirty="0"/>
              <a:t>K–14+ Pathways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Preamble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37085"/>
            <a:ext cx="9030730" cy="4239878"/>
          </a:xfrm>
        </p:spPr>
        <p:txBody>
          <a:bodyPr/>
          <a:lstStyle/>
          <a:p>
            <a:r>
              <a:rPr lang="en-US" dirty="0" smtClean="0"/>
              <a:t>Lines nine to ten: Add the following opening sentence, “The </a:t>
            </a:r>
            <a:r>
              <a:rPr lang="en-US" dirty="0"/>
              <a:t>Guiding Policy Principles to Support Student centered K–14+ Pathways are focused on all students and ensuring the best possible opportunities for students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Line 14: add “for all students by” before the list of goals.</a:t>
            </a:r>
          </a:p>
          <a:p>
            <a:r>
              <a:rPr lang="en-US" dirty="0" smtClean="0"/>
              <a:t>Lines 23 to 24: Add the following sentence, “</a:t>
            </a:r>
            <a:r>
              <a:rPr lang="en-US" dirty="0"/>
              <a:t>Students benefit most by having seamless cross-system collaboration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0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Guiding Policy </a:t>
            </a:r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Lines 47 to 48: Add the following sentence, “</a:t>
            </a:r>
            <a:r>
              <a:rPr lang="en-US" dirty="0"/>
              <a:t>System alignment allows for greater student portability and career advancement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Line 55: Add “for </a:t>
            </a:r>
            <a:r>
              <a:rPr lang="en-US" dirty="0"/>
              <a:t>student </a:t>
            </a:r>
            <a:r>
              <a:rPr lang="en-US" dirty="0" smtClean="0"/>
              <a:t>achievement” after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3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Essential Elements of a High-Quality College and Career </a:t>
            </a:r>
            <a:r>
              <a:rPr lang="en-US" sz="4000" dirty="0" smtClean="0"/>
              <a:t>Pathway </a:t>
            </a:r>
            <a:r>
              <a:rPr lang="en-US" sz="2000" dirty="0" smtClean="0"/>
              <a:t>(1 of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 59: Replace “the following” with “creating </a:t>
            </a:r>
            <a:r>
              <a:rPr lang="en-US" dirty="0"/>
              <a:t>student </a:t>
            </a:r>
            <a:r>
              <a:rPr lang="en-US" dirty="0" smtClean="0"/>
              <a:t>focused” before “essential </a:t>
            </a:r>
            <a:r>
              <a:rPr lang="en-US" dirty="0"/>
              <a:t>elements of a high-quality college and career </a:t>
            </a:r>
            <a:r>
              <a:rPr lang="en-US" dirty="0" smtClean="0"/>
              <a:t>pathway.”</a:t>
            </a:r>
          </a:p>
          <a:p>
            <a:r>
              <a:rPr lang="en-US" dirty="0" smtClean="0"/>
              <a:t> Line 69: Insert “Student” before “Equity” in the opening sentence.</a:t>
            </a:r>
          </a:p>
          <a:p>
            <a:r>
              <a:rPr lang="en-US" dirty="0" smtClean="0"/>
              <a:t>Lines 83 and 84: Add the following sentence, “</a:t>
            </a:r>
            <a:r>
              <a:rPr lang="en-US" dirty="0"/>
              <a:t>Access also includes creating pathways with demonstrable careers for students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4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Essential Elements of a High-Quality College and Career </a:t>
            </a:r>
            <a:r>
              <a:rPr lang="en-US" sz="4000" dirty="0" smtClean="0"/>
              <a:t>Pathway </a:t>
            </a:r>
            <a:r>
              <a:rPr lang="en-US" sz="2000" dirty="0" smtClean="0"/>
              <a:t>(2 of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Lines 87 to 88: Add “can </a:t>
            </a:r>
            <a:r>
              <a:rPr lang="en-US" dirty="0"/>
              <a:t>reach across systems easily </a:t>
            </a:r>
            <a:r>
              <a:rPr lang="en-US" dirty="0" smtClean="0"/>
              <a:t>and” after “all students”.</a:t>
            </a:r>
          </a:p>
          <a:p>
            <a:r>
              <a:rPr lang="en-US" dirty="0" smtClean="0"/>
              <a:t>Lines 112 to 113: Add the following language, “Instructional </a:t>
            </a:r>
            <a:r>
              <a:rPr lang="en-US" dirty="0"/>
              <a:t>and educational leadership are the hallmarks of student </a:t>
            </a:r>
            <a:r>
              <a:rPr lang="en-US" dirty="0" smtClean="0"/>
              <a:t>success,” before “California encourages.”</a:t>
            </a:r>
          </a:p>
          <a:p>
            <a:r>
              <a:rPr lang="en-US" dirty="0" smtClean="0"/>
              <a:t>Lines 133 to 134: Add the following sentence, “Continuous </a:t>
            </a:r>
            <a:r>
              <a:rPr lang="en-US" dirty="0"/>
              <a:t>improvement ensures students can access the best pathways possible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2140080"/>
          </a:xfrm>
        </p:spPr>
        <p:txBody>
          <a:bodyPr/>
          <a:lstStyle/>
          <a:p>
            <a:r>
              <a:rPr lang="en-US" sz="4400" dirty="0"/>
              <a:t>Working Norms for Fostering a Mutually-Beneficial Intersegmental </a:t>
            </a:r>
            <a:r>
              <a:rPr lang="en-US" sz="4400" dirty="0" smtClean="0"/>
              <a:t>Relationship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3281818"/>
            <a:ext cx="9030730" cy="2895143"/>
          </a:xfrm>
        </p:spPr>
        <p:txBody>
          <a:bodyPr/>
          <a:lstStyle/>
          <a:p>
            <a:r>
              <a:rPr lang="en-US" dirty="0" smtClean="0"/>
              <a:t>Line 165: Add the word “to” between the words  “designed” and “help.”</a:t>
            </a:r>
          </a:p>
          <a:p>
            <a:r>
              <a:rPr lang="en-US" dirty="0" smtClean="0"/>
              <a:t>Line 166: Add “</a:t>
            </a:r>
            <a:r>
              <a:rPr lang="en-US" dirty="0"/>
              <a:t>student </a:t>
            </a:r>
            <a:r>
              <a:rPr lang="en-US" dirty="0" smtClean="0"/>
              <a:t>centered” after “building.”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190BA-26C5-4BFF-8EEF-25B19C98D9E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518</Words>
  <Application>Microsoft Office PowerPoint</Application>
  <PresentationFormat>Widescreen</PresentationFormat>
  <Paragraphs>54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Proposed Changes to the Guiding Policy Principles to Support K–14+ Pathways </vt:lpstr>
      <vt:lpstr>Background</vt:lpstr>
      <vt:lpstr>Proposed Changes</vt:lpstr>
      <vt:lpstr>Title</vt:lpstr>
      <vt:lpstr>Preamble</vt:lpstr>
      <vt:lpstr>Guiding Policy Principles</vt:lpstr>
      <vt:lpstr>Essential Elements of a High-Quality College and Career Pathway (1 of 2)</vt:lpstr>
      <vt:lpstr>Essential Elements of a High-Quality College and Career Pathway (2 of 2)</vt:lpstr>
      <vt:lpstr>Working Norms for Fostering a Mutually-Beneficial Intersegmental Relationship</vt:lpstr>
      <vt:lpstr>Questions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Changes to the Guiding Policy Principles - California Workforce Pathways (CA Dept of Education)</dc:title>
  <dc:subject>Proposed Changes to the Guiding Policy Principles to Support K–14+ Pathways.</dc:subject>
  <dc:creator>Lisa Reimers</dc:creator>
  <cp:lastModifiedBy>Samuel Lee</cp:lastModifiedBy>
  <cp:revision>83</cp:revision>
  <cp:lastPrinted>2019-02-15T16:38:25Z</cp:lastPrinted>
  <dcterms:created xsi:type="dcterms:W3CDTF">2017-09-26T18:37:33Z</dcterms:created>
  <dcterms:modified xsi:type="dcterms:W3CDTF">2019-03-08T20:40:48Z</dcterms:modified>
</cp:coreProperties>
</file>