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omments/comment2.xml" ContentType="application/vnd.openxmlformats-officedocument.presentationml.comments+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36" r:id="rId3"/>
    <p:sldId id="413" r:id="rId4"/>
    <p:sldId id="412" r:id="rId5"/>
    <p:sldId id="383" r:id="rId6"/>
    <p:sldId id="415" r:id="rId7"/>
    <p:sldId id="367" r:id="rId8"/>
    <p:sldId id="386" r:id="rId9"/>
    <p:sldId id="418" r:id="rId10"/>
    <p:sldId id="387" r:id="rId11"/>
    <p:sldId id="417" r:id="rId12"/>
    <p:sldId id="391" r:id="rId13"/>
    <p:sldId id="393" r:id="rId14"/>
    <p:sldId id="419" r:id="rId15"/>
    <p:sldId id="414" r:id="rId16"/>
    <p:sldId id="372" r:id="rId17"/>
    <p:sldId id="301" r:id="rId18"/>
    <p:sldId id="421" r:id="rId19"/>
    <p:sldId id="420" r:id="rId20"/>
    <p:sldId id="373" r:id="rId21"/>
    <p:sldId id="409" r:id="rId22"/>
    <p:sldId id="396" r:id="rId23"/>
    <p:sldId id="411" r:id="rId24"/>
    <p:sldId id="368" r:id="rId25"/>
    <p:sldId id="302" r:id="rId26"/>
    <p:sldId id="344" r:id="rId27"/>
    <p:sldId id="369" r:id="rId28"/>
    <p:sldId id="303" r:id="rId29"/>
    <p:sldId id="363" r:id="rId30"/>
    <p:sldId id="399" r:id="rId31"/>
    <p:sldId id="304" r:id="rId32"/>
    <p:sldId id="335" r:id="rId33"/>
    <p:sldId id="377" r:id="rId34"/>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Mattson" initials="HM" lastIdx="16" clrIdx="0">
    <p:extLst>
      <p:ext uri="{19B8F6BF-5375-455C-9EA6-DF929625EA0E}">
        <p15:presenceInfo xmlns:p15="http://schemas.microsoft.com/office/powerpoint/2012/main" userId="S::hmattso@wested.org::1d702c12-3074-4d99-af32-becdc3eb2439" providerId="AD"/>
      </p:ext>
    </p:extLst>
  </p:cmAuthor>
  <p:cmAuthor id="2" name="Pradeep Kotamraju" initials="PK" lastIdx="1" clrIdx="1">
    <p:extLst>
      <p:ext uri="{19B8F6BF-5375-455C-9EA6-DF929625EA0E}">
        <p15:presenceInfo xmlns:p15="http://schemas.microsoft.com/office/powerpoint/2012/main" userId="S-1-5-21-2608872058-1432505909-2668327341-297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11" autoAdjust="0"/>
    <p:restoredTop sz="69048" autoAdjust="0"/>
  </p:normalViewPr>
  <p:slideViewPr>
    <p:cSldViewPr snapToGrid="0">
      <p:cViewPr varScale="1">
        <p:scale>
          <a:sx n="107" d="100"/>
          <a:sy n="107" d="100"/>
        </p:scale>
        <p:origin x="78" y="216"/>
      </p:cViewPr>
      <p:guideLst/>
    </p:cSldViewPr>
  </p:slideViewPr>
  <p:notesTextViewPr>
    <p:cViewPr>
      <p:scale>
        <a:sx n="3" d="2"/>
        <a:sy n="3" d="2"/>
      </p:scale>
      <p:origin x="0" y="0"/>
    </p:cViewPr>
  </p:notesTextViewPr>
  <p:sorterViewPr>
    <p:cViewPr>
      <p:scale>
        <a:sx n="150" d="100"/>
        <a:sy n="150" d="100"/>
      </p:scale>
      <p:origin x="0" y="-12400"/>
    </p:cViewPr>
  </p:sorterViewPr>
  <p:notesViewPr>
    <p:cSldViewPr snapToGrid="0">
      <p:cViewPr varScale="1">
        <p:scale>
          <a:sx n="80" d="100"/>
          <a:sy n="80" d="100"/>
        </p:scale>
        <p:origin x="316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2-26T19:39:48.104" idx="14">
    <p:pos x="10" y="10"/>
    <p:text>This says facilitated discussion and then goes into a reminder of he public comment process. Is that for discussion? I'm on the fence about reminding them of the process. Defintiely want them to know it was solicited, analyzed, and addressed, but wondering whether 4 text heavy slides are necessary. Maybe.</p:text>
    <p:extLst>
      <p:ext uri="{C676402C-5697-4E1C-873F-D02D1690AC5C}">
        <p15:threadingInfo xmlns:p15="http://schemas.microsoft.com/office/powerpoint/2012/main" timeZoneBias="4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2-26T19:43:13.245" idx="16">
    <p:pos x="10" y="10"/>
    <p:text/>
    <p:extLst>
      <p:ext uri="{C676402C-5697-4E1C-873F-D02D1690AC5C}">
        <p15:threadingInfo xmlns:p15="http://schemas.microsoft.com/office/powerpoint/2012/main" timeZoneBias="4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r>
              <a:rPr lang="en-US" dirty="0"/>
              <a:t>California Workforce Pathways</a:t>
            </a:r>
          </a:p>
          <a:p>
            <a:r>
              <a:rPr lang="en-US" dirty="0"/>
              <a:t>Joint Advisory Committee</a:t>
            </a:r>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r>
              <a:rPr lang="en-US" dirty="0"/>
              <a:t>Item 01</a:t>
            </a:r>
          </a:p>
          <a:p>
            <a:r>
              <a:rPr lang="en-US" dirty="0"/>
              <a:t>November 25, 2019</a:t>
            </a:r>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054F5586-A821-4E56-9650-933E50306241}" type="slidenum">
              <a:rPr lang="en-US" smtClean="0"/>
              <a:t>‹#›</a:t>
            </a:fld>
            <a:endParaRPr lang="en-US" dirty="0"/>
          </a:p>
        </p:txBody>
      </p:sp>
    </p:spTree>
    <p:extLst>
      <p:ext uri="{BB962C8B-B14F-4D97-AF65-F5344CB8AC3E}">
        <p14:creationId xmlns:p14="http://schemas.microsoft.com/office/powerpoint/2010/main" val="11895534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fld id="{A10194D6-A294-4528-80A6-9685813EA374}" type="datetimeFigureOut">
              <a:rPr lang="en-US" smtClean="0"/>
              <a:t>3/2/2020</a:t>
            </a:fld>
            <a:endParaRPr lang="en-US" dirty="0"/>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67225"/>
            <a:ext cx="5588000" cy="365601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a:defRPr sz="1200"/>
            </a:lvl1pPr>
          </a:lstStyle>
          <a:p>
            <a:fld id="{81D7004F-AC0E-4FF9-A9A4-4EC1F4EAF7FB}" type="slidenum">
              <a:rPr lang="en-US" smtClean="0"/>
              <a:t>‹#›</a:t>
            </a:fld>
            <a:endParaRPr lang="en-US" dirty="0"/>
          </a:p>
        </p:txBody>
      </p:sp>
    </p:spTree>
    <p:extLst>
      <p:ext uri="{BB962C8B-B14F-4D97-AF65-F5344CB8AC3E}">
        <p14:creationId xmlns:p14="http://schemas.microsoft.com/office/powerpoint/2010/main" val="524988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t>Special thanks to Patricia De Cos and Pam </a:t>
            </a:r>
            <a:r>
              <a:rPr lang="en-US" sz="1200" b="1" dirty="0" err="1" smtClean="0"/>
              <a:t>Castleman</a:t>
            </a:r>
            <a:r>
              <a:rPr lang="en-US" sz="1200" b="1" dirty="0" smtClean="0"/>
              <a:t> for tightening up</a:t>
            </a:r>
            <a:r>
              <a:rPr lang="en-US" sz="1200" b="1" baseline="0" dirty="0" smtClean="0"/>
              <a:t> and fine tuning the document through the different iterations.  Their help in streamlining the teacher and faculty preparation section, and their outreach to CTC.</a:t>
            </a:r>
          </a:p>
          <a:p>
            <a:endParaRPr lang="en-US" sz="1200" b="1" baseline="0" dirty="0" smtClean="0"/>
          </a:p>
          <a:p>
            <a:r>
              <a:rPr lang="en-US" sz="1200" b="1" baseline="0" dirty="0" smtClean="0"/>
              <a:t>Would like also like to thank </a:t>
            </a:r>
            <a:r>
              <a:rPr lang="en-US" sz="1200" b="1" baseline="0" dirty="0" err="1" smtClean="0"/>
              <a:t>WestEd</a:t>
            </a:r>
            <a:r>
              <a:rPr lang="en-US" sz="1200" b="1" baseline="0" dirty="0" smtClean="0"/>
              <a:t> for providing editorial and content feedback, as well as facilitating the Public Comment process.</a:t>
            </a:r>
          </a:p>
          <a:p>
            <a:endParaRPr lang="en-US" sz="1200" b="1" dirty="0" smtClean="0"/>
          </a:p>
          <a:p>
            <a:r>
              <a:rPr lang="en-US" sz="1200" b="1" baseline="0" dirty="0" smtClean="0"/>
              <a:t>My thanks to CCCCO staff for</a:t>
            </a:r>
            <a:r>
              <a:rPr lang="en-US" sz="1200" b="1" dirty="0" smtClean="0"/>
              <a:t> providing additional insights and organizing the process for informing the CCCs about the public comment process</a:t>
            </a:r>
            <a:endParaRPr lang="en-US" sz="1200" b="1" baseline="0" dirty="0" smtClean="0"/>
          </a:p>
          <a:p>
            <a:endParaRPr lang="en-US" sz="1200" dirty="0" smtClean="0"/>
          </a:p>
          <a:p>
            <a:r>
              <a:rPr lang="en-US" sz="1200" b="1" dirty="0" smtClean="0"/>
              <a:t>My thanks to CCTD staff for stepping up when I asked them to provide input for the teacher preparation section,</a:t>
            </a:r>
            <a:r>
              <a:rPr lang="en-US" sz="1200" b="1" baseline="0" dirty="0" smtClean="0"/>
              <a:t> but also working through all the logistics required for moving the document forward.</a:t>
            </a:r>
            <a:endParaRPr lang="en-US" sz="1200" b="1" dirty="0" smtClean="0"/>
          </a:p>
          <a:p>
            <a:endParaRPr lang="en-US" dirty="0"/>
          </a:p>
        </p:txBody>
      </p:sp>
      <p:sp>
        <p:nvSpPr>
          <p:cNvPr id="4" name="Slide Number Placeholder 3"/>
          <p:cNvSpPr>
            <a:spLocks noGrp="1"/>
          </p:cNvSpPr>
          <p:nvPr>
            <p:ph type="sldNum" sz="quarter" idx="5"/>
          </p:nvPr>
        </p:nvSpPr>
        <p:spPr/>
        <p:txBody>
          <a:bodyPr/>
          <a:lstStyle/>
          <a:p>
            <a:fld id="{81D7004F-AC0E-4FF9-A9A4-4EC1F4EAF7FB}" type="slidenum">
              <a:rPr lang="en-US" smtClean="0"/>
              <a:t>1</a:t>
            </a:fld>
            <a:endParaRPr lang="en-US" dirty="0"/>
          </a:p>
        </p:txBody>
      </p:sp>
    </p:spTree>
    <p:extLst>
      <p:ext uri="{BB962C8B-B14F-4D97-AF65-F5344CB8AC3E}">
        <p14:creationId xmlns:p14="http://schemas.microsoft.com/office/powerpoint/2010/main" val="2743957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600" b="1" dirty="0" smtClean="0"/>
              <a:t>Two documents that are now available at a link.  Hard copy is available at the front desk.</a:t>
            </a:r>
            <a:endParaRPr lang="en-US" sz="16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10</a:t>
            </a:fld>
            <a:endParaRPr lang="en-US" dirty="0"/>
          </a:p>
        </p:txBody>
      </p:sp>
    </p:spTree>
    <p:extLst>
      <p:ext uri="{BB962C8B-B14F-4D97-AF65-F5344CB8AC3E}">
        <p14:creationId xmlns:p14="http://schemas.microsoft.com/office/powerpoint/2010/main" val="31143432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600" b="1" dirty="0" smtClean="0"/>
              <a:t>Two documents that are now available at a link.  Hard copy is available at the front desk.</a:t>
            </a:r>
            <a:endParaRPr lang="en-US" sz="16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11</a:t>
            </a:fld>
            <a:endParaRPr lang="en-US" dirty="0"/>
          </a:p>
        </p:txBody>
      </p:sp>
    </p:spTree>
    <p:extLst>
      <p:ext uri="{BB962C8B-B14F-4D97-AF65-F5344CB8AC3E}">
        <p14:creationId xmlns:p14="http://schemas.microsoft.com/office/powerpoint/2010/main" val="1275797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D7004F-AC0E-4FF9-A9A4-4EC1F4EAF7FB}" type="slidenum">
              <a:rPr lang="en-US" smtClean="0"/>
              <a:t>12</a:t>
            </a:fld>
            <a:endParaRPr lang="en-US" dirty="0"/>
          </a:p>
        </p:txBody>
      </p:sp>
    </p:spTree>
    <p:extLst>
      <p:ext uri="{BB962C8B-B14F-4D97-AF65-F5344CB8AC3E}">
        <p14:creationId xmlns:p14="http://schemas.microsoft.com/office/powerpoint/2010/main" val="2477096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p>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13</a:t>
            </a:fld>
            <a:endParaRPr lang="en-US" dirty="0"/>
          </a:p>
        </p:txBody>
      </p:sp>
    </p:spTree>
    <p:extLst>
      <p:ext uri="{BB962C8B-B14F-4D97-AF65-F5344CB8AC3E}">
        <p14:creationId xmlns:p14="http://schemas.microsoft.com/office/powerpoint/2010/main" val="29893628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p>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14</a:t>
            </a:fld>
            <a:endParaRPr lang="en-US" dirty="0"/>
          </a:p>
        </p:txBody>
      </p:sp>
    </p:spTree>
    <p:extLst>
      <p:ext uri="{BB962C8B-B14F-4D97-AF65-F5344CB8AC3E}">
        <p14:creationId xmlns:p14="http://schemas.microsoft.com/office/powerpoint/2010/main" val="34338050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p>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15</a:t>
            </a:fld>
            <a:endParaRPr lang="en-US" dirty="0"/>
          </a:p>
        </p:txBody>
      </p:sp>
    </p:spTree>
    <p:extLst>
      <p:ext uri="{BB962C8B-B14F-4D97-AF65-F5344CB8AC3E}">
        <p14:creationId xmlns:p14="http://schemas.microsoft.com/office/powerpoint/2010/main" val="40158786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D7004F-AC0E-4FF9-A9A4-4EC1F4EAF7FB}" type="slidenum">
              <a:rPr lang="en-US" smtClean="0"/>
              <a:t>16</a:t>
            </a:fld>
            <a:endParaRPr lang="en-US" dirty="0"/>
          </a:p>
        </p:txBody>
      </p:sp>
    </p:spTree>
    <p:extLst>
      <p:ext uri="{BB962C8B-B14F-4D97-AF65-F5344CB8AC3E}">
        <p14:creationId xmlns:p14="http://schemas.microsoft.com/office/powerpoint/2010/main" val="1725827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a:t>Major difference in this strand and the next is that new text has been added to complement stakeholder comments</a:t>
            </a:r>
          </a:p>
          <a:p>
            <a:endParaRPr lang="en-US" sz="1800" b="1" dirty="0"/>
          </a:p>
          <a:p>
            <a:r>
              <a:rPr lang="en-US" sz="1800" b="1" dirty="0"/>
              <a:t>The Workability discussion was in response to several comments on using (a) including work experience for special education students (b) WBL as a quality indicator</a:t>
            </a:r>
          </a:p>
          <a:p>
            <a:endParaRPr lang="en-US" sz="1800" b="1" dirty="0"/>
          </a:p>
          <a:p>
            <a:endParaRPr lang="en-US" sz="1800" b="1" dirty="0"/>
          </a:p>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17</a:t>
            </a:fld>
            <a:endParaRPr lang="en-US" dirty="0"/>
          </a:p>
        </p:txBody>
      </p:sp>
    </p:spTree>
    <p:extLst>
      <p:ext uri="{BB962C8B-B14F-4D97-AF65-F5344CB8AC3E}">
        <p14:creationId xmlns:p14="http://schemas.microsoft.com/office/powerpoint/2010/main" val="41478100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smtClean="0"/>
              <a:t>EWIG and</a:t>
            </a:r>
            <a:r>
              <a:rPr lang="en-US" sz="1800" b="1" baseline="0" dirty="0" smtClean="0"/>
              <a:t> 21CSLA calls out the inclusion of special populations</a:t>
            </a:r>
            <a:endParaRPr lang="en-US" sz="1800" b="1" dirty="0"/>
          </a:p>
          <a:p>
            <a:endParaRPr lang="en-US" sz="1800" b="1" dirty="0"/>
          </a:p>
          <a:p>
            <a:endParaRPr lang="en-US" sz="1800" b="1" dirty="0"/>
          </a:p>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18</a:t>
            </a:fld>
            <a:endParaRPr lang="en-US" dirty="0"/>
          </a:p>
        </p:txBody>
      </p:sp>
    </p:spTree>
    <p:extLst>
      <p:ext uri="{BB962C8B-B14F-4D97-AF65-F5344CB8AC3E}">
        <p14:creationId xmlns:p14="http://schemas.microsoft.com/office/powerpoint/2010/main" val="27219816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smtClean="0"/>
              <a:t>How CCCCO is promoting equity and access at the CCCs.</a:t>
            </a:r>
            <a:endParaRPr lang="en-US" sz="1800" b="1" dirty="0"/>
          </a:p>
          <a:p>
            <a:endParaRPr lang="en-US" sz="1800" b="1" dirty="0"/>
          </a:p>
          <a:p>
            <a:endParaRPr lang="en-US" sz="1800" b="1" dirty="0"/>
          </a:p>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19</a:t>
            </a:fld>
            <a:endParaRPr lang="en-US" dirty="0"/>
          </a:p>
        </p:txBody>
      </p:sp>
    </p:spTree>
    <p:extLst>
      <p:ext uri="{BB962C8B-B14F-4D97-AF65-F5344CB8AC3E}">
        <p14:creationId xmlns:p14="http://schemas.microsoft.com/office/powerpoint/2010/main" val="621761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89179" y="4522310"/>
            <a:ext cx="5588000" cy="3656013"/>
          </a:xfrm>
        </p:spPr>
        <p:txBody>
          <a:bodyPr/>
          <a:lstStyle/>
          <a:p>
            <a:r>
              <a:rPr lang="en-US" sz="1600" b="1" dirty="0"/>
              <a:t>Review slide</a:t>
            </a:r>
          </a:p>
          <a:p>
            <a:endParaRPr lang="en-US" sz="1600" b="1" dirty="0"/>
          </a:p>
          <a:p>
            <a:pPr lvl="0"/>
            <a:r>
              <a:rPr lang="en-US" sz="1600" b="1" dirty="0"/>
              <a:t>Discuss Timeline</a:t>
            </a:r>
          </a:p>
          <a:p>
            <a:pPr lvl="0"/>
            <a:endParaRPr lang="en-US" sz="1600" b="1" dirty="0"/>
          </a:p>
          <a:p>
            <a:pPr lvl="0"/>
            <a:r>
              <a:rPr lang="en-US" sz="1600" b="1" dirty="0"/>
              <a:t>Provide Detail around the Public </a:t>
            </a:r>
          </a:p>
          <a:p>
            <a:pPr lvl="0"/>
            <a:endParaRPr lang="en-US" sz="1600" b="1" dirty="0"/>
          </a:p>
          <a:p>
            <a:pPr lvl="0"/>
            <a:r>
              <a:rPr lang="en-US" sz="1600" b="1" dirty="0"/>
              <a:t>Follow the format that we have used in the past three presentations as well as the SBE meeting in January –facilitated discussion for each prompt</a:t>
            </a:r>
          </a:p>
          <a:p>
            <a:pPr lvl="0"/>
            <a:endParaRPr lang="en-US" sz="1600" b="1" dirty="0"/>
          </a:p>
          <a:p>
            <a:pPr lvl="0"/>
            <a:r>
              <a:rPr lang="en-US" sz="1600" b="1" dirty="0"/>
              <a:t>Focus will be on significant types of changes  </a:t>
            </a:r>
            <a:r>
              <a:rPr lang="en-US" sz="1600" b="1" dirty="0">
                <a:highlight>
                  <a:srgbClr val="FFFF00"/>
                </a:highlight>
              </a:rPr>
              <a:t>since last draft: broken down as – IS THIS STILL TRUE? (1) from public comment and (2) CWPJAC member changes and request</a:t>
            </a:r>
          </a:p>
          <a:p>
            <a:pPr lvl="0"/>
            <a:endParaRPr lang="en-US" sz="1600" dirty="0"/>
          </a:p>
        </p:txBody>
      </p:sp>
      <p:sp>
        <p:nvSpPr>
          <p:cNvPr id="4" name="Slide Number Placeholder 3"/>
          <p:cNvSpPr>
            <a:spLocks noGrp="1"/>
          </p:cNvSpPr>
          <p:nvPr>
            <p:ph type="sldNum" sz="quarter" idx="5"/>
          </p:nvPr>
        </p:nvSpPr>
        <p:spPr/>
        <p:txBody>
          <a:bodyPr/>
          <a:lstStyle/>
          <a:p>
            <a:fld id="{81D7004F-AC0E-4FF9-A9A4-4EC1F4EAF7FB}" type="slidenum">
              <a:rPr lang="en-US" smtClean="0"/>
              <a:t>2</a:t>
            </a:fld>
            <a:endParaRPr lang="en-US" dirty="0"/>
          </a:p>
        </p:txBody>
      </p:sp>
    </p:spTree>
    <p:extLst>
      <p:ext uri="{BB962C8B-B14F-4D97-AF65-F5344CB8AC3E}">
        <p14:creationId xmlns:p14="http://schemas.microsoft.com/office/powerpoint/2010/main" val="36289580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D7004F-AC0E-4FF9-A9A4-4EC1F4EAF7FB}" type="slidenum">
              <a:rPr lang="en-US" smtClean="0"/>
              <a:t>20</a:t>
            </a:fld>
            <a:endParaRPr lang="en-US" dirty="0"/>
          </a:p>
        </p:txBody>
      </p:sp>
    </p:spTree>
    <p:extLst>
      <p:ext uri="{BB962C8B-B14F-4D97-AF65-F5344CB8AC3E}">
        <p14:creationId xmlns:p14="http://schemas.microsoft.com/office/powerpoint/2010/main" val="36239511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D7004F-AC0E-4FF9-A9A4-4EC1F4EAF7FB}" type="slidenum">
              <a:rPr lang="en-US" smtClean="0"/>
              <a:t>21</a:t>
            </a:fld>
            <a:endParaRPr lang="en-US" dirty="0"/>
          </a:p>
        </p:txBody>
      </p:sp>
    </p:spTree>
    <p:extLst>
      <p:ext uri="{BB962C8B-B14F-4D97-AF65-F5344CB8AC3E}">
        <p14:creationId xmlns:p14="http://schemas.microsoft.com/office/powerpoint/2010/main" val="6550546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800" b="1" dirty="0" smtClean="0"/>
              <a:t>Credentialing</a:t>
            </a:r>
            <a:r>
              <a:rPr lang="en-US" sz="1800" b="1" baseline="0" dirty="0" smtClean="0"/>
              <a:t> and MQs as set by state</a:t>
            </a:r>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22</a:t>
            </a:fld>
            <a:endParaRPr lang="en-US" dirty="0"/>
          </a:p>
        </p:txBody>
      </p:sp>
    </p:spTree>
    <p:extLst>
      <p:ext uri="{BB962C8B-B14F-4D97-AF65-F5344CB8AC3E}">
        <p14:creationId xmlns:p14="http://schemas.microsoft.com/office/powerpoint/2010/main" val="41106383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800" b="1" dirty="0" smtClean="0"/>
              <a:t>Recruitment and retention often a local issue</a:t>
            </a:r>
          </a:p>
          <a:p>
            <a:endParaRPr lang="en-US" sz="1800" b="1" dirty="0" smtClean="0"/>
          </a:p>
          <a:p>
            <a:r>
              <a:rPr lang="en-US" sz="1800" b="1" dirty="0" smtClean="0"/>
              <a:t>PD is organized through</a:t>
            </a:r>
            <a:r>
              <a:rPr lang="en-US" sz="1800" b="1" baseline="0" dirty="0" smtClean="0"/>
              <a:t> state level and local funds</a:t>
            </a:r>
            <a:endParaRPr lang="en-US" sz="1800" b="1" dirty="0" smtClean="0"/>
          </a:p>
          <a:p>
            <a:endParaRPr lang="en-US" sz="1800" b="1" dirty="0" smtClean="0"/>
          </a:p>
          <a:p>
            <a:r>
              <a:rPr lang="en-US" sz="1800" b="1" dirty="0" smtClean="0"/>
              <a:t>Made </a:t>
            </a:r>
            <a:r>
              <a:rPr lang="en-US" sz="1800" b="1" dirty="0"/>
              <a:t>the point that teacher and faculty preparation issue is much larger just a CTE issue and addressing it has wider implications for the entire state</a:t>
            </a:r>
          </a:p>
        </p:txBody>
      </p:sp>
      <p:sp>
        <p:nvSpPr>
          <p:cNvPr id="4" name="Slide Number Placeholder 3"/>
          <p:cNvSpPr>
            <a:spLocks noGrp="1"/>
          </p:cNvSpPr>
          <p:nvPr>
            <p:ph type="sldNum" sz="quarter" idx="5"/>
          </p:nvPr>
        </p:nvSpPr>
        <p:spPr/>
        <p:txBody>
          <a:bodyPr/>
          <a:lstStyle/>
          <a:p>
            <a:fld id="{81D7004F-AC0E-4FF9-A9A4-4EC1F4EAF7FB}" type="slidenum">
              <a:rPr lang="en-US" smtClean="0"/>
              <a:t>23</a:t>
            </a:fld>
            <a:endParaRPr lang="en-US" dirty="0"/>
          </a:p>
        </p:txBody>
      </p:sp>
    </p:spTree>
    <p:extLst>
      <p:ext uri="{BB962C8B-B14F-4D97-AF65-F5344CB8AC3E}">
        <p14:creationId xmlns:p14="http://schemas.microsoft.com/office/powerpoint/2010/main" val="4507751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1D7004F-AC0E-4FF9-A9A4-4EC1F4EAF7FB}" type="slidenum">
              <a:rPr lang="en-US" smtClean="0"/>
              <a:t>24</a:t>
            </a:fld>
            <a:endParaRPr lang="en-US" dirty="0"/>
          </a:p>
        </p:txBody>
      </p:sp>
    </p:spTree>
    <p:extLst>
      <p:ext uri="{BB962C8B-B14F-4D97-AF65-F5344CB8AC3E}">
        <p14:creationId xmlns:p14="http://schemas.microsoft.com/office/powerpoint/2010/main" val="11607706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25</a:t>
            </a:fld>
            <a:endParaRPr lang="en-US" dirty="0"/>
          </a:p>
        </p:txBody>
      </p:sp>
    </p:spTree>
    <p:extLst>
      <p:ext uri="{BB962C8B-B14F-4D97-AF65-F5344CB8AC3E}">
        <p14:creationId xmlns:p14="http://schemas.microsoft.com/office/powerpoint/2010/main" val="6272273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a:t>Made the distinction between funding and authority in this strand</a:t>
            </a:r>
          </a:p>
          <a:p>
            <a:endParaRPr lang="en-US" sz="1600" b="1" dirty="0"/>
          </a:p>
          <a:p>
            <a:r>
              <a:rPr lang="en-US" sz="1600" b="1" dirty="0"/>
              <a:t>No major change was made </a:t>
            </a:r>
          </a:p>
        </p:txBody>
      </p:sp>
      <p:sp>
        <p:nvSpPr>
          <p:cNvPr id="4" name="Slide Number Placeholder 3"/>
          <p:cNvSpPr>
            <a:spLocks noGrp="1"/>
          </p:cNvSpPr>
          <p:nvPr>
            <p:ph type="sldNum" sz="quarter" idx="5"/>
          </p:nvPr>
        </p:nvSpPr>
        <p:spPr/>
        <p:txBody>
          <a:bodyPr/>
          <a:lstStyle/>
          <a:p>
            <a:fld id="{81D7004F-AC0E-4FF9-A9A4-4EC1F4EAF7FB}" type="slidenum">
              <a:rPr lang="en-US" smtClean="0"/>
              <a:t>26</a:t>
            </a:fld>
            <a:endParaRPr lang="en-US" dirty="0"/>
          </a:p>
        </p:txBody>
      </p:sp>
    </p:spTree>
    <p:extLst>
      <p:ext uri="{BB962C8B-B14F-4D97-AF65-F5344CB8AC3E}">
        <p14:creationId xmlns:p14="http://schemas.microsoft.com/office/powerpoint/2010/main" val="11832231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NONE</a:t>
            </a:r>
          </a:p>
        </p:txBody>
      </p:sp>
      <p:sp>
        <p:nvSpPr>
          <p:cNvPr id="4" name="Slide Number Placeholder 3"/>
          <p:cNvSpPr>
            <a:spLocks noGrp="1"/>
          </p:cNvSpPr>
          <p:nvPr>
            <p:ph type="sldNum" sz="quarter" idx="10"/>
          </p:nvPr>
        </p:nvSpPr>
        <p:spPr/>
        <p:txBody>
          <a:bodyPr/>
          <a:lstStyle/>
          <a:p>
            <a:fld id="{81D7004F-AC0E-4FF9-A9A4-4EC1F4EAF7FB}" type="slidenum">
              <a:rPr lang="en-US" smtClean="0"/>
              <a:t>27</a:t>
            </a:fld>
            <a:endParaRPr lang="en-US" dirty="0"/>
          </a:p>
        </p:txBody>
      </p:sp>
    </p:spTree>
    <p:extLst>
      <p:ext uri="{BB962C8B-B14F-4D97-AF65-F5344CB8AC3E}">
        <p14:creationId xmlns:p14="http://schemas.microsoft.com/office/powerpoint/2010/main" val="4840101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3729" y="4599428"/>
            <a:ext cx="5588000" cy="3656013"/>
          </a:xfrm>
        </p:spPr>
        <p:txBody>
          <a:bodyPr/>
          <a:lstStyle/>
          <a:p>
            <a:r>
              <a:rPr lang="en-US" sz="1800" b="1" dirty="0"/>
              <a:t>Quality Indicator choice</a:t>
            </a:r>
          </a:p>
          <a:p>
            <a:endParaRPr lang="en-US" sz="1800" b="1" dirty="0"/>
          </a:p>
          <a:p>
            <a:r>
              <a:rPr lang="en-US" sz="1800" b="1" dirty="0"/>
              <a:t>SDPL baselines and targets</a:t>
            </a:r>
          </a:p>
          <a:p>
            <a:endParaRPr lang="en-US" sz="1800" b="1" dirty="0"/>
          </a:p>
          <a:p>
            <a:r>
              <a:rPr lang="en-US" sz="1800" b="1" dirty="0"/>
              <a:t>Public comment</a:t>
            </a:r>
          </a:p>
          <a:p>
            <a:endParaRPr lang="en-US" sz="1800" b="1" dirty="0"/>
          </a:p>
          <a:p>
            <a:r>
              <a:rPr lang="en-US" sz="1800" b="1" dirty="0"/>
              <a:t>Based on above three  the accountability  strand had  a significant rewrite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1D7004F-AC0E-4FF9-A9A4-4EC1F4EAF7FB}" type="slidenum">
              <a:rPr lang="en-US" smtClean="0"/>
              <a:t>28</a:t>
            </a:fld>
            <a:endParaRPr lang="en-US" dirty="0"/>
          </a:p>
        </p:txBody>
      </p:sp>
    </p:spTree>
    <p:extLst>
      <p:ext uri="{BB962C8B-B14F-4D97-AF65-F5344CB8AC3E}">
        <p14:creationId xmlns:p14="http://schemas.microsoft.com/office/powerpoint/2010/main" val="11027701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a:t>Describe webinar</a:t>
            </a:r>
          </a:p>
          <a:p>
            <a:endParaRPr lang="en-US" sz="1800" b="1" dirty="0"/>
          </a:p>
          <a:p>
            <a:r>
              <a:rPr lang="en-US" sz="1800" b="1" dirty="0"/>
              <a:t>Focus was on the SDPL form</a:t>
            </a:r>
          </a:p>
          <a:p>
            <a:endParaRPr lang="en-US" sz="1800" b="1" dirty="0"/>
          </a:p>
          <a:p>
            <a:r>
              <a:rPr lang="en-US" sz="1800" b="1" dirty="0"/>
              <a:t>Since Nov 25, 2019 meeting the SDPL data was modified and presented at the webinar</a:t>
            </a:r>
          </a:p>
          <a:p>
            <a:endParaRPr lang="en-US" sz="1800" b="1" dirty="0"/>
          </a:p>
          <a:p>
            <a:r>
              <a:rPr lang="en-US" sz="1800" b="1" dirty="0"/>
              <a:t>Suggestions were given by the webinar attendees and were included, if applicable, into the document</a:t>
            </a:r>
          </a:p>
        </p:txBody>
      </p:sp>
      <p:sp>
        <p:nvSpPr>
          <p:cNvPr id="4" name="Slide Number Placeholder 3"/>
          <p:cNvSpPr>
            <a:spLocks noGrp="1"/>
          </p:cNvSpPr>
          <p:nvPr>
            <p:ph type="sldNum" sz="quarter" idx="5"/>
          </p:nvPr>
        </p:nvSpPr>
        <p:spPr/>
        <p:txBody>
          <a:bodyPr/>
          <a:lstStyle/>
          <a:p>
            <a:fld id="{81D7004F-AC0E-4FF9-A9A4-4EC1F4EAF7FB}" type="slidenum">
              <a:rPr lang="en-US" smtClean="0"/>
              <a:t>29</a:t>
            </a:fld>
            <a:endParaRPr lang="en-US" dirty="0"/>
          </a:p>
        </p:txBody>
      </p:sp>
    </p:spTree>
    <p:extLst>
      <p:ext uri="{BB962C8B-B14F-4D97-AF65-F5344CB8AC3E}">
        <p14:creationId xmlns:p14="http://schemas.microsoft.com/office/powerpoint/2010/main" val="74011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467225"/>
            <a:ext cx="5580063" cy="4109616"/>
          </a:xfrm>
        </p:spPr>
        <p:txBody>
          <a:bodyPr/>
          <a:lstStyle/>
          <a:p>
            <a:pPr marL="342900" indent="-342900">
              <a:buAutoNum type="arabicPeriod"/>
            </a:pPr>
            <a:r>
              <a:rPr lang="en-US" sz="1800" dirty="0" smtClean="0"/>
              <a:t>Undergirded by the CWPJAC Guiding Principles and the 12 Essential Elements of a High Quality College and Career Pathway</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US" sz="1800" dirty="0" smtClean="0"/>
              <a:t>Perkins V requires a program of study (POS) – Grade 9-14 curricular framework and associated supports. Opportunity to build these with in CTEIG and K-12 SWP.</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US" sz="1800" dirty="0" smtClean="0"/>
              <a:t>Under Perkins IV and prior, special populations were separate and distinct. Special population subgroups now align with WIOA and are identical to ones in ESSA.  Makes comparison more meaningful.</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lang="en-US" sz="1800" dirty="0" smtClean="0"/>
          </a:p>
          <a:p>
            <a:pPr marL="342900" indent="-342900">
              <a:buAutoNum type="arabicPeriod"/>
            </a:pPr>
            <a:endParaRPr lang="en-US" sz="1800" dirty="0"/>
          </a:p>
        </p:txBody>
      </p:sp>
      <p:sp>
        <p:nvSpPr>
          <p:cNvPr id="4" name="Slide Number Placeholder 3"/>
          <p:cNvSpPr>
            <a:spLocks noGrp="1"/>
          </p:cNvSpPr>
          <p:nvPr>
            <p:ph type="sldNum" sz="quarter" idx="5"/>
          </p:nvPr>
        </p:nvSpPr>
        <p:spPr/>
        <p:txBody>
          <a:bodyPr/>
          <a:lstStyle/>
          <a:p>
            <a:fld id="{81D7004F-AC0E-4FF9-A9A4-4EC1F4EAF7FB}" type="slidenum">
              <a:rPr lang="en-US" smtClean="0"/>
              <a:t>3</a:t>
            </a:fld>
            <a:endParaRPr lang="en-US" dirty="0"/>
          </a:p>
        </p:txBody>
      </p:sp>
    </p:spTree>
    <p:extLst>
      <p:ext uri="{BB962C8B-B14F-4D97-AF65-F5344CB8AC3E}">
        <p14:creationId xmlns:p14="http://schemas.microsoft.com/office/powerpoint/2010/main" val="40023434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D7004F-AC0E-4FF9-A9A4-4EC1F4EAF7FB}" type="slidenum">
              <a:rPr lang="en-US" smtClean="0"/>
              <a:t>30</a:t>
            </a:fld>
            <a:endParaRPr lang="en-US" dirty="0"/>
          </a:p>
        </p:txBody>
      </p:sp>
    </p:spTree>
    <p:extLst>
      <p:ext uri="{BB962C8B-B14F-4D97-AF65-F5344CB8AC3E}">
        <p14:creationId xmlns:p14="http://schemas.microsoft.com/office/powerpoint/2010/main" val="37906771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D7004F-AC0E-4FF9-A9A4-4EC1F4EAF7FB}" type="slidenum">
              <a:rPr lang="en-US" smtClean="0"/>
              <a:t>31</a:t>
            </a:fld>
            <a:endParaRPr lang="en-US" dirty="0"/>
          </a:p>
        </p:txBody>
      </p:sp>
    </p:spTree>
    <p:extLst>
      <p:ext uri="{BB962C8B-B14F-4D97-AF65-F5344CB8AC3E}">
        <p14:creationId xmlns:p14="http://schemas.microsoft.com/office/powerpoint/2010/main" val="18975429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D7004F-AC0E-4FF9-A9A4-4EC1F4EAF7FB}" type="slidenum">
              <a:rPr lang="en-US" smtClean="0"/>
              <a:t>32</a:t>
            </a:fld>
            <a:endParaRPr lang="en-US" dirty="0"/>
          </a:p>
        </p:txBody>
      </p:sp>
    </p:spTree>
    <p:extLst>
      <p:ext uri="{BB962C8B-B14F-4D97-AF65-F5344CB8AC3E}">
        <p14:creationId xmlns:p14="http://schemas.microsoft.com/office/powerpoint/2010/main" val="11884122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D7004F-AC0E-4FF9-A9A4-4EC1F4EAF7FB}" type="slidenum">
              <a:rPr lang="en-US" smtClean="0"/>
              <a:t>33</a:t>
            </a:fld>
            <a:endParaRPr lang="en-US" dirty="0"/>
          </a:p>
        </p:txBody>
      </p:sp>
    </p:spTree>
    <p:extLst>
      <p:ext uri="{BB962C8B-B14F-4D97-AF65-F5344CB8AC3E}">
        <p14:creationId xmlns:p14="http://schemas.microsoft.com/office/powerpoint/2010/main" val="1166566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467225"/>
            <a:ext cx="5580063" cy="4109616"/>
          </a:xfrm>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US" sz="1800" dirty="0" smtClean="0"/>
              <a:t>Aligning federal focus for teacher and faculty preparation new to Perkins V. Opens the opportunity to align this federal focus to ongoing state efforts.</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US" sz="1800" dirty="0" smtClean="0"/>
              <a:t>Perkins V accountability measures more aligned to the California accountability model regarding definition, measures, and growth.  Secondary level Perkins V indicators conducted to the CCI and the Data Dashboard.  Community college Perkins V connected to measures under the CCC Vision of Success</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lang="en-US" sz="1800" dirty="0" smtClean="0"/>
          </a:p>
          <a:p>
            <a:endParaRPr lang="en-US" sz="1800" dirty="0"/>
          </a:p>
        </p:txBody>
      </p:sp>
      <p:sp>
        <p:nvSpPr>
          <p:cNvPr id="4" name="Slide Number Placeholder 3"/>
          <p:cNvSpPr>
            <a:spLocks noGrp="1"/>
          </p:cNvSpPr>
          <p:nvPr>
            <p:ph type="sldNum" sz="quarter" idx="5"/>
          </p:nvPr>
        </p:nvSpPr>
        <p:spPr/>
        <p:txBody>
          <a:bodyPr/>
          <a:lstStyle/>
          <a:p>
            <a:fld id="{81D7004F-AC0E-4FF9-A9A4-4EC1F4EAF7FB}" type="slidenum">
              <a:rPr lang="en-US" smtClean="0"/>
              <a:t>4</a:t>
            </a:fld>
            <a:endParaRPr lang="en-US" dirty="0"/>
          </a:p>
        </p:txBody>
      </p:sp>
    </p:spTree>
    <p:extLst>
      <p:ext uri="{BB962C8B-B14F-4D97-AF65-F5344CB8AC3E}">
        <p14:creationId xmlns:p14="http://schemas.microsoft.com/office/powerpoint/2010/main" val="3943179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5</a:t>
            </a:fld>
            <a:endParaRPr lang="en-US" dirty="0"/>
          </a:p>
        </p:txBody>
      </p:sp>
    </p:spTree>
    <p:extLst>
      <p:ext uri="{BB962C8B-B14F-4D97-AF65-F5344CB8AC3E}">
        <p14:creationId xmlns:p14="http://schemas.microsoft.com/office/powerpoint/2010/main" val="3280670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6</a:t>
            </a:fld>
            <a:endParaRPr lang="en-US" dirty="0"/>
          </a:p>
        </p:txBody>
      </p:sp>
    </p:spTree>
    <p:extLst>
      <p:ext uri="{BB962C8B-B14F-4D97-AF65-F5344CB8AC3E}">
        <p14:creationId xmlns:p14="http://schemas.microsoft.com/office/powerpoint/2010/main" val="605423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NONE</a:t>
            </a:r>
          </a:p>
        </p:txBody>
      </p:sp>
      <p:sp>
        <p:nvSpPr>
          <p:cNvPr id="4" name="Slide Number Placeholder 3"/>
          <p:cNvSpPr>
            <a:spLocks noGrp="1"/>
          </p:cNvSpPr>
          <p:nvPr>
            <p:ph type="sldNum" sz="quarter" idx="10"/>
          </p:nvPr>
        </p:nvSpPr>
        <p:spPr/>
        <p:txBody>
          <a:bodyPr/>
          <a:lstStyle/>
          <a:p>
            <a:fld id="{81D7004F-AC0E-4FF9-A9A4-4EC1F4EAF7FB}" type="slidenum">
              <a:rPr lang="en-US" smtClean="0"/>
              <a:t>7</a:t>
            </a:fld>
            <a:endParaRPr lang="en-US" dirty="0"/>
          </a:p>
        </p:txBody>
      </p:sp>
    </p:spTree>
    <p:extLst>
      <p:ext uri="{BB962C8B-B14F-4D97-AF65-F5344CB8AC3E}">
        <p14:creationId xmlns:p14="http://schemas.microsoft.com/office/powerpoint/2010/main" val="2190770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8</a:t>
            </a:fld>
            <a:endParaRPr lang="en-US" dirty="0"/>
          </a:p>
        </p:txBody>
      </p:sp>
    </p:spTree>
    <p:extLst>
      <p:ext uri="{BB962C8B-B14F-4D97-AF65-F5344CB8AC3E}">
        <p14:creationId xmlns:p14="http://schemas.microsoft.com/office/powerpoint/2010/main" val="1491413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p>
        </p:txBody>
      </p:sp>
      <p:sp>
        <p:nvSpPr>
          <p:cNvPr id="4" name="Slide Number Placeholder 3"/>
          <p:cNvSpPr>
            <a:spLocks noGrp="1"/>
          </p:cNvSpPr>
          <p:nvPr>
            <p:ph type="sldNum" sz="quarter" idx="5"/>
          </p:nvPr>
        </p:nvSpPr>
        <p:spPr/>
        <p:txBody>
          <a:bodyPr/>
          <a:lstStyle/>
          <a:p>
            <a:fld id="{81D7004F-AC0E-4FF9-A9A4-4EC1F4EAF7FB}" type="slidenum">
              <a:rPr lang="en-US" smtClean="0"/>
              <a:t>9</a:t>
            </a:fld>
            <a:endParaRPr lang="en-US" dirty="0"/>
          </a:p>
        </p:txBody>
      </p:sp>
    </p:spTree>
    <p:extLst>
      <p:ext uri="{BB962C8B-B14F-4D97-AF65-F5344CB8AC3E}">
        <p14:creationId xmlns:p14="http://schemas.microsoft.com/office/powerpoint/2010/main" val="1570160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4.gi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7344" y="393409"/>
            <a:ext cx="9381251" cy="2455562"/>
          </a:xfrm>
          <a:prstGeom prst="rect">
            <a:avLst/>
          </a:prstGeom>
        </p:spPr>
        <p:txBody>
          <a:bodyPr anchor="ctr"/>
          <a:lstStyle>
            <a:lvl1pPr algn="ctr">
              <a:defRPr sz="7200" b="1">
                <a:ln>
                  <a:solidFill>
                    <a:schemeClr val="bg1">
                      <a:lumMod val="65000"/>
                    </a:schemeClr>
                  </a:solid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a:t>Click to edit Master title style</a:t>
            </a:r>
          </a:p>
        </p:txBody>
      </p:sp>
      <p:sp>
        <p:nvSpPr>
          <p:cNvPr id="7" name="Rectangle 6"/>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userDrawn="1"/>
        </p:nvSpPr>
        <p:spPr>
          <a:xfrm>
            <a:off x="5870163" y="5418476"/>
            <a:ext cx="2484409" cy="1231106"/>
          </a:xfrm>
          <a:prstGeom prst="rect">
            <a:avLst/>
          </a:prstGeom>
          <a:noFill/>
        </p:spPr>
        <p:txBody>
          <a:bodyPr wrap="square" rtlCol="0">
            <a:spAutoFit/>
          </a:bodyPr>
          <a:lstStyle/>
          <a:p>
            <a:pPr algn="ctr"/>
            <a:r>
              <a:rPr lang="en-US" sz="1600" b="1" cap="none" spc="0" dirty="0">
                <a:ln w="0"/>
                <a:solidFill>
                  <a:schemeClr val="tx1"/>
                </a:solidFill>
                <a:effectLst/>
              </a:rPr>
              <a:t>CALIFORNIA DEPARTMENT </a:t>
            </a:r>
          </a:p>
          <a:p>
            <a:pPr algn="ctr"/>
            <a:r>
              <a:rPr lang="en-US" sz="1600" b="1" cap="none" spc="0" dirty="0">
                <a:ln w="0"/>
                <a:solidFill>
                  <a:schemeClr val="tx1"/>
                </a:solidFill>
                <a:effectLst/>
              </a:rPr>
              <a:t>OF </a:t>
            </a:r>
            <a:r>
              <a:rPr lang="en-US" sz="1600" b="1" kern="1200" dirty="0">
                <a:ln w="0"/>
                <a:solidFill>
                  <a:schemeClr val="tx1"/>
                </a:solidFill>
                <a:effectLst/>
                <a:latin typeface="+mn-lt"/>
                <a:ea typeface="+mn-ea"/>
                <a:cs typeface="+mn-cs"/>
              </a:rPr>
              <a:t>EDUCATION</a:t>
            </a:r>
          </a:p>
          <a:p>
            <a:pPr algn="ctr"/>
            <a:r>
              <a:rPr lang="en-US" sz="1400" b="0" cap="none" spc="0" dirty="0">
                <a:ln w="0"/>
                <a:solidFill>
                  <a:schemeClr val="tx1"/>
                </a:solidFill>
                <a:effectLst/>
              </a:rPr>
              <a:t>Tony Thurmond,</a:t>
            </a:r>
          </a:p>
          <a:p>
            <a:pPr algn="ctr"/>
            <a:r>
              <a:rPr lang="en-US" sz="1400" b="0" cap="none" spc="0" dirty="0">
                <a:ln w="0"/>
                <a:solidFill>
                  <a:schemeClr val="tx1"/>
                </a:solidFill>
                <a:effectLst/>
              </a:rPr>
              <a:t>State Superintendent of </a:t>
            </a:r>
          </a:p>
          <a:p>
            <a:pPr algn="ctr"/>
            <a:r>
              <a:rPr lang="en-US" sz="1400" b="0" cap="none" spc="0" dirty="0">
                <a:ln w="0"/>
                <a:solidFill>
                  <a:schemeClr val="tx1"/>
                </a:solidFill>
                <a:effectLst/>
              </a:rPr>
              <a:t>Public Instruction</a:t>
            </a:r>
          </a:p>
        </p:txBody>
      </p:sp>
      <p:pic>
        <p:nvPicPr>
          <p:cNvPr id="4" name="Picture 3" descr="The seal for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58482" y="4486529"/>
            <a:ext cx="938971" cy="938971"/>
          </a:xfrm>
          <a:prstGeom prst="rect">
            <a:avLst/>
          </a:prstGeom>
        </p:spPr>
      </p:pic>
      <p:pic>
        <p:nvPicPr>
          <p:cNvPr id="5" name="Picture 4" descr="The seal for the California Collunity Colleges Chancellor's Offi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6609" y="4548691"/>
            <a:ext cx="876809" cy="876809"/>
          </a:xfrm>
          <a:prstGeom prst="rect">
            <a:avLst/>
          </a:prstGeom>
        </p:spPr>
      </p:pic>
      <p:sp>
        <p:nvSpPr>
          <p:cNvPr id="12" name="TextBox 11"/>
          <p:cNvSpPr txBox="1"/>
          <p:nvPr userDrawn="1"/>
        </p:nvSpPr>
        <p:spPr>
          <a:xfrm>
            <a:off x="9213314" y="5425500"/>
            <a:ext cx="2383401" cy="1046440"/>
          </a:xfrm>
          <a:prstGeom prst="rect">
            <a:avLst/>
          </a:prstGeom>
          <a:noFill/>
        </p:spPr>
        <p:txBody>
          <a:bodyPr wrap="square" rtlCol="0">
            <a:spAutoFit/>
          </a:bodyPr>
          <a:lstStyle/>
          <a:p>
            <a:pPr algn="ctr"/>
            <a:r>
              <a:rPr lang="en-US" sz="1600" b="1" dirty="0">
                <a:ln w="0"/>
                <a:effectLst/>
              </a:rPr>
              <a:t>CALIFORNIA</a:t>
            </a:r>
            <a:r>
              <a:rPr lang="en-US" sz="1600" b="1" baseline="0" dirty="0">
                <a:ln w="0"/>
                <a:effectLst/>
              </a:rPr>
              <a:t> COMMUNITY COLLEGES CHANCELLOR’S OFFICE</a:t>
            </a:r>
            <a:endParaRPr lang="en-US" sz="1600" b="1" dirty="0">
              <a:ln w="0"/>
              <a:effectLst/>
            </a:endParaRPr>
          </a:p>
          <a:p>
            <a:pPr algn="ctr"/>
            <a:r>
              <a:rPr lang="en-US" sz="1400" dirty="0">
                <a:ln w="0"/>
                <a:effectLst/>
              </a:rPr>
              <a:t>Eloy Ortiz Oakley, Chancellor</a:t>
            </a:r>
          </a:p>
        </p:txBody>
      </p:sp>
      <p:sp>
        <p:nvSpPr>
          <p:cNvPr id="6" name="Rectangle 2"/>
          <p:cNvSpPr>
            <a:spLocks noChangeArrowheads="1"/>
          </p:cNvSpPr>
          <p:nvPr userDrawn="1"/>
        </p:nvSpPr>
        <p:spPr bwMode="auto">
          <a:xfrm flipV="1">
            <a:off x="9645010" y="2767616"/>
            <a:ext cx="552443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pic>
        <p:nvPicPr>
          <p:cNvPr id="3" name="Picture 2" descr="The seal for the California State Board of Education"/>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4046" y="4548691"/>
            <a:ext cx="922457" cy="919941"/>
          </a:xfrm>
          <a:prstGeom prst="rect">
            <a:avLst/>
          </a:prstGeom>
        </p:spPr>
      </p:pic>
      <p:sp>
        <p:nvSpPr>
          <p:cNvPr id="13" name="TextBox 12"/>
          <p:cNvSpPr txBox="1"/>
          <p:nvPr userDrawn="1"/>
        </p:nvSpPr>
        <p:spPr>
          <a:xfrm>
            <a:off x="2323071" y="5425500"/>
            <a:ext cx="2484409" cy="1015663"/>
          </a:xfrm>
          <a:prstGeom prst="rect">
            <a:avLst/>
          </a:prstGeom>
          <a:noFill/>
        </p:spPr>
        <p:txBody>
          <a:bodyPr wrap="square" rtlCol="0">
            <a:spAutoFit/>
          </a:bodyPr>
          <a:lstStyle/>
          <a:p>
            <a:pPr algn="ctr"/>
            <a:r>
              <a:rPr lang="en-US" sz="1600" b="1" dirty="0">
                <a:ln w="0"/>
                <a:effectLst/>
              </a:rPr>
              <a:t>STATE BOARD</a:t>
            </a:r>
          </a:p>
          <a:p>
            <a:pPr algn="ctr"/>
            <a:r>
              <a:rPr lang="en-US" sz="1600" b="1" dirty="0">
                <a:ln w="0"/>
                <a:effectLst/>
              </a:rPr>
              <a:t>OF EDUCATION</a:t>
            </a:r>
          </a:p>
          <a:p>
            <a:pPr algn="ctr"/>
            <a:r>
              <a:rPr lang="en-US" sz="1400" dirty="0">
                <a:ln w="0"/>
                <a:effectLst/>
              </a:rPr>
              <a:t>Linda Darling-Hammond,</a:t>
            </a:r>
          </a:p>
          <a:p>
            <a:pPr algn="ctr"/>
            <a:r>
              <a:rPr lang="en-US" sz="1400" dirty="0">
                <a:ln w="0"/>
                <a:effectLst/>
              </a:rPr>
              <a:t>State Board President</a:t>
            </a:r>
          </a:p>
        </p:txBody>
      </p:sp>
      <p:pic>
        <p:nvPicPr>
          <p:cNvPr id="14" name="Picture 13" descr="The logo for career technical education in California. CTE, Learning that works for California."/>
          <p:cNvPicPr>
            <a:picLocks noChangeAspect="1"/>
          </p:cNvPicPr>
          <p:nvPr userDrawn="1"/>
        </p:nvPicPr>
        <p:blipFill>
          <a:blip r:embed="rId5"/>
          <a:stretch>
            <a:fillRect/>
          </a:stretch>
        </p:blipFill>
        <p:spPr>
          <a:xfrm>
            <a:off x="293500" y="393408"/>
            <a:ext cx="1524003" cy="1185674"/>
          </a:xfrm>
          <a:prstGeom prst="rect">
            <a:avLst/>
          </a:prstGeom>
        </p:spPr>
      </p:pic>
      <p:sp>
        <p:nvSpPr>
          <p:cNvPr id="16" name="Content Placeholder 2"/>
          <p:cNvSpPr>
            <a:spLocks noGrp="1"/>
          </p:cNvSpPr>
          <p:nvPr>
            <p:ph idx="1"/>
          </p:nvPr>
        </p:nvSpPr>
        <p:spPr>
          <a:xfrm>
            <a:off x="2437343" y="2943048"/>
            <a:ext cx="9381251" cy="1384561"/>
          </a:xfrm>
          <a:prstGeom prst="rect">
            <a:avLst/>
          </a:prstGeom>
        </p:spPr>
        <p:txBody>
          <a:bodyPr/>
          <a:lstStyle>
            <a:lvl1pPr algn="ctr">
              <a:defRPr>
                <a:latin typeface="Arial" panose="020B0604020202020204" pitchFamily="34" charset="0"/>
                <a:cs typeface="Arial" panose="020B0604020202020204" pitchFamily="34" charset="0"/>
              </a:defRPr>
            </a:lvl1pPr>
            <a:lvl2pPr algn="ctr">
              <a:defRPr/>
            </a:lvl2pPr>
            <a:lvl3pPr algn="ctr">
              <a:defRPr/>
            </a:lvl3pPr>
            <a:lvl4pPr algn="ctr">
              <a:defRPr/>
            </a:lvl4pPr>
            <a:lvl5pPr algn="ctr">
              <a:defRPr/>
            </a:lvl5pPr>
          </a:lstStyle>
          <a:p>
            <a:pPr lvl="0"/>
            <a:r>
              <a:rPr lang="en-US" dirty="0"/>
              <a:t>Click to edit Master text style</a:t>
            </a:r>
          </a:p>
        </p:txBody>
      </p:sp>
    </p:spTree>
    <p:extLst>
      <p:ext uri="{BB962C8B-B14F-4D97-AF65-F5344CB8AC3E}">
        <p14:creationId xmlns:p14="http://schemas.microsoft.com/office/powerpoint/2010/main" val="2957201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100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2323070" y="1946031"/>
            <a:ext cx="9670810" cy="4230931"/>
          </a:xfrm>
          <a:prstGeom prst="rect">
            <a:avLst/>
          </a:prstGeom>
        </p:spPr>
        <p:txBody>
          <a:bodyPr/>
          <a:lstStyle>
            <a:lvl1pPr>
              <a:defRPr>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lowchart: Stored Data 6"/>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0" name="Picture 9"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2" name="Picture 11"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1" name="Picture 10"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
        <p:nvSpPr>
          <p:cNvPr id="4" name="Rectangle 3">
            <a:extLst>
              <a:ext uri="{FF2B5EF4-FFF2-40B4-BE49-F238E27FC236}">
                <a16:creationId xmlns="" xmlns:a16="http://schemas.microsoft.com/office/drawing/2014/main" id="{0A4515B4-EC6A-4EC9-9A87-77048BFBBA97}"/>
              </a:ext>
            </a:extLst>
          </p:cNvPr>
          <p:cNvSpPr/>
          <p:nvPr userDrawn="1"/>
        </p:nvSpPr>
        <p:spPr>
          <a:xfrm>
            <a:off x="11550830" y="6352807"/>
            <a:ext cx="466794" cy="369332"/>
          </a:xfrm>
          <a:prstGeom prst="rect">
            <a:avLst/>
          </a:prstGeom>
        </p:spPr>
        <p:txBody>
          <a:bodyPr wrap="none">
            <a:spAutoFit/>
          </a:bodyPr>
          <a:lstStyle/>
          <a:p>
            <a:fld id="{22881259-AA62-45A9-A9A2-41309B101DA6}" type="slidenum">
              <a:rPr lang="en-US" smtClean="0">
                <a:latin typeface="Arial" panose="020B0604020202020204" pitchFamily="34" charset="0"/>
                <a:cs typeface="Arial" panose="020B0604020202020204" pitchFamily="34" charset="0"/>
              </a:rPr>
              <a:pPr/>
              <a:t>‹#›</a:t>
            </a:fld>
            <a:endParaRPr lang="en-US" dirty="0"/>
          </a:p>
        </p:txBody>
      </p:sp>
    </p:spTree>
    <p:extLst>
      <p:ext uri="{BB962C8B-B14F-4D97-AF65-F5344CB8AC3E}">
        <p14:creationId xmlns:p14="http://schemas.microsoft.com/office/powerpoint/2010/main" val="388592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323069" y="1957754"/>
            <a:ext cx="4722499" cy="4219210"/>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303477" y="1957753"/>
            <a:ext cx="4690403" cy="4219209"/>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Stored Data 8"/>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2" name="Picture 11"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4" name="Picture 13"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7" name="Picture 16"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
        <p:nvSpPr>
          <p:cNvPr id="15"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24064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gif"/><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5"/>
          <a:stretch>
            <a:fillRect/>
          </a:stretch>
        </p:blipFill>
        <p:spPr>
          <a:xfrm rot="10800000" flipH="1" flipV="1">
            <a:off x="470614" y="5347707"/>
            <a:ext cx="1169774" cy="1169774"/>
          </a:xfrm>
          <a:prstGeom prst="rect">
            <a:avLst/>
          </a:prstGeom>
        </p:spPr>
      </p:pic>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The logo for career technical education in California. CTE, Learning that works for California."/>
          <p:cNvPicPr>
            <a:picLocks noChangeAspect="1"/>
          </p:cNvPicPr>
          <p:nvPr userDrawn="1"/>
        </p:nvPicPr>
        <p:blipFill>
          <a:blip r:embed="rId6"/>
          <a:stretch>
            <a:fillRect/>
          </a:stretch>
        </p:blipFill>
        <p:spPr>
          <a:xfrm>
            <a:off x="293500" y="393408"/>
            <a:ext cx="1524003" cy="1185674"/>
          </a:xfrm>
          <a:prstGeom prst="rect">
            <a:avLst/>
          </a:prstGeom>
        </p:spPr>
      </p:pic>
      <p:pic>
        <p:nvPicPr>
          <p:cNvPr id="14" name="Picture 13" descr="The logo for the California Department of Education"/>
          <p:cNvPicPr>
            <a:picLocks noChangeAspect="1"/>
          </p:cNvPicPr>
          <p:nvPr userDrawn="1"/>
        </p:nvPicPr>
        <p:blipFill>
          <a:blip r:embed="rId5"/>
          <a:stretch>
            <a:fillRect/>
          </a:stretch>
        </p:blipFill>
        <p:spPr>
          <a:xfrm rot="10800000" flipH="1" flipV="1">
            <a:off x="470614" y="3987484"/>
            <a:ext cx="1169774" cy="1169774"/>
          </a:xfrm>
          <a:prstGeom prst="rect">
            <a:avLst/>
          </a:prstGeom>
        </p:spPr>
      </p:pic>
      <p:pic>
        <p:nvPicPr>
          <p:cNvPr id="15" name="Picture 14" descr="The logo for the California Community Colleges Chancellor's Office"/>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8" name="Picture 17" descr="The logo for the California State Board of Education"/>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41321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wested.org/perkinsplanfeedback/"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wested.org/perkinspubliccomment/"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437343" y="3175805"/>
            <a:ext cx="9381251" cy="1080312"/>
          </a:xfrm>
        </p:spPr>
        <p:txBody>
          <a:bodyPr/>
          <a:lstStyle/>
          <a:p>
            <a:pPr marL="0" indent="0">
              <a:buNone/>
            </a:pPr>
            <a:r>
              <a:rPr lang="en-US" dirty="0"/>
              <a:t>Posted by California Department of Education</a:t>
            </a:r>
            <a:br>
              <a:rPr lang="en-US" dirty="0"/>
            </a:br>
            <a:r>
              <a:rPr lang="en-US" dirty="0"/>
              <a:t>March 2, 2020</a:t>
            </a:r>
          </a:p>
        </p:txBody>
      </p:sp>
      <p:sp>
        <p:nvSpPr>
          <p:cNvPr id="2" name="Title 1"/>
          <p:cNvSpPr>
            <a:spLocks noGrp="1"/>
          </p:cNvSpPr>
          <p:nvPr>
            <p:ph type="ctrTitle"/>
          </p:nvPr>
        </p:nvSpPr>
        <p:spPr/>
        <p:txBody>
          <a:bodyPr/>
          <a:lstStyle/>
          <a:p>
            <a:r>
              <a:rPr lang="en-US" sz="6600" dirty="0"/>
              <a:t>Draft Federal </a:t>
            </a:r>
            <a:br>
              <a:rPr lang="en-US" sz="6600" dirty="0"/>
            </a:br>
            <a:r>
              <a:rPr lang="en-US" sz="6600" dirty="0"/>
              <a:t>Perkins V State Plan</a:t>
            </a:r>
          </a:p>
        </p:txBody>
      </p:sp>
    </p:spTree>
    <p:extLst>
      <p:ext uri="{BB962C8B-B14F-4D97-AF65-F5344CB8AC3E}">
        <p14:creationId xmlns:p14="http://schemas.microsoft.com/office/powerpoint/2010/main" val="18440209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3F241AC-BA7D-4D15-B9AD-274A944CFBB5}"/>
              </a:ext>
            </a:extLst>
          </p:cNvPr>
          <p:cNvSpPr>
            <a:spLocks noGrp="1"/>
          </p:cNvSpPr>
          <p:nvPr>
            <p:ph idx="1"/>
          </p:nvPr>
        </p:nvSpPr>
        <p:spPr>
          <a:xfrm>
            <a:off x="2323070" y="1946031"/>
            <a:ext cx="9289810" cy="4230931"/>
          </a:xfrm>
        </p:spPr>
        <p:txBody>
          <a:bodyPr/>
          <a:lstStyle/>
          <a:p>
            <a:r>
              <a:rPr lang="en-US" sz="3600" dirty="0"/>
              <a:t>Created a summary document showing </a:t>
            </a:r>
            <a:r>
              <a:rPr lang="en-US" sz="3600" dirty="0" smtClean="0"/>
              <a:t>how </a:t>
            </a:r>
            <a:r>
              <a:rPr lang="en-US" sz="3600" dirty="0"/>
              <a:t>the State responded sample of </a:t>
            </a:r>
            <a:r>
              <a:rPr lang="en-US" sz="3600" b="1" i="1" dirty="0"/>
              <a:t>frequently mentioned </a:t>
            </a:r>
            <a:r>
              <a:rPr lang="en-US" sz="3600" b="1" i="1" dirty="0" smtClean="0"/>
              <a:t>issues</a:t>
            </a:r>
          </a:p>
          <a:p>
            <a:endParaRPr lang="en-US" sz="3600" b="1" i="1" dirty="0"/>
          </a:p>
          <a:p>
            <a:r>
              <a:rPr lang="en-US" sz="3600" dirty="0"/>
              <a:t>Created a detailed public response document  where each individual comment was provided a </a:t>
            </a:r>
            <a:r>
              <a:rPr lang="en-US" sz="3600" dirty="0" smtClean="0"/>
              <a:t>response</a:t>
            </a:r>
            <a:endParaRPr lang="en-US" sz="3600" dirty="0"/>
          </a:p>
        </p:txBody>
      </p:sp>
      <p:sp>
        <p:nvSpPr>
          <p:cNvPr id="4" name="Title 1">
            <a:extLst>
              <a:ext uri="{FF2B5EF4-FFF2-40B4-BE49-F238E27FC236}">
                <a16:creationId xmlns="" xmlns:a16="http://schemas.microsoft.com/office/drawing/2014/main" id="{21331B2E-2147-4C08-960D-28387449B8BC}"/>
              </a:ext>
            </a:extLst>
          </p:cNvPr>
          <p:cNvSpPr>
            <a:spLocks noGrp="1"/>
          </p:cNvSpPr>
          <p:nvPr>
            <p:ph type="title"/>
          </p:nvPr>
        </p:nvSpPr>
        <p:spPr>
          <a:xfrm>
            <a:off x="2323070" y="365126"/>
            <a:ext cx="9670810" cy="1405060"/>
          </a:xfrm>
        </p:spPr>
        <p:txBody>
          <a:bodyPr/>
          <a:lstStyle/>
          <a:p>
            <a:r>
              <a:rPr lang="en-US" sz="4400" dirty="0"/>
              <a:t>Draft Federal Perkins V State Plan: </a:t>
            </a:r>
            <a:br>
              <a:rPr lang="en-US" sz="4400" dirty="0"/>
            </a:br>
            <a:r>
              <a:rPr lang="en-US" sz="4400" dirty="0"/>
              <a:t>Public Comment Process </a:t>
            </a:r>
            <a:r>
              <a:rPr lang="en-US" sz="2400" dirty="0"/>
              <a:t>(3) </a:t>
            </a:r>
            <a:endParaRPr lang="en-US" sz="4000" dirty="0"/>
          </a:p>
        </p:txBody>
      </p:sp>
    </p:spTree>
    <p:extLst>
      <p:ext uri="{BB962C8B-B14F-4D97-AF65-F5344CB8AC3E}">
        <p14:creationId xmlns:p14="http://schemas.microsoft.com/office/powerpoint/2010/main" val="2838347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3F241AC-BA7D-4D15-B9AD-274A944CFBB5}"/>
              </a:ext>
            </a:extLst>
          </p:cNvPr>
          <p:cNvSpPr>
            <a:spLocks noGrp="1"/>
          </p:cNvSpPr>
          <p:nvPr>
            <p:ph idx="1"/>
          </p:nvPr>
        </p:nvSpPr>
        <p:spPr>
          <a:xfrm>
            <a:off x="2103120" y="1946031"/>
            <a:ext cx="10088880" cy="4230931"/>
          </a:xfrm>
        </p:spPr>
        <p:txBody>
          <a:bodyPr/>
          <a:lstStyle/>
          <a:p>
            <a:r>
              <a:rPr lang="en-US" sz="3600" dirty="0" smtClean="0"/>
              <a:t>Documents </a:t>
            </a:r>
            <a:r>
              <a:rPr lang="en-US" sz="3600" dirty="0"/>
              <a:t>available to public at either website:</a:t>
            </a:r>
          </a:p>
          <a:p>
            <a:r>
              <a:rPr lang="en-US" sz="3600" dirty="0">
                <a:hlinkClick r:id="rId3" tooltip="Link to WestEd for Public Feedback document"/>
              </a:rPr>
              <a:t>https://www.wested.org/perkinsplanfeedback/</a:t>
            </a:r>
            <a:r>
              <a:rPr lang="en-US" sz="3600" dirty="0"/>
              <a:t> </a:t>
            </a:r>
            <a:endParaRPr lang="en-US" sz="3600" dirty="0" smtClean="0"/>
          </a:p>
          <a:p>
            <a:pPr marL="0" indent="0">
              <a:buNone/>
            </a:pPr>
            <a:r>
              <a:rPr lang="en-US" sz="3600" dirty="0" smtClean="0"/>
              <a:t>and</a:t>
            </a:r>
            <a:endParaRPr lang="en-US" sz="3600" dirty="0"/>
          </a:p>
          <a:p>
            <a:r>
              <a:rPr lang="en-US" sz="3600" dirty="0">
                <a:hlinkClick r:id="rId4" tooltip="Link to WestEd for Public Feedback document"/>
              </a:rPr>
              <a:t>https://www.wested.org/perkinspubliccomment/</a:t>
            </a:r>
            <a:endParaRPr lang="en-US" sz="3600" dirty="0"/>
          </a:p>
        </p:txBody>
      </p:sp>
      <p:sp>
        <p:nvSpPr>
          <p:cNvPr id="4" name="Title 1">
            <a:extLst>
              <a:ext uri="{FF2B5EF4-FFF2-40B4-BE49-F238E27FC236}">
                <a16:creationId xmlns="" xmlns:a16="http://schemas.microsoft.com/office/drawing/2014/main" id="{21331B2E-2147-4C08-960D-28387449B8BC}"/>
              </a:ext>
            </a:extLst>
          </p:cNvPr>
          <p:cNvSpPr>
            <a:spLocks noGrp="1"/>
          </p:cNvSpPr>
          <p:nvPr>
            <p:ph type="title"/>
          </p:nvPr>
        </p:nvSpPr>
        <p:spPr>
          <a:xfrm>
            <a:off x="2323070" y="365126"/>
            <a:ext cx="9670810" cy="1405060"/>
          </a:xfrm>
        </p:spPr>
        <p:txBody>
          <a:bodyPr/>
          <a:lstStyle/>
          <a:p>
            <a:r>
              <a:rPr lang="en-US" sz="4400" dirty="0"/>
              <a:t>Draft Federal Perkins V State Plan: </a:t>
            </a:r>
            <a:br>
              <a:rPr lang="en-US" sz="4400" dirty="0"/>
            </a:br>
            <a:r>
              <a:rPr lang="en-US" sz="4400" dirty="0"/>
              <a:t>Public Comment Process </a:t>
            </a:r>
            <a:r>
              <a:rPr lang="en-US" sz="2400" dirty="0" smtClean="0"/>
              <a:t>(4) </a:t>
            </a:r>
            <a:endParaRPr lang="en-US" sz="4000" dirty="0"/>
          </a:p>
        </p:txBody>
      </p:sp>
    </p:spTree>
    <p:extLst>
      <p:ext uri="{BB962C8B-B14F-4D97-AF65-F5344CB8AC3E}">
        <p14:creationId xmlns:p14="http://schemas.microsoft.com/office/powerpoint/2010/main" val="982753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547948E-BFD3-984F-9401-A0F90822C3DE}"/>
              </a:ext>
            </a:extLst>
          </p:cNvPr>
          <p:cNvSpPr>
            <a:spLocks noGrp="1"/>
          </p:cNvSpPr>
          <p:nvPr>
            <p:ph idx="1"/>
          </p:nvPr>
        </p:nvSpPr>
        <p:spPr>
          <a:xfrm>
            <a:off x="2323070" y="2743200"/>
            <a:ext cx="9670810" cy="1076446"/>
          </a:xfrm>
        </p:spPr>
        <p:txBody>
          <a:bodyPr/>
          <a:lstStyle/>
          <a:p>
            <a:pPr marL="0" indent="0" algn="ctr">
              <a:buNone/>
            </a:pPr>
            <a:r>
              <a:rPr lang="en-US" sz="4000" dirty="0"/>
              <a:t>Facilitated discussion and comments </a:t>
            </a:r>
            <a:endParaRPr lang="en-US" sz="4000" dirty="0" smtClean="0"/>
          </a:p>
          <a:p>
            <a:pPr marL="0" indent="0" algn="ctr">
              <a:buNone/>
            </a:pPr>
            <a:r>
              <a:rPr lang="en-US" sz="4000" dirty="0" smtClean="0"/>
              <a:t>from CWPJAC </a:t>
            </a:r>
            <a:r>
              <a:rPr lang="en-US" sz="4000" dirty="0"/>
              <a:t>members.</a:t>
            </a:r>
          </a:p>
          <a:p>
            <a:endParaRPr lang="en-US" dirty="0"/>
          </a:p>
          <a:p>
            <a:endParaRPr lang="en-US" dirty="0"/>
          </a:p>
          <a:p>
            <a:endParaRPr lang="en-US" dirty="0"/>
          </a:p>
        </p:txBody>
      </p:sp>
      <p:sp>
        <p:nvSpPr>
          <p:cNvPr id="4" name="Title 3"/>
          <p:cNvSpPr>
            <a:spLocks noGrp="1"/>
          </p:cNvSpPr>
          <p:nvPr>
            <p:ph type="title"/>
          </p:nvPr>
        </p:nvSpPr>
        <p:spPr/>
        <p:txBody>
          <a:bodyPr/>
          <a:lstStyle/>
          <a:p>
            <a:r>
              <a:rPr lang="en-US" sz="4400" dirty="0"/>
              <a:t>Draft Federal Perkins V State Plan: </a:t>
            </a:r>
            <a:br>
              <a:rPr lang="en-US" sz="4400" dirty="0"/>
            </a:br>
            <a:r>
              <a:rPr lang="en-US" sz="4400" dirty="0"/>
              <a:t>Public Comment Process </a:t>
            </a:r>
            <a:r>
              <a:rPr lang="en-US" sz="2400" dirty="0" smtClean="0"/>
              <a:t>(5)</a:t>
            </a:r>
            <a:endParaRPr lang="en-US" sz="2400" dirty="0"/>
          </a:p>
        </p:txBody>
      </p:sp>
    </p:spTree>
    <p:extLst>
      <p:ext uri="{BB962C8B-B14F-4D97-AF65-F5344CB8AC3E}">
        <p14:creationId xmlns:p14="http://schemas.microsoft.com/office/powerpoint/2010/main" val="12042659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778924"/>
            <a:ext cx="9376561" cy="4560916"/>
          </a:xfrm>
        </p:spPr>
        <p:txBody>
          <a:bodyPr>
            <a:noAutofit/>
          </a:bodyPr>
          <a:lstStyle/>
          <a:p>
            <a:pPr marL="0" indent="0">
              <a:spcBef>
                <a:spcPts val="600"/>
              </a:spcBef>
              <a:spcAft>
                <a:spcPts val="600"/>
              </a:spcAft>
              <a:buNone/>
            </a:pPr>
            <a:r>
              <a:rPr lang="en-US" sz="3600" dirty="0"/>
              <a:t>Made the connection to other programs and initiatives:</a:t>
            </a:r>
          </a:p>
          <a:p>
            <a:pPr lvl="1">
              <a:spcBef>
                <a:spcPts val="600"/>
              </a:spcBef>
              <a:spcAft>
                <a:spcPts val="600"/>
              </a:spcAft>
            </a:pPr>
            <a:r>
              <a:rPr lang="en-US" sz="3600" dirty="0"/>
              <a:t>Kindergarten through grades twelve </a:t>
            </a:r>
            <a:r>
              <a:rPr lang="en-US" sz="3600" dirty="0" smtClean="0"/>
              <a:t/>
            </a:r>
            <a:br>
              <a:rPr lang="en-US" sz="3600" dirty="0" smtClean="0"/>
            </a:br>
            <a:r>
              <a:rPr lang="en-US" sz="3600" dirty="0" smtClean="0"/>
              <a:t>(</a:t>
            </a:r>
            <a:r>
              <a:rPr lang="en-US" sz="3600" dirty="0"/>
              <a:t>K–12) programs, including Expanded Learning Programs under Out-of-School, and Extended Opportunities</a:t>
            </a:r>
          </a:p>
          <a:p>
            <a:pPr lvl="1">
              <a:spcBef>
                <a:spcPts val="600"/>
              </a:spcBef>
              <a:spcAft>
                <a:spcPts val="600"/>
              </a:spcAft>
            </a:pPr>
            <a:r>
              <a:rPr lang="en-US" sz="3600" dirty="0" smtClean="0"/>
              <a:t>CTEIG </a:t>
            </a:r>
            <a:r>
              <a:rPr lang="en-US" sz="3600" dirty="0"/>
              <a:t>and K–12 SWP</a:t>
            </a:r>
          </a:p>
          <a:p>
            <a:pPr>
              <a:spcBef>
                <a:spcPts val="600"/>
              </a:spcBef>
              <a:spcAft>
                <a:spcPts val="600"/>
              </a:spcAft>
            </a:pPr>
            <a:endParaRPr lang="en-US" sz="3600" dirty="0"/>
          </a:p>
        </p:txBody>
      </p:sp>
      <p:sp>
        <p:nvSpPr>
          <p:cNvPr id="2" name="Title 1"/>
          <p:cNvSpPr>
            <a:spLocks noGrp="1"/>
          </p:cNvSpPr>
          <p:nvPr>
            <p:ph type="title"/>
          </p:nvPr>
        </p:nvSpPr>
        <p:spPr>
          <a:xfrm>
            <a:off x="2323070" y="365126"/>
            <a:ext cx="9670810" cy="1413798"/>
          </a:xfrm>
        </p:spPr>
        <p:txBody>
          <a:bodyPr/>
          <a:lstStyle/>
          <a:p>
            <a:r>
              <a:rPr lang="en-US" sz="4800" dirty="0"/>
              <a:t>Program Administration and Implementation </a:t>
            </a:r>
            <a:r>
              <a:rPr lang="en-US" sz="2400" dirty="0" smtClean="0"/>
              <a:t>(1)</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8528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961804"/>
            <a:ext cx="9376561" cy="4560916"/>
          </a:xfrm>
        </p:spPr>
        <p:txBody>
          <a:bodyPr>
            <a:normAutofit/>
          </a:bodyPr>
          <a:lstStyle/>
          <a:p>
            <a:pPr marL="0" indent="0">
              <a:spcBef>
                <a:spcPts val="600"/>
              </a:spcBef>
              <a:spcAft>
                <a:spcPts val="600"/>
              </a:spcAft>
              <a:buNone/>
            </a:pPr>
            <a:r>
              <a:rPr lang="en-US" sz="3600" dirty="0"/>
              <a:t>Made the connection to other programs and initiatives:</a:t>
            </a:r>
          </a:p>
          <a:p>
            <a:pPr lvl="1">
              <a:spcBef>
                <a:spcPts val="600"/>
              </a:spcBef>
              <a:spcAft>
                <a:spcPts val="600"/>
              </a:spcAft>
            </a:pPr>
            <a:r>
              <a:rPr lang="en-US" sz="3600" dirty="0" smtClean="0"/>
              <a:t>CCCCO </a:t>
            </a:r>
            <a:r>
              <a:rPr lang="en-US" sz="3600" dirty="0"/>
              <a:t>programs include Baccalaureate programs</a:t>
            </a:r>
          </a:p>
          <a:p>
            <a:pPr lvl="1">
              <a:spcBef>
                <a:spcPts val="600"/>
              </a:spcBef>
              <a:spcAft>
                <a:spcPts val="600"/>
              </a:spcAft>
            </a:pPr>
            <a:r>
              <a:rPr lang="en-US" sz="3600" dirty="0"/>
              <a:t>Cradle to Career initiative</a:t>
            </a:r>
          </a:p>
          <a:p>
            <a:pPr lvl="1">
              <a:spcBef>
                <a:spcPts val="600"/>
              </a:spcBef>
              <a:spcAft>
                <a:spcPts val="600"/>
              </a:spcAft>
            </a:pPr>
            <a:r>
              <a:rPr lang="en-US" sz="3600" dirty="0"/>
              <a:t>Workforce Innovation and Opportunity Act (WIOA) State Plan</a:t>
            </a:r>
          </a:p>
          <a:p>
            <a:pPr>
              <a:spcBef>
                <a:spcPts val="600"/>
              </a:spcBef>
              <a:spcAft>
                <a:spcPts val="600"/>
              </a:spcAft>
            </a:pPr>
            <a:endParaRPr lang="en-US" sz="3600" dirty="0"/>
          </a:p>
        </p:txBody>
      </p:sp>
      <p:sp>
        <p:nvSpPr>
          <p:cNvPr id="2" name="Title 1"/>
          <p:cNvSpPr>
            <a:spLocks noGrp="1"/>
          </p:cNvSpPr>
          <p:nvPr>
            <p:ph type="title"/>
          </p:nvPr>
        </p:nvSpPr>
        <p:spPr>
          <a:xfrm>
            <a:off x="2323070" y="365126"/>
            <a:ext cx="9670810" cy="1413798"/>
          </a:xfrm>
        </p:spPr>
        <p:txBody>
          <a:bodyPr/>
          <a:lstStyle/>
          <a:p>
            <a:r>
              <a:rPr lang="en-US" sz="4800" dirty="0"/>
              <a:t>Program Administration and Implementation </a:t>
            </a:r>
            <a:r>
              <a:rPr lang="en-US" sz="2400" dirty="0" smtClean="0"/>
              <a:t>(2)</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8233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0" y="1961804"/>
            <a:ext cx="9860280" cy="4560916"/>
          </a:xfrm>
        </p:spPr>
        <p:txBody>
          <a:bodyPr>
            <a:normAutofit/>
          </a:bodyPr>
          <a:lstStyle/>
          <a:p>
            <a:pPr marL="0" indent="0">
              <a:spcBef>
                <a:spcPts val="600"/>
              </a:spcBef>
              <a:spcAft>
                <a:spcPts val="600"/>
              </a:spcAft>
              <a:buNone/>
            </a:pPr>
            <a:r>
              <a:rPr lang="en-US" sz="3600" dirty="0" smtClean="0"/>
              <a:t>Discussed the process elements needed for implementation:</a:t>
            </a:r>
            <a:endParaRPr lang="en-US" sz="3600" dirty="0"/>
          </a:p>
          <a:p>
            <a:pPr lvl="1">
              <a:spcBef>
                <a:spcPts val="600"/>
              </a:spcBef>
              <a:spcAft>
                <a:spcPts val="600"/>
              </a:spcAft>
            </a:pPr>
            <a:r>
              <a:rPr lang="en-US" sz="3600" dirty="0" smtClean="0"/>
              <a:t>Role of the state eligible agency (SEA)</a:t>
            </a:r>
          </a:p>
          <a:p>
            <a:pPr lvl="1">
              <a:spcBef>
                <a:spcPts val="600"/>
              </a:spcBef>
              <a:spcAft>
                <a:spcPts val="600"/>
              </a:spcAft>
            </a:pPr>
            <a:r>
              <a:rPr lang="en-US" sz="3600" dirty="0" smtClean="0"/>
              <a:t>Described local application plan</a:t>
            </a:r>
            <a:endParaRPr lang="en-US" sz="3600" dirty="0"/>
          </a:p>
          <a:p>
            <a:pPr lvl="1">
              <a:spcBef>
                <a:spcPts val="600"/>
              </a:spcBef>
              <a:spcAft>
                <a:spcPts val="600"/>
              </a:spcAft>
            </a:pPr>
            <a:r>
              <a:rPr lang="en-US" sz="3600" dirty="0" smtClean="0"/>
              <a:t>Made reference to the Comprehensive Local Needs Assessment (CLNA)</a:t>
            </a:r>
            <a:endParaRPr lang="en-US" sz="3600" dirty="0"/>
          </a:p>
          <a:p>
            <a:pPr lvl="1">
              <a:spcBef>
                <a:spcPts val="600"/>
              </a:spcBef>
              <a:spcAft>
                <a:spcPts val="600"/>
              </a:spcAft>
            </a:pPr>
            <a:r>
              <a:rPr lang="en-US" sz="3600" dirty="0" smtClean="0"/>
              <a:t>Outlined size scope and quality</a:t>
            </a:r>
            <a:endParaRPr lang="en-US" sz="3600" dirty="0"/>
          </a:p>
          <a:p>
            <a:pPr>
              <a:spcBef>
                <a:spcPts val="600"/>
              </a:spcBef>
              <a:spcAft>
                <a:spcPts val="600"/>
              </a:spcAft>
            </a:pPr>
            <a:endParaRPr lang="en-US" sz="3600" dirty="0"/>
          </a:p>
        </p:txBody>
      </p:sp>
      <p:sp>
        <p:nvSpPr>
          <p:cNvPr id="2" name="Title 1"/>
          <p:cNvSpPr>
            <a:spLocks noGrp="1"/>
          </p:cNvSpPr>
          <p:nvPr>
            <p:ph type="title"/>
          </p:nvPr>
        </p:nvSpPr>
        <p:spPr>
          <a:xfrm>
            <a:off x="2323070" y="365126"/>
            <a:ext cx="9670810" cy="1413798"/>
          </a:xfrm>
        </p:spPr>
        <p:txBody>
          <a:bodyPr/>
          <a:lstStyle/>
          <a:p>
            <a:r>
              <a:rPr lang="en-US" sz="4800" dirty="0"/>
              <a:t>Program Administration and Implementation </a:t>
            </a:r>
            <a:r>
              <a:rPr lang="en-US" sz="2400" dirty="0" smtClean="0"/>
              <a:t>(3)</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10551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547948E-BFD3-984F-9401-A0F90822C3DE}"/>
              </a:ext>
            </a:extLst>
          </p:cNvPr>
          <p:cNvSpPr>
            <a:spLocks noGrp="1"/>
          </p:cNvSpPr>
          <p:nvPr>
            <p:ph idx="1"/>
          </p:nvPr>
        </p:nvSpPr>
        <p:spPr>
          <a:xfrm>
            <a:off x="2323070" y="2693324"/>
            <a:ext cx="9670810" cy="3483638"/>
          </a:xfrm>
        </p:spPr>
        <p:txBody>
          <a:bodyPr/>
          <a:lstStyle/>
          <a:p>
            <a:pPr marL="0" indent="0" algn="ctr">
              <a:buNone/>
            </a:pPr>
            <a:r>
              <a:rPr lang="en-US" sz="3600" dirty="0"/>
              <a:t>Facilitated discussion and comments from </a:t>
            </a:r>
            <a:br>
              <a:rPr lang="en-US" sz="3600" dirty="0"/>
            </a:br>
            <a:r>
              <a:rPr lang="en-US" sz="3600" dirty="0"/>
              <a:t>CWPJAC members</a:t>
            </a:r>
          </a:p>
          <a:p>
            <a:endParaRPr lang="en-US" dirty="0"/>
          </a:p>
          <a:p>
            <a:endParaRPr lang="en-US" dirty="0"/>
          </a:p>
          <a:p>
            <a:endParaRPr lang="en-US" dirty="0"/>
          </a:p>
        </p:txBody>
      </p:sp>
      <p:sp>
        <p:nvSpPr>
          <p:cNvPr id="4" name="Title 3"/>
          <p:cNvSpPr>
            <a:spLocks noGrp="1"/>
          </p:cNvSpPr>
          <p:nvPr>
            <p:ph type="title"/>
          </p:nvPr>
        </p:nvSpPr>
        <p:spPr/>
        <p:txBody>
          <a:bodyPr/>
          <a:lstStyle/>
          <a:p>
            <a:r>
              <a:rPr lang="en-US" sz="4800" dirty="0"/>
              <a:t>Program Administration and Implementation </a:t>
            </a:r>
            <a:r>
              <a:rPr lang="en-US" sz="2400" dirty="0" smtClean="0"/>
              <a:t>(4)</a:t>
            </a:r>
            <a:endParaRPr lang="en-US" sz="4800" dirty="0"/>
          </a:p>
        </p:txBody>
      </p:sp>
    </p:spTree>
    <p:extLst>
      <p:ext uri="{BB962C8B-B14F-4D97-AF65-F5344CB8AC3E}">
        <p14:creationId xmlns:p14="http://schemas.microsoft.com/office/powerpoint/2010/main" val="38391470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911927"/>
            <a:ext cx="9376561" cy="4637320"/>
          </a:xfrm>
        </p:spPr>
        <p:txBody>
          <a:bodyPr>
            <a:noAutofit/>
          </a:bodyPr>
          <a:lstStyle/>
          <a:p>
            <a:pPr marL="457200" lvl="1" indent="-457200">
              <a:buNone/>
            </a:pPr>
            <a:r>
              <a:rPr lang="en-US" sz="3600" dirty="0"/>
              <a:t>Made the connection to other programs and </a:t>
            </a:r>
            <a:r>
              <a:rPr lang="en-US" sz="3600" dirty="0" smtClean="0"/>
              <a:t>initiatives</a:t>
            </a:r>
            <a:endParaRPr lang="en-US" sz="3600" dirty="0"/>
          </a:p>
          <a:p>
            <a:pPr marL="914400" lvl="2" indent="-457200"/>
            <a:r>
              <a:rPr lang="en-US" sz="3600" dirty="0"/>
              <a:t>Individualized Education Program (IEP) and 504 plans to assist students with </a:t>
            </a:r>
            <a:r>
              <a:rPr lang="en-US" sz="3600" dirty="0" smtClean="0"/>
              <a:t>disabilities</a:t>
            </a:r>
          </a:p>
          <a:p>
            <a:pPr marL="914400" lvl="2" indent="-457200"/>
            <a:endParaRPr lang="en-US" sz="3600" dirty="0"/>
          </a:p>
          <a:p>
            <a:pPr marL="914400" lvl="2" indent="-457200"/>
            <a:r>
              <a:rPr lang="en-US" sz="3600" dirty="0"/>
              <a:t>Work Ability Index (WAI) </a:t>
            </a:r>
            <a:r>
              <a:rPr lang="en-US" sz="3600" dirty="0" smtClean="0"/>
              <a:t>program</a:t>
            </a:r>
            <a:endParaRPr lang="en-US" sz="3600" dirty="0"/>
          </a:p>
          <a:p>
            <a:pPr marL="914400" lvl="2" indent="-457200"/>
            <a:endParaRPr lang="en-US" sz="3600" dirty="0"/>
          </a:p>
          <a:p>
            <a:pPr marL="914400" lvl="2" indent="-457200"/>
            <a:endParaRPr lang="en-US" sz="3600" dirty="0"/>
          </a:p>
          <a:p>
            <a:pPr marL="914400" lvl="2" indent="-457200"/>
            <a:endParaRPr lang="en-US" sz="3600" dirty="0"/>
          </a:p>
          <a:p>
            <a:pPr marL="914400" lvl="2" indent="-457200"/>
            <a:endParaRPr lang="en-US" sz="3600" dirty="0"/>
          </a:p>
          <a:p>
            <a:pPr marL="914400" lvl="2" indent="-457200">
              <a:buFont typeface="Courier New" panose="02070309020205020404" pitchFamily="49" charset="0"/>
              <a:buChar char="o"/>
            </a:pPr>
            <a:endParaRPr lang="en-US" sz="3600" dirty="0"/>
          </a:p>
          <a:p>
            <a:pPr marL="914400" lvl="2" indent="-457200"/>
            <a:endParaRPr lang="en-US" sz="3600" dirty="0"/>
          </a:p>
          <a:p>
            <a:pPr marL="914400" lvl="2" indent="-457200"/>
            <a:endParaRPr lang="en-US" sz="3600" dirty="0"/>
          </a:p>
          <a:p>
            <a:pPr lvl="1"/>
            <a:endParaRPr lang="en-US" sz="3600" dirty="0"/>
          </a:p>
        </p:txBody>
      </p:sp>
      <p:sp>
        <p:nvSpPr>
          <p:cNvPr id="6" name="Title 1"/>
          <p:cNvSpPr>
            <a:spLocks noGrp="1"/>
          </p:cNvSpPr>
          <p:nvPr>
            <p:ph type="title"/>
          </p:nvPr>
        </p:nvSpPr>
        <p:spPr>
          <a:xfrm>
            <a:off x="2323070" y="365124"/>
            <a:ext cx="9670810" cy="1546803"/>
          </a:xfrm>
        </p:spPr>
        <p:txBody>
          <a:bodyPr/>
          <a:lstStyle/>
          <a:p>
            <a:r>
              <a:rPr lang="en-US" sz="4800" dirty="0"/>
              <a:t>Meeting the Needs of </a:t>
            </a:r>
            <a:br>
              <a:rPr lang="en-US" sz="4800" dirty="0"/>
            </a:br>
            <a:r>
              <a:rPr lang="en-US" sz="4800" dirty="0"/>
              <a:t>Special Populations </a:t>
            </a:r>
            <a:r>
              <a:rPr lang="en-US" sz="2400" dirty="0"/>
              <a:t>(1)</a:t>
            </a: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39543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911927"/>
            <a:ext cx="9376561" cy="4637320"/>
          </a:xfrm>
        </p:spPr>
        <p:txBody>
          <a:bodyPr>
            <a:noAutofit/>
          </a:bodyPr>
          <a:lstStyle/>
          <a:p>
            <a:pPr marL="457200" lvl="1" indent="-457200">
              <a:buNone/>
            </a:pPr>
            <a:r>
              <a:rPr lang="en-US" sz="3600" dirty="0"/>
              <a:t>Made the connection to other programs and </a:t>
            </a:r>
            <a:r>
              <a:rPr lang="en-US" sz="3600" dirty="0" smtClean="0"/>
              <a:t>initiatives</a:t>
            </a:r>
            <a:endParaRPr lang="en-US" sz="3600" dirty="0"/>
          </a:p>
          <a:p>
            <a:pPr marL="914400" lvl="2" indent="-457200"/>
            <a:r>
              <a:rPr lang="en-US" sz="3600" dirty="0" smtClean="0"/>
              <a:t>Educator </a:t>
            </a:r>
            <a:r>
              <a:rPr lang="en-US" sz="3600" dirty="0"/>
              <a:t>Workforce Investment Grant (EWIG) and </a:t>
            </a:r>
            <a:endParaRPr lang="en-US" sz="3600" dirty="0" smtClean="0"/>
          </a:p>
          <a:p>
            <a:pPr marL="914400" lvl="2" indent="-457200"/>
            <a:r>
              <a:rPr lang="en-US" sz="3600" dirty="0" smtClean="0"/>
              <a:t>21st </a:t>
            </a:r>
            <a:r>
              <a:rPr lang="en-US" sz="3600" dirty="0"/>
              <a:t>Century California School Leadership Academy (21CSLA)</a:t>
            </a:r>
          </a:p>
          <a:p>
            <a:pPr marL="914400" lvl="2" indent="-457200"/>
            <a:endParaRPr lang="en-US" sz="3600" dirty="0"/>
          </a:p>
          <a:p>
            <a:pPr marL="914400" lvl="2" indent="-457200"/>
            <a:endParaRPr lang="en-US" sz="3600" dirty="0"/>
          </a:p>
          <a:p>
            <a:pPr marL="914400" lvl="2" indent="-457200"/>
            <a:endParaRPr lang="en-US" sz="3600" dirty="0"/>
          </a:p>
          <a:p>
            <a:pPr marL="914400" lvl="2" indent="-457200"/>
            <a:endParaRPr lang="en-US" sz="3600" dirty="0"/>
          </a:p>
          <a:p>
            <a:pPr marL="914400" lvl="2" indent="-457200">
              <a:buFont typeface="Courier New" panose="02070309020205020404" pitchFamily="49" charset="0"/>
              <a:buChar char="o"/>
            </a:pPr>
            <a:endParaRPr lang="en-US" sz="3600" dirty="0"/>
          </a:p>
          <a:p>
            <a:pPr marL="914400" lvl="2" indent="-457200"/>
            <a:endParaRPr lang="en-US" sz="3600" dirty="0"/>
          </a:p>
          <a:p>
            <a:pPr marL="914400" lvl="2" indent="-457200"/>
            <a:endParaRPr lang="en-US" sz="3600" dirty="0"/>
          </a:p>
          <a:p>
            <a:pPr lvl="1"/>
            <a:endParaRPr lang="en-US" sz="3600" dirty="0"/>
          </a:p>
        </p:txBody>
      </p:sp>
      <p:sp>
        <p:nvSpPr>
          <p:cNvPr id="6" name="Title 1"/>
          <p:cNvSpPr>
            <a:spLocks noGrp="1"/>
          </p:cNvSpPr>
          <p:nvPr>
            <p:ph type="title"/>
          </p:nvPr>
        </p:nvSpPr>
        <p:spPr>
          <a:xfrm>
            <a:off x="2323070" y="365124"/>
            <a:ext cx="9670810" cy="1546803"/>
          </a:xfrm>
        </p:spPr>
        <p:txBody>
          <a:bodyPr/>
          <a:lstStyle/>
          <a:p>
            <a:r>
              <a:rPr lang="en-US" sz="4800" dirty="0"/>
              <a:t>Meeting the Needs of </a:t>
            </a:r>
            <a:br>
              <a:rPr lang="en-US" sz="4800" dirty="0"/>
            </a:br>
            <a:r>
              <a:rPr lang="en-US" sz="4800" dirty="0"/>
              <a:t>Special Populations </a:t>
            </a:r>
            <a:r>
              <a:rPr lang="en-US" sz="2400" dirty="0" smtClean="0"/>
              <a:t>(2)</a:t>
            </a: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76083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911927"/>
            <a:ext cx="9376561" cy="4637320"/>
          </a:xfrm>
        </p:spPr>
        <p:txBody>
          <a:bodyPr>
            <a:normAutofit/>
          </a:bodyPr>
          <a:lstStyle/>
          <a:p>
            <a:pPr marL="457200" lvl="1" indent="-457200">
              <a:buNone/>
            </a:pPr>
            <a:r>
              <a:rPr lang="en-US" sz="3600" dirty="0"/>
              <a:t>Made the connection to other programs and initiatives</a:t>
            </a:r>
            <a:r>
              <a:rPr lang="en-US" sz="3600" dirty="0" smtClean="0"/>
              <a:t>:</a:t>
            </a:r>
          </a:p>
          <a:p>
            <a:pPr marL="457200" lvl="1" indent="-457200">
              <a:buNone/>
            </a:pPr>
            <a:endParaRPr lang="en-US" sz="3600" dirty="0"/>
          </a:p>
          <a:p>
            <a:pPr marL="914400" lvl="2" indent="-457200"/>
            <a:r>
              <a:rPr lang="en-US" sz="3600" dirty="0"/>
              <a:t>Joint Special Populations Advisory Committee (JSPAC)</a:t>
            </a:r>
          </a:p>
          <a:p>
            <a:pPr marL="914400" lvl="2" indent="-457200"/>
            <a:endParaRPr lang="en-US" sz="3600" dirty="0"/>
          </a:p>
          <a:p>
            <a:pPr marL="914400" lvl="2" indent="-457200"/>
            <a:r>
              <a:rPr lang="en-US" sz="3600" dirty="0"/>
              <a:t>Guided Pathways</a:t>
            </a:r>
          </a:p>
          <a:p>
            <a:pPr marL="914400" lvl="2" indent="-457200"/>
            <a:endParaRPr lang="en-US" sz="3600" dirty="0"/>
          </a:p>
          <a:p>
            <a:pPr marL="914400" lvl="2" indent="-457200"/>
            <a:endParaRPr lang="en-US" sz="3600" dirty="0"/>
          </a:p>
          <a:p>
            <a:pPr marL="914400" lvl="2" indent="-457200"/>
            <a:endParaRPr lang="en-US" sz="3600" dirty="0"/>
          </a:p>
          <a:p>
            <a:pPr marL="914400" lvl="2" indent="-457200">
              <a:buFont typeface="Courier New" panose="02070309020205020404" pitchFamily="49" charset="0"/>
              <a:buChar char="o"/>
            </a:pPr>
            <a:endParaRPr lang="en-US" sz="3600" dirty="0"/>
          </a:p>
          <a:p>
            <a:pPr marL="914400" lvl="2" indent="-457200"/>
            <a:endParaRPr lang="en-US" sz="3600" dirty="0"/>
          </a:p>
          <a:p>
            <a:pPr marL="914400" lvl="2" indent="-457200"/>
            <a:endParaRPr lang="en-US" sz="3600" dirty="0"/>
          </a:p>
          <a:p>
            <a:pPr lvl="1"/>
            <a:endParaRPr lang="en-US" sz="3600" dirty="0"/>
          </a:p>
        </p:txBody>
      </p:sp>
      <p:sp>
        <p:nvSpPr>
          <p:cNvPr id="6" name="Title 1"/>
          <p:cNvSpPr>
            <a:spLocks noGrp="1"/>
          </p:cNvSpPr>
          <p:nvPr>
            <p:ph type="title"/>
          </p:nvPr>
        </p:nvSpPr>
        <p:spPr>
          <a:xfrm>
            <a:off x="2323070" y="365124"/>
            <a:ext cx="9670810" cy="1546803"/>
          </a:xfrm>
        </p:spPr>
        <p:txBody>
          <a:bodyPr/>
          <a:lstStyle/>
          <a:p>
            <a:r>
              <a:rPr lang="en-US" sz="4800" dirty="0"/>
              <a:t>Meeting the Needs of </a:t>
            </a:r>
            <a:br>
              <a:rPr lang="en-US" sz="4800" dirty="0"/>
            </a:br>
            <a:r>
              <a:rPr lang="en-US" sz="4800" dirty="0"/>
              <a:t>Special Populations </a:t>
            </a:r>
            <a:r>
              <a:rPr lang="en-US" sz="2400" dirty="0" smtClean="0"/>
              <a:t>(3)</a:t>
            </a: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991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F1CA508-F281-4397-9E5A-0EA7AFA809C7}"/>
              </a:ext>
            </a:extLst>
          </p:cNvPr>
          <p:cNvSpPr>
            <a:spLocks noGrp="1"/>
          </p:cNvSpPr>
          <p:nvPr>
            <p:ph idx="1"/>
          </p:nvPr>
        </p:nvSpPr>
        <p:spPr>
          <a:xfrm>
            <a:off x="2323070" y="1219201"/>
            <a:ext cx="9670810" cy="4678680"/>
          </a:xfrm>
        </p:spPr>
        <p:txBody>
          <a:bodyPr>
            <a:normAutofit/>
          </a:bodyPr>
          <a:lstStyle/>
          <a:p>
            <a:pPr>
              <a:lnSpc>
                <a:spcPct val="100000"/>
              </a:lnSpc>
            </a:pPr>
            <a:r>
              <a:rPr lang="en-US" dirty="0"/>
              <a:t>Timeline: Nov 7, 2019 – April 15, 2020</a:t>
            </a:r>
          </a:p>
          <a:p>
            <a:pPr>
              <a:lnSpc>
                <a:spcPct val="100000"/>
              </a:lnSpc>
            </a:pPr>
            <a:r>
              <a:rPr lang="en-US" dirty="0"/>
              <a:t>The Draft Federal Strengthening Career and Technical Education for the 21st Century Act (Perkins V) State Plan Discussion</a:t>
            </a:r>
          </a:p>
          <a:p>
            <a:pPr marL="457200" lvl="2" indent="-457200">
              <a:lnSpc>
                <a:spcPct val="100000"/>
              </a:lnSpc>
              <a:spcBef>
                <a:spcPts val="1000"/>
              </a:spcBef>
            </a:pPr>
            <a:r>
              <a:rPr lang="en-US" sz="2800" dirty="0" smtClean="0"/>
              <a:t>High level evolution of changes in the Draft Federal Perkins V State Plan</a:t>
            </a:r>
          </a:p>
          <a:p>
            <a:pPr marL="457200" lvl="2" indent="-457200">
              <a:lnSpc>
                <a:spcPct val="100000"/>
              </a:lnSpc>
              <a:spcBef>
                <a:spcPts val="1000"/>
              </a:spcBef>
            </a:pPr>
            <a:r>
              <a:rPr lang="en-US" sz="2800" dirty="0" smtClean="0"/>
              <a:t>Facilitated </a:t>
            </a:r>
            <a:r>
              <a:rPr lang="en-US" sz="2800" dirty="0"/>
              <a:t>discussion and comments from the California Workforce Joint Advisory Committee (CWPJAC) members on each major prompt</a:t>
            </a:r>
          </a:p>
          <a:p>
            <a:endParaRPr lang="en-US" dirty="0"/>
          </a:p>
        </p:txBody>
      </p:sp>
      <p:sp>
        <p:nvSpPr>
          <p:cNvPr id="4" name="Title 1">
            <a:extLst>
              <a:ext uri="{FF2B5EF4-FFF2-40B4-BE49-F238E27FC236}">
                <a16:creationId xmlns="" xmlns:a16="http://schemas.microsoft.com/office/drawing/2014/main" id="{4BB2642E-D813-4B0F-A247-122BD98D3F94}"/>
              </a:ext>
            </a:extLst>
          </p:cNvPr>
          <p:cNvSpPr>
            <a:spLocks noGrp="1"/>
          </p:cNvSpPr>
          <p:nvPr>
            <p:ph type="title"/>
          </p:nvPr>
        </p:nvSpPr>
        <p:spPr>
          <a:xfrm>
            <a:off x="2323070" y="365759"/>
            <a:ext cx="9030730" cy="731521"/>
          </a:xfrm>
        </p:spPr>
        <p:txBody>
          <a:bodyPr/>
          <a:lstStyle/>
          <a:p>
            <a:pPr algn="ctr"/>
            <a:r>
              <a:rPr lang="en-US" sz="4800" b="1" dirty="0">
                <a:latin typeface="Arial" panose="020B0604020202020204" pitchFamily="34" charset="0"/>
                <a:cs typeface="Arial" panose="020B0604020202020204" pitchFamily="34" charset="0"/>
              </a:rPr>
              <a:t>Presentation Overview</a:t>
            </a:r>
          </a:p>
        </p:txBody>
      </p:sp>
    </p:spTree>
    <p:extLst>
      <p:ext uri="{BB962C8B-B14F-4D97-AF65-F5344CB8AC3E}">
        <p14:creationId xmlns:p14="http://schemas.microsoft.com/office/powerpoint/2010/main" val="39673367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547948E-BFD3-984F-9401-A0F90822C3DE}"/>
              </a:ext>
            </a:extLst>
          </p:cNvPr>
          <p:cNvSpPr>
            <a:spLocks noGrp="1"/>
          </p:cNvSpPr>
          <p:nvPr>
            <p:ph idx="1"/>
          </p:nvPr>
        </p:nvSpPr>
        <p:spPr>
          <a:xfrm>
            <a:off x="2323070" y="2905298"/>
            <a:ext cx="9670810" cy="1697182"/>
          </a:xfrm>
        </p:spPr>
        <p:txBody>
          <a:bodyPr/>
          <a:lstStyle/>
          <a:p>
            <a:pPr marL="0" indent="0" algn="ctr">
              <a:buNone/>
            </a:pPr>
            <a:r>
              <a:rPr lang="en-US" sz="4000" dirty="0"/>
              <a:t>Facilitated discussion and comments </a:t>
            </a:r>
            <a:endParaRPr lang="en-US" sz="4000" dirty="0" smtClean="0"/>
          </a:p>
          <a:p>
            <a:pPr marL="0" indent="0" algn="ctr">
              <a:buNone/>
            </a:pPr>
            <a:r>
              <a:rPr lang="en-US" sz="4000" dirty="0" smtClean="0"/>
              <a:t>from CWPJAC members</a:t>
            </a:r>
            <a:endParaRPr lang="en-US" sz="4000" dirty="0"/>
          </a:p>
          <a:p>
            <a:endParaRPr lang="en-US" sz="4000" dirty="0"/>
          </a:p>
        </p:txBody>
      </p:sp>
      <p:sp>
        <p:nvSpPr>
          <p:cNvPr id="4" name="Title 3"/>
          <p:cNvSpPr>
            <a:spLocks noGrp="1"/>
          </p:cNvSpPr>
          <p:nvPr>
            <p:ph type="title"/>
          </p:nvPr>
        </p:nvSpPr>
        <p:spPr/>
        <p:txBody>
          <a:bodyPr/>
          <a:lstStyle/>
          <a:p>
            <a:r>
              <a:rPr lang="en-US" sz="4800" dirty="0"/>
              <a:t>Meeting the Needs of </a:t>
            </a:r>
            <a:br>
              <a:rPr lang="en-US" sz="4800" dirty="0"/>
            </a:br>
            <a:r>
              <a:rPr lang="en-US" sz="4800" dirty="0"/>
              <a:t>Special Populations </a:t>
            </a:r>
            <a:r>
              <a:rPr lang="en-US" sz="2400" dirty="0" smtClean="0"/>
              <a:t>(4)</a:t>
            </a:r>
            <a:endParaRPr lang="en-US" dirty="0"/>
          </a:p>
        </p:txBody>
      </p:sp>
    </p:spTree>
    <p:extLst>
      <p:ext uri="{BB962C8B-B14F-4D97-AF65-F5344CB8AC3E}">
        <p14:creationId xmlns:p14="http://schemas.microsoft.com/office/powerpoint/2010/main" val="28693235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544782"/>
            <a:ext cx="9376561" cy="4352000"/>
          </a:xfrm>
        </p:spPr>
        <p:txBody>
          <a:bodyPr>
            <a:noAutofit/>
          </a:bodyPr>
          <a:lstStyle/>
          <a:p>
            <a:pPr marL="457200" lvl="1" indent="-457200">
              <a:buNone/>
            </a:pPr>
            <a:r>
              <a:rPr lang="en-US" sz="3600" dirty="0" smtClean="0"/>
              <a:t>How rewrite was undertaken:</a:t>
            </a:r>
            <a:endParaRPr lang="en-US" sz="3600" dirty="0"/>
          </a:p>
          <a:p>
            <a:pPr lvl="1"/>
            <a:r>
              <a:rPr lang="en-US" sz="3600" dirty="0" smtClean="0"/>
              <a:t>CDE put initial draft for review</a:t>
            </a:r>
          </a:p>
          <a:p>
            <a:pPr lvl="1"/>
            <a:endParaRPr lang="en-US" sz="3600" dirty="0" smtClean="0"/>
          </a:p>
          <a:p>
            <a:pPr lvl="1"/>
            <a:r>
              <a:rPr lang="en-US" sz="3600" dirty="0" smtClean="0"/>
              <a:t>Initial Review by JMT </a:t>
            </a:r>
          </a:p>
          <a:p>
            <a:pPr lvl="1"/>
            <a:endParaRPr lang="en-US" sz="3600" dirty="0" smtClean="0"/>
          </a:p>
          <a:p>
            <a:pPr lvl="1"/>
            <a:r>
              <a:rPr lang="en-US" sz="3600" dirty="0" smtClean="0"/>
              <a:t>Further revisions were made </a:t>
            </a:r>
          </a:p>
          <a:p>
            <a:pPr lvl="1"/>
            <a:endParaRPr lang="en-US" sz="3600" dirty="0" smtClean="0"/>
          </a:p>
          <a:p>
            <a:pPr lvl="1"/>
            <a:r>
              <a:rPr lang="en-US" sz="3600" dirty="0" smtClean="0"/>
              <a:t>More input solicited from CTC, </a:t>
            </a:r>
            <a:r>
              <a:rPr lang="en-US" sz="3600" dirty="0" err="1" smtClean="0"/>
              <a:t>WestEd</a:t>
            </a:r>
            <a:r>
              <a:rPr lang="en-US" sz="3600" dirty="0"/>
              <a:t> </a:t>
            </a:r>
            <a:r>
              <a:rPr lang="en-US" sz="3600" dirty="0" smtClean="0"/>
              <a:t>and SBE staff</a:t>
            </a:r>
          </a:p>
          <a:p>
            <a:pPr lvl="1"/>
            <a:endParaRPr lang="en-US" sz="3600" dirty="0"/>
          </a:p>
          <a:p>
            <a:pPr lvl="1"/>
            <a:endParaRPr lang="en-US" sz="3600" dirty="0"/>
          </a:p>
          <a:p>
            <a:pPr lvl="1"/>
            <a:endParaRPr lang="en-US" sz="3600" dirty="0"/>
          </a:p>
          <a:p>
            <a:pPr marL="457200" lvl="1" indent="0">
              <a:buNone/>
            </a:pPr>
            <a:endParaRPr lang="en-US" sz="3600" dirty="0"/>
          </a:p>
        </p:txBody>
      </p:sp>
      <p:sp>
        <p:nvSpPr>
          <p:cNvPr id="6" name="Title 1"/>
          <p:cNvSpPr>
            <a:spLocks noGrp="1"/>
          </p:cNvSpPr>
          <p:nvPr>
            <p:ph type="title"/>
          </p:nvPr>
        </p:nvSpPr>
        <p:spPr>
          <a:xfrm>
            <a:off x="2926080" y="365126"/>
            <a:ext cx="9067800" cy="1179656"/>
          </a:xfrm>
        </p:spPr>
        <p:txBody>
          <a:bodyPr/>
          <a:lstStyle/>
          <a:p>
            <a:r>
              <a:rPr lang="en-US" sz="4800" dirty="0"/>
              <a:t>Preparing Teachers </a:t>
            </a:r>
            <a:r>
              <a:rPr lang="en-US" sz="4800" dirty="0" smtClean="0"/>
              <a:t/>
            </a:r>
            <a:br>
              <a:rPr lang="en-US" sz="4800" dirty="0" smtClean="0"/>
            </a:br>
            <a:r>
              <a:rPr lang="en-US" sz="4800" dirty="0" smtClean="0"/>
              <a:t>and </a:t>
            </a:r>
            <a:r>
              <a:rPr lang="en-US" sz="4800" dirty="0"/>
              <a:t>Faculty </a:t>
            </a:r>
            <a:r>
              <a:rPr lang="en-US" sz="2400" dirty="0" smtClean="0"/>
              <a:t>(1)</a:t>
            </a: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21899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742902"/>
            <a:ext cx="9350770" cy="4352000"/>
          </a:xfrm>
        </p:spPr>
        <p:txBody>
          <a:bodyPr>
            <a:noAutofit/>
          </a:bodyPr>
          <a:lstStyle/>
          <a:p>
            <a:pPr marL="457200" lvl="1" indent="-457200">
              <a:buNone/>
            </a:pPr>
            <a:r>
              <a:rPr lang="en-US" sz="3600" dirty="0"/>
              <a:t>What Has Changed:</a:t>
            </a:r>
          </a:p>
          <a:p>
            <a:pPr lvl="1"/>
            <a:r>
              <a:rPr lang="en-US" sz="3600" dirty="0" smtClean="0"/>
              <a:t>Rewrite </a:t>
            </a:r>
            <a:r>
              <a:rPr lang="en-US" sz="3600" dirty="0"/>
              <a:t>separated, as much as it was feasible, CTE K–12 teacher information from that community college faculty</a:t>
            </a:r>
            <a:r>
              <a:rPr lang="en-US" sz="3600" dirty="0" smtClean="0"/>
              <a:t>.</a:t>
            </a:r>
          </a:p>
          <a:p>
            <a:pPr lvl="1"/>
            <a:r>
              <a:rPr lang="en-US" sz="3600" dirty="0" smtClean="0"/>
              <a:t>Clarified </a:t>
            </a:r>
            <a:r>
              <a:rPr lang="en-US" sz="3600" dirty="0"/>
              <a:t>the process of CTE teacher </a:t>
            </a:r>
            <a:r>
              <a:rPr lang="en-US" sz="3600" dirty="0" smtClean="0"/>
              <a:t>credentialing</a:t>
            </a:r>
            <a:endParaRPr lang="en-US" sz="3600" dirty="0"/>
          </a:p>
          <a:p>
            <a:pPr lvl="1"/>
            <a:r>
              <a:rPr lang="en-US" sz="3600" dirty="0"/>
              <a:t>Described the CCC </a:t>
            </a:r>
            <a:r>
              <a:rPr lang="en-US" sz="3600" dirty="0" smtClean="0"/>
              <a:t>Minimum Qualifications </a:t>
            </a:r>
            <a:r>
              <a:rPr lang="en-US" sz="3600" dirty="0"/>
              <a:t>(MQs) </a:t>
            </a:r>
            <a:r>
              <a:rPr lang="en-US" sz="3600" dirty="0" smtClean="0"/>
              <a:t>process</a:t>
            </a:r>
          </a:p>
          <a:p>
            <a:pPr lvl="1"/>
            <a:endParaRPr lang="en-US" sz="3600" dirty="0"/>
          </a:p>
          <a:p>
            <a:pPr lvl="1"/>
            <a:endParaRPr lang="en-US" sz="3600" dirty="0"/>
          </a:p>
          <a:p>
            <a:pPr lvl="1"/>
            <a:endParaRPr lang="en-US" sz="3600" dirty="0"/>
          </a:p>
          <a:p>
            <a:pPr marL="457200" lvl="1" indent="0">
              <a:buNone/>
            </a:pPr>
            <a:endParaRPr lang="en-US" sz="3600" dirty="0"/>
          </a:p>
        </p:txBody>
      </p:sp>
      <p:sp>
        <p:nvSpPr>
          <p:cNvPr id="6" name="Title 1"/>
          <p:cNvSpPr>
            <a:spLocks noGrp="1"/>
          </p:cNvSpPr>
          <p:nvPr>
            <p:ph type="title"/>
          </p:nvPr>
        </p:nvSpPr>
        <p:spPr>
          <a:xfrm>
            <a:off x="2323070" y="365126"/>
            <a:ext cx="9670810" cy="1530176"/>
          </a:xfrm>
        </p:spPr>
        <p:txBody>
          <a:bodyPr/>
          <a:lstStyle/>
          <a:p>
            <a:r>
              <a:rPr lang="en-US" sz="4800" dirty="0"/>
              <a:t>Preparing Teachers </a:t>
            </a:r>
            <a:br>
              <a:rPr lang="en-US" sz="4800" dirty="0"/>
            </a:br>
            <a:r>
              <a:rPr lang="en-US" sz="4800" dirty="0"/>
              <a:t>and Faculty </a:t>
            </a:r>
            <a:r>
              <a:rPr lang="en-US" sz="2400" dirty="0" smtClean="0"/>
              <a:t>(2)</a:t>
            </a: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5246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895302"/>
            <a:ext cx="9376561" cy="4352000"/>
          </a:xfrm>
        </p:spPr>
        <p:txBody>
          <a:bodyPr>
            <a:noAutofit/>
          </a:bodyPr>
          <a:lstStyle/>
          <a:p>
            <a:pPr marL="457200" lvl="1" indent="-457200">
              <a:buNone/>
            </a:pPr>
            <a:r>
              <a:rPr lang="en-US" sz="3600" dirty="0"/>
              <a:t>What Has Changed:</a:t>
            </a:r>
          </a:p>
          <a:p>
            <a:pPr lvl="1"/>
            <a:r>
              <a:rPr lang="en-US" sz="3600" dirty="0" smtClean="0"/>
              <a:t>Discussed recruitment and retention</a:t>
            </a:r>
            <a:endParaRPr lang="en-US" sz="3600" dirty="0"/>
          </a:p>
          <a:p>
            <a:pPr lvl="1"/>
            <a:r>
              <a:rPr lang="en-US" sz="3600" dirty="0" smtClean="0"/>
              <a:t>Described PD</a:t>
            </a:r>
            <a:endParaRPr lang="en-US" sz="3600" dirty="0"/>
          </a:p>
          <a:p>
            <a:pPr lvl="1"/>
            <a:r>
              <a:rPr lang="en-US" sz="3600" dirty="0"/>
              <a:t>Included suggested strategies from </a:t>
            </a:r>
            <a:r>
              <a:rPr lang="en-US" sz="3600" dirty="0" smtClean="0"/>
              <a:t>stakeholders</a:t>
            </a:r>
            <a:endParaRPr lang="en-US" sz="3600" dirty="0"/>
          </a:p>
          <a:p>
            <a:pPr lvl="1"/>
            <a:r>
              <a:rPr lang="en-US" sz="3600" dirty="0"/>
              <a:t>Pointed towards a systemic approach to preparing CTE teachers and faculty</a:t>
            </a:r>
          </a:p>
          <a:p>
            <a:pPr lvl="1"/>
            <a:endParaRPr lang="en-US" sz="3600" dirty="0"/>
          </a:p>
          <a:p>
            <a:pPr lvl="1"/>
            <a:endParaRPr lang="en-US" sz="3600" dirty="0"/>
          </a:p>
          <a:p>
            <a:pPr lvl="1"/>
            <a:endParaRPr lang="en-US" sz="3600" dirty="0"/>
          </a:p>
          <a:p>
            <a:pPr marL="457200" lvl="1" indent="0">
              <a:buNone/>
            </a:pPr>
            <a:endParaRPr lang="en-US" sz="3600" dirty="0"/>
          </a:p>
        </p:txBody>
      </p:sp>
      <p:sp>
        <p:nvSpPr>
          <p:cNvPr id="6" name="Title 1"/>
          <p:cNvSpPr>
            <a:spLocks noGrp="1"/>
          </p:cNvSpPr>
          <p:nvPr>
            <p:ph type="title"/>
          </p:nvPr>
        </p:nvSpPr>
        <p:spPr>
          <a:xfrm>
            <a:off x="2323070" y="365126"/>
            <a:ext cx="9670810" cy="1530176"/>
          </a:xfrm>
        </p:spPr>
        <p:txBody>
          <a:bodyPr/>
          <a:lstStyle/>
          <a:p>
            <a:r>
              <a:rPr lang="en-US" sz="4800" dirty="0"/>
              <a:t>Preparing Teachers </a:t>
            </a:r>
            <a:br>
              <a:rPr lang="en-US" sz="4800" dirty="0"/>
            </a:br>
            <a:r>
              <a:rPr lang="en-US" sz="4800" dirty="0"/>
              <a:t>and Faculty </a:t>
            </a:r>
            <a:r>
              <a:rPr lang="en-US" sz="2400" dirty="0" smtClean="0"/>
              <a:t>(3)</a:t>
            </a: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9521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547948E-BFD3-984F-9401-A0F90822C3DE}"/>
              </a:ext>
            </a:extLst>
          </p:cNvPr>
          <p:cNvSpPr>
            <a:spLocks noGrp="1"/>
          </p:cNvSpPr>
          <p:nvPr>
            <p:ph idx="1"/>
          </p:nvPr>
        </p:nvSpPr>
        <p:spPr>
          <a:xfrm>
            <a:off x="2323070" y="2793076"/>
            <a:ext cx="9670810" cy="1154084"/>
          </a:xfrm>
        </p:spPr>
        <p:txBody>
          <a:bodyPr/>
          <a:lstStyle/>
          <a:p>
            <a:pPr marL="0" indent="0" algn="ctr">
              <a:buNone/>
            </a:pPr>
            <a:r>
              <a:rPr lang="en-US" sz="4000" dirty="0"/>
              <a:t>Facilitated discussion and comments </a:t>
            </a:r>
            <a:endParaRPr lang="en-US" sz="4000" dirty="0" smtClean="0"/>
          </a:p>
          <a:p>
            <a:pPr marL="0" indent="0" algn="ctr">
              <a:buNone/>
            </a:pPr>
            <a:r>
              <a:rPr lang="en-US" sz="4000" dirty="0" smtClean="0"/>
              <a:t>from CWPJAC </a:t>
            </a:r>
            <a:r>
              <a:rPr lang="en-US" sz="4000" dirty="0"/>
              <a:t>members</a:t>
            </a:r>
          </a:p>
          <a:p>
            <a:endParaRPr lang="en-US" dirty="0"/>
          </a:p>
          <a:p>
            <a:endParaRPr lang="en-US" dirty="0"/>
          </a:p>
        </p:txBody>
      </p:sp>
      <p:sp>
        <p:nvSpPr>
          <p:cNvPr id="4" name="Title 3"/>
          <p:cNvSpPr>
            <a:spLocks noGrp="1"/>
          </p:cNvSpPr>
          <p:nvPr>
            <p:ph type="title"/>
          </p:nvPr>
        </p:nvSpPr>
        <p:spPr/>
        <p:txBody>
          <a:bodyPr/>
          <a:lstStyle/>
          <a:p>
            <a:r>
              <a:rPr lang="en-US" dirty="0"/>
              <a:t>Preparing Teachers </a:t>
            </a:r>
            <a:br>
              <a:rPr lang="en-US" dirty="0"/>
            </a:br>
            <a:r>
              <a:rPr lang="en-US" dirty="0"/>
              <a:t>and Faculty </a:t>
            </a:r>
            <a:r>
              <a:rPr lang="en-US" sz="2400" dirty="0"/>
              <a:t>(4)</a:t>
            </a:r>
            <a:endParaRPr lang="en-US" dirty="0"/>
          </a:p>
        </p:txBody>
      </p:sp>
    </p:spTree>
    <p:extLst>
      <p:ext uri="{BB962C8B-B14F-4D97-AF65-F5344CB8AC3E}">
        <p14:creationId xmlns:p14="http://schemas.microsoft.com/office/powerpoint/2010/main" val="34419877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570892"/>
            <a:ext cx="9770820" cy="4921981"/>
          </a:xfrm>
        </p:spPr>
        <p:txBody>
          <a:bodyPr>
            <a:normAutofit/>
          </a:bodyPr>
          <a:lstStyle/>
          <a:p>
            <a:r>
              <a:rPr lang="en-US" sz="3200" dirty="0"/>
              <a:t>Criteria and process for approving funds for eligible recipients</a:t>
            </a:r>
          </a:p>
          <a:p>
            <a:pPr marL="914400" lvl="1" indent="-457200">
              <a:buFont typeface="Courier New" panose="02070309020205020404" pitchFamily="49" charset="0"/>
              <a:buChar char="o"/>
            </a:pPr>
            <a:r>
              <a:rPr lang="en-US" sz="3200" dirty="0"/>
              <a:t>Academic achievement</a:t>
            </a:r>
          </a:p>
          <a:p>
            <a:pPr marL="914400" lvl="1" indent="-457200">
              <a:buFont typeface="Courier New" panose="02070309020205020404" pitchFamily="49" charset="0"/>
              <a:buChar char="o"/>
            </a:pPr>
            <a:r>
              <a:rPr lang="en-US" sz="3200" dirty="0"/>
              <a:t>Skill attainment</a:t>
            </a:r>
          </a:p>
          <a:p>
            <a:pPr marL="914400" lvl="1" indent="-457200">
              <a:buFont typeface="Courier New" panose="02070309020205020404" pitchFamily="49" charset="0"/>
              <a:buChar char="o"/>
            </a:pPr>
            <a:r>
              <a:rPr lang="en-US" sz="3200" dirty="0"/>
              <a:t>Local economic and education needs</a:t>
            </a:r>
          </a:p>
          <a:p>
            <a:r>
              <a:rPr lang="en-US" sz="3200" dirty="0"/>
              <a:t>Distribution of Funds</a:t>
            </a:r>
          </a:p>
          <a:p>
            <a:pPr marL="914400" lvl="1" indent="-457200">
              <a:buFont typeface="Courier New" panose="02070309020205020404" pitchFamily="49" charset="0"/>
              <a:buChar char="o"/>
            </a:pPr>
            <a:r>
              <a:rPr lang="en-US" sz="3200" dirty="0"/>
              <a:t>Secondary/postsecondary/adult</a:t>
            </a:r>
          </a:p>
          <a:p>
            <a:pPr marL="914400" lvl="1" indent="-457200">
              <a:buFont typeface="Courier New" panose="02070309020205020404" pitchFamily="49" charset="0"/>
              <a:buChar char="o"/>
            </a:pPr>
            <a:r>
              <a:rPr lang="en-US" sz="3200" dirty="0"/>
              <a:t>Consortia</a:t>
            </a:r>
          </a:p>
          <a:p>
            <a:pPr lvl="1"/>
            <a:endParaRPr lang="en-US" dirty="0"/>
          </a:p>
          <a:p>
            <a:pPr lvl="1"/>
            <a:endParaRPr lang="en-US" dirty="0"/>
          </a:p>
          <a:p>
            <a:endParaRPr lang="en-US" dirty="0"/>
          </a:p>
        </p:txBody>
      </p:sp>
      <p:sp>
        <p:nvSpPr>
          <p:cNvPr id="2" name="Title 1"/>
          <p:cNvSpPr>
            <a:spLocks noGrp="1"/>
          </p:cNvSpPr>
          <p:nvPr>
            <p:ph type="title"/>
          </p:nvPr>
        </p:nvSpPr>
        <p:spPr>
          <a:xfrm>
            <a:off x="2323070" y="365126"/>
            <a:ext cx="9670810" cy="1205766"/>
          </a:xfrm>
        </p:spPr>
        <p:txBody>
          <a:bodyPr/>
          <a:lstStyle/>
          <a:p>
            <a:pPr algn="ctr"/>
            <a:r>
              <a:rPr lang="en-US" sz="4800" b="1" dirty="0">
                <a:latin typeface="Arial" panose="020B0604020202020204" pitchFamily="34" charset="0"/>
                <a:cs typeface="Arial" panose="020B0604020202020204" pitchFamily="34" charset="0"/>
              </a:rPr>
              <a:t>Fiscal Responsibility </a:t>
            </a:r>
            <a:r>
              <a:rPr lang="en-US" sz="2400" b="1" dirty="0">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24770234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570892"/>
            <a:ext cx="9770820" cy="4921981"/>
          </a:xfrm>
        </p:spPr>
        <p:txBody>
          <a:bodyPr>
            <a:noAutofit/>
          </a:bodyPr>
          <a:lstStyle/>
          <a:p>
            <a:r>
              <a:rPr lang="en-US" dirty="0"/>
              <a:t>Allocation criteria for secondary local eligible recipients (LEAs)</a:t>
            </a:r>
          </a:p>
          <a:p>
            <a:r>
              <a:rPr lang="en-US" dirty="0"/>
              <a:t> Allocation criteria for post-secondary LEAs</a:t>
            </a:r>
          </a:p>
          <a:p>
            <a:r>
              <a:rPr lang="en-US" dirty="0"/>
              <a:t> Describing year-to-year adjustments in allocation criteria</a:t>
            </a:r>
          </a:p>
          <a:p>
            <a:r>
              <a:rPr lang="en-US" dirty="0"/>
              <a:t>Application for a waiver to the secondary allocation formula</a:t>
            </a:r>
          </a:p>
          <a:p>
            <a:r>
              <a:rPr lang="en-US" dirty="0"/>
              <a:t>Application for a waiver to the postsecondary allocation formula</a:t>
            </a:r>
          </a:p>
          <a:p>
            <a:r>
              <a:rPr lang="en-US" dirty="0"/>
              <a:t>Criteria for awarding reserve funds to LEAs</a:t>
            </a:r>
          </a:p>
          <a:p>
            <a:r>
              <a:rPr lang="en-US" dirty="0"/>
              <a:t> State Maintenance of Effort</a:t>
            </a:r>
          </a:p>
        </p:txBody>
      </p:sp>
      <p:sp>
        <p:nvSpPr>
          <p:cNvPr id="2" name="Title 1"/>
          <p:cNvSpPr>
            <a:spLocks noGrp="1"/>
          </p:cNvSpPr>
          <p:nvPr>
            <p:ph type="title"/>
          </p:nvPr>
        </p:nvSpPr>
        <p:spPr>
          <a:xfrm>
            <a:off x="2323070" y="365126"/>
            <a:ext cx="9670810" cy="1205766"/>
          </a:xfrm>
        </p:spPr>
        <p:txBody>
          <a:bodyPr/>
          <a:lstStyle/>
          <a:p>
            <a:r>
              <a:rPr lang="en-US" sz="4800" b="1" dirty="0">
                <a:latin typeface="Arial" panose="020B0604020202020204" pitchFamily="34" charset="0"/>
                <a:cs typeface="Arial" panose="020B0604020202020204" pitchFamily="34" charset="0"/>
              </a:rPr>
              <a:t>Fiscal Responsibility </a:t>
            </a:r>
            <a:r>
              <a:rPr lang="en-US" sz="2400" dirty="0"/>
              <a:t>(2)</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29660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547948E-BFD3-984F-9401-A0F90822C3DE}"/>
              </a:ext>
            </a:extLst>
          </p:cNvPr>
          <p:cNvSpPr>
            <a:spLocks noGrp="1"/>
          </p:cNvSpPr>
          <p:nvPr>
            <p:ph idx="1"/>
          </p:nvPr>
        </p:nvSpPr>
        <p:spPr>
          <a:xfrm>
            <a:off x="2323070" y="2693324"/>
            <a:ext cx="9670810" cy="994756"/>
          </a:xfrm>
        </p:spPr>
        <p:txBody>
          <a:bodyPr/>
          <a:lstStyle/>
          <a:p>
            <a:pPr marL="0" indent="0" algn="ctr">
              <a:buNone/>
            </a:pPr>
            <a:r>
              <a:rPr lang="en-US" sz="3600" dirty="0"/>
              <a:t>Facilitated discussion and comments </a:t>
            </a:r>
            <a:endParaRPr lang="en-US" sz="3600" dirty="0" smtClean="0"/>
          </a:p>
          <a:p>
            <a:pPr marL="0" indent="0" algn="ctr">
              <a:buNone/>
            </a:pPr>
            <a:r>
              <a:rPr lang="en-US" sz="3600" dirty="0" smtClean="0"/>
              <a:t>from CWPJAC </a:t>
            </a:r>
            <a:r>
              <a:rPr lang="en-US" sz="3600" dirty="0"/>
              <a:t>members</a:t>
            </a:r>
          </a:p>
          <a:p>
            <a:endParaRPr lang="en-US" sz="3600" dirty="0"/>
          </a:p>
        </p:txBody>
      </p:sp>
      <p:sp>
        <p:nvSpPr>
          <p:cNvPr id="4" name="Title 3"/>
          <p:cNvSpPr>
            <a:spLocks noGrp="1"/>
          </p:cNvSpPr>
          <p:nvPr>
            <p:ph type="title"/>
          </p:nvPr>
        </p:nvSpPr>
        <p:spPr/>
        <p:txBody>
          <a:bodyPr/>
          <a:lstStyle/>
          <a:p>
            <a:r>
              <a:rPr lang="en-US" sz="4800" dirty="0"/>
              <a:t>Fiscal Responsibility </a:t>
            </a:r>
            <a:r>
              <a:rPr lang="en-US" sz="2400" dirty="0"/>
              <a:t>(3)</a:t>
            </a:r>
            <a:endParaRPr lang="en-US" dirty="0"/>
          </a:p>
        </p:txBody>
      </p:sp>
    </p:spTree>
    <p:extLst>
      <p:ext uri="{BB962C8B-B14F-4D97-AF65-F5344CB8AC3E}">
        <p14:creationId xmlns:p14="http://schemas.microsoft.com/office/powerpoint/2010/main" val="2434479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570892"/>
            <a:ext cx="9770820" cy="4921981"/>
          </a:xfrm>
        </p:spPr>
        <p:txBody>
          <a:bodyPr>
            <a:noAutofit/>
          </a:bodyPr>
          <a:lstStyle/>
          <a:p>
            <a:r>
              <a:rPr lang="en-US" sz="3600" dirty="0"/>
              <a:t>Identifying and including one (1) secondary indicator of program </a:t>
            </a:r>
            <a:r>
              <a:rPr lang="en-US" sz="3600" dirty="0" smtClean="0"/>
              <a:t>quality</a:t>
            </a:r>
            <a:endParaRPr lang="en-US" sz="3600" dirty="0"/>
          </a:p>
          <a:p>
            <a:r>
              <a:rPr lang="en-US" sz="3600" dirty="0"/>
              <a:t>Procedure for arriving at the SDPLs baselines and </a:t>
            </a:r>
            <a:r>
              <a:rPr lang="en-US" sz="3600" dirty="0" smtClean="0"/>
              <a:t>targets</a:t>
            </a:r>
            <a:endParaRPr lang="en-US" sz="3600" dirty="0"/>
          </a:p>
          <a:p>
            <a:r>
              <a:rPr lang="en-US" sz="3600" dirty="0" smtClean="0"/>
              <a:t>Connected CC indicators to Vision for Success metrics</a:t>
            </a:r>
            <a:endParaRPr lang="en-US" sz="3600" dirty="0"/>
          </a:p>
          <a:p>
            <a:r>
              <a:rPr lang="en-US" sz="3600" dirty="0"/>
              <a:t>Public Comment on proposed </a:t>
            </a:r>
            <a:r>
              <a:rPr lang="en-US" sz="3600" dirty="0" smtClean="0"/>
              <a:t>Perkins V accountability framework</a:t>
            </a:r>
          </a:p>
          <a:p>
            <a:pPr marL="457200" lvl="1" indent="0">
              <a:buNone/>
            </a:pPr>
            <a:endParaRPr lang="en-US" sz="3600" dirty="0"/>
          </a:p>
        </p:txBody>
      </p:sp>
      <p:sp>
        <p:nvSpPr>
          <p:cNvPr id="2" name="Title 1"/>
          <p:cNvSpPr>
            <a:spLocks noGrp="1"/>
          </p:cNvSpPr>
          <p:nvPr>
            <p:ph type="title"/>
          </p:nvPr>
        </p:nvSpPr>
        <p:spPr>
          <a:xfrm>
            <a:off x="2428578" y="365127"/>
            <a:ext cx="9670810" cy="1205765"/>
          </a:xfrm>
        </p:spPr>
        <p:txBody>
          <a:bodyPr/>
          <a:lstStyle/>
          <a:p>
            <a:r>
              <a:rPr lang="en-US" sz="4800" b="1" dirty="0">
                <a:latin typeface="Arial" panose="020B0604020202020204" pitchFamily="34" charset="0"/>
                <a:cs typeface="Arial" panose="020B0604020202020204" pitchFamily="34" charset="0"/>
              </a:rPr>
              <a:t>Accountability for Results </a:t>
            </a:r>
            <a:r>
              <a:rPr lang="en-US" sz="2400" dirty="0"/>
              <a:t>(1)</a:t>
            </a:r>
            <a:endParaRPr lang="en-US" sz="2400" b="1" dirty="0"/>
          </a:p>
        </p:txBody>
      </p:sp>
    </p:spTree>
    <p:extLst>
      <p:ext uri="{BB962C8B-B14F-4D97-AF65-F5344CB8AC3E}">
        <p14:creationId xmlns:p14="http://schemas.microsoft.com/office/powerpoint/2010/main" val="9637840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570892"/>
            <a:ext cx="9770820" cy="4921981"/>
          </a:xfrm>
        </p:spPr>
        <p:txBody>
          <a:bodyPr>
            <a:normAutofit/>
          </a:bodyPr>
          <a:lstStyle/>
          <a:p>
            <a:pPr marL="0" indent="0">
              <a:buNone/>
            </a:pPr>
            <a:r>
              <a:rPr lang="en-US" sz="3600" dirty="0"/>
              <a:t>Made the connection to other programs and initiatives: </a:t>
            </a:r>
          </a:p>
          <a:p>
            <a:pPr lvl="1"/>
            <a:r>
              <a:rPr lang="en-US" sz="3600" dirty="0"/>
              <a:t>ESSA projections</a:t>
            </a:r>
          </a:p>
          <a:p>
            <a:pPr lvl="1"/>
            <a:endParaRPr lang="en-US" sz="3600" dirty="0"/>
          </a:p>
          <a:p>
            <a:pPr lvl="1"/>
            <a:r>
              <a:rPr lang="en-US" sz="3600" dirty="0"/>
              <a:t>California Accountability Model and Data Dashboard</a:t>
            </a:r>
          </a:p>
          <a:p>
            <a:pPr lvl="1"/>
            <a:endParaRPr lang="en-US" sz="3600" dirty="0"/>
          </a:p>
          <a:p>
            <a:pPr lvl="1"/>
            <a:r>
              <a:rPr lang="en-US" sz="3600" dirty="0"/>
              <a:t>College and Career Indicator  (CCI)</a:t>
            </a:r>
          </a:p>
          <a:p>
            <a:pPr lvl="2"/>
            <a:endParaRPr lang="en-US" sz="3600" dirty="0"/>
          </a:p>
          <a:p>
            <a:pPr lvl="2"/>
            <a:endParaRPr lang="en-US" sz="3600" dirty="0"/>
          </a:p>
          <a:p>
            <a:endParaRPr lang="en-US" sz="3600" dirty="0"/>
          </a:p>
        </p:txBody>
      </p:sp>
      <p:sp>
        <p:nvSpPr>
          <p:cNvPr id="2" name="Title 1"/>
          <p:cNvSpPr>
            <a:spLocks noGrp="1"/>
          </p:cNvSpPr>
          <p:nvPr>
            <p:ph type="title"/>
          </p:nvPr>
        </p:nvSpPr>
        <p:spPr>
          <a:xfrm>
            <a:off x="2428578" y="365127"/>
            <a:ext cx="9670810" cy="1205765"/>
          </a:xfrm>
        </p:spPr>
        <p:txBody>
          <a:bodyPr/>
          <a:lstStyle/>
          <a:p>
            <a:r>
              <a:rPr lang="en-US" sz="4800" b="1" dirty="0">
                <a:latin typeface="Arial" panose="020B0604020202020204" pitchFamily="34" charset="0"/>
                <a:cs typeface="Arial" panose="020B0604020202020204" pitchFamily="34" charset="0"/>
              </a:rPr>
              <a:t>Accountability for Results </a:t>
            </a:r>
            <a:r>
              <a:rPr lang="en-US" sz="2400" dirty="0"/>
              <a:t>(2)</a:t>
            </a:r>
            <a:endParaRPr lang="en-US" sz="2400" b="1" dirty="0"/>
          </a:p>
        </p:txBody>
      </p:sp>
    </p:spTree>
    <p:extLst>
      <p:ext uri="{BB962C8B-B14F-4D97-AF65-F5344CB8AC3E}">
        <p14:creationId xmlns:p14="http://schemas.microsoft.com/office/powerpoint/2010/main" val="3898183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28AA158-8246-EB46-8F3D-FCCBE74E771D}"/>
              </a:ext>
            </a:extLst>
          </p:cNvPr>
          <p:cNvSpPr>
            <a:spLocks noGrp="1"/>
          </p:cNvSpPr>
          <p:nvPr>
            <p:ph idx="1"/>
          </p:nvPr>
        </p:nvSpPr>
        <p:spPr>
          <a:xfrm>
            <a:off x="2666500" y="1499016"/>
            <a:ext cx="8412480" cy="4450669"/>
          </a:xfrm>
        </p:spPr>
        <p:txBody>
          <a:bodyPr/>
          <a:lstStyle/>
          <a:p>
            <a:r>
              <a:rPr lang="en-US" sz="3600" dirty="0" smtClean="0"/>
              <a:t>A new vision of CTE</a:t>
            </a:r>
            <a:endParaRPr lang="en-US" sz="3600" dirty="0"/>
          </a:p>
          <a:p>
            <a:endParaRPr lang="en-US" sz="3600" dirty="0"/>
          </a:p>
          <a:p>
            <a:r>
              <a:rPr lang="en-US" sz="3600" dirty="0" smtClean="0"/>
              <a:t>Program of Study, Career Pathways, and College and Career Readiness </a:t>
            </a:r>
          </a:p>
          <a:p>
            <a:endParaRPr lang="en-US" sz="3600" dirty="0"/>
          </a:p>
          <a:p>
            <a:r>
              <a:rPr lang="en-US" sz="3600" dirty="0" smtClean="0"/>
              <a:t>A more embedded approach to special populations under Perkins V different from Perkins IV</a:t>
            </a:r>
          </a:p>
          <a:p>
            <a:endParaRPr lang="en-US" sz="2400" dirty="0" smtClean="0"/>
          </a:p>
          <a:p>
            <a:endParaRPr lang="en-US" sz="2400" dirty="0"/>
          </a:p>
        </p:txBody>
      </p:sp>
      <p:sp>
        <p:nvSpPr>
          <p:cNvPr id="2" name="Title 1">
            <a:extLst>
              <a:ext uri="{FF2B5EF4-FFF2-40B4-BE49-F238E27FC236}">
                <a16:creationId xmlns="" xmlns:a16="http://schemas.microsoft.com/office/drawing/2014/main" id="{0CB3884C-5C51-C04D-8669-5CF9AB7D3296}"/>
              </a:ext>
            </a:extLst>
          </p:cNvPr>
          <p:cNvSpPr>
            <a:spLocks noGrp="1"/>
          </p:cNvSpPr>
          <p:nvPr>
            <p:ph type="title"/>
          </p:nvPr>
        </p:nvSpPr>
        <p:spPr>
          <a:xfrm>
            <a:off x="2323070" y="365125"/>
            <a:ext cx="9670810" cy="1133891"/>
          </a:xfrm>
        </p:spPr>
        <p:txBody>
          <a:bodyPr/>
          <a:lstStyle/>
          <a:p>
            <a:r>
              <a:rPr lang="en-US" sz="4000" dirty="0" smtClean="0"/>
              <a:t>Evolution of High Level </a:t>
            </a:r>
            <a:r>
              <a:rPr lang="en-US" sz="4000" dirty="0"/>
              <a:t>of Changes </a:t>
            </a:r>
            <a:r>
              <a:rPr lang="en-US" sz="2400" dirty="0" smtClean="0"/>
              <a:t>(1)</a:t>
            </a:r>
            <a:endParaRPr lang="en-US" sz="2800" dirty="0"/>
          </a:p>
        </p:txBody>
      </p:sp>
    </p:spTree>
    <p:extLst>
      <p:ext uri="{BB962C8B-B14F-4D97-AF65-F5344CB8AC3E}">
        <p14:creationId xmlns:p14="http://schemas.microsoft.com/office/powerpoint/2010/main" val="33371410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547948E-BFD3-984F-9401-A0F90822C3DE}"/>
              </a:ext>
            </a:extLst>
          </p:cNvPr>
          <p:cNvSpPr>
            <a:spLocks noGrp="1"/>
          </p:cNvSpPr>
          <p:nvPr>
            <p:ph idx="1"/>
          </p:nvPr>
        </p:nvSpPr>
        <p:spPr>
          <a:xfrm>
            <a:off x="2323070" y="2593571"/>
            <a:ext cx="9670810" cy="1155469"/>
          </a:xfrm>
        </p:spPr>
        <p:txBody>
          <a:bodyPr/>
          <a:lstStyle/>
          <a:p>
            <a:pPr marL="0" indent="0" algn="ctr">
              <a:buNone/>
            </a:pPr>
            <a:r>
              <a:rPr lang="en-US" sz="3600" dirty="0"/>
              <a:t>Facilitated discussion and comments </a:t>
            </a:r>
            <a:endParaRPr lang="en-US" sz="3600" dirty="0" smtClean="0"/>
          </a:p>
          <a:p>
            <a:pPr marL="0" indent="0" algn="ctr">
              <a:buNone/>
            </a:pPr>
            <a:r>
              <a:rPr lang="en-US" sz="3600" dirty="0" smtClean="0"/>
              <a:t>from CWPJAC </a:t>
            </a:r>
            <a:r>
              <a:rPr lang="en-US" sz="3600" dirty="0"/>
              <a:t>members</a:t>
            </a:r>
          </a:p>
          <a:p>
            <a:endParaRPr lang="en-US" sz="3600" dirty="0"/>
          </a:p>
          <a:p>
            <a:endParaRPr lang="en-US" sz="3600" dirty="0"/>
          </a:p>
          <a:p>
            <a:endParaRPr lang="en-US" sz="3600" dirty="0"/>
          </a:p>
        </p:txBody>
      </p:sp>
      <p:sp>
        <p:nvSpPr>
          <p:cNvPr id="4" name="Title 3"/>
          <p:cNvSpPr>
            <a:spLocks noGrp="1"/>
          </p:cNvSpPr>
          <p:nvPr>
            <p:ph type="title"/>
          </p:nvPr>
        </p:nvSpPr>
        <p:spPr/>
        <p:txBody>
          <a:bodyPr/>
          <a:lstStyle/>
          <a:p>
            <a:r>
              <a:rPr lang="en-US" dirty="0"/>
              <a:t>Accountability for Results </a:t>
            </a:r>
            <a:r>
              <a:rPr lang="en-US" sz="2400" dirty="0" smtClean="0"/>
              <a:t>(3)</a:t>
            </a:r>
            <a:endParaRPr lang="en-US" dirty="0"/>
          </a:p>
        </p:txBody>
      </p:sp>
    </p:spTree>
    <p:extLst>
      <p:ext uri="{BB962C8B-B14F-4D97-AF65-F5344CB8AC3E}">
        <p14:creationId xmlns:p14="http://schemas.microsoft.com/office/powerpoint/2010/main" val="9770030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770187"/>
            <a:ext cx="9770820" cy="4722686"/>
          </a:xfrm>
        </p:spPr>
        <p:txBody>
          <a:bodyPr>
            <a:normAutofit fontScale="92500"/>
          </a:bodyPr>
          <a:lstStyle/>
          <a:p>
            <a:r>
              <a:rPr lang="en-US" dirty="0"/>
              <a:t>Make Draft Federal Perkins V State Plan available for public comment for at least 30 days</a:t>
            </a:r>
          </a:p>
          <a:p>
            <a:r>
              <a:rPr lang="en-US" dirty="0"/>
              <a:t>Funds for promoting preparation towards high-skill, high-wage, or in-demand industry sectors, including non-traditional fields</a:t>
            </a:r>
          </a:p>
          <a:p>
            <a:r>
              <a:rPr lang="en-US" dirty="0"/>
              <a:t>Provision of technical assistance, including closing gaps in student participation, and performance in CTE programs</a:t>
            </a:r>
          </a:p>
          <a:p>
            <a:r>
              <a:rPr lang="en-US" dirty="0"/>
              <a:t>Comply with the auditing of funds provided under Perkins V</a:t>
            </a:r>
          </a:p>
          <a:p>
            <a:r>
              <a:rPr lang="en-US" dirty="0"/>
              <a:t>Assure no individual/organization receives direct financial benefit</a:t>
            </a:r>
          </a:p>
          <a:p>
            <a:r>
              <a:rPr lang="en-US" dirty="0"/>
              <a:t>Provide funds for CTE programs for individuals in State correctional and juvenile justice facilities</a:t>
            </a:r>
          </a:p>
        </p:txBody>
      </p:sp>
      <p:sp>
        <p:nvSpPr>
          <p:cNvPr id="2" name="Title 1"/>
          <p:cNvSpPr>
            <a:spLocks noGrp="1"/>
          </p:cNvSpPr>
          <p:nvPr>
            <p:ph type="title"/>
          </p:nvPr>
        </p:nvSpPr>
        <p:spPr>
          <a:xfrm>
            <a:off x="2428578" y="365127"/>
            <a:ext cx="9670810" cy="1405060"/>
          </a:xfrm>
        </p:spPr>
        <p:txBody>
          <a:bodyPr/>
          <a:lstStyle/>
          <a:p>
            <a:pPr algn="ctr"/>
            <a:r>
              <a:rPr lang="en-US" sz="4800" b="1" dirty="0">
                <a:latin typeface="Arial" panose="020B0604020202020204" pitchFamily="34" charset="0"/>
                <a:cs typeface="Arial" panose="020B0604020202020204" pitchFamily="34" charset="0"/>
              </a:rPr>
              <a:t>Assurances, Certifications,</a:t>
            </a:r>
            <a:br>
              <a:rPr lang="en-US" sz="4800" b="1" dirty="0">
                <a:latin typeface="Arial" panose="020B0604020202020204" pitchFamily="34" charset="0"/>
                <a:cs typeface="Arial" panose="020B0604020202020204" pitchFamily="34" charset="0"/>
              </a:rPr>
            </a:br>
            <a:r>
              <a:rPr lang="en-US" sz="4800" b="1" dirty="0">
                <a:latin typeface="Arial" panose="020B0604020202020204" pitchFamily="34" charset="0"/>
                <a:cs typeface="Arial" panose="020B0604020202020204" pitchFamily="34" charset="0"/>
              </a:rPr>
              <a:t>and Other Forms</a:t>
            </a:r>
          </a:p>
        </p:txBody>
      </p:sp>
    </p:spTree>
    <p:extLst>
      <p:ext uri="{BB962C8B-B14F-4D97-AF65-F5344CB8AC3E}">
        <p14:creationId xmlns:p14="http://schemas.microsoft.com/office/powerpoint/2010/main" val="24417503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944" y="2061556"/>
            <a:ext cx="9670810" cy="2629715"/>
          </a:xfrm>
        </p:spPr>
        <p:txBody>
          <a:bodyPr/>
          <a:lstStyle/>
          <a:p>
            <a:r>
              <a:rPr lang="en-US" dirty="0"/>
              <a:t>OTHER COMMENTS</a:t>
            </a:r>
          </a:p>
        </p:txBody>
      </p:sp>
    </p:spTree>
    <p:extLst>
      <p:ext uri="{BB962C8B-B14F-4D97-AF65-F5344CB8AC3E}">
        <p14:creationId xmlns:p14="http://schemas.microsoft.com/office/powerpoint/2010/main" val="17525274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823" y="2408350"/>
            <a:ext cx="9670810" cy="2334437"/>
          </a:xfrm>
        </p:spPr>
        <p:txBody>
          <a:bodyPr/>
          <a:lstStyle/>
          <a:p>
            <a:r>
              <a:rPr lang="en-US" dirty="0"/>
              <a:t>ACTION ON DRAFT FEDERAL PERKINS V </a:t>
            </a:r>
            <a:br>
              <a:rPr lang="en-US" dirty="0"/>
            </a:br>
            <a:r>
              <a:rPr lang="en-US" dirty="0"/>
              <a:t>STATE PLAN</a:t>
            </a:r>
            <a:r>
              <a:rPr lang="en-US" sz="6000" dirty="0"/>
              <a:t> </a:t>
            </a:r>
            <a:endParaRPr lang="en-US" dirty="0"/>
          </a:p>
        </p:txBody>
      </p:sp>
    </p:spTree>
    <p:extLst>
      <p:ext uri="{BB962C8B-B14F-4D97-AF65-F5344CB8AC3E}">
        <p14:creationId xmlns:p14="http://schemas.microsoft.com/office/powerpoint/2010/main" val="327345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28AA158-8246-EB46-8F3D-FCCBE74E771D}"/>
              </a:ext>
            </a:extLst>
          </p:cNvPr>
          <p:cNvSpPr>
            <a:spLocks noGrp="1"/>
          </p:cNvSpPr>
          <p:nvPr>
            <p:ph idx="1"/>
          </p:nvPr>
        </p:nvSpPr>
        <p:spPr>
          <a:xfrm>
            <a:off x="2301240" y="1706880"/>
            <a:ext cx="9464040" cy="3886199"/>
          </a:xfrm>
        </p:spPr>
        <p:txBody>
          <a:bodyPr/>
          <a:lstStyle/>
          <a:p>
            <a:r>
              <a:rPr lang="en-US" sz="3600" dirty="0" smtClean="0"/>
              <a:t>Aligning the new federal focus for teacher and faculty preparation to ongoing state efforts.</a:t>
            </a:r>
          </a:p>
          <a:p>
            <a:endParaRPr lang="en-US" sz="3600" dirty="0"/>
          </a:p>
          <a:p>
            <a:r>
              <a:rPr lang="en-US" sz="3600" dirty="0" smtClean="0"/>
              <a:t>Perkins V accountability definitions, measures, and growth</a:t>
            </a:r>
            <a:r>
              <a:rPr lang="en-US" sz="3600" dirty="0"/>
              <a:t> </a:t>
            </a:r>
            <a:r>
              <a:rPr lang="en-US" sz="3600" dirty="0" smtClean="0"/>
              <a:t>connected to state accountability framework.</a:t>
            </a:r>
            <a:endParaRPr lang="en-US" sz="3600" dirty="0"/>
          </a:p>
        </p:txBody>
      </p:sp>
      <p:sp>
        <p:nvSpPr>
          <p:cNvPr id="2" name="Title 1">
            <a:extLst>
              <a:ext uri="{FF2B5EF4-FFF2-40B4-BE49-F238E27FC236}">
                <a16:creationId xmlns="" xmlns:a16="http://schemas.microsoft.com/office/drawing/2014/main" id="{0CB3884C-5C51-C04D-8669-5CF9AB7D3296}"/>
              </a:ext>
            </a:extLst>
          </p:cNvPr>
          <p:cNvSpPr>
            <a:spLocks noGrp="1"/>
          </p:cNvSpPr>
          <p:nvPr>
            <p:ph type="title"/>
          </p:nvPr>
        </p:nvSpPr>
        <p:spPr>
          <a:xfrm>
            <a:off x="2209800" y="365125"/>
            <a:ext cx="9784080" cy="1021715"/>
          </a:xfrm>
        </p:spPr>
        <p:txBody>
          <a:bodyPr/>
          <a:lstStyle/>
          <a:p>
            <a:r>
              <a:rPr lang="en-US" sz="4000" dirty="0" smtClean="0"/>
              <a:t>Evolution of High Level </a:t>
            </a:r>
            <a:r>
              <a:rPr lang="en-US" sz="4000" dirty="0"/>
              <a:t>of Changes </a:t>
            </a:r>
            <a:r>
              <a:rPr lang="en-US" sz="2400" dirty="0" smtClean="0"/>
              <a:t>(2)</a:t>
            </a:r>
            <a:endParaRPr lang="en-US" sz="2400" dirty="0"/>
          </a:p>
        </p:txBody>
      </p:sp>
    </p:spTree>
    <p:extLst>
      <p:ext uri="{BB962C8B-B14F-4D97-AF65-F5344CB8AC3E}">
        <p14:creationId xmlns:p14="http://schemas.microsoft.com/office/powerpoint/2010/main" val="1729895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3F241AC-BA7D-4D15-B9AD-274A944CFBB5}"/>
              </a:ext>
            </a:extLst>
          </p:cNvPr>
          <p:cNvSpPr>
            <a:spLocks noGrp="1"/>
          </p:cNvSpPr>
          <p:nvPr>
            <p:ph idx="1"/>
          </p:nvPr>
        </p:nvSpPr>
        <p:spPr>
          <a:xfrm>
            <a:off x="2323070" y="1966129"/>
            <a:ext cx="9670810" cy="4220067"/>
          </a:xfrm>
        </p:spPr>
        <p:txBody>
          <a:bodyPr/>
          <a:lstStyle/>
          <a:p>
            <a:r>
              <a:rPr lang="en-US" sz="3600" dirty="0" smtClean="0"/>
              <a:t>Described the CWPJAC </a:t>
            </a:r>
          </a:p>
          <a:p>
            <a:endParaRPr lang="en-US" sz="3600" dirty="0"/>
          </a:p>
          <a:p>
            <a:r>
              <a:rPr lang="en-US" sz="3600" dirty="0"/>
              <a:t>Explained the role of the Joint Management </a:t>
            </a:r>
            <a:r>
              <a:rPr lang="en-US" sz="3600" dirty="0" smtClean="0"/>
              <a:t>Team</a:t>
            </a:r>
          </a:p>
          <a:p>
            <a:endParaRPr lang="en-US" sz="3600" dirty="0"/>
          </a:p>
          <a:p>
            <a:r>
              <a:rPr lang="en-US" sz="3600" dirty="0"/>
              <a:t>Outlined the Stakeholder and Key Informants participation process</a:t>
            </a:r>
          </a:p>
          <a:p>
            <a:endParaRPr lang="en-US" sz="3600" dirty="0"/>
          </a:p>
          <a:p>
            <a:pPr marL="457200" lvl="1" indent="0">
              <a:buNone/>
            </a:pPr>
            <a:endParaRPr lang="en-US" sz="3600" dirty="0"/>
          </a:p>
        </p:txBody>
      </p:sp>
      <p:sp>
        <p:nvSpPr>
          <p:cNvPr id="4" name="Title 1">
            <a:extLst>
              <a:ext uri="{FF2B5EF4-FFF2-40B4-BE49-F238E27FC236}">
                <a16:creationId xmlns="" xmlns:a16="http://schemas.microsoft.com/office/drawing/2014/main" id="{21331B2E-2147-4C08-960D-28387449B8BC}"/>
              </a:ext>
            </a:extLst>
          </p:cNvPr>
          <p:cNvSpPr>
            <a:spLocks noGrp="1"/>
          </p:cNvSpPr>
          <p:nvPr>
            <p:ph type="title"/>
          </p:nvPr>
        </p:nvSpPr>
        <p:spPr>
          <a:xfrm>
            <a:off x="2323070" y="365126"/>
            <a:ext cx="9670810" cy="1405060"/>
          </a:xfrm>
        </p:spPr>
        <p:txBody>
          <a:bodyPr/>
          <a:lstStyle/>
          <a:p>
            <a:r>
              <a:rPr lang="en-US" sz="4400" dirty="0"/>
              <a:t>Draft Federal Perkins V State Plan development and </a:t>
            </a:r>
            <a:r>
              <a:rPr lang="en-US" sz="4400" dirty="0" smtClean="0"/>
              <a:t>consultation </a:t>
            </a:r>
            <a:r>
              <a:rPr lang="en-US" sz="2400" dirty="0" smtClean="0"/>
              <a:t>(</a:t>
            </a:r>
            <a:r>
              <a:rPr lang="en-US" sz="2400" dirty="0"/>
              <a:t>1) </a:t>
            </a:r>
            <a:endParaRPr lang="en-US" sz="2800" dirty="0"/>
          </a:p>
        </p:txBody>
      </p:sp>
    </p:spTree>
    <p:extLst>
      <p:ext uri="{BB962C8B-B14F-4D97-AF65-F5344CB8AC3E}">
        <p14:creationId xmlns:p14="http://schemas.microsoft.com/office/powerpoint/2010/main" val="31705984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3F241AC-BA7D-4D15-B9AD-274A944CFBB5}"/>
              </a:ext>
            </a:extLst>
          </p:cNvPr>
          <p:cNvSpPr>
            <a:spLocks noGrp="1"/>
          </p:cNvSpPr>
          <p:nvPr>
            <p:ph idx="1"/>
          </p:nvPr>
        </p:nvSpPr>
        <p:spPr>
          <a:xfrm>
            <a:off x="2323070" y="1966129"/>
            <a:ext cx="9670810" cy="4220067"/>
          </a:xfrm>
        </p:spPr>
        <p:txBody>
          <a:bodyPr/>
          <a:lstStyle/>
          <a:p>
            <a:r>
              <a:rPr lang="en-US" sz="3600" dirty="0" smtClean="0"/>
              <a:t>Laid </a:t>
            </a:r>
            <a:r>
              <a:rPr lang="en-US" sz="3600" dirty="0"/>
              <a:t>out the budget </a:t>
            </a:r>
            <a:endParaRPr lang="en-US" sz="3600" dirty="0" smtClean="0"/>
          </a:p>
          <a:p>
            <a:endParaRPr lang="en-US" sz="3600" dirty="0"/>
          </a:p>
          <a:p>
            <a:r>
              <a:rPr lang="en-US" sz="3600" dirty="0"/>
              <a:t>Associated roles and responsibilities of the California Department of Education (CDE) and the California Community College Chancellor’s Office (CCCCO)</a:t>
            </a:r>
          </a:p>
          <a:p>
            <a:endParaRPr lang="en-US" sz="3600" dirty="0"/>
          </a:p>
          <a:p>
            <a:pPr marL="457200" lvl="1" indent="0">
              <a:buNone/>
            </a:pPr>
            <a:endParaRPr lang="en-US" dirty="0"/>
          </a:p>
        </p:txBody>
      </p:sp>
      <p:sp>
        <p:nvSpPr>
          <p:cNvPr id="4" name="Title 1">
            <a:extLst>
              <a:ext uri="{FF2B5EF4-FFF2-40B4-BE49-F238E27FC236}">
                <a16:creationId xmlns="" xmlns:a16="http://schemas.microsoft.com/office/drawing/2014/main" id="{21331B2E-2147-4C08-960D-28387449B8BC}"/>
              </a:ext>
            </a:extLst>
          </p:cNvPr>
          <p:cNvSpPr>
            <a:spLocks noGrp="1"/>
          </p:cNvSpPr>
          <p:nvPr>
            <p:ph type="title"/>
          </p:nvPr>
        </p:nvSpPr>
        <p:spPr>
          <a:xfrm>
            <a:off x="2323070" y="365126"/>
            <a:ext cx="9670810" cy="1405060"/>
          </a:xfrm>
        </p:spPr>
        <p:txBody>
          <a:bodyPr/>
          <a:lstStyle/>
          <a:p>
            <a:r>
              <a:rPr lang="en-US" sz="4400" dirty="0"/>
              <a:t>Draft Federal Perkins V State Plan development and </a:t>
            </a:r>
            <a:r>
              <a:rPr lang="en-US" sz="4400" dirty="0" smtClean="0"/>
              <a:t>consultation </a:t>
            </a:r>
            <a:r>
              <a:rPr lang="en-US" sz="2400" dirty="0" smtClean="0"/>
              <a:t>(</a:t>
            </a:r>
            <a:r>
              <a:rPr lang="en-US" sz="2400" dirty="0"/>
              <a:t>2</a:t>
            </a:r>
            <a:r>
              <a:rPr lang="en-US" sz="2400" dirty="0" smtClean="0"/>
              <a:t>) </a:t>
            </a:r>
            <a:endParaRPr lang="en-US" sz="2400" dirty="0"/>
          </a:p>
        </p:txBody>
      </p:sp>
    </p:spTree>
    <p:extLst>
      <p:ext uri="{BB962C8B-B14F-4D97-AF65-F5344CB8AC3E}">
        <p14:creationId xmlns:p14="http://schemas.microsoft.com/office/powerpoint/2010/main" val="40087784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547948E-BFD3-984F-9401-A0F90822C3DE}"/>
              </a:ext>
            </a:extLst>
          </p:cNvPr>
          <p:cNvSpPr>
            <a:spLocks noGrp="1"/>
          </p:cNvSpPr>
          <p:nvPr>
            <p:ph idx="1"/>
          </p:nvPr>
        </p:nvSpPr>
        <p:spPr>
          <a:xfrm>
            <a:off x="2155430" y="2727960"/>
            <a:ext cx="9670810" cy="2270760"/>
          </a:xfrm>
        </p:spPr>
        <p:txBody>
          <a:bodyPr/>
          <a:lstStyle/>
          <a:p>
            <a:pPr marL="0" indent="0" algn="ctr">
              <a:buNone/>
            </a:pPr>
            <a:endParaRPr lang="en-US" sz="4000" dirty="0" smtClean="0"/>
          </a:p>
          <a:p>
            <a:pPr marL="0" indent="0" algn="ctr">
              <a:buNone/>
            </a:pPr>
            <a:r>
              <a:rPr lang="en-US" sz="4000" dirty="0" smtClean="0"/>
              <a:t>Facilitated </a:t>
            </a:r>
            <a:r>
              <a:rPr lang="en-US" sz="4000" dirty="0"/>
              <a:t>discussion and comments </a:t>
            </a:r>
            <a:endParaRPr lang="en-US" sz="4000" dirty="0" smtClean="0"/>
          </a:p>
          <a:p>
            <a:pPr marL="0" indent="0" algn="ctr">
              <a:buNone/>
            </a:pPr>
            <a:r>
              <a:rPr lang="en-US" sz="4000" dirty="0" smtClean="0"/>
              <a:t>from CWPJAC </a:t>
            </a:r>
            <a:r>
              <a:rPr lang="en-US" sz="4000" dirty="0"/>
              <a:t>members</a:t>
            </a:r>
          </a:p>
          <a:p>
            <a:endParaRPr lang="en-US" dirty="0"/>
          </a:p>
          <a:p>
            <a:endParaRPr lang="en-US" dirty="0"/>
          </a:p>
          <a:p>
            <a:endParaRPr lang="en-US" dirty="0"/>
          </a:p>
        </p:txBody>
      </p:sp>
      <p:sp>
        <p:nvSpPr>
          <p:cNvPr id="4" name="Title 3"/>
          <p:cNvSpPr>
            <a:spLocks noGrp="1"/>
          </p:cNvSpPr>
          <p:nvPr>
            <p:ph type="title"/>
          </p:nvPr>
        </p:nvSpPr>
        <p:spPr/>
        <p:txBody>
          <a:bodyPr/>
          <a:lstStyle/>
          <a:p>
            <a:r>
              <a:rPr lang="en-US" sz="4400" dirty="0"/>
              <a:t>Draft Federal Perkins V State Plan Development and Consultation </a:t>
            </a:r>
            <a:r>
              <a:rPr lang="en-US" sz="2400" dirty="0" smtClean="0"/>
              <a:t>(3)</a:t>
            </a:r>
            <a:endParaRPr lang="en-US" sz="4800" dirty="0"/>
          </a:p>
        </p:txBody>
      </p:sp>
    </p:spTree>
    <p:extLst>
      <p:ext uri="{BB962C8B-B14F-4D97-AF65-F5344CB8AC3E}">
        <p14:creationId xmlns:p14="http://schemas.microsoft.com/office/powerpoint/2010/main" val="27704470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3F241AC-BA7D-4D15-B9AD-274A944CFBB5}"/>
              </a:ext>
            </a:extLst>
          </p:cNvPr>
          <p:cNvSpPr>
            <a:spLocks noGrp="1"/>
          </p:cNvSpPr>
          <p:nvPr>
            <p:ph idx="1"/>
          </p:nvPr>
        </p:nvSpPr>
        <p:spPr>
          <a:xfrm>
            <a:off x="2323070" y="1770186"/>
            <a:ext cx="9670810" cy="4920174"/>
          </a:xfrm>
        </p:spPr>
        <p:txBody>
          <a:bodyPr/>
          <a:lstStyle/>
          <a:p>
            <a:r>
              <a:rPr lang="en-US" sz="3600" dirty="0"/>
              <a:t>Public comment period opened for 33 days (December 3,  2019 – January 6, 2020</a:t>
            </a:r>
            <a:r>
              <a:rPr lang="en-US" sz="3600" dirty="0" smtClean="0"/>
              <a:t>)</a:t>
            </a:r>
          </a:p>
          <a:p>
            <a:endParaRPr lang="en-US" sz="3600" dirty="0"/>
          </a:p>
          <a:p>
            <a:r>
              <a:rPr lang="en-US" sz="3600" dirty="0" err="1"/>
              <a:t>WestEd</a:t>
            </a:r>
            <a:r>
              <a:rPr lang="en-US" sz="3600" dirty="0"/>
              <a:t> developed a process for reviewing </a:t>
            </a:r>
            <a:r>
              <a:rPr lang="en-US" sz="3600" dirty="0" smtClean="0"/>
              <a:t>feedback</a:t>
            </a:r>
            <a:endParaRPr lang="en-US" sz="3600" dirty="0"/>
          </a:p>
          <a:p>
            <a:pPr lvl="1"/>
            <a:endParaRPr lang="en-US" sz="3600" dirty="0"/>
          </a:p>
        </p:txBody>
      </p:sp>
      <p:sp>
        <p:nvSpPr>
          <p:cNvPr id="4" name="Title 1">
            <a:extLst>
              <a:ext uri="{FF2B5EF4-FFF2-40B4-BE49-F238E27FC236}">
                <a16:creationId xmlns="" xmlns:a16="http://schemas.microsoft.com/office/drawing/2014/main" id="{21331B2E-2147-4C08-960D-28387449B8BC}"/>
              </a:ext>
            </a:extLst>
          </p:cNvPr>
          <p:cNvSpPr>
            <a:spLocks noGrp="1"/>
          </p:cNvSpPr>
          <p:nvPr>
            <p:ph type="title"/>
          </p:nvPr>
        </p:nvSpPr>
        <p:spPr>
          <a:xfrm>
            <a:off x="2323070" y="365126"/>
            <a:ext cx="9670810" cy="1405060"/>
          </a:xfrm>
        </p:spPr>
        <p:txBody>
          <a:bodyPr/>
          <a:lstStyle/>
          <a:p>
            <a:r>
              <a:rPr lang="en-US" sz="4400" dirty="0"/>
              <a:t>Draft Federal Perkins V State Plan: Public Comment Process </a:t>
            </a:r>
            <a:r>
              <a:rPr lang="en-US" sz="2400" dirty="0"/>
              <a:t>(1) </a:t>
            </a:r>
            <a:endParaRPr lang="en-US" sz="4000" dirty="0"/>
          </a:p>
        </p:txBody>
      </p:sp>
    </p:spTree>
    <p:extLst>
      <p:ext uri="{BB962C8B-B14F-4D97-AF65-F5344CB8AC3E}">
        <p14:creationId xmlns:p14="http://schemas.microsoft.com/office/powerpoint/2010/main" val="2469160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3F241AC-BA7D-4D15-B9AD-274A944CFBB5}"/>
              </a:ext>
            </a:extLst>
          </p:cNvPr>
          <p:cNvSpPr>
            <a:spLocks noGrp="1"/>
          </p:cNvSpPr>
          <p:nvPr>
            <p:ph idx="1"/>
          </p:nvPr>
        </p:nvSpPr>
        <p:spPr>
          <a:xfrm>
            <a:off x="2323070" y="1770186"/>
            <a:ext cx="9670810" cy="4920174"/>
          </a:xfrm>
        </p:spPr>
        <p:txBody>
          <a:bodyPr/>
          <a:lstStyle/>
          <a:p>
            <a:r>
              <a:rPr lang="en-US" sz="3600" dirty="0" err="1" smtClean="0"/>
              <a:t>WestEd</a:t>
            </a:r>
            <a:r>
              <a:rPr lang="en-US" sz="3600" dirty="0" smtClean="0"/>
              <a:t> </a:t>
            </a:r>
            <a:r>
              <a:rPr lang="en-US" sz="3600" dirty="0"/>
              <a:t>reviewed input feedback from accountability webinar and provided </a:t>
            </a:r>
            <a:r>
              <a:rPr lang="en-US" sz="3600" dirty="0" smtClean="0"/>
              <a:t>highlights</a:t>
            </a:r>
          </a:p>
          <a:p>
            <a:endParaRPr lang="en-US" sz="3600" dirty="0" smtClean="0"/>
          </a:p>
          <a:p>
            <a:r>
              <a:rPr lang="en-US" sz="3600" dirty="0"/>
              <a:t>SBE, CDE, and CCCCO staff met all day on January 10, 2020 to review each comment, and assigned follow up steps for staff</a:t>
            </a:r>
          </a:p>
          <a:p>
            <a:endParaRPr lang="en-US" sz="3600" dirty="0"/>
          </a:p>
          <a:p>
            <a:pPr lvl="1"/>
            <a:endParaRPr lang="en-US" sz="3600" dirty="0"/>
          </a:p>
        </p:txBody>
      </p:sp>
      <p:sp>
        <p:nvSpPr>
          <p:cNvPr id="4" name="Title 1">
            <a:extLst>
              <a:ext uri="{FF2B5EF4-FFF2-40B4-BE49-F238E27FC236}">
                <a16:creationId xmlns="" xmlns:a16="http://schemas.microsoft.com/office/drawing/2014/main" id="{21331B2E-2147-4C08-960D-28387449B8BC}"/>
              </a:ext>
            </a:extLst>
          </p:cNvPr>
          <p:cNvSpPr>
            <a:spLocks noGrp="1"/>
          </p:cNvSpPr>
          <p:nvPr>
            <p:ph type="title"/>
          </p:nvPr>
        </p:nvSpPr>
        <p:spPr>
          <a:xfrm>
            <a:off x="2323070" y="365126"/>
            <a:ext cx="9670810" cy="1405060"/>
          </a:xfrm>
        </p:spPr>
        <p:txBody>
          <a:bodyPr/>
          <a:lstStyle/>
          <a:p>
            <a:r>
              <a:rPr lang="en-US" sz="4400" dirty="0"/>
              <a:t>Draft Federal Perkins V State Plan: Public Comment Process </a:t>
            </a:r>
            <a:r>
              <a:rPr lang="en-US" sz="2400" dirty="0" smtClean="0"/>
              <a:t>(2) </a:t>
            </a:r>
            <a:endParaRPr lang="en-US" sz="4000" dirty="0"/>
          </a:p>
        </p:txBody>
      </p:sp>
    </p:spTree>
    <p:extLst>
      <p:ext uri="{BB962C8B-B14F-4D97-AF65-F5344CB8AC3E}">
        <p14:creationId xmlns:p14="http://schemas.microsoft.com/office/powerpoint/2010/main" val="15222923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5585</TotalTime>
  <Words>1608</Words>
  <Application>Microsoft Office PowerPoint</Application>
  <PresentationFormat>Widescreen</PresentationFormat>
  <Paragraphs>275</Paragraphs>
  <Slides>33</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Courier New</vt:lpstr>
      <vt:lpstr>Office Theme</vt:lpstr>
      <vt:lpstr>Draft Federal  Perkins V State Plan</vt:lpstr>
      <vt:lpstr>Presentation Overview</vt:lpstr>
      <vt:lpstr>Evolution of High Level of Changes (1)</vt:lpstr>
      <vt:lpstr>Evolution of High Level of Changes (2)</vt:lpstr>
      <vt:lpstr>Draft Federal Perkins V State Plan development and consultation (1) </vt:lpstr>
      <vt:lpstr>Draft Federal Perkins V State Plan development and consultation (2) </vt:lpstr>
      <vt:lpstr>Draft Federal Perkins V State Plan Development and Consultation (3)</vt:lpstr>
      <vt:lpstr>Draft Federal Perkins V State Plan: Public Comment Process (1) </vt:lpstr>
      <vt:lpstr>Draft Federal Perkins V State Plan: Public Comment Process (2) </vt:lpstr>
      <vt:lpstr>Draft Federal Perkins V State Plan:  Public Comment Process (3) </vt:lpstr>
      <vt:lpstr>Draft Federal Perkins V State Plan:  Public Comment Process (4) </vt:lpstr>
      <vt:lpstr>Draft Federal Perkins V State Plan:  Public Comment Process (5)</vt:lpstr>
      <vt:lpstr>Program Administration and Implementation (1)</vt:lpstr>
      <vt:lpstr>Program Administration and Implementation (2)</vt:lpstr>
      <vt:lpstr>Program Administration and Implementation (3)</vt:lpstr>
      <vt:lpstr>Program Administration and Implementation (4)</vt:lpstr>
      <vt:lpstr>Meeting the Needs of  Special Populations (1)</vt:lpstr>
      <vt:lpstr>Meeting the Needs of  Special Populations (2)</vt:lpstr>
      <vt:lpstr>Meeting the Needs of  Special Populations (3)</vt:lpstr>
      <vt:lpstr>Meeting the Needs of  Special Populations (4)</vt:lpstr>
      <vt:lpstr>Preparing Teachers  and Faculty (1)</vt:lpstr>
      <vt:lpstr>Preparing Teachers  and Faculty (2)</vt:lpstr>
      <vt:lpstr>Preparing Teachers  and Faculty (3)</vt:lpstr>
      <vt:lpstr>Preparing Teachers  and Faculty (4)</vt:lpstr>
      <vt:lpstr>Fiscal Responsibility (1)</vt:lpstr>
      <vt:lpstr>Fiscal Responsibility (2)</vt:lpstr>
      <vt:lpstr>Fiscal Responsibility (3)</vt:lpstr>
      <vt:lpstr>Accountability for Results (1)</vt:lpstr>
      <vt:lpstr>Accountability for Results (2)</vt:lpstr>
      <vt:lpstr>Accountability for Results (3)</vt:lpstr>
      <vt:lpstr>Assurances, Certifications, and Other Forms</vt:lpstr>
      <vt:lpstr>OTHER COMMENTS</vt:lpstr>
      <vt:lpstr>ACTION ON DRAFT FEDERAL PERKINS V  STATE PLAN </vt:lpstr>
    </vt:vector>
  </TitlesOfParts>
  <Company>CA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CWPJAC March 2020 Agenda Item 01 Slides - General Information (CA Dept of Education)</dc:title>
  <dc:subject>Draft Federal Perkins V State Plan Presentation.</dc:subject>
  <dc:creator>Lisa Reimers</dc:creator>
  <cp:lastModifiedBy>Windows User</cp:lastModifiedBy>
  <cp:revision>437</cp:revision>
  <cp:lastPrinted>2020-01-29T18:53:27Z</cp:lastPrinted>
  <dcterms:created xsi:type="dcterms:W3CDTF">2017-09-26T18:37:33Z</dcterms:created>
  <dcterms:modified xsi:type="dcterms:W3CDTF">2020-03-02T15:29:56Z</dcterms:modified>
</cp:coreProperties>
</file>