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36" r:id="rId3"/>
    <p:sldId id="422" r:id="rId4"/>
    <p:sldId id="383" r:id="rId5"/>
    <p:sldId id="437" r:id="rId6"/>
    <p:sldId id="423" r:id="rId7"/>
    <p:sldId id="433" r:id="rId8"/>
    <p:sldId id="425" r:id="rId9"/>
    <p:sldId id="430" r:id="rId10"/>
    <p:sldId id="438" r:id="rId11"/>
    <p:sldId id="434" r:id="rId12"/>
    <p:sldId id="413" r:id="rId13"/>
    <p:sldId id="428" r:id="rId14"/>
    <p:sldId id="429" r:id="rId15"/>
    <p:sldId id="439" r:id="rId16"/>
    <p:sldId id="431" r:id="rId17"/>
    <p:sldId id="432" r:id="rId18"/>
    <p:sldId id="440" r:id="rId19"/>
    <p:sldId id="441" r:id="rId20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ather Mattson" initials="HM" lastIdx="16" clrIdx="0">
    <p:extLst>
      <p:ext uri="{19B8F6BF-5375-455C-9EA6-DF929625EA0E}">
        <p15:presenceInfo xmlns:p15="http://schemas.microsoft.com/office/powerpoint/2012/main" userId="S::hmattso@wested.org::1d702c12-3074-4d99-af32-becdc3eb2439" providerId="AD"/>
      </p:ext>
    </p:extLst>
  </p:cmAuthor>
  <p:cmAuthor id="2" name="Pradeep Kotamraju" initials="PK" lastIdx="1" clrIdx="1">
    <p:extLst>
      <p:ext uri="{19B8F6BF-5375-455C-9EA6-DF929625EA0E}">
        <p15:presenceInfo xmlns:p15="http://schemas.microsoft.com/office/powerpoint/2012/main" userId="S-1-5-21-2608872058-1432505909-2668327341-297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68978" autoAdjust="0"/>
  </p:normalViewPr>
  <p:slideViewPr>
    <p:cSldViewPr snapToGrid="0">
      <p:cViewPr varScale="1">
        <p:scale>
          <a:sx n="72" d="100"/>
          <a:sy n="72" d="100"/>
        </p:scale>
        <p:origin x="36" y="48"/>
      </p:cViewPr>
      <p:guideLst/>
    </p:cSldViewPr>
  </p:slideViewPr>
  <p:outlineViewPr>
    <p:cViewPr>
      <p:scale>
        <a:sx n="33" d="100"/>
        <a:sy n="33" d="100"/>
      </p:scale>
      <p:origin x="0" y="-1947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42" d="100"/>
          <a:sy n="142" d="100"/>
        </p:scale>
        <p:origin x="672" y="-25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Item 02</a:t>
            </a:r>
          </a:p>
          <a:p>
            <a:r>
              <a:rPr lang="en-US" dirty="0"/>
              <a:t>May 8,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94D6-A294-4528-80A6-9685813EA374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7004F-AC0E-4FF9-A9A4-4EC1F4EAF7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Presentation focuses on the secondary CLNA and local application</a:t>
            </a:r>
          </a:p>
          <a:p>
            <a:endParaRPr lang="en-US" dirty="0"/>
          </a:p>
          <a:p>
            <a:r>
              <a:rPr lang="en-US" dirty="0"/>
              <a:t>It should be noted that the community college  CLNA and local application is very similar</a:t>
            </a:r>
          </a:p>
          <a:p>
            <a:endParaRPr lang="en-US" dirty="0"/>
          </a:p>
          <a:p>
            <a:r>
              <a:rPr lang="en-US" dirty="0"/>
              <a:t>Secondary and post-secondary differ because local context differs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7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Member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778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8500" y="4467225"/>
            <a:ext cx="5580063" cy="410961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dirty="0"/>
              <a:t>As mentioned previously local recipients are familiar with the components.  Local recipients are LEAs, adult schools, and community colleges.  Will use local recipients generically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dirty="0"/>
              <a:t>Other than the CLNA, the local recipients have long developed a process for completing each of the other components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dirty="0"/>
              <a:t>Please note that the local application is entered electronically into the Program Grant Management System (PGMS).  The same thing happens on the community college side</a:t>
            </a:r>
          </a:p>
          <a:p>
            <a:pPr marL="342900" indent="-342900">
              <a:buAutoNum type="arabicPeriod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348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8500" y="4467225"/>
            <a:ext cx="5580063" cy="4109616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1800" dirty="0"/>
              <a:t>Review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434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Review the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58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Review the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139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Member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04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Review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146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Review Timeline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428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Member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15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1160463"/>
            <a:ext cx="5572125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Public Comment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85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6438" y="1160463"/>
            <a:ext cx="5572125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9179" y="4522310"/>
            <a:ext cx="5588000" cy="3656013"/>
          </a:xfrm>
        </p:spPr>
        <p:txBody>
          <a:bodyPr/>
          <a:lstStyle/>
          <a:p>
            <a:r>
              <a:rPr lang="en-US" sz="1600" b="1" dirty="0"/>
              <a:t>Review slide</a:t>
            </a:r>
          </a:p>
          <a:p>
            <a:endParaRPr lang="en-US" sz="1600" b="1" dirty="0"/>
          </a:p>
          <a:p>
            <a:r>
              <a:rPr lang="en-US" sz="1600" b="1" dirty="0"/>
              <a:t>Will take in order although the two are intricately linked and cannot be separated from one other</a:t>
            </a:r>
          </a:p>
          <a:p>
            <a:endParaRPr lang="en-US" sz="1600" b="1" dirty="0"/>
          </a:p>
          <a:p>
            <a:pPr lvl="0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58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8500" y="4467225"/>
            <a:ext cx="5580063" cy="410961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dirty="0"/>
              <a:t>As mentioned previously local recipients are familiar with the components.  Local recipients are LEAs, adult schools, and community colleges.  Will use local recipients generically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dirty="0"/>
              <a:t>Other than the CLNA, the local recipients have long developed a process for completing each of the other components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dirty="0"/>
              <a:t>Please note that the local application is entered electronically into the Program Grant Management System (PGMS).  The same thing happens on the community college side</a:t>
            </a:r>
          </a:p>
          <a:p>
            <a:pPr marL="342900" indent="-342900">
              <a:buAutoNum type="arabicPeriod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112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Review Slide:</a:t>
            </a:r>
          </a:p>
          <a:p>
            <a:endParaRPr lang="en-US" sz="1600" b="1" dirty="0"/>
          </a:p>
          <a:p>
            <a:r>
              <a:rPr lang="en-US" sz="1600" b="1" dirty="0"/>
              <a:t>Explains the typical timeline of the local application process.  </a:t>
            </a:r>
          </a:p>
          <a:p>
            <a:endParaRPr lang="en-US" sz="1600" b="1" dirty="0"/>
          </a:p>
          <a:p>
            <a:r>
              <a:rPr lang="en-US" sz="1600" b="1" dirty="0"/>
              <a:t>ED requires allocating funds to the local recipients by July 1</a:t>
            </a:r>
          </a:p>
          <a:p>
            <a:endParaRPr lang="en-US" sz="1600" b="1" dirty="0"/>
          </a:p>
          <a:p>
            <a:r>
              <a:rPr lang="en-US" sz="1600" b="1" dirty="0"/>
              <a:t>So work backwards from that date; hence the February date for release – gives enough time to work with local recipients to submit before July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67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Member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5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8500" y="4467225"/>
            <a:ext cx="5588000" cy="4351337"/>
          </a:xfrm>
        </p:spPr>
        <p:txBody>
          <a:bodyPr/>
          <a:lstStyle/>
          <a:p>
            <a:r>
              <a:rPr lang="en-US" b="1" dirty="0"/>
              <a:t>Addressing the six elements</a:t>
            </a:r>
          </a:p>
          <a:p>
            <a:endParaRPr lang="en-US" b="1" dirty="0"/>
          </a:p>
          <a:p>
            <a:r>
              <a:rPr lang="en-US" b="1" dirty="0"/>
              <a:t>Four of the six have been addressed in previous iterations of Perkins   LMI and teacher preparation is new</a:t>
            </a:r>
          </a:p>
          <a:p>
            <a:endParaRPr lang="en-US" b="1" dirty="0"/>
          </a:p>
          <a:p>
            <a:r>
              <a:rPr lang="en-US" b="1" dirty="0"/>
              <a:t>Major difference in Perkins V  from previous iteration is that needs assessment was generally linear in nature and short-term</a:t>
            </a:r>
          </a:p>
          <a:p>
            <a:endParaRPr lang="en-US" b="1" dirty="0"/>
          </a:p>
          <a:p>
            <a:r>
              <a:rPr lang="en-US" b="1" dirty="0"/>
              <a:t>What the CLNA does is to make planning longer-term, non-linear, and recursive;  The Four Ps;  Degrees of freedom and requirements </a:t>
            </a:r>
          </a:p>
          <a:p>
            <a:endParaRPr lang="en-US" b="1" dirty="0"/>
          </a:p>
          <a:p>
            <a:r>
              <a:rPr lang="en-US" b="1" dirty="0"/>
              <a:t>CLNA is a template. </a:t>
            </a:r>
          </a:p>
          <a:p>
            <a:endParaRPr lang="en-US" b="1" dirty="0"/>
          </a:p>
          <a:p>
            <a:r>
              <a:rPr lang="en-US" b="1" dirty="0"/>
              <a:t>Not required to use template only that the six elements be addressed</a:t>
            </a:r>
          </a:p>
          <a:p>
            <a:endParaRPr lang="en-US" b="1" dirty="0"/>
          </a:p>
          <a:p>
            <a:r>
              <a:rPr lang="en-US" b="1" dirty="0"/>
              <a:t>State is collecting summary information</a:t>
            </a:r>
          </a:p>
          <a:p>
            <a:endParaRPr lang="en-US" b="1" dirty="0"/>
          </a:p>
          <a:p>
            <a:r>
              <a:rPr lang="en-US" b="1" dirty="0"/>
              <a:t>Lack of familiarity with LMI</a:t>
            </a:r>
          </a:p>
          <a:p>
            <a:endParaRPr lang="en-US" b="1" dirty="0"/>
          </a:p>
          <a:p>
            <a:r>
              <a:rPr lang="en-US" b="1" dirty="0"/>
              <a:t>Size, scope and quality might differ in post-COVID-19 world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STOP FOR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179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Similar to the state stakeholder group during the State Plan process</a:t>
            </a:r>
          </a:p>
          <a:p>
            <a:endParaRPr lang="en-US" sz="1600" b="1" dirty="0"/>
          </a:p>
          <a:p>
            <a:r>
              <a:rPr lang="en-US" sz="1600" b="1" dirty="0"/>
              <a:t>Big difference is that more practitioners will be part of the group</a:t>
            </a:r>
          </a:p>
          <a:p>
            <a:endParaRPr lang="en-US" sz="1600" b="1" dirty="0"/>
          </a:p>
          <a:p>
            <a:r>
              <a:rPr lang="en-US" sz="1600" b="1" dirty="0"/>
              <a:t>Program advisory committees</a:t>
            </a:r>
          </a:p>
          <a:p>
            <a:endParaRPr lang="en-US" sz="1600" b="1" dirty="0"/>
          </a:p>
          <a:p>
            <a:r>
              <a:rPr lang="en-US" sz="1600" b="1" dirty="0"/>
              <a:t>Validation of the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17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Data and Information:  Not only CALPADS but what they have at a local level; Quantitative and Qualitative </a:t>
            </a:r>
          </a:p>
          <a:p>
            <a:endParaRPr lang="en-US" sz="1600" b="1" dirty="0"/>
          </a:p>
          <a:p>
            <a:r>
              <a:rPr lang="en-US" sz="1600" b="1" dirty="0"/>
              <a:t>Identify Needs:  Tailored to the local area; at secondary level, focus has been on a CTE program but now elevated to needs across all CTE programs;  Prior to the COVID, teacher preparation would bubble to top; now distance learning</a:t>
            </a:r>
          </a:p>
          <a:p>
            <a:endParaRPr lang="en-US" sz="1600" b="1" dirty="0"/>
          </a:p>
          <a:p>
            <a:r>
              <a:rPr lang="en-US" sz="1600" b="1" dirty="0"/>
              <a:t>Develop Strategies: Requires some prioritization across the six elements</a:t>
            </a:r>
          </a:p>
          <a:p>
            <a:endParaRPr lang="en-US" sz="1600" b="1" dirty="0"/>
          </a:p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19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/>
              <a:t>Review Slide</a:t>
            </a:r>
          </a:p>
          <a:p>
            <a:endParaRPr lang="en-US" sz="1600" b="1" dirty="0"/>
          </a:p>
          <a:p>
            <a:r>
              <a:rPr lang="en-US" sz="1600" b="1" dirty="0"/>
              <a:t>Summary Report - first eight pages of the CLNA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28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seal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seal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" name="Picture 2" descr="The seal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4515B4-EC6A-4EC9-9A87-77048BFBBA97}"/>
              </a:ext>
            </a:extLst>
          </p:cNvPr>
          <p:cNvSpPr/>
          <p:nvPr userDrawn="1"/>
        </p:nvSpPr>
        <p:spPr>
          <a:xfrm>
            <a:off x="11550830" y="6352807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22881259-AA62-45A9-A9A2-41309B101DA6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Path2Work@cde.ca.gov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7345" y="3518705"/>
            <a:ext cx="9381251" cy="82469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Posted by California Department of Education</a:t>
            </a:r>
            <a:br>
              <a:rPr lang="en-US" sz="2400" dirty="0"/>
            </a:br>
            <a:r>
              <a:rPr lang="en-US" sz="2400" dirty="0"/>
              <a:t>May 8,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5" y="393409"/>
            <a:ext cx="9381250" cy="2617077"/>
          </a:xfrm>
        </p:spPr>
        <p:txBody>
          <a:bodyPr/>
          <a:lstStyle/>
          <a:p>
            <a:r>
              <a:rPr lang="en-US" sz="2800" i="1" dirty="0">
                <a:effectLst/>
              </a:rPr>
              <a:t>Strengthening Career and Technical Education </a:t>
            </a:r>
            <a:br>
              <a:rPr lang="en-US" sz="2800" i="1" dirty="0">
                <a:effectLst/>
              </a:rPr>
            </a:br>
            <a:r>
              <a:rPr lang="en-US" sz="2800" i="1" dirty="0">
                <a:effectLst/>
              </a:rPr>
              <a:t>for the 21</a:t>
            </a:r>
            <a:r>
              <a:rPr lang="en-US" sz="2800" i="1" baseline="30000" dirty="0">
                <a:effectLst/>
              </a:rPr>
              <a:t>st</a:t>
            </a:r>
            <a:r>
              <a:rPr lang="en-US" sz="2800" i="1" dirty="0">
                <a:effectLst/>
              </a:rPr>
              <a:t> Century Act</a:t>
            </a:r>
            <a:r>
              <a:rPr lang="en-US" sz="2800" dirty="0">
                <a:effectLst/>
              </a:rPr>
              <a:t>: 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Initial Review of the Comprehensive Local Needs Assessment Template and the Local Application Plans</a:t>
            </a:r>
          </a:p>
        </p:txBody>
      </p:sp>
    </p:spTree>
    <p:extLst>
      <p:ext uri="{BB962C8B-B14F-4D97-AF65-F5344CB8AC3E}">
        <p14:creationId xmlns:p14="http://schemas.microsoft.com/office/powerpoint/2010/main" val="1844020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9B38A9-A43B-4396-8965-E8E1701B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536699"/>
            <a:ext cx="9550062" cy="4723423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Members,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Please use the “Raise Hand” feature in Zoom which can be found in the “Participant” tab. Staff will call your name so you can your comment.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Please remember to place yourself on mute after you have completed your comment.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D65E540-517E-477A-B14D-30FCE6BD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3" cy="1103297"/>
          </a:xfrm>
        </p:spPr>
        <p:txBody>
          <a:bodyPr/>
          <a:lstStyle/>
          <a:p>
            <a:r>
              <a:rPr lang="en-US" sz="4400" dirty="0"/>
              <a:t>Member Comments </a:t>
            </a:r>
            <a:r>
              <a:rPr lang="en-US" sz="24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340323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A158-8246-EB46-8F3D-FCCBE74E7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370" y="1828800"/>
            <a:ext cx="9670810" cy="4511866"/>
          </a:xfrm>
        </p:spPr>
        <p:txBody>
          <a:bodyPr/>
          <a:lstStyle/>
          <a:p>
            <a:pPr lvl="1" indent="-347663">
              <a:spcAft>
                <a:spcPts val="600"/>
              </a:spcAft>
            </a:pPr>
            <a:r>
              <a:rPr lang="en-US" dirty="0"/>
              <a:t>Assurances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Stakeholders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State Determined Performance Levels</a:t>
            </a:r>
          </a:p>
          <a:p>
            <a:pPr lvl="1" indent="-347663">
              <a:spcAft>
                <a:spcPts val="600"/>
              </a:spcAft>
            </a:pPr>
            <a:r>
              <a:rPr lang="en-US" b="1" dirty="0"/>
              <a:t>Comprehensive Local Needs Assessment (CLNA)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Budget Builder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Budget Viewer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Local CTE Program Changes Update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Signature Authorization</a:t>
            </a:r>
          </a:p>
          <a:p>
            <a:endParaRPr lang="en-US" sz="36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3884C-5C51-C04D-8669-5CF9AB7D3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10169"/>
            <a:ext cx="9531110" cy="1619479"/>
          </a:xfrm>
        </p:spPr>
        <p:txBody>
          <a:bodyPr/>
          <a:lstStyle/>
          <a:p>
            <a:r>
              <a:rPr lang="en-US" sz="4400" dirty="0"/>
              <a:t>Components of the </a:t>
            </a:r>
            <a:br>
              <a:rPr lang="en-US" sz="4400" dirty="0"/>
            </a:br>
            <a:r>
              <a:rPr lang="en-US" sz="4400" dirty="0"/>
              <a:t>Local Application Process </a:t>
            </a:r>
            <a:r>
              <a:rPr lang="en-US" sz="24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426311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A158-8246-EB46-8F3D-FCCBE74E7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729648"/>
            <a:ext cx="9398877" cy="489148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600" dirty="0"/>
              <a:t>Perkins legislation always required a local application</a:t>
            </a:r>
          </a:p>
          <a:p>
            <a:pPr>
              <a:spcAft>
                <a:spcPts val="600"/>
              </a:spcAft>
            </a:pPr>
            <a:r>
              <a:rPr lang="en-US" sz="3600" dirty="0"/>
              <a:t>Started in one fiscal year and ended in the next</a:t>
            </a:r>
          </a:p>
          <a:p>
            <a:pPr>
              <a:spcAft>
                <a:spcPts val="600"/>
              </a:spcAft>
            </a:pPr>
            <a:r>
              <a:rPr lang="en-US" sz="3600" dirty="0"/>
              <a:t>Centered on new or improving existing high-quality CTE programs</a:t>
            </a:r>
          </a:p>
          <a:p>
            <a:pPr>
              <a:spcAft>
                <a:spcPts val="600"/>
              </a:spcAft>
            </a:pPr>
            <a:r>
              <a:rPr lang="en-US" sz="3600" dirty="0"/>
              <a:t>Plan should connect program, budget, and performance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3884C-5C51-C04D-8669-5CF9AB7D3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10169"/>
            <a:ext cx="9398876" cy="1619479"/>
          </a:xfrm>
        </p:spPr>
        <p:txBody>
          <a:bodyPr/>
          <a:lstStyle/>
          <a:p>
            <a:r>
              <a:rPr lang="en-US" sz="4400" dirty="0"/>
              <a:t>An Overview of the </a:t>
            </a:r>
            <a:br>
              <a:rPr lang="en-US" sz="4400" dirty="0"/>
            </a:br>
            <a:r>
              <a:rPr lang="en-US" sz="4400" dirty="0"/>
              <a:t>Local 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3337141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714500"/>
            <a:ext cx="9343793" cy="399797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600" dirty="0"/>
              <a:t>Through the budget and expense reimbursement process</a:t>
            </a:r>
          </a:p>
          <a:p>
            <a:pPr>
              <a:spcAft>
                <a:spcPts val="600"/>
              </a:spcAft>
            </a:pPr>
            <a:r>
              <a:rPr lang="en-US" sz="3600" dirty="0"/>
              <a:t>Through annual review of local application plans, including CLNA</a:t>
            </a:r>
          </a:p>
          <a:p>
            <a:r>
              <a:rPr lang="en-US" sz="3600" dirty="0"/>
              <a:t>Through CDE federal program monitoring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7077" y="447140"/>
            <a:ext cx="9239786" cy="1067067"/>
          </a:xfrm>
        </p:spPr>
        <p:txBody>
          <a:bodyPr/>
          <a:lstStyle/>
          <a:p>
            <a:r>
              <a:rPr lang="en-US" sz="4400" dirty="0"/>
              <a:t>How Local Application </a:t>
            </a:r>
            <a:br>
              <a:rPr lang="en-US" sz="4400" dirty="0"/>
            </a:br>
            <a:r>
              <a:rPr lang="en-US" sz="4400" dirty="0"/>
              <a:t>Information Validated</a:t>
            </a:r>
            <a:br>
              <a:rPr lang="en-US" sz="44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2796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3190" y="1511300"/>
            <a:ext cx="9488757" cy="4955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Local Application is longstanding feature of federal Perkins legislation</a:t>
            </a:r>
          </a:p>
          <a:p>
            <a:pPr>
              <a:spcAft>
                <a:spcPts val="600"/>
              </a:spcAft>
            </a:pPr>
            <a:r>
              <a:rPr lang="en-US" dirty="0"/>
              <a:t>CLNA is new under Perkins V and required collection every two years</a:t>
            </a:r>
          </a:p>
          <a:p>
            <a:pPr>
              <a:spcAft>
                <a:spcPts val="600"/>
              </a:spcAft>
            </a:pPr>
            <a:r>
              <a:rPr lang="en-US" dirty="0"/>
              <a:t>State is requiring a summary of CLNA to be included within local application</a:t>
            </a:r>
          </a:p>
          <a:p>
            <a:pPr>
              <a:spcAft>
                <a:spcPts val="600"/>
              </a:spcAft>
            </a:pPr>
            <a:r>
              <a:rPr lang="en-US" dirty="0"/>
              <a:t>CLNA informs how local application is to be developed</a:t>
            </a:r>
          </a:p>
          <a:p>
            <a:r>
              <a:rPr lang="en-US" dirty="0"/>
              <a:t>Different ways to assess fidelity of CLNA and local application process</a:t>
            </a:r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3189" y="426600"/>
            <a:ext cx="9488757" cy="512442"/>
          </a:xfrm>
        </p:spPr>
        <p:txBody>
          <a:bodyPr/>
          <a:lstStyle/>
          <a:p>
            <a:r>
              <a:rPr lang="en-US" sz="4400" dirty="0"/>
              <a:t>Summary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26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9B38A9-A43B-4396-8965-E8E1701B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523999"/>
            <a:ext cx="9550062" cy="4736123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Members,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Please use the “Raise Hand” feature in Zoom which can be found in the “Participant” tab. Staff will call your name so you can your comment.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Please remember to place yourself on mute after you have completed your comment.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D65E540-517E-477A-B14D-30FCE6BD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Member Comments </a:t>
            </a:r>
            <a:r>
              <a:rPr lang="en-US" sz="2400" dirty="0"/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4214330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930400"/>
            <a:ext cx="9564130" cy="4106842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n-US" sz="3600" dirty="0"/>
              <a:t>May15, 2020: Substantial Approvable Application Form Sent Out to Perkins V local recipients</a:t>
            </a:r>
          </a:p>
          <a:p>
            <a:r>
              <a:rPr lang="en-US" sz="3600" dirty="0"/>
              <a:t>June 15, 2020: Completed Substantial Approvable Application Form retuned by Perkins V local recipients</a:t>
            </a:r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64129" cy="1405060"/>
          </a:xfrm>
        </p:spPr>
        <p:txBody>
          <a:bodyPr/>
          <a:lstStyle/>
          <a:p>
            <a:r>
              <a:rPr lang="en-US" sz="4400" dirty="0"/>
              <a:t>Submission Timeline for </a:t>
            </a:r>
            <a:br>
              <a:rPr lang="en-US" sz="4400" dirty="0"/>
            </a:br>
            <a:r>
              <a:rPr lang="en-US" sz="4400" dirty="0"/>
              <a:t>Local Application </a:t>
            </a:r>
            <a:r>
              <a:rPr lang="en-US" sz="2400" dirty="0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1557119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676400"/>
            <a:ext cx="9564130" cy="4438370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n-US" sz="3600" dirty="0"/>
              <a:t>September 15, 2020: CDE receives on or before completed Local Application including CLNA summary</a:t>
            </a:r>
          </a:p>
          <a:p>
            <a:r>
              <a:rPr lang="en-US" sz="3600" dirty="0"/>
              <a:t>December 15, 2020: CDE receives on or before the final Local Application with all revisions</a:t>
            </a:r>
          </a:p>
          <a:p>
            <a:pPr marL="0" indent="0">
              <a:buNone/>
            </a:pPr>
            <a:r>
              <a:rPr lang="en-US" sz="3600" dirty="0"/>
              <a:t> </a:t>
            </a:r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64129" cy="1405060"/>
          </a:xfrm>
        </p:spPr>
        <p:txBody>
          <a:bodyPr/>
          <a:lstStyle/>
          <a:p>
            <a:r>
              <a:rPr lang="en-US" sz="4400" dirty="0"/>
              <a:t>Submission Timeline for </a:t>
            </a:r>
            <a:br>
              <a:rPr lang="en-US" sz="4400" dirty="0"/>
            </a:br>
            <a:r>
              <a:rPr lang="en-US" sz="4400" dirty="0"/>
              <a:t>Local Application </a:t>
            </a:r>
            <a:r>
              <a:rPr lang="en-US" sz="24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2647261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9B38A9-A43B-4396-8965-E8E1701B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252025"/>
            <a:ext cx="9550062" cy="5008098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Members,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Please use the “Raise Hand” feature in Zoom which can be found in the “Participant” tab. Staff will call your name so you can your comment.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Please remember to place yourself on mute after you have completed your comment.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D65E540-517E-477A-B14D-30FCE6BD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Member Comments </a:t>
            </a:r>
            <a:r>
              <a:rPr lang="en-US" sz="2400" dirty="0"/>
              <a:t>(4)</a:t>
            </a:r>
          </a:p>
        </p:txBody>
      </p:sp>
    </p:spTree>
    <p:extLst>
      <p:ext uri="{BB962C8B-B14F-4D97-AF65-F5344CB8AC3E}">
        <p14:creationId xmlns:p14="http://schemas.microsoft.com/office/powerpoint/2010/main" val="175534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B1C465-C2BE-4B45-9D1B-4BECF0E26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153551"/>
            <a:ext cx="9550062" cy="5106572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Zoom</a:t>
            </a:r>
          </a:p>
          <a:p>
            <a:pPr marL="0" indent="0">
              <a:buNone/>
            </a:pPr>
            <a:r>
              <a:rPr lang="en-US" sz="2400" dirty="0"/>
              <a:t>Register at: https://zoom.us/webinar/register/WN_yg1DgFqYQzS8G_iTXWwUCg [Link removed and is no longer valid.]</a:t>
            </a:r>
          </a:p>
          <a:p>
            <a:pPr marL="0" indent="0">
              <a:buNone/>
            </a:pPr>
            <a:r>
              <a:rPr lang="en-US" sz="2400" dirty="0"/>
              <a:t>When logging into Zoom please use your first and last name to provide public comment.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b="1" dirty="0"/>
              <a:t>Email</a:t>
            </a:r>
          </a:p>
          <a:p>
            <a:pPr marL="0" lvl="1" indent="0">
              <a:buNone/>
            </a:pPr>
            <a:r>
              <a:rPr lang="en-US" sz="2400" dirty="0">
                <a:hlinkClick r:id="rId3" tooltip="Link tot he Path 2 Work Email Address"/>
              </a:rPr>
              <a:t>Path2Work@cde.ca.gov</a:t>
            </a:r>
            <a:r>
              <a:rPr lang="en-US" sz="2400" dirty="0"/>
              <a:t> and include the following: </a:t>
            </a:r>
          </a:p>
          <a:p>
            <a:pPr marL="0" lvl="1" indent="0">
              <a:buNone/>
            </a:pPr>
            <a:r>
              <a:rPr lang="en-US" sz="2400" dirty="0"/>
              <a:t>1) your name; 2) your affiliation, if any; 3) the agenda item number (i.e., Item 01); and 4) your public comment.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b="1" dirty="0"/>
              <a:t>Phone</a:t>
            </a:r>
          </a:p>
          <a:p>
            <a:pPr marL="0" lvl="1" indent="0">
              <a:buNone/>
            </a:pPr>
            <a:r>
              <a:rPr lang="en-US" sz="2400" dirty="0"/>
              <a:t>712-432-0075, Access Code: 651905#</a:t>
            </a:r>
          </a:p>
          <a:p>
            <a:pPr marL="0" lvl="1" indent="0">
              <a:buNone/>
            </a:pPr>
            <a:r>
              <a:rPr lang="en-US" sz="2400" dirty="0"/>
              <a:t>Press *6 during the public comment period to be added to the queue.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B47517-D549-4132-93C8-6C2C90DFF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Public Comment </a:t>
            </a:r>
            <a:r>
              <a:rPr lang="en-US" sz="2400" dirty="0"/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243262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CA508-F281-4397-9E5A-0EA7AFA80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701800"/>
            <a:ext cx="9670810" cy="4196080"/>
          </a:xfrm>
        </p:spPr>
        <p:txBody>
          <a:bodyPr>
            <a:normAutofit/>
          </a:bodyPr>
          <a:lstStyle/>
          <a:p>
            <a:pPr marL="457200" lvl="2" indent="-4572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</a:pPr>
            <a:r>
              <a:rPr lang="en-US" sz="2800" dirty="0"/>
              <a:t>Comprehensive Local Needs Assessment (CLNA) Template</a:t>
            </a:r>
          </a:p>
          <a:p>
            <a:pPr marL="457200" lvl="2" indent="-4572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</a:pPr>
            <a:r>
              <a:rPr lang="en-US" sz="2800" dirty="0"/>
              <a:t>Local Application Plan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B2642E-D813-4B0F-A247-122BD98D3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487680"/>
            <a:ext cx="9670809" cy="731521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Presentation Overview</a:t>
            </a:r>
          </a:p>
        </p:txBody>
      </p:sp>
    </p:spTree>
    <p:extLst>
      <p:ext uri="{BB962C8B-B14F-4D97-AF65-F5344CB8AC3E}">
        <p14:creationId xmlns:p14="http://schemas.microsoft.com/office/powerpoint/2010/main" val="3967336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A158-8246-EB46-8F3D-FCCBE74E7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729648"/>
            <a:ext cx="9670810" cy="4649118"/>
          </a:xfrm>
        </p:spPr>
        <p:txBody>
          <a:bodyPr/>
          <a:lstStyle/>
          <a:p>
            <a:pPr lvl="1" indent="-347663">
              <a:spcAft>
                <a:spcPts val="600"/>
              </a:spcAft>
            </a:pPr>
            <a:r>
              <a:rPr lang="en-US" dirty="0"/>
              <a:t>Assurances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Stakeholders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State Determined Performance Levels</a:t>
            </a:r>
          </a:p>
          <a:p>
            <a:pPr lvl="1" indent="-347663">
              <a:spcAft>
                <a:spcPts val="600"/>
              </a:spcAft>
            </a:pPr>
            <a:r>
              <a:rPr lang="en-US" b="1" dirty="0"/>
              <a:t>Comprehensive Local Needs Assessment (CLNA)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Budget Builder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Budget Viewer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Local CTE Program Changes Update</a:t>
            </a:r>
          </a:p>
          <a:p>
            <a:pPr lvl="1" indent="-347663">
              <a:spcAft>
                <a:spcPts val="600"/>
              </a:spcAft>
            </a:pPr>
            <a:r>
              <a:rPr lang="en-US" dirty="0"/>
              <a:t>Signature Authorization</a:t>
            </a:r>
          </a:p>
          <a:p>
            <a:endParaRPr lang="en-US" sz="36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3884C-5C51-C04D-8669-5CF9AB7D3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10169"/>
            <a:ext cx="9670810" cy="1619479"/>
          </a:xfrm>
        </p:spPr>
        <p:txBody>
          <a:bodyPr/>
          <a:lstStyle/>
          <a:p>
            <a:r>
              <a:rPr lang="en-US" sz="4400" dirty="0"/>
              <a:t>Components of the </a:t>
            </a:r>
            <a:br>
              <a:rPr lang="en-US" sz="4400" dirty="0"/>
            </a:br>
            <a:r>
              <a:rPr lang="en-US" sz="4400" dirty="0"/>
              <a:t>Local 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284146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968500"/>
            <a:ext cx="9670810" cy="3743970"/>
          </a:xfrm>
        </p:spPr>
        <p:txBody>
          <a:bodyPr/>
          <a:lstStyle/>
          <a:p>
            <a:pPr marL="338138" indent="-338138">
              <a:spcAft>
                <a:spcPts val="600"/>
              </a:spcAft>
            </a:pPr>
            <a:r>
              <a:rPr lang="en-US" sz="3200" dirty="0"/>
              <a:t>Released in February to the local recipients</a:t>
            </a:r>
          </a:p>
          <a:p>
            <a:pPr marL="338138" indent="-338138">
              <a:spcAft>
                <a:spcPts val="600"/>
              </a:spcAft>
            </a:pPr>
            <a:r>
              <a:rPr lang="en-US" sz="3200" dirty="0"/>
              <a:t>Initial Submission to College and Career Transition Division (CCTD) in May </a:t>
            </a:r>
          </a:p>
          <a:p>
            <a:pPr marL="338138" indent="-338138">
              <a:spcAft>
                <a:spcPts val="600"/>
              </a:spcAft>
            </a:pPr>
            <a:r>
              <a:rPr lang="en-US" sz="3200" dirty="0"/>
              <a:t>Review and comment by CCTD staff in June</a:t>
            </a:r>
          </a:p>
          <a:p>
            <a:pPr marL="338138" indent="-338138">
              <a:spcAft>
                <a:spcPts val="600"/>
              </a:spcAft>
            </a:pPr>
            <a:r>
              <a:rPr lang="en-US" sz="3200" dirty="0"/>
              <a:t>Local Recipient signoff and filing at CDE</a:t>
            </a:r>
          </a:p>
          <a:p>
            <a:pPr marL="338138" indent="-338138">
              <a:spcAft>
                <a:spcPts val="600"/>
              </a:spcAft>
            </a:pPr>
            <a:r>
              <a:rPr lang="en-US" sz="3200" dirty="0"/>
              <a:t>Local Plan activated July 1</a:t>
            </a:r>
          </a:p>
          <a:p>
            <a:pPr marL="338138" indent="-338138">
              <a:spcAft>
                <a:spcPts val="600"/>
              </a:spcAft>
            </a:pPr>
            <a:r>
              <a:rPr lang="en-US" sz="3200" dirty="0"/>
              <a:t>What is new under Perkins V is CLNA</a:t>
            </a:r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411040"/>
            <a:ext cx="9670809" cy="1405060"/>
          </a:xfrm>
        </p:spPr>
        <p:txBody>
          <a:bodyPr/>
          <a:lstStyle/>
          <a:p>
            <a:r>
              <a:rPr lang="en-US" sz="4400" dirty="0"/>
              <a:t>Typical Submission Process for Local Application </a:t>
            </a:r>
            <a:br>
              <a:rPr lang="en-US" sz="44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059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9B38A9-A43B-4396-8965-E8E1701B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435099"/>
            <a:ext cx="9550062" cy="4825023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Members,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Please use the “Raise Hand” feature in Zoom which can be found in the “Participant” tab. Staff will call your name so you can your comment.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Please remember to place yourself on mute after you have completed your comment.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D65E540-517E-477A-B14D-30FCE6BD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Member Comments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8081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1190" y="1593916"/>
            <a:ext cx="9169062" cy="4641631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Perkins V Law requires local recipients address the following:</a:t>
            </a:r>
          </a:p>
          <a:p>
            <a:pPr marL="463550"/>
            <a:r>
              <a:rPr lang="en-US" dirty="0"/>
              <a:t>disaggregated student performance; </a:t>
            </a:r>
          </a:p>
          <a:p>
            <a:pPr marL="463550"/>
            <a:r>
              <a:rPr lang="en-US" dirty="0"/>
              <a:t>alignment to labor market information;</a:t>
            </a:r>
          </a:p>
          <a:p>
            <a:pPr marL="463550"/>
            <a:r>
              <a:rPr lang="en-US" dirty="0"/>
              <a:t>requirements for sufficient size, scope, and quality;</a:t>
            </a:r>
          </a:p>
          <a:p>
            <a:pPr marL="463550"/>
            <a:r>
              <a:rPr lang="en-US" dirty="0"/>
              <a:t>implementation of programs and programs of study;</a:t>
            </a:r>
          </a:p>
          <a:p>
            <a:pPr marL="463550"/>
            <a:r>
              <a:rPr lang="en-US" dirty="0"/>
              <a:t>recruitment, retention, and training of teachers, faculty, and staff; and</a:t>
            </a:r>
          </a:p>
          <a:p>
            <a:pPr marL="463550"/>
            <a:r>
              <a:rPr lang="en-US" dirty="0"/>
              <a:t>progress toward improving access and equity.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88856"/>
            <a:ext cx="9367182" cy="1405060"/>
          </a:xfrm>
        </p:spPr>
        <p:txBody>
          <a:bodyPr/>
          <a:lstStyle/>
          <a:p>
            <a:r>
              <a:rPr lang="en-US" sz="4400" dirty="0"/>
              <a:t>CLNA Components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671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035649-EEF5-4A8F-B421-482994978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1190" y="1562100"/>
            <a:ext cx="9197198" cy="4796645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Create a stakeholder group from the following:</a:t>
            </a:r>
          </a:p>
          <a:p>
            <a:pPr marL="280988" lvl="0" indent="-280988"/>
            <a:r>
              <a:rPr lang="en-US" sz="2400" dirty="0"/>
              <a:t>representatives of CTE programs </a:t>
            </a:r>
          </a:p>
          <a:p>
            <a:pPr marL="280988" lvl="0" indent="-280988"/>
            <a:r>
              <a:rPr lang="en-US" sz="2400" dirty="0"/>
              <a:t>representatives of postsecondary CTE programs;</a:t>
            </a:r>
          </a:p>
          <a:p>
            <a:pPr marL="280988" lvl="0" indent="-280988"/>
            <a:r>
              <a:rPr lang="en-US" sz="2400" dirty="0"/>
              <a:t>representatives of local workforce development boards and local or regional businesses or industries;</a:t>
            </a:r>
          </a:p>
          <a:p>
            <a:pPr marL="280988" lvl="0" indent="-280988"/>
            <a:r>
              <a:rPr lang="en-US" sz="2400" dirty="0"/>
              <a:t>parents and students;</a:t>
            </a:r>
          </a:p>
          <a:p>
            <a:pPr marL="280988" lvl="0" indent="-280988"/>
            <a:r>
              <a:rPr lang="en-US" sz="2400" dirty="0"/>
              <a:t>representatives of special populations;</a:t>
            </a:r>
          </a:p>
          <a:p>
            <a:pPr marL="280988" lvl="0" indent="-280988"/>
            <a:r>
              <a:rPr lang="en-US" sz="2400" dirty="0"/>
              <a:t>representatives serving out-of-school youth, homeless children and youth, and at-promise youth;</a:t>
            </a:r>
          </a:p>
          <a:p>
            <a:pPr marL="280988" lvl="0" indent="-280988"/>
            <a:r>
              <a:rPr lang="en-US" sz="2400" dirty="0"/>
              <a:t>representatives of Indian Tribes and Tribal organizations; and </a:t>
            </a:r>
          </a:p>
          <a:p>
            <a:pPr marL="280988" lvl="0" indent="-280988"/>
            <a:r>
              <a:rPr lang="en-US" sz="2400" dirty="0"/>
              <a:t>any other necessary and related stakeholders.</a:t>
            </a:r>
          </a:p>
          <a:p>
            <a:pPr lvl="0"/>
            <a:endParaRPr lang="en-US" sz="24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4B0402-A89B-4603-9361-8B6FDDAA2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188856"/>
            <a:ext cx="9395318" cy="1221303"/>
          </a:xfrm>
        </p:spPr>
        <p:txBody>
          <a:bodyPr/>
          <a:lstStyle/>
          <a:p>
            <a:r>
              <a:rPr lang="en-US" sz="4400" dirty="0"/>
              <a:t>CLNA Stakeholder Representation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6463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734" y="1511299"/>
            <a:ext cx="9670810" cy="483441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600" dirty="0"/>
              <a:t>Required to be collected every two years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Conduct the CLNA in the following manner for each element using template:</a:t>
            </a:r>
          </a:p>
          <a:p>
            <a:pPr marL="969963" lvl="1" indent="-284163">
              <a:spcAft>
                <a:spcPts val="600"/>
              </a:spcAft>
            </a:pPr>
            <a:r>
              <a:rPr lang="en-US" sz="3200" dirty="0"/>
              <a:t>Collect data and information</a:t>
            </a:r>
          </a:p>
          <a:p>
            <a:pPr marL="969963" lvl="1" indent="-284163">
              <a:spcAft>
                <a:spcPts val="600"/>
              </a:spcAft>
            </a:pPr>
            <a:r>
              <a:rPr lang="en-US" sz="3200" dirty="0"/>
              <a:t>Identify Needs</a:t>
            </a:r>
          </a:p>
          <a:p>
            <a:pPr marL="969963" lvl="1" indent="-284163"/>
            <a:r>
              <a:rPr lang="en-US" sz="3200" dirty="0"/>
              <a:t>Develop Strategies</a:t>
            </a:r>
          </a:p>
          <a:p>
            <a:pPr lvl="1"/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33" y="341256"/>
            <a:ext cx="9670809" cy="846730"/>
          </a:xfrm>
        </p:spPr>
        <p:txBody>
          <a:bodyPr/>
          <a:lstStyle/>
          <a:p>
            <a:r>
              <a:rPr lang="en-US" sz="4400" dirty="0"/>
              <a:t>CLNA Process </a:t>
            </a:r>
            <a:r>
              <a:rPr lang="en-US" sz="2400" dirty="0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1705875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41AC-BA7D-4D15-B9AD-274A944CF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1021" y="1587499"/>
            <a:ext cx="9670810" cy="452686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3600" dirty="0"/>
              <a:t>Validation by stakeholder group</a:t>
            </a:r>
          </a:p>
          <a:p>
            <a:pPr marL="801688" lvl="1" indent="-280988">
              <a:spcAft>
                <a:spcPts val="1200"/>
              </a:spcAft>
            </a:pPr>
            <a:r>
              <a:rPr lang="en-US" sz="3200" dirty="0"/>
              <a:t>Review of all elements data, needs, and strategies</a:t>
            </a:r>
          </a:p>
          <a:p>
            <a:r>
              <a:rPr lang="en-US" sz="3600" dirty="0"/>
              <a:t>Include a summary report in Local Application</a:t>
            </a:r>
          </a:p>
          <a:p>
            <a:pPr lvl="1"/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31B2E-2147-4C08-960D-28387449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021" y="320275"/>
            <a:ext cx="9670810" cy="846730"/>
          </a:xfrm>
        </p:spPr>
        <p:txBody>
          <a:bodyPr/>
          <a:lstStyle/>
          <a:p>
            <a:r>
              <a:rPr lang="en-US" sz="4400" dirty="0"/>
              <a:t>CLNA Process </a:t>
            </a:r>
            <a:r>
              <a:rPr lang="en-US" sz="24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3678957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6423</TotalTime>
  <Words>1428</Words>
  <Application>Microsoft Office PowerPoint</Application>
  <PresentationFormat>Widescreen</PresentationFormat>
  <Paragraphs>217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Strengthening Career and Technical Education  for the 21st Century Act:  Initial Review of the Comprehensive Local Needs Assessment Template and the Local Application Plans</vt:lpstr>
      <vt:lpstr>Presentation Overview</vt:lpstr>
      <vt:lpstr>Components of the  Local Application Process</vt:lpstr>
      <vt:lpstr>Typical Submission Process for Local Application  </vt:lpstr>
      <vt:lpstr>Member Comments</vt:lpstr>
      <vt:lpstr>CLNA Components </vt:lpstr>
      <vt:lpstr>CLNA Stakeholder Representation</vt:lpstr>
      <vt:lpstr>CLNA Process (1)</vt:lpstr>
      <vt:lpstr>CLNA Process (2)</vt:lpstr>
      <vt:lpstr>Member Comments (2)</vt:lpstr>
      <vt:lpstr>Components of the  Local Application Process (2)</vt:lpstr>
      <vt:lpstr>An Overview of the  Local Application Process</vt:lpstr>
      <vt:lpstr>How Local Application  Information Validated </vt:lpstr>
      <vt:lpstr>Summary</vt:lpstr>
      <vt:lpstr>Member Comments (3)</vt:lpstr>
      <vt:lpstr>Submission Timeline for  Local Application (1)</vt:lpstr>
      <vt:lpstr>Submission Timeline for  Local Application (2)</vt:lpstr>
      <vt:lpstr>Member Comments (4)</vt:lpstr>
      <vt:lpstr>Public Comment (3)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May 2020 Agenda Item 02 Slides - General Information (CA Dept of Education)</dc:title>
  <dc:subject>Draft Federal Perkins V State Plan Presentation.</dc:subject>
  <dc:creator>Lisa Reimers</dc:creator>
  <cp:lastModifiedBy>Marc Shaffer</cp:lastModifiedBy>
  <cp:revision>498</cp:revision>
  <cp:lastPrinted>2020-01-29T18:53:27Z</cp:lastPrinted>
  <dcterms:created xsi:type="dcterms:W3CDTF">2017-09-26T18:37:33Z</dcterms:created>
  <dcterms:modified xsi:type="dcterms:W3CDTF">2026-02-27T20:27:56Z</dcterms:modified>
</cp:coreProperties>
</file>