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20"/>
  </p:handoutMasterIdLst>
  <p:sldIdLst>
    <p:sldId id="258" r:id="rId2"/>
    <p:sldId id="259" r:id="rId3"/>
    <p:sldId id="260" r:id="rId4"/>
    <p:sldId id="257" r:id="rId5"/>
    <p:sldId id="261" r:id="rId6"/>
    <p:sldId id="273" r:id="rId7"/>
    <p:sldId id="262" r:id="rId8"/>
    <p:sldId id="263" r:id="rId9"/>
    <p:sldId id="264" r:id="rId10"/>
    <p:sldId id="265" r:id="rId11"/>
    <p:sldId id="274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60" d="100"/>
          <a:sy n="60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1847069-E887-4ECB-B17D-F63BB43103F3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logo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393408"/>
            <a:ext cx="9381251" cy="3470253"/>
          </a:xfrm>
        </p:spPr>
        <p:txBody>
          <a:bodyPr/>
          <a:lstStyle/>
          <a:p>
            <a:r>
              <a:rPr lang="en-US" b="1" dirty="0">
                <a:effectLst/>
              </a:rPr>
              <a:t>Career Technical Education Incentive Grant</a:t>
            </a:r>
          </a:p>
        </p:txBody>
      </p:sp>
    </p:spTree>
    <p:extLst>
      <p:ext uri="{BB962C8B-B14F-4D97-AF65-F5344CB8AC3E}">
        <p14:creationId xmlns:p14="http://schemas.microsoft.com/office/powerpoint/2010/main" val="3499327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1619768"/>
            <a:ext cx="9670810" cy="2293014"/>
          </a:xfrm>
        </p:spPr>
        <p:txBody>
          <a:bodyPr/>
          <a:lstStyle/>
          <a:p>
            <a:r>
              <a:rPr lang="en-US" sz="4400" dirty="0"/>
              <a:t>Submitted and Awarded Applications</a:t>
            </a:r>
          </a:p>
        </p:txBody>
      </p:sp>
    </p:spTree>
    <p:extLst>
      <p:ext uri="{BB962C8B-B14F-4D97-AF65-F5344CB8AC3E}">
        <p14:creationId xmlns:p14="http://schemas.microsoft.com/office/powerpoint/2010/main" val="1553646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E9F46-B70C-9C22-4221-4B6070CF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Figure 2. Summary of submitted applications and requested funds compared to awarded applications and funds.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7A60D2-F3C6-6BCB-1EDC-9A8BE9636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356082"/>
              </p:ext>
            </p:extLst>
          </p:nvPr>
        </p:nvGraphicFramePr>
        <p:xfrm>
          <a:off x="2322513" y="1946275"/>
          <a:ext cx="9671050" cy="3862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4210">
                  <a:extLst>
                    <a:ext uri="{9D8B030D-6E8A-4147-A177-3AD203B41FA5}">
                      <a16:colId xmlns:a16="http://schemas.microsoft.com/office/drawing/2014/main" val="1270199095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632352120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3043804519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3298551985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3985538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Region</a:t>
                      </a:r>
                      <a:br>
                        <a:rPr lang="en-US" sz="1400" dirty="0">
                          <a:effectLst/>
                        </a:rPr>
                      </a:b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86995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Quantity of Applications Submitted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86995" indent="28575"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 Requested Funding by Region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Quantity of Applications Awarded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 Awarded Funding by Region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467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Bay Area 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69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$66,617,810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40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$29, 422,144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273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Central Mother Lode 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$30,127,023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30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$22,371,470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646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Inland Empire Desert 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47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$26,892,444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25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$18,961,442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115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Los Angeles 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93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$54,629,621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42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$26,059,654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21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North/Far North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148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$27,659,787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$14,819,649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513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Orange County 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$19,631,385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$12,828,373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075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San Diego/Imperial  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$23,364,151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$14,701,200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445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South Central Coast 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$13,810,651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323130"/>
                          </a:solidFill>
                          <a:effectLst/>
                        </a:rPr>
                        <a:t>$10,836,068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56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57150" indent="-17145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478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635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$265,732,872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242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9046" marR="49046" marT="49046" marB="4904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$150,000,000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6403" marR="56403" marT="35313" marB="3531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7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53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Submitted and Awarded Applications </a:t>
            </a:r>
            <a:r>
              <a:rPr lang="en-US" sz="2000" dirty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242159"/>
            <a:ext cx="9670810" cy="3934803"/>
          </a:xfrm>
        </p:spPr>
        <p:txBody>
          <a:bodyPr/>
          <a:lstStyle/>
          <a:p>
            <a:r>
              <a:rPr lang="en-US" dirty="0"/>
              <a:t>Of the 478 applications submitted statewide, a total of 242 applications were awarded funds.</a:t>
            </a:r>
          </a:p>
          <a:p>
            <a:endParaRPr lang="en-US" dirty="0"/>
          </a:p>
          <a:p>
            <a:r>
              <a:rPr lang="en-US" dirty="0"/>
              <a:t>On average, the regions awarded funds to 53.5% of the total submitted applications.</a:t>
            </a:r>
          </a:p>
          <a:p>
            <a:endParaRPr lang="en-US" dirty="0"/>
          </a:p>
          <a:p>
            <a:r>
              <a:rPr lang="en-US" dirty="0"/>
              <a:t>The range of awarded funds varies from amounts of less than $10,000 to more than $4 million.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57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CTEIG &amp; K-12 SWP Applicants/Awardees Crosswalk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79112"/>
            <a:ext cx="9670810" cy="419785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/>
              <a:t>In total, 262 unique </a:t>
            </a:r>
            <a:r>
              <a:rPr lang="en-US" sz="2400" b="1" dirty="0"/>
              <a:t>applicants</a:t>
            </a:r>
            <a:r>
              <a:rPr lang="en-US" sz="2400" dirty="0"/>
              <a:t> submitted 478 applications requesting K-12 SWP funds.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Of the 262 unique </a:t>
            </a:r>
            <a:r>
              <a:rPr lang="en-US" sz="2400" b="1" dirty="0"/>
              <a:t>applicants</a:t>
            </a:r>
            <a:r>
              <a:rPr lang="en-US" sz="2400" dirty="0"/>
              <a:t>, 220 applicants, or 84%, indicated that they had also </a:t>
            </a:r>
            <a:r>
              <a:rPr lang="en-US" sz="2400" b="1" dirty="0"/>
              <a:t>applied</a:t>
            </a:r>
            <a:r>
              <a:rPr lang="en-US" sz="2400" dirty="0"/>
              <a:t> for CTEIG funds.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 Of the 171 unique </a:t>
            </a:r>
            <a:r>
              <a:rPr lang="en-US" sz="2400" b="1" dirty="0"/>
              <a:t>applicants who were awarded K-12 SWP funds</a:t>
            </a:r>
            <a:r>
              <a:rPr lang="en-US" sz="2400" dirty="0"/>
              <a:t>, 151 of them, or 88%, indicated that they had also applied for CTEIG funds.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 Of the 171 unique </a:t>
            </a:r>
            <a:r>
              <a:rPr lang="en-US" sz="2400" b="1" dirty="0"/>
              <a:t>applicants who were awarded K-12 SWP funds</a:t>
            </a:r>
            <a:r>
              <a:rPr lang="en-US" sz="2400" dirty="0"/>
              <a:t>, 126 of them, or 83%, indicated that they had applied for CTEIG funds and were </a:t>
            </a:r>
            <a:r>
              <a:rPr lang="en-US" sz="2400" b="1" dirty="0"/>
              <a:t>awarded</a:t>
            </a:r>
            <a:r>
              <a:rPr lang="en-US" sz="2400" dirty="0"/>
              <a:t> CTEIG funds.</a:t>
            </a:r>
          </a:p>
        </p:txBody>
      </p:sp>
    </p:spTree>
    <p:extLst>
      <p:ext uri="{BB962C8B-B14F-4D97-AF65-F5344CB8AC3E}">
        <p14:creationId xmlns:p14="http://schemas.microsoft.com/office/powerpoint/2010/main" val="402774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by ADA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Across the regions, funds were awarded to LEAs reporting the following ADA ranges:</a:t>
            </a:r>
          </a:p>
          <a:p>
            <a:pPr marL="914400"/>
            <a:r>
              <a:rPr lang="en-US" dirty="0"/>
              <a:t>13 LEAs – ADA of 140 or fewer</a:t>
            </a:r>
          </a:p>
          <a:p>
            <a:pPr marL="914400"/>
            <a:r>
              <a:rPr lang="en-US" dirty="0"/>
              <a:t>17 LEAs – ADA between 141–550</a:t>
            </a:r>
          </a:p>
          <a:p>
            <a:pPr marL="914400"/>
            <a:r>
              <a:rPr lang="en-US" dirty="0"/>
              <a:t>134 LEAs – ADA between 551–10,000</a:t>
            </a:r>
          </a:p>
          <a:p>
            <a:pPr marL="914400"/>
            <a:r>
              <a:rPr lang="en-US" dirty="0"/>
              <a:t>78 LEAs – ADA of 10,001 or more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Rural vs. Non-rural K-12 Districts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229633"/>
            <a:ext cx="9670810" cy="3947329"/>
          </a:xfrm>
        </p:spPr>
        <p:txBody>
          <a:bodyPr/>
          <a:lstStyle/>
          <a:p>
            <a:pPr marL="457200" indent="-457200" fontAlgn="base">
              <a:spcAft>
                <a:spcPts val="1800"/>
              </a:spcAft>
            </a:pPr>
            <a:r>
              <a:rPr lang="en-US" dirty="0">
                <a:solidFill>
                  <a:srgbClr val="000000"/>
                </a:solidFill>
              </a:rPr>
              <a:t>Of the 242 awarded applications, 44 applications, or 18%, are from rural LEAs.</a:t>
            </a:r>
          </a:p>
          <a:p>
            <a:pPr marL="457200" indent="-457200" fontAlgn="base">
              <a:spcAft>
                <a:spcPts val="1800"/>
              </a:spcAft>
            </a:pPr>
            <a:r>
              <a:rPr lang="en-US" dirty="0">
                <a:solidFill>
                  <a:srgbClr val="000000"/>
                </a:solidFill>
              </a:rPr>
              <a:t>North Far North awarded funds to 29 applications from rural LEAs, representing 41% of its awarded applications, or 12% of the total awarded applications statewide.</a:t>
            </a:r>
          </a:p>
        </p:txBody>
      </p:sp>
    </p:spTree>
    <p:extLst>
      <p:ext uri="{BB962C8B-B14F-4D97-AF65-F5344CB8AC3E}">
        <p14:creationId xmlns:p14="http://schemas.microsoft.com/office/powerpoint/2010/main" val="9586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Rural vs. Non-rural K-12 Districts </a:t>
            </a:r>
            <a:r>
              <a:rPr lang="en-US" sz="2400" dirty="0"/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spcAft>
                <a:spcPts val="180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In descending order, following are the number of awarded applications to rural LEAs by region: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North Far North		(29)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Central Mother Lode	(6)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Bay Area			(5)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San Diego/Imperial 	(2)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Inland Empire/Desert 	(1)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Los Angeles 		(1)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Orange County		(0)</a:t>
            </a:r>
          </a:p>
          <a:p>
            <a:pPr marL="1428750" lvl="2" indent="-514350" fontAlgn="base"/>
            <a:r>
              <a:rPr lang="en-US" dirty="0">
                <a:solidFill>
                  <a:srgbClr val="000000"/>
                </a:solidFill>
              </a:rPr>
              <a:t>South Central Coast 	(0)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36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School Dropouts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442575"/>
            <a:ext cx="9670810" cy="373438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Statewide, 142 awarded applications, or 59% of total awarded applications, proposed K-12 SWP projects that are serving high school dropouts.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8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Among the 242 awarded applications, 199 LEAs (i.e., K-12 district or school, ROP/ROC, County Office of Education) have reported collaborative partnerships with an industry-based entity, community organization, and/or a workforce development board, accounting for 82% of the awarded applications statewide.</a:t>
            </a:r>
          </a:p>
        </p:txBody>
      </p:sp>
    </p:spTree>
    <p:extLst>
      <p:ext uri="{BB962C8B-B14F-4D97-AF65-F5344CB8AC3E}">
        <p14:creationId xmlns:p14="http://schemas.microsoft.com/office/powerpoint/2010/main" val="1540507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Technical Education Incentive Grant (CTEIG)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229633"/>
            <a:ext cx="9670810" cy="3947329"/>
          </a:xfrm>
        </p:spPr>
        <p:txBody>
          <a:bodyPr/>
          <a:lstStyle/>
          <a:p>
            <a:r>
              <a:rPr lang="en-US" dirty="0"/>
              <a:t>First 3 rounds expenditure deadlines extended.</a:t>
            </a:r>
          </a:p>
          <a:p>
            <a:pPr marL="0" indent="0">
              <a:buNone/>
            </a:pPr>
            <a:r>
              <a:rPr lang="en-US" dirty="0"/>
              <a:t>   (see letter)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FY 17-18 Data Collection – Part I Completed </a:t>
            </a:r>
          </a:p>
          <a:p>
            <a:pPr marL="0" indent="0">
              <a:buNone/>
            </a:pPr>
            <a:r>
              <a:rPr lang="en-US" dirty="0"/>
              <a:t>  (see snapshot)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FY 17-18 Data Collection – Part II due June 30, 2019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48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CTEIG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FY 18-19 Grant Award Notifications (GANs) in process </a:t>
            </a:r>
          </a:p>
          <a:p>
            <a:pPr marL="0" indent="0">
              <a:buNone/>
            </a:pPr>
            <a:r>
              <a:rPr lang="en-US" dirty="0"/>
              <a:t>  (see Number of Awards &amp; Funding by County)</a:t>
            </a:r>
          </a:p>
          <a:p>
            <a:endParaRPr lang="en-US" dirty="0"/>
          </a:p>
          <a:p>
            <a:r>
              <a:rPr lang="en-US" dirty="0"/>
              <a:t>FY 2019 -20 grant application to be released fall 2019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Recommend going back to Small, Medium, and Large Categories instead of Large A, Large B, and Large 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2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K-12 Strong Workforce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2018-19 Applications and Awards Summary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1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0028" y="1353954"/>
            <a:ext cx="9670810" cy="1405060"/>
          </a:xfrm>
        </p:spPr>
        <p:txBody>
          <a:bodyPr/>
          <a:lstStyle/>
          <a:p>
            <a:r>
              <a:rPr lang="en-US" sz="4400" dirty="0"/>
              <a:t>K-12 SWP Applications Submitted and Requested Funds</a:t>
            </a:r>
          </a:p>
        </p:txBody>
      </p:sp>
    </p:spTree>
    <p:extLst>
      <p:ext uri="{BB962C8B-B14F-4D97-AF65-F5344CB8AC3E}">
        <p14:creationId xmlns:p14="http://schemas.microsoft.com/office/powerpoint/2010/main" val="4096827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4EC4B-AF16-2E11-CA7D-BEB47097A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Figure 1. Summary of Applications submitted, 2018–19 K-12 SWP Regional Allocations, and Total Requested Funding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AFC1D2F-77FC-8647-E9F1-61430AA1B6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324223"/>
              </p:ext>
            </p:extLst>
          </p:nvPr>
        </p:nvGraphicFramePr>
        <p:xfrm>
          <a:off x="2322513" y="1946275"/>
          <a:ext cx="9671050" cy="44909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4210">
                  <a:extLst>
                    <a:ext uri="{9D8B030D-6E8A-4147-A177-3AD203B41FA5}">
                      <a16:colId xmlns:a16="http://schemas.microsoft.com/office/drawing/2014/main" val="484697341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923604038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1958191346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3751896719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3691689971"/>
                    </a:ext>
                  </a:extLst>
                </a:gridCol>
              </a:tblGrid>
              <a:tr h="546586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Region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86995" indent="28575"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Applications Submitted</a:t>
                      </a:r>
                    </a:p>
                    <a:p>
                      <a:pPr marL="0" marR="86995" lvl="0" indent="28575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(Quantity/%</a:t>
                      </a:r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 Requested Funding by Region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2018–2019 Regional Allocations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 Requested Funding over Regional Allocation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729634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Bay Area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69/14%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$66,617,810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$29,422,144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($37,195,666)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278041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Central Mother Lode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65/14%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$30,127,023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$22,371,470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($7,873,035)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362936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Inland Empire Desert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47/10%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$26,892,444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$18,961,442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($7,931,002)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451629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Los Angeles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93/19%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$54,629,621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$26,059,654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($28,569,967)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24143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North/Far North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147/31%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$27,659,787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$14,819,649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($12,722,656)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79021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Orange County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17/4%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$19,631,385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$12,828,373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($6,803,012)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820481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San Diego/Imperial  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32/7%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$26,364,151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$14,701,200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($11,662,951)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723400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South Central Coast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7/1%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$13,810,651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$10,836,068 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($2,974,583)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82771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R="57150" indent="-17145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016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478-100%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63500"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$265,732,872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$150,000,000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solidFill>
                            <a:srgbClr val="C0504D"/>
                          </a:solidFill>
                          <a:effectLst/>
                        </a:rPr>
                        <a:t>($115,732,872)</a:t>
                      </a:r>
                      <a:endParaRPr lang="en-US" sz="1400" dirty="0">
                        <a:effectLst/>
                      </a:endParaRPr>
                    </a:p>
                  </a:txBody>
                  <a:tcPr marL="61844" marR="61844" marT="61844" marB="61844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312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67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K-12 SWP Applications Submitted and Requested Funds </a:t>
            </a:r>
            <a:r>
              <a:rPr lang="en-US" sz="2000" dirty="0"/>
              <a:t>(2)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292263"/>
            <a:ext cx="9670810" cy="3884699"/>
          </a:xfrm>
        </p:spPr>
        <p:txBody>
          <a:bodyPr/>
          <a:lstStyle/>
          <a:p>
            <a:r>
              <a:rPr lang="en-US" dirty="0"/>
              <a:t>In all, 478 applications were submitted statewide for K-12 SWP funds, requesting a total amount of $265,732,872.</a:t>
            </a:r>
          </a:p>
          <a:p>
            <a:endParaRPr lang="en-US" dirty="0"/>
          </a:p>
          <a:p>
            <a:r>
              <a:rPr lang="en-US" dirty="0"/>
              <a:t>Total requested funding from LEAs exceeded the state’s allocation of $150 million by more than $115 million.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19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K-12 SWP Applications Submitted and Requested Funds </a:t>
            </a:r>
            <a:r>
              <a:rPr lang="en-US" sz="2000" dirty="0"/>
              <a:t>(3)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204581"/>
            <a:ext cx="9670810" cy="3972381"/>
          </a:xfrm>
        </p:spPr>
        <p:txBody>
          <a:bodyPr/>
          <a:lstStyle/>
          <a:p>
            <a:r>
              <a:rPr lang="en-US" dirty="0"/>
              <a:t>The North Far North region received 148 applications, the highest number of applicants, while the South Central Coast region received the least number of applications at seven.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343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K-12 SWP Applications Submitted and Requested Funds </a:t>
            </a:r>
            <a:r>
              <a:rPr lang="en-US" sz="2000" dirty="0"/>
              <a:t>(4)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104373"/>
            <a:ext cx="9670810" cy="40725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number of applications submitted, the number of applications awarded, and the awarded amounts varied greatly by region. 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For comparison, North Far North awarded 70 proposals (the most), ranging from approximately $11,000 to $975,000, while South Central Coast awarded 4 proposals (the least), ranging from approximately $1.6 million to $4.3 million.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8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991</Words>
  <Application>Microsoft Office PowerPoint</Application>
  <PresentationFormat>Widescreen</PresentationFormat>
  <Paragraphs>167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Career Technical Education Incentive Grant</vt:lpstr>
      <vt:lpstr>Career Technical Education Incentive Grant (CTEIG)</vt:lpstr>
      <vt:lpstr>CTEIG</vt:lpstr>
      <vt:lpstr>K-12 Strong Workforce Program</vt:lpstr>
      <vt:lpstr>K-12 SWP Applications Submitted and Requested Funds</vt:lpstr>
      <vt:lpstr>Figure 1. Summary of Applications submitted, 2018–19 K-12 SWP Regional Allocations, and Total Requested Funding</vt:lpstr>
      <vt:lpstr>K-12 SWP Applications Submitted and Requested Funds (2)</vt:lpstr>
      <vt:lpstr>K-12 SWP Applications Submitted and Requested Funds (3)</vt:lpstr>
      <vt:lpstr>K-12 SWP Applications Submitted and Requested Funds (4)</vt:lpstr>
      <vt:lpstr>Submitted and Awarded Applications</vt:lpstr>
      <vt:lpstr>Figure 2. Summary of submitted applications and requested funds compared to awarded applications and funds.</vt:lpstr>
      <vt:lpstr>Submitted and Awarded Applications (2)</vt:lpstr>
      <vt:lpstr>CTEIG &amp; K-12 SWP Applicants/Awardees Crosswalk</vt:lpstr>
      <vt:lpstr>Distribution by ADA Size</vt:lpstr>
      <vt:lpstr>Rural vs. Non-rural K-12 Districts</vt:lpstr>
      <vt:lpstr>Rural vs. Non-rural K-12 Districts (2)</vt:lpstr>
      <vt:lpstr>High School Dropouts</vt:lpstr>
      <vt:lpstr>Partnerships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Item 02 Slides - General Information (CA Dept of Education)</dc:title>
  <dc:subject>Update on California State Initiatives: the Career Technical Education Incentive Grant (CTEIG), and the K-12 Strong Workforce Program for the California Workforce Pathways Joint Advisory Committee (CWPJAC).</dc:subject>
  <dc:creator/>
  <cp:lastModifiedBy/>
  <cp:revision>1</cp:revision>
  <dcterms:created xsi:type="dcterms:W3CDTF">2025-08-21T17:14:06Z</dcterms:created>
  <dcterms:modified xsi:type="dcterms:W3CDTF">2025-08-21T17:15:02Z</dcterms:modified>
</cp:coreProperties>
</file>