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8" r:id="rId5"/>
    <p:sldId id="283" r:id="rId6"/>
    <p:sldId id="285" r:id="rId7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ricia de Cos" initials="PdC" lastIdx="2" clrIdx="0">
    <p:extLst>
      <p:ext uri="{19B8F6BF-5375-455C-9EA6-DF929625EA0E}">
        <p15:presenceInfo xmlns:p15="http://schemas.microsoft.com/office/powerpoint/2012/main" userId="S-1-5-21-2608872058-1432505909-2668327341-11108" providerId="AD"/>
      </p:ext>
    </p:extLst>
  </p:cmAuthor>
  <p:cmAuthor id="2" name="Michelle McIntosh" initials="MM" lastIdx="1" clrIdx="1">
    <p:extLst>
      <p:ext uri="{19B8F6BF-5375-455C-9EA6-DF929625EA0E}">
        <p15:presenceInfo xmlns:p15="http://schemas.microsoft.com/office/powerpoint/2012/main" userId="S-1-5-21-2608872058-1432505909-2668327341-8402" providerId="AD"/>
      </p:ext>
    </p:extLst>
  </p:cmAuthor>
  <p:cmAuthor id="3" name="Weber, Sheneui" initials="WS" lastIdx="2" clrIdx="2">
    <p:extLst>
      <p:ext uri="{19B8F6BF-5375-455C-9EA6-DF929625EA0E}">
        <p15:presenceInfo xmlns:p15="http://schemas.microsoft.com/office/powerpoint/2012/main" userId="S-1-5-21-497965403-1571489503-621696214-1783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37" autoAdjust="0"/>
  </p:normalViewPr>
  <p:slideViewPr>
    <p:cSldViewPr snapToGrid="0">
      <p:cViewPr varScale="1">
        <p:scale>
          <a:sx n="74" d="100"/>
          <a:sy n="74" d="100"/>
        </p:scale>
        <p:origin x="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1" d="100"/>
          <a:sy n="61" d="100"/>
        </p:scale>
        <p:origin x="285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r>
              <a:rPr lang="en-US" dirty="0" smtClean="0"/>
              <a:t>California Workforce Pathways </a:t>
            </a:r>
          </a:p>
          <a:p>
            <a:r>
              <a:rPr lang="en-US" dirty="0" smtClean="0"/>
              <a:t>Joint Advisory Committee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r>
              <a:rPr lang="en-US" dirty="0" smtClean="0"/>
              <a:t>Item 01 Attachment 1</a:t>
            </a:r>
          </a:p>
          <a:p>
            <a:r>
              <a:rPr lang="en-US" dirty="0" smtClean="0"/>
              <a:t>November 7, 2019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054F5586-A821-4E56-9650-933E50306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53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96AC3-C319-43F5-A80F-758A7B7113DA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60463"/>
            <a:ext cx="5572125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225"/>
            <a:ext cx="5588000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CA9CEA-F9DC-4D67-9D14-BD8BA0380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93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9CEA-F9DC-4D67-9D14-BD8BA03804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057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4.gi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7344" y="393409"/>
            <a:ext cx="9381251" cy="2455562"/>
          </a:xfrm>
          <a:prstGeom prst="rect">
            <a:avLst/>
          </a:prstGeom>
        </p:spPr>
        <p:txBody>
          <a:bodyPr anchor="ctr"/>
          <a:lstStyle>
            <a:lvl1pPr algn="ctr">
              <a:defRPr sz="7200" b="1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5870163" y="5418476"/>
            <a:ext cx="248440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/>
              </a:rPr>
              <a:t>CALIFORNIA DEPARTMENT 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/>
              </a:rPr>
              <a:t>OF </a:t>
            </a:r>
            <a:r>
              <a:rPr lang="en-US" sz="1600" b="1" kern="1200" dirty="0">
                <a:ln w="0"/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Tony Thurmond,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State Superintendent of 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Public Instruction</a:t>
            </a:r>
          </a:p>
        </p:txBody>
      </p:sp>
      <p:pic>
        <p:nvPicPr>
          <p:cNvPr id="4" name="Picture 3" descr="The logo for the California Department of Educatio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482" y="4486529"/>
            <a:ext cx="938971" cy="938971"/>
          </a:xfrm>
          <a:prstGeom prst="rect">
            <a:avLst/>
          </a:prstGeom>
        </p:spPr>
      </p:pic>
      <p:pic>
        <p:nvPicPr>
          <p:cNvPr id="5" name="Picture 4" descr="The logo for the California Collunity Colleges Chancellor's Office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6609" y="4548691"/>
            <a:ext cx="876809" cy="876809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9213314" y="5425500"/>
            <a:ext cx="238340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n w="0"/>
                <a:effectLst/>
              </a:rPr>
              <a:t>CALIFORNIA</a:t>
            </a:r>
            <a:r>
              <a:rPr lang="en-US" sz="1600" b="1" baseline="0" dirty="0">
                <a:ln w="0"/>
                <a:effectLst/>
              </a:rPr>
              <a:t> COMMUNITY COLLEGES CHANCELLOR’S OFFICE</a:t>
            </a:r>
            <a:endParaRPr lang="en-US" sz="1600" b="1" dirty="0">
              <a:ln w="0"/>
              <a:effectLst/>
            </a:endParaRPr>
          </a:p>
          <a:p>
            <a:pPr algn="ctr"/>
            <a:r>
              <a:rPr lang="en-US" sz="1400" dirty="0">
                <a:ln w="0"/>
                <a:effectLst/>
              </a:rPr>
              <a:t>Eloy Ortiz Oakley, Chancellor</a:t>
            </a:r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 flipV="1">
            <a:off x="9645010" y="2767616"/>
            <a:ext cx="55244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" name="Picture 2" descr="The logo for the California State Board of Educatio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046" y="4548691"/>
            <a:ext cx="922457" cy="919941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323071" y="5425500"/>
            <a:ext cx="24844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n w="0"/>
                <a:effectLst/>
              </a:rPr>
              <a:t>STATE BOARD</a:t>
            </a:r>
          </a:p>
          <a:p>
            <a:pPr algn="ctr"/>
            <a:r>
              <a:rPr lang="en-US" sz="1600" b="1" dirty="0">
                <a:ln w="0"/>
                <a:effectLst/>
              </a:rPr>
              <a:t>OF EDUCATION</a:t>
            </a:r>
          </a:p>
          <a:p>
            <a:pPr algn="ctr"/>
            <a:r>
              <a:rPr lang="en-US" sz="1400" dirty="0">
                <a:ln w="0"/>
                <a:effectLst/>
              </a:rPr>
              <a:t>Linda Darling-Hammond,</a:t>
            </a:r>
          </a:p>
          <a:p>
            <a:pPr algn="ctr"/>
            <a:r>
              <a:rPr lang="en-US" sz="1400" dirty="0">
                <a:ln w="0"/>
                <a:effectLst/>
              </a:rPr>
              <a:t>State Board President</a:t>
            </a:r>
          </a:p>
        </p:txBody>
      </p:sp>
      <p:pic>
        <p:nvPicPr>
          <p:cNvPr id="14" name="Picture 13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2437343" y="2943048"/>
            <a:ext cx="9381251" cy="1384561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95720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6031"/>
            <a:ext cx="9670810" cy="423093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lowchart: Stored Data 6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0" name="Picture 9" descr="The logo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2" name="Picture 11" descr="The logo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1" name="Picture 10" descr="The logo for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92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3069" y="1957754"/>
            <a:ext cx="4722499" cy="4219210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03477" y="1957753"/>
            <a:ext cx="4690403" cy="4219209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Stored Data 8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2" name="Picture 11" descr="The logo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4" name="Picture 13" descr="The logo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7" name="Picture 16" descr="The logo for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2406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5347707"/>
            <a:ext cx="1169774" cy="1169774"/>
          </a:xfrm>
          <a:prstGeom prst="rect">
            <a:avLst/>
          </a:prstGeom>
        </p:spPr>
      </p:pic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4" name="Picture 13" descr="The logo for the California Department of Education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5" name="Picture 14" descr="The logo for the California Community Colleges Chancellor's Office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8" name="Picture 17" descr="The logo for the California State Board of Education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21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C8ECD2-3E19-420C-9615-1281C8952A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7344" y="393408"/>
            <a:ext cx="9381251" cy="3470253"/>
          </a:xfrm>
        </p:spPr>
        <p:txBody>
          <a:bodyPr/>
          <a:lstStyle/>
          <a:p>
            <a:r>
              <a:rPr lang="en-US" sz="4800" dirty="0">
                <a:effectLst/>
              </a:rPr>
              <a:t>California Career Technical Education (CTE) Initiatives: Update and recommendations on metric changes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499327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161" y="632980"/>
            <a:ext cx="9670810" cy="1405060"/>
          </a:xfrm>
        </p:spPr>
        <p:txBody>
          <a:bodyPr/>
          <a:lstStyle/>
          <a:p>
            <a:r>
              <a:rPr lang="en-US" dirty="0"/>
              <a:t>Matrix of Metrics</a:t>
            </a:r>
            <a:br>
              <a:rPr lang="en-US" dirty="0"/>
            </a:br>
            <a:r>
              <a:rPr lang="en-US" dirty="0"/>
              <a:t>Development </a:t>
            </a:r>
            <a:br>
              <a:rPr lang="en-US" dirty="0"/>
            </a:b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2949457" y="2598249"/>
            <a:ext cx="841523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After review and discussion, no changes to existing matrix.</a:t>
            </a:r>
          </a:p>
          <a:p>
            <a:pPr lvl="1"/>
            <a:endParaRPr lang="en-U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These data metrics remain the most appropriate metrics to measure and evaluate program outcomes for both new and renewal applicants.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Future metrics to be evaluated for inclusion.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110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Staff Recommendation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3907" y="1770186"/>
            <a:ext cx="9670810" cy="4230931"/>
          </a:xfrm>
        </p:spPr>
        <p:txBody>
          <a:bodyPr/>
          <a:lstStyle/>
          <a:p>
            <a:pPr lvl="1"/>
            <a:r>
              <a:rPr lang="en-US" sz="2400" dirty="0"/>
              <a:t>Approve the revise the Matrix of Metrics presented today with two clean up items; </a:t>
            </a:r>
          </a:p>
          <a:p>
            <a:pPr marL="457200" lvl="1" indent="0">
              <a:buNone/>
            </a:pPr>
            <a:endParaRPr lang="en-US" sz="2400" dirty="0"/>
          </a:p>
          <a:p>
            <a:pPr lvl="1"/>
            <a:r>
              <a:rPr lang="en-US" sz="2400" dirty="0"/>
              <a:t>Approve the update of terminology from “Carl D. Perkins Career and Technical Education Improvement Act of 2006” to “Strengthening Career and Technical Education in the 21st Century Act (Perkins V);” and </a:t>
            </a:r>
          </a:p>
          <a:p>
            <a:pPr marL="457200" lvl="1" indent="0">
              <a:buNone/>
            </a:pPr>
            <a:endParaRPr lang="en-US" sz="2400" dirty="0"/>
          </a:p>
          <a:p>
            <a:pPr lvl="1"/>
            <a:r>
              <a:rPr lang="en-US" sz="2400" dirty="0"/>
              <a:t>Allow time for CDE and CCCCO staff to discuss and work on integrating the metrics toward common alignment and non-duplication for the local education agencies (LEAs).</a:t>
            </a:r>
          </a:p>
          <a:p>
            <a:pPr marL="457200" lvl="1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22737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E4BCF4D8983C40A36124FC3310ACB6" ma:contentTypeVersion="10" ma:contentTypeDescription="Create a new document." ma:contentTypeScope="" ma:versionID="2c9824a6bd758681bd2ac6de0ae196e3">
  <xsd:schema xmlns:xsd="http://www.w3.org/2001/XMLSchema" xmlns:xs="http://www.w3.org/2001/XMLSchema" xmlns:p="http://schemas.microsoft.com/office/2006/metadata/properties" xmlns:ns3="c879b346-0b7d-453e-989e-4db3ade23c72" xmlns:ns4="89474bdd-c09e-4360-a4ae-bc1ba9dad73d" targetNamespace="http://schemas.microsoft.com/office/2006/metadata/properties" ma:root="true" ma:fieldsID="28a86eac2c00b3985b1d4a693a81b614" ns3:_="" ns4:_="">
    <xsd:import namespace="c879b346-0b7d-453e-989e-4db3ade23c72"/>
    <xsd:import namespace="89474bdd-c09e-4360-a4ae-bc1ba9dad73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79b346-0b7d-453e-989e-4db3ade23c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474bdd-c09e-4360-a4ae-bc1ba9dad73d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374A197-9B8C-4D94-ACD5-B0EEB49E13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480DEA-8B87-4C83-B5D3-F5BC35DB83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79b346-0b7d-453e-989e-4db3ade23c72"/>
    <ds:schemaRef ds:uri="89474bdd-c09e-4360-a4ae-bc1ba9dad7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AE278E5-38CA-45BB-8095-AC50FC68B559}">
  <ds:schemaRefs>
    <ds:schemaRef ds:uri="http://purl.org/dc/elements/1.1/"/>
    <ds:schemaRef ds:uri="http://schemas.microsoft.com/office/2006/metadata/properties"/>
    <ds:schemaRef ds:uri="89474bdd-c09e-4360-a4ae-bc1ba9dad73d"/>
    <ds:schemaRef ds:uri="http://purl.org/dc/terms/"/>
    <ds:schemaRef ds:uri="http://schemas.openxmlformats.org/package/2006/metadata/core-properties"/>
    <ds:schemaRef ds:uri="c879b346-0b7d-453e-989e-4db3ade23c72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2831</TotalTime>
  <Words>141</Words>
  <PresentationFormat>Widescreen</PresentationFormat>
  <Paragraphs>14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Symbol</vt:lpstr>
      <vt:lpstr>Office Theme</vt:lpstr>
      <vt:lpstr>California Career Technical Education (CTE) Initiatives: Update and recommendations on metric changes</vt:lpstr>
      <vt:lpstr>Matrix of Metrics Development  </vt:lpstr>
      <vt:lpstr>Staff Recommendation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 Technical Education Incentive Grant - California Workforce Pathways (CA Dept of Education)</dc:title>
  <dc:subject>Update on California State Initiatives: the Career Technical Education Incentive Grant (CTEIG), and the K-12 SWP.</dc:subject>
  <cp:lastPrinted>2019-06-26T18:25:55Z</cp:lastPrinted>
  <dcterms:created xsi:type="dcterms:W3CDTF">2017-09-26T18:37:33Z</dcterms:created>
  <dcterms:modified xsi:type="dcterms:W3CDTF">2019-10-25T17:29:34Z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0x0101009AE4BCF4D8983C40A36124FC3310ACB6</vt:lpwstr>
  </property>
</Properties>
</file>