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83" r:id="rId6"/>
    <p:sldId id="284" r:id="rId7"/>
    <p:sldId id="285" r:id="rId8"/>
    <p:sldId id="286" r:id="rId9"/>
    <p:sldId id="289" r:id="rId10"/>
    <p:sldId id="287" r:id="rId11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de Cos" initials="PdC" lastIdx="2" clrIdx="0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  <p:cmAuthor id="2" name="Michelle McIntosh" initials="MM" lastIdx="1" clrIdx="1">
    <p:extLst>
      <p:ext uri="{19B8F6BF-5375-455C-9EA6-DF929625EA0E}">
        <p15:presenceInfo xmlns:p15="http://schemas.microsoft.com/office/powerpoint/2012/main" userId="S-1-5-21-2608872058-1432505909-2668327341-8402" providerId="AD"/>
      </p:ext>
    </p:extLst>
  </p:cmAuthor>
  <p:cmAuthor id="3" name="Weber, Sheneui" initials="WS" lastIdx="7" clrIdx="2">
    <p:extLst>
      <p:ext uri="{19B8F6BF-5375-455C-9EA6-DF929625EA0E}">
        <p15:presenceInfo xmlns:p15="http://schemas.microsoft.com/office/powerpoint/2012/main" userId="S-1-5-21-497965403-1571489503-621696214-178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37" autoAdjust="0"/>
  </p:normalViewPr>
  <p:slideViewPr>
    <p:cSldViewPr snapToGrid="0">
      <p:cViewPr varScale="1">
        <p:scale>
          <a:sx n="106" d="100"/>
          <a:sy n="106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1847069-E887-4ECB-B17D-F63BB43103F3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96AC3-C319-43F5-A80F-758A7B7113DA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9CEA-F9DC-4D67-9D14-BD8BA0380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9CEA-F9DC-4D67-9D14-BD8BA03804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5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470253"/>
          </a:xfrm>
        </p:spPr>
        <p:txBody>
          <a:bodyPr/>
          <a:lstStyle/>
          <a:p>
            <a:r>
              <a:rPr lang="en-US" sz="5400" b="1" dirty="0"/>
              <a:t>K-12 Strong Workforce</a:t>
            </a:r>
            <a:br>
              <a:rPr lang="en-US" sz="5400" b="1" dirty="0"/>
            </a:br>
            <a:r>
              <a:rPr lang="en-US" sz="5400" dirty="0"/>
              <a:t>Metrics Overview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49457" y="2580137"/>
            <a:ext cx="841523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Update on Data Sharing Agreement with CCCCO &amp; CDE: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Master Data Sharing Agreement in Place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Amendment to collect specific K12 SWP data elements from CALPADS file that comes from CDE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Working with CDE to identify specific data elements needed for reporting (variables that go into constructing a metric)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Goal is to make sure metrics is being defined in the same manner between both 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systems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161" y="632980"/>
            <a:ext cx="9670810" cy="1405060"/>
          </a:xfrm>
        </p:spPr>
        <p:txBody>
          <a:bodyPr/>
          <a:lstStyle/>
          <a:p>
            <a:r>
              <a:rPr lang="en-US" dirty="0"/>
              <a:t>Data Sharing Agreement </a:t>
            </a:r>
            <a:br>
              <a:rPr lang="en-US" dirty="0"/>
            </a:br>
            <a:r>
              <a:rPr lang="en-US" dirty="0"/>
              <a:t>CCCCO &amp; CDE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711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K12 Student Level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608678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400" dirty="0"/>
              <a:t>The K12 SWP Metrics that measure K–12 student-level outcomes:</a:t>
            </a:r>
          </a:p>
          <a:p>
            <a:pPr marL="457200" lvl="1" indent="0">
              <a:buNone/>
            </a:pPr>
            <a:endParaRPr lang="en-US" sz="2400" dirty="0"/>
          </a:p>
          <a:p>
            <a:pPr lvl="2"/>
            <a:r>
              <a:rPr lang="en-US" dirty="0"/>
              <a:t>Completed 2+ CTE courses in high school in the same program of study.</a:t>
            </a:r>
          </a:p>
          <a:p>
            <a:pPr lvl="2"/>
            <a:r>
              <a:rPr lang="en-US" dirty="0"/>
              <a:t>Completed 2+ CTE courses in high school in the same program of study that include early college credit, work-based learning*, or third-party certification*. </a:t>
            </a:r>
          </a:p>
          <a:p>
            <a:pPr lvl="2"/>
            <a:r>
              <a:rPr lang="en-US" dirty="0"/>
              <a:t>Graduated high school. </a:t>
            </a:r>
          </a:p>
          <a:p>
            <a:pPr lvl="2"/>
            <a:r>
              <a:rPr lang="en-US" dirty="0"/>
              <a:t>Enrolled in a CA Community College within one year of leaving secondary school. (Source: CALPADS &amp; CCCCO MIS</a:t>
            </a:r>
            <a:r>
              <a:rPr lang="en-US" dirty="0" smtClean="0"/>
              <a:t>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*not currently in CALPADS</a:t>
            </a:r>
          </a:p>
        </p:txBody>
      </p:sp>
    </p:spTree>
    <p:extLst>
      <p:ext uri="{BB962C8B-B14F-4D97-AF65-F5344CB8AC3E}">
        <p14:creationId xmlns:p14="http://schemas.microsoft.com/office/powerpoint/2010/main" val="113620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Post-secondary Student Level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770186"/>
            <a:ext cx="9670810" cy="480263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400" dirty="0"/>
              <a:t>The K12 SWP Metrics that measure postsecondary student-level outcomes (continued</a:t>
            </a:r>
            <a:r>
              <a:rPr lang="en-US" sz="2400" dirty="0" smtClean="0"/>
              <a:t>):</a:t>
            </a:r>
            <a:endParaRPr lang="en-US" sz="2400" dirty="0"/>
          </a:p>
          <a:p>
            <a:pPr lvl="2"/>
            <a:r>
              <a:rPr lang="en-US" dirty="0"/>
              <a:t>Completed 9+ CTE units in first year of CA Community College. </a:t>
            </a:r>
          </a:p>
          <a:p>
            <a:pPr lvl="2"/>
            <a:r>
              <a:rPr lang="en-US" dirty="0"/>
              <a:t>Attained a CA Community College certificate/degree or journey level status. </a:t>
            </a:r>
          </a:p>
          <a:p>
            <a:pPr lvl="2"/>
            <a:r>
              <a:rPr lang="en-US" dirty="0"/>
              <a:t>Transferred to a four-year institution after exiting CA Community College. </a:t>
            </a:r>
          </a:p>
          <a:p>
            <a:pPr lvl="2"/>
            <a:r>
              <a:rPr lang="en-US" dirty="0"/>
              <a:t>Entered registered apprenticeship after participation in high school pre apprenticeship program (currently exploring) </a:t>
            </a:r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400" dirty="0"/>
              <a:t>Source: CCCCO MIS, CSUs, UCs, National Student Clearing House, DAS, CDE</a:t>
            </a:r>
          </a:p>
          <a:p>
            <a:pPr marL="914400" lvl="2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2737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Student-level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K12 SWP Metrics that measure employment student-level outcomes (continued): 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Employed in a job closely related to field of study after exiting CA Community College (Source: CCCCO CTEOS) </a:t>
            </a:r>
          </a:p>
          <a:p>
            <a:pPr lvl="2"/>
            <a:r>
              <a:rPr lang="en-US" dirty="0"/>
              <a:t>Median annual earnings of students after exiting CA Community College* </a:t>
            </a:r>
          </a:p>
          <a:p>
            <a:pPr lvl="2"/>
            <a:r>
              <a:rPr lang="en-US" dirty="0"/>
              <a:t>Attained a living wage after exiting CA Community College</a:t>
            </a:r>
            <a:r>
              <a:rPr lang="en-US" dirty="0" smtClean="0"/>
              <a:t>*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*</a:t>
            </a:r>
            <a:r>
              <a:rPr lang="en-US" sz="2400" dirty="0"/>
              <a:t>Source: EDD data</a:t>
            </a:r>
          </a:p>
        </p:txBody>
      </p:sp>
    </p:spTree>
    <p:extLst>
      <p:ext uri="{BB962C8B-B14F-4D97-AF65-F5344CB8AC3E}">
        <p14:creationId xmlns:p14="http://schemas.microsoft.com/office/powerpoint/2010/main" val="3496950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LaunchBoard</a:t>
            </a:r>
            <a:r>
              <a:rPr lang="en-US" dirty="0"/>
              <a:t> &amp; K12SWP </a:t>
            </a:r>
            <a:r>
              <a:rPr lang="en-US" sz="2400" dirty="0"/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ea typeface="Calibri" panose="020F0502020204030204" pitchFamily="34" charset="0"/>
              </a:rPr>
              <a:t>LaunchBoard</a:t>
            </a:r>
            <a:r>
              <a:rPr lang="en-US" sz="2400" dirty="0" smtClean="0">
                <a:ea typeface="Calibri" panose="020F0502020204030204" pitchFamily="34" charset="0"/>
              </a:rPr>
              <a:t> </a:t>
            </a:r>
            <a:r>
              <a:rPr lang="en-US" sz="2400" dirty="0">
                <a:ea typeface="Calibri" panose="020F0502020204030204" pitchFamily="34" charset="0"/>
              </a:rPr>
              <a:t>is the data </a:t>
            </a:r>
            <a:r>
              <a:rPr lang="en-US" sz="2400" dirty="0"/>
              <a:t>dashboard tool for the </a:t>
            </a:r>
            <a:r>
              <a:rPr lang="en-US" sz="2400" dirty="0" smtClean="0"/>
              <a:t>CCCCO.</a:t>
            </a:r>
            <a:endParaRPr lang="en-US" sz="2400" dirty="0"/>
          </a:p>
          <a:p>
            <a:r>
              <a:rPr lang="en-US" sz="2400" dirty="0"/>
              <a:t>A Dashboard for K12SWP is being added, Tentative completion date of Spring 2020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dirty="0" err="1" smtClean="0"/>
              <a:t>LaunchBoard</a:t>
            </a:r>
            <a:r>
              <a:rPr lang="en-US" sz="2400" dirty="0" smtClean="0"/>
              <a:t> </a:t>
            </a:r>
            <a:r>
              <a:rPr lang="en-US" sz="2400" dirty="0"/>
              <a:t>Metrics will compare different groups of students: </a:t>
            </a:r>
          </a:p>
          <a:p>
            <a:pPr lvl="1"/>
            <a:r>
              <a:rPr lang="en-US" sz="2400" dirty="0"/>
              <a:t>CTE Participants</a:t>
            </a:r>
          </a:p>
          <a:p>
            <a:pPr lvl="1"/>
            <a:r>
              <a:rPr lang="en-US" sz="2400" dirty="0"/>
              <a:t>CTE Concentrators</a:t>
            </a:r>
          </a:p>
          <a:p>
            <a:pPr lvl="1"/>
            <a:r>
              <a:rPr lang="en-US" sz="2400" dirty="0"/>
              <a:t>Highly Prepared CTE Students</a:t>
            </a:r>
          </a:p>
          <a:p>
            <a:pPr lvl="1"/>
            <a:r>
              <a:rPr lang="en-US" sz="2400" dirty="0"/>
              <a:t>Non </a:t>
            </a:r>
            <a:r>
              <a:rPr lang="en-US" sz="2400" dirty="0" smtClean="0"/>
              <a:t>CTE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08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LaunchBoard</a:t>
            </a:r>
            <a:r>
              <a:rPr lang="en-US" dirty="0"/>
              <a:t> &amp; K12SWP </a:t>
            </a:r>
            <a:r>
              <a:rPr lang="en-US" sz="2400" dirty="0"/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400" dirty="0" err="1" smtClean="0"/>
              <a:t>LaunchBoard</a:t>
            </a:r>
            <a:r>
              <a:rPr lang="en-US" sz="2400" dirty="0" smtClean="0"/>
              <a:t> </a:t>
            </a:r>
            <a:r>
              <a:rPr lang="en-US" sz="2400" dirty="0"/>
              <a:t>Metrics will be disaggregated to look at subgroups of interest:</a:t>
            </a:r>
          </a:p>
          <a:p>
            <a:pPr lvl="1"/>
            <a:r>
              <a:rPr lang="en-US" sz="2400" dirty="0"/>
              <a:t>Gender</a:t>
            </a:r>
          </a:p>
          <a:p>
            <a:pPr lvl="1"/>
            <a:r>
              <a:rPr lang="en-US" sz="2400" dirty="0"/>
              <a:t>Race/Ethnicity</a:t>
            </a:r>
          </a:p>
          <a:p>
            <a:pPr lvl="1"/>
            <a:r>
              <a:rPr lang="en-US" sz="2400" dirty="0"/>
              <a:t>Socioeconomically Disadvantaged</a:t>
            </a:r>
          </a:p>
          <a:p>
            <a:pPr lvl="1"/>
            <a:r>
              <a:rPr lang="en-US" sz="2400" dirty="0"/>
              <a:t>Foster Youth</a:t>
            </a:r>
          </a:p>
          <a:p>
            <a:pPr lvl="1"/>
            <a:r>
              <a:rPr lang="en-US" sz="2400" dirty="0"/>
              <a:t>Students with Disabilities</a:t>
            </a:r>
          </a:p>
          <a:p>
            <a:pPr lvl="1"/>
            <a:r>
              <a:rPr lang="en-US" sz="2400" dirty="0"/>
              <a:t>English </a:t>
            </a:r>
            <a:r>
              <a:rPr lang="en-US" sz="2400" dirty="0" smtClean="0"/>
              <a:t>Learners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724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E4BCF4D8983C40A36124FC3310ACB6" ma:contentTypeVersion="10" ma:contentTypeDescription="Create a new document." ma:contentTypeScope="" ma:versionID="53f2bf9fd9d39859b5502079541e9804">
  <xsd:schema xmlns:xsd="http://www.w3.org/2001/XMLSchema" xmlns:xs="http://www.w3.org/2001/XMLSchema" xmlns:p="http://schemas.microsoft.com/office/2006/metadata/properties" xmlns:ns3="c879b346-0b7d-453e-989e-4db3ade23c72" targetNamespace="http://schemas.microsoft.com/office/2006/metadata/properties" ma:root="true" ma:fieldsID="fb80ae055e033b801040a764c2c67dd5" ns3:_="">
    <xsd:import namespace="c879b346-0b7d-453e-989e-4db3ade23c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9b346-0b7d-453e-989e-4db3ade23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74A197-9B8C-4D94-ACD5-B0EEB49E13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46198F-00E1-43A9-8AB3-8BECBC7D5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9b346-0b7d-453e-989e-4db3ade23c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E278E5-38CA-45BB-8095-AC50FC68B55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c879b346-0b7d-453e-989e-4db3ade23c72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3488</TotalTime>
  <Words>386</Words>
  <Application>Microsoft Office PowerPoint</Application>
  <PresentationFormat>Widescreen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Symbol</vt:lpstr>
      <vt:lpstr>Office Theme</vt:lpstr>
      <vt:lpstr>K-12 Strong Workforce Metrics Overview</vt:lpstr>
      <vt:lpstr>Data Sharing Agreement  CCCCO &amp; CDE </vt:lpstr>
      <vt:lpstr>K12 Student Level Outcomes</vt:lpstr>
      <vt:lpstr>Post-secondary Student Level Outcomes</vt:lpstr>
      <vt:lpstr>Employment Student-level Outcomes</vt:lpstr>
      <vt:lpstr>LaunchBoard &amp; K12SWP (1)</vt:lpstr>
      <vt:lpstr>LaunchBoard &amp; K12SWP (2)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WPJAC October 2019 Agenda Item 01 Slides - Career Technical Education (CA Dept of Education)</dc:title>
  <dc:subject>California Career Technical Education (CTE) Initiatives: Overview of K–12 Strong Workforce Program (K–12SWP) Metrics Overview.</dc:subject>
  <dc:creator>Lisa Reimers</dc:creator>
  <cp:lastModifiedBy>Windows User</cp:lastModifiedBy>
  <cp:revision>109</cp:revision>
  <cp:lastPrinted>2019-06-26T18:25:55Z</cp:lastPrinted>
  <dcterms:created xsi:type="dcterms:W3CDTF">2017-09-26T18:37:33Z</dcterms:created>
  <dcterms:modified xsi:type="dcterms:W3CDTF">2019-10-04T20:09:06Z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0x0101009AE4BCF4D8983C40A36124FC3310ACB6</vt:lpwstr>
  </property>
</Properties>
</file>