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handoutMasterIdLst>
    <p:handoutMasterId r:id="rId31"/>
  </p:handoutMasterIdLst>
  <p:sldIdLst>
    <p:sldId id="256" r:id="rId2"/>
    <p:sldId id="273" r:id="rId3"/>
    <p:sldId id="257" r:id="rId4"/>
    <p:sldId id="288" r:id="rId5"/>
    <p:sldId id="289" r:id="rId6"/>
    <p:sldId id="293" r:id="rId7"/>
    <p:sldId id="267" r:id="rId8"/>
    <p:sldId id="268" r:id="rId9"/>
    <p:sldId id="269" r:id="rId10"/>
    <p:sldId id="270" r:id="rId11"/>
    <p:sldId id="271" r:id="rId12"/>
    <p:sldId id="272" r:id="rId13"/>
    <p:sldId id="259" r:id="rId14"/>
    <p:sldId id="282" r:id="rId15"/>
    <p:sldId id="290" r:id="rId16"/>
    <p:sldId id="285" r:id="rId17"/>
    <p:sldId id="284" r:id="rId18"/>
    <p:sldId id="274" r:id="rId19"/>
    <p:sldId id="275" r:id="rId20"/>
    <p:sldId id="276" r:id="rId21"/>
    <p:sldId id="277" r:id="rId22"/>
    <p:sldId id="278" r:id="rId23"/>
    <p:sldId id="279" r:id="rId24"/>
    <p:sldId id="280" r:id="rId25"/>
    <p:sldId id="281" r:id="rId26"/>
    <p:sldId id="266" r:id="rId27"/>
    <p:sldId id="291" r:id="rId28"/>
    <p:sldId id="298" r:id="rId29"/>
    <p:sldId id="296" r:id="rId30"/>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21" autoAdjust="0"/>
    <p:restoredTop sz="94655" autoAdjust="0"/>
  </p:normalViewPr>
  <p:slideViewPr>
    <p:cSldViewPr snapToGrid="0">
      <p:cViewPr varScale="1">
        <p:scale>
          <a:sx n="67" d="100"/>
          <a:sy n="67" d="100"/>
        </p:scale>
        <p:origin x="32" y="60"/>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01847069-E887-4ECB-B17D-F63BB43103F3}" type="datetimeFigureOut">
              <a:rPr lang="en-US" smtClean="0"/>
              <a:t>3/12/2026</a:t>
            </a:fld>
            <a:endParaRPr lang="en-US"/>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seal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seal for the California Coll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3" name="Picture 2" descr="The seal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100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logo for career technical education in California. CTE, Learning that works for California." title="California career technical education logo"/>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title="California Department of Education Seal"/>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title="California Community Colleges Chancellor's Office Seal"/>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title="State Board of Education Seal"/>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4060" y="1451903"/>
            <a:ext cx="9144000" cy="1977097"/>
          </a:xfrm>
        </p:spPr>
        <p:txBody>
          <a:bodyPr>
            <a:normAutofit fontScale="90000"/>
          </a:bodyPr>
          <a:lstStyle/>
          <a:p>
            <a:r>
              <a:rPr lang="en-US" b="1" dirty="0">
                <a:effectLst/>
                <a:latin typeface="Arial" panose="020B0604020202020204" pitchFamily="34" charset="0"/>
                <a:cs typeface="Arial" panose="020B0604020202020204" pitchFamily="34" charset="0"/>
              </a:rPr>
              <a:t>California State Plan for Career Technical Education</a:t>
            </a:r>
            <a:br>
              <a:rPr lang="en-US" b="1" dirty="0">
                <a:latin typeface="Arial" panose="020B0604020202020204" pitchFamily="34" charset="0"/>
                <a:cs typeface="Arial" panose="020B0604020202020204" pitchFamily="34" charset="0"/>
              </a:rPr>
            </a:br>
            <a:r>
              <a:rPr lang="en-US" sz="2400" dirty="0">
                <a:effectLst/>
              </a:rPr>
              <a:t>October 11, 2019</a:t>
            </a:r>
            <a:endParaRPr lang="en-US" b="1" dirty="0">
              <a:effectLst/>
            </a:endParaRPr>
          </a:p>
        </p:txBody>
      </p:sp>
    </p:spTree>
    <p:extLst>
      <p:ext uri="{BB962C8B-B14F-4D97-AF65-F5344CB8AC3E}">
        <p14:creationId xmlns:p14="http://schemas.microsoft.com/office/powerpoint/2010/main" val="1844020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Online Public Feedback</a:t>
            </a:r>
          </a:p>
        </p:txBody>
      </p:sp>
      <p:sp>
        <p:nvSpPr>
          <p:cNvPr id="3" name="Content Placeholder 2"/>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With help from WestEd, the CDE and the CCCCO will have an online format to gather feedback from the public. The public feedback window will open on November 15, 2019, and close on December 20, 2019. </a:t>
            </a:r>
          </a:p>
          <a:p>
            <a:pPr marL="0" indent="0">
              <a:spcBef>
                <a:spcPts val="1800"/>
              </a:spcBef>
              <a:buNone/>
            </a:pPr>
            <a:r>
              <a:rPr lang="en-US" dirty="0">
                <a:latin typeface="Arial" panose="020B0604020202020204" pitchFamily="34" charset="0"/>
                <a:cs typeface="Arial" panose="020B0604020202020204" pitchFamily="34" charset="0"/>
              </a:rPr>
              <a:t>This is a 35 day period, Perkins V requires a minimum of 30 days for public comment. </a:t>
            </a:r>
          </a:p>
          <a:p>
            <a:pPr marL="0" indent="0">
              <a:spcBef>
                <a:spcPts val="1800"/>
              </a:spcBef>
              <a:buNone/>
            </a:pPr>
            <a:r>
              <a:rPr lang="en-US" dirty="0">
                <a:latin typeface="Arial" panose="020B0604020202020204" pitchFamily="34" charset="0"/>
                <a:cs typeface="Arial" panose="020B0604020202020204" pitchFamily="34" charset="0"/>
              </a:rPr>
              <a:t>This link will be shared with stakeholders and the public via various </a:t>
            </a:r>
            <a:r>
              <a:rPr lang="en-US" dirty="0" err="1">
                <a:latin typeface="Arial" panose="020B0604020202020204" pitchFamily="34" charset="0"/>
                <a:cs typeface="Arial" panose="020B0604020202020204" pitchFamily="34" charset="0"/>
              </a:rPr>
              <a:t>listservs</a:t>
            </a:r>
            <a:r>
              <a:rPr lang="en-US" dirty="0">
                <a:latin typeface="Arial" panose="020B0604020202020204" pitchFamily="34" charset="0"/>
                <a:cs typeface="Arial" panose="020B0604020202020204" pitchFamily="34" charset="0"/>
              </a:rPr>
              <a:t> and will be posted on the CWPJAC and Perkins webpages hosted by the CDE.</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51303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Final Steps</a:t>
            </a:r>
          </a:p>
        </p:txBody>
      </p:sp>
      <p:sp>
        <p:nvSpPr>
          <p:cNvPr id="3" name="Content Placeholder 2"/>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With help from WestEd, the CDE and the CCCCO will combine all the comments received by the CWPJAC, the SBE, the BOG, the Governor, and all the public comments to finalize the State Plan.</a:t>
            </a:r>
          </a:p>
          <a:p>
            <a:pPr marL="0" indent="0">
              <a:spcBef>
                <a:spcPts val="1800"/>
              </a:spcBef>
              <a:buNone/>
            </a:pPr>
            <a:r>
              <a:rPr lang="en-US" dirty="0">
                <a:latin typeface="Arial" panose="020B0604020202020204" pitchFamily="34" charset="0"/>
                <a:cs typeface="Arial" panose="020B0604020202020204" pitchFamily="34" charset="0"/>
              </a:rPr>
              <a:t>The final draft will be presented to the CWPJAC in January and March 2020, and the SBE and the BOG in March 2020.</a:t>
            </a:r>
          </a:p>
          <a:p>
            <a:pPr marL="0" indent="0">
              <a:spcBef>
                <a:spcPts val="1800"/>
              </a:spcBef>
              <a:buNone/>
            </a:pPr>
            <a:r>
              <a:rPr lang="en-US" dirty="0">
                <a:latin typeface="Arial" panose="020B0604020202020204" pitchFamily="34" charset="0"/>
                <a:cs typeface="Arial" panose="020B0604020202020204" pitchFamily="34" charset="0"/>
              </a:rPr>
              <a:t>Once the SBE approves the plan in March, the plan will go to the Governor for their 30 day review.</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153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Submission of the Plan</a:t>
            </a:r>
          </a:p>
        </p:txBody>
      </p:sp>
      <p:sp>
        <p:nvSpPr>
          <p:cNvPr id="3" name="Content Placeholder 2"/>
          <p:cNvSpPr>
            <a:spLocks noGrp="1"/>
          </p:cNvSpPr>
          <p:nvPr>
            <p:ph idx="1"/>
          </p:nvPr>
        </p:nvSpPr>
        <p:spPr>
          <a:xfrm>
            <a:off x="2672862" y="2363189"/>
            <a:ext cx="8680938" cy="3813773"/>
          </a:xfrm>
        </p:spPr>
        <p:txBody>
          <a:bodyPr>
            <a:normAutofit/>
          </a:bodyPr>
          <a:lstStyle/>
          <a:p>
            <a:pPr marL="0" indent="0" algn="ctr">
              <a:buNone/>
            </a:pPr>
            <a:r>
              <a:rPr lang="en-US" dirty="0">
                <a:latin typeface="Arial" panose="020B0604020202020204" pitchFamily="34" charset="0"/>
                <a:cs typeface="Arial" panose="020B0604020202020204" pitchFamily="34" charset="0"/>
              </a:rPr>
              <a:t>The California State Plan for CTE is due to the United States Department of Education, Office of Career, Technical, and Adult Education on April 15, 2020.</a:t>
            </a:r>
          </a:p>
          <a:p>
            <a:pPr marL="0" lvl="1" indent="0">
              <a:buNone/>
            </a:pP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2677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b="1" dirty="0">
                <a:latin typeface="Arial" panose="020B0604020202020204" pitchFamily="34" charset="0"/>
                <a:cs typeface="Arial" panose="020B0604020202020204" pitchFamily="34" charset="0"/>
              </a:rPr>
            </a:br>
            <a:r>
              <a:rPr lang="en-US" sz="4800" b="1" dirty="0">
                <a:latin typeface="Arial" panose="020B0604020202020204" pitchFamily="34" charset="0"/>
                <a:cs typeface="Arial" panose="020B0604020202020204" pitchFamily="34" charset="0"/>
              </a:rPr>
              <a:t>Stakeholder Engagement to Date</a:t>
            </a:r>
          </a:p>
        </p:txBody>
      </p:sp>
      <p:sp>
        <p:nvSpPr>
          <p:cNvPr id="3" name="Content Placeholder 2"/>
          <p:cNvSpPr>
            <a:spLocks noGrp="1"/>
          </p:cNvSpPr>
          <p:nvPr>
            <p:ph idx="1"/>
          </p:nvPr>
        </p:nvSpPr>
        <p:spPr>
          <a:xfrm>
            <a:off x="2323070" y="2086708"/>
            <a:ext cx="9670810" cy="4090254"/>
          </a:xfrm>
        </p:spPr>
        <p:txBody>
          <a:bodyPr>
            <a:normAutofit fontScale="92500" lnSpcReduction="10000"/>
          </a:bodyPr>
          <a:lstStyle/>
          <a:p>
            <a:pPr marL="0" indent="0">
              <a:buNone/>
            </a:pPr>
            <a:r>
              <a:rPr lang="en-US" dirty="0">
                <a:latin typeface="Arial" panose="020B0604020202020204" pitchFamily="34" charset="0"/>
                <a:cs typeface="Arial" panose="020B0604020202020204" pitchFamily="34" charset="0"/>
              </a:rPr>
              <a:t>Tasks that have been completed:</a:t>
            </a:r>
          </a:p>
          <a:p>
            <a:r>
              <a:rPr lang="en-US" dirty="0">
                <a:latin typeface="Arial" panose="020B0604020202020204" pitchFamily="34" charset="0"/>
                <a:cs typeface="Arial" panose="020B0604020202020204" pitchFamily="34" charset="0"/>
              </a:rPr>
              <a:t>August 7, 2019 – Virtual Stakeholder Meeting</a:t>
            </a:r>
          </a:p>
          <a:p>
            <a:r>
              <a:rPr lang="en-US" dirty="0">
                <a:latin typeface="Arial" panose="020B0604020202020204" pitchFamily="34" charset="0"/>
                <a:cs typeface="Arial" panose="020B0604020202020204" pitchFamily="34" charset="0"/>
              </a:rPr>
              <a:t>August 13, 2019 – In-Person Stakeholder Meeting</a:t>
            </a:r>
          </a:p>
          <a:p>
            <a:r>
              <a:rPr lang="en-US" dirty="0">
                <a:latin typeface="Arial" panose="020B0604020202020204" pitchFamily="34" charset="0"/>
                <a:cs typeface="Arial" panose="020B0604020202020204" pitchFamily="34" charset="0"/>
              </a:rPr>
              <a:t>September 17, 2019 – Second In-Person Stakeholder Meeting</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Some parts of the Plan have been drafted; the California Department of Education (CDE) and the California Community Colleges Chancellor’s Office (CCCCO) staff continue to work together to make sure the plan is reflective of California’s vision for CTE, specifically stakeholder input</a:t>
            </a:r>
          </a:p>
        </p:txBody>
      </p:sp>
    </p:spTree>
    <p:extLst>
      <p:ext uri="{BB962C8B-B14F-4D97-AF65-F5344CB8AC3E}">
        <p14:creationId xmlns:p14="http://schemas.microsoft.com/office/powerpoint/2010/main" val="2819647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3705B-9F2B-4CE1-BA28-B20F793C00FB}"/>
              </a:ext>
            </a:extLst>
          </p:cNvPr>
          <p:cNvSpPr>
            <a:spLocks noGrp="1"/>
          </p:cNvSpPr>
          <p:nvPr>
            <p:ph type="title"/>
          </p:nvPr>
        </p:nvSpPr>
        <p:spPr>
          <a:xfrm>
            <a:off x="2573214" y="327804"/>
            <a:ext cx="8780585" cy="672860"/>
          </a:xfrm>
        </p:spPr>
        <p:txBody>
          <a:bodyPr>
            <a:normAutofit fontScale="90000"/>
          </a:bodyPr>
          <a:lstStyle/>
          <a:p>
            <a:pPr algn="ctr"/>
            <a:r>
              <a:rPr lang="en-US" dirty="0"/>
              <a:t>An overview of the Stakeholder Meetings </a:t>
            </a:r>
            <a:r>
              <a:rPr lang="en-US" sz="2400" dirty="0"/>
              <a:t>(1)</a:t>
            </a:r>
            <a:endParaRPr lang="en-US" dirty="0"/>
          </a:p>
        </p:txBody>
      </p:sp>
      <p:sp>
        <p:nvSpPr>
          <p:cNvPr id="3" name="Content Placeholder 2">
            <a:extLst>
              <a:ext uri="{FF2B5EF4-FFF2-40B4-BE49-F238E27FC236}">
                <a16:creationId xmlns:a16="http://schemas.microsoft.com/office/drawing/2014/main" id="{4396AD1C-D3F8-449E-915B-43EA7240BE9B}"/>
              </a:ext>
            </a:extLst>
          </p:cNvPr>
          <p:cNvSpPr>
            <a:spLocks noGrp="1"/>
          </p:cNvSpPr>
          <p:nvPr>
            <p:ph idx="1"/>
          </p:nvPr>
        </p:nvSpPr>
        <p:spPr>
          <a:xfrm>
            <a:off x="2573215" y="1587845"/>
            <a:ext cx="8780585" cy="5403311"/>
          </a:xfrm>
        </p:spPr>
        <p:txBody>
          <a:bodyPr>
            <a:normAutofit lnSpcReduction="10000"/>
          </a:bodyPr>
          <a:lstStyle/>
          <a:p>
            <a:r>
              <a:rPr lang="en-US" dirty="0"/>
              <a:t>Virtual Meeting  -- Level Setting</a:t>
            </a:r>
          </a:p>
          <a:p>
            <a:r>
              <a:rPr lang="en-US" dirty="0"/>
              <a:t>1</a:t>
            </a:r>
            <a:r>
              <a:rPr lang="en-US" baseline="30000" dirty="0"/>
              <a:t>st</a:t>
            </a:r>
            <a:r>
              <a:rPr lang="en-US" dirty="0"/>
              <a:t> Stakeholder Meeting – Information obtained was obtained at a high level on (a) teacher preparation; (b) dual enrollment;  (c) elements of a high quality college and career pathway; (d) equity and access</a:t>
            </a:r>
          </a:p>
          <a:p>
            <a:pPr marL="914400" indent="0">
              <a:buNone/>
            </a:pPr>
            <a:r>
              <a:rPr lang="en-US" dirty="0"/>
              <a:t>Analysis was conducted on the information received from stakeholders employing to relating strategies (</a:t>
            </a:r>
            <a:r>
              <a:rPr lang="en-US" dirty="0" err="1"/>
              <a:t>i</a:t>
            </a:r>
            <a:r>
              <a:rPr lang="en-US" dirty="0"/>
              <a:t>) identifying themes and (ii) reviewing transition plan to tackle items that stakeholders should provide a response</a:t>
            </a:r>
          </a:p>
          <a:p>
            <a:pPr marL="914400" indent="0">
              <a:buNone/>
            </a:pPr>
            <a:r>
              <a:rPr lang="en-US" dirty="0"/>
              <a:t>The analysis led to delving more specifically into how CTE should address (a) equity and (b) access (c) the role of business and industry and (d) being student-centered</a:t>
            </a:r>
          </a:p>
          <a:p>
            <a:pPr marL="0" indent="0">
              <a:buNone/>
            </a:pPr>
            <a:endParaRPr lang="en-US" dirty="0"/>
          </a:p>
        </p:txBody>
      </p:sp>
    </p:spTree>
    <p:extLst>
      <p:ext uri="{BB962C8B-B14F-4D97-AF65-F5344CB8AC3E}">
        <p14:creationId xmlns:p14="http://schemas.microsoft.com/office/powerpoint/2010/main" val="3377444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3705B-9F2B-4CE1-BA28-B20F793C00FB}"/>
              </a:ext>
            </a:extLst>
          </p:cNvPr>
          <p:cNvSpPr>
            <a:spLocks noGrp="1"/>
          </p:cNvSpPr>
          <p:nvPr>
            <p:ph type="title"/>
          </p:nvPr>
        </p:nvSpPr>
        <p:spPr>
          <a:xfrm>
            <a:off x="2573214" y="327804"/>
            <a:ext cx="8780585" cy="672860"/>
          </a:xfrm>
        </p:spPr>
        <p:txBody>
          <a:bodyPr>
            <a:normAutofit fontScale="90000"/>
          </a:bodyPr>
          <a:lstStyle/>
          <a:p>
            <a:pPr algn="ctr"/>
            <a:r>
              <a:rPr lang="en-US" dirty="0"/>
              <a:t>An overview of the Stakeholder Meetings </a:t>
            </a:r>
            <a:r>
              <a:rPr lang="en-US" sz="2400" dirty="0"/>
              <a:t>(2)</a:t>
            </a:r>
            <a:endParaRPr lang="en-US" dirty="0"/>
          </a:p>
        </p:txBody>
      </p:sp>
      <p:sp>
        <p:nvSpPr>
          <p:cNvPr id="3" name="Content Placeholder 2">
            <a:extLst>
              <a:ext uri="{FF2B5EF4-FFF2-40B4-BE49-F238E27FC236}">
                <a16:creationId xmlns:a16="http://schemas.microsoft.com/office/drawing/2014/main" id="{4396AD1C-D3F8-449E-915B-43EA7240BE9B}"/>
              </a:ext>
            </a:extLst>
          </p:cNvPr>
          <p:cNvSpPr>
            <a:spLocks noGrp="1"/>
          </p:cNvSpPr>
          <p:nvPr>
            <p:ph idx="1"/>
          </p:nvPr>
        </p:nvSpPr>
        <p:spPr>
          <a:xfrm>
            <a:off x="2573215" y="1587845"/>
            <a:ext cx="8780585" cy="5403311"/>
          </a:xfrm>
        </p:spPr>
        <p:txBody>
          <a:bodyPr>
            <a:normAutofit/>
          </a:bodyPr>
          <a:lstStyle/>
          <a:p>
            <a:pPr marL="0" indent="0">
              <a:buNone/>
            </a:pPr>
            <a:r>
              <a:rPr lang="en-US" dirty="0"/>
              <a:t>2</a:t>
            </a:r>
            <a:r>
              <a:rPr lang="en-US" baseline="30000" dirty="0"/>
              <a:t>nd</a:t>
            </a:r>
            <a:r>
              <a:rPr lang="en-US" dirty="0"/>
              <a:t>  Stakeholder Meeting – In addition to the previous four topics, what a vision for CTE in California should look like was discussed</a:t>
            </a:r>
          </a:p>
          <a:p>
            <a:pPr marL="0" indent="0">
              <a:buNone/>
            </a:pPr>
            <a:endParaRPr lang="en-US" dirty="0"/>
          </a:p>
          <a:p>
            <a:pPr marL="0" indent="0">
              <a:buNone/>
            </a:pPr>
            <a:r>
              <a:rPr lang="en-US" dirty="0"/>
              <a:t>Detailed questions on:</a:t>
            </a:r>
          </a:p>
          <a:p>
            <a:r>
              <a:rPr lang="en-US" dirty="0"/>
              <a:t>Business &amp; Industry</a:t>
            </a:r>
          </a:p>
          <a:p>
            <a:r>
              <a:rPr lang="en-US" dirty="0"/>
              <a:t>Equity</a:t>
            </a:r>
          </a:p>
          <a:p>
            <a:r>
              <a:rPr lang="en-US" dirty="0"/>
              <a:t>Access</a:t>
            </a:r>
          </a:p>
          <a:p>
            <a:r>
              <a:rPr lang="en-US" dirty="0"/>
              <a:t>Student-Centered</a:t>
            </a:r>
          </a:p>
          <a:p>
            <a:pPr marL="0" indent="0">
              <a:buNone/>
            </a:pPr>
            <a:endParaRPr lang="en-US" dirty="0"/>
          </a:p>
        </p:txBody>
      </p:sp>
    </p:spTree>
    <p:extLst>
      <p:ext uri="{BB962C8B-B14F-4D97-AF65-F5344CB8AC3E}">
        <p14:creationId xmlns:p14="http://schemas.microsoft.com/office/powerpoint/2010/main" val="2654118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4C354-8F7B-46D7-A1FB-D6F920E0504E}"/>
              </a:ext>
            </a:extLst>
          </p:cNvPr>
          <p:cNvSpPr>
            <a:spLocks noGrp="1"/>
          </p:cNvSpPr>
          <p:nvPr>
            <p:ph type="title"/>
          </p:nvPr>
        </p:nvSpPr>
        <p:spPr>
          <a:xfrm>
            <a:off x="2321169" y="164123"/>
            <a:ext cx="9625818" cy="1006475"/>
          </a:xfrm>
        </p:spPr>
        <p:txBody>
          <a:bodyPr/>
          <a:lstStyle/>
          <a:p>
            <a:r>
              <a:rPr lang="en-US" sz="3200" dirty="0"/>
              <a:t>Survey Results: What is the primary perspective that you bring to the group today?</a:t>
            </a:r>
          </a:p>
        </p:txBody>
      </p:sp>
      <p:graphicFrame>
        <p:nvGraphicFramePr>
          <p:cNvPr id="3" name="Table 2" descr="Results for: What is the primary perspective that you bring to the group today summary."/>
          <p:cNvGraphicFramePr>
            <a:graphicFrameLocks noGrp="1"/>
          </p:cNvGraphicFramePr>
          <p:nvPr>
            <p:extLst>
              <p:ext uri="{D42A27DB-BD31-4B8C-83A1-F6EECF244321}">
                <p14:modId xmlns:p14="http://schemas.microsoft.com/office/powerpoint/2010/main" val="1958449924"/>
              </p:ext>
            </p:extLst>
          </p:nvPr>
        </p:nvGraphicFramePr>
        <p:xfrm>
          <a:off x="2615083" y="1502157"/>
          <a:ext cx="9224732" cy="5029200"/>
        </p:xfrm>
        <a:graphic>
          <a:graphicData uri="http://schemas.openxmlformats.org/drawingml/2006/table">
            <a:tbl>
              <a:tblPr firstRow="1" bandRow="1">
                <a:tableStyleId>{5C22544A-7EE6-4342-B048-85BDC9FD1C3A}</a:tableStyleId>
              </a:tblPr>
              <a:tblGrid>
                <a:gridCol w="6478068">
                  <a:extLst>
                    <a:ext uri="{9D8B030D-6E8A-4147-A177-3AD203B41FA5}">
                      <a16:colId xmlns:a16="http://schemas.microsoft.com/office/drawing/2014/main" val="20000"/>
                    </a:ext>
                  </a:extLst>
                </a:gridCol>
                <a:gridCol w="2746664">
                  <a:extLst>
                    <a:ext uri="{9D8B030D-6E8A-4147-A177-3AD203B41FA5}">
                      <a16:colId xmlns:a16="http://schemas.microsoft.com/office/drawing/2014/main" val="20001"/>
                    </a:ext>
                  </a:extLst>
                </a:gridCol>
              </a:tblGrid>
              <a:tr h="394221">
                <a:tc>
                  <a:txBody>
                    <a:bodyPr/>
                    <a:lstStyle/>
                    <a:p>
                      <a:r>
                        <a:rPr lang="en-US" sz="2400" dirty="0">
                          <a:latin typeface="Arial" panose="020B0604020202020204" pitchFamily="34" charset="0"/>
                          <a:cs typeface="Arial" panose="020B0604020202020204" pitchFamily="34" charset="0"/>
                        </a:rPr>
                        <a:t>Response</a:t>
                      </a:r>
                    </a:p>
                  </a:txBody>
                  <a:tcPr/>
                </a:tc>
                <a:tc>
                  <a:txBody>
                    <a:bodyPr/>
                    <a:lstStyle/>
                    <a:p>
                      <a:r>
                        <a:rPr lang="en-US" sz="2400" dirty="0">
                          <a:latin typeface="Arial" panose="020B0604020202020204" pitchFamily="34" charset="0"/>
                          <a:cs typeface="Arial" panose="020B0604020202020204" pitchFamily="34" charset="0"/>
                        </a:rPr>
                        <a:t>Count</a:t>
                      </a:r>
                    </a:p>
                  </a:txBody>
                  <a:tcPr/>
                </a:tc>
                <a:extLst>
                  <a:ext uri="{0D108BD9-81ED-4DB2-BD59-A6C34878D82A}">
                    <a16:rowId xmlns:a16="http://schemas.microsoft.com/office/drawing/2014/main" val="10000"/>
                  </a:ext>
                </a:extLst>
              </a:tr>
              <a:tr h="394221">
                <a:tc>
                  <a:txBody>
                    <a:bodyPr/>
                    <a:lstStyle/>
                    <a:p>
                      <a:r>
                        <a:rPr lang="en-US" sz="2400" dirty="0">
                          <a:latin typeface="Arial" panose="020B0604020202020204" pitchFamily="34" charset="0"/>
                          <a:cs typeface="Arial" panose="020B0604020202020204" pitchFamily="34" charset="0"/>
                        </a:rPr>
                        <a:t>Special Populations</a:t>
                      </a:r>
                      <a:r>
                        <a:rPr lang="en-US" sz="2400" baseline="0" dirty="0">
                          <a:latin typeface="Arial" panose="020B0604020202020204" pitchFamily="34" charset="0"/>
                          <a:cs typeface="Arial" panose="020B0604020202020204" pitchFamily="34" charset="0"/>
                        </a:rPr>
                        <a:t> Advocate or Administrator</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10</a:t>
                      </a:r>
                    </a:p>
                  </a:txBody>
                  <a:tcPr/>
                </a:tc>
                <a:extLst>
                  <a:ext uri="{0D108BD9-81ED-4DB2-BD59-A6C34878D82A}">
                    <a16:rowId xmlns:a16="http://schemas.microsoft.com/office/drawing/2014/main" val="10001"/>
                  </a:ext>
                </a:extLst>
              </a:tr>
              <a:tr h="394221">
                <a:tc>
                  <a:txBody>
                    <a:bodyPr/>
                    <a:lstStyle/>
                    <a:p>
                      <a:r>
                        <a:rPr lang="en-US" sz="2400" dirty="0">
                          <a:latin typeface="Arial" panose="020B0604020202020204" pitchFamily="34" charset="0"/>
                          <a:cs typeface="Arial" panose="020B0604020202020204" pitchFamily="34" charset="0"/>
                        </a:rPr>
                        <a:t>Administrator – post-secondary</a:t>
                      </a:r>
                    </a:p>
                  </a:txBody>
                  <a:tcPr/>
                </a:tc>
                <a:tc>
                  <a:txBody>
                    <a:bodyPr/>
                    <a:lstStyle/>
                    <a:p>
                      <a:r>
                        <a:rPr lang="en-US" sz="2400" dirty="0">
                          <a:latin typeface="Arial" panose="020B0604020202020204" pitchFamily="34" charset="0"/>
                          <a:cs typeface="Arial" panose="020B0604020202020204" pitchFamily="34" charset="0"/>
                        </a:rPr>
                        <a:t>8</a:t>
                      </a:r>
                    </a:p>
                  </a:txBody>
                  <a:tcPr/>
                </a:tc>
                <a:extLst>
                  <a:ext uri="{0D108BD9-81ED-4DB2-BD59-A6C34878D82A}">
                    <a16:rowId xmlns:a16="http://schemas.microsoft.com/office/drawing/2014/main" val="10002"/>
                  </a:ext>
                </a:extLst>
              </a:tr>
              <a:tr h="394221">
                <a:tc>
                  <a:txBody>
                    <a:bodyPr/>
                    <a:lstStyle/>
                    <a:p>
                      <a:r>
                        <a:rPr lang="en-US" sz="2400" dirty="0">
                          <a:latin typeface="Arial" panose="020B0604020202020204" pitchFamily="34" charset="0"/>
                          <a:cs typeface="Arial" panose="020B0604020202020204" pitchFamily="34" charset="0"/>
                        </a:rPr>
                        <a:t>Administrator – secondary</a:t>
                      </a:r>
                      <a:r>
                        <a:rPr lang="en-US" sz="2400" baseline="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7</a:t>
                      </a:r>
                    </a:p>
                  </a:txBody>
                  <a:tcPr/>
                </a:tc>
                <a:extLst>
                  <a:ext uri="{0D108BD9-81ED-4DB2-BD59-A6C34878D82A}">
                    <a16:rowId xmlns:a16="http://schemas.microsoft.com/office/drawing/2014/main" val="10003"/>
                  </a:ext>
                </a:extLst>
              </a:tr>
              <a:tr h="394221">
                <a:tc>
                  <a:txBody>
                    <a:bodyPr/>
                    <a:lstStyle/>
                    <a:p>
                      <a:r>
                        <a:rPr lang="en-US" sz="2400" dirty="0">
                          <a:latin typeface="Arial" panose="020B0604020202020204" pitchFamily="34" charset="0"/>
                          <a:cs typeface="Arial" panose="020B0604020202020204" pitchFamily="34" charset="0"/>
                        </a:rPr>
                        <a:t>Students</a:t>
                      </a:r>
                    </a:p>
                  </a:txBody>
                  <a:tcPr/>
                </a:tc>
                <a:tc>
                  <a:txBody>
                    <a:bodyPr/>
                    <a:lstStyle/>
                    <a:p>
                      <a:r>
                        <a:rPr lang="en-US" sz="2400" dirty="0">
                          <a:latin typeface="Arial" panose="020B0604020202020204" pitchFamily="34" charset="0"/>
                          <a:cs typeface="Arial" panose="020B0604020202020204" pitchFamily="34" charset="0"/>
                        </a:rPr>
                        <a:t>5</a:t>
                      </a:r>
                    </a:p>
                  </a:txBody>
                  <a:tcPr/>
                </a:tc>
                <a:extLst>
                  <a:ext uri="{0D108BD9-81ED-4DB2-BD59-A6C34878D82A}">
                    <a16:rowId xmlns:a16="http://schemas.microsoft.com/office/drawing/2014/main" val="10004"/>
                  </a:ext>
                </a:extLst>
              </a:tr>
              <a:tr h="394221">
                <a:tc>
                  <a:txBody>
                    <a:bodyPr/>
                    <a:lstStyle/>
                    <a:p>
                      <a:r>
                        <a:rPr lang="en-US" sz="2400" dirty="0">
                          <a:latin typeface="Arial" panose="020B0604020202020204" pitchFamily="34" charset="0"/>
                          <a:cs typeface="Arial" panose="020B0604020202020204" pitchFamily="34" charset="0"/>
                        </a:rPr>
                        <a:t>Government</a:t>
                      </a:r>
                      <a:r>
                        <a:rPr lang="en-US" sz="2400" baseline="0" dirty="0">
                          <a:latin typeface="Arial" panose="020B0604020202020204" pitchFamily="34" charset="0"/>
                          <a:cs typeface="Arial" panose="020B0604020202020204" pitchFamily="34" charset="0"/>
                        </a:rPr>
                        <a:t> Agency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4</a:t>
                      </a:r>
                    </a:p>
                  </a:txBody>
                  <a:tcPr/>
                </a:tc>
                <a:extLst>
                  <a:ext uri="{0D108BD9-81ED-4DB2-BD59-A6C34878D82A}">
                    <a16:rowId xmlns:a16="http://schemas.microsoft.com/office/drawing/2014/main" val="10005"/>
                  </a:ext>
                </a:extLst>
              </a:tr>
              <a:tr h="394221">
                <a:tc>
                  <a:txBody>
                    <a:bodyPr/>
                    <a:lstStyle/>
                    <a:p>
                      <a:r>
                        <a:rPr lang="en-US" sz="2400" dirty="0">
                          <a:latin typeface="Arial" panose="020B0604020202020204" pitchFamily="34" charset="0"/>
                          <a:cs typeface="Arial" panose="020B0604020202020204" pitchFamily="34" charset="0"/>
                        </a:rPr>
                        <a:t>Teacher</a:t>
                      </a:r>
                      <a:r>
                        <a:rPr lang="en-US" sz="2400" baseline="0" dirty="0">
                          <a:latin typeface="Arial" panose="020B0604020202020204" pitchFamily="34" charset="0"/>
                          <a:cs typeface="Arial" panose="020B0604020202020204" pitchFamily="34" charset="0"/>
                        </a:rPr>
                        <a:t> – 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4</a:t>
                      </a:r>
                    </a:p>
                  </a:txBody>
                  <a:tcPr/>
                </a:tc>
                <a:extLst>
                  <a:ext uri="{0D108BD9-81ED-4DB2-BD59-A6C34878D82A}">
                    <a16:rowId xmlns:a16="http://schemas.microsoft.com/office/drawing/2014/main" val="10006"/>
                  </a:ext>
                </a:extLst>
              </a:tr>
              <a:tr h="394221">
                <a:tc>
                  <a:txBody>
                    <a:bodyPr/>
                    <a:lstStyle/>
                    <a:p>
                      <a:r>
                        <a:rPr lang="en-US" sz="2400" dirty="0">
                          <a:latin typeface="Arial" panose="020B0604020202020204" pitchFamily="34" charset="0"/>
                          <a:cs typeface="Arial" panose="020B0604020202020204" pitchFamily="34" charset="0"/>
                        </a:rPr>
                        <a:t>Business</a:t>
                      </a:r>
                      <a:r>
                        <a:rPr lang="en-US" sz="2400" baseline="0" dirty="0">
                          <a:latin typeface="Arial" panose="020B0604020202020204" pitchFamily="34" charset="0"/>
                          <a:cs typeface="Arial" panose="020B0604020202020204" pitchFamily="34" charset="0"/>
                        </a:rPr>
                        <a:t>/Industry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07"/>
                  </a:ext>
                </a:extLst>
              </a:tr>
              <a:tr h="394221">
                <a:tc>
                  <a:txBody>
                    <a:bodyPr/>
                    <a:lstStyle/>
                    <a:p>
                      <a:r>
                        <a:rPr lang="en-US" sz="2400" dirty="0">
                          <a:latin typeface="Arial" panose="020B0604020202020204" pitchFamily="34" charset="0"/>
                          <a:cs typeface="Arial" panose="020B0604020202020204" pitchFamily="34" charset="0"/>
                        </a:rPr>
                        <a:t>Teacher</a:t>
                      </a:r>
                      <a:r>
                        <a:rPr lang="en-US" sz="2400" baseline="0" dirty="0">
                          <a:latin typeface="Arial" panose="020B0604020202020204" pitchFamily="34" charset="0"/>
                          <a:cs typeface="Arial" panose="020B0604020202020204" pitchFamily="34" charset="0"/>
                        </a:rPr>
                        <a:t> – post-secondary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08"/>
                  </a:ext>
                </a:extLst>
              </a:tr>
              <a:tr h="394221">
                <a:tc>
                  <a:txBody>
                    <a:bodyPr/>
                    <a:lstStyle/>
                    <a:p>
                      <a:r>
                        <a:rPr lang="en-US" sz="2400" dirty="0">
                          <a:latin typeface="Arial" panose="020B0604020202020204" pitchFamily="34" charset="0"/>
                          <a:cs typeface="Arial" panose="020B0604020202020204" pitchFamily="34" charset="0"/>
                        </a:rPr>
                        <a:t>Parent/Spouse/Family</a:t>
                      </a:r>
                      <a:r>
                        <a:rPr lang="en-US" sz="2400" baseline="0" dirty="0">
                          <a:latin typeface="Arial" panose="020B0604020202020204" pitchFamily="34" charset="0"/>
                          <a:cs typeface="Arial" panose="020B0604020202020204" pitchFamily="34" charset="0"/>
                        </a:rPr>
                        <a:t> Member of Student</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1</a:t>
                      </a:r>
                    </a:p>
                  </a:txBody>
                  <a:tcPr/>
                </a:tc>
                <a:extLst>
                  <a:ext uri="{0D108BD9-81ED-4DB2-BD59-A6C34878D82A}">
                    <a16:rowId xmlns:a16="http://schemas.microsoft.com/office/drawing/2014/main" val="10009"/>
                  </a:ext>
                </a:extLst>
              </a:tr>
              <a:tr h="394221">
                <a:tc>
                  <a:txBody>
                    <a:bodyPr/>
                    <a:lstStyle/>
                    <a:p>
                      <a:r>
                        <a:rPr lang="en-US" sz="2400" dirty="0">
                          <a:latin typeface="Arial" panose="020B0604020202020204" pitchFamily="34" charset="0"/>
                          <a:cs typeface="Arial" panose="020B0604020202020204" pitchFamily="34" charset="0"/>
                        </a:rPr>
                        <a:t>Total</a:t>
                      </a:r>
                    </a:p>
                  </a:txBody>
                  <a:tcPr/>
                </a:tc>
                <a:tc>
                  <a:txBody>
                    <a:bodyPr/>
                    <a:lstStyle/>
                    <a:p>
                      <a:r>
                        <a:rPr lang="en-US" sz="2400" dirty="0">
                          <a:latin typeface="Arial" panose="020B0604020202020204" pitchFamily="34" charset="0"/>
                          <a:cs typeface="Arial" panose="020B0604020202020204" pitchFamily="34" charset="0"/>
                        </a:rPr>
                        <a:t>43</a:t>
                      </a: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61102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FBF64-4A78-4A8B-B95B-410BC5C5C980}"/>
              </a:ext>
            </a:extLst>
          </p:cNvPr>
          <p:cNvSpPr>
            <a:spLocks noGrp="1"/>
          </p:cNvSpPr>
          <p:nvPr>
            <p:ph type="title"/>
          </p:nvPr>
        </p:nvSpPr>
        <p:spPr>
          <a:xfrm>
            <a:off x="2566516" y="105153"/>
            <a:ext cx="9418822" cy="702530"/>
          </a:xfrm>
        </p:spPr>
        <p:txBody>
          <a:bodyPr/>
          <a:lstStyle/>
          <a:p>
            <a:r>
              <a:rPr lang="en-US" sz="2400" dirty="0"/>
              <a:t>Survey Results: If you represent a secondary perspective, identify that now</a:t>
            </a:r>
          </a:p>
        </p:txBody>
      </p:sp>
      <p:graphicFrame>
        <p:nvGraphicFramePr>
          <p:cNvPr id="5" name="Table 4" descr="Survey Results: If you represent a secondary perspective, identify that now summary"/>
          <p:cNvGraphicFramePr>
            <a:graphicFrameLocks noGrp="1"/>
          </p:cNvGraphicFramePr>
          <p:nvPr>
            <p:extLst>
              <p:ext uri="{D42A27DB-BD31-4B8C-83A1-F6EECF244321}">
                <p14:modId xmlns:p14="http://schemas.microsoft.com/office/powerpoint/2010/main" val="1375611715"/>
              </p:ext>
            </p:extLst>
          </p:nvPr>
        </p:nvGraphicFramePr>
        <p:xfrm>
          <a:off x="2547424" y="807683"/>
          <a:ext cx="9437914" cy="5943600"/>
        </p:xfrm>
        <a:graphic>
          <a:graphicData uri="http://schemas.openxmlformats.org/drawingml/2006/table">
            <a:tbl>
              <a:tblPr firstRow="1" bandRow="1">
                <a:tableStyleId>{5C22544A-7EE6-4342-B048-85BDC9FD1C3A}</a:tableStyleId>
              </a:tblPr>
              <a:tblGrid>
                <a:gridCol w="7089309">
                  <a:extLst>
                    <a:ext uri="{9D8B030D-6E8A-4147-A177-3AD203B41FA5}">
                      <a16:colId xmlns:a16="http://schemas.microsoft.com/office/drawing/2014/main" val="20000"/>
                    </a:ext>
                  </a:extLst>
                </a:gridCol>
                <a:gridCol w="2348605">
                  <a:extLst>
                    <a:ext uri="{9D8B030D-6E8A-4147-A177-3AD203B41FA5}">
                      <a16:colId xmlns:a16="http://schemas.microsoft.com/office/drawing/2014/main" val="20001"/>
                    </a:ext>
                  </a:extLst>
                </a:gridCol>
              </a:tblGrid>
              <a:tr h="358484">
                <a:tc>
                  <a:txBody>
                    <a:bodyPr/>
                    <a:lstStyle/>
                    <a:p>
                      <a:r>
                        <a:rPr lang="en-US" sz="2400" dirty="0">
                          <a:latin typeface="Arial" panose="020B0604020202020204" pitchFamily="34" charset="0"/>
                          <a:cs typeface="Arial" panose="020B0604020202020204" pitchFamily="34" charset="0"/>
                        </a:rPr>
                        <a:t>Response</a:t>
                      </a:r>
                    </a:p>
                  </a:txBody>
                  <a:tcPr/>
                </a:tc>
                <a:tc>
                  <a:txBody>
                    <a:bodyPr/>
                    <a:lstStyle/>
                    <a:p>
                      <a:r>
                        <a:rPr lang="en-US" sz="2400" dirty="0">
                          <a:latin typeface="Arial" panose="020B0604020202020204" pitchFamily="34" charset="0"/>
                          <a:cs typeface="Arial" panose="020B0604020202020204" pitchFamily="34" charset="0"/>
                        </a:rPr>
                        <a:t>Count</a:t>
                      </a:r>
                    </a:p>
                  </a:txBody>
                  <a:tcPr/>
                </a:tc>
                <a:extLst>
                  <a:ext uri="{0D108BD9-81ED-4DB2-BD59-A6C34878D82A}">
                    <a16:rowId xmlns:a16="http://schemas.microsoft.com/office/drawing/2014/main" val="10000"/>
                  </a:ext>
                </a:extLst>
              </a:tr>
              <a:tr h="358484">
                <a:tc>
                  <a:txBody>
                    <a:bodyPr/>
                    <a:lstStyle/>
                    <a:p>
                      <a:r>
                        <a:rPr lang="en-US" sz="2400" dirty="0">
                          <a:latin typeface="Arial" panose="020B0604020202020204" pitchFamily="34" charset="0"/>
                          <a:cs typeface="Arial" panose="020B0604020202020204" pitchFamily="34" charset="0"/>
                        </a:rPr>
                        <a:t>Teacher</a:t>
                      </a:r>
                      <a:r>
                        <a:rPr lang="en-US" sz="2400" baseline="0" dirty="0">
                          <a:latin typeface="Arial" panose="020B0604020202020204" pitchFamily="34" charset="0"/>
                          <a:cs typeface="Arial" panose="020B0604020202020204" pitchFamily="34" charset="0"/>
                        </a:rPr>
                        <a:t> – post-secondary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6</a:t>
                      </a:r>
                    </a:p>
                  </a:txBody>
                  <a:tcPr/>
                </a:tc>
                <a:extLst>
                  <a:ext uri="{0D108BD9-81ED-4DB2-BD59-A6C34878D82A}">
                    <a16:rowId xmlns:a16="http://schemas.microsoft.com/office/drawing/2014/main" val="10001"/>
                  </a:ext>
                </a:extLst>
              </a:tr>
              <a:tr h="358484">
                <a:tc>
                  <a:txBody>
                    <a:bodyPr/>
                    <a:lstStyle/>
                    <a:p>
                      <a:r>
                        <a:rPr lang="en-US" sz="2400" dirty="0">
                          <a:latin typeface="Arial" panose="020B0604020202020204" pitchFamily="34" charset="0"/>
                          <a:cs typeface="Arial" panose="020B0604020202020204" pitchFamily="34" charset="0"/>
                        </a:rPr>
                        <a:t>Administrator</a:t>
                      </a:r>
                      <a:r>
                        <a:rPr lang="en-US" sz="2400" baseline="0" dirty="0">
                          <a:latin typeface="Arial" panose="020B0604020202020204" pitchFamily="34" charset="0"/>
                          <a:cs typeface="Arial" panose="020B0604020202020204" pitchFamily="34" charset="0"/>
                        </a:rPr>
                        <a:t> – 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5</a:t>
                      </a:r>
                    </a:p>
                  </a:txBody>
                  <a:tcPr/>
                </a:tc>
                <a:extLst>
                  <a:ext uri="{0D108BD9-81ED-4DB2-BD59-A6C34878D82A}">
                    <a16:rowId xmlns:a16="http://schemas.microsoft.com/office/drawing/2014/main" val="10002"/>
                  </a:ext>
                </a:extLst>
              </a:tr>
              <a:tr h="358484">
                <a:tc>
                  <a:txBody>
                    <a:bodyPr/>
                    <a:lstStyle/>
                    <a:p>
                      <a:r>
                        <a:rPr lang="en-US" sz="2400" dirty="0">
                          <a:latin typeface="Arial" panose="020B0604020202020204" pitchFamily="34" charset="0"/>
                          <a:cs typeface="Arial" panose="020B0604020202020204" pitchFamily="34" charset="0"/>
                        </a:rPr>
                        <a:t>Community Organization</a:t>
                      </a:r>
                    </a:p>
                  </a:txBody>
                  <a:tcPr/>
                </a:tc>
                <a:tc>
                  <a:txBody>
                    <a:bodyPr/>
                    <a:lstStyle/>
                    <a:p>
                      <a:r>
                        <a:rPr lang="en-US" sz="2400" dirty="0">
                          <a:latin typeface="Arial" panose="020B0604020202020204" pitchFamily="34" charset="0"/>
                          <a:cs typeface="Arial" panose="020B0604020202020204" pitchFamily="34" charset="0"/>
                        </a:rPr>
                        <a:t>4</a:t>
                      </a:r>
                    </a:p>
                  </a:txBody>
                  <a:tcPr/>
                </a:tc>
                <a:extLst>
                  <a:ext uri="{0D108BD9-81ED-4DB2-BD59-A6C34878D82A}">
                    <a16:rowId xmlns:a16="http://schemas.microsoft.com/office/drawing/2014/main" val="10003"/>
                  </a:ext>
                </a:extLst>
              </a:tr>
              <a:tr h="358484">
                <a:tc>
                  <a:txBody>
                    <a:bodyPr/>
                    <a:lstStyle/>
                    <a:p>
                      <a:r>
                        <a:rPr lang="en-US" sz="2400" dirty="0">
                          <a:latin typeface="Arial" panose="020B0604020202020204" pitchFamily="34" charset="0"/>
                          <a:cs typeface="Arial" panose="020B0604020202020204" pitchFamily="34" charset="0"/>
                        </a:rPr>
                        <a:t>Special Population Advocate or Administrator</a:t>
                      </a:r>
                    </a:p>
                  </a:txBody>
                  <a:tcPr/>
                </a:tc>
                <a:tc>
                  <a:txBody>
                    <a:bodyPr/>
                    <a:lstStyle/>
                    <a:p>
                      <a:r>
                        <a:rPr lang="en-US" sz="2400" dirty="0">
                          <a:latin typeface="Arial" panose="020B0604020202020204" pitchFamily="34" charset="0"/>
                          <a:cs typeface="Arial" panose="020B0604020202020204" pitchFamily="34" charset="0"/>
                        </a:rPr>
                        <a:t>3</a:t>
                      </a:r>
                    </a:p>
                  </a:txBody>
                  <a:tcPr/>
                </a:tc>
                <a:extLst>
                  <a:ext uri="{0D108BD9-81ED-4DB2-BD59-A6C34878D82A}">
                    <a16:rowId xmlns:a16="http://schemas.microsoft.com/office/drawing/2014/main" val="10004"/>
                  </a:ext>
                </a:extLst>
              </a:tr>
              <a:tr h="358484">
                <a:tc>
                  <a:txBody>
                    <a:bodyPr/>
                    <a:lstStyle/>
                    <a:p>
                      <a:r>
                        <a:rPr lang="en-US" sz="2400" dirty="0">
                          <a:latin typeface="Arial" panose="020B0604020202020204" pitchFamily="34" charset="0"/>
                          <a:cs typeface="Arial" panose="020B0604020202020204" pitchFamily="34" charset="0"/>
                        </a:rPr>
                        <a:t>Administrator</a:t>
                      </a:r>
                      <a:r>
                        <a:rPr lang="en-US" sz="2400" baseline="0" dirty="0">
                          <a:latin typeface="Arial" panose="020B0604020202020204" pitchFamily="34" charset="0"/>
                          <a:cs typeface="Arial" panose="020B0604020202020204" pitchFamily="34" charset="0"/>
                        </a:rPr>
                        <a:t> – post-secondary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3</a:t>
                      </a:r>
                    </a:p>
                  </a:txBody>
                  <a:tcPr/>
                </a:tc>
                <a:extLst>
                  <a:ext uri="{0D108BD9-81ED-4DB2-BD59-A6C34878D82A}">
                    <a16:rowId xmlns:a16="http://schemas.microsoft.com/office/drawing/2014/main" val="10005"/>
                  </a:ext>
                </a:extLst>
              </a:tr>
              <a:tr h="358484">
                <a:tc>
                  <a:txBody>
                    <a:bodyPr/>
                    <a:lstStyle/>
                    <a:p>
                      <a:r>
                        <a:rPr lang="en-US" sz="2400" dirty="0">
                          <a:latin typeface="Arial" panose="020B0604020202020204" pitchFamily="34" charset="0"/>
                          <a:cs typeface="Arial" panose="020B0604020202020204" pitchFamily="34" charset="0"/>
                        </a:rPr>
                        <a:t>Student</a:t>
                      </a:r>
                    </a:p>
                  </a:txBody>
                  <a:tcPr/>
                </a:tc>
                <a:tc>
                  <a:txBody>
                    <a:bodyPr/>
                    <a:lstStyle/>
                    <a:p>
                      <a:r>
                        <a:rPr lang="en-US" sz="2400" dirty="0">
                          <a:latin typeface="Arial" panose="020B0604020202020204" pitchFamily="34" charset="0"/>
                          <a:cs typeface="Arial" panose="020B0604020202020204" pitchFamily="34" charset="0"/>
                        </a:rPr>
                        <a:t>3</a:t>
                      </a:r>
                    </a:p>
                  </a:txBody>
                  <a:tcPr/>
                </a:tc>
                <a:extLst>
                  <a:ext uri="{0D108BD9-81ED-4DB2-BD59-A6C34878D82A}">
                    <a16:rowId xmlns:a16="http://schemas.microsoft.com/office/drawing/2014/main" val="10006"/>
                  </a:ext>
                </a:extLst>
              </a:tr>
              <a:tr h="358484">
                <a:tc>
                  <a:txBody>
                    <a:bodyPr/>
                    <a:lstStyle/>
                    <a:p>
                      <a:r>
                        <a:rPr lang="en-US" sz="2400" dirty="0">
                          <a:latin typeface="Arial" panose="020B0604020202020204" pitchFamily="34" charset="0"/>
                          <a:cs typeface="Arial" panose="020B0604020202020204" pitchFamily="34" charset="0"/>
                        </a:rPr>
                        <a:t>Other</a:t>
                      </a: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07"/>
                  </a:ext>
                </a:extLst>
              </a:tr>
              <a:tr h="358484">
                <a:tc>
                  <a:txBody>
                    <a:bodyPr/>
                    <a:lstStyle/>
                    <a:p>
                      <a:r>
                        <a:rPr lang="en-US" sz="2400" dirty="0">
                          <a:latin typeface="Arial" panose="020B0604020202020204" pitchFamily="34" charset="0"/>
                          <a:cs typeface="Arial" panose="020B0604020202020204" pitchFamily="34" charset="0"/>
                        </a:rPr>
                        <a:t>Governmental Agency</a:t>
                      </a: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08"/>
                  </a:ext>
                </a:extLst>
              </a:tr>
              <a:tr h="358484">
                <a:tc>
                  <a:txBody>
                    <a:bodyPr/>
                    <a:lstStyle/>
                    <a:p>
                      <a:r>
                        <a:rPr lang="en-US" sz="2400" dirty="0">
                          <a:latin typeface="Arial" panose="020B0604020202020204" pitchFamily="34" charset="0"/>
                          <a:cs typeface="Arial" panose="020B0604020202020204" pitchFamily="34" charset="0"/>
                        </a:rPr>
                        <a:t>Teacher</a:t>
                      </a:r>
                      <a:r>
                        <a:rPr lang="en-US" sz="2400" baseline="0" dirty="0">
                          <a:latin typeface="Arial" panose="020B0604020202020204" pitchFamily="34" charset="0"/>
                          <a:cs typeface="Arial" panose="020B0604020202020204" pitchFamily="34" charset="0"/>
                        </a:rPr>
                        <a:t> – secondary</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09"/>
                  </a:ext>
                </a:extLst>
              </a:tr>
              <a:tr h="358484">
                <a:tc>
                  <a:txBody>
                    <a:bodyPr/>
                    <a:lstStyle/>
                    <a:p>
                      <a:r>
                        <a:rPr lang="en-US" sz="2400" dirty="0">
                          <a:latin typeface="Arial" panose="020B0604020202020204" pitchFamily="34" charset="0"/>
                          <a:cs typeface="Arial" panose="020B0604020202020204" pitchFamily="34" charset="0"/>
                        </a:rPr>
                        <a:t>Parent/Spouse/Family Member</a:t>
                      </a:r>
                      <a:r>
                        <a:rPr lang="en-US" sz="2400" baseline="0" dirty="0">
                          <a:latin typeface="Arial" panose="020B0604020202020204" pitchFamily="34" charset="0"/>
                          <a:cs typeface="Arial" panose="020B0604020202020204" pitchFamily="34" charset="0"/>
                        </a:rPr>
                        <a:t> of Student</a:t>
                      </a:r>
                      <a:endParaRPr lang="en-US" sz="2400" dirty="0">
                        <a:latin typeface="Arial" panose="020B0604020202020204" pitchFamily="34" charset="0"/>
                        <a:cs typeface="Arial" panose="020B0604020202020204" pitchFamily="34" charset="0"/>
                      </a:endParaRPr>
                    </a:p>
                  </a:txBody>
                  <a:tcPr/>
                </a:tc>
                <a:tc>
                  <a:txBody>
                    <a:bodyPr/>
                    <a:lstStyle/>
                    <a:p>
                      <a:r>
                        <a:rPr lang="en-US" sz="2400"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0010"/>
                  </a:ext>
                </a:extLst>
              </a:tr>
              <a:tr h="358484">
                <a:tc>
                  <a:txBody>
                    <a:bodyPr/>
                    <a:lstStyle/>
                    <a:p>
                      <a:r>
                        <a:rPr lang="en-US" sz="2400" dirty="0">
                          <a:latin typeface="Arial" panose="020B0604020202020204" pitchFamily="34" charset="0"/>
                          <a:cs typeface="Arial" panose="020B0604020202020204" pitchFamily="34" charset="0"/>
                        </a:rPr>
                        <a:t>Business/Industry</a:t>
                      </a:r>
                    </a:p>
                  </a:txBody>
                  <a:tcPr/>
                </a:tc>
                <a:tc>
                  <a:txBody>
                    <a:bodyPr/>
                    <a:lstStyle/>
                    <a:p>
                      <a:r>
                        <a:rPr lang="en-US" sz="2400" dirty="0">
                          <a:latin typeface="Arial" panose="020B0604020202020204" pitchFamily="34" charset="0"/>
                          <a:cs typeface="Arial" panose="020B0604020202020204" pitchFamily="34" charset="0"/>
                        </a:rPr>
                        <a:t>1</a:t>
                      </a:r>
                    </a:p>
                  </a:txBody>
                  <a:tcPr/>
                </a:tc>
                <a:extLst>
                  <a:ext uri="{0D108BD9-81ED-4DB2-BD59-A6C34878D82A}">
                    <a16:rowId xmlns:a16="http://schemas.microsoft.com/office/drawing/2014/main" val="10011"/>
                  </a:ext>
                </a:extLst>
              </a:tr>
              <a:tr h="358484">
                <a:tc>
                  <a:txBody>
                    <a:bodyPr/>
                    <a:lstStyle/>
                    <a:p>
                      <a:r>
                        <a:rPr lang="en-US" sz="2400" dirty="0">
                          <a:latin typeface="Arial" panose="020B0604020202020204" pitchFamily="34" charset="0"/>
                          <a:cs typeface="Arial" panose="020B0604020202020204" pitchFamily="34" charset="0"/>
                        </a:rPr>
                        <a:t>Total</a:t>
                      </a:r>
                    </a:p>
                  </a:txBody>
                  <a:tcPr/>
                </a:tc>
                <a:tc>
                  <a:txBody>
                    <a:bodyPr/>
                    <a:lstStyle/>
                    <a:p>
                      <a:r>
                        <a:rPr lang="en-US" sz="2400" dirty="0">
                          <a:latin typeface="Arial" panose="020B0604020202020204" pitchFamily="34" charset="0"/>
                          <a:cs typeface="Arial" panose="020B0604020202020204" pitchFamily="34" charset="0"/>
                        </a:rPr>
                        <a:t>33</a:t>
                      </a:r>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054889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03D008-3672-432B-BEBA-DE174F199099}"/>
              </a:ext>
            </a:extLst>
          </p:cNvPr>
          <p:cNvSpPr>
            <a:spLocks noGrp="1"/>
          </p:cNvSpPr>
          <p:nvPr>
            <p:ph idx="1"/>
          </p:nvPr>
        </p:nvSpPr>
        <p:spPr>
          <a:xfrm>
            <a:off x="2502877" y="1640521"/>
            <a:ext cx="9032631" cy="4351338"/>
          </a:xfrm>
        </p:spPr>
        <p:txBody>
          <a:bodyPr>
            <a:normAutofit/>
          </a:bodyPr>
          <a:lstStyle/>
          <a:p>
            <a:pPr lvl="0"/>
            <a:r>
              <a:rPr lang="en-US" dirty="0"/>
              <a:t>State Plan Layout Discussion</a:t>
            </a:r>
          </a:p>
          <a:p>
            <a:pPr lvl="1"/>
            <a:r>
              <a:rPr lang="en-US" dirty="0"/>
              <a:t>Is viewing the Plan in sections appropriate?</a:t>
            </a:r>
          </a:p>
          <a:p>
            <a:pPr lvl="1"/>
            <a:r>
              <a:rPr lang="en-US" dirty="0"/>
              <a:t>Has the Plan been framed correctly?</a:t>
            </a:r>
          </a:p>
          <a:p>
            <a:pPr lvl="1"/>
            <a:r>
              <a:rPr lang="en-US" dirty="0"/>
              <a:t>Has care been taken to emphasize the California Way?</a:t>
            </a:r>
          </a:p>
          <a:p>
            <a:pPr lvl="1"/>
            <a:r>
              <a:rPr lang="en-US" dirty="0"/>
              <a:t>Have the Guiding Principles been properly reflected in the Plan?</a:t>
            </a:r>
          </a:p>
          <a:p>
            <a:pPr lvl="1"/>
            <a:r>
              <a:rPr lang="en-US" dirty="0"/>
              <a:t>Does State Plan Content link up to the Transition Plan?</a:t>
            </a:r>
          </a:p>
          <a:p>
            <a:pPr lvl="1"/>
            <a:r>
              <a:rPr lang="en-US" dirty="0"/>
              <a:t>What is missing that needs inclusion?</a:t>
            </a:r>
          </a:p>
          <a:p>
            <a:endParaRPr lang="en-US" dirty="0"/>
          </a:p>
        </p:txBody>
      </p:sp>
      <p:sp>
        <p:nvSpPr>
          <p:cNvPr id="4" name="Title 1">
            <a:extLst>
              <a:ext uri="{FF2B5EF4-FFF2-40B4-BE49-F238E27FC236}">
                <a16:creationId xmlns:a16="http://schemas.microsoft.com/office/drawing/2014/main" id="{B42F6D89-51FE-4803-A349-008DEDBCB2E0}"/>
              </a:ext>
            </a:extLst>
          </p:cNvPr>
          <p:cNvSpPr>
            <a:spLocks noGrp="1"/>
          </p:cNvSpPr>
          <p:nvPr>
            <p:ph type="title"/>
          </p:nvPr>
        </p:nvSpPr>
        <p:spPr>
          <a:xfrm>
            <a:off x="2321168" y="365125"/>
            <a:ext cx="9032631" cy="1041644"/>
          </a:xfrm>
        </p:spPr>
        <p:txBody>
          <a:bodyPr>
            <a:normAutofit/>
          </a:bodyPr>
          <a:lstStyle/>
          <a:p>
            <a:pPr algn="ctr"/>
            <a:r>
              <a:rPr lang="en-US" sz="3200" b="1" dirty="0">
                <a:latin typeface="Arial" panose="020B0604020202020204" pitchFamily="34" charset="0"/>
                <a:cs typeface="Arial" panose="020B0604020202020204" pitchFamily="34" charset="0"/>
              </a:rPr>
              <a:t>What is the Framework Under </a:t>
            </a:r>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Which Advice is Sought</a:t>
            </a:r>
          </a:p>
        </p:txBody>
      </p:sp>
    </p:spTree>
    <p:extLst>
      <p:ext uri="{BB962C8B-B14F-4D97-AF65-F5344CB8AC3E}">
        <p14:creationId xmlns:p14="http://schemas.microsoft.com/office/powerpoint/2010/main" val="25212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4B7C17-5041-479B-BE8D-07742F38186C}"/>
              </a:ext>
            </a:extLst>
          </p:cNvPr>
          <p:cNvSpPr>
            <a:spLocks noGrp="1"/>
          </p:cNvSpPr>
          <p:nvPr>
            <p:ph idx="1"/>
          </p:nvPr>
        </p:nvSpPr>
        <p:spPr>
          <a:xfrm>
            <a:off x="2590800" y="2116183"/>
            <a:ext cx="9155724" cy="4376692"/>
          </a:xfrm>
        </p:spPr>
        <p:txBody>
          <a:bodyPr>
            <a:normAutofit/>
          </a:bodyPr>
          <a:lstStyle/>
          <a:p>
            <a:pPr marL="0" indent="0">
              <a:buNone/>
            </a:pPr>
            <a:r>
              <a:rPr lang="en-US" dirty="0"/>
              <a:t>Document is in Two Sections:</a:t>
            </a:r>
          </a:p>
          <a:p>
            <a:pPr>
              <a:spcBef>
                <a:spcPts val="1800"/>
              </a:spcBef>
            </a:pPr>
            <a:r>
              <a:rPr lang="en-US" dirty="0"/>
              <a:t>Section A will describe the State Plan for CTE, focusing exclusively on California </a:t>
            </a:r>
          </a:p>
          <a:p>
            <a:pPr>
              <a:spcBef>
                <a:spcPts val="1800"/>
              </a:spcBef>
            </a:pPr>
            <a:r>
              <a:rPr lang="en-US" dirty="0"/>
              <a:t>Section B will describe the federal application, focusing exclusively on Perkins V requirements </a:t>
            </a:r>
          </a:p>
          <a:p>
            <a:pPr>
              <a:spcBef>
                <a:spcPts val="1800"/>
              </a:spcBef>
            </a:pPr>
            <a:r>
              <a:rPr lang="en-US" dirty="0"/>
              <a:t>Each Section will have its own appendices</a:t>
            </a:r>
          </a:p>
        </p:txBody>
      </p:sp>
      <p:sp>
        <p:nvSpPr>
          <p:cNvPr id="4" name="Title 1">
            <a:extLst>
              <a:ext uri="{FF2B5EF4-FFF2-40B4-BE49-F238E27FC236}">
                <a16:creationId xmlns:a16="http://schemas.microsoft.com/office/drawing/2014/main" id="{E0E3B80F-47CB-474C-A4B7-A855D5DB2553}"/>
              </a:ext>
            </a:extLst>
          </p:cNvPr>
          <p:cNvSpPr>
            <a:spLocks noGrp="1"/>
          </p:cNvSpPr>
          <p:nvPr>
            <p:ph type="title"/>
          </p:nvPr>
        </p:nvSpPr>
        <p:spPr>
          <a:xfrm>
            <a:off x="2590800" y="552695"/>
            <a:ext cx="8763000" cy="641639"/>
          </a:xfrm>
        </p:spPr>
        <p:txBody>
          <a:bodyPr>
            <a:normAutofit fontScale="90000"/>
          </a:bodyPr>
          <a:lstStyle/>
          <a:p>
            <a:pPr algn="ctr"/>
            <a:r>
              <a:rPr lang="en-US" b="1" dirty="0">
                <a:latin typeface="Arial" panose="020B0604020202020204" pitchFamily="34" charset="0"/>
                <a:cs typeface="Arial" panose="020B0604020202020204" pitchFamily="34" charset="0"/>
              </a:rPr>
              <a:t>State Plan Layout Overview</a:t>
            </a:r>
          </a:p>
        </p:txBody>
      </p:sp>
    </p:spTree>
    <p:extLst>
      <p:ext uri="{BB962C8B-B14F-4D97-AF65-F5344CB8AC3E}">
        <p14:creationId xmlns:p14="http://schemas.microsoft.com/office/powerpoint/2010/main" val="344371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CA508-F281-4397-9E5A-0EA7AFA809C7}"/>
              </a:ext>
            </a:extLst>
          </p:cNvPr>
          <p:cNvSpPr>
            <a:spLocks noGrp="1"/>
          </p:cNvSpPr>
          <p:nvPr>
            <p:ph idx="1"/>
          </p:nvPr>
        </p:nvSpPr>
        <p:spPr>
          <a:xfrm>
            <a:off x="2323070" y="1690689"/>
            <a:ext cx="9670810" cy="4802186"/>
          </a:xfrm>
        </p:spPr>
        <p:txBody>
          <a:bodyPr>
            <a:normAutofit fontScale="92500" lnSpcReduction="10000"/>
          </a:bodyPr>
          <a:lstStyle/>
          <a:p>
            <a:r>
              <a:rPr lang="en-US" dirty="0"/>
              <a:t>The Shift from Perkins IV to Perkins V</a:t>
            </a:r>
          </a:p>
          <a:p>
            <a:pPr lvl="2"/>
            <a:r>
              <a:rPr lang="en-US" sz="2600" dirty="0"/>
              <a:t>What has remained the same </a:t>
            </a:r>
          </a:p>
          <a:p>
            <a:pPr lvl="2"/>
            <a:r>
              <a:rPr lang="en-US" sz="2600" dirty="0"/>
              <a:t>What has changed</a:t>
            </a:r>
          </a:p>
          <a:p>
            <a:r>
              <a:rPr lang="en-US" dirty="0"/>
              <a:t>Project Timeline – Past, Present, and Future</a:t>
            </a:r>
          </a:p>
          <a:p>
            <a:pPr lvl="2"/>
            <a:r>
              <a:rPr lang="en-US" sz="2600" dirty="0"/>
              <a:t>Plan content development </a:t>
            </a:r>
          </a:p>
          <a:p>
            <a:pPr lvl="2"/>
            <a:r>
              <a:rPr lang="en-US" sz="2600" dirty="0"/>
              <a:t>Key informant outreach</a:t>
            </a:r>
          </a:p>
          <a:p>
            <a:pPr lvl="2"/>
            <a:r>
              <a:rPr lang="en-US" sz="2600" dirty="0"/>
              <a:t>CWPJAC Member liaison meetings</a:t>
            </a:r>
          </a:p>
          <a:p>
            <a:r>
              <a:rPr lang="en-US" dirty="0"/>
              <a:t>State Plan Layout Discussion</a:t>
            </a:r>
          </a:p>
          <a:p>
            <a:pPr lvl="2"/>
            <a:r>
              <a:rPr lang="en-US" sz="2600" dirty="0"/>
              <a:t>Status update</a:t>
            </a:r>
          </a:p>
          <a:p>
            <a:pPr lvl="2"/>
            <a:r>
              <a:rPr lang="en-US" sz="2600" dirty="0"/>
              <a:t>Plan for completion</a:t>
            </a:r>
          </a:p>
          <a:p>
            <a:pPr lvl="2"/>
            <a:r>
              <a:rPr lang="en-US" sz="2600" dirty="0"/>
              <a:t>Chapter by chapter content overview and feedback</a:t>
            </a:r>
          </a:p>
          <a:p>
            <a:r>
              <a:rPr lang="en-US" dirty="0"/>
              <a:t>General Discussion</a:t>
            </a:r>
          </a:p>
        </p:txBody>
      </p:sp>
      <p:sp>
        <p:nvSpPr>
          <p:cNvPr id="4" name="Title 1">
            <a:extLst>
              <a:ext uri="{FF2B5EF4-FFF2-40B4-BE49-F238E27FC236}">
                <a16:creationId xmlns:a16="http://schemas.microsoft.com/office/drawing/2014/main" id="{4BB2642E-D813-4B0F-A247-122BD98D3F94}"/>
              </a:ext>
            </a:extLst>
          </p:cNvPr>
          <p:cNvSpPr>
            <a:spLocks noGrp="1"/>
          </p:cNvSpPr>
          <p:nvPr>
            <p:ph type="title"/>
          </p:nvPr>
        </p:nvSpPr>
        <p:spPr>
          <a:xfrm>
            <a:off x="2323070" y="365125"/>
            <a:ext cx="9030730" cy="1325563"/>
          </a:xfrm>
        </p:spPr>
        <p:txBody>
          <a:bodyPr/>
          <a:lstStyle/>
          <a:p>
            <a:pPr algn="ctr"/>
            <a:r>
              <a:rPr lang="en-US" b="1" dirty="0">
                <a:latin typeface="Arial" panose="020B0604020202020204" pitchFamily="34" charset="0"/>
                <a:cs typeface="Arial" panose="020B0604020202020204" pitchFamily="34" charset="0"/>
              </a:rPr>
              <a:t>Presentation Overview</a:t>
            </a:r>
          </a:p>
        </p:txBody>
      </p:sp>
    </p:spTree>
    <p:extLst>
      <p:ext uri="{BB962C8B-B14F-4D97-AF65-F5344CB8AC3E}">
        <p14:creationId xmlns:p14="http://schemas.microsoft.com/office/powerpoint/2010/main" val="1778392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0106" y="415635"/>
            <a:ext cx="8733693" cy="944241"/>
          </a:xfrm>
        </p:spPr>
        <p:txBody>
          <a:bodyPr>
            <a:normAutofit fontScale="90000"/>
          </a:bodyPr>
          <a:lstStyle/>
          <a:p>
            <a:r>
              <a:rPr lang="en-US" b="1" dirty="0">
                <a:latin typeface="Arial" panose="020B0604020202020204" pitchFamily="34" charset="0"/>
                <a:cs typeface="Arial" panose="020B0604020202020204" pitchFamily="34" charset="0"/>
              </a:rPr>
              <a:t>Section A:</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California State Plan Review</a:t>
            </a:r>
          </a:p>
        </p:txBody>
      </p:sp>
      <p:sp>
        <p:nvSpPr>
          <p:cNvPr id="3" name="Content Placeholder 2"/>
          <p:cNvSpPr>
            <a:spLocks noGrp="1"/>
          </p:cNvSpPr>
          <p:nvPr>
            <p:ph idx="1"/>
          </p:nvPr>
        </p:nvSpPr>
        <p:spPr>
          <a:xfrm>
            <a:off x="2620107" y="2091026"/>
            <a:ext cx="9079524" cy="4351338"/>
          </a:xfrm>
        </p:spPr>
        <p:txBody>
          <a:bodyPr>
            <a:normAutofit/>
          </a:bodyPr>
          <a:lstStyle/>
          <a:p>
            <a:r>
              <a:rPr lang="en-US" dirty="0">
                <a:latin typeface="Arial" panose="020B0604020202020204" pitchFamily="34" charset="0"/>
                <a:cs typeface="Arial" panose="020B0604020202020204" pitchFamily="34" charset="0"/>
              </a:rPr>
              <a:t>Chapter 1 – CTE in California</a:t>
            </a:r>
          </a:p>
          <a:p>
            <a:pPr>
              <a:spcBef>
                <a:spcPts val="1800"/>
              </a:spcBef>
            </a:pPr>
            <a:r>
              <a:rPr lang="en-US" dirty="0">
                <a:latin typeface="Arial" panose="020B0604020202020204" pitchFamily="34" charset="0"/>
                <a:cs typeface="Arial" panose="020B0604020202020204" pitchFamily="34" charset="0"/>
              </a:rPr>
              <a:t>Chapter 2 – Context for CTE in California</a:t>
            </a:r>
          </a:p>
          <a:p>
            <a:pPr>
              <a:spcBef>
                <a:spcPts val="1800"/>
              </a:spcBef>
            </a:pPr>
            <a:r>
              <a:rPr lang="en-US" dirty="0">
                <a:latin typeface="Arial" panose="020B0604020202020204" pitchFamily="34" charset="0"/>
                <a:cs typeface="Arial" panose="020B0604020202020204" pitchFamily="34" charset="0"/>
              </a:rPr>
              <a:t>Chapter 3 – A High-Quality CTE System</a:t>
            </a:r>
          </a:p>
          <a:p>
            <a:pPr>
              <a:spcBef>
                <a:spcPts val="1800"/>
              </a:spcBef>
            </a:pPr>
            <a:r>
              <a:rPr lang="en-US" dirty="0">
                <a:latin typeface="Arial" panose="020B0604020202020204" pitchFamily="34" charset="0"/>
                <a:cs typeface="Arial" panose="020B0604020202020204" pitchFamily="34" charset="0"/>
              </a:rPr>
              <a:t>Chapter 4 – Implementing High-Quality CTE Pathways</a:t>
            </a:r>
          </a:p>
          <a:p>
            <a:pPr>
              <a:spcBef>
                <a:spcPts val="1800"/>
              </a:spcBef>
            </a:pPr>
            <a:r>
              <a:rPr lang="en-US" dirty="0">
                <a:latin typeface="Arial" panose="020B0604020202020204" pitchFamily="34" charset="0"/>
                <a:cs typeface="Arial" panose="020B0604020202020204" pitchFamily="34" charset="0"/>
              </a:rPr>
              <a:t>Chapter 5 – Continuous Quality Improvement</a:t>
            </a:r>
          </a:p>
          <a:p>
            <a:pPr>
              <a:spcBef>
                <a:spcPts val="1800"/>
              </a:spcBef>
            </a:pPr>
            <a:r>
              <a:rPr lang="en-US" dirty="0"/>
              <a:t>Appendices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9811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a:latin typeface="Arial" panose="020B0604020202020204" pitchFamily="34" charset="0"/>
                <a:cs typeface="Arial" panose="020B0604020202020204" pitchFamily="34" charset="0"/>
              </a:rPr>
              <a:t>Chapter 1:</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CTE in California</a:t>
            </a:r>
          </a:p>
        </p:txBody>
      </p:sp>
      <p:sp>
        <p:nvSpPr>
          <p:cNvPr id="3" name="Content Placeholder 2"/>
          <p:cNvSpPr>
            <a:spLocks noGrp="1"/>
          </p:cNvSpPr>
          <p:nvPr>
            <p:ph idx="1"/>
          </p:nvPr>
        </p:nvSpPr>
        <p:spPr>
          <a:xfrm>
            <a:off x="2323070" y="2039816"/>
            <a:ext cx="9376561" cy="4207486"/>
          </a:xfrm>
        </p:spPr>
        <p:txBody>
          <a:bodyPr>
            <a:normAutofit fontScale="92500" lnSpcReduction="10000"/>
          </a:bodyPr>
          <a:lstStyle/>
          <a:p>
            <a:r>
              <a:rPr lang="en-US" dirty="0"/>
              <a:t>State Level Administrative Responsibility</a:t>
            </a:r>
          </a:p>
          <a:p>
            <a:r>
              <a:rPr lang="en-US" dirty="0"/>
              <a:t>The K–12 CTE Delivery Structure</a:t>
            </a:r>
          </a:p>
          <a:p>
            <a:r>
              <a:rPr lang="en-US" dirty="0"/>
              <a:t>The Community College CTE Structure</a:t>
            </a:r>
          </a:p>
          <a:p>
            <a:r>
              <a:rPr lang="en-US" dirty="0"/>
              <a:t>The Adult Education Delivery Structure</a:t>
            </a:r>
          </a:p>
          <a:p>
            <a:r>
              <a:rPr lang="en-US" dirty="0"/>
              <a:t>Workforce Development, Business, and Community Partners</a:t>
            </a:r>
          </a:p>
          <a:p>
            <a:r>
              <a:rPr lang="en-US" dirty="0"/>
              <a:t>Secondary CTE Enrollment</a:t>
            </a:r>
          </a:p>
          <a:p>
            <a:r>
              <a:rPr lang="en-US" dirty="0"/>
              <a:t>Postsecondary CTE Enrollment</a:t>
            </a:r>
          </a:p>
          <a:p>
            <a:r>
              <a:rPr lang="en-US" dirty="0"/>
              <a:t>Adult CTE Enrollment in Adult Schools and ROCPs</a:t>
            </a:r>
          </a:p>
          <a:p>
            <a:r>
              <a:rPr lang="en-US" dirty="0"/>
              <a:t>Special Populations CTE Enrollment</a:t>
            </a:r>
          </a:p>
          <a:p>
            <a:endParaRPr lang="en-US" dirty="0"/>
          </a:p>
          <a:p>
            <a:endParaRPr lang="en-US" dirty="0"/>
          </a:p>
        </p:txBody>
      </p:sp>
    </p:spTree>
    <p:extLst>
      <p:ext uri="{BB962C8B-B14F-4D97-AF65-F5344CB8AC3E}">
        <p14:creationId xmlns:p14="http://schemas.microsoft.com/office/powerpoint/2010/main" val="3610393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9624" y="550984"/>
            <a:ext cx="9670810" cy="1405060"/>
          </a:xfrm>
        </p:spPr>
        <p:txBody>
          <a:bodyPr/>
          <a:lstStyle/>
          <a:p>
            <a:pPr algn="ctr"/>
            <a:r>
              <a:rPr lang="en-US" sz="4400" b="1" dirty="0">
                <a:latin typeface="Arial" panose="020B0604020202020204" pitchFamily="34" charset="0"/>
                <a:cs typeface="Arial" panose="020B0604020202020204" pitchFamily="34" charset="0"/>
              </a:rPr>
              <a:t>Chapter 2:</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The Context of CTE in California</a:t>
            </a:r>
          </a:p>
        </p:txBody>
      </p:sp>
      <p:sp>
        <p:nvSpPr>
          <p:cNvPr id="3" name="Content Placeholder 2"/>
          <p:cNvSpPr>
            <a:spLocks noGrp="1"/>
          </p:cNvSpPr>
          <p:nvPr>
            <p:ph idx="1"/>
          </p:nvPr>
        </p:nvSpPr>
        <p:spPr>
          <a:xfrm>
            <a:off x="2549770" y="2791192"/>
            <a:ext cx="8399585" cy="3515824"/>
          </a:xfrm>
        </p:spPr>
        <p:txBody>
          <a:bodyPr>
            <a:normAutofit/>
          </a:bodyPr>
          <a:lstStyle/>
          <a:p>
            <a:r>
              <a:rPr lang="en-US" sz="3600" dirty="0"/>
              <a:t>Demographic Context</a:t>
            </a:r>
          </a:p>
          <a:p>
            <a:r>
              <a:rPr lang="en-US" sz="3600" dirty="0"/>
              <a:t>Economic Context</a:t>
            </a:r>
          </a:p>
          <a:p>
            <a:r>
              <a:rPr lang="en-US" sz="3600" dirty="0"/>
              <a:t>Educational Context</a:t>
            </a:r>
          </a:p>
          <a:p>
            <a:r>
              <a:rPr lang="en-US" sz="3600" dirty="0"/>
              <a:t>Policy Context</a:t>
            </a:r>
          </a:p>
          <a:p>
            <a:r>
              <a:rPr lang="en-US" sz="3600" dirty="0"/>
              <a:t>Career Technical Education Initiatives</a:t>
            </a:r>
          </a:p>
        </p:txBody>
      </p:sp>
    </p:spTree>
    <p:extLst>
      <p:ext uri="{BB962C8B-B14F-4D97-AF65-F5344CB8AC3E}">
        <p14:creationId xmlns:p14="http://schemas.microsoft.com/office/powerpoint/2010/main" val="93655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286749"/>
            <a:ext cx="9670810" cy="1405060"/>
          </a:xfrm>
        </p:spPr>
        <p:txBody>
          <a:bodyPr/>
          <a:lstStyle/>
          <a:p>
            <a:pPr algn="ctr"/>
            <a:r>
              <a:rPr lang="en-US" sz="4400" b="1" dirty="0">
                <a:latin typeface="Arial" panose="020B0604020202020204" pitchFamily="34" charset="0"/>
                <a:cs typeface="Arial" panose="020B0604020202020204" pitchFamily="34" charset="0"/>
              </a:rPr>
              <a:t>Chapter 3:</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Building a High–Quality CTE System</a:t>
            </a:r>
          </a:p>
        </p:txBody>
      </p:sp>
      <p:sp>
        <p:nvSpPr>
          <p:cNvPr id="3" name="Content Placeholder 2"/>
          <p:cNvSpPr>
            <a:spLocks noGrp="1"/>
          </p:cNvSpPr>
          <p:nvPr>
            <p:ph idx="1"/>
          </p:nvPr>
        </p:nvSpPr>
        <p:spPr>
          <a:xfrm>
            <a:off x="2323070" y="1933303"/>
            <a:ext cx="9670810" cy="4790226"/>
          </a:xfrm>
        </p:spPr>
        <p:txBody>
          <a:bodyPr/>
          <a:lstStyle/>
          <a:p>
            <a:r>
              <a:rPr lang="en-US" dirty="0"/>
              <a:t>Vision</a:t>
            </a:r>
          </a:p>
          <a:p>
            <a:r>
              <a:rPr lang="en-US" dirty="0"/>
              <a:t>Guiding Policy Principals</a:t>
            </a:r>
          </a:p>
          <a:p>
            <a:r>
              <a:rPr lang="en-US" dirty="0"/>
              <a:t>System Goals</a:t>
            </a:r>
          </a:p>
          <a:p>
            <a:r>
              <a:rPr lang="en-US" dirty="0"/>
              <a:t>Essential Elements of a High–Quality Career and College Pathway</a:t>
            </a:r>
          </a:p>
          <a:p>
            <a:pPr lvl="1"/>
            <a:r>
              <a:rPr lang="en-US" dirty="0"/>
              <a:t>Brief Definition</a:t>
            </a:r>
          </a:p>
          <a:p>
            <a:pPr lvl="1"/>
            <a:r>
              <a:rPr lang="en-US" dirty="0"/>
              <a:t>Relevance and Significance</a:t>
            </a:r>
          </a:p>
          <a:p>
            <a:pPr lvl="1"/>
            <a:r>
              <a:rPr lang="en-US" dirty="0"/>
              <a:t>Current Key Activities and Initiatives</a:t>
            </a:r>
          </a:p>
          <a:p>
            <a:pPr lvl="1"/>
            <a:r>
              <a:rPr lang="en-US" dirty="0"/>
              <a:t>Need Actions for Change</a:t>
            </a:r>
          </a:p>
          <a:p>
            <a:r>
              <a:rPr lang="en-US" dirty="0"/>
              <a:t>Summary</a:t>
            </a:r>
          </a:p>
          <a:p>
            <a:pPr lvl="1"/>
            <a:endParaRPr lang="en-US" dirty="0"/>
          </a:p>
        </p:txBody>
      </p:sp>
    </p:spTree>
    <p:extLst>
      <p:ext uri="{BB962C8B-B14F-4D97-AF65-F5344CB8AC3E}">
        <p14:creationId xmlns:p14="http://schemas.microsoft.com/office/powerpoint/2010/main" val="3264674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630" y="365125"/>
            <a:ext cx="8798169" cy="1843503"/>
          </a:xfrm>
        </p:spPr>
        <p:txBody>
          <a:bodyPr>
            <a:noAutofit/>
          </a:bodyPr>
          <a:lstStyle/>
          <a:p>
            <a:pPr algn="ctr"/>
            <a:r>
              <a:rPr lang="en-US" sz="4400" b="1" dirty="0">
                <a:latin typeface="Arial" panose="020B0604020202020204" pitchFamily="34" charset="0"/>
                <a:cs typeface="Arial" panose="020B0604020202020204" pitchFamily="34" charset="0"/>
              </a:rPr>
              <a:t>Chapter 4:</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Implementing High–Quality Career Pathways</a:t>
            </a:r>
          </a:p>
        </p:txBody>
      </p:sp>
      <p:sp>
        <p:nvSpPr>
          <p:cNvPr id="3" name="Content Placeholder 2"/>
          <p:cNvSpPr>
            <a:spLocks noGrp="1"/>
          </p:cNvSpPr>
          <p:nvPr>
            <p:ph idx="1"/>
          </p:nvPr>
        </p:nvSpPr>
        <p:spPr>
          <a:xfrm>
            <a:off x="2555630" y="2658794"/>
            <a:ext cx="9331570" cy="3518168"/>
          </a:xfrm>
        </p:spPr>
        <p:txBody>
          <a:bodyPr/>
          <a:lstStyle/>
          <a:p>
            <a:r>
              <a:rPr lang="en-US" dirty="0"/>
              <a:t>Provides established policies for the creation, sustainment, and administration of high–quality career pathways.</a:t>
            </a:r>
          </a:p>
          <a:p>
            <a:r>
              <a:rPr lang="en-US" dirty="0"/>
              <a:t>Helps to clarify the state’s position on critical and necessary components of high–quality career pathway programs.</a:t>
            </a:r>
          </a:p>
          <a:p>
            <a:r>
              <a:rPr lang="en-US" dirty="0"/>
              <a:t>Helps to define Career pathways.</a:t>
            </a:r>
          </a:p>
          <a:p>
            <a:r>
              <a:rPr lang="en-US" dirty="0"/>
              <a:t>Includes a list of components of a high–quality pathway.</a:t>
            </a:r>
          </a:p>
          <a:p>
            <a:endParaRPr lang="en-US" dirty="0"/>
          </a:p>
        </p:txBody>
      </p:sp>
    </p:spTree>
    <p:extLst>
      <p:ext uri="{BB962C8B-B14F-4D97-AF65-F5344CB8AC3E}">
        <p14:creationId xmlns:p14="http://schemas.microsoft.com/office/powerpoint/2010/main" val="22390172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p:spPr>
        <p:txBody>
          <a:bodyPr>
            <a:noAutofit/>
          </a:bodyPr>
          <a:lstStyle/>
          <a:p>
            <a:pPr algn="ctr"/>
            <a:r>
              <a:rPr lang="en-US" sz="4400" b="1" dirty="0">
                <a:latin typeface="Arial" panose="020B0604020202020204" pitchFamily="34" charset="0"/>
                <a:cs typeface="Arial" panose="020B0604020202020204" pitchFamily="34" charset="0"/>
              </a:rPr>
              <a:t>Chapter 5:</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Continuous Quality Improvement</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in CTE</a:t>
            </a:r>
          </a:p>
        </p:txBody>
      </p:sp>
      <p:sp>
        <p:nvSpPr>
          <p:cNvPr id="3" name="Content Placeholder 2"/>
          <p:cNvSpPr>
            <a:spLocks noGrp="1"/>
          </p:cNvSpPr>
          <p:nvPr>
            <p:ph idx="1"/>
          </p:nvPr>
        </p:nvSpPr>
        <p:spPr>
          <a:xfrm>
            <a:off x="2323070" y="2524539"/>
            <a:ext cx="9235884" cy="3968335"/>
          </a:xfrm>
        </p:spPr>
        <p:txBody>
          <a:bodyPr/>
          <a:lstStyle/>
          <a:p>
            <a:r>
              <a:rPr lang="en-US" dirty="0"/>
              <a:t>Secondary Continuous Quality Improvement (CQI) Framework</a:t>
            </a:r>
          </a:p>
          <a:p>
            <a:r>
              <a:rPr lang="en-US" dirty="0"/>
              <a:t>High School Transitions to College/Career </a:t>
            </a:r>
          </a:p>
          <a:p>
            <a:r>
              <a:rPr lang="en-US" dirty="0"/>
              <a:t>Secondary CTE Accountability Framework</a:t>
            </a:r>
          </a:p>
          <a:p>
            <a:r>
              <a:rPr lang="en-US" dirty="0"/>
              <a:t>Community College CQI Framework</a:t>
            </a:r>
          </a:p>
          <a:p>
            <a:r>
              <a:rPr lang="en-US" dirty="0"/>
              <a:t>Adult Education in CTE CQI Framework</a:t>
            </a:r>
          </a:p>
          <a:p>
            <a:r>
              <a:rPr lang="en-US" dirty="0"/>
              <a:t>Moving CTE from Accountability to Continuous Quality Improvement</a:t>
            </a:r>
          </a:p>
          <a:p>
            <a:endParaRPr lang="en-US" dirty="0"/>
          </a:p>
        </p:txBody>
      </p:sp>
    </p:spTree>
    <p:extLst>
      <p:ext uri="{BB962C8B-B14F-4D97-AF65-F5344CB8AC3E}">
        <p14:creationId xmlns:p14="http://schemas.microsoft.com/office/powerpoint/2010/main" val="4149718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State Plan:</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Appendices</a:t>
            </a:r>
          </a:p>
        </p:txBody>
      </p:sp>
      <p:sp>
        <p:nvSpPr>
          <p:cNvPr id="3" name="Content Placeholder 2"/>
          <p:cNvSpPr>
            <a:spLocks noGrp="1"/>
          </p:cNvSpPr>
          <p:nvPr>
            <p:ph idx="1"/>
          </p:nvPr>
        </p:nvSpPr>
        <p:spPr>
          <a:xfrm>
            <a:off x="2323070" y="2132991"/>
            <a:ext cx="9670810" cy="4230931"/>
          </a:xfrm>
        </p:spPr>
        <p:txBody>
          <a:bodyPr>
            <a:normAutofit lnSpcReduction="10000"/>
          </a:bodyPr>
          <a:lstStyle/>
          <a:p>
            <a:r>
              <a:rPr lang="en-US" dirty="0">
                <a:latin typeface="Arial" panose="020B0604020202020204" pitchFamily="34" charset="0"/>
                <a:cs typeface="Arial" panose="020B0604020202020204" pitchFamily="34" charset="0"/>
              </a:rPr>
              <a:t>Appendices:</a:t>
            </a:r>
          </a:p>
          <a:p>
            <a:pPr lvl="1">
              <a:spcBef>
                <a:spcPts val="1200"/>
              </a:spcBef>
            </a:pPr>
            <a:r>
              <a:rPr lang="en-US" dirty="0">
                <a:latin typeface="Arial" panose="020B0604020202020204" pitchFamily="34" charset="0"/>
                <a:cs typeface="Arial" panose="020B0604020202020204" pitchFamily="34" charset="0"/>
              </a:rPr>
              <a:t>Glossary</a:t>
            </a:r>
          </a:p>
          <a:p>
            <a:pPr lvl="1">
              <a:spcBef>
                <a:spcPts val="1200"/>
              </a:spcBef>
            </a:pPr>
            <a:r>
              <a:rPr lang="en-US" dirty="0">
                <a:latin typeface="Arial" panose="020B0604020202020204" pitchFamily="34" charset="0"/>
                <a:cs typeface="Arial" panose="020B0604020202020204" pitchFamily="34" charset="0"/>
              </a:rPr>
              <a:t>List of commonly used acronyms</a:t>
            </a:r>
          </a:p>
          <a:p>
            <a:pPr lvl="1">
              <a:spcBef>
                <a:spcPts val="1200"/>
              </a:spcBef>
            </a:pPr>
            <a:r>
              <a:rPr lang="en-US" dirty="0">
                <a:latin typeface="Arial" panose="020B0604020202020204" pitchFamily="34" charset="0"/>
                <a:cs typeface="Arial" panose="020B0604020202020204" pitchFamily="34" charset="0"/>
              </a:rPr>
              <a:t>Guiding Policy Principles</a:t>
            </a:r>
          </a:p>
          <a:p>
            <a:pPr lvl="1">
              <a:spcBef>
                <a:spcPts val="1200"/>
              </a:spcBef>
            </a:pPr>
            <a:r>
              <a:rPr lang="en-US" dirty="0">
                <a:latin typeface="Arial" panose="020B0604020202020204" pitchFamily="34" charset="0"/>
                <a:cs typeface="Arial" panose="020B0604020202020204" pitchFamily="34" charset="0"/>
              </a:rPr>
              <a:t>Statewide Advisory Committee</a:t>
            </a:r>
          </a:p>
          <a:p>
            <a:pPr lvl="1">
              <a:spcBef>
                <a:spcPts val="1200"/>
              </a:spcBef>
            </a:pPr>
            <a:r>
              <a:rPr lang="en-US" dirty="0">
                <a:latin typeface="Arial" panose="020B0604020202020204" pitchFamily="34" charset="0"/>
                <a:cs typeface="Arial" panose="020B0604020202020204" pitchFamily="34" charset="0"/>
              </a:rPr>
              <a:t>California Workforce Pathways Joint Advisory Committee (CWPJAC) meeting dates</a:t>
            </a:r>
          </a:p>
          <a:p>
            <a:pPr marL="0" indent="0">
              <a:spcBef>
                <a:spcPts val="1200"/>
              </a:spcBef>
              <a:buNone/>
            </a:pPr>
            <a:r>
              <a:rPr lang="en-US" dirty="0">
                <a:latin typeface="Arial" panose="020B0604020202020204" pitchFamily="34" charset="0"/>
                <a:cs typeface="Arial" panose="020B0604020202020204" pitchFamily="34" charset="0"/>
              </a:rPr>
              <a:t>How these will be decided among the two sections will be determined before the November meeting</a:t>
            </a:r>
          </a:p>
          <a:p>
            <a:pPr lvl="1">
              <a:spcBef>
                <a:spcPts val="120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564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BB66B-2362-4DF0-98CC-095BC2F8F103}"/>
              </a:ext>
            </a:extLst>
          </p:cNvPr>
          <p:cNvSpPr>
            <a:spLocks noGrp="1"/>
          </p:cNvSpPr>
          <p:nvPr>
            <p:ph type="title"/>
          </p:nvPr>
        </p:nvSpPr>
        <p:spPr/>
        <p:txBody>
          <a:bodyPr/>
          <a:lstStyle/>
          <a:p>
            <a:r>
              <a:rPr lang="en-US" sz="4000" dirty="0"/>
              <a:t>Section B:</a:t>
            </a:r>
            <a:br>
              <a:rPr lang="en-US" sz="4000" dirty="0"/>
            </a:br>
            <a:r>
              <a:rPr lang="en-US" sz="4000" dirty="0"/>
              <a:t>Office of Education Required Documents</a:t>
            </a:r>
          </a:p>
        </p:txBody>
      </p:sp>
      <p:sp>
        <p:nvSpPr>
          <p:cNvPr id="3" name="Content Placeholder 2">
            <a:extLst>
              <a:ext uri="{FF2B5EF4-FFF2-40B4-BE49-F238E27FC236}">
                <a16:creationId xmlns:a16="http://schemas.microsoft.com/office/drawing/2014/main" id="{54BAA798-4BAF-4319-95AE-F5AC1C432968}"/>
              </a:ext>
            </a:extLst>
          </p:cNvPr>
          <p:cNvSpPr>
            <a:spLocks noGrp="1"/>
          </p:cNvSpPr>
          <p:nvPr>
            <p:ph idx="1"/>
          </p:nvPr>
        </p:nvSpPr>
        <p:spPr>
          <a:xfrm>
            <a:off x="2323070" y="2351314"/>
            <a:ext cx="9670810" cy="3825648"/>
          </a:xfrm>
        </p:spPr>
        <p:txBody>
          <a:bodyPr/>
          <a:lstStyle/>
          <a:p>
            <a:r>
              <a:rPr lang="en-US" dirty="0"/>
              <a:t>Perkins V narrative responses to questions</a:t>
            </a:r>
          </a:p>
          <a:p>
            <a:r>
              <a:rPr lang="en-US" dirty="0"/>
              <a:t>Required budget forms</a:t>
            </a:r>
          </a:p>
          <a:p>
            <a:r>
              <a:rPr lang="en-US" dirty="0"/>
              <a:t>Required accountability forms</a:t>
            </a:r>
          </a:p>
        </p:txBody>
      </p:sp>
    </p:spTree>
    <p:extLst>
      <p:ext uri="{BB962C8B-B14F-4D97-AF65-F5344CB8AC3E}">
        <p14:creationId xmlns:p14="http://schemas.microsoft.com/office/powerpoint/2010/main" val="41129992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BB66B-2362-4DF0-98CC-095BC2F8F103}"/>
              </a:ext>
            </a:extLst>
          </p:cNvPr>
          <p:cNvSpPr>
            <a:spLocks noGrp="1"/>
          </p:cNvSpPr>
          <p:nvPr>
            <p:ph type="title"/>
          </p:nvPr>
        </p:nvSpPr>
        <p:spPr/>
        <p:txBody>
          <a:bodyPr/>
          <a:lstStyle/>
          <a:p>
            <a:r>
              <a:rPr lang="en-US" sz="4000" dirty="0"/>
              <a:t>Section B: The Federal Application for the State Plan for CTE</a:t>
            </a:r>
          </a:p>
        </p:txBody>
      </p:sp>
      <p:sp>
        <p:nvSpPr>
          <p:cNvPr id="3" name="Content Placeholder 2">
            <a:extLst>
              <a:ext uri="{FF2B5EF4-FFF2-40B4-BE49-F238E27FC236}">
                <a16:creationId xmlns:a16="http://schemas.microsoft.com/office/drawing/2014/main" id="{54BAA798-4BAF-4319-95AE-F5AC1C432968}"/>
              </a:ext>
            </a:extLst>
          </p:cNvPr>
          <p:cNvSpPr>
            <a:spLocks noGrp="1"/>
          </p:cNvSpPr>
          <p:nvPr>
            <p:ph idx="1"/>
          </p:nvPr>
        </p:nvSpPr>
        <p:spPr>
          <a:xfrm>
            <a:off x="2323070" y="1770186"/>
            <a:ext cx="9670810" cy="3825648"/>
          </a:xfrm>
        </p:spPr>
        <p:txBody>
          <a:bodyPr/>
          <a:lstStyle/>
          <a:p>
            <a:r>
              <a:rPr lang="en-US" dirty="0"/>
              <a:t>Plan development and consultation</a:t>
            </a:r>
          </a:p>
          <a:p>
            <a:r>
              <a:rPr lang="en-US" dirty="0"/>
              <a:t>State’s vision for education and workforce development</a:t>
            </a:r>
          </a:p>
          <a:p>
            <a:r>
              <a:rPr lang="en-US" dirty="0"/>
              <a:t>CTE programs/programs of study implementation</a:t>
            </a:r>
          </a:p>
          <a:p>
            <a:r>
              <a:rPr lang="en-US" dirty="0"/>
              <a:t>Meeting the needs of special populations</a:t>
            </a:r>
          </a:p>
          <a:p>
            <a:r>
              <a:rPr lang="en-US" dirty="0"/>
              <a:t>Preparing teachers and faculty</a:t>
            </a:r>
          </a:p>
          <a:p>
            <a:r>
              <a:rPr lang="en-US" dirty="0"/>
              <a:t>Fiscal responsibility</a:t>
            </a:r>
          </a:p>
          <a:p>
            <a:r>
              <a:rPr lang="en-US" dirty="0"/>
              <a:t>Accountability for results</a:t>
            </a:r>
          </a:p>
          <a:p>
            <a:r>
              <a:rPr lang="en-US" dirty="0"/>
              <a:t>Budget</a:t>
            </a:r>
          </a:p>
          <a:p>
            <a:r>
              <a:rPr lang="en-US" dirty="0"/>
              <a:t>State-determined performance levels (SDPL)</a:t>
            </a:r>
          </a:p>
        </p:txBody>
      </p:sp>
    </p:spTree>
    <p:extLst>
      <p:ext uri="{BB962C8B-B14F-4D97-AF65-F5344CB8AC3E}">
        <p14:creationId xmlns:p14="http://schemas.microsoft.com/office/powerpoint/2010/main" val="499442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BB66B-2362-4DF0-98CC-095BC2F8F103}"/>
              </a:ext>
            </a:extLst>
          </p:cNvPr>
          <p:cNvSpPr>
            <a:spLocks noGrp="1"/>
          </p:cNvSpPr>
          <p:nvPr>
            <p:ph type="title"/>
          </p:nvPr>
        </p:nvSpPr>
        <p:spPr/>
        <p:txBody>
          <a:bodyPr/>
          <a:lstStyle/>
          <a:p>
            <a:r>
              <a:rPr lang="en-US" sz="4000" dirty="0"/>
              <a:t>Section B:</a:t>
            </a:r>
            <a:br>
              <a:rPr lang="en-US" sz="4000" dirty="0"/>
            </a:br>
            <a:r>
              <a:rPr lang="en-US" sz="4000" dirty="0"/>
              <a:t>Appendices</a:t>
            </a:r>
          </a:p>
        </p:txBody>
      </p:sp>
      <p:sp>
        <p:nvSpPr>
          <p:cNvPr id="3" name="Content Placeholder 2">
            <a:extLst>
              <a:ext uri="{FF2B5EF4-FFF2-40B4-BE49-F238E27FC236}">
                <a16:creationId xmlns:a16="http://schemas.microsoft.com/office/drawing/2014/main" id="{54BAA798-4BAF-4319-95AE-F5AC1C432968}"/>
              </a:ext>
            </a:extLst>
          </p:cNvPr>
          <p:cNvSpPr>
            <a:spLocks noGrp="1"/>
          </p:cNvSpPr>
          <p:nvPr>
            <p:ph idx="1"/>
          </p:nvPr>
        </p:nvSpPr>
        <p:spPr>
          <a:xfrm>
            <a:off x="2323070" y="1770186"/>
            <a:ext cx="9670810" cy="3825648"/>
          </a:xfrm>
        </p:spPr>
        <p:txBody>
          <a:bodyPr/>
          <a:lstStyle/>
          <a:p>
            <a:r>
              <a:rPr lang="en-US" dirty="0"/>
              <a:t>State Plan Stakeholder Group</a:t>
            </a:r>
          </a:p>
          <a:p>
            <a:r>
              <a:rPr lang="en-US" dirty="0"/>
              <a:t>List of public hearing dates and locations</a:t>
            </a:r>
          </a:p>
          <a:p>
            <a:r>
              <a:rPr lang="en-US" dirty="0"/>
              <a:t>Responses to Field Recommendations from website and statewide hearings</a:t>
            </a:r>
          </a:p>
          <a:p>
            <a:r>
              <a:rPr lang="en-US" dirty="0"/>
              <a:t>Certifications Regarding Lobbying; Debarment and Suspension, and Other Matters; and Drug-Free Workplace Requirements</a:t>
            </a:r>
          </a:p>
          <a:p>
            <a:r>
              <a:rPr lang="en-US" dirty="0"/>
              <a:t>Assurances and Non-Construction Programs</a:t>
            </a:r>
          </a:p>
          <a:p>
            <a:r>
              <a:rPr lang="en-US" dirty="0"/>
              <a:t>California Department of Education and Chancellor’s Office, California Colleges Request for Waiver of Section 132 Distribution Formula</a:t>
            </a:r>
          </a:p>
        </p:txBody>
      </p:sp>
    </p:spTree>
    <p:extLst>
      <p:ext uri="{BB962C8B-B14F-4D97-AF65-F5344CB8AC3E}">
        <p14:creationId xmlns:p14="http://schemas.microsoft.com/office/powerpoint/2010/main" val="13925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2538" y="513543"/>
            <a:ext cx="9483969" cy="851199"/>
          </a:xfrm>
        </p:spPr>
        <p:txBody>
          <a:bodyPr/>
          <a:lstStyle/>
          <a:p>
            <a:pPr algn="ctr"/>
            <a:r>
              <a:rPr lang="en-US" b="1" dirty="0">
                <a:latin typeface="Arial" panose="020B0604020202020204" pitchFamily="34" charset="0"/>
                <a:cs typeface="Arial" panose="020B0604020202020204" pitchFamily="34" charset="0"/>
              </a:rPr>
              <a:t>The Shift from Perkins IV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to Perkins V </a:t>
            </a:r>
            <a:r>
              <a:rPr lang="en-US" sz="2400" b="1" dirty="0">
                <a:latin typeface="Arial" panose="020B0604020202020204" pitchFamily="34" charset="0"/>
                <a:cs typeface="Arial" panose="020B0604020202020204" pitchFamily="34" charset="0"/>
              </a:rPr>
              <a:t>(1)</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2539" y="1752853"/>
            <a:ext cx="9196753" cy="4812070"/>
          </a:xfrm>
        </p:spPr>
        <p:txBody>
          <a:bodyPr>
            <a:normAutofit/>
          </a:bodyPr>
          <a:lstStyle/>
          <a:p>
            <a:pPr marL="0" indent="0">
              <a:buNone/>
            </a:pPr>
            <a:r>
              <a:rPr lang="en-US" sz="3200" dirty="0">
                <a:latin typeface="Arial" panose="020B0604020202020204" pitchFamily="34" charset="0"/>
                <a:cs typeface="Arial" panose="020B0604020202020204" pitchFamily="34" charset="0"/>
              </a:rPr>
              <a:t>Landscape of career technical education (CTE) in 2006-08 and the development of the Perkins IV state plan</a:t>
            </a:r>
          </a:p>
          <a:p>
            <a:pPr>
              <a:spcBef>
                <a:spcPts val="1800"/>
              </a:spcBef>
            </a:pPr>
            <a:r>
              <a:rPr lang="en-US" sz="3200" dirty="0">
                <a:latin typeface="Arial" panose="020B0604020202020204" pitchFamily="34" charset="0"/>
                <a:cs typeface="Arial" panose="020B0604020202020204" pitchFamily="34" charset="0"/>
              </a:rPr>
              <a:t>2008 Recession</a:t>
            </a:r>
          </a:p>
          <a:p>
            <a:pPr lvl="1"/>
            <a:r>
              <a:rPr lang="en-US" sz="3200" dirty="0">
                <a:latin typeface="Arial" panose="020B0604020202020204" pitchFamily="34" charset="0"/>
                <a:cs typeface="Arial" panose="020B0604020202020204" pitchFamily="34" charset="0"/>
              </a:rPr>
              <a:t>Perkins funding is how CTE survived in California until…</a:t>
            </a:r>
          </a:p>
          <a:p>
            <a:pPr marL="731838" indent="0">
              <a:spcBef>
                <a:spcPts val="1800"/>
              </a:spcBef>
              <a:buNone/>
            </a:pPr>
            <a:r>
              <a:rPr lang="en-US" sz="2400" dirty="0">
                <a:latin typeface="Arial" panose="020B0604020202020204" pitchFamily="34" charset="0"/>
                <a:cs typeface="Arial" panose="020B0604020202020204" pitchFamily="34" charset="0"/>
              </a:rPr>
              <a:t>The California Career Pathways Trust (CCPT) in 2013 and more CTE specific state funding like CTEIG, K-12 SWP that followed</a:t>
            </a:r>
          </a:p>
          <a:p>
            <a:pPr marL="914400" lvl="2" indent="0">
              <a:buNone/>
            </a:pPr>
            <a:endParaRPr lang="en-US"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4743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2538" y="513543"/>
            <a:ext cx="9483969" cy="851199"/>
          </a:xfrm>
        </p:spPr>
        <p:txBody>
          <a:bodyPr/>
          <a:lstStyle/>
          <a:p>
            <a:pPr algn="ctr"/>
            <a:r>
              <a:rPr lang="en-US" b="1" dirty="0">
                <a:latin typeface="Arial" panose="020B0604020202020204" pitchFamily="34" charset="0"/>
                <a:cs typeface="Arial" panose="020B0604020202020204" pitchFamily="34" charset="0"/>
              </a:rPr>
              <a:t>The Shift from Perkins IV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to Perkins V </a:t>
            </a:r>
            <a:r>
              <a:rPr lang="en-US" sz="2400" b="1" dirty="0">
                <a:latin typeface="Arial" panose="020B0604020202020204" pitchFamily="34" charset="0"/>
                <a:cs typeface="Arial" panose="020B0604020202020204" pitchFamily="34" charset="0"/>
              </a:rPr>
              <a:t>(2)</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2539" y="2272937"/>
            <a:ext cx="9196753" cy="4291986"/>
          </a:xfrm>
        </p:spPr>
        <p:txBody>
          <a:bodyPr>
            <a:normAutofit/>
          </a:bodyPr>
          <a:lstStyle/>
          <a:p>
            <a:pPr marL="0" indent="0">
              <a:spcBef>
                <a:spcPts val="1800"/>
              </a:spcBef>
              <a:buNone/>
            </a:pPr>
            <a:r>
              <a:rPr lang="en-US" dirty="0">
                <a:latin typeface="Arial" panose="020B0604020202020204" pitchFamily="34" charset="0"/>
                <a:cs typeface="Arial" panose="020B0604020202020204" pitchFamily="34" charset="0"/>
              </a:rPr>
              <a:t>2018 Tackling the Two California Issues:</a:t>
            </a:r>
          </a:p>
          <a:p>
            <a:pPr lvl="1">
              <a:spcBef>
                <a:spcPts val="1800"/>
              </a:spcBef>
            </a:pPr>
            <a:r>
              <a:rPr lang="en-US" dirty="0">
                <a:latin typeface="Arial" panose="020B0604020202020204" pitchFamily="34" charset="0"/>
                <a:cs typeface="Arial" panose="020B0604020202020204" pitchFamily="34" charset="0"/>
              </a:rPr>
              <a:t>Skill Shortages and low unemployment but inequities in economic gains for low-skilled workers, traditionally over-represented by persons of color</a:t>
            </a:r>
          </a:p>
          <a:p>
            <a:pPr lvl="1">
              <a:spcBef>
                <a:spcPts val="1800"/>
              </a:spcBef>
            </a:pPr>
            <a:r>
              <a:rPr lang="en-US" sz="2800" dirty="0">
                <a:latin typeface="Arial" panose="020B0604020202020204" pitchFamily="34" charset="0"/>
                <a:cs typeface="Arial" panose="020B0604020202020204" pitchFamily="34" charset="0"/>
              </a:rPr>
              <a:t>Expectation that CTE should address both by levelling the playing field and heighten the focus on equity and access</a:t>
            </a:r>
          </a:p>
          <a:p>
            <a:pPr marL="914400" lvl="2" indent="0">
              <a:buNone/>
            </a:pPr>
            <a:endParaRPr lang="en-US"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35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2538" y="513543"/>
            <a:ext cx="9483969" cy="851199"/>
          </a:xfrm>
        </p:spPr>
        <p:txBody>
          <a:bodyPr/>
          <a:lstStyle/>
          <a:p>
            <a:pPr algn="ctr"/>
            <a:r>
              <a:rPr lang="en-US" b="1" dirty="0">
                <a:latin typeface="Arial" panose="020B0604020202020204" pitchFamily="34" charset="0"/>
                <a:cs typeface="Arial" panose="020B0604020202020204" pitchFamily="34" charset="0"/>
              </a:rPr>
              <a:t>The Shift from Perkins IV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to Perkins V </a:t>
            </a:r>
            <a:r>
              <a:rPr lang="en-US" sz="2400" b="1" dirty="0">
                <a:latin typeface="Arial" panose="020B0604020202020204" pitchFamily="34" charset="0"/>
                <a:cs typeface="Arial" panose="020B0604020202020204" pitchFamily="34" charset="0"/>
              </a:rPr>
              <a:t>(3)</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2539" y="1752853"/>
            <a:ext cx="9196753" cy="4812070"/>
          </a:xfrm>
        </p:spPr>
        <p:txBody>
          <a:bodyPr>
            <a:normAutofit/>
          </a:bodyPr>
          <a:lstStyle/>
          <a:p>
            <a:pPr marL="0" indent="0">
              <a:buNone/>
            </a:pPr>
            <a:r>
              <a:rPr lang="en-US" dirty="0">
                <a:latin typeface="Arial" panose="020B0604020202020204" pitchFamily="34" charset="0"/>
                <a:cs typeface="Arial" panose="020B0604020202020204" pitchFamily="34" charset="0"/>
              </a:rPr>
              <a:t>Under Perkins IV, State submitted a Consolidated Annual Report (CAR)</a:t>
            </a:r>
          </a:p>
          <a:p>
            <a:pPr marL="457200" lvl="1" indent="0">
              <a:spcBef>
                <a:spcPts val="1800"/>
              </a:spcBef>
              <a:buNone/>
            </a:pPr>
            <a:r>
              <a:rPr lang="en-US" sz="2400" dirty="0">
                <a:latin typeface="Arial" panose="020B0604020202020204" pitchFamily="34" charset="0"/>
                <a:cs typeface="Arial" panose="020B0604020202020204" pitchFamily="34" charset="0"/>
              </a:rPr>
              <a:t>Consists of a narrative and data accountability sections; except for the most recent submission (2017-18), the CAR, including CORE indicator performance, was always approved by the USDOE</a:t>
            </a:r>
          </a:p>
          <a:p>
            <a:pPr marL="0" indent="0">
              <a:spcBef>
                <a:spcPts val="6000"/>
              </a:spcBef>
              <a:buNone/>
            </a:pPr>
            <a:r>
              <a:rPr lang="en-US" dirty="0">
                <a:latin typeface="Arial" panose="020B0604020202020204" pitchFamily="34" charset="0"/>
                <a:cs typeface="Arial" panose="020B0604020202020204" pitchFamily="34" charset="0"/>
              </a:rPr>
              <a:t>If the committee would like more detailed information we will need to look at having a third-party evaluation.</a:t>
            </a:r>
          </a:p>
        </p:txBody>
      </p:sp>
    </p:spTree>
    <p:extLst>
      <p:ext uri="{BB962C8B-B14F-4D97-AF65-F5344CB8AC3E}">
        <p14:creationId xmlns:p14="http://schemas.microsoft.com/office/powerpoint/2010/main" val="101050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03D008-3672-432B-BEBA-DE174F199099}"/>
              </a:ext>
            </a:extLst>
          </p:cNvPr>
          <p:cNvSpPr>
            <a:spLocks noGrp="1"/>
          </p:cNvSpPr>
          <p:nvPr>
            <p:ph idx="1"/>
          </p:nvPr>
        </p:nvSpPr>
        <p:spPr>
          <a:xfrm>
            <a:off x="2502877" y="1640521"/>
            <a:ext cx="9032631" cy="4351338"/>
          </a:xfrm>
        </p:spPr>
        <p:txBody>
          <a:bodyPr>
            <a:normAutofit/>
          </a:bodyPr>
          <a:lstStyle/>
          <a:p>
            <a:pPr lvl="0"/>
            <a:r>
              <a:rPr lang="en-US" dirty="0"/>
              <a:t>Project Timeline Discussion</a:t>
            </a:r>
          </a:p>
          <a:p>
            <a:pPr lvl="1"/>
            <a:r>
              <a:rPr lang="en-US" dirty="0"/>
              <a:t>Is the outreach to key informants on track?</a:t>
            </a:r>
          </a:p>
          <a:p>
            <a:pPr lvl="1"/>
            <a:r>
              <a:rPr lang="en-US" dirty="0"/>
              <a:t>How would you like staff to inform you of updates?</a:t>
            </a:r>
          </a:p>
          <a:p>
            <a:pPr lvl="1"/>
            <a:r>
              <a:rPr lang="en-US" dirty="0"/>
              <a:t>What is missing that needs inclusion?</a:t>
            </a:r>
          </a:p>
          <a:p>
            <a:endParaRPr lang="en-US" dirty="0"/>
          </a:p>
        </p:txBody>
      </p:sp>
      <p:sp>
        <p:nvSpPr>
          <p:cNvPr id="4" name="Title 1">
            <a:extLst>
              <a:ext uri="{FF2B5EF4-FFF2-40B4-BE49-F238E27FC236}">
                <a16:creationId xmlns:a16="http://schemas.microsoft.com/office/drawing/2014/main" id="{B42F6D89-51FE-4803-A349-008DEDBCB2E0}"/>
              </a:ext>
            </a:extLst>
          </p:cNvPr>
          <p:cNvSpPr>
            <a:spLocks noGrp="1"/>
          </p:cNvSpPr>
          <p:nvPr>
            <p:ph type="title"/>
          </p:nvPr>
        </p:nvSpPr>
        <p:spPr>
          <a:xfrm>
            <a:off x="2321168" y="365125"/>
            <a:ext cx="9032631" cy="1041644"/>
          </a:xfrm>
        </p:spPr>
        <p:txBody>
          <a:bodyPr>
            <a:normAutofit/>
          </a:bodyPr>
          <a:lstStyle/>
          <a:p>
            <a:pPr algn="ctr"/>
            <a:r>
              <a:rPr lang="en-US" sz="3200" b="1" dirty="0">
                <a:latin typeface="Arial" panose="020B0604020202020204" pitchFamily="34" charset="0"/>
                <a:cs typeface="Arial" panose="020B0604020202020204" pitchFamily="34" charset="0"/>
              </a:rPr>
              <a:t>What is the Framework Under </a:t>
            </a:r>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Which Advice is Sought</a:t>
            </a:r>
          </a:p>
        </p:txBody>
      </p:sp>
    </p:spTree>
    <p:extLst>
      <p:ext uri="{BB962C8B-B14F-4D97-AF65-F5344CB8AC3E}">
        <p14:creationId xmlns:p14="http://schemas.microsoft.com/office/powerpoint/2010/main" val="296418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Near Future</a:t>
            </a:r>
          </a:p>
        </p:txBody>
      </p:sp>
      <p:sp>
        <p:nvSpPr>
          <p:cNvPr id="3" name="Content Placeholder 2"/>
          <p:cNvSpPr>
            <a:spLocks noGrp="1"/>
          </p:cNvSpPr>
          <p:nvPr>
            <p:ph idx="1"/>
          </p:nvPr>
        </p:nvSpPr>
        <p:spPr>
          <a:xfrm>
            <a:off x="2549769" y="1770186"/>
            <a:ext cx="9102969" cy="4736352"/>
          </a:xfrm>
        </p:spPr>
        <p:txBody>
          <a:bodyPr/>
          <a:lstStyle/>
          <a:p>
            <a:pPr marL="0" indent="0">
              <a:buNone/>
            </a:pPr>
            <a:r>
              <a:rPr lang="en-US" dirty="0">
                <a:latin typeface="Arial" panose="020B0604020202020204" pitchFamily="34" charset="0"/>
                <a:cs typeface="Arial" panose="020B0604020202020204" pitchFamily="34" charset="0"/>
              </a:rPr>
              <a:t>Tasks that are being completed:</a:t>
            </a:r>
          </a:p>
          <a:p>
            <a:pPr>
              <a:spcBef>
                <a:spcPts val="1800"/>
              </a:spcBef>
            </a:pPr>
            <a:r>
              <a:rPr lang="en-US" dirty="0">
                <a:latin typeface="Arial" panose="020B0604020202020204" pitchFamily="34" charset="0"/>
                <a:cs typeface="Arial" panose="020B0604020202020204" pitchFamily="34" charset="0"/>
              </a:rPr>
              <a:t>Accountability Conversation with Stakeholders to be scheduled sometime in October</a:t>
            </a:r>
          </a:p>
          <a:p>
            <a:pPr>
              <a:spcBef>
                <a:spcPts val="1800"/>
              </a:spcBef>
            </a:pPr>
            <a:r>
              <a:rPr lang="en-US" dirty="0">
                <a:latin typeface="Arial" panose="020B0604020202020204" pitchFamily="34" charset="0"/>
                <a:cs typeface="Arial" panose="020B0604020202020204" pitchFamily="34" charset="0"/>
              </a:rPr>
              <a:t>Conversation with Secondary Teachers – Set for October 17</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as a virtual meeting 3-5 pm</a:t>
            </a:r>
          </a:p>
          <a:p>
            <a:pPr>
              <a:spcBef>
                <a:spcPts val="1800"/>
              </a:spcBef>
            </a:pPr>
            <a:r>
              <a:rPr lang="en-US" dirty="0">
                <a:latin typeface="Arial" panose="020B0604020202020204" pitchFamily="34" charset="0"/>
                <a:cs typeface="Arial" panose="020B0604020202020204" pitchFamily="34" charset="0"/>
              </a:rPr>
              <a:t>October 25, 2019 – Draft State Plan to be complete</a:t>
            </a:r>
          </a:p>
          <a:p>
            <a:pPr lvl="1"/>
            <a:r>
              <a:rPr lang="en-US" dirty="0">
                <a:latin typeface="Arial" panose="020B0604020202020204" pitchFamily="34" charset="0"/>
                <a:cs typeface="Arial" panose="020B0604020202020204" pitchFamily="34" charset="0"/>
              </a:rPr>
              <a:t>This plan will be presented to the CWPJAC and the Governor in November, the State Board of Education (SBE) and the Board of Governors (BOG) in January.</a:t>
            </a:r>
          </a:p>
        </p:txBody>
      </p:sp>
    </p:spTree>
    <p:extLst>
      <p:ext uri="{BB962C8B-B14F-4D97-AF65-F5344CB8AC3E}">
        <p14:creationId xmlns:p14="http://schemas.microsoft.com/office/powerpoint/2010/main" val="595698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Public Feedback</a:t>
            </a:r>
          </a:p>
        </p:txBody>
      </p:sp>
      <p:sp>
        <p:nvSpPr>
          <p:cNvPr id="3" name="Content Placeholder 2"/>
          <p:cNvSpPr>
            <a:spLocks noGrp="1"/>
          </p:cNvSpPr>
          <p:nvPr>
            <p:ph idx="1"/>
          </p:nvPr>
        </p:nvSpPr>
        <p:spPr>
          <a:xfrm>
            <a:off x="2323070" y="1946031"/>
            <a:ext cx="9670810" cy="4546843"/>
          </a:xfrm>
        </p:spPr>
        <p:txBody>
          <a:bodyPr>
            <a:normAutofit fontScale="92500" lnSpcReduction="10000"/>
          </a:bodyPr>
          <a:lstStyle/>
          <a:p>
            <a:pPr marL="0" indent="0">
              <a:buNone/>
            </a:pPr>
            <a:r>
              <a:rPr lang="en-US" sz="2600" dirty="0">
                <a:latin typeface="Arial" panose="020B0604020202020204" pitchFamily="34" charset="0"/>
                <a:cs typeface="Arial" panose="020B0604020202020204" pitchFamily="34" charset="0"/>
              </a:rPr>
              <a:t>The CDE and the CCCCO will be presenting at the following conferences for public feedback:</a:t>
            </a:r>
          </a:p>
          <a:p>
            <a:pPr>
              <a:spcBef>
                <a:spcPts val="1800"/>
              </a:spcBef>
            </a:pPr>
            <a:r>
              <a:rPr lang="en-US" sz="2600" dirty="0">
                <a:latin typeface="Arial" panose="020B0604020202020204" pitchFamily="34" charset="0"/>
                <a:cs typeface="Arial" panose="020B0604020202020204" pitchFamily="34" charset="0"/>
              </a:rPr>
              <a:t>October 15, 2019 – California Community College Association for Occupational Education (CCCAOE) Conference</a:t>
            </a:r>
          </a:p>
          <a:p>
            <a:pPr lvl="1"/>
            <a:r>
              <a:rPr lang="en-US" sz="2600" dirty="0">
                <a:latin typeface="Arial" panose="020B0604020202020204" pitchFamily="34" charset="0"/>
                <a:cs typeface="Arial" panose="020B0604020202020204" pitchFamily="34" charset="0"/>
              </a:rPr>
              <a:t>Targeting college faculty</a:t>
            </a:r>
          </a:p>
          <a:p>
            <a:pPr>
              <a:spcBef>
                <a:spcPts val="1800"/>
              </a:spcBef>
            </a:pPr>
            <a:r>
              <a:rPr lang="en-US" sz="2600" dirty="0">
                <a:latin typeface="Arial" panose="020B0604020202020204" pitchFamily="34" charset="0"/>
                <a:cs typeface="Arial" panose="020B0604020202020204" pitchFamily="34" charset="0"/>
              </a:rPr>
              <a:t>November 20-22, 2019 – Association of Career and College Readiness Organizations (CAROCP) CTE Conference </a:t>
            </a:r>
          </a:p>
          <a:p>
            <a:pPr lvl="1"/>
            <a:r>
              <a:rPr lang="en-US" sz="2600" dirty="0">
                <a:latin typeface="Arial" panose="020B0604020202020204" pitchFamily="34" charset="0"/>
                <a:cs typeface="Arial" panose="020B0604020202020204" pitchFamily="34" charset="0"/>
              </a:rPr>
              <a:t>Targeting K-12 Teachers </a:t>
            </a:r>
          </a:p>
          <a:p>
            <a:pPr marL="228600" lvl="1">
              <a:spcBef>
                <a:spcPts val="1800"/>
              </a:spcBef>
            </a:pPr>
            <a:r>
              <a:rPr lang="en-US" sz="2600" dirty="0">
                <a:latin typeface="Arial" panose="020B0604020202020204" pitchFamily="34" charset="0"/>
                <a:cs typeface="Arial" panose="020B0604020202020204" pitchFamily="34" charset="0"/>
              </a:rPr>
              <a:t>December 11-13, 2019 – Joint Special Populations Advisory Committee (JSPAC) Conference </a:t>
            </a:r>
          </a:p>
          <a:p>
            <a:pPr marL="685800" lvl="2"/>
            <a:r>
              <a:rPr lang="en-US" sz="2600" dirty="0">
                <a:latin typeface="Arial" panose="020B0604020202020204" pitchFamily="34" charset="0"/>
                <a:cs typeface="Arial" panose="020B0604020202020204" pitchFamily="34" charset="0"/>
              </a:rPr>
              <a:t>Targeting Special Populations</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994359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Public Meetings</a:t>
            </a:r>
          </a:p>
        </p:txBody>
      </p:sp>
      <p:sp>
        <p:nvSpPr>
          <p:cNvPr id="3" name="Content Placeholder 2"/>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The CDE and the CCCCO will be hosting a public feedback forums on the following dates:</a:t>
            </a:r>
          </a:p>
          <a:p>
            <a:pPr>
              <a:spcBef>
                <a:spcPts val="1800"/>
              </a:spcBef>
            </a:pPr>
            <a:r>
              <a:rPr lang="en-US" dirty="0">
                <a:latin typeface="Arial" panose="020B0604020202020204" pitchFamily="34" charset="0"/>
                <a:cs typeface="Arial" panose="020B0604020202020204" pitchFamily="34" charset="0"/>
              </a:rPr>
              <a:t>November 13, 2019 – Public Meeting in Sacramento</a:t>
            </a:r>
          </a:p>
          <a:p>
            <a:pPr marL="228600" lvl="1">
              <a:spcBef>
                <a:spcPts val="1800"/>
              </a:spcBef>
            </a:pPr>
            <a:r>
              <a:rPr lang="en-US" sz="2800" dirty="0">
                <a:latin typeface="Arial" panose="020B0604020202020204" pitchFamily="34" charset="0"/>
                <a:cs typeface="Arial" panose="020B0604020202020204" pitchFamily="34" charset="0"/>
              </a:rPr>
              <a:t>December 2, 2019 – Public Meeting in Orange County</a:t>
            </a:r>
          </a:p>
          <a:p>
            <a:pPr marL="685800" lvl="2"/>
            <a:r>
              <a:rPr lang="en-US" sz="2400" dirty="0">
                <a:latin typeface="Arial" panose="020B0604020202020204" pitchFamily="34" charset="0"/>
                <a:cs typeface="Arial" panose="020B0604020202020204" pitchFamily="34" charset="0"/>
              </a:rPr>
              <a:t>This is strategically scheduled to be prior to the national Association for Career Technical Education Conference (ACTE) held in Anaheim on December 4-7, 2019</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968471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1709</Words>
  <Application>Microsoft Office PowerPoint</Application>
  <PresentationFormat>Widescreen</PresentationFormat>
  <Paragraphs>222</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California State Plan for Career Technical Education October 11, 2019</vt:lpstr>
      <vt:lpstr>Presentation Overview</vt:lpstr>
      <vt:lpstr>The Shift from Perkins IV  to Perkins V (1)</vt:lpstr>
      <vt:lpstr>The Shift from Perkins IV  to Perkins V (2)</vt:lpstr>
      <vt:lpstr>The Shift from Perkins IV  to Perkins V (3)</vt:lpstr>
      <vt:lpstr>What is the Framework Under  Which Advice is Sought</vt:lpstr>
      <vt:lpstr>Project Timeline: Near Future</vt:lpstr>
      <vt:lpstr>Project Timeline: Public Feedback</vt:lpstr>
      <vt:lpstr>Project Timeline: Public Meetings</vt:lpstr>
      <vt:lpstr>Project Timeline:  Online Public Feedback</vt:lpstr>
      <vt:lpstr>Project Timeline:  Final Steps</vt:lpstr>
      <vt:lpstr>Project Timeline:  Submission of the Plan</vt:lpstr>
      <vt:lpstr> Stakeholder Engagement to Date</vt:lpstr>
      <vt:lpstr>An overview of the Stakeholder Meetings (1)</vt:lpstr>
      <vt:lpstr>An overview of the Stakeholder Meetings (2)</vt:lpstr>
      <vt:lpstr>Survey Results: What is the primary perspective that you bring to the group today?</vt:lpstr>
      <vt:lpstr>Survey Results: If you represent a secondary perspective, identify that now</vt:lpstr>
      <vt:lpstr>What is the Framework Under  Which Advice is Sought</vt:lpstr>
      <vt:lpstr>State Plan Layout Overview</vt:lpstr>
      <vt:lpstr>Section A: California State Plan Review</vt:lpstr>
      <vt:lpstr>Chapter 1: CTE in California</vt:lpstr>
      <vt:lpstr>Chapter 2: The Context of CTE in California</vt:lpstr>
      <vt:lpstr>Chapter 3: Building a High–Quality CTE System</vt:lpstr>
      <vt:lpstr>Chapter 4: Implementing High–Quality Career Pathways</vt:lpstr>
      <vt:lpstr>Chapter 5: Continuous Quality Improvement in CTE</vt:lpstr>
      <vt:lpstr>State Plan: Appendices</vt:lpstr>
      <vt:lpstr>Section B: Office of Education Required Documents</vt:lpstr>
      <vt:lpstr>Section B: The Federal Application for the State Plan for CTE</vt:lpstr>
      <vt:lpstr>Section B: Appendices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CWPJAC October 2019 Agenda Item 02 Slides - General Information (CA Dept of Education)</dc:title>
  <dc:subject>California State Plan for Career Technical Education for the California Workforce Pathways Joint Advisory Committee (CWPJAC).</dc:subject>
  <dc:creator/>
  <cp:lastModifiedBy/>
  <cp:revision>1</cp:revision>
  <dcterms:created xsi:type="dcterms:W3CDTF">2026-03-12T23:20:25Z</dcterms:created>
  <dcterms:modified xsi:type="dcterms:W3CDTF">2026-03-12T23:20:56Z</dcterms:modified>
</cp:coreProperties>
</file>